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4AD9F-3A94-41CB-BCAD-CE9C9C93320A}" type="doc">
      <dgm:prSet loTypeId="urn:microsoft.com/office/officeart/2005/8/layout/pyramid1" loCatId="pyramid" qsTypeId="urn:microsoft.com/office/officeart/2005/8/quickstyle/simple1" qsCatId="simple" csTypeId="urn:microsoft.com/office/officeart/2005/8/colors/accent1_2" csCatId="accent1" phldr="1"/>
      <dgm:spPr/>
    </dgm:pt>
    <dgm:pt modelId="{8E453E16-D803-40A5-9C5F-F48B6A897B86}">
      <dgm:prSet phldrT="[Texte]" custT="1"/>
      <dgm:spPr>
        <a:solidFill>
          <a:schemeClr val="accent2">
            <a:lumMod val="75000"/>
          </a:schemeClr>
        </a:solidFill>
      </dgm:spPr>
      <dgm:t>
        <a:bodyPr/>
        <a:lstStyle/>
        <a:p>
          <a:endParaRPr lang="fr-BE" sz="700" b="1" dirty="0" smtClean="0">
            <a:solidFill>
              <a:schemeClr val="bg1"/>
            </a:solidFill>
          </a:endParaRPr>
        </a:p>
        <a:p>
          <a:r>
            <a:rPr lang="fr-BE" sz="700" b="1" dirty="0" smtClean="0">
              <a:solidFill>
                <a:schemeClr val="bg1"/>
              </a:solidFill>
            </a:rPr>
            <a:t>Long </a:t>
          </a:r>
          <a:r>
            <a:rPr lang="fr-BE" sz="700" b="1" dirty="0" err="1" smtClean="0">
              <a:solidFill>
                <a:schemeClr val="bg1"/>
              </a:solidFill>
            </a:rPr>
            <a:t>stay</a:t>
          </a:r>
          <a:r>
            <a:rPr lang="fr-BE" sz="700" b="1" dirty="0" smtClean="0">
              <a:solidFill>
                <a:schemeClr val="bg1"/>
              </a:solidFill>
            </a:rPr>
            <a:t> </a:t>
          </a:r>
        </a:p>
        <a:p>
          <a:r>
            <a:rPr lang="fr-BE" sz="700" b="1" dirty="0" err="1" smtClean="0">
              <a:solidFill>
                <a:schemeClr val="bg1"/>
              </a:solidFill>
            </a:rPr>
            <a:t>facilities</a:t>
          </a:r>
          <a:r>
            <a:rPr lang="fr-BE" sz="700" b="1" dirty="0" smtClean="0">
              <a:solidFill>
                <a:schemeClr val="bg1"/>
              </a:solidFill>
            </a:rPr>
            <a:t> and </a:t>
          </a:r>
        </a:p>
        <a:p>
          <a:r>
            <a:rPr lang="fr-BE" sz="700" b="1" dirty="0" err="1" smtClean="0">
              <a:solidFill>
                <a:schemeClr val="bg1"/>
              </a:solidFill>
            </a:rPr>
            <a:t>specialist</a:t>
          </a:r>
          <a:r>
            <a:rPr lang="fr-BE" sz="700" b="1" dirty="0" smtClean="0">
              <a:solidFill>
                <a:schemeClr val="bg1"/>
              </a:solidFill>
            </a:rPr>
            <a:t> </a:t>
          </a:r>
        </a:p>
        <a:p>
          <a:r>
            <a:rPr lang="fr-BE" sz="700" b="1" dirty="0" err="1" smtClean="0">
              <a:solidFill>
                <a:schemeClr val="bg1"/>
              </a:solidFill>
            </a:rPr>
            <a:t>psychiatric</a:t>
          </a:r>
          <a:r>
            <a:rPr lang="fr-BE" sz="700" b="1" dirty="0" smtClean="0">
              <a:solidFill>
                <a:schemeClr val="bg1"/>
              </a:solidFill>
            </a:rPr>
            <a:t> services</a:t>
          </a:r>
          <a:endParaRPr lang="fr-BE" sz="700" b="1" dirty="0">
            <a:solidFill>
              <a:schemeClr val="bg1"/>
            </a:solidFill>
          </a:endParaRPr>
        </a:p>
      </dgm:t>
    </dgm:pt>
    <dgm:pt modelId="{5FA0644C-4B46-436B-95EB-4466A0ACB8C9}" type="parTrans" cxnId="{7DF8268C-3DB4-4A24-A4A0-8B6C8AD0CBFA}">
      <dgm:prSet/>
      <dgm:spPr/>
      <dgm:t>
        <a:bodyPr/>
        <a:lstStyle/>
        <a:p>
          <a:endParaRPr lang="fr-BE"/>
        </a:p>
      </dgm:t>
    </dgm:pt>
    <dgm:pt modelId="{C4D769F2-6CF8-433E-B4A1-688667022B70}" type="sibTrans" cxnId="{7DF8268C-3DB4-4A24-A4A0-8B6C8AD0CBFA}">
      <dgm:prSet/>
      <dgm:spPr/>
      <dgm:t>
        <a:bodyPr/>
        <a:lstStyle/>
        <a:p>
          <a:endParaRPr lang="fr-BE"/>
        </a:p>
      </dgm:t>
    </dgm:pt>
    <dgm:pt modelId="{9B375E15-6F30-4590-BC39-1BDE7A3EF206}">
      <dgm:prSet phldrT="[Texte]" custT="1"/>
      <dgm:spPr>
        <a:solidFill>
          <a:schemeClr val="accent2">
            <a:lumMod val="75000"/>
          </a:schemeClr>
        </a:solidFill>
      </dgm:spPr>
      <dgm:t>
        <a:bodyPr/>
        <a:lstStyle/>
        <a:p>
          <a:r>
            <a:rPr lang="fr-BE" sz="2400" dirty="0" smtClean="0">
              <a:solidFill>
                <a:schemeClr val="bg1"/>
              </a:solidFill>
            </a:rPr>
            <a:t>Self-care</a:t>
          </a:r>
          <a:endParaRPr lang="fr-BE" sz="2400" dirty="0">
            <a:solidFill>
              <a:schemeClr val="bg1"/>
            </a:solidFill>
          </a:endParaRPr>
        </a:p>
      </dgm:t>
    </dgm:pt>
    <dgm:pt modelId="{4C74621B-96FC-45C8-913F-C3421EED7A55}" type="parTrans" cxnId="{8613D323-3E96-4236-8B28-2872F3573632}">
      <dgm:prSet/>
      <dgm:spPr/>
      <dgm:t>
        <a:bodyPr/>
        <a:lstStyle/>
        <a:p>
          <a:endParaRPr lang="fr-BE"/>
        </a:p>
      </dgm:t>
    </dgm:pt>
    <dgm:pt modelId="{A49B0D60-30B0-43DF-977A-FD1B7F9DF200}" type="sibTrans" cxnId="{8613D323-3E96-4236-8B28-2872F3573632}">
      <dgm:prSet/>
      <dgm:spPr/>
      <dgm:t>
        <a:bodyPr/>
        <a:lstStyle/>
        <a:p>
          <a:endParaRPr lang="fr-BE"/>
        </a:p>
      </dgm:t>
    </dgm:pt>
    <dgm:pt modelId="{73C0FF62-A7BB-4218-8F58-246DE278C4BD}">
      <dgm:prSet phldrT="[Texte]"/>
      <dgm:spPr>
        <a:solidFill>
          <a:schemeClr val="accent2">
            <a:lumMod val="40000"/>
            <a:lumOff val="60000"/>
          </a:schemeClr>
        </a:solidFill>
      </dgm:spPr>
      <dgm:t>
        <a:bodyPr/>
        <a:lstStyle/>
        <a:p>
          <a:r>
            <a:rPr lang="fr-BE" dirty="0" err="1" smtClean="0">
              <a:solidFill>
                <a:schemeClr val="bg1"/>
              </a:solidFill>
            </a:rPr>
            <a:t>Primary</a:t>
          </a:r>
          <a:r>
            <a:rPr lang="fr-BE" dirty="0" smtClean="0">
              <a:solidFill>
                <a:schemeClr val="bg1"/>
              </a:solidFill>
            </a:rPr>
            <a:t> care mental </a:t>
          </a:r>
          <a:r>
            <a:rPr lang="fr-BE" dirty="0" err="1" smtClean="0">
              <a:solidFill>
                <a:schemeClr val="bg1"/>
              </a:solidFill>
            </a:rPr>
            <a:t>health</a:t>
          </a:r>
          <a:r>
            <a:rPr lang="fr-BE" dirty="0" smtClean="0">
              <a:solidFill>
                <a:schemeClr val="bg1"/>
              </a:solidFill>
            </a:rPr>
            <a:t> services</a:t>
          </a:r>
          <a:endParaRPr lang="fr-BE" dirty="0">
            <a:solidFill>
              <a:schemeClr val="bg1"/>
            </a:solidFill>
          </a:endParaRPr>
        </a:p>
      </dgm:t>
    </dgm:pt>
    <dgm:pt modelId="{9A7E61A1-F231-4729-BEC8-D04EB7B47570}" type="parTrans" cxnId="{20CA96AB-DBAE-40D0-B3B2-54E0A3987496}">
      <dgm:prSet/>
      <dgm:spPr/>
      <dgm:t>
        <a:bodyPr/>
        <a:lstStyle/>
        <a:p>
          <a:endParaRPr lang="fr-BE"/>
        </a:p>
      </dgm:t>
    </dgm:pt>
    <dgm:pt modelId="{03A8546A-9592-4E78-8F6B-749381D3FEFA}" type="sibTrans" cxnId="{20CA96AB-DBAE-40D0-B3B2-54E0A3987496}">
      <dgm:prSet/>
      <dgm:spPr/>
      <dgm:t>
        <a:bodyPr/>
        <a:lstStyle/>
        <a:p>
          <a:endParaRPr lang="fr-BE"/>
        </a:p>
      </dgm:t>
    </dgm:pt>
    <dgm:pt modelId="{2EC5FA5E-7438-4221-A290-1951C2686503}">
      <dgm:prSet phldrT="[Texte]" custT="1"/>
      <dgm:spPr>
        <a:solidFill>
          <a:schemeClr val="accent2">
            <a:lumMod val="60000"/>
            <a:lumOff val="40000"/>
          </a:schemeClr>
        </a:solidFill>
      </dgm:spPr>
      <dgm:t>
        <a:bodyPr/>
        <a:lstStyle/>
        <a:p>
          <a:r>
            <a:rPr lang="fr-BE" sz="2400" dirty="0" smtClean="0">
              <a:solidFill>
                <a:schemeClr val="bg1"/>
              </a:solidFill>
            </a:rPr>
            <a:t>Informal </a:t>
          </a:r>
          <a:r>
            <a:rPr lang="fr-BE" sz="2400" dirty="0" err="1" smtClean="0">
              <a:solidFill>
                <a:schemeClr val="bg1"/>
              </a:solidFill>
            </a:rPr>
            <a:t>community</a:t>
          </a:r>
          <a:r>
            <a:rPr lang="fr-BE" sz="2400" dirty="0" smtClean="0">
              <a:solidFill>
                <a:schemeClr val="bg1"/>
              </a:solidFill>
            </a:rPr>
            <a:t> care</a:t>
          </a:r>
          <a:endParaRPr lang="fr-BE" sz="2400" dirty="0">
            <a:solidFill>
              <a:schemeClr val="bg1"/>
            </a:solidFill>
          </a:endParaRPr>
        </a:p>
      </dgm:t>
    </dgm:pt>
    <dgm:pt modelId="{1C9012FA-4E0E-48C7-8CF4-3172AEC43151}" type="parTrans" cxnId="{DE7CDD9F-1DB4-47B5-BA97-4DCE6E848063}">
      <dgm:prSet/>
      <dgm:spPr/>
      <dgm:t>
        <a:bodyPr/>
        <a:lstStyle/>
        <a:p>
          <a:endParaRPr lang="fr-BE"/>
        </a:p>
      </dgm:t>
    </dgm:pt>
    <dgm:pt modelId="{C0DF5A5F-7234-4B7E-8381-D751AAE22936}" type="sibTrans" cxnId="{DE7CDD9F-1DB4-47B5-BA97-4DCE6E848063}">
      <dgm:prSet/>
      <dgm:spPr/>
      <dgm:t>
        <a:bodyPr/>
        <a:lstStyle/>
        <a:p>
          <a:endParaRPr lang="fr-BE"/>
        </a:p>
      </dgm:t>
    </dgm:pt>
    <dgm:pt modelId="{7C48F457-672C-4C95-ADA2-D96817C8E27D}">
      <dgm:prSet phldrT="[Texte]"/>
      <dgm:spPr>
        <a:solidFill>
          <a:schemeClr val="accent2">
            <a:lumMod val="60000"/>
            <a:lumOff val="40000"/>
          </a:schemeClr>
        </a:solidFill>
      </dgm:spPr>
      <dgm:t>
        <a:bodyPr/>
        <a:lstStyle/>
        <a:p>
          <a:r>
            <a:rPr lang="fr-BE" dirty="0" smtClean="0">
              <a:solidFill>
                <a:schemeClr val="accent2">
                  <a:lumMod val="60000"/>
                  <a:lumOff val="40000"/>
                </a:schemeClr>
              </a:solidFill>
            </a:rPr>
            <a:t>. </a:t>
          </a:r>
        </a:p>
        <a:p>
          <a:endParaRPr lang="fr-BE" dirty="0">
            <a:solidFill>
              <a:schemeClr val="accent2">
                <a:lumMod val="60000"/>
                <a:lumOff val="40000"/>
              </a:schemeClr>
            </a:solidFill>
          </a:endParaRPr>
        </a:p>
      </dgm:t>
    </dgm:pt>
    <dgm:pt modelId="{2F55E429-7D13-4966-8427-0251F06E039C}" type="sibTrans" cxnId="{414B48D5-FBA9-46DF-8DB1-3ED10B939AC7}">
      <dgm:prSet/>
      <dgm:spPr/>
      <dgm:t>
        <a:bodyPr/>
        <a:lstStyle/>
        <a:p>
          <a:endParaRPr lang="fr-BE"/>
        </a:p>
      </dgm:t>
    </dgm:pt>
    <dgm:pt modelId="{A4BB8A86-CD3D-4765-9C4D-989F8DED0DD7}" type="parTrans" cxnId="{414B48D5-FBA9-46DF-8DB1-3ED10B939AC7}">
      <dgm:prSet/>
      <dgm:spPr/>
      <dgm:t>
        <a:bodyPr/>
        <a:lstStyle/>
        <a:p>
          <a:endParaRPr lang="fr-BE"/>
        </a:p>
      </dgm:t>
    </dgm:pt>
    <dgm:pt modelId="{6449699F-53AC-458D-8707-24FAE454C4FB}" type="pres">
      <dgm:prSet presAssocID="{9324AD9F-3A94-41CB-BCAD-CE9C9C93320A}" presName="Name0" presStyleCnt="0">
        <dgm:presLayoutVars>
          <dgm:dir/>
          <dgm:animLvl val="lvl"/>
          <dgm:resizeHandles val="exact"/>
        </dgm:presLayoutVars>
      </dgm:prSet>
      <dgm:spPr/>
    </dgm:pt>
    <dgm:pt modelId="{9E478BBC-1086-4943-8916-F325552A1FA7}" type="pres">
      <dgm:prSet presAssocID="{8E453E16-D803-40A5-9C5F-F48B6A897B86}" presName="Name8" presStyleCnt="0"/>
      <dgm:spPr/>
    </dgm:pt>
    <dgm:pt modelId="{3FC29A54-2DFE-4C41-8EEB-7F4427F43045}" type="pres">
      <dgm:prSet presAssocID="{8E453E16-D803-40A5-9C5F-F48B6A897B86}" presName="level" presStyleLbl="node1" presStyleIdx="0" presStyleCnt="5">
        <dgm:presLayoutVars>
          <dgm:chMax val="1"/>
          <dgm:bulletEnabled val="1"/>
        </dgm:presLayoutVars>
      </dgm:prSet>
      <dgm:spPr/>
      <dgm:t>
        <a:bodyPr/>
        <a:lstStyle/>
        <a:p>
          <a:endParaRPr lang="fr-BE"/>
        </a:p>
      </dgm:t>
    </dgm:pt>
    <dgm:pt modelId="{7ECF0019-F3FB-4CC1-9A13-F6DD3A0D79AE}" type="pres">
      <dgm:prSet presAssocID="{8E453E16-D803-40A5-9C5F-F48B6A897B86}" presName="levelTx" presStyleLbl="revTx" presStyleIdx="0" presStyleCnt="0">
        <dgm:presLayoutVars>
          <dgm:chMax val="1"/>
          <dgm:bulletEnabled val="1"/>
        </dgm:presLayoutVars>
      </dgm:prSet>
      <dgm:spPr/>
      <dgm:t>
        <a:bodyPr/>
        <a:lstStyle/>
        <a:p>
          <a:endParaRPr lang="fr-BE"/>
        </a:p>
      </dgm:t>
    </dgm:pt>
    <dgm:pt modelId="{D0EA271C-2AC8-4093-8986-2701D25541B5}" type="pres">
      <dgm:prSet presAssocID="{7C48F457-672C-4C95-ADA2-D96817C8E27D}" presName="Name8" presStyleCnt="0"/>
      <dgm:spPr/>
    </dgm:pt>
    <dgm:pt modelId="{BA3BB29A-71DF-4C2F-971F-5A335ACF936C}" type="pres">
      <dgm:prSet presAssocID="{7C48F457-672C-4C95-ADA2-D96817C8E27D}" presName="level" presStyleLbl="node1" presStyleIdx="1" presStyleCnt="5">
        <dgm:presLayoutVars>
          <dgm:chMax val="1"/>
          <dgm:bulletEnabled val="1"/>
        </dgm:presLayoutVars>
      </dgm:prSet>
      <dgm:spPr/>
      <dgm:t>
        <a:bodyPr/>
        <a:lstStyle/>
        <a:p>
          <a:endParaRPr lang="fr-BE"/>
        </a:p>
      </dgm:t>
    </dgm:pt>
    <dgm:pt modelId="{6C52A028-40E8-4B0B-91A9-E7325D277F65}" type="pres">
      <dgm:prSet presAssocID="{7C48F457-672C-4C95-ADA2-D96817C8E27D}" presName="levelTx" presStyleLbl="revTx" presStyleIdx="0" presStyleCnt="0">
        <dgm:presLayoutVars>
          <dgm:chMax val="1"/>
          <dgm:bulletEnabled val="1"/>
        </dgm:presLayoutVars>
      </dgm:prSet>
      <dgm:spPr/>
      <dgm:t>
        <a:bodyPr/>
        <a:lstStyle/>
        <a:p>
          <a:endParaRPr lang="fr-BE"/>
        </a:p>
      </dgm:t>
    </dgm:pt>
    <dgm:pt modelId="{D4D0AEC1-00A4-42D2-86C4-CA6960728346}" type="pres">
      <dgm:prSet presAssocID="{73C0FF62-A7BB-4218-8F58-246DE278C4BD}" presName="Name8" presStyleCnt="0"/>
      <dgm:spPr/>
    </dgm:pt>
    <dgm:pt modelId="{E05CB176-849F-4741-ADCC-40B86093D189}" type="pres">
      <dgm:prSet presAssocID="{73C0FF62-A7BB-4218-8F58-246DE278C4BD}" presName="level" presStyleLbl="node1" presStyleIdx="2" presStyleCnt="5">
        <dgm:presLayoutVars>
          <dgm:chMax val="1"/>
          <dgm:bulletEnabled val="1"/>
        </dgm:presLayoutVars>
      </dgm:prSet>
      <dgm:spPr/>
      <dgm:t>
        <a:bodyPr/>
        <a:lstStyle/>
        <a:p>
          <a:endParaRPr lang="fr-BE"/>
        </a:p>
      </dgm:t>
    </dgm:pt>
    <dgm:pt modelId="{408B5769-25B2-456D-949E-E48B8927A5FD}" type="pres">
      <dgm:prSet presAssocID="{73C0FF62-A7BB-4218-8F58-246DE278C4BD}" presName="levelTx" presStyleLbl="revTx" presStyleIdx="0" presStyleCnt="0">
        <dgm:presLayoutVars>
          <dgm:chMax val="1"/>
          <dgm:bulletEnabled val="1"/>
        </dgm:presLayoutVars>
      </dgm:prSet>
      <dgm:spPr/>
      <dgm:t>
        <a:bodyPr/>
        <a:lstStyle/>
        <a:p>
          <a:endParaRPr lang="fr-BE"/>
        </a:p>
      </dgm:t>
    </dgm:pt>
    <dgm:pt modelId="{BB572F98-3684-42DB-ACFA-4F5D03FC15F0}" type="pres">
      <dgm:prSet presAssocID="{2EC5FA5E-7438-4221-A290-1951C2686503}" presName="Name8" presStyleCnt="0"/>
      <dgm:spPr/>
    </dgm:pt>
    <dgm:pt modelId="{FA49D350-ADCD-43B0-A459-A4E93EBAD1F9}" type="pres">
      <dgm:prSet presAssocID="{2EC5FA5E-7438-4221-A290-1951C2686503}" presName="level" presStyleLbl="node1" presStyleIdx="3" presStyleCnt="5">
        <dgm:presLayoutVars>
          <dgm:chMax val="1"/>
          <dgm:bulletEnabled val="1"/>
        </dgm:presLayoutVars>
      </dgm:prSet>
      <dgm:spPr/>
      <dgm:t>
        <a:bodyPr/>
        <a:lstStyle/>
        <a:p>
          <a:endParaRPr lang="fr-BE"/>
        </a:p>
      </dgm:t>
    </dgm:pt>
    <dgm:pt modelId="{737D5D9E-5B24-4E64-BACE-0DFA532E1EBD}" type="pres">
      <dgm:prSet presAssocID="{2EC5FA5E-7438-4221-A290-1951C2686503}" presName="levelTx" presStyleLbl="revTx" presStyleIdx="0" presStyleCnt="0">
        <dgm:presLayoutVars>
          <dgm:chMax val="1"/>
          <dgm:bulletEnabled val="1"/>
        </dgm:presLayoutVars>
      </dgm:prSet>
      <dgm:spPr/>
      <dgm:t>
        <a:bodyPr/>
        <a:lstStyle/>
        <a:p>
          <a:endParaRPr lang="fr-BE"/>
        </a:p>
      </dgm:t>
    </dgm:pt>
    <dgm:pt modelId="{864EC456-59D0-445F-B091-626E39A57C57}" type="pres">
      <dgm:prSet presAssocID="{9B375E15-6F30-4590-BC39-1BDE7A3EF206}" presName="Name8" presStyleCnt="0"/>
      <dgm:spPr/>
    </dgm:pt>
    <dgm:pt modelId="{809B8666-0747-4FA6-BA78-8C29CE4689D4}" type="pres">
      <dgm:prSet presAssocID="{9B375E15-6F30-4590-BC39-1BDE7A3EF206}" presName="level" presStyleLbl="node1" presStyleIdx="4" presStyleCnt="5" custLinFactNeighborY="2362">
        <dgm:presLayoutVars>
          <dgm:chMax val="1"/>
          <dgm:bulletEnabled val="1"/>
        </dgm:presLayoutVars>
      </dgm:prSet>
      <dgm:spPr/>
      <dgm:t>
        <a:bodyPr/>
        <a:lstStyle/>
        <a:p>
          <a:endParaRPr lang="fr-BE"/>
        </a:p>
      </dgm:t>
    </dgm:pt>
    <dgm:pt modelId="{AB13D667-5197-4D7D-A80D-BFAA53D31F57}" type="pres">
      <dgm:prSet presAssocID="{9B375E15-6F30-4590-BC39-1BDE7A3EF206}" presName="levelTx" presStyleLbl="revTx" presStyleIdx="0" presStyleCnt="0">
        <dgm:presLayoutVars>
          <dgm:chMax val="1"/>
          <dgm:bulletEnabled val="1"/>
        </dgm:presLayoutVars>
      </dgm:prSet>
      <dgm:spPr/>
      <dgm:t>
        <a:bodyPr/>
        <a:lstStyle/>
        <a:p>
          <a:endParaRPr lang="fr-BE"/>
        </a:p>
      </dgm:t>
    </dgm:pt>
  </dgm:ptLst>
  <dgm:cxnLst>
    <dgm:cxn modelId="{91E34636-58AD-0A4E-BD96-4FF1D3960B9D}" type="presOf" srcId="{7C48F457-672C-4C95-ADA2-D96817C8E27D}" destId="{BA3BB29A-71DF-4C2F-971F-5A335ACF936C}" srcOrd="0" destOrd="0" presId="urn:microsoft.com/office/officeart/2005/8/layout/pyramid1"/>
    <dgm:cxn modelId="{2018CE70-6AC2-2F44-95FD-1096793A0ABA}" type="presOf" srcId="{9B375E15-6F30-4590-BC39-1BDE7A3EF206}" destId="{AB13D667-5197-4D7D-A80D-BFAA53D31F57}" srcOrd="1" destOrd="0" presId="urn:microsoft.com/office/officeart/2005/8/layout/pyramid1"/>
    <dgm:cxn modelId="{7DF8268C-3DB4-4A24-A4A0-8B6C8AD0CBFA}" srcId="{9324AD9F-3A94-41CB-BCAD-CE9C9C93320A}" destId="{8E453E16-D803-40A5-9C5F-F48B6A897B86}" srcOrd="0" destOrd="0" parTransId="{5FA0644C-4B46-436B-95EB-4466A0ACB8C9}" sibTransId="{C4D769F2-6CF8-433E-B4A1-688667022B70}"/>
    <dgm:cxn modelId="{EA25B523-FBFB-CF40-A3A2-EA6A0B4C5385}" type="presOf" srcId="{9B375E15-6F30-4590-BC39-1BDE7A3EF206}" destId="{809B8666-0747-4FA6-BA78-8C29CE4689D4}" srcOrd="0" destOrd="0" presId="urn:microsoft.com/office/officeart/2005/8/layout/pyramid1"/>
    <dgm:cxn modelId="{1126A5CB-ADE4-E342-BD6A-E9B58B8403DD}" type="presOf" srcId="{2EC5FA5E-7438-4221-A290-1951C2686503}" destId="{FA49D350-ADCD-43B0-A459-A4E93EBAD1F9}" srcOrd="0" destOrd="0" presId="urn:microsoft.com/office/officeart/2005/8/layout/pyramid1"/>
    <dgm:cxn modelId="{414B48D5-FBA9-46DF-8DB1-3ED10B939AC7}" srcId="{9324AD9F-3A94-41CB-BCAD-CE9C9C93320A}" destId="{7C48F457-672C-4C95-ADA2-D96817C8E27D}" srcOrd="1" destOrd="0" parTransId="{A4BB8A86-CD3D-4765-9C4D-989F8DED0DD7}" sibTransId="{2F55E429-7D13-4966-8427-0251F06E039C}"/>
    <dgm:cxn modelId="{AAAC430B-92D9-844A-8D67-1059B0D838FE}" type="presOf" srcId="{73C0FF62-A7BB-4218-8F58-246DE278C4BD}" destId="{408B5769-25B2-456D-949E-E48B8927A5FD}" srcOrd="1" destOrd="0" presId="urn:microsoft.com/office/officeart/2005/8/layout/pyramid1"/>
    <dgm:cxn modelId="{DE7CDD9F-1DB4-47B5-BA97-4DCE6E848063}" srcId="{9324AD9F-3A94-41CB-BCAD-CE9C9C93320A}" destId="{2EC5FA5E-7438-4221-A290-1951C2686503}" srcOrd="3" destOrd="0" parTransId="{1C9012FA-4E0E-48C7-8CF4-3172AEC43151}" sibTransId="{C0DF5A5F-7234-4B7E-8381-D751AAE22936}"/>
    <dgm:cxn modelId="{99EED0C9-A886-BF42-92BF-F0EC0E29659E}" type="presOf" srcId="{2EC5FA5E-7438-4221-A290-1951C2686503}" destId="{737D5D9E-5B24-4E64-BACE-0DFA532E1EBD}" srcOrd="1" destOrd="0" presId="urn:microsoft.com/office/officeart/2005/8/layout/pyramid1"/>
    <dgm:cxn modelId="{A626E31B-626C-0E46-9CDA-E8FD291BAA30}" type="presOf" srcId="{8E453E16-D803-40A5-9C5F-F48B6A897B86}" destId="{7ECF0019-F3FB-4CC1-9A13-F6DD3A0D79AE}" srcOrd="1" destOrd="0" presId="urn:microsoft.com/office/officeart/2005/8/layout/pyramid1"/>
    <dgm:cxn modelId="{BAC43D7E-D268-AA43-B3DB-7E6F6FA9B344}" type="presOf" srcId="{9324AD9F-3A94-41CB-BCAD-CE9C9C93320A}" destId="{6449699F-53AC-458D-8707-24FAE454C4FB}" srcOrd="0" destOrd="0" presId="urn:microsoft.com/office/officeart/2005/8/layout/pyramid1"/>
    <dgm:cxn modelId="{CA985BE9-CAA9-FE4D-8BB7-7AFA5BBE447F}" type="presOf" srcId="{8E453E16-D803-40A5-9C5F-F48B6A897B86}" destId="{3FC29A54-2DFE-4C41-8EEB-7F4427F43045}" srcOrd="0" destOrd="0" presId="urn:microsoft.com/office/officeart/2005/8/layout/pyramid1"/>
    <dgm:cxn modelId="{20CA96AB-DBAE-40D0-B3B2-54E0A3987496}" srcId="{9324AD9F-3A94-41CB-BCAD-CE9C9C93320A}" destId="{73C0FF62-A7BB-4218-8F58-246DE278C4BD}" srcOrd="2" destOrd="0" parTransId="{9A7E61A1-F231-4729-BEC8-D04EB7B47570}" sibTransId="{03A8546A-9592-4E78-8F6B-749381D3FEFA}"/>
    <dgm:cxn modelId="{8613D323-3E96-4236-8B28-2872F3573632}" srcId="{9324AD9F-3A94-41CB-BCAD-CE9C9C93320A}" destId="{9B375E15-6F30-4590-BC39-1BDE7A3EF206}" srcOrd="4" destOrd="0" parTransId="{4C74621B-96FC-45C8-913F-C3421EED7A55}" sibTransId="{A49B0D60-30B0-43DF-977A-FD1B7F9DF200}"/>
    <dgm:cxn modelId="{61E9234F-35C7-1242-968C-B9FDB8F20D03}" type="presOf" srcId="{7C48F457-672C-4C95-ADA2-D96817C8E27D}" destId="{6C52A028-40E8-4B0B-91A9-E7325D277F65}" srcOrd="1" destOrd="0" presId="urn:microsoft.com/office/officeart/2005/8/layout/pyramid1"/>
    <dgm:cxn modelId="{8945DC32-F4E2-614B-B0F5-F47FEF37E90B}" type="presOf" srcId="{73C0FF62-A7BB-4218-8F58-246DE278C4BD}" destId="{E05CB176-849F-4741-ADCC-40B86093D189}" srcOrd="0" destOrd="0" presId="urn:microsoft.com/office/officeart/2005/8/layout/pyramid1"/>
    <dgm:cxn modelId="{B48C2DAC-1990-F741-8323-E2A201ACE7E0}" type="presParOf" srcId="{6449699F-53AC-458D-8707-24FAE454C4FB}" destId="{9E478BBC-1086-4943-8916-F325552A1FA7}" srcOrd="0" destOrd="0" presId="urn:microsoft.com/office/officeart/2005/8/layout/pyramid1"/>
    <dgm:cxn modelId="{D14B49B2-AF47-334D-A795-B6333D26B959}" type="presParOf" srcId="{9E478BBC-1086-4943-8916-F325552A1FA7}" destId="{3FC29A54-2DFE-4C41-8EEB-7F4427F43045}" srcOrd="0" destOrd="0" presId="urn:microsoft.com/office/officeart/2005/8/layout/pyramid1"/>
    <dgm:cxn modelId="{AE7FEB18-DE89-7F43-98C8-5C6B9F3EB169}" type="presParOf" srcId="{9E478BBC-1086-4943-8916-F325552A1FA7}" destId="{7ECF0019-F3FB-4CC1-9A13-F6DD3A0D79AE}" srcOrd="1" destOrd="0" presId="urn:microsoft.com/office/officeart/2005/8/layout/pyramid1"/>
    <dgm:cxn modelId="{E109DC59-9E54-9D47-8AB5-A1ED8E461C0E}" type="presParOf" srcId="{6449699F-53AC-458D-8707-24FAE454C4FB}" destId="{D0EA271C-2AC8-4093-8986-2701D25541B5}" srcOrd="1" destOrd="0" presId="urn:microsoft.com/office/officeart/2005/8/layout/pyramid1"/>
    <dgm:cxn modelId="{C6DC3FD4-6D86-C44D-B123-AB0E7A2B3196}" type="presParOf" srcId="{D0EA271C-2AC8-4093-8986-2701D25541B5}" destId="{BA3BB29A-71DF-4C2F-971F-5A335ACF936C}" srcOrd="0" destOrd="0" presId="urn:microsoft.com/office/officeart/2005/8/layout/pyramid1"/>
    <dgm:cxn modelId="{E4F2CE9B-AF62-6E48-A67D-B8E8D0616DEE}" type="presParOf" srcId="{D0EA271C-2AC8-4093-8986-2701D25541B5}" destId="{6C52A028-40E8-4B0B-91A9-E7325D277F65}" srcOrd="1" destOrd="0" presId="urn:microsoft.com/office/officeart/2005/8/layout/pyramid1"/>
    <dgm:cxn modelId="{9FB1DD57-F001-444B-B317-88505613AED4}" type="presParOf" srcId="{6449699F-53AC-458D-8707-24FAE454C4FB}" destId="{D4D0AEC1-00A4-42D2-86C4-CA6960728346}" srcOrd="2" destOrd="0" presId="urn:microsoft.com/office/officeart/2005/8/layout/pyramid1"/>
    <dgm:cxn modelId="{EE25EAE4-16FD-FB41-B5B5-EC8B8F795506}" type="presParOf" srcId="{D4D0AEC1-00A4-42D2-86C4-CA6960728346}" destId="{E05CB176-849F-4741-ADCC-40B86093D189}" srcOrd="0" destOrd="0" presId="urn:microsoft.com/office/officeart/2005/8/layout/pyramid1"/>
    <dgm:cxn modelId="{F0C49914-3ADE-4145-9FBE-D0DFEBB1B594}" type="presParOf" srcId="{D4D0AEC1-00A4-42D2-86C4-CA6960728346}" destId="{408B5769-25B2-456D-949E-E48B8927A5FD}" srcOrd="1" destOrd="0" presId="urn:microsoft.com/office/officeart/2005/8/layout/pyramid1"/>
    <dgm:cxn modelId="{F5F585ED-13A6-944E-873E-3AABAD857096}" type="presParOf" srcId="{6449699F-53AC-458D-8707-24FAE454C4FB}" destId="{BB572F98-3684-42DB-ACFA-4F5D03FC15F0}" srcOrd="3" destOrd="0" presId="urn:microsoft.com/office/officeart/2005/8/layout/pyramid1"/>
    <dgm:cxn modelId="{85F9C4EE-4FE1-9E4F-99F1-4D536858C5FF}" type="presParOf" srcId="{BB572F98-3684-42DB-ACFA-4F5D03FC15F0}" destId="{FA49D350-ADCD-43B0-A459-A4E93EBAD1F9}" srcOrd="0" destOrd="0" presId="urn:microsoft.com/office/officeart/2005/8/layout/pyramid1"/>
    <dgm:cxn modelId="{CCB65A8B-3313-3242-A6E8-6DFC1F818A58}" type="presParOf" srcId="{BB572F98-3684-42DB-ACFA-4F5D03FC15F0}" destId="{737D5D9E-5B24-4E64-BACE-0DFA532E1EBD}" srcOrd="1" destOrd="0" presId="urn:microsoft.com/office/officeart/2005/8/layout/pyramid1"/>
    <dgm:cxn modelId="{0D2EC837-0A69-EE46-9B92-CFF3085CBC3D}" type="presParOf" srcId="{6449699F-53AC-458D-8707-24FAE454C4FB}" destId="{864EC456-59D0-445F-B091-626E39A57C57}" srcOrd="4" destOrd="0" presId="urn:microsoft.com/office/officeart/2005/8/layout/pyramid1"/>
    <dgm:cxn modelId="{5FCE3700-1753-E94E-BE03-232432077450}" type="presParOf" srcId="{864EC456-59D0-445F-B091-626E39A57C57}" destId="{809B8666-0747-4FA6-BA78-8C29CE4689D4}" srcOrd="0" destOrd="0" presId="urn:microsoft.com/office/officeart/2005/8/layout/pyramid1"/>
    <dgm:cxn modelId="{47931DC8-D428-AF48-B812-A84AB7AE2DCA}" type="presParOf" srcId="{864EC456-59D0-445F-B091-626E39A57C57}" destId="{AB13D667-5197-4D7D-A80D-BFAA53D31F5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061B5-DCAA-4746-BED2-DC34D8A99A4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BE"/>
        </a:p>
      </dgm:t>
    </dgm:pt>
    <dgm:pt modelId="{A97E8AF2-C0BF-4E7A-BE1F-6BD8FCA6C7ED}">
      <dgm:prSet phldrT="[Texte]" custT="1"/>
      <dgm:spPr>
        <a:solidFill>
          <a:srgbClr val="2323ED"/>
        </a:solidFill>
      </dgm:spPr>
      <dgm:t>
        <a:bodyPr/>
        <a:lstStyle/>
        <a:p>
          <a:r>
            <a:rPr lang="fr-BE" sz="2800" b="1" dirty="0" smtClean="0">
              <a:solidFill>
                <a:schemeClr val="bg1"/>
              </a:solidFill>
            </a:rPr>
            <a:t>OS 1 Renforcement de la politique en santé mentale</a:t>
          </a:r>
          <a:endParaRPr lang="fr-BE" sz="2800" b="1" dirty="0">
            <a:solidFill>
              <a:schemeClr val="bg1"/>
            </a:solidFill>
          </a:endParaRPr>
        </a:p>
      </dgm:t>
    </dgm:pt>
    <dgm:pt modelId="{5F32935D-8EA7-4C99-A67A-6DE3B2F4F987}" type="parTrans" cxnId="{EC0C977C-630D-4687-BFEC-098290B45EA4}">
      <dgm:prSet/>
      <dgm:spPr/>
      <dgm:t>
        <a:bodyPr/>
        <a:lstStyle/>
        <a:p>
          <a:endParaRPr lang="fr-BE"/>
        </a:p>
      </dgm:t>
    </dgm:pt>
    <dgm:pt modelId="{A82916AA-401E-4F90-94DA-1B8DE8911826}" type="sibTrans" cxnId="{EC0C977C-630D-4687-BFEC-098290B45EA4}">
      <dgm:prSet/>
      <dgm:spPr/>
      <dgm:t>
        <a:bodyPr/>
        <a:lstStyle/>
        <a:p>
          <a:endParaRPr lang="fr-BE"/>
        </a:p>
      </dgm:t>
    </dgm:pt>
    <dgm:pt modelId="{33A513F8-F9B4-478B-8065-E462DFCAC0F4}">
      <dgm:prSet phldrT="[Texte]" custT="1"/>
      <dgm:spPr>
        <a:solidFill>
          <a:schemeClr val="tx2">
            <a:lumMod val="40000"/>
            <a:lumOff val="60000"/>
          </a:schemeClr>
        </a:solidFill>
      </dgm:spPr>
      <dgm:t>
        <a:bodyPr/>
        <a:lstStyle/>
        <a:p>
          <a:pPr algn="ctr"/>
          <a:r>
            <a:rPr lang="fr-BE" sz="1600" b="1" dirty="0" smtClean="0">
              <a:solidFill>
                <a:srgbClr val="000000"/>
              </a:solidFill>
            </a:rPr>
            <a:t>Par l’implémentation de la nouvelle politique</a:t>
          </a:r>
        </a:p>
        <a:p>
          <a:pPr algn="ctr"/>
          <a:r>
            <a:rPr lang="fr-BE" sz="2000" b="1" dirty="0" smtClean="0">
              <a:solidFill>
                <a:srgbClr val="000000"/>
              </a:solidFill>
            </a:rPr>
            <a:t>	</a:t>
          </a:r>
          <a:endParaRPr lang="fr-BE" sz="2000" b="1" dirty="0">
            <a:solidFill>
              <a:srgbClr val="000000"/>
            </a:solidFill>
          </a:endParaRPr>
        </a:p>
      </dgm:t>
    </dgm:pt>
    <dgm:pt modelId="{6014AEFD-E7F4-4601-80B8-7AB7B3A50A06}" type="parTrans" cxnId="{707610B9-5118-483B-AC4B-A00A380D93AA}">
      <dgm:prSet/>
      <dgm:spPr/>
      <dgm:t>
        <a:bodyPr/>
        <a:lstStyle/>
        <a:p>
          <a:endParaRPr lang="fr-BE"/>
        </a:p>
      </dgm:t>
    </dgm:pt>
    <dgm:pt modelId="{CAE98935-D735-4146-8EEF-EAAED03A0B43}" type="sibTrans" cxnId="{707610B9-5118-483B-AC4B-A00A380D93AA}">
      <dgm:prSet/>
      <dgm:spPr/>
      <dgm:t>
        <a:bodyPr/>
        <a:lstStyle/>
        <a:p>
          <a:endParaRPr lang="fr-BE"/>
        </a:p>
      </dgm:t>
    </dgm:pt>
    <dgm:pt modelId="{CFA82389-8423-4BD2-9EEB-C75C815189F4}">
      <dgm:prSet phldrT="[Texte]" custT="1"/>
      <dgm:spPr>
        <a:solidFill>
          <a:schemeClr val="tx2">
            <a:lumMod val="40000"/>
            <a:lumOff val="60000"/>
          </a:schemeClr>
        </a:solidFill>
      </dgm:spPr>
      <dgm:t>
        <a:bodyPr/>
        <a:lstStyle/>
        <a:p>
          <a:r>
            <a:rPr lang="fr-BE" sz="1600" b="1" dirty="0" smtClean="0">
              <a:solidFill>
                <a:srgbClr val="000000"/>
              </a:solidFill>
            </a:rPr>
            <a:t>Par l’implémentation d’une politique intersectorielle globale de santé mentale</a:t>
          </a:r>
          <a:endParaRPr lang="fr-BE" sz="1600" b="1" dirty="0">
            <a:solidFill>
              <a:srgbClr val="000000"/>
            </a:solidFill>
          </a:endParaRPr>
        </a:p>
      </dgm:t>
    </dgm:pt>
    <dgm:pt modelId="{9D48CDF8-1F8C-438C-8351-63D0165E9950}" type="parTrans" cxnId="{FB47B513-A9CE-483D-B5DC-494DB1BC1432}">
      <dgm:prSet/>
      <dgm:spPr/>
      <dgm:t>
        <a:bodyPr/>
        <a:lstStyle/>
        <a:p>
          <a:endParaRPr lang="fr-BE"/>
        </a:p>
      </dgm:t>
    </dgm:pt>
    <dgm:pt modelId="{D3ADD92C-C540-4178-8E0E-38E501EA1B73}" type="sibTrans" cxnId="{FB47B513-A9CE-483D-B5DC-494DB1BC1432}">
      <dgm:prSet/>
      <dgm:spPr/>
      <dgm:t>
        <a:bodyPr/>
        <a:lstStyle/>
        <a:p>
          <a:endParaRPr lang="fr-BE"/>
        </a:p>
      </dgm:t>
    </dgm:pt>
    <dgm:pt modelId="{8D32BDAF-901E-47FB-8D54-B7FC48FE59CB}">
      <dgm:prSet phldrT="[Texte]" custT="1"/>
      <dgm:spPr>
        <a:solidFill>
          <a:schemeClr val="tx2">
            <a:lumMod val="40000"/>
            <a:lumOff val="60000"/>
          </a:schemeClr>
        </a:solidFill>
      </dgm:spPr>
      <dgm:t>
        <a:bodyPr/>
        <a:lstStyle/>
        <a:p>
          <a:r>
            <a:rPr lang="fr-BE" sz="1600" b="1" dirty="0" smtClean="0">
              <a:solidFill>
                <a:srgbClr val="000000"/>
              </a:solidFill>
            </a:rPr>
            <a:t>Par l’optimisation de la participation du droit de parole de l’</a:t>
          </a:r>
          <a:r>
            <a:rPr lang="fr-BE" sz="1600" b="1" dirty="0" err="1" smtClean="0">
              <a:solidFill>
                <a:srgbClr val="000000"/>
              </a:solidFill>
            </a:rPr>
            <a:t>eft</a:t>
          </a:r>
          <a:r>
            <a:rPr lang="fr-BE" sz="1600" b="1" dirty="0" smtClean="0">
              <a:solidFill>
                <a:srgbClr val="000000"/>
              </a:solidFill>
            </a:rPr>
            <a:t>, l’ado et de son entourage </a:t>
          </a:r>
        </a:p>
        <a:p>
          <a:r>
            <a:rPr lang="fr-BE" sz="1600" b="1" dirty="0" smtClean="0">
              <a:solidFill>
                <a:srgbClr val="000000"/>
              </a:solidFill>
            </a:rPr>
            <a:t>(micro, méso, macro)</a:t>
          </a:r>
          <a:endParaRPr lang="fr-BE" sz="1600" b="1" dirty="0">
            <a:solidFill>
              <a:srgbClr val="000000"/>
            </a:solidFill>
          </a:endParaRPr>
        </a:p>
      </dgm:t>
    </dgm:pt>
    <dgm:pt modelId="{B0C56BE3-9E1E-4694-9B5C-1568F1325355}" type="parTrans" cxnId="{3C5EE254-C076-4633-A497-BA5B1DAC3B1E}">
      <dgm:prSet/>
      <dgm:spPr/>
      <dgm:t>
        <a:bodyPr/>
        <a:lstStyle/>
        <a:p>
          <a:endParaRPr lang="fr-BE"/>
        </a:p>
      </dgm:t>
    </dgm:pt>
    <dgm:pt modelId="{DA03B1FE-A790-4EA8-9A70-89CAE6F446CD}" type="sibTrans" cxnId="{3C5EE254-C076-4633-A497-BA5B1DAC3B1E}">
      <dgm:prSet/>
      <dgm:spPr/>
      <dgm:t>
        <a:bodyPr/>
        <a:lstStyle/>
        <a:p>
          <a:endParaRPr lang="fr-BE"/>
        </a:p>
      </dgm:t>
    </dgm:pt>
    <dgm:pt modelId="{B3C82E61-0ACE-433D-A24B-781E54ED42F3}" type="pres">
      <dgm:prSet presAssocID="{89D061B5-DCAA-4746-BED2-DC34D8A99A43}" presName="Name0" presStyleCnt="0">
        <dgm:presLayoutVars>
          <dgm:chPref val="1"/>
          <dgm:dir/>
          <dgm:animOne val="branch"/>
          <dgm:animLvl val="lvl"/>
          <dgm:resizeHandles/>
        </dgm:presLayoutVars>
      </dgm:prSet>
      <dgm:spPr/>
      <dgm:t>
        <a:bodyPr/>
        <a:lstStyle/>
        <a:p>
          <a:endParaRPr lang="fr-BE"/>
        </a:p>
      </dgm:t>
    </dgm:pt>
    <dgm:pt modelId="{A66EA1D2-54AC-45CA-9673-99075AB0CDE0}" type="pres">
      <dgm:prSet presAssocID="{A97E8AF2-C0BF-4E7A-BE1F-6BD8FCA6C7ED}" presName="vertOne" presStyleCnt="0"/>
      <dgm:spPr/>
    </dgm:pt>
    <dgm:pt modelId="{BB2B43D6-DD6E-40B9-A015-B69A8ED37734}" type="pres">
      <dgm:prSet presAssocID="{A97E8AF2-C0BF-4E7A-BE1F-6BD8FCA6C7ED}" presName="txOne" presStyleLbl="node0" presStyleIdx="0" presStyleCnt="1" custScaleX="100080" custScaleY="11703" custLinFactY="284867" custLinFactNeighborX="3049" custLinFactNeighborY="300000">
        <dgm:presLayoutVars>
          <dgm:chPref val="3"/>
        </dgm:presLayoutVars>
      </dgm:prSet>
      <dgm:spPr/>
      <dgm:t>
        <a:bodyPr/>
        <a:lstStyle/>
        <a:p>
          <a:endParaRPr lang="fr-BE"/>
        </a:p>
      </dgm:t>
    </dgm:pt>
    <dgm:pt modelId="{221551A8-42AA-40E0-8975-100B5CE557EE}" type="pres">
      <dgm:prSet presAssocID="{A97E8AF2-C0BF-4E7A-BE1F-6BD8FCA6C7ED}" presName="parTransOne" presStyleCnt="0"/>
      <dgm:spPr/>
    </dgm:pt>
    <dgm:pt modelId="{978BA20A-BB78-4768-B052-67EBC4D6BB32}" type="pres">
      <dgm:prSet presAssocID="{A97E8AF2-C0BF-4E7A-BE1F-6BD8FCA6C7ED}" presName="horzOne" presStyleCnt="0"/>
      <dgm:spPr/>
    </dgm:pt>
    <dgm:pt modelId="{7CE6CF8A-8962-45B2-B9B0-DA791A51BA4C}" type="pres">
      <dgm:prSet presAssocID="{33A513F8-F9B4-478B-8065-E462DFCAC0F4}" presName="vertTwo" presStyleCnt="0"/>
      <dgm:spPr/>
    </dgm:pt>
    <dgm:pt modelId="{D9000CF4-67AF-4B59-BC51-C3A6EB926365}" type="pres">
      <dgm:prSet presAssocID="{33A513F8-F9B4-478B-8065-E462DFCAC0F4}" presName="txTwo" presStyleLbl="node2" presStyleIdx="0" presStyleCnt="3" custScaleX="46271" custScaleY="17469" custLinFactNeighborX="7834" custLinFactNeighborY="10580">
        <dgm:presLayoutVars>
          <dgm:chPref val="3"/>
        </dgm:presLayoutVars>
      </dgm:prSet>
      <dgm:spPr/>
      <dgm:t>
        <a:bodyPr/>
        <a:lstStyle/>
        <a:p>
          <a:endParaRPr lang="fr-BE"/>
        </a:p>
      </dgm:t>
    </dgm:pt>
    <dgm:pt modelId="{92AF31E4-5BE0-45D0-A836-54CCE8E7AB4A}" type="pres">
      <dgm:prSet presAssocID="{33A513F8-F9B4-478B-8065-E462DFCAC0F4}" presName="horzTwo" presStyleCnt="0"/>
      <dgm:spPr/>
    </dgm:pt>
    <dgm:pt modelId="{9BB96CF0-E56B-4AA4-809E-50CF35F9910A}" type="pres">
      <dgm:prSet presAssocID="{CAE98935-D735-4146-8EEF-EAAED03A0B43}" presName="sibSpaceTwo" presStyleCnt="0"/>
      <dgm:spPr/>
    </dgm:pt>
    <dgm:pt modelId="{A09F102E-E117-408F-8592-F8610B487308}" type="pres">
      <dgm:prSet presAssocID="{CFA82389-8423-4BD2-9EEB-C75C815189F4}" presName="vertTwo" presStyleCnt="0"/>
      <dgm:spPr/>
    </dgm:pt>
    <dgm:pt modelId="{846D2F46-ACCC-4F71-9B72-653D8B571A3D}" type="pres">
      <dgm:prSet presAssocID="{CFA82389-8423-4BD2-9EEB-C75C815189F4}" presName="txTwo" presStyleLbl="node2" presStyleIdx="1" presStyleCnt="3" custScaleX="49538" custScaleY="17147" custLinFactNeighborX="1948" custLinFactNeighborY="10647">
        <dgm:presLayoutVars>
          <dgm:chPref val="3"/>
        </dgm:presLayoutVars>
      </dgm:prSet>
      <dgm:spPr/>
      <dgm:t>
        <a:bodyPr/>
        <a:lstStyle/>
        <a:p>
          <a:endParaRPr lang="fr-BE"/>
        </a:p>
      </dgm:t>
    </dgm:pt>
    <dgm:pt modelId="{44E6E340-3451-4A2C-AF00-245D922363C7}" type="pres">
      <dgm:prSet presAssocID="{CFA82389-8423-4BD2-9EEB-C75C815189F4}" presName="horzTwo" presStyleCnt="0"/>
      <dgm:spPr/>
    </dgm:pt>
    <dgm:pt modelId="{0DD5BB24-2A31-4909-B02B-031FDE23CAA5}" type="pres">
      <dgm:prSet presAssocID="{D3ADD92C-C540-4178-8E0E-38E501EA1B73}" presName="sibSpaceTwo" presStyleCnt="0"/>
      <dgm:spPr/>
    </dgm:pt>
    <dgm:pt modelId="{988D47E3-A66F-4F3B-91F8-7B65280370C0}" type="pres">
      <dgm:prSet presAssocID="{8D32BDAF-901E-47FB-8D54-B7FC48FE59CB}" presName="vertTwo" presStyleCnt="0"/>
      <dgm:spPr/>
    </dgm:pt>
    <dgm:pt modelId="{B50EACC6-6E3B-46B2-9061-A900C52FC27B}" type="pres">
      <dgm:prSet presAssocID="{8D32BDAF-901E-47FB-8D54-B7FC48FE59CB}" presName="txTwo" presStyleLbl="node2" presStyleIdx="2" presStyleCnt="3" custScaleX="52955" custScaleY="21968" custLinFactNeighborX="-2298" custLinFactNeighborY="6709">
        <dgm:presLayoutVars>
          <dgm:chPref val="3"/>
        </dgm:presLayoutVars>
      </dgm:prSet>
      <dgm:spPr/>
      <dgm:t>
        <a:bodyPr/>
        <a:lstStyle/>
        <a:p>
          <a:endParaRPr lang="fr-BE"/>
        </a:p>
      </dgm:t>
    </dgm:pt>
    <dgm:pt modelId="{3E949629-3510-4934-AEE6-15A084AD5163}" type="pres">
      <dgm:prSet presAssocID="{8D32BDAF-901E-47FB-8D54-B7FC48FE59CB}" presName="horzTwo" presStyleCnt="0"/>
      <dgm:spPr/>
    </dgm:pt>
  </dgm:ptLst>
  <dgm:cxnLst>
    <dgm:cxn modelId="{3C5EE254-C076-4633-A497-BA5B1DAC3B1E}" srcId="{A97E8AF2-C0BF-4E7A-BE1F-6BD8FCA6C7ED}" destId="{8D32BDAF-901E-47FB-8D54-B7FC48FE59CB}" srcOrd="2" destOrd="0" parTransId="{B0C56BE3-9E1E-4694-9B5C-1568F1325355}" sibTransId="{DA03B1FE-A790-4EA8-9A70-89CAE6F446CD}"/>
    <dgm:cxn modelId="{EC0C977C-630D-4687-BFEC-098290B45EA4}" srcId="{89D061B5-DCAA-4746-BED2-DC34D8A99A43}" destId="{A97E8AF2-C0BF-4E7A-BE1F-6BD8FCA6C7ED}" srcOrd="0" destOrd="0" parTransId="{5F32935D-8EA7-4C99-A67A-6DE3B2F4F987}" sibTransId="{A82916AA-401E-4F90-94DA-1B8DE8911826}"/>
    <dgm:cxn modelId="{64EAA8CC-C9B8-1141-99F1-0AF085303D2E}" type="presOf" srcId="{A97E8AF2-C0BF-4E7A-BE1F-6BD8FCA6C7ED}" destId="{BB2B43D6-DD6E-40B9-A015-B69A8ED37734}" srcOrd="0" destOrd="0" presId="urn:microsoft.com/office/officeart/2005/8/layout/hierarchy4"/>
    <dgm:cxn modelId="{045B60D3-0683-584C-81FF-0E32508683E7}" type="presOf" srcId="{89D061B5-DCAA-4746-BED2-DC34D8A99A43}" destId="{B3C82E61-0ACE-433D-A24B-781E54ED42F3}" srcOrd="0" destOrd="0" presId="urn:microsoft.com/office/officeart/2005/8/layout/hierarchy4"/>
    <dgm:cxn modelId="{B488BC82-E3D4-AD4A-AC24-615F87E26642}" type="presOf" srcId="{CFA82389-8423-4BD2-9EEB-C75C815189F4}" destId="{846D2F46-ACCC-4F71-9B72-653D8B571A3D}" srcOrd="0" destOrd="0" presId="urn:microsoft.com/office/officeart/2005/8/layout/hierarchy4"/>
    <dgm:cxn modelId="{4B21C8A5-8028-0D4E-96C0-3FD81C0BB413}" type="presOf" srcId="{8D32BDAF-901E-47FB-8D54-B7FC48FE59CB}" destId="{B50EACC6-6E3B-46B2-9061-A900C52FC27B}" srcOrd="0" destOrd="0" presId="urn:microsoft.com/office/officeart/2005/8/layout/hierarchy4"/>
    <dgm:cxn modelId="{707610B9-5118-483B-AC4B-A00A380D93AA}" srcId="{A97E8AF2-C0BF-4E7A-BE1F-6BD8FCA6C7ED}" destId="{33A513F8-F9B4-478B-8065-E462DFCAC0F4}" srcOrd="0" destOrd="0" parTransId="{6014AEFD-E7F4-4601-80B8-7AB7B3A50A06}" sibTransId="{CAE98935-D735-4146-8EEF-EAAED03A0B43}"/>
    <dgm:cxn modelId="{2CF9EF25-2D07-1048-A31F-F30997758785}" type="presOf" srcId="{33A513F8-F9B4-478B-8065-E462DFCAC0F4}" destId="{D9000CF4-67AF-4B59-BC51-C3A6EB926365}" srcOrd="0" destOrd="0" presId="urn:microsoft.com/office/officeart/2005/8/layout/hierarchy4"/>
    <dgm:cxn modelId="{FB47B513-A9CE-483D-B5DC-494DB1BC1432}" srcId="{A97E8AF2-C0BF-4E7A-BE1F-6BD8FCA6C7ED}" destId="{CFA82389-8423-4BD2-9EEB-C75C815189F4}" srcOrd="1" destOrd="0" parTransId="{9D48CDF8-1F8C-438C-8351-63D0165E9950}" sibTransId="{D3ADD92C-C540-4178-8E0E-38E501EA1B73}"/>
    <dgm:cxn modelId="{20BA351C-E09A-AE4D-AEA2-15BE729F1B2E}" type="presParOf" srcId="{B3C82E61-0ACE-433D-A24B-781E54ED42F3}" destId="{A66EA1D2-54AC-45CA-9673-99075AB0CDE0}" srcOrd="0" destOrd="0" presId="urn:microsoft.com/office/officeart/2005/8/layout/hierarchy4"/>
    <dgm:cxn modelId="{44312AAA-9B16-2641-AF3E-6A20AEE0C21A}" type="presParOf" srcId="{A66EA1D2-54AC-45CA-9673-99075AB0CDE0}" destId="{BB2B43D6-DD6E-40B9-A015-B69A8ED37734}" srcOrd="0" destOrd="0" presId="urn:microsoft.com/office/officeart/2005/8/layout/hierarchy4"/>
    <dgm:cxn modelId="{251362D0-9BE0-3346-9CF1-8ECF30D87876}" type="presParOf" srcId="{A66EA1D2-54AC-45CA-9673-99075AB0CDE0}" destId="{221551A8-42AA-40E0-8975-100B5CE557EE}" srcOrd="1" destOrd="0" presId="urn:microsoft.com/office/officeart/2005/8/layout/hierarchy4"/>
    <dgm:cxn modelId="{4704363C-F4A0-7849-A1C5-B0339ABF39E6}" type="presParOf" srcId="{A66EA1D2-54AC-45CA-9673-99075AB0CDE0}" destId="{978BA20A-BB78-4768-B052-67EBC4D6BB32}" srcOrd="2" destOrd="0" presId="urn:microsoft.com/office/officeart/2005/8/layout/hierarchy4"/>
    <dgm:cxn modelId="{8ECF873A-7328-414A-A1AC-DE61F654AD28}" type="presParOf" srcId="{978BA20A-BB78-4768-B052-67EBC4D6BB32}" destId="{7CE6CF8A-8962-45B2-B9B0-DA791A51BA4C}" srcOrd="0" destOrd="0" presId="urn:microsoft.com/office/officeart/2005/8/layout/hierarchy4"/>
    <dgm:cxn modelId="{0C303C02-7FA9-8244-B333-1CC43AC8D420}" type="presParOf" srcId="{7CE6CF8A-8962-45B2-B9B0-DA791A51BA4C}" destId="{D9000CF4-67AF-4B59-BC51-C3A6EB926365}" srcOrd="0" destOrd="0" presId="urn:microsoft.com/office/officeart/2005/8/layout/hierarchy4"/>
    <dgm:cxn modelId="{F26F9832-EEBA-0944-91A2-7928B0D5F259}" type="presParOf" srcId="{7CE6CF8A-8962-45B2-B9B0-DA791A51BA4C}" destId="{92AF31E4-5BE0-45D0-A836-54CCE8E7AB4A}" srcOrd="1" destOrd="0" presId="urn:microsoft.com/office/officeart/2005/8/layout/hierarchy4"/>
    <dgm:cxn modelId="{FA85996F-FBC7-DF4A-A734-F337149F1B04}" type="presParOf" srcId="{978BA20A-BB78-4768-B052-67EBC4D6BB32}" destId="{9BB96CF0-E56B-4AA4-809E-50CF35F9910A}" srcOrd="1" destOrd="0" presId="urn:microsoft.com/office/officeart/2005/8/layout/hierarchy4"/>
    <dgm:cxn modelId="{730DB9FD-AEF4-2C44-967A-A7000A287EC4}" type="presParOf" srcId="{978BA20A-BB78-4768-B052-67EBC4D6BB32}" destId="{A09F102E-E117-408F-8592-F8610B487308}" srcOrd="2" destOrd="0" presId="urn:microsoft.com/office/officeart/2005/8/layout/hierarchy4"/>
    <dgm:cxn modelId="{BD71F80F-CFF5-BB40-9F39-B80A12FEDF2A}" type="presParOf" srcId="{A09F102E-E117-408F-8592-F8610B487308}" destId="{846D2F46-ACCC-4F71-9B72-653D8B571A3D}" srcOrd="0" destOrd="0" presId="urn:microsoft.com/office/officeart/2005/8/layout/hierarchy4"/>
    <dgm:cxn modelId="{1558CB16-F450-D848-B711-82C499AEE437}" type="presParOf" srcId="{A09F102E-E117-408F-8592-F8610B487308}" destId="{44E6E340-3451-4A2C-AF00-245D922363C7}" srcOrd="1" destOrd="0" presId="urn:microsoft.com/office/officeart/2005/8/layout/hierarchy4"/>
    <dgm:cxn modelId="{F3A70229-638D-8F42-96A1-605322F8E703}" type="presParOf" srcId="{978BA20A-BB78-4768-B052-67EBC4D6BB32}" destId="{0DD5BB24-2A31-4909-B02B-031FDE23CAA5}" srcOrd="3" destOrd="0" presId="urn:microsoft.com/office/officeart/2005/8/layout/hierarchy4"/>
    <dgm:cxn modelId="{B0876D28-D451-3D4E-BDA0-869209B68E25}" type="presParOf" srcId="{978BA20A-BB78-4768-B052-67EBC4D6BB32}" destId="{988D47E3-A66F-4F3B-91F8-7B65280370C0}" srcOrd="4" destOrd="0" presId="urn:microsoft.com/office/officeart/2005/8/layout/hierarchy4"/>
    <dgm:cxn modelId="{AED27F57-C7C6-5A4F-92C9-F46120A23659}" type="presParOf" srcId="{988D47E3-A66F-4F3B-91F8-7B65280370C0}" destId="{B50EACC6-6E3B-46B2-9061-A900C52FC27B}" srcOrd="0" destOrd="0" presId="urn:microsoft.com/office/officeart/2005/8/layout/hierarchy4"/>
    <dgm:cxn modelId="{E113158D-FDCC-9F43-BD45-991DEEB80CE8}" type="presParOf" srcId="{988D47E3-A66F-4F3B-91F8-7B65280370C0}" destId="{3E949629-3510-4934-AEE6-15A084AD5163}" srcOrd="1" destOrd="0" presId="urn:microsoft.com/office/officeart/2005/8/layout/hierarchy4"/>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D061B5-DCAA-4746-BED2-DC34D8A99A4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BE"/>
        </a:p>
      </dgm:t>
    </dgm:pt>
    <dgm:pt modelId="{A97E8AF2-C0BF-4E7A-BE1F-6BD8FCA6C7ED}">
      <dgm:prSet phldrT="[Texte]" custT="1"/>
      <dgm:spPr>
        <a:solidFill>
          <a:srgbClr val="2323ED"/>
        </a:solidFill>
      </dgm:spPr>
      <dgm:t>
        <a:bodyPr/>
        <a:lstStyle/>
        <a:p>
          <a:r>
            <a:rPr lang="fr-BE" sz="2800" b="1" dirty="0" smtClean="0">
              <a:solidFill>
                <a:schemeClr val="bg1"/>
              </a:solidFill>
            </a:rPr>
            <a:t>OS 2 Renforcement de l’offre Globale Intégrée Adaptée</a:t>
          </a:r>
          <a:endParaRPr lang="fr-BE" sz="2800" b="1" dirty="0">
            <a:solidFill>
              <a:schemeClr val="bg1"/>
            </a:solidFill>
          </a:endParaRPr>
        </a:p>
      </dgm:t>
    </dgm:pt>
    <dgm:pt modelId="{5F32935D-8EA7-4C99-A67A-6DE3B2F4F987}" type="parTrans" cxnId="{EC0C977C-630D-4687-BFEC-098290B45EA4}">
      <dgm:prSet/>
      <dgm:spPr/>
      <dgm:t>
        <a:bodyPr/>
        <a:lstStyle/>
        <a:p>
          <a:endParaRPr lang="fr-BE"/>
        </a:p>
      </dgm:t>
    </dgm:pt>
    <dgm:pt modelId="{A82916AA-401E-4F90-94DA-1B8DE8911826}" type="sibTrans" cxnId="{EC0C977C-630D-4687-BFEC-098290B45EA4}">
      <dgm:prSet/>
      <dgm:spPr/>
      <dgm:t>
        <a:bodyPr/>
        <a:lstStyle/>
        <a:p>
          <a:endParaRPr lang="fr-BE"/>
        </a:p>
      </dgm:t>
    </dgm:pt>
    <dgm:pt modelId="{33A513F8-F9B4-478B-8065-E462DFCAC0F4}">
      <dgm:prSet phldrT="[Texte]" custT="1"/>
      <dgm:spPr>
        <a:solidFill>
          <a:schemeClr val="tx2">
            <a:lumMod val="40000"/>
            <a:lumOff val="60000"/>
          </a:schemeClr>
        </a:solidFill>
      </dgm:spPr>
      <dgm:t>
        <a:bodyPr/>
        <a:lstStyle/>
        <a:p>
          <a:pPr algn="ctr"/>
          <a:r>
            <a:rPr lang="fr-BE" sz="1200" b="1" dirty="0" smtClean="0">
              <a:solidFill>
                <a:srgbClr val="000000"/>
              </a:solidFill>
            </a:rPr>
            <a:t>Implémentation de l’offre de soins dans la communauté</a:t>
          </a:r>
        </a:p>
        <a:p>
          <a:pPr algn="ctr"/>
          <a:r>
            <a:rPr lang="fr-BE" sz="1200" b="1" dirty="0" smtClean="0">
              <a:solidFill>
                <a:srgbClr val="000000"/>
              </a:solidFill>
            </a:rPr>
            <a:t>Expérience &amp; expertise</a:t>
          </a:r>
        </a:p>
        <a:p>
          <a:pPr algn="ctr"/>
          <a:r>
            <a:rPr lang="fr-BE" sz="1200" b="1" dirty="0" smtClean="0">
              <a:solidFill>
                <a:srgbClr val="000000"/>
              </a:solidFill>
            </a:rPr>
            <a:t>Soins SM &amp; Action </a:t>
          </a:r>
          <a:r>
            <a:rPr lang="fr-BE" sz="1200" b="1" dirty="0" smtClean="0">
              <a:solidFill>
                <a:schemeClr val="tx1"/>
              </a:solidFill>
            </a:rPr>
            <a:t>Sociale </a:t>
          </a:r>
          <a:endParaRPr lang="fr-BE" sz="2000" b="1" dirty="0">
            <a:solidFill>
              <a:schemeClr val="tx1"/>
            </a:solidFill>
          </a:endParaRPr>
        </a:p>
      </dgm:t>
    </dgm:pt>
    <dgm:pt modelId="{6014AEFD-E7F4-4601-80B8-7AB7B3A50A06}" type="parTrans" cxnId="{707610B9-5118-483B-AC4B-A00A380D93AA}">
      <dgm:prSet/>
      <dgm:spPr/>
      <dgm:t>
        <a:bodyPr/>
        <a:lstStyle/>
        <a:p>
          <a:endParaRPr lang="fr-BE"/>
        </a:p>
      </dgm:t>
    </dgm:pt>
    <dgm:pt modelId="{CAE98935-D735-4146-8EEF-EAAED03A0B43}" type="sibTrans" cxnId="{707610B9-5118-483B-AC4B-A00A380D93AA}">
      <dgm:prSet/>
      <dgm:spPr/>
      <dgm:t>
        <a:bodyPr/>
        <a:lstStyle/>
        <a:p>
          <a:endParaRPr lang="fr-BE"/>
        </a:p>
      </dgm:t>
    </dgm:pt>
    <dgm:pt modelId="{CFA82389-8423-4BD2-9EEB-C75C815189F4}">
      <dgm:prSet phldrT="[Texte]" custT="1"/>
      <dgm:spPr>
        <a:solidFill>
          <a:schemeClr val="tx2">
            <a:lumMod val="40000"/>
            <a:lumOff val="60000"/>
          </a:schemeClr>
        </a:solidFill>
      </dgm:spPr>
      <dgm:t>
        <a:bodyPr/>
        <a:lstStyle/>
        <a:p>
          <a:r>
            <a:rPr lang="fr-BE" sz="1200" b="1" dirty="0" smtClean="0">
              <a:solidFill>
                <a:srgbClr val="000000"/>
              </a:solidFill>
            </a:rPr>
            <a:t>Coopération et harmonisation intersectorielle</a:t>
          </a:r>
          <a:endParaRPr lang="fr-BE" sz="1200" b="1" dirty="0">
            <a:solidFill>
              <a:srgbClr val="000000"/>
            </a:solidFill>
          </a:endParaRPr>
        </a:p>
      </dgm:t>
    </dgm:pt>
    <dgm:pt modelId="{9D48CDF8-1F8C-438C-8351-63D0165E9950}" type="parTrans" cxnId="{FB47B513-A9CE-483D-B5DC-494DB1BC1432}">
      <dgm:prSet/>
      <dgm:spPr/>
      <dgm:t>
        <a:bodyPr/>
        <a:lstStyle/>
        <a:p>
          <a:endParaRPr lang="fr-BE"/>
        </a:p>
      </dgm:t>
    </dgm:pt>
    <dgm:pt modelId="{D3ADD92C-C540-4178-8E0E-38E501EA1B73}" type="sibTrans" cxnId="{FB47B513-A9CE-483D-B5DC-494DB1BC1432}">
      <dgm:prSet/>
      <dgm:spPr/>
      <dgm:t>
        <a:bodyPr/>
        <a:lstStyle/>
        <a:p>
          <a:endParaRPr lang="fr-BE"/>
        </a:p>
      </dgm:t>
    </dgm:pt>
    <dgm:pt modelId="{8D32BDAF-901E-47FB-8D54-B7FC48FE59CB}">
      <dgm:prSet phldrT="[Texte]" custT="1"/>
      <dgm:spPr>
        <a:solidFill>
          <a:schemeClr val="tx2">
            <a:lumMod val="40000"/>
            <a:lumOff val="60000"/>
          </a:schemeClr>
        </a:solidFill>
      </dgm:spPr>
      <dgm:t>
        <a:bodyPr/>
        <a:lstStyle/>
        <a:p>
          <a:r>
            <a:rPr lang="fr-BE" sz="1200" b="1" dirty="0" smtClean="0">
              <a:solidFill>
                <a:srgbClr val="000000"/>
              </a:solidFill>
            </a:rPr>
            <a:t>Implémentation d’une offre de base suffisante</a:t>
          </a:r>
        </a:p>
        <a:p>
          <a:r>
            <a:rPr lang="fr-BE" sz="1200" b="1" dirty="0" smtClean="0">
              <a:solidFill>
                <a:srgbClr val="000000"/>
              </a:solidFill>
            </a:rPr>
            <a:t>Qualité &amp; accessibilité</a:t>
          </a:r>
          <a:endParaRPr lang="fr-BE" sz="1200" b="1" dirty="0">
            <a:solidFill>
              <a:srgbClr val="000000"/>
            </a:solidFill>
          </a:endParaRPr>
        </a:p>
      </dgm:t>
    </dgm:pt>
    <dgm:pt modelId="{B0C56BE3-9E1E-4694-9B5C-1568F1325355}" type="parTrans" cxnId="{3C5EE254-C076-4633-A497-BA5B1DAC3B1E}">
      <dgm:prSet/>
      <dgm:spPr/>
      <dgm:t>
        <a:bodyPr/>
        <a:lstStyle/>
        <a:p>
          <a:endParaRPr lang="fr-BE"/>
        </a:p>
      </dgm:t>
    </dgm:pt>
    <dgm:pt modelId="{DA03B1FE-A790-4EA8-9A70-89CAE6F446CD}" type="sibTrans" cxnId="{3C5EE254-C076-4633-A497-BA5B1DAC3B1E}">
      <dgm:prSet/>
      <dgm:spPr/>
      <dgm:t>
        <a:bodyPr/>
        <a:lstStyle/>
        <a:p>
          <a:endParaRPr lang="fr-BE"/>
        </a:p>
      </dgm:t>
    </dgm:pt>
    <dgm:pt modelId="{F64E11C7-BD6F-463F-A1FF-5439E390A58D}">
      <dgm:prSet phldrT="[Texte]" custT="1"/>
      <dgm:spPr>
        <a:solidFill>
          <a:schemeClr val="tx2">
            <a:lumMod val="40000"/>
            <a:lumOff val="60000"/>
          </a:schemeClr>
        </a:solidFill>
      </dgm:spPr>
      <dgm:t>
        <a:bodyPr/>
        <a:lstStyle/>
        <a:p>
          <a:r>
            <a:rPr lang="fr-BE" sz="1200" b="1" dirty="0" smtClean="0">
              <a:solidFill>
                <a:srgbClr val="000000"/>
              </a:solidFill>
            </a:rPr>
            <a:t>Implémentation</a:t>
          </a:r>
          <a:r>
            <a:rPr lang="fr-BE" sz="1200" b="1" dirty="0" smtClean="0">
              <a:solidFill>
                <a:schemeClr val="tx1"/>
              </a:solidFill>
            </a:rPr>
            <a:t> </a:t>
          </a:r>
          <a:r>
            <a:rPr lang="fr-BE" sz="1200" b="1" dirty="0" smtClean="0">
              <a:solidFill>
                <a:srgbClr val="000000"/>
              </a:solidFill>
            </a:rPr>
            <a:t>d’une offre de soins SM au plus près de la communauté.</a:t>
          </a:r>
        </a:p>
        <a:p>
          <a:r>
            <a:rPr lang="fr-BE" sz="1200" b="1" dirty="0" smtClean="0">
              <a:solidFill>
                <a:srgbClr val="000000"/>
              </a:solidFill>
            </a:rPr>
            <a:t>Mise en place de dispositifs flexibles</a:t>
          </a:r>
          <a:endParaRPr lang="fr-BE" sz="1200" b="1" dirty="0">
            <a:solidFill>
              <a:srgbClr val="000000"/>
            </a:solidFill>
          </a:endParaRPr>
        </a:p>
      </dgm:t>
    </dgm:pt>
    <dgm:pt modelId="{2D9AC763-3102-4BBE-94F2-8777E31914FC}" type="parTrans" cxnId="{82EFB93D-F722-43F5-A714-2A9B0791B3EB}">
      <dgm:prSet/>
      <dgm:spPr/>
      <dgm:t>
        <a:bodyPr/>
        <a:lstStyle/>
        <a:p>
          <a:endParaRPr lang="fr-BE"/>
        </a:p>
      </dgm:t>
    </dgm:pt>
    <dgm:pt modelId="{52A0E077-1E7C-48F3-84E5-3111D4E38C95}" type="sibTrans" cxnId="{82EFB93D-F722-43F5-A714-2A9B0791B3EB}">
      <dgm:prSet/>
      <dgm:spPr/>
      <dgm:t>
        <a:bodyPr/>
        <a:lstStyle/>
        <a:p>
          <a:endParaRPr lang="fr-BE"/>
        </a:p>
      </dgm:t>
    </dgm:pt>
    <dgm:pt modelId="{BD6DEA26-7E46-4913-9647-ADCEC6F76BE5}">
      <dgm:prSet phldrT="[Texte]"/>
      <dgm:spPr>
        <a:solidFill>
          <a:schemeClr val="tx2">
            <a:lumMod val="40000"/>
            <a:lumOff val="60000"/>
          </a:schemeClr>
        </a:solidFill>
      </dgm:spPr>
      <dgm:t>
        <a:bodyPr/>
        <a:lstStyle/>
        <a:p>
          <a:r>
            <a:rPr lang="fr-BE" b="1" dirty="0" smtClean="0">
              <a:solidFill>
                <a:srgbClr val="000000"/>
              </a:solidFill>
            </a:rPr>
            <a:t>Égalité de traitement dans une vison de développement et de rétablissement</a:t>
          </a:r>
          <a:endParaRPr lang="fr-BE" b="1" dirty="0">
            <a:solidFill>
              <a:srgbClr val="000000"/>
            </a:solidFill>
          </a:endParaRPr>
        </a:p>
      </dgm:t>
    </dgm:pt>
    <dgm:pt modelId="{7BA39795-45A9-4843-9DE4-F1F3D60BE8AF}" type="parTrans" cxnId="{2E362E1B-5E01-4612-BD27-749E7ADB0463}">
      <dgm:prSet/>
      <dgm:spPr/>
      <dgm:t>
        <a:bodyPr/>
        <a:lstStyle/>
        <a:p>
          <a:endParaRPr lang="fr-BE"/>
        </a:p>
      </dgm:t>
    </dgm:pt>
    <dgm:pt modelId="{88B39C8F-60A0-4B64-9EDB-9288AFD6D9D1}" type="sibTrans" cxnId="{2E362E1B-5E01-4612-BD27-749E7ADB0463}">
      <dgm:prSet/>
      <dgm:spPr/>
      <dgm:t>
        <a:bodyPr/>
        <a:lstStyle/>
        <a:p>
          <a:endParaRPr lang="fr-BE"/>
        </a:p>
      </dgm:t>
    </dgm:pt>
    <dgm:pt modelId="{B3C82E61-0ACE-433D-A24B-781E54ED42F3}" type="pres">
      <dgm:prSet presAssocID="{89D061B5-DCAA-4746-BED2-DC34D8A99A43}" presName="Name0" presStyleCnt="0">
        <dgm:presLayoutVars>
          <dgm:chPref val="1"/>
          <dgm:dir/>
          <dgm:animOne val="branch"/>
          <dgm:animLvl val="lvl"/>
          <dgm:resizeHandles/>
        </dgm:presLayoutVars>
      </dgm:prSet>
      <dgm:spPr/>
      <dgm:t>
        <a:bodyPr/>
        <a:lstStyle/>
        <a:p>
          <a:endParaRPr lang="fr-BE"/>
        </a:p>
      </dgm:t>
    </dgm:pt>
    <dgm:pt modelId="{A66EA1D2-54AC-45CA-9673-99075AB0CDE0}" type="pres">
      <dgm:prSet presAssocID="{A97E8AF2-C0BF-4E7A-BE1F-6BD8FCA6C7ED}" presName="vertOne" presStyleCnt="0"/>
      <dgm:spPr/>
    </dgm:pt>
    <dgm:pt modelId="{BB2B43D6-DD6E-40B9-A015-B69A8ED37734}" type="pres">
      <dgm:prSet presAssocID="{A97E8AF2-C0BF-4E7A-BE1F-6BD8FCA6C7ED}" presName="txOne" presStyleLbl="node0" presStyleIdx="0" presStyleCnt="1" custScaleX="96215" custScaleY="11703" custLinFactY="284867" custLinFactNeighborX="3049" custLinFactNeighborY="300000">
        <dgm:presLayoutVars>
          <dgm:chPref val="3"/>
        </dgm:presLayoutVars>
      </dgm:prSet>
      <dgm:spPr/>
      <dgm:t>
        <a:bodyPr/>
        <a:lstStyle/>
        <a:p>
          <a:endParaRPr lang="fr-BE"/>
        </a:p>
      </dgm:t>
    </dgm:pt>
    <dgm:pt modelId="{221551A8-42AA-40E0-8975-100B5CE557EE}" type="pres">
      <dgm:prSet presAssocID="{A97E8AF2-C0BF-4E7A-BE1F-6BD8FCA6C7ED}" presName="parTransOne" presStyleCnt="0"/>
      <dgm:spPr/>
    </dgm:pt>
    <dgm:pt modelId="{978BA20A-BB78-4768-B052-67EBC4D6BB32}" type="pres">
      <dgm:prSet presAssocID="{A97E8AF2-C0BF-4E7A-BE1F-6BD8FCA6C7ED}" presName="horzOne" presStyleCnt="0"/>
      <dgm:spPr/>
    </dgm:pt>
    <dgm:pt modelId="{7CE6CF8A-8962-45B2-B9B0-DA791A51BA4C}" type="pres">
      <dgm:prSet presAssocID="{33A513F8-F9B4-478B-8065-E462DFCAC0F4}" presName="vertTwo" presStyleCnt="0"/>
      <dgm:spPr/>
    </dgm:pt>
    <dgm:pt modelId="{D9000CF4-67AF-4B59-BC51-C3A6EB926365}" type="pres">
      <dgm:prSet presAssocID="{33A513F8-F9B4-478B-8065-E462DFCAC0F4}" presName="txTwo" presStyleLbl="node2" presStyleIdx="0" presStyleCnt="5" custScaleX="31089" custScaleY="18401" custLinFactNeighborX="5905" custLinFactNeighborY="12207">
        <dgm:presLayoutVars>
          <dgm:chPref val="3"/>
        </dgm:presLayoutVars>
      </dgm:prSet>
      <dgm:spPr/>
      <dgm:t>
        <a:bodyPr/>
        <a:lstStyle/>
        <a:p>
          <a:endParaRPr lang="fr-BE"/>
        </a:p>
      </dgm:t>
    </dgm:pt>
    <dgm:pt modelId="{92AF31E4-5BE0-45D0-A836-54CCE8E7AB4A}" type="pres">
      <dgm:prSet presAssocID="{33A513F8-F9B4-478B-8065-E462DFCAC0F4}" presName="horzTwo" presStyleCnt="0"/>
      <dgm:spPr/>
    </dgm:pt>
    <dgm:pt modelId="{9BB96CF0-E56B-4AA4-809E-50CF35F9910A}" type="pres">
      <dgm:prSet presAssocID="{CAE98935-D735-4146-8EEF-EAAED03A0B43}" presName="sibSpaceTwo" presStyleCnt="0"/>
      <dgm:spPr/>
    </dgm:pt>
    <dgm:pt modelId="{A09F102E-E117-408F-8592-F8610B487308}" type="pres">
      <dgm:prSet presAssocID="{CFA82389-8423-4BD2-9EEB-C75C815189F4}" presName="vertTwo" presStyleCnt="0"/>
      <dgm:spPr/>
    </dgm:pt>
    <dgm:pt modelId="{846D2F46-ACCC-4F71-9B72-653D8B571A3D}" type="pres">
      <dgm:prSet presAssocID="{CFA82389-8423-4BD2-9EEB-C75C815189F4}" presName="txTwo" presStyleLbl="node2" presStyleIdx="1" presStyleCnt="5" custScaleX="26284" custScaleY="16453" custLinFactNeighborX="2532" custLinFactNeighborY="14816">
        <dgm:presLayoutVars>
          <dgm:chPref val="3"/>
        </dgm:presLayoutVars>
      </dgm:prSet>
      <dgm:spPr/>
      <dgm:t>
        <a:bodyPr/>
        <a:lstStyle/>
        <a:p>
          <a:endParaRPr lang="fr-BE"/>
        </a:p>
      </dgm:t>
    </dgm:pt>
    <dgm:pt modelId="{44E6E340-3451-4A2C-AF00-245D922363C7}" type="pres">
      <dgm:prSet presAssocID="{CFA82389-8423-4BD2-9EEB-C75C815189F4}" presName="horzTwo" presStyleCnt="0"/>
      <dgm:spPr/>
    </dgm:pt>
    <dgm:pt modelId="{0DD5BB24-2A31-4909-B02B-031FDE23CAA5}" type="pres">
      <dgm:prSet presAssocID="{D3ADD92C-C540-4178-8E0E-38E501EA1B73}" presName="sibSpaceTwo" presStyleCnt="0"/>
      <dgm:spPr/>
    </dgm:pt>
    <dgm:pt modelId="{988D47E3-A66F-4F3B-91F8-7B65280370C0}" type="pres">
      <dgm:prSet presAssocID="{8D32BDAF-901E-47FB-8D54-B7FC48FE59CB}" presName="vertTwo" presStyleCnt="0"/>
      <dgm:spPr/>
    </dgm:pt>
    <dgm:pt modelId="{B50EACC6-6E3B-46B2-9061-A900C52FC27B}" type="pres">
      <dgm:prSet presAssocID="{8D32BDAF-901E-47FB-8D54-B7FC48FE59CB}" presName="txTwo" presStyleLbl="node2" presStyleIdx="2" presStyleCnt="5" custScaleX="25768" custScaleY="15904" custLinFactNeighborX="711" custLinFactNeighborY="13576">
        <dgm:presLayoutVars>
          <dgm:chPref val="3"/>
        </dgm:presLayoutVars>
      </dgm:prSet>
      <dgm:spPr/>
      <dgm:t>
        <a:bodyPr/>
        <a:lstStyle/>
        <a:p>
          <a:endParaRPr lang="fr-BE"/>
        </a:p>
      </dgm:t>
    </dgm:pt>
    <dgm:pt modelId="{3E949629-3510-4934-AEE6-15A084AD5163}" type="pres">
      <dgm:prSet presAssocID="{8D32BDAF-901E-47FB-8D54-B7FC48FE59CB}" presName="horzTwo" presStyleCnt="0"/>
      <dgm:spPr/>
    </dgm:pt>
    <dgm:pt modelId="{F2E0AB08-44F7-4B9B-B113-09ECF244605E}" type="pres">
      <dgm:prSet presAssocID="{DA03B1FE-A790-4EA8-9A70-89CAE6F446CD}" presName="sibSpaceTwo" presStyleCnt="0"/>
      <dgm:spPr/>
    </dgm:pt>
    <dgm:pt modelId="{9AC6D2F0-32A2-441E-8D3C-9C5B71D96D2B}" type="pres">
      <dgm:prSet presAssocID="{BD6DEA26-7E46-4913-9647-ADCEC6F76BE5}" presName="vertTwo" presStyleCnt="0"/>
      <dgm:spPr/>
    </dgm:pt>
    <dgm:pt modelId="{AD3EEBA2-CAE0-4128-A6E0-46D998331FEE}" type="pres">
      <dgm:prSet presAssocID="{BD6DEA26-7E46-4913-9647-ADCEC6F76BE5}" presName="txTwo" presStyleLbl="node2" presStyleIdx="3" presStyleCnt="5" custScaleX="25634" custScaleY="18104" custLinFactNeighborX="29000" custLinFactNeighborY="12179">
        <dgm:presLayoutVars>
          <dgm:chPref val="3"/>
        </dgm:presLayoutVars>
      </dgm:prSet>
      <dgm:spPr/>
      <dgm:t>
        <a:bodyPr/>
        <a:lstStyle/>
        <a:p>
          <a:endParaRPr lang="fr-BE"/>
        </a:p>
      </dgm:t>
    </dgm:pt>
    <dgm:pt modelId="{795620DD-A143-4971-8F31-729F11D1ADCB}" type="pres">
      <dgm:prSet presAssocID="{BD6DEA26-7E46-4913-9647-ADCEC6F76BE5}" presName="horzTwo" presStyleCnt="0"/>
      <dgm:spPr/>
    </dgm:pt>
    <dgm:pt modelId="{EB30FCC8-0572-427B-B438-BAE8B5A0E64E}" type="pres">
      <dgm:prSet presAssocID="{88B39C8F-60A0-4B64-9EDB-9288AFD6D9D1}" presName="sibSpaceTwo" presStyleCnt="0"/>
      <dgm:spPr/>
    </dgm:pt>
    <dgm:pt modelId="{60F0DEF4-E7A4-4C46-BE72-46ABBF5AEEAD}" type="pres">
      <dgm:prSet presAssocID="{F64E11C7-BD6F-463F-A1FF-5439E390A58D}" presName="vertTwo" presStyleCnt="0"/>
      <dgm:spPr/>
    </dgm:pt>
    <dgm:pt modelId="{B6CB441F-D058-4DCA-97BB-7562A3C94B07}" type="pres">
      <dgm:prSet presAssocID="{F64E11C7-BD6F-463F-A1FF-5439E390A58D}" presName="txTwo" presStyleLbl="node2" presStyleIdx="4" presStyleCnt="5" custScaleX="25939" custScaleY="20765" custLinFactNeighborX="-36821" custLinFactNeighborY="10876">
        <dgm:presLayoutVars>
          <dgm:chPref val="3"/>
        </dgm:presLayoutVars>
      </dgm:prSet>
      <dgm:spPr/>
      <dgm:t>
        <a:bodyPr/>
        <a:lstStyle/>
        <a:p>
          <a:endParaRPr lang="fr-BE"/>
        </a:p>
      </dgm:t>
    </dgm:pt>
    <dgm:pt modelId="{9BE1F84D-EB00-4867-849D-4FCF22038935}" type="pres">
      <dgm:prSet presAssocID="{F64E11C7-BD6F-463F-A1FF-5439E390A58D}" presName="horzTwo" presStyleCnt="0"/>
      <dgm:spPr/>
    </dgm:pt>
  </dgm:ptLst>
  <dgm:cxnLst>
    <dgm:cxn modelId="{3C5EE254-C076-4633-A497-BA5B1DAC3B1E}" srcId="{A97E8AF2-C0BF-4E7A-BE1F-6BD8FCA6C7ED}" destId="{8D32BDAF-901E-47FB-8D54-B7FC48FE59CB}" srcOrd="2" destOrd="0" parTransId="{B0C56BE3-9E1E-4694-9B5C-1568F1325355}" sibTransId="{DA03B1FE-A790-4EA8-9A70-89CAE6F446CD}"/>
    <dgm:cxn modelId="{B8E059C4-0E78-6F41-8A55-8EF43D09AC4A}" type="presOf" srcId="{33A513F8-F9B4-478B-8065-E462DFCAC0F4}" destId="{D9000CF4-67AF-4B59-BC51-C3A6EB926365}" srcOrd="0" destOrd="0" presId="urn:microsoft.com/office/officeart/2005/8/layout/hierarchy4"/>
    <dgm:cxn modelId="{EC0C977C-630D-4687-BFEC-098290B45EA4}" srcId="{89D061B5-DCAA-4746-BED2-DC34D8A99A43}" destId="{A97E8AF2-C0BF-4E7A-BE1F-6BD8FCA6C7ED}" srcOrd="0" destOrd="0" parTransId="{5F32935D-8EA7-4C99-A67A-6DE3B2F4F987}" sibTransId="{A82916AA-401E-4F90-94DA-1B8DE8911826}"/>
    <dgm:cxn modelId="{872F3292-EE3C-8740-A6A7-7207E219295F}" type="presOf" srcId="{CFA82389-8423-4BD2-9EEB-C75C815189F4}" destId="{846D2F46-ACCC-4F71-9B72-653D8B571A3D}" srcOrd="0" destOrd="0" presId="urn:microsoft.com/office/officeart/2005/8/layout/hierarchy4"/>
    <dgm:cxn modelId="{290049C0-246A-6F48-8722-D04AD1AAC8C6}" type="presOf" srcId="{A97E8AF2-C0BF-4E7A-BE1F-6BD8FCA6C7ED}" destId="{BB2B43D6-DD6E-40B9-A015-B69A8ED37734}" srcOrd="0" destOrd="0" presId="urn:microsoft.com/office/officeart/2005/8/layout/hierarchy4"/>
    <dgm:cxn modelId="{747ABA3C-51BD-A74A-8E39-E768EF774149}" type="presOf" srcId="{8D32BDAF-901E-47FB-8D54-B7FC48FE59CB}" destId="{B50EACC6-6E3B-46B2-9061-A900C52FC27B}" srcOrd="0" destOrd="0" presId="urn:microsoft.com/office/officeart/2005/8/layout/hierarchy4"/>
    <dgm:cxn modelId="{5FB455C1-4B48-A942-8AA1-00BB4553C8AB}" type="presOf" srcId="{F64E11C7-BD6F-463F-A1FF-5439E390A58D}" destId="{B6CB441F-D058-4DCA-97BB-7562A3C94B07}" srcOrd="0" destOrd="0" presId="urn:microsoft.com/office/officeart/2005/8/layout/hierarchy4"/>
    <dgm:cxn modelId="{707610B9-5118-483B-AC4B-A00A380D93AA}" srcId="{A97E8AF2-C0BF-4E7A-BE1F-6BD8FCA6C7ED}" destId="{33A513F8-F9B4-478B-8065-E462DFCAC0F4}" srcOrd="0" destOrd="0" parTransId="{6014AEFD-E7F4-4601-80B8-7AB7B3A50A06}" sibTransId="{CAE98935-D735-4146-8EEF-EAAED03A0B43}"/>
    <dgm:cxn modelId="{714D4B5B-9DCC-8E43-AB2D-02E806863158}" type="presOf" srcId="{89D061B5-DCAA-4746-BED2-DC34D8A99A43}" destId="{B3C82E61-0ACE-433D-A24B-781E54ED42F3}" srcOrd="0" destOrd="0" presId="urn:microsoft.com/office/officeart/2005/8/layout/hierarchy4"/>
    <dgm:cxn modelId="{94F0F569-F8AB-E74D-8F05-0251F07939BB}" type="presOf" srcId="{BD6DEA26-7E46-4913-9647-ADCEC6F76BE5}" destId="{AD3EEBA2-CAE0-4128-A6E0-46D998331FEE}" srcOrd="0" destOrd="0" presId="urn:microsoft.com/office/officeart/2005/8/layout/hierarchy4"/>
    <dgm:cxn modelId="{82EFB93D-F722-43F5-A714-2A9B0791B3EB}" srcId="{A97E8AF2-C0BF-4E7A-BE1F-6BD8FCA6C7ED}" destId="{F64E11C7-BD6F-463F-A1FF-5439E390A58D}" srcOrd="4" destOrd="0" parTransId="{2D9AC763-3102-4BBE-94F2-8777E31914FC}" sibTransId="{52A0E077-1E7C-48F3-84E5-3111D4E38C95}"/>
    <dgm:cxn modelId="{FB47B513-A9CE-483D-B5DC-494DB1BC1432}" srcId="{A97E8AF2-C0BF-4E7A-BE1F-6BD8FCA6C7ED}" destId="{CFA82389-8423-4BD2-9EEB-C75C815189F4}" srcOrd="1" destOrd="0" parTransId="{9D48CDF8-1F8C-438C-8351-63D0165E9950}" sibTransId="{D3ADD92C-C540-4178-8E0E-38E501EA1B73}"/>
    <dgm:cxn modelId="{2E362E1B-5E01-4612-BD27-749E7ADB0463}" srcId="{A97E8AF2-C0BF-4E7A-BE1F-6BD8FCA6C7ED}" destId="{BD6DEA26-7E46-4913-9647-ADCEC6F76BE5}" srcOrd="3" destOrd="0" parTransId="{7BA39795-45A9-4843-9DE4-F1F3D60BE8AF}" sibTransId="{88B39C8F-60A0-4B64-9EDB-9288AFD6D9D1}"/>
    <dgm:cxn modelId="{BCA854FE-4AD6-3746-8778-D8BD2BA0AA09}" type="presParOf" srcId="{B3C82E61-0ACE-433D-A24B-781E54ED42F3}" destId="{A66EA1D2-54AC-45CA-9673-99075AB0CDE0}" srcOrd="0" destOrd="0" presId="urn:microsoft.com/office/officeart/2005/8/layout/hierarchy4"/>
    <dgm:cxn modelId="{223000A2-43A2-BF4E-B6FB-6A45D576160E}" type="presParOf" srcId="{A66EA1D2-54AC-45CA-9673-99075AB0CDE0}" destId="{BB2B43D6-DD6E-40B9-A015-B69A8ED37734}" srcOrd="0" destOrd="0" presId="urn:microsoft.com/office/officeart/2005/8/layout/hierarchy4"/>
    <dgm:cxn modelId="{49305060-1586-C244-BD45-7D5495056773}" type="presParOf" srcId="{A66EA1D2-54AC-45CA-9673-99075AB0CDE0}" destId="{221551A8-42AA-40E0-8975-100B5CE557EE}" srcOrd="1" destOrd="0" presId="urn:microsoft.com/office/officeart/2005/8/layout/hierarchy4"/>
    <dgm:cxn modelId="{43BAA184-0CA4-254F-AF06-287790FFC3CC}" type="presParOf" srcId="{A66EA1D2-54AC-45CA-9673-99075AB0CDE0}" destId="{978BA20A-BB78-4768-B052-67EBC4D6BB32}" srcOrd="2" destOrd="0" presId="urn:microsoft.com/office/officeart/2005/8/layout/hierarchy4"/>
    <dgm:cxn modelId="{6FDE9BCC-66E5-8744-BA9A-795166790093}" type="presParOf" srcId="{978BA20A-BB78-4768-B052-67EBC4D6BB32}" destId="{7CE6CF8A-8962-45B2-B9B0-DA791A51BA4C}" srcOrd="0" destOrd="0" presId="urn:microsoft.com/office/officeart/2005/8/layout/hierarchy4"/>
    <dgm:cxn modelId="{105D7234-0AC1-194B-AA2E-1D3877C74FF1}" type="presParOf" srcId="{7CE6CF8A-8962-45B2-B9B0-DA791A51BA4C}" destId="{D9000CF4-67AF-4B59-BC51-C3A6EB926365}" srcOrd="0" destOrd="0" presId="urn:microsoft.com/office/officeart/2005/8/layout/hierarchy4"/>
    <dgm:cxn modelId="{2833A6F6-D92D-F543-A425-85A50765BAC3}" type="presParOf" srcId="{7CE6CF8A-8962-45B2-B9B0-DA791A51BA4C}" destId="{92AF31E4-5BE0-45D0-A836-54CCE8E7AB4A}" srcOrd="1" destOrd="0" presId="urn:microsoft.com/office/officeart/2005/8/layout/hierarchy4"/>
    <dgm:cxn modelId="{32465487-82BB-1C4B-81E0-460F476140A5}" type="presParOf" srcId="{978BA20A-BB78-4768-B052-67EBC4D6BB32}" destId="{9BB96CF0-E56B-4AA4-809E-50CF35F9910A}" srcOrd="1" destOrd="0" presId="urn:microsoft.com/office/officeart/2005/8/layout/hierarchy4"/>
    <dgm:cxn modelId="{44214AB3-C01D-CB44-B175-18A7DC656187}" type="presParOf" srcId="{978BA20A-BB78-4768-B052-67EBC4D6BB32}" destId="{A09F102E-E117-408F-8592-F8610B487308}" srcOrd="2" destOrd="0" presId="urn:microsoft.com/office/officeart/2005/8/layout/hierarchy4"/>
    <dgm:cxn modelId="{ADBD283E-5BDA-8F4F-94A3-81CCB3B12679}" type="presParOf" srcId="{A09F102E-E117-408F-8592-F8610B487308}" destId="{846D2F46-ACCC-4F71-9B72-653D8B571A3D}" srcOrd="0" destOrd="0" presId="urn:microsoft.com/office/officeart/2005/8/layout/hierarchy4"/>
    <dgm:cxn modelId="{7C316398-051F-8C47-AE1D-20B38DBE354B}" type="presParOf" srcId="{A09F102E-E117-408F-8592-F8610B487308}" destId="{44E6E340-3451-4A2C-AF00-245D922363C7}" srcOrd="1" destOrd="0" presId="urn:microsoft.com/office/officeart/2005/8/layout/hierarchy4"/>
    <dgm:cxn modelId="{74EFD7CD-B43D-B742-8804-6BFD54D738DA}" type="presParOf" srcId="{978BA20A-BB78-4768-B052-67EBC4D6BB32}" destId="{0DD5BB24-2A31-4909-B02B-031FDE23CAA5}" srcOrd="3" destOrd="0" presId="urn:microsoft.com/office/officeart/2005/8/layout/hierarchy4"/>
    <dgm:cxn modelId="{B2152045-5496-124D-8A4C-08282E2D7976}" type="presParOf" srcId="{978BA20A-BB78-4768-B052-67EBC4D6BB32}" destId="{988D47E3-A66F-4F3B-91F8-7B65280370C0}" srcOrd="4" destOrd="0" presId="urn:microsoft.com/office/officeart/2005/8/layout/hierarchy4"/>
    <dgm:cxn modelId="{89B90D06-6910-CC43-A468-DF10E84B81DB}" type="presParOf" srcId="{988D47E3-A66F-4F3B-91F8-7B65280370C0}" destId="{B50EACC6-6E3B-46B2-9061-A900C52FC27B}" srcOrd="0" destOrd="0" presId="urn:microsoft.com/office/officeart/2005/8/layout/hierarchy4"/>
    <dgm:cxn modelId="{854048B9-209F-0B40-9C28-87B822D850BE}" type="presParOf" srcId="{988D47E3-A66F-4F3B-91F8-7B65280370C0}" destId="{3E949629-3510-4934-AEE6-15A084AD5163}" srcOrd="1" destOrd="0" presId="urn:microsoft.com/office/officeart/2005/8/layout/hierarchy4"/>
    <dgm:cxn modelId="{6528C8FA-FA33-6A41-B4F4-A26920496393}" type="presParOf" srcId="{978BA20A-BB78-4768-B052-67EBC4D6BB32}" destId="{F2E0AB08-44F7-4B9B-B113-09ECF244605E}" srcOrd="5" destOrd="0" presId="urn:microsoft.com/office/officeart/2005/8/layout/hierarchy4"/>
    <dgm:cxn modelId="{D309B612-276E-1A47-9096-C27A688EDD34}" type="presParOf" srcId="{978BA20A-BB78-4768-B052-67EBC4D6BB32}" destId="{9AC6D2F0-32A2-441E-8D3C-9C5B71D96D2B}" srcOrd="6" destOrd="0" presId="urn:microsoft.com/office/officeart/2005/8/layout/hierarchy4"/>
    <dgm:cxn modelId="{3C60A5B5-878A-1B4B-BF57-240E3FD0746E}" type="presParOf" srcId="{9AC6D2F0-32A2-441E-8D3C-9C5B71D96D2B}" destId="{AD3EEBA2-CAE0-4128-A6E0-46D998331FEE}" srcOrd="0" destOrd="0" presId="urn:microsoft.com/office/officeart/2005/8/layout/hierarchy4"/>
    <dgm:cxn modelId="{87AE09CB-3907-F54C-BFA8-594D149D8A2B}" type="presParOf" srcId="{9AC6D2F0-32A2-441E-8D3C-9C5B71D96D2B}" destId="{795620DD-A143-4971-8F31-729F11D1ADCB}" srcOrd="1" destOrd="0" presId="urn:microsoft.com/office/officeart/2005/8/layout/hierarchy4"/>
    <dgm:cxn modelId="{61D820A8-14BA-4D45-95C6-A354B0DFB923}" type="presParOf" srcId="{978BA20A-BB78-4768-B052-67EBC4D6BB32}" destId="{EB30FCC8-0572-427B-B438-BAE8B5A0E64E}" srcOrd="7" destOrd="0" presId="urn:microsoft.com/office/officeart/2005/8/layout/hierarchy4"/>
    <dgm:cxn modelId="{4C78CE80-5A9C-9D4C-968C-399C363EC412}" type="presParOf" srcId="{978BA20A-BB78-4768-B052-67EBC4D6BB32}" destId="{60F0DEF4-E7A4-4C46-BE72-46ABBF5AEEAD}" srcOrd="8" destOrd="0" presId="urn:microsoft.com/office/officeart/2005/8/layout/hierarchy4"/>
    <dgm:cxn modelId="{16D82EE6-32E1-A448-9913-1AB1DA49ACD9}" type="presParOf" srcId="{60F0DEF4-E7A4-4C46-BE72-46ABBF5AEEAD}" destId="{B6CB441F-D058-4DCA-97BB-7562A3C94B07}" srcOrd="0" destOrd="0" presId="urn:microsoft.com/office/officeart/2005/8/layout/hierarchy4"/>
    <dgm:cxn modelId="{55AAA6BF-2ED6-5B42-A05D-3A5F78E17F46}" type="presParOf" srcId="{60F0DEF4-E7A4-4C46-BE72-46ABBF5AEEAD}" destId="{9BE1F84D-EB00-4867-849D-4FCF22038935}" srcOrd="1" destOrd="0" presId="urn:microsoft.com/office/officeart/2005/8/layout/hierarchy4"/>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D061B5-DCAA-4746-BED2-DC34D8A99A4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BE"/>
        </a:p>
      </dgm:t>
    </dgm:pt>
    <dgm:pt modelId="{A97E8AF2-C0BF-4E7A-BE1F-6BD8FCA6C7ED}">
      <dgm:prSet phldrT="[Texte]" custT="1"/>
      <dgm:spPr>
        <a:solidFill>
          <a:srgbClr val="2323ED"/>
        </a:solidFill>
      </dgm:spPr>
      <dgm:t>
        <a:bodyPr/>
        <a:lstStyle/>
        <a:p>
          <a:r>
            <a:rPr lang="fr-BE" sz="2800" b="1" dirty="0" smtClean="0">
              <a:solidFill>
                <a:schemeClr val="bg1"/>
              </a:solidFill>
            </a:rPr>
            <a:t>OS 3 Promotion Santé Mentale et Prévention</a:t>
          </a:r>
          <a:endParaRPr lang="fr-BE" sz="2800" b="1" dirty="0">
            <a:solidFill>
              <a:schemeClr val="bg1"/>
            </a:solidFill>
          </a:endParaRPr>
        </a:p>
      </dgm:t>
    </dgm:pt>
    <dgm:pt modelId="{5F32935D-8EA7-4C99-A67A-6DE3B2F4F987}" type="parTrans" cxnId="{EC0C977C-630D-4687-BFEC-098290B45EA4}">
      <dgm:prSet/>
      <dgm:spPr/>
      <dgm:t>
        <a:bodyPr/>
        <a:lstStyle/>
        <a:p>
          <a:endParaRPr lang="fr-BE"/>
        </a:p>
      </dgm:t>
    </dgm:pt>
    <dgm:pt modelId="{A82916AA-401E-4F90-94DA-1B8DE8911826}" type="sibTrans" cxnId="{EC0C977C-630D-4687-BFEC-098290B45EA4}">
      <dgm:prSet/>
      <dgm:spPr/>
      <dgm:t>
        <a:bodyPr/>
        <a:lstStyle/>
        <a:p>
          <a:endParaRPr lang="fr-BE"/>
        </a:p>
      </dgm:t>
    </dgm:pt>
    <dgm:pt modelId="{33A513F8-F9B4-478B-8065-E462DFCAC0F4}">
      <dgm:prSet phldrT="[Texte]" custT="1"/>
      <dgm:spPr>
        <a:solidFill>
          <a:schemeClr val="tx2">
            <a:lumMod val="40000"/>
            <a:lumOff val="60000"/>
          </a:schemeClr>
        </a:solidFill>
      </dgm:spPr>
      <dgm:t>
        <a:bodyPr/>
        <a:lstStyle/>
        <a:p>
          <a:pPr algn="ctr"/>
          <a:r>
            <a:rPr lang="fr-BE" sz="1400" b="1" dirty="0" smtClean="0">
              <a:solidFill>
                <a:srgbClr val="000000"/>
              </a:solidFill>
            </a:rPr>
            <a:t>Implémenter une détection et intervention précoces</a:t>
          </a:r>
        </a:p>
        <a:p>
          <a:pPr algn="ctr"/>
          <a:r>
            <a:rPr lang="fr-BE" sz="1400" b="1" dirty="0" smtClean="0">
              <a:solidFill>
                <a:srgbClr val="000000"/>
              </a:solidFill>
            </a:rPr>
            <a:t>« </a:t>
          </a:r>
          <a:r>
            <a:rPr lang="fr-BE" sz="1400" b="1" dirty="0" err="1" smtClean="0">
              <a:solidFill>
                <a:srgbClr val="000000"/>
              </a:solidFill>
            </a:rPr>
            <a:t>evidence-based</a:t>
          </a:r>
          <a:r>
            <a:rPr lang="fr-BE" sz="1400" b="1" dirty="0" smtClean="0">
              <a:solidFill>
                <a:srgbClr val="000000"/>
              </a:solidFill>
            </a:rPr>
            <a:t> </a:t>
          </a:r>
          <a:r>
            <a:rPr lang="fr-BE" sz="1400" b="1" dirty="0" smtClean="0">
              <a:solidFill>
                <a:schemeClr val="tx1"/>
              </a:solidFill>
            </a:rPr>
            <a:t>»</a:t>
          </a:r>
        </a:p>
      </dgm:t>
    </dgm:pt>
    <dgm:pt modelId="{6014AEFD-E7F4-4601-80B8-7AB7B3A50A06}" type="parTrans" cxnId="{707610B9-5118-483B-AC4B-A00A380D93AA}">
      <dgm:prSet/>
      <dgm:spPr/>
      <dgm:t>
        <a:bodyPr/>
        <a:lstStyle/>
        <a:p>
          <a:endParaRPr lang="fr-BE"/>
        </a:p>
      </dgm:t>
    </dgm:pt>
    <dgm:pt modelId="{CAE98935-D735-4146-8EEF-EAAED03A0B43}" type="sibTrans" cxnId="{707610B9-5118-483B-AC4B-A00A380D93AA}">
      <dgm:prSet/>
      <dgm:spPr/>
      <dgm:t>
        <a:bodyPr/>
        <a:lstStyle/>
        <a:p>
          <a:endParaRPr lang="fr-BE"/>
        </a:p>
      </dgm:t>
    </dgm:pt>
    <dgm:pt modelId="{CFA82389-8423-4BD2-9EEB-C75C815189F4}">
      <dgm:prSet phldrT="[Texte]" custT="1"/>
      <dgm:spPr>
        <a:solidFill>
          <a:schemeClr val="tx2">
            <a:lumMod val="40000"/>
            <a:lumOff val="60000"/>
          </a:schemeClr>
        </a:solidFill>
      </dgm:spPr>
      <dgm:t>
        <a:bodyPr/>
        <a:lstStyle/>
        <a:p>
          <a:r>
            <a:rPr lang="fr-BE" sz="1400" b="1" dirty="0" smtClean="0">
              <a:solidFill>
                <a:srgbClr val="000000"/>
              </a:solidFill>
            </a:rPr>
            <a:t>Coordonner une stratégie intersectorielle</a:t>
          </a:r>
        </a:p>
        <a:p>
          <a:r>
            <a:rPr lang="fr-BE" sz="1400" b="1" dirty="0" smtClean="0">
              <a:solidFill>
                <a:srgbClr val="000000"/>
              </a:solidFill>
            </a:rPr>
            <a:t>Promotion de la SM, prévention des troubles psychique, lutte contre la stigmatisation, la discrimination, les violations des droits de l’homme, etc.</a:t>
          </a:r>
          <a:endParaRPr lang="fr-BE" sz="1400" b="1" dirty="0">
            <a:solidFill>
              <a:srgbClr val="000000"/>
            </a:solidFill>
          </a:endParaRPr>
        </a:p>
      </dgm:t>
    </dgm:pt>
    <dgm:pt modelId="{9D48CDF8-1F8C-438C-8351-63D0165E9950}" type="parTrans" cxnId="{FB47B513-A9CE-483D-B5DC-494DB1BC1432}">
      <dgm:prSet/>
      <dgm:spPr/>
      <dgm:t>
        <a:bodyPr/>
        <a:lstStyle/>
        <a:p>
          <a:endParaRPr lang="fr-BE"/>
        </a:p>
      </dgm:t>
    </dgm:pt>
    <dgm:pt modelId="{D3ADD92C-C540-4178-8E0E-38E501EA1B73}" type="sibTrans" cxnId="{FB47B513-A9CE-483D-B5DC-494DB1BC1432}">
      <dgm:prSet/>
      <dgm:spPr/>
      <dgm:t>
        <a:bodyPr/>
        <a:lstStyle/>
        <a:p>
          <a:endParaRPr lang="fr-BE"/>
        </a:p>
      </dgm:t>
    </dgm:pt>
    <dgm:pt modelId="{B3C82E61-0ACE-433D-A24B-781E54ED42F3}" type="pres">
      <dgm:prSet presAssocID="{89D061B5-DCAA-4746-BED2-DC34D8A99A43}" presName="Name0" presStyleCnt="0">
        <dgm:presLayoutVars>
          <dgm:chPref val="1"/>
          <dgm:dir/>
          <dgm:animOne val="branch"/>
          <dgm:animLvl val="lvl"/>
          <dgm:resizeHandles/>
        </dgm:presLayoutVars>
      </dgm:prSet>
      <dgm:spPr/>
      <dgm:t>
        <a:bodyPr/>
        <a:lstStyle/>
        <a:p>
          <a:endParaRPr lang="fr-BE"/>
        </a:p>
      </dgm:t>
    </dgm:pt>
    <dgm:pt modelId="{A66EA1D2-54AC-45CA-9673-99075AB0CDE0}" type="pres">
      <dgm:prSet presAssocID="{A97E8AF2-C0BF-4E7A-BE1F-6BD8FCA6C7ED}" presName="vertOne" presStyleCnt="0"/>
      <dgm:spPr/>
    </dgm:pt>
    <dgm:pt modelId="{BB2B43D6-DD6E-40B9-A015-B69A8ED37734}" type="pres">
      <dgm:prSet presAssocID="{A97E8AF2-C0BF-4E7A-BE1F-6BD8FCA6C7ED}" presName="txOne" presStyleLbl="node0" presStyleIdx="0" presStyleCnt="1" custScaleX="96215" custScaleY="11703" custLinFactY="284867" custLinFactNeighborX="3049" custLinFactNeighborY="300000">
        <dgm:presLayoutVars>
          <dgm:chPref val="3"/>
        </dgm:presLayoutVars>
      </dgm:prSet>
      <dgm:spPr/>
      <dgm:t>
        <a:bodyPr/>
        <a:lstStyle/>
        <a:p>
          <a:endParaRPr lang="fr-BE"/>
        </a:p>
      </dgm:t>
    </dgm:pt>
    <dgm:pt modelId="{221551A8-42AA-40E0-8975-100B5CE557EE}" type="pres">
      <dgm:prSet presAssocID="{A97E8AF2-C0BF-4E7A-BE1F-6BD8FCA6C7ED}" presName="parTransOne" presStyleCnt="0"/>
      <dgm:spPr/>
    </dgm:pt>
    <dgm:pt modelId="{978BA20A-BB78-4768-B052-67EBC4D6BB32}" type="pres">
      <dgm:prSet presAssocID="{A97E8AF2-C0BF-4E7A-BE1F-6BD8FCA6C7ED}" presName="horzOne" presStyleCnt="0"/>
      <dgm:spPr/>
    </dgm:pt>
    <dgm:pt modelId="{7CE6CF8A-8962-45B2-B9B0-DA791A51BA4C}" type="pres">
      <dgm:prSet presAssocID="{33A513F8-F9B4-478B-8065-E462DFCAC0F4}" presName="vertTwo" presStyleCnt="0"/>
      <dgm:spPr/>
    </dgm:pt>
    <dgm:pt modelId="{D9000CF4-67AF-4B59-BC51-C3A6EB926365}" type="pres">
      <dgm:prSet presAssocID="{33A513F8-F9B4-478B-8065-E462DFCAC0F4}" presName="txTwo" presStyleLbl="node2" presStyleIdx="0" presStyleCnt="2" custScaleX="43061" custScaleY="12491" custLinFactNeighborX="2855" custLinFactNeighborY="13416">
        <dgm:presLayoutVars>
          <dgm:chPref val="3"/>
        </dgm:presLayoutVars>
      </dgm:prSet>
      <dgm:spPr/>
      <dgm:t>
        <a:bodyPr/>
        <a:lstStyle/>
        <a:p>
          <a:endParaRPr lang="fr-BE"/>
        </a:p>
      </dgm:t>
    </dgm:pt>
    <dgm:pt modelId="{92AF31E4-5BE0-45D0-A836-54CCE8E7AB4A}" type="pres">
      <dgm:prSet presAssocID="{33A513F8-F9B4-478B-8065-E462DFCAC0F4}" presName="horzTwo" presStyleCnt="0"/>
      <dgm:spPr/>
    </dgm:pt>
    <dgm:pt modelId="{9BB96CF0-E56B-4AA4-809E-50CF35F9910A}" type="pres">
      <dgm:prSet presAssocID="{CAE98935-D735-4146-8EEF-EAAED03A0B43}" presName="sibSpaceTwo" presStyleCnt="0"/>
      <dgm:spPr/>
    </dgm:pt>
    <dgm:pt modelId="{A09F102E-E117-408F-8592-F8610B487308}" type="pres">
      <dgm:prSet presAssocID="{CFA82389-8423-4BD2-9EEB-C75C815189F4}" presName="vertTwo" presStyleCnt="0"/>
      <dgm:spPr/>
    </dgm:pt>
    <dgm:pt modelId="{846D2F46-ACCC-4F71-9B72-653D8B571A3D}" type="pres">
      <dgm:prSet presAssocID="{CFA82389-8423-4BD2-9EEB-C75C815189F4}" presName="txTwo" presStyleLbl="node2" presStyleIdx="1" presStyleCnt="2" custScaleX="44249" custScaleY="20303" custLinFactNeighborX="-2700" custLinFactNeighborY="11713">
        <dgm:presLayoutVars>
          <dgm:chPref val="3"/>
        </dgm:presLayoutVars>
      </dgm:prSet>
      <dgm:spPr/>
      <dgm:t>
        <a:bodyPr/>
        <a:lstStyle/>
        <a:p>
          <a:endParaRPr lang="fr-BE"/>
        </a:p>
      </dgm:t>
    </dgm:pt>
    <dgm:pt modelId="{44E6E340-3451-4A2C-AF00-245D922363C7}" type="pres">
      <dgm:prSet presAssocID="{CFA82389-8423-4BD2-9EEB-C75C815189F4}" presName="horzTwo" presStyleCnt="0"/>
      <dgm:spPr/>
    </dgm:pt>
  </dgm:ptLst>
  <dgm:cxnLst>
    <dgm:cxn modelId="{EC0C977C-630D-4687-BFEC-098290B45EA4}" srcId="{89D061B5-DCAA-4746-BED2-DC34D8A99A43}" destId="{A97E8AF2-C0BF-4E7A-BE1F-6BD8FCA6C7ED}" srcOrd="0" destOrd="0" parTransId="{5F32935D-8EA7-4C99-A67A-6DE3B2F4F987}" sibTransId="{A82916AA-401E-4F90-94DA-1B8DE8911826}"/>
    <dgm:cxn modelId="{A8178BD7-DA81-5542-B9D0-E68A2F6D9297}" type="presOf" srcId="{89D061B5-DCAA-4746-BED2-DC34D8A99A43}" destId="{B3C82E61-0ACE-433D-A24B-781E54ED42F3}" srcOrd="0" destOrd="0" presId="urn:microsoft.com/office/officeart/2005/8/layout/hierarchy4"/>
    <dgm:cxn modelId="{C8820F67-C745-8A4B-AFC3-6207DF82FD5E}" type="presOf" srcId="{CFA82389-8423-4BD2-9EEB-C75C815189F4}" destId="{846D2F46-ACCC-4F71-9B72-653D8B571A3D}" srcOrd="0" destOrd="0" presId="urn:microsoft.com/office/officeart/2005/8/layout/hierarchy4"/>
    <dgm:cxn modelId="{0957B64B-794F-5445-9F5B-7A5587642C12}" type="presOf" srcId="{A97E8AF2-C0BF-4E7A-BE1F-6BD8FCA6C7ED}" destId="{BB2B43D6-DD6E-40B9-A015-B69A8ED37734}" srcOrd="0" destOrd="0" presId="urn:microsoft.com/office/officeart/2005/8/layout/hierarchy4"/>
    <dgm:cxn modelId="{707610B9-5118-483B-AC4B-A00A380D93AA}" srcId="{A97E8AF2-C0BF-4E7A-BE1F-6BD8FCA6C7ED}" destId="{33A513F8-F9B4-478B-8065-E462DFCAC0F4}" srcOrd="0" destOrd="0" parTransId="{6014AEFD-E7F4-4601-80B8-7AB7B3A50A06}" sibTransId="{CAE98935-D735-4146-8EEF-EAAED03A0B43}"/>
    <dgm:cxn modelId="{FB47B513-A9CE-483D-B5DC-494DB1BC1432}" srcId="{A97E8AF2-C0BF-4E7A-BE1F-6BD8FCA6C7ED}" destId="{CFA82389-8423-4BD2-9EEB-C75C815189F4}" srcOrd="1" destOrd="0" parTransId="{9D48CDF8-1F8C-438C-8351-63D0165E9950}" sibTransId="{D3ADD92C-C540-4178-8E0E-38E501EA1B73}"/>
    <dgm:cxn modelId="{E204513C-88DC-954B-A0D4-658F55B35CC4}" type="presOf" srcId="{33A513F8-F9B4-478B-8065-E462DFCAC0F4}" destId="{D9000CF4-67AF-4B59-BC51-C3A6EB926365}" srcOrd="0" destOrd="0" presId="urn:microsoft.com/office/officeart/2005/8/layout/hierarchy4"/>
    <dgm:cxn modelId="{CDF48FF1-1AA0-E94A-A41D-91180C6A0788}" type="presParOf" srcId="{B3C82E61-0ACE-433D-A24B-781E54ED42F3}" destId="{A66EA1D2-54AC-45CA-9673-99075AB0CDE0}" srcOrd="0" destOrd="0" presId="urn:microsoft.com/office/officeart/2005/8/layout/hierarchy4"/>
    <dgm:cxn modelId="{4EDD43C7-7A15-EC4D-A258-6897BC7594DC}" type="presParOf" srcId="{A66EA1D2-54AC-45CA-9673-99075AB0CDE0}" destId="{BB2B43D6-DD6E-40B9-A015-B69A8ED37734}" srcOrd="0" destOrd="0" presId="urn:microsoft.com/office/officeart/2005/8/layout/hierarchy4"/>
    <dgm:cxn modelId="{77F49517-3EA8-DE47-93DB-4ED951D53804}" type="presParOf" srcId="{A66EA1D2-54AC-45CA-9673-99075AB0CDE0}" destId="{221551A8-42AA-40E0-8975-100B5CE557EE}" srcOrd="1" destOrd="0" presId="urn:microsoft.com/office/officeart/2005/8/layout/hierarchy4"/>
    <dgm:cxn modelId="{9CB3B2B3-72DA-5247-91D5-F44901E0E4D2}" type="presParOf" srcId="{A66EA1D2-54AC-45CA-9673-99075AB0CDE0}" destId="{978BA20A-BB78-4768-B052-67EBC4D6BB32}" srcOrd="2" destOrd="0" presId="urn:microsoft.com/office/officeart/2005/8/layout/hierarchy4"/>
    <dgm:cxn modelId="{6515A92C-747E-0A4B-9747-A93F7383DE33}" type="presParOf" srcId="{978BA20A-BB78-4768-B052-67EBC4D6BB32}" destId="{7CE6CF8A-8962-45B2-B9B0-DA791A51BA4C}" srcOrd="0" destOrd="0" presId="urn:microsoft.com/office/officeart/2005/8/layout/hierarchy4"/>
    <dgm:cxn modelId="{7C2F0E63-F489-CF42-AEE6-7786D80FEA14}" type="presParOf" srcId="{7CE6CF8A-8962-45B2-B9B0-DA791A51BA4C}" destId="{D9000CF4-67AF-4B59-BC51-C3A6EB926365}" srcOrd="0" destOrd="0" presId="urn:microsoft.com/office/officeart/2005/8/layout/hierarchy4"/>
    <dgm:cxn modelId="{241EFCD8-8F39-7343-B2F6-7B39EE890A8F}" type="presParOf" srcId="{7CE6CF8A-8962-45B2-B9B0-DA791A51BA4C}" destId="{92AF31E4-5BE0-45D0-A836-54CCE8E7AB4A}" srcOrd="1" destOrd="0" presId="urn:microsoft.com/office/officeart/2005/8/layout/hierarchy4"/>
    <dgm:cxn modelId="{C9612B72-7311-C245-BC35-035405628EC5}" type="presParOf" srcId="{978BA20A-BB78-4768-B052-67EBC4D6BB32}" destId="{9BB96CF0-E56B-4AA4-809E-50CF35F9910A}" srcOrd="1" destOrd="0" presId="urn:microsoft.com/office/officeart/2005/8/layout/hierarchy4"/>
    <dgm:cxn modelId="{AA86A825-725D-B448-9438-14C8F5639586}" type="presParOf" srcId="{978BA20A-BB78-4768-B052-67EBC4D6BB32}" destId="{A09F102E-E117-408F-8592-F8610B487308}" srcOrd="2" destOrd="0" presId="urn:microsoft.com/office/officeart/2005/8/layout/hierarchy4"/>
    <dgm:cxn modelId="{A1101CBA-DB4C-AD49-9AE8-DBF5F94D3F65}" type="presParOf" srcId="{A09F102E-E117-408F-8592-F8610B487308}" destId="{846D2F46-ACCC-4F71-9B72-653D8B571A3D}" srcOrd="0" destOrd="0" presId="urn:microsoft.com/office/officeart/2005/8/layout/hierarchy4"/>
    <dgm:cxn modelId="{A8D95F84-F0BD-E743-9945-4AF0AFA0B7CB}" type="presParOf" srcId="{A09F102E-E117-408F-8592-F8610B487308}" destId="{44E6E340-3451-4A2C-AF00-245D922363C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D061B5-DCAA-4746-BED2-DC34D8A99A4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BE"/>
        </a:p>
      </dgm:t>
    </dgm:pt>
    <dgm:pt modelId="{A97E8AF2-C0BF-4E7A-BE1F-6BD8FCA6C7ED}">
      <dgm:prSet phldrT="[Texte]" custT="1"/>
      <dgm:spPr>
        <a:solidFill>
          <a:srgbClr val="2323ED"/>
        </a:solidFill>
      </dgm:spPr>
      <dgm:t>
        <a:bodyPr/>
        <a:lstStyle/>
        <a:p>
          <a:r>
            <a:rPr lang="fr-BE" sz="2400" b="1" dirty="0" smtClean="0">
              <a:solidFill>
                <a:schemeClr val="bg1"/>
              </a:solidFill>
            </a:rPr>
            <a:t>OS 4 Renforcement des systèmes d’information, d’enregistrement, de communication et de la Recherche</a:t>
          </a:r>
          <a:endParaRPr lang="fr-BE" sz="2400" b="1" dirty="0">
            <a:solidFill>
              <a:schemeClr val="bg1"/>
            </a:solidFill>
          </a:endParaRPr>
        </a:p>
      </dgm:t>
    </dgm:pt>
    <dgm:pt modelId="{5F32935D-8EA7-4C99-A67A-6DE3B2F4F987}" type="parTrans" cxnId="{EC0C977C-630D-4687-BFEC-098290B45EA4}">
      <dgm:prSet/>
      <dgm:spPr/>
      <dgm:t>
        <a:bodyPr/>
        <a:lstStyle/>
        <a:p>
          <a:endParaRPr lang="fr-BE"/>
        </a:p>
      </dgm:t>
    </dgm:pt>
    <dgm:pt modelId="{A82916AA-401E-4F90-94DA-1B8DE8911826}" type="sibTrans" cxnId="{EC0C977C-630D-4687-BFEC-098290B45EA4}">
      <dgm:prSet/>
      <dgm:spPr/>
      <dgm:t>
        <a:bodyPr/>
        <a:lstStyle/>
        <a:p>
          <a:endParaRPr lang="fr-BE"/>
        </a:p>
      </dgm:t>
    </dgm:pt>
    <dgm:pt modelId="{33A513F8-F9B4-478B-8065-E462DFCAC0F4}">
      <dgm:prSet phldrT="[Texte]" custT="1"/>
      <dgm:spPr>
        <a:solidFill>
          <a:schemeClr val="tx2">
            <a:lumMod val="40000"/>
            <a:lumOff val="60000"/>
          </a:schemeClr>
        </a:solidFill>
      </dgm:spPr>
      <dgm:t>
        <a:bodyPr/>
        <a:lstStyle/>
        <a:p>
          <a:pPr algn="ctr"/>
          <a:r>
            <a:rPr lang="fr-BE" sz="1200" b="1" dirty="0" smtClean="0">
              <a:solidFill>
                <a:srgbClr val="000000"/>
              </a:solidFill>
            </a:rPr>
            <a:t>Organiser le stockage des informations</a:t>
          </a:r>
        </a:p>
        <a:p>
          <a:pPr algn="ctr"/>
          <a:r>
            <a:rPr lang="fr-BE" sz="1200" b="1" dirty="0" smtClean="0">
              <a:solidFill>
                <a:srgbClr val="000000"/>
              </a:solidFill>
            </a:rPr>
            <a:t>Développer un enregistrement et une communication des donnes de santé dans le domaine de la santé mentale</a:t>
          </a:r>
        </a:p>
        <a:p>
          <a:pPr algn="ctr"/>
          <a:r>
            <a:rPr lang="fr-BE" sz="1200" b="1" dirty="0" smtClean="0">
              <a:solidFill>
                <a:srgbClr val="000000"/>
              </a:solidFill>
            </a:rPr>
            <a:t>Indicateurs scientifiques spécifiques SM</a:t>
          </a:r>
          <a:endParaRPr lang="fr-BE" sz="2000" b="1" dirty="0">
            <a:solidFill>
              <a:srgbClr val="000000"/>
            </a:solidFill>
          </a:endParaRPr>
        </a:p>
      </dgm:t>
    </dgm:pt>
    <dgm:pt modelId="{6014AEFD-E7F4-4601-80B8-7AB7B3A50A06}" type="parTrans" cxnId="{707610B9-5118-483B-AC4B-A00A380D93AA}">
      <dgm:prSet/>
      <dgm:spPr/>
      <dgm:t>
        <a:bodyPr/>
        <a:lstStyle/>
        <a:p>
          <a:endParaRPr lang="fr-BE"/>
        </a:p>
      </dgm:t>
    </dgm:pt>
    <dgm:pt modelId="{CAE98935-D735-4146-8EEF-EAAED03A0B43}" type="sibTrans" cxnId="{707610B9-5118-483B-AC4B-A00A380D93AA}">
      <dgm:prSet/>
      <dgm:spPr/>
      <dgm:t>
        <a:bodyPr/>
        <a:lstStyle/>
        <a:p>
          <a:endParaRPr lang="fr-BE"/>
        </a:p>
      </dgm:t>
    </dgm:pt>
    <dgm:pt modelId="{CFA82389-8423-4BD2-9EEB-C75C815189F4}">
      <dgm:prSet phldrT="[Texte]" custT="1"/>
      <dgm:spPr>
        <a:solidFill>
          <a:schemeClr val="tx2">
            <a:lumMod val="40000"/>
            <a:lumOff val="60000"/>
          </a:schemeClr>
        </a:solidFill>
      </dgm:spPr>
      <dgm:t>
        <a:bodyPr/>
        <a:lstStyle/>
        <a:p>
          <a:r>
            <a:rPr lang="fr-BE" sz="1200" b="1" dirty="0" smtClean="0">
              <a:solidFill>
                <a:srgbClr val="000000"/>
              </a:solidFill>
            </a:rPr>
            <a:t>Augmenter les activités de recherche et de collaboration entre les instituts de recherche SM</a:t>
          </a:r>
        </a:p>
        <a:p>
          <a:r>
            <a:rPr lang="fr-BE" sz="1200" b="1" dirty="0" smtClean="0">
              <a:solidFill>
                <a:srgbClr val="000000"/>
              </a:solidFill>
            </a:rPr>
            <a:t>Recherche-Actions</a:t>
          </a:r>
          <a:endParaRPr lang="fr-BE" sz="1200" b="1" dirty="0">
            <a:solidFill>
              <a:srgbClr val="000000"/>
            </a:solidFill>
          </a:endParaRPr>
        </a:p>
      </dgm:t>
    </dgm:pt>
    <dgm:pt modelId="{9D48CDF8-1F8C-438C-8351-63D0165E9950}" type="parTrans" cxnId="{FB47B513-A9CE-483D-B5DC-494DB1BC1432}">
      <dgm:prSet/>
      <dgm:spPr/>
      <dgm:t>
        <a:bodyPr/>
        <a:lstStyle/>
        <a:p>
          <a:endParaRPr lang="fr-BE"/>
        </a:p>
      </dgm:t>
    </dgm:pt>
    <dgm:pt modelId="{D3ADD92C-C540-4178-8E0E-38E501EA1B73}" type="sibTrans" cxnId="{FB47B513-A9CE-483D-B5DC-494DB1BC1432}">
      <dgm:prSet/>
      <dgm:spPr/>
      <dgm:t>
        <a:bodyPr/>
        <a:lstStyle/>
        <a:p>
          <a:endParaRPr lang="fr-BE"/>
        </a:p>
      </dgm:t>
    </dgm:pt>
    <dgm:pt modelId="{8D32BDAF-901E-47FB-8D54-B7FC48FE59CB}">
      <dgm:prSet phldrT="[Texte]" custT="1"/>
      <dgm:spPr>
        <a:solidFill>
          <a:schemeClr val="tx2">
            <a:lumMod val="40000"/>
            <a:lumOff val="60000"/>
          </a:schemeClr>
        </a:solidFill>
      </dgm:spPr>
      <dgm:t>
        <a:bodyPr/>
        <a:lstStyle/>
        <a:p>
          <a:r>
            <a:rPr lang="fr-BE" sz="1200" b="1" dirty="0" smtClean="0">
              <a:solidFill>
                <a:srgbClr val="000000"/>
              </a:solidFill>
            </a:rPr>
            <a:t>Développer et intégrer les compétences SM pour les </a:t>
          </a:r>
          <a:r>
            <a:rPr lang="fr-BE" sz="1200" b="1" dirty="0" err="1" smtClean="0">
              <a:solidFill>
                <a:srgbClr val="000000"/>
              </a:solidFill>
            </a:rPr>
            <a:t>efts</a:t>
          </a:r>
          <a:r>
            <a:rPr lang="fr-BE" sz="1200" b="1" dirty="0" smtClean="0">
              <a:solidFill>
                <a:srgbClr val="000000"/>
              </a:solidFill>
            </a:rPr>
            <a:t> et ados dans toutes les formations concernées</a:t>
          </a:r>
          <a:endParaRPr lang="fr-BE" sz="1200" b="1" dirty="0">
            <a:solidFill>
              <a:srgbClr val="000000"/>
            </a:solidFill>
          </a:endParaRPr>
        </a:p>
      </dgm:t>
    </dgm:pt>
    <dgm:pt modelId="{B0C56BE3-9E1E-4694-9B5C-1568F1325355}" type="parTrans" cxnId="{3C5EE254-C076-4633-A497-BA5B1DAC3B1E}">
      <dgm:prSet/>
      <dgm:spPr/>
      <dgm:t>
        <a:bodyPr/>
        <a:lstStyle/>
        <a:p>
          <a:endParaRPr lang="fr-BE"/>
        </a:p>
      </dgm:t>
    </dgm:pt>
    <dgm:pt modelId="{DA03B1FE-A790-4EA8-9A70-89CAE6F446CD}" type="sibTrans" cxnId="{3C5EE254-C076-4633-A497-BA5B1DAC3B1E}">
      <dgm:prSet/>
      <dgm:spPr/>
      <dgm:t>
        <a:bodyPr/>
        <a:lstStyle/>
        <a:p>
          <a:endParaRPr lang="fr-BE"/>
        </a:p>
      </dgm:t>
    </dgm:pt>
    <dgm:pt modelId="{B3C82E61-0ACE-433D-A24B-781E54ED42F3}" type="pres">
      <dgm:prSet presAssocID="{89D061B5-DCAA-4746-BED2-DC34D8A99A43}" presName="Name0" presStyleCnt="0">
        <dgm:presLayoutVars>
          <dgm:chPref val="1"/>
          <dgm:dir/>
          <dgm:animOne val="branch"/>
          <dgm:animLvl val="lvl"/>
          <dgm:resizeHandles/>
        </dgm:presLayoutVars>
      </dgm:prSet>
      <dgm:spPr/>
      <dgm:t>
        <a:bodyPr/>
        <a:lstStyle/>
        <a:p>
          <a:endParaRPr lang="fr-BE"/>
        </a:p>
      </dgm:t>
    </dgm:pt>
    <dgm:pt modelId="{A66EA1D2-54AC-45CA-9673-99075AB0CDE0}" type="pres">
      <dgm:prSet presAssocID="{A97E8AF2-C0BF-4E7A-BE1F-6BD8FCA6C7ED}" presName="vertOne" presStyleCnt="0"/>
      <dgm:spPr/>
    </dgm:pt>
    <dgm:pt modelId="{BB2B43D6-DD6E-40B9-A015-B69A8ED37734}" type="pres">
      <dgm:prSet presAssocID="{A97E8AF2-C0BF-4E7A-BE1F-6BD8FCA6C7ED}" presName="txOne" presStyleLbl="node0" presStyleIdx="0" presStyleCnt="1" custScaleX="96215" custScaleY="11703" custLinFactY="50567" custLinFactNeighborX="-1284" custLinFactNeighborY="100000">
        <dgm:presLayoutVars>
          <dgm:chPref val="3"/>
        </dgm:presLayoutVars>
      </dgm:prSet>
      <dgm:spPr/>
      <dgm:t>
        <a:bodyPr/>
        <a:lstStyle/>
        <a:p>
          <a:endParaRPr lang="fr-BE"/>
        </a:p>
      </dgm:t>
    </dgm:pt>
    <dgm:pt modelId="{221551A8-42AA-40E0-8975-100B5CE557EE}" type="pres">
      <dgm:prSet presAssocID="{A97E8AF2-C0BF-4E7A-BE1F-6BD8FCA6C7ED}" presName="parTransOne" presStyleCnt="0"/>
      <dgm:spPr/>
    </dgm:pt>
    <dgm:pt modelId="{978BA20A-BB78-4768-B052-67EBC4D6BB32}" type="pres">
      <dgm:prSet presAssocID="{A97E8AF2-C0BF-4E7A-BE1F-6BD8FCA6C7ED}" presName="horzOne" presStyleCnt="0"/>
      <dgm:spPr/>
    </dgm:pt>
    <dgm:pt modelId="{7CE6CF8A-8962-45B2-B9B0-DA791A51BA4C}" type="pres">
      <dgm:prSet presAssocID="{33A513F8-F9B4-478B-8065-E462DFCAC0F4}" presName="vertTwo" presStyleCnt="0"/>
      <dgm:spPr/>
    </dgm:pt>
    <dgm:pt modelId="{D9000CF4-67AF-4B59-BC51-C3A6EB926365}" type="pres">
      <dgm:prSet presAssocID="{33A513F8-F9B4-478B-8065-E462DFCAC0F4}" presName="txTwo" presStyleLbl="node2" presStyleIdx="0" presStyleCnt="3" custScaleX="39695" custScaleY="18401" custLinFactNeighborX="4057" custLinFactNeighborY="17206">
        <dgm:presLayoutVars>
          <dgm:chPref val="3"/>
        </dgm:presLayoutVars>
      </dgm:prSet>
      <dgm:spPr/>
      <dgm:t>
        <a:bodyPr/>
        <a:lstStyle/>
        <a:p>
          <a:endParaRPr lang="fr-BE"/>
        </a:p>
      </dgm:t>
    </dgm:pt>
    <dgm:pt modelId="{92AF31E4-5BE0-45D0-A836-54CCE8E7AB4A}" type="pres">
      <dgm:prSet presAssocID="{33A513F8-F9B4-478B-8065-E462DFCAC0F4}" presName="horzTwo" presStyleCnt="0"/>
      <dgm:spPr/>
    </dgm:pt>
    <dgm:pt modelId="{9BB96CF0-E56B-4AA4-809E-50CF35F9910A}" type="pres">
      <dgm:prSet presAssocID="{CAE98935-D735-4146-8EEF-EAAED03A0B43}" presName="sibSpaceTwo" presStyleCnt="0"/>
      <dgm:spPr/>
    </dgm:pt>
    <dgm:pt modelId="{A09F102E-E117-408F-8592-F8610B487308}" type="pres">
      <dgm:prSet presAssocID="{CFA82389-8423-4BD2-9EEB-C75C815189F4}" presName="vertTwo" presStyleCnt="0"/>
      <dgm:spPr/>
    </dgm:pt>
    <dgm:pt modelId="{846D2F46-ACCC-4F71-9B72-653D8B571A3D}" type="pres">
      <dgm:prSet presAssocID="{CFA82389-8423-4BD2-9EEB-C75C815189F4}" presName="txTwo" presStyleLbl="node2" presStyleIdx="1" presStyleCnt="3" custScaleX="29188" custScaleY="20303" custLinFactNeighborX="-1477" custLinFactNeighborY="16316">
        <dgm:presLayoutVars>
          <dgm:chPref val="3"/>
        </dgm:presLayoutVars>
      </dgm:prSet>
      <dgm:spPr/>
      <dgm:t>
        <a:bodyPr/>
        <a:lstStyle/>
        <a:p>
          <a:endParaRPr lang="fr-BE"/>
        </a:p>
      </dgm:t>
    </dgm:pt>
    <dgm:pt modelId="{44E6E340-3451-4A2C-AF00-245D922363C7}" type="pres">
      <dgm:prSet presAssocID="{CFA82389-8423-4BD2-9EEB-C75C815189F4}" presName="horzTwo" presStyleCnt="0"/>
      <dgm:spPr/>
    </dgm:pt>
    <dgm:pt modelId="{0DD5BB24-2A31-4909-B02B-031FDE23CAA5}" type="pres">
      <dgm:prSet presAssocID="{D3ADD92C-C540-4178-8E0E-38E501EA1B73}" presName="sibSpaceTwo" presStyleCnt="0"/>
      <dgm:spPr/>
    </dgm:pt>
    <dgm:pt modelId="{988D47E3-A66F-4F3B-91F8-7B65280370C0}" type="pres">
      <dgm:prSet presAssocID="{8D32BDAF-901E-47FB-8D54-B7FC48FE59CB}" presName="vertTwo" presStyleCnt="0"/>
      <dgm:spPr/>
    </dgm:pt>
    <dgm:pt modelId="{B50EACC6-6E3B-46B2-9061-A900C52FC27B}" type="pres">
      <dgm:prSet presAssocID="{8D32BDAF-901E-47FB-8D54-B7FC48FE59CB}" presName="txTwo" presStyleLbl="node2" presStyleIdx="2" presStyleCnt="3" custScaleX="34375" custScaleY="18104" custLinFactNeighborX="-4597" custLinFactNeighborY="18331">
        <dgm:presLayoutVars>
          <dgm:chPref val="3"/>
        </dgm:presLayoutVars>
      </dgm:prSet>
      <dgm:spPr/>
      <dgm:t>
        <a:bodyPr/>
        <a:lstStyle/>
        <a:p>
          <a:endParaRPr lang="fr-BE"/>
        </a:p>
      </dgm:t>
    </dgm:pt>
    <dgm:pt modelId="{3E949629-3510-4934-AEE6-15A084AD5163}" type="pres">
      <dgm:prSet presAssocID="{8D32BDAF-901E-47FB-8D54-B7FC48FE59CB}" presName="horzTwo" presStyleCnt="0"/>
      <dgm:spPr/>
    </dgm:pt>
  </dgm:ptLst>
  <dgm:cxnLst>
    <dgm:cxn modelId="{3C5EE254-C076-4633-A497-BA5B1DAC3B1E}" srcId="{A97E8AF2-C0BF-4E7A-BE1F-6BD8FCA6C7ED}" destId="{8D32BDAF-901E-47FB-8D54-B7FC48FE59CB}" srcOrd="2" destOrd="0" parTransId="{B0C56BE3-9E1E-4694-9B5C-1568F1325355}" sibTransId="{DA03B1FE-A790-4EA8-9A70-89CAE6F446CD}"/>
    <dgm:cxn modelId="{9A05AC0A-433A-644C-A626-0966FCEF9843}" type="presOf" srcId="{33A513F8-F9B4-478B-8065-E462DFCAC0F4}" destId="{D9000CF4-67AF-4B59-BC51-C3A6EB926365}" srcOrd="0" destOrd="0" presId="urn:microsoft.com/office/officeart/2005/8/layout/hierarchy4"/>
    <dgm:cxn modelId="{EC0C977C-630D-4687-BFEC-098290B45EA4}" srcId="{89D061B5-DCAA-4746-BED2-DC34D8A99A43}" destId="{A97E8AF2-C0BF-4E7A-BE1F-6BD8FCA6C7ED}" srcOrd="0" destOrd="0" parTransId="{5F32935D-8EA7-4C99-A67A-6DE3B2F4F987}" sibTransId="{A82916AA-401E-4F90-94DA-1B8DE8911826}"/>
    <dgm:cxn modelId="{E683A264-E6FF-824F-815A-78B38ADD0A08}" type="presOf" srcId="{8D32BDAF-901E-47FB-8D54-B7FC48FE59CB}" destId="{B50EACC6-6E3B-46B2-9061-A900C52FC27B}" srcOrd="0" destOrd="0" presId="urn:microsoft.com/office/officeart/2005/8/layout/hierarchy4"/>
    <dgm:cxn modelId="{88CDF27A-73FB-674B-A763-BC6F85B86328}" type="presOf" srcId="{89D061B5-DCAA-4746-BED2-DC34D8A99A43}" destId="{B3C82E61-0ACE-433D-A24B-781E54ED42F3}" srcOrd="0" destOrd="0" presId="urn:microsoft.com/office/officeart/2005/8/layout/hierarchy4"/>
    <dgm:cxn modelId="{9E6F44A6-4F4E-B348-BE76-8B329202D7BD}" type="presOf" srcId="{CFA82389-8423-4BD2-9EEB-C75C815189F4}" destId="{846D2F46-ACCC-4F71-9B72-653D8B571A3D}" srcOrd="0" destOrd="0" presId="urn:microsoft.com/office/officeart/2005/8/layout/hierarchy4"/>
    <dgm:cxn modelId="{707610B9-5118-483B-AC4B-A00A380D93AA}" srcId="{A97E8AF2-C0BF-4E7A-BE1F-6BD8FCA6C7ED}" destId="{33A513F8-F9B4-478B-8065-E462DFCAC0F4}" srcOrd="0" destOrd="0" parTransId="{6014AEFD-E7F4-4601-80B8-7AB7B3A50A06}" sibTransId="{CAE98935-D735-4146-8EEF-EAAED03A0B43}"/>
    <dgm:cxn modelId="{49006D67-AA45-AE44-9DEE-B1BAD6F7DD6B}" type="presOf" srcId="{A97E8AF2-C0BF-4E7A-BE1F-6BD8FCA6C7ED}" destId="{BB2B43D6-DD6E-40B9-A015-B69A8ED37734}" srcOrd="0" destOrd="0" presId="urn:microsoft.com/office/officeart/2005/8/layout/hierarchy4"/>
    <dgm:cxn modelId="{FB47B513-A9CE-483D-B5DC-494DB1BC1432}" srcId="{A97E8AF2-C0BF-4E7A-BE1F-6BD8FCA6C7ED}" destId="{CFA82389-8423-4BD2-9EEB-C75C815189F4}" srcOrd="1" destOrd="0" parTransId="{9D48CDF8-1F8C-438C-8351-63D0165E9950}" sibTransId="{D3ADD92C-C540-4178-8E0E-38E501EA1B73}"/>
    <dgm:cxn modelId="{438E508C-894B-B74B-8DCA-4AAF7B3F58DC}" type="presParOf" srcId="{B3C82E61-0ACE-433D-A24B-781E54ED42F3}" destId="{A66EA1D2-54AC-45CA-9673-99075AB0CDE0}" srcOrd="0" destOrd="0" presId="urn:microsoft.com/office/officeart/2005/8/layout/hierarchy4"/>
    <dgm:cxn modelId="{685A7031-3807-FD4F-8A30-79761066241E}" type="presParOf" srcId="{A66EA1D2-54AC-45CA-9673-99075AB0CDE0}" destId="{BB2B43D6-DD6E-40B9-A015-B69A8ED37734}" srcOrd="0" destOrd="0" presId="urn:microsoft.com/office/officeart/2005/8/layout/hierarchy4"/>
    <dgm:cxn modelId="{40F88169-68A8-3043-A897-E083752082EA}" type="presParOf" srcId="{A66EA1D2-54AC-45CA-9673-99075AB0CDE0}" destId="{221551A8-42AA-40E0-8975-100B5CE557EE}" srcOrd="1" destOrd="0" presId="urn:microsoft.com/office/officeart/2005/8/layout/hierarchy4"/>
    <dgm:cxn modelId="{6FC6C71C-0865-2540-B530-398E538077DA}" type="presParOf" srcId="{A66EA1D2-54AC-45CA-9673-99075AB0CDE0}" destId="{978BA20A-BB78-4768-B052-67EBC4D6BB32}" srcOrd="2" destOrd="0" presId="urn:microsoft.com/office/officeart/2005/8/layout/hierarchy4"/>
    <dgm:cxn modelId="{45DF4DE7-3D47-6940-8DB8-11F5877B2C9B}" type="presParOf" srcId="{978BA20A-BB78-4768-B052-67EBC4D6BB32}" destId="{7CE6CF8A-8962-45B2-B9B0-DA791A51BA4C}" srcOrd="0" destOrd="0" presId="urn:microsoft.com/office/officeart/2005/8/layout/hierarchy4"/>
    <dgm:cxn modelId="{F9FFAF96-7989-9D46-B5B9-262231FB21DF}" type="presParOf" srcId="{7CE6CF8A-8962-45B2-B9B0-DA791A51BA4C}" destId="{D9000CF4-67AF-4B59-BC51-C3A6EB926365}" srcOrd="0" destOrd="0" presId="urn:microsoft.com/office/officeart/2005/8/layout/hierarchy4"/>
    <dgm:cxn modelId="{C15CB226-2D3E-0B4D-A7EE-3BE9AA7B9124}" type="presParOf" srcId="{7CE6CF8A-8962-45B2-B9B0-DA791A51BA4C}" destId="{92AF31E4-5BE0-45D0-A836-54CCE8E7AB4A}" srcOrd="1" destOrd="0" presId="urn:microsoft.com/office/officeart/2005/8/layout/hierarchy4"/>
    <dgm:cxn modelId="{758EBF66-147B-1544-91F6-07F5851B5F6D}" type="presParOf" srcId="{978BA20A-BB78-4768-B052-67EBC4D6BB32}" destId="{9BB96CF0-E56B-4AA4-809E-50CF35F9910A}" srcOrd="1" destOrd="0" presId="urn:microsoft.com/office/officeart/2005/8/layout/hierarchy4"/>
    <dgm:cxn modelId="{5559991E-1044-D84E-B20D-F1E6236DB79D}" type="presParOf" srcId="{978BA20A-BB78-4768-B052-67EBC4D6BB32}" destId="{A09F102E-E117-408F-8592-F8610B487308}" srcOrd="2" destOrd="0" presId="urn:microsoft.com/office/officeart/2005/8/layout/hierarchy4"/>
    <dgm:cxn modelId="{042DA1A8-54B1-F64B-90DC-48CBD494280B}" type="presParOf" srcId="{A09F102E-E117-408F-8592-F8610B487308}" destId="{846D2F46-ACCC-4F71-9B72-653D8B571A3D}" srcOrd="0" destOrd="0" presId="urn:microsoft.com/office/officeart/2005/8/layout/hierarchy4"/>
    <dgm:cxn modelId="{81F16160-3506-4041-8CCB-AC74EFE7D060}" type="presParOf" srcId="{A09F102E-E117-408F-8592-F8610B487308}" destId="{44E6E340-3451-4A2C-AF00-245D922363C7}" srcOrd="1" destOrd="0" presId="urn:microsoft.com/office/officeart/2005/8/layout/hierarchy4"/>
    <dgm:cxn modelId="{2D49DAC6-DA84-5D46-935E-4D54429BAB36}" type="presParOf" srcId="{978BA20A-BB78-4768-B052-67EBC4D6BB32}" destId="{0DD5BB24-2A31-4909-B02B-031FDE23CAA5}" srcOrd="3" destOrd="0" presId="urn:microsoft.com/office/officeart/2005/8/layout/hierarchy4"/>
    <dgm:cxn modelId="{300DE24A-C266-564A-9964-D1F7DB0234F7}" type="presParOf" srcId="{978BA20A-BB78-4768-B052-67EBC4D6BB32}" destId="{988D47E3-A66F-4F3B-91F8-7B65280370C0}" srcOrd="4" destOrd="0" presId="urn:microsoft.com/office/officeart/2005/8/layout/hierarchy4"/>
    <dgm:cxn modelId="{4F0F9E7F-0687-7642-AB03-9B53E550C4E6}" type="presParOf" srcId="{988D47E3-A66F-4F3B-91F8-7B65280370C0}" destId="{B50EACC6-6E3B-46B2-9061-A900C52FC27B}" srcOrd="0" destOrd="0" presId="urn:microsoft.com/office/officeart/2005/8/layout/hierarchy4"/>
    <dgm:cxn modelId="{2D08A894-13A8-4C4C-B8EA-0A672DE1A99A}" type="presParOf" srcId="{988D47E3-A66F-4F3B-91F8-7B65280370C0}" destId="{3E949629-3510-4934-AEE6-15A084AD516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29A54-2DFE-4C41-8EEB-7F4427F43045}">
      <dsp:nvSpPr>
        <dsp:cNvPr id="0" name=""/>
        <dsp:cNvSpPr/>
      </dsp:nvSpPr>
      <dsp:spPr>
        <a:xfrm>
          <a:off x="3114883" y="0"/>
          <a:ext cx="1557441" cy="913874"/>
        </a:xfrm>
        <a:prstGeom prst="trapezoid">
          <a:avLst>
            <a:gd name="adj" fmla="val 85211"/>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fr-BE" sz="700" b="1" kern="1200" dirty="0" smtClean="0">
            <a:solidFill>
              <a:schemeClr val="bg1"/>
            </a:solidFill>
          </a:endParaRPr>
        </a:p>
        <a:p>
          <a:pPr lvl="0" algn="ctr" defTabSz="311150">
            <a:lnSpc>
              <a:spcPct val="90000"/>
            </a:lnSpc>
            <a:spcBef>
              <a:spcPct val="0"/>
            </a:spcBef>
            <a:spcAft>
              <a:spcPct val="35000"/>
            </a:spcAft>
          </a:pPr>
          <a:r>
            <a:rPr lang="fr-BE" sz="700" b="1" kern="1200" dirty="0" smtClean="0">
              <a:solidFill>
                <a:schemeClr val="bg1"/>
              </a:solidFill>
            </a:rPr>
            <a:t>Long </a:t>
          </a:r>
          <a:r>
            <a:rPr lang="fr-BE" sz="700" b="1" kern="1200" dirty="0" err="1" smtClean="0">
              <a:solidFill>
                <a:schemeClr val="bg1"/>
              </a:solidFill>
            </a:rPr>
            <a:t>stay</a:t>
          </a:r>
          <a:r>
            <a:rPr lang="fr-BE" sz="700" b="1" kern="1200" dirty="0" smtClean="0">
              <a:solidFill>
                <a:schemeClr val="bg1"/>
              </a:solidFill>
            </a:rPr>
            <a:t> </a:t>
          </a:r>
        </a:p>
        <a:p>
          <a:pPr lvl="0" algn="ctr" defTabSz="311150">
            <a:lnSpc>
              <a:spcPct val="90000"/>
            </a:lnSpc>
            <a:spcBef>
              <a:spcPct val="0"/>
            </a:spcBef>
            <a:spcAft>
              <a:spcPct val="35000"/>
            </a:spcAft>
          </a:pPr>
          <a:r>
            <a:rPr lang="fr-BE" sz="700" b="1" kern="1200" dirty="0" err="1" smtClean="0">
              <a:solidFill>
                <a:schemeClr val="bg1"/>
              </a:solidFill>
            </a:rPr>
            <a:t>facilities</a:t>
          </a:r>
          <a:r>
            <a:rPr lang="fr-BE" sz="700" b="1" kern="1200" dirty="0" smtClean="0">
              <a:solidFill>
                <a:schemeClr val="bg1"/>
              </a:solidFill>
            </a:rPr>
            <a:t> and </a:t>
          </a:r>
        </a:p>
        <a:p>
          <a:pPr lvl="0" algn="ctr" defTabSz="311150">
            <a:lnSpc>
              <a:spcPct val="90000"/>
            </a:lnSpc>
            <a:spcBef>
              <a:spcPct val="0"/>
            </a:spcBef>
            <a:spcAft>
              <a:spcPct val="35000"/>
            </a:spcAft>
          </a:pPr>
          <a:r>
            <a:rPr lang="fr-BE" sz="700" b="1" kern="1200" dirty="0" err="1" smtClean="0">
              <a:solidFill>
                <a:schemeClr val="bg1"/>
              </a:solidFill>
            </a:rPr>
            <a:t>specialist</a:t>
          </a:r>
          <a:r>
            <a:rPr lang="fr-BE" sz="700" b="1" kern="1200" dirty="0" smtClean="0">
              <a:solidFill>
                <a:schemeClr val="bg1"/>
              </a:solidFill>
            </a:rPr>
            <a:t> </a:t>
          </a:r>
        </a:p>
        <a:p>
          <a:pPr lvl="0" algn="ctr" defTabSz="311150">
            <a:lnSpc>
              <a:spcPct val="90000"/>
            </a:lnSpc>
            <a:spcBef>
              <a:spcPct val="0"/>
            </a:spcBef>
            <a:spcAft>
              <a:spcPct val="35000"/>
            </a:spcAft>
          </a:pPr>
          <a:r>
            <a:rPr lang="fr-BE" sz="700" b="1" kern="1200" dirty="0" err="1" smtClean="0">
              <a:solidFill>
                <a:schemeClr val="bg1"/>
              </a:solidFill>
            </a:rPr>
            <a:t>psychiatric</a:t>
          </a:r>
          <a:r>
            <a:rPr lang="fr-BE" sz="700" b="1" kern="1200" dirty="0" smtClean="0">
              <a:solidFill>
                <a:schemeClr val="bg1"/>
              </a:solidFill>
            </a:rPr>
            <a:t> services</a:t>
          </a:r>
          <a:endParaRPr lang="fr-BE" sz="700" b="1" kern="1200" dirty="0">
            <a:solidFill>
              <a:schemeClr val="bg1"/>
            </a:solidFill>
          </a:endParaRPr>
        </a:p>
      </dsp:txBody>
      <dsp:txXfrm>
        <a:off x="3114883" y="0"/>
        <a:ext cx="1557441" cy="913874"/>
      </dsp:txXfrm>
    </dsp:sp>
    <dsp:sp modelId="{BA3BB29A-71DF-4C2F-971F-5A335ACF936C}">
      <dsp:nvSpPr>
        <dsp:cNvPr id="0" name=""/>
        <dsp:cNvSpPr/>
      </dsp:nvSpPr>
      <dsp:spPr>
        <a:xfrm>
          <a:off x="2336162" y="913874"/>
          <a:ext cx="3114883" cy="913874"/>
        </a:xfrm>
        <a:prstGeom prst="trapezoid">
          <a:avLst>
            <a:gd name="adj" fmla="val 85211"/>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BE" sz="2500" kern="1200" dirty="0" smtClean="0">
              <a:solidFill>
                <a:schemeClr val="accent2">
                  <a:lumMod val="60000"/>
                  <a:lumOff val="40000"/>
                </a:schemeClr>
              </a:solidFill>
            </a:rPr>
            <a:t>. </a:t>
          </a:r>
        </a:p>
        <a:p>
          <a:pPr lvl="0" algn="ctr" defTabSz="1111250">
            <a:lnSpc>
              <a:spcPct val="90000"/>
            </a:lnSpc>
            <a:spcBef>
              <a:spcPct val="0"/>
            </a:spcBef>
            <a:spcAft>
              <a:spcPct val="35000"/>
            </a:spcAft>
          </a:pPr>
          <a:endParaRPr lang="fr-BE" sz="2500" kern="1200" dirty="0">
            <a:solidFill>
              <a:schemeClr val="accent2">
                <a:lumMod val="60000"/>
                <a:lumOff val="40000"/>
              </a:schemeClr>
            </a:solidFill>
          </a:endParaRPr>
        </a:p>
      </dsp:txBody>
      <dsp:txXfrm>
        <a:off x="2881266" y="913874"/>
        <a:ext cx="2024674" cy="913874"/>
      </dsp:txXfrm>
    </dsp:sp>
    <dsp:sp modelId="{E05CB176-849F-4741-ADCC-40B86093D189}">
      <dsp:nvSpPr>
        <dsp:cNvPr id="0" name=""/>
        <dsp:cNvSpPr/>
      </dsp:nvSpPr>
      <dsp:spPr>
        <a:xfrm>
          <a:off x="1557441" y="1827748"/>
          <a:ext cx="4672324" cy="913874"/>
        </a:xfrm>
        <a:prstGeom prst="trapezoid">
          <a:avLst>
            <a:gd name="adj" fmla="val 85211"/>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BE" sz="2500" kern="1200" dirty="0" err="1" smtClean="0">
              <a:solidFill>
                <a:schemeClr val="bg1"/>
              </a:solidFill>
            </a:rPr>
            <a:t>Primary</a:t>
          </a:r>
          <a:r>
            <a:rPr lang="fr-BE" sz="2500" kern="1200" dirty="0" smtClean="0">
              <a:solidFill>
                <a:schemeClr val="bg1"/>
              </a:solidFill>
            </a:rPr>
            <a:t> care mental </a:t>
          </a:r>
          <a:r>
            <a:rPr lang="fr-BE" sz="2500" kern="1200" dirty="0" err="1" smtClean="0">
              <a:solidFill>
                <a:schemeClr val="bg1"/>
              </a:solidFill>
            </a:rPr>
            <a:t>health</a:t>
          </a:r>
          <a:r>
            <a:rPr lang="fr-BE" sz="2500" kern="1200" dirty="0" smtClean="0">
              <a:solidFill>
                <a:schemeClr val="bg1"/>
              </a:solidFill>
            </a:rPr>
            <a:t> services</a:t>
          </a:r>
          <a:endParaRPr lang="fr-BE" sz="2500" kern="1200" dirty="0">
            <a:solidFill>
              <a:schemeClr val="bg1"/>
            </a:solidFill>
          </a:endParaRPr>
        </a:p>
      </dsp:txBody>
      <dsp:txXfrm>
        <a:off x="2375098" y="1827748"/>
        <a:ext cx="3037011" cy="913874"/>
      </dsp:txXfrm>
    </dsp:sp>
    <dsp:sp modelId="{FA49D350-ADCD-43B0-A459-A4E93EBAD1F9}">
      <dsp:nvSpPr>
        <dsp:cNvPr id="0" name=""/>
        <dsp:cNvSpPr/>
      </dsp:nvSpPr>
      <dsp:spPr>
        <a:xfrm>
          <a:off x="778720" y="2741622"/>
          <a:ext cx="6229766" cy="913874"/>
        </a:xfrm>
        <a:prstGeom prst="trapezoid">
          <a:avLst>
            <a:gd name="adj" fmla="val 85211"/>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BE" sz="2400" kern="1200" dirty="0" smtClean="0">
              <a:solidFill>
                <a:schemeClr val="bg1"/>
              </a:solidFill>
            </a:rPr>
            <a:t>Informal </a:t>
          </a:r>
          <a:r>
            <a:rPr lang="fr-BE" sz="2400" kern="1200" dirty="0" err="1" smtClean="0">
              <a:solidFill>
                <a:schemeClr val="bg1"/>
              </a:solidFill>
            </a:rPr>
            <a:t>community</a:t>
          </a:r>
          <a:r>
            <a:rPr lang="fr-BE" sz="2400" kern="1200" dirty="0" smtClean="0">
              <a:solidFill>
                <a:schemeClr val="bg1"/>
              </a:solidFill>
            </a:rPr>
            <a:t> care</a:t>
          </a:r>
          <a:endParaRPr lang="fr-BE" sz="2400" kern="1200" dirty="0">
            <a:solidFill>
              <a:schemeClr val="bg1"/>
            </a:solidFill>
          </a:endParaRPr>
        </a:p>
      </dsp:txBody>
      <dsp:txXfrm>
        <a:off x="1868929" y="2741622"/>
        <a:ext cx="4049348" cy="913874"/>
      </dsp:txXfrm>
    </dsp:sp>
    <dsp:sp modelId="{809B8666-0747-4FA6-BA78-8C29CE4689D4}">
      <dsp:nvSpPr>
        <dsp:cNvPr id="0" name=""/>
        <dsp:cNvSpPr/>
      </dsp:nvSpPr>
      <dsp:spPr>
        <a:xfrm>
          <a:off x="0" y="3655496"/>
          <a:ext cx="7787208" cy="913874"/>
        </a:xfrm>
        <a:prstGeom prst="trapezoid">
          <a:avLst>
            <a:gd name="adj" fmla="val 85211"/>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BE" sz="2400" kern="1200" dirty="0" smtClean="0">
              <a:solidFill>
                <a:schemeClr val="bg1"/>
              </a:solidFill>
            </a:rPr>
            <a:t>Self-care</a:t>
          </a:r>
          <a:endParaRPr lang="fr-BE" sz="2400" kern="1200" dirty="0">
            <a:solidFill>
              <a:schemeClr val="bg1"/>
            </a:solidFill>
          </a:endParaRPr>
        </a:p>
      </dsp:txBody>
      <dsp:txXfrm>
        <a:off x="1362761" y="3655496"/>
        <a:ext cx="5061685" cy="913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43D6-DD6E-40B9-A015-B69A8ED37734}">
      <dsp:nvSpPr>
        <dsp:cNvPr id="0" name=""/>
        <dsp:cNvSpPr/>
      </dsp:nvSpPr>
      <dsp:spPr>
        <a:xfrm>
          <a:off x="14759" y="6035266"/>
          <a:ext cx="9129240" cy="799922"/>
        </a:xfrm>
        <a:prstGeom prst="roundRect">
          <a:avLst>
            <a:gd name="adj" fmla="val 10000"/>
          </a:avLst>
        </a:prstGeom>
        <a:solidFill>
          <a:srgbClr val="2323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bg1"/>
              </a:solidFill>
            </a:rPr>
            <a:t>OS 1 Renforcement de la politique en santé mentale</a:t>
          </a:r>
          <a:endParaRPr lang="fr-BE" sz="2800" b="1" kern="1200" dirty="0">
            <a:solidFill>
              <a:schemeClr val="bg1"/>
            </a:solidFill>
          </a:endParaRPr>
        </a:p>
      </dsp:txBody>
      <dsp:txXfrm>
        <a:off x="38188" y="6058695"/>
        <a:ext cx="9082382" cy="753064"/>
      </dsp:txXfrm>
    </dsp:sp>
    <dsp:sp modelId="{D9000CF4-67AF-4B59-BC51-C3A6EB926365}">
      <dsp:nvSpPr>
        <dsp:cNvPr id="0" name=""/>
        <dsp:cNvSpPr/>
      </dsp:nvSpPr>
      <dsp:spPr>
        <a:xfrm>
          <a:off x="442652" y="4045973"/>
          <a:ext cx="2549354" cy="119403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000000"/>
              </a:solidFill>
            </a:rPr>
            <a:t>Par l’implémentation de la nouvelle politique</a:t>
          </a:r>
        </a:p>
        <a:p>
          <a:pPr lvl="0" algn="ctr" defTabSz="711200">
            <a:lnSpc>
              <a:spcPct val="90000"/>
            </a:lnSpc>
            <a:spcBef>
              <a:spcPct val="0"/>
            </a:spcBef>
            <a:spcAft>
              <a:spcPct val="35000"/>
            </a:spcAft>
          </a:pPr>
          <a:r>
            <a:rPr lang="fr-BE" sz="2000" b="1" kern="1200" dirty="0" smtClean="0">
              <a:solidFill>
                <a:srgbClr val="000000"/>
              </a:solidFill>
            </a:rPr>
            <a:t>	</a:t>
          </a:r>
          <a:endParaRPr lang="fr-BE" sz="2000" b="1" kern="1200" dirty="0">
            <a:solidFill>
              <a:srgbClr val="000000"/>
            </a:solidFill>
          </a:endParaRPr>
        </a:p>
      </dsp:txBody>
      <dsp:txXfrm>
        <a:off x="477624" y="4080945"/>
        <a:ext cx="2479410" cy="1124095"/>
      </dsp:txXfrm>
    </dsp:sp>
    <dsp:sp modelId="{846D2F46-ACCC-4F71-9B72-653D8B571A3D}">
      <dsp:nvSpPr>
        <dsp:cNvPr id="0" name=""/>
        <dsp:cNvSpPr/>
      </dsp:nvSpPr>
      <dsp:spPr>
        <a:xfrm>
          <a:off x="3130518" y="4050552"/>
          <a:ext cx="2729354" cy="117202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000000"/>
              </a:solidFill>
            </a:rPr>
            <a:t>Par l’implémentation d’une politique intersectorielle globale de santé mentale</a:t>
          </a:r>
          <a:endParaRPr lang="fr-BE" sz="1600" b="1" kern="1200" dirty="0">
            <a:solidFill>
              <a:srgbClr val="000000"/>
            </a:solidFill>
          </a:endParaRPr>
        </a:p>
      </dsp:txBody>
      <dsp:txXfrm>
        <a:off x="3164846" y="4084880"/>
        <a:ext cx="2660698" cy="1103373"/>
      </dsp:txXfrm>
    </dsp:sp>
    <dsp:sp modelId="{B50EACC6-6E3B-46B2-9061-A900C52FC27B}">
      <dsp:nvSpPr>
        <dsp:cNvPr id="0" name=""/>
        <dsp:cNvSpPr/>
      </dsp:nvSpPr>
      <dsp:spPr>
        <a:xfrm>
          <a:off x="6088742" y="3781383"/>
          <a:ext cx="2917617" cy="150155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000000"/>
              </a:solidFill>
            </a:rPr>
            <a:t>Par l’optimisation de la participation du droit de parole de l’</a:t>
          </a:r>
          <a:r>
            <a:rPr lang="fr-BE" sz="1600" b="1" kern="1200" dirty="0" err="1" smtClean="0">
              <a:solidFill>
                <a:srgbClr val="000000"/>
              </a:solidFill>
            </a:rPr>
            <a:t>eft</a:t>
          </a:r>
          <a:r>
            <a:rPr lang="fr-BE" sz="1600" b="1" kern="1200" dirty="0" smtClean="0">
              <a:solidFill>
                <a:srgbClr val="000000"/>
              </a:solidFill>
            </a:rPr>
            <a:t>, l’ado et de son entourage </a:t>
          </a:r>
        </a:p>
        <a:p>
          <a:pPr lvl="0" algn="ctr" defTabSz="711200">
            <a:lnSpc>
              <a:spcPct val="90000"/>
            </a:lnSpc>
            <a:spcBef>
              <a:spcPct val="0"/>
            </a:spcBef>
            <a:spcAft>
              <a:spcPct val="35000"/>
            </a:spcAft>
          </a:pPr>
          <a:r>
            <a:rPr lang="fr-BE" sz="1600" b="1" kern="1200" dirty="0" smtClean="0">
              <a:solidFill>
                <a:srgbClr val="000000"/>
              </a:solidFill>
            </a:rPr>
            <a:t>(micro, méso, macro)</a:t>
          </a:r>
          <a:endParaRPr lang="fr-BE" sz="1600" b="1" kern="1200" dirty="0">
            <a:solidFill>
              <a:srgbClr val="000000"/>
            </a:solidFill>
          </a:endParaRPr>
        </a:p>
      </dsp:txBody>
      <dsp:txXfrm>
        <a:off x="6132721" y="3825362"/>
        <a:ext cx="2829659" cy="1413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43D6-DD6E-40B9-A015-B69A8ED37734}">
      <dsp:nvSpPr>
        <dsp:cNvPr id="0" name=""/>
        <dsp:cNvSpPr/>
      </dsp:nvSpPr>
      <dsp:spPr>
        <a:xfrm>
          <a:off x="351692" y="6055408"/>
          <a:ext cx="8792307" cy="802591"/>
        </a:xfrm>
        <a:prstGeom prst="roundRect">
          <a:avLst>
            <a:gd name="adj" fmla="val 10000"/>
          </a:avLst>
        </a:prstGeom>
        <a:solidFill>
          <a:srgbClr val="2323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bg1"/>
              </a:solidFill>
            </a:rPr>
            <a:t>OS 2 Renforcement de l’offre Globale Intégrée Adaptée</a:t>
          </a:r>
          <a:endParaRPr lang="fr-BE" sz="2800" b="1" kern="1200" dirty="0">
            <a:solidFill>
              <a:schemeClr val="bg1"/>
            </a:solidFill>
          </a:endParaRPr>
        </a:p>
      </dsp:txBody>
      <dsp:txXfrm>
        <a:off x="375199" y="6078915"/>
        <a:ext cx="8745293" cy="755577"/>
      </dsp:txXfrm>
    </dsp:sp>
    <dsp:sp modelId="{D9000CF4-67AF-4B59-BC51-C3A6EB926365}">
      <dsp:nvSpPr>
        <dsp:cNvPr id="0" name=""/>
        <dsp:cNvSpPr/>
      </dsp:nvSpPr>
      <dsp:spPr>
        <a:xfrm>
          <a:off x="323503" y="4211452"/>
          <a:ext cx="1687899" cy="1261940"/>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Implémentation de l’offre de soins dans la communauté</a:t>
          </a:r>
        </a:p>
        <a:p>
          <a:pPr lvl="0" algn="ctr" defTabSz="533400">
            <a:lnSpc>
              <a:spcPct val="90000"/>
            </a:lnSpc>
            <a:spcBef>
              <a:spcPct val="0"/>
            </a:spcBef>
            <a:spcAft>
              <a:spcPct val="35000"/>
            </a:spcAft>
          </a:pPr>
          <a:r>
            <a:rPr lang="fr-BE" sz="1200" b="1" kern="1200" dirty="0" smtClean="0">
              <a:solidFill>
                <a:srgbClr val="000000"/>
              </a:solidFill>
            </a:rPr>
            <a:t>Expérience &amp; expertise</a:t>
          </a:r>
        </a:p>
        <a:p>
          <a:pPr lvl="0" algn="ctr" defTabSz="533400">
            <a:lnSpc>
              <a:spcPct val="90000"/>
            </a:lnSpc>
            <a:spcBef>
              <a:spcPct val="0"/>
            </a:spcBef>
            <a:spcAft>
              <a:spcPct val="35000"/>
            </a:spcAft>
          </a:pPr>
          <a:r>
            <a:rPr lang="fr-BE" sz="1200" b="1" kern="1200" dirty="0" smtClean="0">
              <a:solidFill>
                <a:srgbClr val="000000"/>
              </a:solidFill>
            </a:rPr>
            <a:t>Soins SM &amp; Action </a:t>
          </a:r>
          <a:r>
            <a:rPr lang="fr-BE" sz="1200" b="1" kern="1200" dirty="0" smtClean="0">
              <a:solidFill>
                <a:schemeClr val="tx1"/>
              </a:solidFill>
            </a:rPr>
            <a:t>Sociale </a:t>
          </a:r>
          <a:endParaRPr lang="fr-BE" sz="2000" b="1" kern="1200" dirty="0">
            <a:solidFill>
              <a:schemeClr val="tx1"/>
            </a:solidFill>
          </a:endParaRPr>
        </a:p>
      </dsp:txBody>
      <dsp:txXfrm>
        <a:off x="360464" y="4248413"/>
        <a:ext cx="1613977" cy="1188018"/>
      </dsp:txXfrm>
    </dsp:sp>
    <dsp:sp modelId="{846D2F46-ACCC-4F71-9B72-653D8B571A3D}">
      <dsp:nvSpPr>
        <dsp:cNvPr id="0" name=""/>
        <dsp:cNvSpPr/>
      </dsp:nvSpPr>
      <dsp:spPr>
        <a:xfrm>
          <a:off x="2284331" y="4390377"/>
          <a:ext cx="1427024" cy="112834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Coopération et harmonisation intersectorielle</a:t>
          </a:r>
          <a:endParaRPr lang="fr-BE" sz="1200" b="1" kern="1200" dirty="0">
            <a:solidFill>
              <a:srgbClr val="000000"/>
            </a:solidFill>
          </a:endParaRPr>
        </a:p>
      </dsp:txBody>
      <dsp:txXfrm>
        <a:off x="2317379" y="4423425"/>
        <a:ext cx="1360928" cy="1062250"/>
      </dsp:txXfrm>
    </dsp:sp>
    <dsp:sp modelId="{B50EACC6-6E3B-46B2-9061-A900C52FC27B}">
      <dsp:nvSpPr>
        <dsp:cNvPr id="0" name=""/>
        <dsp:cNvSpPr/>
      </dsp:nvSpPr>
      <dsp:spPr>
        <a:xfrm>
          <a:off x="4068545" y="4305338"/>
          <a:ext cx="1399009" cy="1090696"/>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Implémentation d’une offre de base suffisante</a:t>
          </a:r>
        </a:p>
        <a:p>
          <a:pPr lvl="0" algn="ctr" defTabSz="533400">
            <a:lnSpc>
              <a:spcPct val="90000"/>
            </a:lnSpc>
            <a:spcBef>
              <a:spcPct val="0"/>
            </a:spcBef>
            <a:spcAft>
              <a:spcPct val="35000"/>
            </a:spcAft>
          </a:pPr>
          <a:r>
            <a:rPr lang="fr-BE" sz="1200" b="1" kern="1200" dirty="0" smtClean="0">
              <a:solidFill>
                <a:srgbClr val="000000"/>
              </a:solidFill>
            </a:rPr>
            <a:t>Qualité &amp; accessibilité</a:t>
          </a:r>
          <a:endParaRPr lang="fr-BE" sz="1200" b="1" kern="1200" dirty="0">
            <a:solidFill>
              <a:srgbClr val="000000"/>
            </a:solidFill>
          </a:endParaRPr>
        </a:p>
      </dsp:txBody>
      <dsp:txXfrm>
        <a:off x="4100490" y="4337283"/>
        <a:ext cx="1335119" cy="1026806"/>
      </dsp:txXfrm>
    </dsp:sp>
    <dsp:sp modelId="{AD3EEBA2-CAE0-4128-A6E0-46D998331FEE}">
      <dsp:nvSpPr>
        <dsp:cNvPr id="0" name=""/>
        <dsp:cNvSpPr/>
      </dsp:nvSpPr>
      <dsp:spPr>
        <a:xfrm>
          <a:off x="7459492" y="4209531"/>
          <a:ext cx="1391733" cy="1241572"/>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Égalité de traitement dans une vison de développement et de rétablissement</a:t>
          </a:r>
          <a:endParaRPr lang="fr-BE" sz="1200" b="1" kern="1200" dirty="0">
            <a:solidFill>
              <a:srgbClr val="000000"/>
            </a:solidFill>
          </a:endParaRPr>
        </a:p>
      </dsp:txBody>
      <dsp:txXfrm>
        <a:off x="7495856" y="4245895"/>
        <a:ext cx="1319005" cy="1168844"/>
      </dsp:txXfrm>
    </dsp:sp>
    <dsp:sp modelId="{B6CB441F-D058-4DCA-97BB-7562A3C94B07}">
      <dsp:nvSpPr>
        <dsp:cNvPr id="0" name=""/>
        <dsp:cNvSpPr/>
      </dsp:nvSpPr>
      <dsp:spPr>
        <a:xfrm>
          <a:off x="5733696" y="4120172"/>
          <a:ext cx="1408293" cy="1424063"/>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Implémentation</a:t>
          </a:r>
          <a:r>
            <a:rPr lang="fr-BE" sz="1200" b="1" kern="1200" dirty="0" smtClean="0">
              <a:solidFill>
                <a:schemeClr val="tx1"/>
              </a:solidFill>
            </a:rPr>
            <a:t> </a:t>
          </a:r>
          <a:r>
            <a:rPr lang="fr-BE" sz="1200" b="1" kern="1200" dirty="0" smtClean="0">
              <a:solidFill>
                <a:srgbClr val="000000"/>
              </a:solidFill>
            </a:rPr>
            <a:t>d’une offre de soins SM au plus près de la communauté.</a:t>
          </a:r>
        </a:p>
        <a:p>
          <a:pPr lvl="0" algn="ctr" defTabSz="533400">
            <a:lnSpc>
              <a:spcPct val="90000"/>
            </a:lnSpc>
            <a:spcBef>
              <a:spcPct val="0"/>
            </a:spcBef>
            <a:spcAft>
              <a:spcPct val="35000"/>
            </a:spcAft>
          </a:pPr>
          <a:r>
            <a:rPr lang="fr-BE" sz="1200" b="1" kern="1200" dirty="0" smtClean="0">
              <a:solidFill>
                <a:srgbClr val="000000"/>
              </a:solidFill>
            </a:rPr>
            <a:t>Mise en place de dispositifs flexibles</a:t>
          </a:r>
          <a:endParaRPr lang="fr-BE" sz="1200" b="1" kern="1200" dirty="0">
            <a:solidFill>
              <a:srgbClr val="000000"/>
            </a:solidFill>
          </a:endParaRPr>
        </a:p>
      </dsp:txBody>
      <dsp:txXfrm>
        <a:off x="5774943" y="4161419"/>
        <a:ext cx="1325799" cy="1341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43D6-DD6E-40B9-A015-B69A8ED37734}">
      <dsp:nvSpPr>
        <dsp:cNvPr id="0" name=""/>
        <dsp:cNvSpPr/>
      </dsp:nvSpPr>
      <dsp:spPr>
        <a:xfrm>
          <a:off x="346100" y="6055408"/>
          <a:ext cx="8797899" cy="802591"/>
        </a:xfrm>
        <a:prstGeom prst="roundRect">
          <a:avLst>
            <a:gd name="adj" fmla="val 10000"/>
          </a:avLst>
        </a:prstGeom>
        <a:solidFill>
          <a:srgbClr val="2323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bg1"/>
              </a:solidFill>
            </a:rPr>
            <a:t>OS 3 Promotion Santé Mentale et Prévention</a:t>
          </a:r>
          <a:endParaRPr lang="fr-BE" sz="2800" b="1" kern="1200" dirty="0">
            <a:solidFill>
              <a:schemeClr val="bg1"/>
            </a:solidFill>
          </a:endParaRPr>
        </a:p>
      </dsp:txBody>
      <dsp:txXfrm>
        <a:off x="369607" y="6078915"/>
        <a:ext cx="8750885" cy="755577"/>
      </dsp:txXfrm>
    </dsp:sp>
    <dsp:sp modelId="{D9000CF4-67AF-4B59-BC51-C3A6EB926365}">
      <dsp:nvSpPr>
        <dsp:cNvPr id="0" name=""/>
        <dsp:cNvSpPr/>
      </dsp:nvSpPr>
      <dsp:spPr>
        <a:xfrm>
          <a:off x="457199" y="4310207"/>
          <a:ext cx="3937497" cy="856632"/>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b="1" kern="1200" dirty="0" smtClean="0">
              <a:solidFill>
                <a:srgbClr val="000000"/>
              </a:solidFill>
            </a:rPr>
            <a:t>Implémenter une détection et intervention précoces</a:t>
          </a:r>
        </a:p>
        <a:p>
          <a:pPr lvl="0" algn="ctr" defTabSz="622300">
            <a:lnSpc>
              <a:spcPct val="90000"/>
            </a:lnSpc>
            <a:spcBef>
              <a:spcPct val="0"/>
            </a:spcBef>
            <a:spcAft>
              <a:spcPct val="35000"/>
            </a:spcAft>
          </a:pPr>
          <a:r>
            <a:rPr lang="fr-BE" sz="1400" b="1" kern="1200" dirty="0" smtClean="0">
              <a:solidFill>
                <a:srgbClr val="000000"/>
              </a:solidFill>
            </a:rPr>
            <a:t>« </a:t>
          </a:r>
          <a:r>
            <a:rPr lang="fr-BE" sz="1400" b="1" kern="1200" dirty="0" err="1" smtClean="0">
              <a:solidFill>
                <a:srgbClr val="000000"/>
              </a:solidFill>
            </a:rPr>
            <a:t>evidence-based</a:t>
          </a:r>
          <a:r>
            <a:rPr lang="fr-BE" sz="1400" b="1" kern="1200" dirty="0" smtClean="0">
              <a:solidFill>
                <a:srgbClr val="000000"/>
              </a:solidFill>
            </a:rPr>
            <a:t> </a:t>
          </a:r>
          <a:r>
            <a:rPr lang="fr-BE" sz="1400" b="1" kern="1200" dirty="0" smtClean="0">
              <a:solidFill>
                <a:schemeClr val="tx1"/>
              </a:solidFill>
            </a:rPr>
            <a:t>»</a:t>
          </a:r>
        </a:p>
      </dsp:txBody>
      <dsp:txXfrm>
        <a:off x="482289" y="4335297"/>
        <a:ext cx="3887317" cy="806452"/>
      </dsp:txXfrm>
    </dsp:sp>
    <dsp:sp modelId="{846D2F46-ACCC-4F71-9B72-653D8B571A3D}">
      <dsp:nvSpPr>
        <dsp:cNvPr id="0" name=""/>
        <dsp:cNvSpPr/>
      </dsp:nvSpPr>
      <dsp:spPr>
        <a:xfrm>
          <a:off x="4654844" y="4193415"/>
          <a:ext cx="4046128" cy="139237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BE" sz="1400" b="1" kern="1200" dirty="0" smtClean="0">
              <a:solidFill>
                <a:srgbClr val="000000"/>
              </a:solidFill>
            </a:rPr>
            <a:t>Coordonner une stratégie intersectorielle</a:t>
          </a:r>
        </a:p>
        <a:p>
          <a:pPr lvl="0" algn="ctr" defTabSz="622300">
            <a:lnSpc>
              <a:spcPct val="90000"/>
            </a:lnSpc>
            <a:spcBef>
              <a:spcPct val="0"/>
            </a:spcBef>
            <a:spcAft>
              <a:spcPct val="35000"/>
            </a:spcAft>
          </a:pPr>
          <a:r>
            <a:rPr lang="fr-BE" sz="1400" b="1" kern="1200" dirty="0" smtClean="0">
              <a:solidFill>
                <a:srgbClr val="000000"/>
              </a:solidFill>
            </a:rPr>
            <a:t>Promotion de la SM, prévention des troubles psychique, lutte contre la stigmatisation, la discrimination, les violations des droits de l’homme, etc.</a:t>
          </a:r>
          <a:endParaRPr lang="fr-BE" sz="1400" b="1" kern="1200" dirty="0">
            <a:solidFill>
              <a:srgbClr val="000000"/>
            </a:solidFill>
          </a:endParaRPr>
        </a:p>
      </dsp:txBody>
      <dsp:txXfrm>
        <a:off x="4695625" y="4234196"/>
        <a:ext cx="3964566" cy="1310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B43D6-DD6E-40B9-A015-B69A8ED37734}">
      <dsp:nvSpPr>
        <dsp:cNvPr id="0" name=""/>
        <dsp:cNvSpPr/>
      </dsp:nvSpPr>
      <dsp:spPr>
        <a:xfrm>
          <a:off x="60518" y="6055408"/>
          <a:ext cx="8788398" cy="802591"/>
        </a:xfrm>
        <a:prstGeom prst="roundRect">
          <a:avLst>
            <a:gd name="adj" fmla="val 10000"/>
          </a:avLst>
        </a:prstGeom>
        <a:solidFill>
          <a:srgbClr val="2323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solidFill>
                <a:schemeClr val="bg1"/>
              </a:solidFill>
            </a:rPr>
            <a:t>OS 4 Renforcement des systèmes d’information, d’enregistrement, de communication et de la Recherche</a:t>
          </a:r>
          <a:endParaRPr lang="fr-BE" sz="2400" b="1" kern="1200" dirty="0">
            <a:solidFill>
              <a:schemeClr val="bg1"/>
            </a:solidFill>
          </a:endParaRPr>
        </a:p>
      </dsp:txBody>
      <dsp:txXfrm>
        <a:off x="84025" y="6078915"/>
        <a:ext cx="8741384" cy="755577"/>
      </dsp:txXfrm>
    </dsp:sp>
    <dsp:sp modelId="{D9000CF4-67AF-4B59-BC51-C3A6EB926365}">
      <dsp:nvSpPr>
        <dsp:cNvPr id="0" name=""/>
        <dsp:cNvSpPr/>
      </dsp:nvSpPr>
      <dsp:spPr>
        <a:xfrm>
          <a:off x="313597" y="4570125"/>
          <a:ext cx="3020032" cy="1261940"/>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Organiser le stockage des informations</a:t>
          </a:r>
        </a:p>
        <a:p>
          <a:pPr lvl="0" algn="ctr" defTabSz="533400">
            <a:lnSpc>
              <a:spcPct val="90000"/>
            </a:lnSpc>
            <a:spcBef>
              <a:spcPct val="0"/>
            </a:spcBef>
            <a:spcAft>
              <a:spcPct val="35000"/>
            </a:spcAft>
          </a:pPr>
          <a:r>
            <a:rPr lang="fr-BE" sz="1200" b="1" kern="1200" dirty="0" smtClean="0">
              <a:solidFill>
                <a:srgbClr val="000000"/>
              </a:solidFill>
            </a:rPr>
            <a:t>Développer un enregistrement et une communication des donnes de santé dans le domaine de la santé mentale</a:t>
          </a:r>
        </a:p>
        <a:p>
          <a:pPr lvl="0" algn="ctr" defTabSz="533400">
            <a:lnSpc>
              <a:spcPct val="90000"/>
            </a:lnSpc>
            <a:spcBef>
              <a:spcPct val="0"/>
            </a:spcBef>
            <a:spcAft>
              <a:spcPct val="35000"/>
            </a:spcAft>
          </a:pPr>
          <a:r>
            <a:rPr lang="fr-BE" sz="1200" b="1" kern="1200" dirty="0" smtClean="0">
              <a:solidFill>
                <a:srgbClr val="000000"/>
              </a:solidFill>
            </a:rPr>
            <a:t>Indicateurs scientifiques spécifiques SM</a:t>
          </a:r>
          <a:endParaRPr lang="fr-BE" sz="2000" b="1" kern="1200" dirty="0">
            <a:solidFill>
              <a:srgbClr val="000000"/>
            </a:solidFill>
          </a:endParaRPr>
        </a:p>
      </dsp:txBody>
      <dsp:txXfrm>
        <a:off x="350558" y="4607086"/>
        <a:ext cx="2946110" cy="1188018"/>
      </dsp:txXfrm>
    </dsp:sp>
    <dsp:sp modelId="{846D2F46-ACCC-4F71-9B72-653D8B571A3D}">
      <dsp:nvSpPr>
        <dsp:cNvPr id="0" name=""/>
        <dsp:cNvSpPr/>
      </dsp:nvSpPr>
      <dsp:spPr>
        <a:xfrm>
          <a:off x="3551678" y="4509089"/>
          <a:ext cx="2220650" cy="139237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Augmenter les activités de recherche et de collaboration entre les instituts de recherche SM</a:t>
          </a:r>
        </a:p>
        <a:p>
          <a:pPr lvl="0" algn="ctr" defTabSz="533400">
            <a:lnSpc>
              <a:spcPct val="90000"/>
            </a:lnSpc>
            <a:spcBef>
              <a:spcPct val="0"/>
            </a:spcBef>
            <a:spcAft>
              <a:spcPct val="35000"/>
            </a:spcAft>
          </a:pPr>
          <a:r>
            <a:rPr lang="fr-BE" sz="1200" b="1" kern="1200" dirty="0" smtClean="0">
              <a:solidFill>
                <a:srgbClr val="000000"/>
              </a:solidFill>
            </a:rPr>
            <a:t>Recherche-Actions</a:t>
          </a:r>
          <a:endParaRPr lang="fr-BE" sz="1200" b="1" kern="1200" dirty="0">
            <a:solidFill>
              <a:srgbClr val="000000"/>
            </a:solidFill>
          </a:endParaRPr>
        </a:p>
      </dsp:txBody>
      <dsp:txXfrm>
        <a:off x="3592459" y="4549870"/>
        <a:ext cx="2139088" cy="1310817"/>
      </dsp:txXfrm>
    </dsp:sp>
    <dsp:sp modelId="{B50EACC6-6E3B-46B2-9061-A900C52FC27B}">
      <dsp:nvSpPr>
        <dsp:cNvPr id="0" name=""/>
        <dsp:cNvSpPr/>
      </dsp:nvSpPr>
      <dsp:spPr>
        <a:xfrm>
          <a:off x="6174036" y="4647277"/>
          <a:ext cx="2615282" cy="1241572"/>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00000"/>
              </a:solidFill>
            </a:rPr>
            <a:t>Développer et intégrer les compétences SM pour les </a:t>
          </a:r>
          <a:r>
            <a:rPr lang="fr-BE" sz="1200" b="1" kern="1200" dirty="0" err="1" smtClean="0">
              <a:solidFill>
                <a:srgbClr val="000000"/>
              </a:solidFill>
            </a:rPr>
            <a:t>efts</a:t>
          </a:r>
          <a:r>
            <a:rPr lang="fr-BE" sz="1200" b="1" kern="1200" dirty="0" smtClean="0">
              <a:solidFill>
                <a:srgbClr val="000000"/>
              </a:solidFill>
            </a:rPr>
            <a:t> et ados dans toutes les formations concernées</a:t>
          </a:r>
          <a:endParaRPr lang="fr-BE" sz="1200" b="1" kern="1200" dirty="0">
            <a:solidFill>
              <a:srgbClr val="000000"/>
            </a:solidFill>
          </a:endParaRPr>
        </a:p>
      </dsp:txBody>
      <dsp:txXfrm>
        <a:off x="6210400" y="4683641"/>
        <a:ext cx="2542554" cy="11688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42977-DDCC-A24A-A8A5-49398726074F}" type="datetimeFigureOut">
              <a:rPr lang="fr-FR" smtClean="0"/>
              <a:t>20/12/17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2E887-47C7-EA43-A751-8149C74DB243}" type="slidenum">
              <a:rPr lang="fr-FR" smtClean="0"/>
              <a:t>‹#›</a:t>
            </a:fld>
            <a:endParaRPr lang="fr-FR"/>
          </a:p>
        </p:txBody>
      </p:sp>
    </p:spTree>
    <p:extLst>
      <p:ext uri="{BB962C8B-B14F-4D97-AF65-F5344CB8AC3E}">
        <p14:creationId xmlns:p14="http://schemas.microsoft.com/office/powerpoint/2010/main" val="3093402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5677EB5-9764-43CC-A3AD-C3B12B7048C0}" type="slidenum">
              <a:rPr lang="fr-BE" smtClean="0"/>
              <a:t>10</a:t>
            </a:fld>
            <a:endParaRPr lang="fr-BE"/>
          </a:p>
        </p:txBody>
      </p:sp>
    </p:spTree>
    <p:extLst>
      <p:ext uri="{BB962C8B-B14F-4D97-AF65-F5344CB8AC3E}">
        <p14:creationId xmlns:p14="http://schemas.microsoft.com/office/powerpoint/2010/main" val="239383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409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9382E4-21A2-4283-AFF1-31B9F574D9AE}" type="slidenum">
              <a:rPr lang="fr-BE">
                <a:cs typeface="Arial" charset="0"/>
              </a:rPr>
              <a:pPr fontAlgn="base">
                <a:spcBef>
                  <a:spcPct val="0"/>
                </a:spcBef>
                <a:spcAft>
                  <a:spcPct val="0"/>
                </a:spcAft>
              </a:pPr>
              <a:t>19</a:t>
            </a:fld>
            <a:endParaRPr lang="fr-BE">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430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CB79B-457B-4DB5-9C81-8F9311AA1454}" type="slidenum">
              <a:rPr lang="fr-BE">
                <a:cs typeface="Arial" charset="0"/>
              </a:rPr>
              <a:pPr fontAlgn="base">
                <a:spcBef>
                  <a:spcPct val="0"/>
                </a:spcBef>
                <a:spcAft>
                  <a:spcPct val="0"/>
                </a:spcAft>
              </a:pPr>
              <a:t>20</a:t>
            </a:fld>
            <a:endParaRPr lang="fr-BE">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450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EBA0D-F3CD-467B-BD43-71034452BB8F}" type="slidenum">
              <a:rPr lang="fr-BE">
                <a:cs typeface="Arial" charset="0"/>
              </a:rPr>
              <a:pPr fontAlgn="base">
                <a:spcBef>
                  <a:spcPct val="0"/>
                </a:spcBef>
                <a:spcAft>
                  <a:spcPct val="0"/>
                </a:spcAft>
              </a:pPr>
              <a:t>21</a:t>
            </a:fld>
            <a:endParaRPr lang="fr-BE">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471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2F27E7-D84F-4869-8845-AD10F26EE6AA}" type="slidenum">
              <a:rPr lang="fr-BE">
                <a:cs typeface="Arial" charset="0"/>
              </a:rPr>
              <a:pPr fontAlgn="base">
                <a:spcBef>
                  <a:spcPct val="0"/>
                </a:spcBef>
                <a:spcAft>
                  <a:spcPct val="0"/>
                </a:spcAft>
              </a:pPr>
              <a:t>22</a:t>
            </a:fld>
            <a:endParaRPr lang="fr-BE">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7AFBB2-8392-45B8-AE48-DD03B9F5E04B}" type="slidenum">
              <a:rPr lang="fr-BE">
                <a:cs typeface="Arial" charset="0"/>
              </a:rPr>
              <a:pPr fontAlgn="base">
                <a:spcBef>
                  <a:spcPct val="0"/>
                </a:spcBef>
                <a:spcAft>
                  <a:spcPct val="0"/>
                </a:spcAft>
              </a:pPr>
              <a:t>23</a:t>
            </a:fld>
            <a:endParaRPr lang="fr-BE">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12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512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2E38B2-9589-4453-9734-69C96B8839D0}" type="slidenum">
              <a:rPr lang="fr-BE">
                <a:cs typeface="Arial" charset="0"/>
              </a:rPr>
              <a:pPr fontAlgn="base">
                <a:spcBef>
                  <a:spcPct val="0"/>
                </a:spcBef>
                <a:spcAft>
                  <a:spcPct val="0"/>
                </a:spcAft>
              </a:pPr>
              <a:t>24</a:t>
            </a:fld>
            <a:endParaRPr lang="fr-BE">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96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696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6F3FCB-131A-4595-8E89-953D1D0E56F7}" type="slidenum">
              <a:rPr lang="fr-BE">
                <a:cs typeface="Arial" charset="0"/>
              </a:rPr>
              <a:pPr fontAlgn="base">
                <a:spcBef>
                  <a:spcPct val="0"/>
                </a:spcBef>
                <a:spcAft>
                  <a:spcPct val="0"/>
                </a:spcAft>
              </a:pPr>
              <a:t>26</a:t>
            </a:fld>
            <a:endParaRPr lang="fr-BE">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16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716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EA05EB-E647-4087-976E-31A2EF540B1E}" type="slidenum">
              <a:rPr lang="fr-BE">
                <a:cs typeface="Arial" charset="0"/>
              </a:rPr>
              <a:pPr fontAlgn="base">
                <a:spcBef>
                  <a:spcPct val="0"/>
                </a:spcBef>
                <a:spcAft>
                  <a:spcPct val="0"/>
                </a:spcAft>
              </a:pPr>
              <a:t>27</a:t>
            </a:fld>
            <a:endParaRPr lang="fr-BE">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400550"/>
            <a:ext cx="5486400" cy="3086100"/>
          </a:xfrm>
          <a:prstGeom prst="rect">
            <a:avLst/>
          </a:prstGeom>
          <a:noFill/>
          <a:ln>
            <a:noFill/>
          </a:ln>
        </p:spPr>
        <p:txBody>
          <a:bodyPr wrap="square" lIns="91425" tIns="91425" rIns="91425" bIns="91425" anchor="t" anchorCtr="0">
            <a:noAutofit/>
          </a:bodyPr>
          <a:lstStyle/>
          <a:p>
            <a:pPr marL="0" marR="0" lvl="0" indent="-76200" algn="l" rtl="0">
              <a:spcBef>
                <a:spcPts val="0"/>
              </a:spcBef>
              <a:spcAft>
                <a:spcPts val="0"/>
              </a:spcAft>
              <a:buClr>
                <a:schemeClr val="dk1"/>
              </a:buClr>
              <a:buSzPts val="1200"/>
              <a:buFont typeface="Cambria"/>
              <a:buNone/>
            </a:pPr>
            <a:r>
              <a:rPr lang="fr-FR" sz="1200" b="0" i="0" u="none" strike="noStrike" cap="none" dirty="0">
                <a:solidFill>
                  <a:schemeClr val="dk1"/>
                </a:solidFill>
                <a:latin typeface="Cambria"/>
                <a:ea typeface="Cambria"/>
                <a:cs typeface="Cambria"/>
                <a:sym typeface="Cambria"/>
              </a:rPr>
              <a:t>Plan</a:t>
            </a:r>
          </a:p>
          <a:p>
            <a:pPr marL="171450" marR="0" lvl="0" indent="-171450" algn="l" rtl="0">
              <a:spcBef>
                <a:spcPts val="0"/>
              </a:spcBef>
              <a:spcAft>
                <a:spcPts val="0"/>
              </a:spcAft>
              <a:buClr>
                <a:schemeClr val="dk1"/>
              </a:buClr>
              <a:buSzPts val="1200"/>
              <a:buFont typeface="Cambria"/>
              <a:buNone/>
            </a:pPr>
            <a:endParaRPr sz="1200" b="0" i="0" u="none" strike="noStrike" cap="none" dirty="0">
              <a:solidFill>
                <a:schemeClr val="dk1"/>
              </a:solidFill>
              <a:latin typeface="Cambria"/>
              <a:ea typeface="Cambria"/>
              <a:cs typeface="Cambria"/>
              <a:sym typeface="Cambria"/>
            </a:endParaRP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Introduction: le micro-trottoir sur « pour vous, qu’est-ce qu’un agent de liaison? »</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Qui sont les agents de liaison? Chacune se présente. Eventuellement des photos de nous plutôt que des vidéos? </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Schéma des thématiques</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Missions de l’agent de liaison</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Cartographie</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Vidéo Céline</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Analyse des besoins</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Vidéo Audrey</a:t>
            </a:r>
          </a:p>
          <a:p>
            <a:pPr marL="171450" marR="0" lvl="0" indent="-171450" algn="l" rtl="0">
              <a:spcBef>
                <a:spcPts val="0"/>
              </a:spcBef>
              <a:spcAft>
                <a:spcPts val="0"/>
              </a:spcAft>
              <a:buClr>
                <a:schemeClr val="dk1"/>
              </a:buClr>
              <a:buSzPts val="1200"/>
              <a:buFont typeface="Cambria"/>
              <a:buChar char="●"/>
            </a:pPr>
            <a:r>
              <a:rPr lang="fr-FR" sz="1200" b="0" i="0" u="none" strike="noStrike" cap="none" dirty="0">
                <a:solidFill>
                  <a:schemeClr val="dk1"/>
                </a:solidFill>
                <a:latin typeface="Cambria"/>
                <a:ea typeface="Cambria"/>
                <a:cs typeface="Cambria"/>
                <a:sym typeface="Cambria"/>
              </a:rPr>
              <a:t>Actions</a:t>
            </a:r>
          </a:p>
          <a:p>
            <a:pPr marL="171450" marR="0" lvl="0" indent="-171450" algn="l" rtl="0">
              <a:spcBef>
                <a:spcPts val="0"/>
              </a:spcBef>
              <a:spcAft>
                <a:spcPts val="0"/>
              </a:spcAft>
              <a:buClr>
                <a:schemeClr val="dk1"/>
              </a:buClr>
              <a:buSzPts val="1200"/>
              <a:buFont typeface="Cambria"/>
              <a:buNone/>
            </a:pPr>
            <a:endParaRPr sz="1200" b="0" i="0" u="none" strike="noStrike" cap="none" dirty="0">
              <a:solidFill>
                <a:schemeClr val="dk1"/>
              </a:solidFill>
              <a:latin typeface="Cambria"/>
              <a:ea typeface="Cambria"/>
              <a:cs typeface="Cambria"/>
              <a:sym typeface="Cambria"/>
            </a:endParaRPr>
          </a:p>
          <a:p>
            <a:pPr marL="171450" marR="0" lvl="0" indent="-171450" algn="l" rtl="0">
              <a:spcBef>
                <a:spcPts val="0"/>
              </a:spcBef>
              <a:spcAft>
                <a:spcPts val="0"/>
              </a:spcAft>
              <a:buClr>
                <a:schemeClr val="dk1"/>
              </a:buClr>
              <a:buSzPts val="1200"/>
              <a:buFont typeface="Cambria"/>
              <a:buNone/>
            </a:pPr>
            <a:endParaRPr sz="1200" b="0" i="0" u="none" strike="noStrike" cap="none" dirty="0">
              <a:solidFill>
                <a:schemeClr val="dk1"/>
              </a:solidFill>
              <a:latin typeface="Cambria"/>
              <a:ea typeface="Cambria"/>
              <a:cs typeface="Cambria"/>
              <a:sym typeface="Cambria"/>
            </a:endParaRPr>
          </a:p>
          <a:p>
            <a:pPr marL="0" marR="0" lvl="0" indent="-76200" algn="l" rtl="0">
              <a:spcBef>
                <a:spcPts val="0"/>
              </a:spcBef>
              <a:buClr>
                <a:schemeClr val="dk1"/>
              </a:buClr>
              <a:buSzPts val="1200"/>
              <a:buFont typeface="Cambria"/>
              <a:buNone/>
            </a:pPr>
            <a:endParaRPr sz="1200" b="0" i="0" u="none" strike="noStrike" cap="none" dirty="0">
              <a:solidFill>
                <a:schemeClr val="dk1"/>
              </a:solidFill>
              <a:latin typeface="Cambria"/>
              <a:ea typeface="Cambria"/>
              <a:cs typeface="Cambria"/>
              <a:sym typeface="Cambria"/>
            </a:endParaRPr>
          </a:p>
        </p:txBody>
      </p:sp>
      <p:sp>
        <p:nvSpPr>
          <p:cNvPr id="87" name="Shape 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881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5677EB5-9764-43CC-A3AD-C3B12B7048C0}" type="slidenum">
              <a:rPr lang="fr-BE" smtClean="0"/>
              <a:t>11</a:t>
            </a:fld>
            <a:endParaRPr lang="fr-BE"/>
          </a:p>
        </p:txBody>
      </p:sp>
    </p:spTree>
    <p:extLst>
      <p:ext uri="{BB962C8B-B14F-4D97-AF65-F5344CB8AC3E}">
        <p14:creationId xmlns:p14="http://schemas.microsoft.com/office/powerpoint/2010/main" val="321870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5677EB5-9764-43CC-A3AD-C3B12B7048C0}" type="slidenum">
              <a:rPr lang="fr-BE" smtClean="0"/>
              <a:t>12</a:t>
            </a:fld>
            <a:endParaRPr lang="fr-BE"/>
          </a:p>
        </p:txBody>
      </p:sp>
    </p:spTree>
    <p:extLst>
      <p:ext uri="{BB962C8B-B14F-4D97-AF65-F5344CB8AC3E}">
        <p14:creationId xmlns:p14="http://schemas.microsoft.com/office/powerpoint/2010/main" val="98089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5677EB5-9764-43CC-A3AD-C3B12B7048C0}" type="slidenum">
              <a:rPr lang="fr-BE" smtClean="0"/>
              <a:t>13</a:t>
            </a:fld>
            <a:endParaRPr lang="fr-BE"/>
          </a:p>
        </p:txBody>
      </p:sp>
    </p:spTree>
    <p:extLst>
      <p:ext uri="{BB962C8B-B14F-4D97-AF65-F5344CB8AC3E}">
        <p14:creationId xmlns:p14="http://schemas.microsoft.com/office/powerpoint/2010/main" val="16402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5677EB5-9764-43CC-A3AD-C3B12B7048C0}" type="slidenum">
              <a:rPr lang="fr-BE" smtClean="0"/>
              <a:t>14</a:t>
            </a:fld>
            <a:endParaRPr lang="fr-BE"/>
          </a:p>
        </p:txBody>
      </p:sp>
    </p:spTree>
    <p:extLst>
      <p:ext uri="{BB962C8B-B14F-4D97-AF65-F5344CB8AC3E}">
        <p14:creationId xmlns:p14="http://schemas.microsoft.com/office/powerpoint/2010/main" val="279429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184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1EE437-4B3B-474E-AD28-EA8B89FD3F62}" type="slidenum">
              <a:rPr lang="fr-BE">
                <a:cs typeface="Arial" charset="0"/>
              </a:rPr>
              <a:pPr fontAlgn="base">
                <a:spcBef>
                  <a:spcPct val="0"/>
                </a:spcBef>
                <a:spcAft>
                  <a:spcPct val="0"/>
                </a:spcAft>
              </a:pPr>
              <a:t>15</a:t>
            </a:fld>
            <a:endParaRPr lang="fr-B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327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6F621A-E17E-49ED-8212-AF6339B2B25D}" type="slidenum">
              <a:rPr lang="fr-BE">
                <a:cs typeface="Arial" charset="0"/>
              </a:rPr>
              <a:pPr fontAlgn="base">
                <a:spcBef>
                  <a:spcPct val="0"/>
                </a:spcBef>
                <a:spcAft>
                  <a:spcPct val="0"/>
                </a:spcAft>
              </a:pPr>
              <a:t>16</a:t>
            </a:fld>
            <a:endParaRPr lang="fr-BE">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348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26CE45-1076-4817-AF98-744810F5416C}" type="slidenum">
              <a:rPr lang="fr-BE">
                <a:cs typeface="Arial" charset="0"/>
              </a:rPr>
              <a:pPr fontAlgn="base">
                <a:spcBef>
                  <a:spcPct val="0"/>
                </a:spcBef>
                <a:spcAft>
                  <a:spcPct val="0"/>
                </a:spcAft>
              </a:pPr>
              <a:t>17</a:t>
            </a:fld>
            <a:endParaRPr lang="fr-BE">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8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smtClean="0"/>
          </a:p>
        </p:txBody>
      </p:sp>
      <p:sp>
        <p:nvSpPr>
          <p:cNvPr id="389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D2C412-8E01-4255-8186-E0DCEA2A8F06}" type="slidenum">
              <a:rPr lang="fr-BE">
                <a:cs typeface="Arial" charset="0"/>
              </a:rPr>
              <a:pPr fontAlgn="base">
                <a:spcBef>
                  <a:spcPct val="0"/>
                </a:spcBef>
                <a:spcAft>
                  <a:spcPct val="0"/>
                </a:spcAft>
              </a:pPr>
              <a:t>18</a:t>
            </a:fld>
            <a:endParaRPr lang="fr-B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20/12/17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20/12/17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20/12/17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20/12/17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20/12/17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Formation en périnatalité</a:t>
            </a:r>
            <a:br>
              <a:rPr lang="fr-FR" dirty="0" smtClean="0"/>
            </a:br>
            <a:r>
              <a:rPr lang="fr-FR" dirty="0" smtClean="0"/>
              <a:t>Attachement</a:t>
            </a:r>
            <a:endParaRPr lang="fr-FR" dirty="0"/>
          </a:p>
        </p:txBody>
      </p:sp>
      <p:sp>
        <p:nvSpPr>
          <p:cNvPr id="3" name="Sous-titre 2"/>
          <p:cNvSpPr>
            <a:spLocks noGrp="1"/>
          </p:cNvSpPr>
          <p:nvPr>
            <p:ph type="subTitle" idx="1"/>
          </p:nvPr>
        </p:nvSpPr>
        <p:spPr>
          <a:xfrm>
            <a:off x="2935240" y="4622318"/>
            <a:ext cx="5703940" cy="1485844"/>
          </a:xfrm>
        </p:spPr>
        <p:txBody>
          <a:bodyPr>
            <a:normAutofit fontScale="70000" lnSpcReduction="20000"/>
          </a:bodyPr>
          <a:lstStyle/>
          <a:p>
            <a:r>
              <a:rPr lang="fr-FR" dirty="0" smtClean="0"/>
              <a:t>Introduction et présentation </a:t>
            </a:r>
            <a:r>
              <a:rPr lang="fr-FR" dirty="0" err="1" smtClean="0"/>
              <a:t>REALiSM</a:t>
            </a:r>
            <a:endParaRPr lang="fr-FR" dirty="0" smtClean="0"/>
          </a:p>
          <a:p>
            <a:r>
              <a:rPr lang="fr-FR" dirty="0" smtClean="0"/>
              <a:t>Pr. Alain Malchair</a:t>
            </a:r>
          </a:p>
          <a:p>
            <a:r>
              <a:rPr lang="fr-FR" dirty="0" smtClean="0"/>
              <a:t>21Décembre 2017</a:t>
            </a:r>
            <a:endParaRPr lang="fr-FR" dirty="0"/>
          </a:p>
        </p:txBody>
      </p:sp>
    </p:spTree>
    <p:extLst>
      <p:ext uri="{BB962C8B-B14F-4D97-AF65-F5344CB8AC3E}">
        <p14:creationId xmlns:p14="http://schemas.microsoft.com/office/powerpoint/2010/main" val="42851809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829816" y="2720647"/>
            <a:ext cx="7772400" cy="1470025"/>
          </a:xfrm>
        </p:spPr>
        <p:txBody>
          <a:bodyPr>
            <a:normAutofit fontScale="90000"/>
          </a:bodyPr>
          <a:lstStyle/>
          <a:p>
            <a:pPr algn="r"/>
            <a:r>
              <a:rPr lang="fr-BE" dirty="0"/>
              <a:t/>
            </a:r>
            <a:br>
              <a:rPr lang="fr-BE" dirty="0"/>
            </a:br>
            <a:endParaRPr lang="fr-BE" dirty="0"/>
          </a:p>
        </p:txBody>
      </p:sp>
      <p:pic>
        <p:nvPicPr>
          <p:cNvPr id="2" name="Image 1"/>
          <p:cNvPicPr>
            <a:picLocks noChangeAspect="1"/>
          </p:cNvPicPr>
          <p:nvPr/>
        </p:nvPicPr>
        <p:blipFill>
          <a:blip r:embed="rId3">
            <a:extLst>
              <a:ext uri="{BEBA8EAE-BF5A-486C-A8C5-ECC9F3942E4B}">
                <a14:imgProps xmlns:a14="http://schemas.microsoft.com/office/drawing/2010/main">
                  <a14:imgLayer r:embed="rId4">
                    <a14:imgEffect>
                      <a14:sharpenSoften amount="53000"/>
                    </a14:imgEffect>
                  </a14:imgLayer>
                </a14:imgProps>
              </a:ext>
              <a:ext uri="{28A0092B-C50C-407E-A947-70E740481C1C}">
                <a14:useLocalDpi xmlns:a14="http://schemas.microsoft.com/office/drawing/2010/main" val="0"/>
              </a:ext>
            </a:extLst>
          </a:blip>
          <a:stretch>
            <a:fillRect/>
          </a:stretch>
        </p:blipFill>
        <p:spPr>
          <a:xfrm>
            <a:off x="-68743" y="1"/>
            <a:ext cx="4784759" cy="6911318"/>
          </a:xfrm>
          <a:prstGeom prst="rect">
            <a:avLst/>
          </a:prstGeom>
        </p:spPr>
      </p:pic>
    </p:spTree>
    <p:extLst>
      <p:ext uri="{BB962C8B-B14F-4D97-AF65-F5344CB8AC3E}">
        <p14:creationId xmlns:p14="http://schemas.microsoft.com/office/powerpoint/2010/main" val="11659390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a:xfrm>
            <a:off x="186377" y="116632"/>
            <a:ext cx="2657431" cy="5908090"/>
          </a:xfrm>
          <a:prstGeom prst="ellipse">
            <a:avLst/>
          </a:prstGeom>
          <a:gradFill flip="none" rotWithShape="1">
            <a:gsLst>
              <a:gs pos="0">
                <a:srgbClr val="5E9EFF"/>
              </a:gs>
              <a:gs pos="39999">
                <a:srgbClr val="85C2FF"/>
              </a:gs>
              <a:gs pos="70000">
                <a:srgbClr val="C4D6EB"/>
              </a:gs>
              <a:gs pos="100000">
                <a:srgbClr val="FFEBFA"/>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p:cNvSpPr/>
          <p:nvPr/>
        </p:nvSpPr>
        <p:spPr>
          <a:xfrm>
            <a:off x="186377" y="116632"/>
            <a:ext cx="3017471" cy="5760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Titre 44"/>
          <p:cNvSpPr>
            <a:spLocks noGrp="1"/>
          </p:cNvSpPr>
          <p:nvPr>
            <p:ph type="title"/>
          </p:nvPr>
        </p:nvSpPr>
        <p:spPr/>
        <p:txBody>
          <a:bodyPr/>
          <a:lstStyle/>
          <a:p>
            <a:endParaRPr lang="fr-BE"/>
          </a:p>
        </p:txBody>
      </p:sp>
      <p:graphicFrame>
        <p:nvGraphicFramePr>
          <p:cNvPr id="4" name="Espace réservé du contenu 3"/>
          <p:cNvGraphicFramePr>
            <a:graphicFrameLocks noGrp="1"/>
          </p:cNvGraphicFramePr>
          <p:nvPr>
            <p:ph sz="half" idx="4294967295"/>
            <p:extLst>
              <p:ext uri="{D42A27DB-BD31-4B8C-83A1-F6EECF244321}">
                <p14:modId xmlns:p14="http://schemas.microsoft.com/office/powerpoint/2010/main" val="1922647447"/>
              </p:ext>
            </p:extLst>
          </p:nvPr>
        </p:nvGraphicFramePr>
        <p:xfrm>
          <a:off x="0" y="0"/>
          <a:ext cx="9144000" cy="683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rganigramme : Alternative 5"/>
          <p:cNvSpPr/>
          <p:nvPr/>
        </p:nvSpPr>
        <p:spPr>
          <a:xfrm>
            <a:off x="238445" y="1836373"/>
            <a:ext cx="1440160" cy="81359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Harmonisation des règlements</a:t>
            </a:r>
          </a:p>
        </p:txBody>
      </p:sp>
      <p:sp>
        <p:nvSpPr>
          <p:cNvPr id="7" name="Organigramme : Alternative 6"/>
          <p:cNvSpPr/>
          <p:nvPr/>
        </p:nvSpPr>
        <p:spPr>
          <a:xfrm>
            <a:off x="1724321" y="1836373"/>
            <a:ext cx="1584176" cy="81359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Evaluer et adapter les projets</a:t>
            </a:r>
          </a:p>
        </p:txBody>
      </p:sp>
      <p:sp>
        <p:nvSpPr>
          <p:cNvPr id="8" name="Organigramme : Alternative 7"/>
          <p:cNvSpPr/>
          <p:nvPr/>
        </p:nvSpPr>
        <p:spPr>
          <a:xfrm>
            <a:off x="208721" y="830036"/>
            <a:ext cx="1440160" cy="8507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smtClean="0">
              <a:solidFill>
                <a:schemeClr val="tx1"/>
              </a:solidFill>
            </a:endParaRPr>
          </a:p>
          <a:p>
            <a:pPr algn="ctr"/>
            <a:r>
              <a:rPr lang="fr-BE" sz="1400" b="1" dirty="0" smtClean="0">
                <a:solidFill>
                  <a:schemeClr val="tx1"/>
                </a:solidFill>
              </a:rPr>
              <a:t>Coordination</a:t>
            </a:r>
          </a:p>
          <a:p>
            <a:pPr algn="ctr"/>
            <a:endParaRPr lang="fr-BE" sz="1400" dirty="0">
              <a:solidFill>
                <a:schemeClr val="tx1"/>
              </a:solidFill>
            </a:endParaRPr>
          </a:p>
        </p:txBody>
      </p:sp>
      <p:sp>
        <p:nvSpPr>
          <p:cNvPr id="9" name="Organigramme : Alternative 8"/>
          <p:cNvSpPr/>
          <p:nvPr/>
        </p:nvSpPr>
        <p:spPr>
          <a:xfrm>
            <a:off x="1724321" y="830036"/>
            <a:ext cx="1584176" cy="8507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Directives stratégiques</a:t>
            </a:r>
          </a:p>
        </p:txBody>
      </p:sp>
      <p:sp>
        <p:nvSpPr>
          <p:cNvPr id="10" name="Organigramme : Alternative 9"/>
          <p:cNvSpPr/>
          <p:nvPr/>
        </p:nvSpPr>
        <p:spPr>
          <a:xfrm>
            <a:off x="3499494" y="156189"/>
            <a:ext cx="1216523" cy="1231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Directives stratégiques</a:t>
            </a:r>
          </a:p>
        </p:txBody>
      </p:sp>
      <p:sp>
        <p:nvSpPr>
          <p:cNvPr id="11" name="Organigramme : Alternative 10"/>
          <p:cNvSpPr/>
          <p:nvPr/>
        </p:nvSpPr>
        <p:spPr>
          <a:xfrm>
            <a:off x="3907420" y="1457503"/>
            <a:ext cx="1600684" cy="122413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Informer, sensibiliser les organes consultatifs concernés</a:t>
            </a:r>
          </a:p>
        </p:txBody>
      </p:sp>
      <p:sp>
        <p:nvSpPr>
          <p:cNvPr id="12" name="Organigramme : Alternative 11"/>
          <p:cNvSpPr/>
          <p:nvPr/>
        </p:nvSpPr>
        <p:spPr>
          <a:xfrm>
            <a:off x="4745226" y="156189"/>
            <a:ext cx="1338942" cy="1231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Informer et sensibiliser toutes les parties prenantes</a:t>
            </a:r>
          </a:p>
        </p:txBody>
      </p:sp>
      <p:sp>
        <p:nvSpPr>
          <p:cNvPr id="13" name="Organigramme : Alternative 12"/>
          <p:cNvSpPr/>
          <p:nvPr/>
        </p:nvSpPr>
        <p:spPr>
          <a:xfrm>
            <a:off x="6300193" y="490554"/>
            <a:ext cx="1247336" cy="219108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Valoriser et intégrer les résultats des bonnes pratiques et des recherches</a:t>
            </a:r>
          </a:p>
        </p:txBody>
      </p:sp>
      <p:sp>
        <p:nvSpPr>
          <p:cNvPr id="14" name="Organigramme : Alternative 13"/>
          <p:cNvSpPr/>
          <p:nvPr/>
        </p:nvSpPr>
        <p:spPr>
          <a:xfrm>
            <a:off x="7547529" y="490554"/>
            <a:ext cx="1596472" cy="219108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Rendre effectif la participation et le droit de parole (reconnaissance et mandat juridique)</a:t>
            </a:r>
          </a:p>
        </p:txBody>
      </p:sp>
      <p:sp>
        <p:nvSpPr>
          <p:cNvPr id="15" name="Flèche droite 14"/>
          <p:cNvSpPr/>
          <p:nvPr/>
        </p:nvSpPr>
        <p:spPr>
          <a:xfrm rot="16200000">
            <a:off x="1187624" y="5589240"/>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rot="16200000">
            <a:off x="4280536" y="5589241"/>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rot="16200000">
            <a:off x="7700408" y="5589240"/>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vers le haut 21"/>
          <p:cNvSpPr/>
          <p:nvPr/>
        </p:nvSpPr>
        <p:spPr>
          <a:xfrm>
            <a:off x="1407080" y="2780928"/>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vers le haut 22"/>
          <p:cNvSpPr/>
          <p:nvPr/>
        </p:nvSpPr>
        <p:spPr>
          <a:xfrm>
            <a:off x="4421758" y="2922795"/>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vers le haut 23"/>
          <p:cNvSpPr/>
          <p:nvPr/>
        </p:nvSpPr>
        <p:spPr>
          <a:xfrm>
            <a:off x="7547529" y="2926637"/>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20"/>
          <p:cNvSpPr/>
          <p:nvPr/>
        </p:nvSpPr>
        <p:spPr>
          <a:xfrm>
            <a:off x="0" y="-20955"/>
            <a:ext cx="323528" cy="35605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ACTIONS</a:t>
            </a:r>
            <a:endParaRPr lang="fr-BE" dirty="0"/>
          </a:p>
        </p:txBody>
      </p:sp>
      <p:sp>
        <p:nvSpPr>
          <p:cNvPr id="27" name="Rectangle 26"/>
          <p:cNvSpPr/>
          <p:nvPr/>
        </p:nvSpPr>
        <p:spPr>
          <a:xfrm>
            <a:off x="-9058" y="3933056"/>
            <a:ext cx="323528" cy="12299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OO</a:t>
            </a:r>
            <a:endParaRPr lang="fr-BE" dirty="0"/>
          </a:p>
        </p:txBody>
      </p:sp>
      <p:sp>
        <p:nvSpPr>
          <p:cNvPr id="28" name="Rectangle 27"/>
          <p:cNvSpPr/>
          <p:nvPr/>
        </p:nvSpPr>
        <p:spPr>
          <a:xfrm>
            <a:off x="13019" y="6077350"/>
            <a:ext cx="323528" cy="7578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OS</a:t>
            </a:r>
            <a:endParaRPr lang="fr-BE" dirty="0"/>
          </a:p>
        </p:txBody>
      </p:sp>
      <p:sp>
        <p:nvSpPr>
          <p:cNvPr id="3" name="Heptagone 2"/>
          <p:cNvSpPr/>
          <p:nvPr/>
        </p:nvSpPr>
        <p:spPr>
          <a:xfrm>
            <a:off x="336547" y="908720"/>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t>1</a:t>
            </a:r>
            <a:endParaRPr lang="fr-BE" sz="1200" dirty="0"/>
          </a:p>
        </p:txBody>
      </p:sp>
      <p:sp>
        <p:nvSpPr>
          <p:cNvPr id="32" name="Heptagone 31"/>
          <p:cNvSpPr/>
          <p:nvPr/>
        </p:nvSpPr>
        <p:spPr>
          <a:xfrm>
            <a:off x="336547" y="1839493"/>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3</a:t>
            </a:r>
          </a:p>
        </p:txBody>
      </p:sp>
      <p:sp>
        <p:nvSpPr>
          <p:cNvPr id="33" name="Heptagone 32"/>
          <p:cNvSpPr/>
          <p:nvPr/>
        </p:nvSpPr>
        <p:spPr>
          <a:xfrm>
            <a:off x="1783222" y="858668"/>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t>2</a:t>
            </a:r>
            <a:endParaRPr lang="fr-BE" sz="1200" dirty="0"/>
          </a:p>
        </p:txBody>
      </p:sp>
      <p:sp>
        <p:nvSpPr>
          <p:cNvPr id="34" name="Heptagone 33"/>
          <p:cNvSpPr/>
          <p:nvPr/>
        </p:nvSpPr>
        <p:spPr>
          <a:xfrm>
            <a:off x="1754205" y="1853547"/>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4</a:t>
            </a:r>
          </a:p>
        </p:txBody>
      </p:sp>
      <p:sp>
        <p:nvSpPr>
          <p:cNvPr id="35" name="Heptagone 34"/>
          <p:cNvSpPr/>
          <p:nvPr/>
        </p:nvSpPr>
        <p:spPr>
          <a:xfrm>
            <a:off x="3540731" y="207416"/>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5</a:t>
            </a:r>
          </a:p>
        </p:txBody>
      </p:sp>
      <p:sp>
        <p:nvSpPr>
          <p:cNvPr id="36" name="Heptagone 35"/>
          <p:cNvSpPr/>
          <p:nvPr/>
        </p:nvSpPr>
        <p:spPr>
          <a:xfrm>
            <a:off x="3970248" y="1478084"/>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t>7</a:t>
            </a:r>
            <a:endParaRPr lang="fr-BE" sz="1200" dirty="0"/>
          </a:p>
        </p:txBody>
      </p:sp>
      <p:sp>
        <p:nvSpPr>
          <p:cNvPr id="37" name="Heptagone 36"/>
          <p:cNvSpPr/>
          <p:nvPr/>
        </p:nvSpPr>
        <p:spPr>
          <a:xfrm>
            <a:off x="4727924" y="120561"/>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6</a:t>
            </a:r>
          </a:p>
        </p:txBody>
      </p:sp>
      <p:sp>
        <p:nvSpPr>
          <p:cNvPr id="38" name="Heptagone 37"/>
          <p:cNvSpPr/>
          <p:nvPr/>
        </p:nvSpPr>
        <p:spPr>
          <a:xfrm>
            <a:off x="6431100" y="555989"/>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t>8</a:t>
            </a:r>
            <a:endParaRPr lang="fr-BE" sz="1200" dirty="0"/>
          </a:p>
        </p:txBody>
      </p:sp>
      <p:sp>
        <p:nvSpPr>
          <p:cNvPr id="39" name="Heptagone 38"/>
          <p:cNvSpPr/>
          <p:nvPr/>
        </p:nvSpPr>
        <p:spPr>
          <a:xfrm>
            <a:off x="7782357" y="555989"/>
            <a:ext cx="275013"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9</a:t>
            </a:r>
          </a:p>
        </p:txBody>
      </p:sp>
      <p:sp>
        <p:nvSpPr>
          <p:cNvPr id="40" name="Heptagone 39"/>
          <p:cNvSpPr/>
          <p:nvPr/>
        </p:nvSpPr>
        <p:spPr>
          <a:xfrm>
            <a:off x="1394538" y="4897639"/>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a:t>1</a:t>
            </a:r>
            <a:endParaRPr lang="fr-BE" sz="900" dirty="0"/>
          </a:p>
        </p:txBody>
      </p:sp>
      <p:sp>
        <p:nvSpPr>
          <p:cNvPr id="41" name="Heptagone 40"/>
          <p:cNvSpPr/>
          <p:nvPr/>
        </p:nvSpPr>
        <p:spPr>
          <a:xfrm>
            <a:off x="7437856" y="5150252"/>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a:t>3</a:t>
            </a:r>
            <a:endParaRPr lang="fr-BE" sz="900" dirty="0"/>
          </a:p>
        </p:txBody>
      </p:sp>
      <p:sp>
        <p:nvSpPr>
          <p:cNvPr id="42" name="Heptagone 41"/>
          <p:cNvSpPr/>
          <p:nvPr/>
        </p:nvSpPr>
        <p:spPr>
          <a:xfrm>
            <a:off x="4235459" y="5029807"/>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a:t>
            </a:r>
            <a:endParaRPr lang="fr-BE" sz="900" dirty="0"/>
          </a:p>
        </p:txBody>
      </p:sp>
      <p:sp>
        <p:nvSpPr>
          <p:cNvPr id="2" name="Espace réservé du numéro de diapositive 1"/>
          <p:cNvSpPr>
            <a:spLocks noGrp="1"/>
          </p:cNvSpPr>
          <p:nvPr>
            <p:ph type="sldNum" sz="quarter" idx="12"/>
          </p:nvPr>
        </p:nvSpPr>
        <p:spPr/>
        <p:txBody>
          <a:bodyPr/>
          <a:lstStyle/>
          <a:p>
            <a:fld id="{E37E489A-F6F3-4D0F-972D-FD10476A4B09}" type="slidenum">
              <a:rPr lang="fr-BE" smtClean="0"/>
              <a:t>11</a:t>
            </a:fld>
            <a:endParaRPr lang="fr-BE"/>
          </a:p>
        </p:txBody>
      </p:sp>
    </p:spTree>
    <p:extLst>
      <p:ext uri="{BB962C8B-B14F-4D97-AF65-F5344CB8AC3E}">
        <p14:creationId xmlns:p14="http://schemas.microsoft.com/office/powerpoint/2010/main" val="3618065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1567332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rganigramme : Alternative 7"/>
          <p:cNvSpPr/>
          <p:nvPr/>
        </p:nvSpPr>
        <p:spPr>
          <a:xfrm>
            <a:off x="366281" y="2124989"/>
            <a:ext cx="1440160" cy="1322416"/>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tx1"/>
                </a:solidFill>
              </a:rPr>
              <a:t>Intervision et supervision intersectorielles.</a:t>
            </a:r>
          </a:p>
          <a:p>
            <a:pPr algn="ctr"/>
            <a:r>
              <a:rPr lang="fr-BE" sz="1200" b="1" dirty="0" smtClean="0">
                <a:solidFill>
                  <a:schemeClr val="tx1"/>
                </a:solidFill>
              </a:rPr>
              <a:t>Formation, apprentissage, stages…</a:t>
            </a:r>
            <a:endParaRPr lang="fr-BE" sz="1200" b="1" dirty="0">
              <a:solidFill>
                <a:schemeClr val="tx1"/>
              </a:solidFill>
            </a:endParaRPr>
          </a:p>
        </p:txBody>
      </p:sp>
      <p:sp>
        <p:nvSpPr>
          <p:cNvPr id="9" name="Organigramme : Alternative 8"/>
          <p:cNvSpPr/>
          <p:nvPr/>
        </p:nvSpPr>
        <p:spPr>
          <a:xfrm>
            <a:off x="366281" y="292290"/>
            <a:ext cx="1584176" cy="1664907"/>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Implémenter fonction de liaison rapide et efficace </a:t>
            </a:r>
          </a:p>
          <a:p>
            <a:pPr algn="ctr"/>
            <a:r>
              <a:rPr lang="fr-BE" sz="1200" b="1" dirty="0">
                <a:solidFill>
                  <a:schemeClr val="tx1"/>
                </a:solidFill>
              </a:rPr>
              <a:t>Des soins SM =&gt; MG, médecins scolaires, pédiatres, services d’urgences, etc.</a:t>
            </a:r>
          </a:p>
        </p:txBody>
      </p:sp>
      <p:sp>
        <p:nvSpPr>
          <p:cNvPr id="10" name="Organigramme : Alternative 9"/>
          <p:cNvSpPr/>
          <p:nvPr/>
        </p:nvSpPr>
        <p:spPr>
          <a:xfrm>
            <a:off x="2199053" y="737630"/>
            <a:ext cx="1512167" cy="1016834"/>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Coordination de soins et </a:t>
            </a:r>
            <a:r>
              <a:rPr lang="fr-BE" sz="1200" b="1" dirty="0" err="1">
                <a:solidFill>
                  <a:schemeClr val="tx1"/>
                </a:solidFill>
              </a:rPr>
              <a:t>casemanagement</a:t>
            </a:r>
            <a:endParaRPr lang="fr-BE" sz="1200" b="1" dirty="0">
              <a:solidFill>
                <a:schemeClr val="tx1"/>
              </a:solidFill>
            </a:endParaRPr>
          </a:p>
        </p:txBody>
      </p:sp>
      <p:sp>
        <p:nvSpPr>
          <p:cNvPr id="11" name="Organigramme : Alternative 10"/>
          <p:cNvSpPr/>
          <p:nvPr/>
        </p:nvSpPr>
        <p:spPr>
          <a:xfrm>
            <a:off x="2267745" y="2204115"/>
            <a:ext cx="1440159" cy="9852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Coordination de réseau</a:t>
            </a:r>
          </a:p>
        </p:txBody>
      </p:sp>
      <p:sp>
        <p:nvSpPr>
          <p:cNvPr id="12" name="Organigramme : Alternative 11"/>
          <p:cNvSpPr/>
          <p:nvPr/>
        </p:nvSpPr>
        <p:spPr>
          <a:xfrm>
            <a:off x="4043640" y="2087117"/>
            <a:ext cx="1440160" cy="174277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Etudier les besoins régionaux en matière d’offre de base indispensable et en matière de soins SM</a:t>
            </a:r>
          </a:p>
        </p:txBody>
      </p:sp>
      <p:sp>
        <p:nvSpPr>
          <p:cNvPr id="13" name="Organigramme : Alternative 12"/>
          <p:cNvSpPr/>
          <p:nvPr/>
        </p:nvSpPr>
        <p:spPr>
          <a:xfrm>
            <a:off x="4043640" y="1273424"/>
            <a:ext cx="1440160" cy="746953"/>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Implémenter une offre de base  suffisante</a:t>
            </a:r>
          </a:p>
        </p:txBody>
      </p:sp>
      <p:sp>
        <p:nvSpPr>
          <p:cNvPr id="14" name="Organigramme : Alternative 13"/>
          <p:cNvSpPr/>
          <p:nvPr/>
        </p:nvSpPr>
        <p:spPr>
          <a:xfrm>
            <a:off x="4043640" y="161566"/>
            <a:ext cx="1440160" cy="1042126"/>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Renforcer le diagnostic et le traitement en ambulatoire</a:t>
            </a:r>
          </a:p>
        </p:txBody>
      </p:sp>
      <p:sp>
        <p:nvSpPr>
          <p:cNvPr id="15" name="Flèche droite 14"/>
          <p:cNvSpPr/>
          <p:nvPr/>
        </p:nvSpPr>
        <p:spPr>
          <a:xfrm rot="16200000">
            <a:off x="755576" y="5563777"/>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rot="16200000">
            <a:off x="2768777" y="5589240"/>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rot="16200000">
            <a:off x="6126803" y="5589241"/>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vers le haut 21"/>
          <p:cNvSpPr/>
          <p:nvPr/>
        </p:nvSpPr>
        <p:spPr>
          <a:xfrm>
            <a:off x="728770" y="3505852"/>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vers le haut 22"/>
          <p:cNvSpPr/>
          <p:nvPr/>
        </p:nvSpPr>
        <p:spPr>
          <a:xfrm>
            <a:off x="2707781" y="3663081"/>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vers le haut 23"/>
          <p:cNvSpPr/>
          <p:nvPr/>
        </p:nvSpPr>
        <p:spPr>
          <a:xfrm>
            <a:off x="4521404" y="3829887"/>
            <a:ext cx="484632" cy="515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à coins arrondis 2"/>
          <p:cNvSpPr/>
          <p:nvPr/>
        </p:nvSpPr>
        <p:spPr>
          <a:xfrm>
            <a:off x="5571069" y="1797574"/>
            <a:ext cx="1656184" cy="1836251"/>
          </a:xfrm>
          <a:prstGeom prst="roundRect">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Mise en place de dispositifs de diagnostic et de traitement intensifs mobiles dans le cadre de vie et d’apprentissage (aide intensive urgente)</a:t>
            </a:r>
          </a:p>
        </p:txBody>
      </p:sp>
      <p:sp>
        <p:nvSpPr>
          <p:cNvPr id="5" name="Rectangle à coins arrondis 4"/>
          <p:cNvSpPr/>
          <p:nvPr/>
        </p:nvSpPr>
        <p:spPr>
          <a:xfrm>
            <a:off x="5571069" y="-1"/>
            <a:ext cx="1619829" cy="1700809"/>
          </a:xfrm>
          <a:prstGeom prst="roundRect">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Mise en place de dispositifs de traitement assertif mobile (groupes vulnérables et problématique Psy, décision de justice)</a:t>
            </a:r>
          </a:p>
        </p:txBody>
      </p:sp>
      <p:sp>
        <p:nvSpPr>
          <p:cNvPr id="18" name="Rectangle à coins arrondis 17"/>
          <p:cNvSpPr/>
          <p:nvPr/>
        </p:nvSpPr>
        <p:spPr>
          <a:xfrm>
            <a:off x="7366800" y="2326296"/>
            <a:ext cx="1485144" cy="1230630"/>
          </a:xfrm>
          <a:prstGeom prst="roundRect">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Mise en place d’activités orientées : soutien, développement et rétablissement</a:t>
            </a:r>
          </a:p>
        </p:txBody>
      </p:sp>
      <p:sp>
        <p:nvSpPr>
          <p:cNvPr id="19" name="Rectangle à coins arrondis 18"/>
          <p:cNvSpPr/>
          <p:nvPr/>
        </p:nvSpPr>
        <p:spPr>
          <a:xfrm>
            <a:off x="7297452" y="0"/>
            <a:ext cx="1512168" cy="2204115"/>
          </a:xfrm>
          <a:prstGeom prst="roundRect">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Favoriser la mise en place d’activités axées sur l’apprentissage, la formation, les parcours scolaires et les formations</a:t>
            </a:r>
          </a:p>
          <a:p>
            <a:pPr algn="ctr"/>
            <a:r>
              <a:rPr lang="fr-BE" sz="1200" b="1" dirty="0">
                <a:solidFill>
                  <a:schemeClr val="tx1"/>
                </a:solidFill>
              </a:rPr>
              <a:t>(pour les </a:t>
            </a:r>
            <a:r>
              <a:rPr lang="fr-BE" sz="1200" b="1" dirty="0" err="1">
                <a:solidFill>
                  <a:schemeClr val="tx1"/>
                </a:solidFill>
              </a:rPr>
              <a:t>efts</a:t>
            </a:r>
            <a:r>
              <a:rPr lang="fr-BE" sz="1200" b="1" dirty="0">
                <a:solidFill>
                  <a:schemeClr val="tx1"/>
                </a:solidFill>
              </a:rPr>
              <a:t> présentant une vulnérabilité psychique élevée)</a:t>
            </a:r>
          </a:p>
        </p:txBody>
      </p:sp>
      <p:sp>
        <p:nvSpPr>
          <p:cNvPr id="25" name="Flèche droite 24"/>
          <p:cNvSpPr/>
          <p:nvPr/>
        </p:nvSpPr>
        <p:spPr>
          <a:xfrm rot="16200000">
            <a:off x="4471228" y="5563776"/>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Flèche droite 25"/>
          <p:cNvSpPr/>
          <p:nvPr/>
        </p:nvSpPr>
        <p:spPr>
          <a:xfrm rot="16200000">
            <a:off x="7889916" y="5589242"/>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Flèche vers le haut 26"/>
          <p:cNvSpPr/>
          <p:nvPr/>
        </p:nvSpPr>
        <p:spPr>
          <a:xfrm>
            <a:off x="6130235" y="3567037"/>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Flèche vers le haut 27"/>
          <p:cNvSpPr/>
          <p:nvPr/>
        </p:nvSpPr>
        <p:spPr>
          <a:xfrm>
            <a:off x="7867056" y="3663081"/>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Rectangle 28"/>
          <p:cNvSpPr/>
          <p:nvPr/>
        </p:nvSpPr>
        <p:spPr>
          <a:xfrm>
            <a:off x="0" y="0"/>
            <a:ext cx="323528" cy="36630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ACTIONS</a:t>
            </a:r>
            <a:endParaRPr lang="fr-BE" dirty="0"/>
          </a:p>
        </p:txBody>
      </p:sp>
      <p:sp>
        <p:nvSpPr>
          <p:cNvPr id="30" name="Rectangle 29"/>
          <p:cNvSpPr/>
          <p:nvPr/>
        </p:nvSpPr>
        <p:spPr>
          <a:xfrm>
            <a:off x="0" y="4209175"/>
            <a:ext cx="323528" cy="12299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OO</a:t>
            </a:r>
            <a:endParaRPr lang="fr-BE" dirty="0"/>
          </a:p>
        </p:txBody>
      </p:sp>
      <p:sp>
        <p:nvSpPr>
          <p:cNvPr id="31" name="Rectangle 30"/>
          <p:cNvSpPr/>
          <p:nvPr/>
        </p:nvSpPr>
        <p:spPr>
          <a:xfrm>
            <a:off x="0" y="6109315"/>
            <a:ext cx="323528" cy="7578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OS</a:t>
            </a:r>
            <a:endParaRPr lang="fr-BE" dirty="0"/>
          </a:p>
        </p:txBody>
      </p:sp>
      <p:sp>
        <p:nvSpPr>
          <p:cNvPr id="33" name="Heptagone 32"/>
          <p:cNvSpPr/>
          <p:nvPr/>
        </p:nvSpPr>
        <p:spPr>
          <a:xfrm>
            <a:off x="398968" y="2020377"/>
            <a:ext cx="428615" cy="265405"/>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10</a:t>
            </a:r>
            <a:endParaRPr lang="fr-BE" sz="900" dirty="0"/>
          </a:p>
        </p:txBody>
      </p:sp>
      <p:sp>
        <p:nvSpPr>
          <p:cNvPr id="34" name="Heptagone 33"/>
          <p:cNvSpPr/>
          <p:nvPr/>
        </p:nvSpPr>
        <p:spPr>
          <a:xfrm>
            <a:off x="2190947" y="674448"/>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13</a:t>
            </a:r>
            <a:endParaRPr lang="fr-BE" sz="1000" dirty="0"/>
          </a:p>
        </p:txBody>
      </p:sp>
      <p:sp>
        <p:nvSpPr>
          <p:cNvPr id="35" name="Heptagone 34"/>
          <p:cNvSpPr/>
          <p:nvPr/>
        </p:nvSpPr>
        <p:spPr>
          <a:xfrm>
            <a:off x="2276865" y="2162495"/>
            <a:ext cx="414814" cy="201307"/>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12</a:t>
            </a:r>
            <a:endParaRPr lang="fr-BE" sz="1000" dirty="0"/>
          </a:p>
        </p:txBody>
      </p:sp>
      <p:sp>
        <p:nvSpPr>
          <p:cNvPr id="43" name="Heptagone 42"/>
          <p:cNvSpPr/>
          <p:nvPr/>
        </p:nvSpPr>
        <p:spPr>
          <a:xfrm>
            <a:off x="323528" y="154348"/>
            <a:ext cx="428615" cy="265405"/>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11</a:t>
            </a:r>
            <a:endParaRPr lang="fr-BE" sz="900" dirty="0"/>
          </a:p>
        </p:txBody>
      </p:sp>
      <p:sp>
        <p:nvSpPr>
          <p:cNvPr id="44" name="Heptagone 43"/>
          <p:cNvSpPr/>
          <p:nvPr/>
        </p:nvSpPr>
        <p:spPr>
          <a:xfrm>
            <a:off x="1624820" y="5275704"/>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a:t>1</a:t>
            </a:r>
            <a:endParaRPr lang="fr-BE" sz="900" dirty="0"/>
          </a:p>
        </p:txBody>
      </p:sp>
      <p:sp>
        <p:nvSpPr>
          <p:cNvPr id="45" name="Heptagone 44"/>
          <p:cNvSpPr/>
          <p:nvPr/>
        </p:nvSpPr>
        <p:spPr>
          <a:xfrm>
            <a:off x="2775643" y="5283631"/>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a:t>
            </a:r>
            <a:endParaRPr lang="fr-BE" sz="900" dirty="0"/>
          </a:p>
        </p:txBody>
      </p:sp>
      <p:sp>
        <p:nvSpPr>
          <p:cNvPr id="46" name="Heptagone 45"/>
          <p:cNvSpPr/>
          <p:nvPr/>
        </p:nvSpPr>
        <p:spPr>
          <a:xfrm>
            <a:off x="5115844" y="5246422"/>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a:t>
            </a:r>
            <a:endParaRPr lang="fr-BE" sz="900" dirty="0"/>
          </a:p>
        </p:txBody>
      </p:sp>
      <p:sp>
        <p:nvSpPr>
          <p:cNvPr id="47" name="Heptagone 46"/>
          <p:cNvSpPr/>
          <p:nvPr/>
        </p:nvSpPr>
        <p:spPr>
          <a:xfrm>
            <a:off x="6729243" y="5453106"/>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4</a:t>
            </a:r>
            <a:endParaRPr lang="fr-BE" sz="900" dirty="0"/>
          </a:p>
        </p:txBody>
      </p:sp>
      <p:sp>
        <p:nvSpPr>
          <p:cNvPr id="48" name="Heptagone 47"/>
          <p:cNvSpPr/>
          <p:nvPr/>
        </p:nvSpPr>
        <p:spPr>
          <a:xfrm>
            <a:off x="8423329" y="5253321"/>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5</a:t>
            </a:r>
            <a:endParaRPr lang="fr-BE" sz="900" dirty="0"/>
          </a:p>
        </p:txBody>
      </p:sp>
      <p:sp>
        <p:nvSpPr>
          <p:cNvPr id="49" name="Heptagone 48"/>
          <p:cNvSpPr/>
          <p:nvPr/>
        </p:nvSpPr>
        <p:spPr>
          <a:xfrm>
            <a:off x="3933473" y="2127256"/>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14</a:t>
            </a:r>
            <a:endParaRPr lang="fr-BE" sz="1000" dirty="0"/>
          </a:p>
        </p:txBody>
      </p:sp>
      <p:sp>
        <p:nvSpPr>
          <p:cNvPr id="51" name="Heptagone 50"/>
          <p:cNvSpPr/>
          <p:nvPr/>
        </p:nvSpPr>
        <p:spPr>
          <a:xfrm>
            <a:off x="7140684" y="-36985"/>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20</a:t>
            </a:r>
            <a:endParaRPr lang="fr-BE" sz="1000" dirty="0"/>
          </a:p>
        </p:txBody>
      </p:sp>
      <p:sp>
        <p:nvSpPr>
          <p:cNvPr id="52" name="Heptagone 51"/>
          <p:cNvSpPr/>
          <p:nvPr/>
        </p:nvSpPr>
        <p:spPr>
          <a:xfrm>
            <a:off x="7265953" y="2313644"/>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19</a:t>
            </a:r>
            <a:endParaRPr lang="fr-BE" sz="1000" dirty="0"/>
          </a:p>
        </p:txBody>
      </p:sp>
      <p:sp>
        <p:nvSpPr>
          <p:cNvPr id="53" name="Heptagone 52"/>
          <p:cNvSpPr/>
          <p:nvPr/>
        </p:nvSpPr>
        <p:spPr>
          <a:xfrm>
            <a:off x="5534550" y="-1"/>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18</a:t>
            </a:r>
            <a:endParaRPr lang="fr-BE" sz="1000" dirty="0"/>
          </a:p>
        </p:txBody>
      </p:sp>
      <p:sp>
        <p:nvSpPr>
          <p:cNvPr id="54" name="Heptagone 53"/>
          <p:cNvSpPr/>
          <p:nvPr/>
        </p:nvSpPr>
        <p:spPr>
          <a:xfrm>
            <a:off x="5534551" y="1740143"/>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17</a:t>
            </a:r>
            <a:endParaRPr lang="fr-BE" sz="1000" dirty="0"/>
          </a:p>
        </p:txBody>
      </p:sp>
      <p:sp>
        <p:nvSpPr>
          <p:cNvPr id="55" name="Heptagone 54"/>
          <p:cNvSpPr/>
          <p:nvPr/>
        </p:nvSpPr>
        <p:spPr>
          <a:xfrm>
            <a:off x="4031239" y="179039"/>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16</a:t>
            </a:r>
            <a:endParaRPr lang="fr-BE" sz="1000" dirty="0"/>
          </a:p>
        </p:txBody>
      </p:sp>
      <p:sp>
        <p:nvSpPr>
          <p:cNvPr id="56" name="Heptagone 55"/>
          <p:cNvSpPr/>
          <p:nvPr/>
        </p:nvSpPr>
        <p:spPr>
          <a:xfrm>
            <a:off x="3835963" y="1234847"/>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15</a:t>
            </a:r>
            <a:endParaRPr lang="fr-BE" sz="1000" dirty="0"/>
          </a:p>
        </p:txBody>
      </p:sp>
      <p:sp>
        <p:nvSpPr>
          <p:cNvPr id="6" name="Espace réservé du numéro de diapositive 5"/>
          <p:cNvSpPr>
            <a:spLocks noGrp="1"/>
          </p:cNvSpPr>
          <p:nvPr>
            <p:ph type="sldNum" sz="quarter" idx="12"/>
          </p:nvPr>
        </p:nvSpPr>
        <p:spPr/>
        <p:txBody>
          <a:bodyPr/>
          <a:lstStyle/>
          <a:p>
            <a:fld id="{E37E489A-F6F3-4D0F-972D-FD10476A4B09}" type="slidenum">
              <a:rPr lang="fr-BE" smtClean="0"/>
              <a:t>12</a:t>
            </a:fld>
            <a:endParaRPr lang="fr-BE"/>
          </a:p>
        </p:txBody>
      </p:sp>
    </p:spTree>
    <p:extLst>
      <p:ext uri="{BB962C8B-B14F-4D97-AF65-F5344CB8AC3E}">
        <p14:creationId xmlns:p14="http://schemas.microsoft.com/office/powerpoint/2010/main" val="5519772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443231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rganigramme : Alternative 7"/>
          <p:cNvSpPr/>
          <p:nvPr/>
        </p:nvSpPr>
        <p:spPr>
          <a:xfrm>
            <a:off x="539552" y="2564904"/>
            <a:ext cx="2952328" cy="871793"/>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Implémentation d’une fonction de liaison et d’avis mutuel</a:t>
            </a:r>
          </a:p>
          <a:p>
            <a:pPr algn="ctr"/>
            <a:r>
              <a:rPr lang="fr-BE" sz="1200" b="1" dirty="0">
                <a:solidFill>
                  <a:schemeClr val="tx1"/>
                </a:solidFill>
              </a:rPr>
              <a:t>Attention particulière pour les 0-6 ans</a:t>
            </a:r>
          </a:p>
        </p:txBody>
      </p:sp>
      <p:sp>
        <p:nvSpPr>
          <p:cNvPr id="9" name="Organigramme : Alternative 8"/>
          <p:cNvSpPr/>
          <p:nvPr/>
        </p:nvSpPr>
        <p:spPr>
          <a:xfrm>
            <a:off x="649280" y="1345129"/>
            <a:ext cx="2842600" cy="868458"/>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Soutenir et participer à une collaboration intersectorielle</a:t>
            </a:r>
          </a:p>
          <a:p>
            <a:pPr algn="ctr"/>
            <a:r>
              <a:rPr lang="fr-BE" sz="1200" b="1" dirty="0">
                <a:solidFill>
                  <a:schemeClr val="tx1"/>
                </a:solidFill>
              </a:rPr>
              <a:t>Intervention précoce</a:t>
            </a:r>
          </a:p>
        </p:txBody>
      </p:sp>
      <p:sp>
        <p:nvSpPr>
          <p:cNvPr id="12" name="Organigramme : Alternative 11"/>
          <p:cNvSpPr/>
          <p:nvPr/>
        </p:nvSpPr>
        <p:spPr>
          <a:xfrm>
            <a:off x="4571998" y="2499392"/>
            <a:ext cx="3999088" cy="85832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tx1"/>
                </a:solidFill>
              </a:rPr>
              <a:t>Etudier et analyser les bonnes pratiques</a:t>
            </a:r>
          </a:p>
          <a:p>
            <a:pPr algn="ctr"/>
            <a:r>
              <a:rPr lang="fr-BE" sz="1400" b="1" dirty="0">
                <a:solidFill>
                  <a:schemeClr val="tx1"/>
                </a:solidFill>
              </a:rPr>
              <a:t>« Promotion de la santé mentale</a:t>
            </a:r>
          </a:p>
          <a:p>
            <a:pPr algn="ctr"/>
            <a:r>
              <a:rPr lang="fr-BE" sz="1400" b="1" dirty="0">
                <a:solidFill>
                  <a:schemeClr val="tx1"/>
                </a:solidFill>
              </a:rPr>
              <a:t>Prévention universelle des troubles psychiques</a:t>
            </a:r>
          </a:p>
          <a:p>
            <a:pPr algn="ctr"/>
            <a:r>
              <a:rPr lang="fr-BE" sz="1400" b="1" dirty="0">
                <a:solidFill>
                  <a:schemeClr val="tx1"/>
                </a:solidFill>
              </a:rPr>
              <a:t>Non–stigmatisation des </a:t>
            </a:r>
            <a:r>
              <a:rPr lang="fr-BE" sz="1400" b="1" dirty="0" err="1">
                <a:solidFill>
                  <a:schemeClr val="tx1"/>
                </a:solidFill>
              </a:rPr>
              <a:t>enfts&amp;ados</a:t>
            </a:r>
            <a:r>
              <a:rPr lang="fr-BE" sz="1400" b="1" dirty="0">
                <a:solidFill>
                  <a:schemeClr val="tx1"/>
                </a:solidFill>
              </a:rPr>
              <a:t> »</a:t>
            </a:r>
          </a:p>
        </p:txBody>
      </p:sp>
      <p:sp>
        <p:nvSpPr>
          <p:cNvPr id="13" name="Organigramme : Alternative 12"/>
          <p:cNvSpPr/>
          <p:nvPr/>
        </p:nvSpPr>
        <p:spPr>
          <a:xfrm>
            <a:off x="4596447" y="1345129"/>
            <a:ext cx="3977321" cy="1007599"/>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Coordonner et soutenir le développement d’actions spécifiques </a:t>
            </a:r>
          </a:p>
          <a:p>
            <a:pPr algn="ctr"/>
            <a:r>
              <a:rPr lang="fr-BE" sz="1200" b="1" dirty="0">
                <a:solidFill>
                  <a:schemeClr val="tx1"/>
                </a:solidFill>
              </a:rPr>
              <a:t>Promotion de la santé mentale</a:t>
            </a:r>
          </a:p>
          <a:p>
            <a:pPr algn="ctr"/>
            <a:r>
              <a:rPr lang="fr-BE" sz="1200" b="1" dirty="0">
                <a:solidFill>
                  <a:schemeClr val="tx1"/>
                </a:solidFill>
              </a:rPr>
              <a:t>Prévention universelle</a:t>
            </a:r>
          </a:p>
          <a:p>
            <a:pPr algn="ctr"/>
            <a:r>
              <a:rPr lang="fr-BE" sz="1200" b="1" dirty="0">
                <a:solidFill>
                  <a:schemeClr val="tx1"/>
                </a:solidFill>
              </a:rPr>
              <a:t>Non-stigmatisation</a:t>
            </a:r>
          </a:p>
        </p:txBody>
      </p:sp>
      <p:sp>
        <p:nvSpPr>
          <p:cNvPr id="14" name="Organigramme : Alternative 13"/>
          <p:cNvSpPr/>
          <p:nvPr/>
        </p:nvSpPr>
        <p:spPr>
          <a:xfrm>
            <a:off x="4572000" y="148377"/>
            <a:ext cx="3999088" cy="976367"/>
          </a:xfrm>
          <a:prstGeom prst="flowChartAlternateProcess">
            <a:avLst/>
          </a:prstGeom>
          <a:gradFill>
            <a:gsLst>
              <a:gs pos="50000">
                <a:srgbClr val="00B050"/>
              </a:gs>
              <a:gs pos="0">
                <a:srgbClr val="FF660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a:solidFill>
                  <a:schemeClr val="tx1"/>
                </a:solidFill>
              </a:rPr>
              <a:t>Mettre sur pied une fonction intersectorielle de consultation et de liaison</a:t>
            </a:r>
          </a:p>
          <a:p>
            <a:pPr algn="ctr"/>
            <a:r>
              <a:rPr lang="fr-BE" sz="1200" b="1" dirty="0">
                <a:solidFill>
                  <a:schemeClr val="tx1"/>
                </a:solidFill>
              </a:rPr>
              <a:t>Enfants de parents souffrant de problèmes psychiques</a:t>
            </a:r>
          </a:p>
          <a:p>
            <a:pPr algn="ctr"/>
            <a:r>
              <a:rPr lang="fr-BE" sz="1200" b="1" dirty="0">
                <a:solidFill>
                  <a:schemeClr val="tx1"/>
                </a:solidFill>
              </a:rPr>
              <a:t>Aide aux adultes</a:t>
            </a:r>
          </a:p>
        </p:txBody>
      </p:sp>
      <p:sp>
        <p:nvSpPr>
          <p:cNvPr id="15" name="Flèche droite 14"/>
          <p:cNvSpPr/>
          <p:nvPr/>
        </p:nvSpPr>
        <p:spPr>
          <a:xfrm rot="16200000">
            <a:off x="1791961" y="5526516"/>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rot="16200000">
            <a:off x="6440776" y="5552903"/>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vers le haut 21"/>
          <p:cNvSpPr/>
          <p:nvPr/>
        </p:nvSpPr>
        <p:spPr>
          <a:xfrm>
            <a:off x="1985126" y="3603052"/>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vers le haut 22"/>
          <p:cNvSpPr/>
          <p:nvPr/>
        </p:nvSpPr>
        <p:spPr>
          <a:xfrm>
            <a:off x="5820740" y="3461595"/>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0" y="40366"/>
            <a:ext cx="323528" cy="3532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ACTIONS</a:t>
            </a:r>
            <a:endParaRPr lang="fr-BE" dirty="0"/>
          </a:p>
        </p:txBody>
      </p:sp>
      <p:sp>
        <p:nvSpPr>
          <p:cNvPr id="18" name="Rectangle 17"/>
          <p:cNvSpPr/>
          <p:nvPr/>
        </p:nvSpPr>
        <p:spPr>
          <a:xfrm>
            <a:off x="31135" y="4109667"/>
            <a:ext cx="323528" cy="141341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OO</a:t>
            </a:r>
            <a:endParaRPr lang="fr-BE" dirty="0"/>
          </a:p>
        </p:txBody>
      </p:sp>
      <p:sp>
        <p:nvSpPr>
          <p:cNvPr id="19" name="Rectangle 18"/>
          <p:cNvSpPr/>
          <p:nvPr/>
        </p:nvSpPr>
        <p:spPr>
          <a:xfrm>
            <a:off x="0" y="6100161"/>
            <a:ext cx="323528" cy="7578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OS</a:t>
            </a:r>
            <a:endParaRPr lang="fr-BE" dirty="0"/>
          </a:p>
        </p:txBody>
      </p:sp>
      <p:sp>
        <p:nvSpPr>
          <p:cNvPr id="27" name="Heptagone 26"/>
          <p:cNvSpPr/>
          <p:nvPr/>
        </p:nvSpPr>
        <p:spPr>
          <a:xfrm>
            <a:off x="539552" y="2499392"/>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21</a:t>
            </a:r>
            <a:endParaRPr lang="fr-BE" sz="1000" dirty="0"/>
          </a:p>
        </p:txBody>
      </p:sp>
      <p:sp>
        <p:nvSpPr>
          <p:cNvPr id="28" name="Heptagone 27"/>
          <p:cNvSpPr/>
          <p:nvPr/>
        </p:nvSpPr>
        <p:spPr>
          <a:xfrm>
            <a:off x="539552" y="1311491"/>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22</a:t>
            </a:r>
            <a:endParaRPr lang="fr-BE" sz="1000" dirty="0"/>
          </a:p>
        </p:txBody>
      </p:sp>
      <p:sp>
        <p:nvSpPr>
          <p:cNvPr id="29" name="Heptagone 28"/>
          <p:cNvSpPr/>
          <p:nvPr/>
        </p:nvSpPr>
        <p:spPr>
          <a:xfrm>
            <a:off x="4596447" y="1345129"/>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24</a:t>
            </a:r>
            <a:endParaRPr lang="fr-BE" sz="1000" dirty="0"/>
          </a:p>
        </p:txBody>
      </p:sp>
      <p:sp>
        <p:nvSpPr>
          <p:cNvPr id="30" name="Heptagone 29"/>
          <p:cNvSpPr/>
          <p:nvPr/>
        </p:nvSpPr>
        <p:spPr>
          <a:xfrm>
            <a:off x="4572000" y="40365"/>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25</a:t>
            </a:r>
            <a:endParaRPr lang="fr-BE" sz="1000" dirty="0"/>
          </a:p>
        </p:txBody>
      </p:sp>
      <p:sp>
        <p:nvSpPr>
          <p:cNvPr id="32" name="Heptagone 31"/>
          <p:cNvSpPr/>
          <p:nvPr/>
        </p:nvSpPr>
        <p:spPr>
          <a:xfrm>
            <a:off x="4571998" y="2456892"/>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a:t>2</a:t>
            </a:r>
            <a:r>
              <a:rPr lang="fr-BE" sz="1000" dirty="0" smtClean="0"/>
              <a:t>3</a:t>
            </a:r>
            <a:endParaRPr lang="fr-BE" sz="1000" dirty="0"/>
          </a:p>
        </p:txBody>
      </p:sp>
      <p:sp>
        <p:nvSpPr>
          <p:cNvPr id="33" name="Heptagone 32"/>
          <p:cNvSpPr/>
          <p:nvPr/>
        </p:nvSpPr>
        <p:spPr>
          <a:xfrm>
            <a:off x="1801408" y="5166846"/>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a:t>1</a:t>
            </a:r>
            <a:endParaRPr lang="fr-BE" sz="900" dirty="0"/>
          </a:p>
        </p:txBody>
      </p:sp>
      <p:sp>
        <p:nvSpPr>
          <p:cNvPr id="34" name="Heptagone 33"/>
          <p:cNvSpPr/>
          <p:nvPr/>
        </p:nvSpPr>
        <p:spPr>
          <a:xfrm>
            <a:off x="4609240" y="5416767"/>
            <a:ext cx="428615" cy="265405"/>
          </a:xfrm>
          <a:prstGeom prst="hep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a:t>
            </a:r>
            <a:endParaRPr lang="fr-BE" sz="900" dirty="0"/>
          </a:p>
        </p:txBody>
      </p:sp>
      <p:sp>
        <p:nvSpPr>
          <p:cNvPr id="3" name="Espace réservé du numéro de diapositive 2"/>
          <p:cNvSpPr>
            <a:spLocks noGrp="1"/>
          </p:cNvSpPr>
          <p:nvPr>
            <p:ph type="sldNum" sz="quarter" idx="12"/>
          </p:nvPr>
        </p:nvSpPr>
        <p:spPr/>
        <p:txBody>
          <a:bodyPr/>
          <a:lstStyle/>
          <a:p>
            <a:fld id="{E37E489A-F6F3-4D0F-972D-FD10476A4B09}" type="slidenum">
              <a:rPr lang="fr-BE" smtClean="0"/>
              <a:t>13</a:t>
            </a:fld>
            <a:endParaRPr lang="fr-BE"/>
          </a:p>
        </p:txBody>
      </p:sp>
    </p:spTree>
    <p:extLst>
      <p:ext uri="{BB962C8B-B14F-4D97-AF65-F5344CB8AC3E}">
        <p14:creationId xmlns:p14="http://schemas.microsoft.com/office/powerpoint/2010/main" val="34688883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4434235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rganigramme : Alternative 7"/>
          <p:cNvSpPr/>
          <p:nvPr/>
        </p:nvSpPr>
        <p:spPr>
          <a:xfrm>
            <a:off x="596571" y="3426356"/>
            <a:ext cx="2773145" cy="69338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Optimaliser et harmoniser les systèmes d’information des soins et les systèmes d’enregistrement</a:t>
            </a:r>
          </a:p>
        </p:txBody>
      </p:sp>
      <p:sp>
        <p:nvSpPr>
          <p:cNvPr id="9" name="Organigramme : Alternative 8"/>
          <p:cNvSpPr/>
          <p:nvPr/>
        </p:nvSpPr>
        <p:spPr>
          <a:xfrm>
            <a:off x="582894" y="2752916"/>
            <a:ext cx="2773145" cy="57443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Implémenter un système d’informations relatives aux soins (dossier du patient)</a:t>
            </a:r>
          </a:p>
        </p:txBody>
      </p:sp>
      <p:sp>
        <p:nvSpPr>
          <p:cNvPr id="10" name="Organigramme : Alternative 9"/>
          <p:cNvSpPr/>
          <p:nvPr/>
        </p:nvSpPr>
        <p:spPr>
          <a:xfrm>
            <a:off x="632080" y="1270688"/>
            <a:ext cx="2710043" cy="75955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Analyser les éléments d’information  =&gt; transposer cette analyse en objectifs et actions concrets</a:t>
            </a:r>
          </a:p>
        </p:txBody>
      </p:sp>
      <p:sp>
        <p:nvSpPr>
          <p:cNvPr id="11" name="Organigramme : Alternative 10"/>
          <p:cNvSpPr/>
          <p:nvPr/>
        </p:nvSpPr>
        <p:spPr>
          <a:xfrm>
            <a:off x="632081" y="2092866"/>
            <a:ext cx="2745790" cy="53569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Optimaliser l’échange et la communication de données</a:t>
            </a:r>
          </a:p>
        </p:txBody>
      </p:sp>
      <p:sp>
        <p:nvSpPr>
          <p:cNvPr id="12" name="Organigramme : Alternative 11"/>
          <p:cNvSpPr/>
          <p:nvPr/>
        </p:nvSpPr>
        <p:spPr>
          <a:xfrm>
            <a:off x="3923928" y="2048013"/>
            <a:ext cx="1584176" cy="195463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Recherche fondamentale et empirique, stimuler la collaboration entre les différentes institutions scientifiques</a:t>
            </a:r>
          </a:p>
        </p:txBody>
      </p:sp>
      <p:sp>
        <p:nvSpPr>
          <p:cNvPr id="13" name="Organigramme : Alternative 12"/>
          <p:cNvSpPr/>
          <p:nvPr/>
        </p:nvSpPr>
        <p:spPr>
          <a:xfrm>
            <a:off x="3945328" y="615487"/>
            <a:ext cx="1584176" cy="125732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Développer des critères de qualité et d’efficacité: évaluation périodique</a:t>
            </a:r>
          </a:p>
        </p:txBody>
      </p:sp>
      <p:sp>
        <p:nvSpPr>
          <p:cNvPr id="14" name="Organigramme : Alternative 13"/>
          <p:cNvSpPr/>
          <p:nvPr/>
        </p:nvSpPr>
        <p:spPr>
          <a:xfrm>
            <a:off x="632081" y="118798"/>
            <a:ext cx="2732112" cy="109981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Développer une terminologie commune</a:t>
            </a:r>
          </a:p>
          <a:p>
            <a:pPr algn="ctr"/>
            <a:r>
              <a:rPr lang="fr-BE" sz="1300" b="1" dirty="0">
                <a:solidFill>
                  <a:schemeClr val="tx1"/>
                </a:solidFill>
              </a:rPr>
              <a:t>Favoriser l’</a:t>
            </a:r>
            <a:r>
              <a:rPr lang="fr-BE" sz="1300" b="1" dirty="0" err="1">
                <a:solidFill>
                  <a:schemeClr val="tx1"/>
                </a:solidFill>
              </a:rPr>
              <a:t>intersectorialité</a:t>
            </a:r>
            <a:r>
              <a:rPr lang="fr-BE" sz="1300" b="1" dirty="0">
                <a:solidFill>
                  <a:schemeClr val="tx1"/>
                </a:solidFill>
              </a:rPr>
              <a:t>, inventaire et description du contenu de l’offre de soins en SM</a:t>
            </a:r>
          </a:p>
        </p:txBody>
      </p:sp>
      <p:sp>
        <p:nvSpPr>
          <p:cNvPr id="15" name="Flèche droite 14"/>
          <p:cNvSpPr/>
          <p:nvPr/>
        </p:nvSpPr>
        <p:spPr>
          <a:xfrm rot="16200000">
            <a:off x="1587015" y="5687194"/>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rot="16200000">
            <a:off x="4470268" y="5687193"/>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rot="16200000">
            <a:off x="7256067" y="5664679"/>
            <a:ext cx="438913"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vers le haut 21"/>
          <p:cNvSpPr/>
          <p:nvPr/>
        </p:nvSpPr>
        <p:spPr>
          <a:xfrm>
            <a:off x="1564155" y="4139703"/>
            <a:ext cx="484632" cy="5110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vers le haut 22"/>
          <p:cNvSpPr/>
          <p:nvPr/>
        </p:nvSpPr>
        <p:spPr>
          <a:xfrm>
            <a:off x="7181314" y="4314961"/>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vers le haut 23"/>
          <p:cNvSpPr/>
          <p:nvPr/>
        </p:nvSpPr>
        <p:spPr>
          <a:xfrm>
            <a:off x="4473700" y="4002644"/>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à coins arrondis 2"/>
          <p:cNvSpPr/>
          <p:nvPr/>
        </p:nvSpPr>
        <p:spPr>
          <a:xfrm>
            <a:off x="6218867" y="3103691"/>
            <a:ext cx="2646936" cy="1177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Intégrer le thème de la SM dans les programmes de l’enseignement et toutes les formations, sessions d’apprentissage et formations permanentes</a:t>
            </a:r>
          </a:p>
        </p:txBody>
      </p:sp>
      <p:sp>
        <p:nvSpPr>
          <p:cNvPr id="5" name="Rectangle à coins arrondis 4"/>
          <p:cNvSpPr/>
          <p:nvPr/>
        </p:nvSpPr>
        <p:spPr>
          <a:xfrm>
            <a:off x="6218866" y="2116120"/>
            <a:ext cx="2630023" cy="867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Approfondir et développer les programmes d’études portant sur la SM, augmenter le nombre de lieux de stage, etc.</a:t>
            </a:r>
          </a:p>
        </p:txBody>
      </p:sp>
      <p:sp>
        <p:nvSpPr>
          <p:cNvPr id="18" name="Rectangle à coins arrondis 17"/>
          <p:cNvSpPr/>
          <p:nvPr/>
        </p:nvSpPr>
        <p:spPr>
          <a:xfrm>
            <a:off x="6260729" y="1244149"/>
            <a:ext cx="2630022" cy="668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Promouvoir et reconnaitre les pratiques professionnelles SM</a:t>
            </a:r>
          </a:p>
        </p:txBody>
      </p:sp>
      <p:sp>
        <p:nvSpPr>
          <p:cNvPr id="19" name="Rectangle à coins arrondis 18"/>
          <p:cNvSpPr/>
          <p:nvPr/>
        </p:nvSpPr>
        <p:spPr>
          <a:xfrm>
            <a:off x="6252076" y="496368"/>
            <a:ext cx="2630023" cy="6783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tx1"/>
                </a:solidFill>
              </a:rPr>
              <a:t>Harmoniser la reconnaissance des prestataires des soins</a:t>
            </a:r>
          </a:p>
        </p:txBody>
      </p:sp>
      <p:sp>
        <p:nvSpPr>
          <p:cNvPr id="6" name="Rectangle 5"/>
          <p:cNvSpPr/>
          <p:nvPr/>
        </p:nvSpPr>
        <p:spPr>
          <a:xfrm>
            <a:off x="0" y="496368"/>
            <a:ext cx="323528" cy="35605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ACTIONS</a:t>
            </a:r>
            <a:endParaRPr lang="fr-BE" dirty="0"/>
          </a:p>
        </p:txBody>
      </p:sp>
      <p:sp>
        <p:nvSpPr>
          <p:cNvPr id="7" name="Rectangle 6"/>
          <p:cNvSpPr/>
          <p:nvPr/>
        </p:nvSpPr>
        <p:spPr>
          <a:xfrm>
            <a:off x="0" y="4509121"/>
            <a:ext cx="323528" cy="137158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OO</a:t>
            </a:r>
            <a:endParaRPr lang="fr-BE" dirty="0"/>
          </a:p>
        </p:txBody>
      </p:sp>
      <p:sp>
        <p:nvSpPr>
          <p:cNvPr id="20" name="Rectangle 19"/>
          <p:cNvSpPr/>
          <p:nvPr/>
        </p:nvSpPr>
        <p:spPr>
          <a:xfrm>
            <a:off x="0" y="6100161"/>
            <a:ext cx="323528" cy="7578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OS</a:t>
            </a:r>
            <a:endParaRPr lang="fr-BE" dirty="0"/>
          </a:p>
        </p:txBody>
      </p:sp>
      <p:sp>
        <p:nvSpPr>
          <p:cNvPr id="36" name="Heptagone 35"/>
          <p:cNvSpPr/>
          <p:nvPr/>
        </p:nvSpPr>
        <p:spPr>
          <a:xfrm>
            <a:off x="539551" y="2644904"/>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27</a:t>
            </a:r>
            <a:endParaRPr lang="fr-BE" sz="1000" dirty="0"/>
          </a:p>
        </p:txBody>
      </p:sp>
      <p:sp>
        <p:nvSpPr>
          <p:cNvPr id="37" name="Heptagone 36"/>
          <p:cNvSpPr/>
          <p:nvPr/>
        </p:nvSpPr>
        <p:spPr>
          <a:xfrm>
            <a:off x="6227587" y="452682"/>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36</a:t>
            </a:r>
            <a:endParaRPr lang="fr-BE" sz="1000" dirty="0"/>
          </a:p>
        </p:txBody>
      </p:sp>
      <p:sp>
        <p:nvSpPr>
          <p:cNvPr id="38" name="Heptagone 37"/>
          <p:cNvSpPr/>
          <p:nvPr/>
        </p:nvSpPr>
        <p:spPr>
          <a:xfrm>
            <a:off x="6156176" y="1288456"/>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35</a:t>
            </a:r>
            <a:endParaRPr lang="fr-BE" sz="1000" dirty="0"/>
          </a:p>
        </p:txBody>
      </p:sp>
      <p:sp>
        <p:nvSpPr>
          <p:cNvPr id="39" name="Heptagone 38"/>
          <p:cNvSpPr/>
          <p:nvPr/>
        </p:nvSpPr>
        <p:spPr>
          <a:xfrm>
            <a:off x="6028847" y="2060604"/>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34</a:t>
            </a:r>
            <a:endParaRPr lang="fr-BE" sz="1000" dirty="0"/>
          </a:p>
        </p:txBody>
      </p:sp>
      <p:sp>
        <p:nvSpPr>
          <p:cNvPr id="40" name="Heptagone 39"/>
          <p:cNvSpPr/>
          <p:nvPr/>
        </p:nvSpPr>
        <p:spPr>
          <a:xfrm>
            <a:off x="6057694" y="3040134"/>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33</a:t>
            </a:r>
            <a:endParaRPr lang="fr-BE" sz="1000" dirty="0"/>
          </a:p>
        </p:txBody>
      </p:sp>
      <p:sp>
        <p:nvSpPr>
          <p:cNvPr id="41" name="Heptagone 40"/>
          <p:cNvSpPr/>
          <p:nvPr/>
        </p:nvSpPr>
        <p:spPr>
          <a:xfrm>
            <a:off x="3945328" y="522525"/>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32</a:t>
            </a:r>
            <a:endParaRPr lang="fr-BE" sz="1000" dirty="0"/>
          </a:p>
        </p:txBody>
      </p:sp>
      <p:sp>
        <p:nvSpPr>
          <p:cNvPr id="42" name="Heptagone 41"/>
          <p:cNvSpPr/>
          <p:nvPr/>
        </p:nvSpPr>
        <p:spPr>
          <a:xfrm>
            <a:off x="3895769" y="1984854"/>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31</a:t>
            </a:r>
            <a:endParaRPr lang="fr-BE" sz="1000" dirty="0"/>
          </a:p>
        </p:txBody>
      </p:sp>
      <p:sp>
        <p:nvSpPr>
          <p:cNvPr id="43" name="Heptagone 42"/>
          <p:cNvSpPr/>
          <p:nvPr/>
        </p:nvSpPr>
        <p:spPr>
          <a:xfrm>
            <a:off x="414973" y="3375261"/>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26</a:t>
            </a:r>
            <a:endParaRPr lang="fr-BE" sz="1000" dirty="0"/>
          </a:p>
        </p:txBody>
      </p:sp>
      <p:sp>
        <p:nvSpPr>
          <p:cNvPr id="44" name="Heptagone 43"/>
          <p:cNvSpPr/>
          <p:nvPr/>
        </p:nvSpPr>
        <p:spPr>
          <a:xfrm>
            <a:off x="522556" y="140680"/>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30</a:t>
            </a:r>
            <a:endParaRPr lang="fr-BE" sz="1000" dirty="0"/>
          </a:p>
        </p:txBody>
      </p:sp>
      <p:sp>
        <p:nvSpPr>
          <p:cNvPr id="45" name="Heptagone 44"/>
          <p:cNvSpPr/>
          <p:nvPr/>
        </p:nvSpPr>
        <p:spPr>
          <a:xfrm>
            <a:off x="392903" y="1285166"/>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29</a:t>
            </a:r>
            <a:endParaRPr lang="fr-BE" sz="1000" dirty="0"/>
          </a:p>
        </p:txBody>
      </p:sp>
      <p:sp>
        <p:nvSpPr>
          <p:cNvPr id="46" name="Heptagone 45"/>
          <p:cNvSpPr/>
          <p:nvPr/>
        </p:nvSpPr>
        <p:spPr>
          <a:xfrm>
            <a:off x="436805" y="2116120"/>
            <a:ext cx="390551" cy="216024"/>
          </a:xfrm>
          <a:prstGeom prst="hep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dirty="0" smtClean="0"/>
              <a:t>28</a:t>
            </a:r>
            <a:endParaRPr lang="fr-BE" sz="1000" dirty="0"/>
          </a:p>
        </p:txBody>
      </p:sp>
      <p:sp>
        <p:nvSpPr>
          <p:cNvPr id="21" name="Espace réservé du numéro de diapositive 20"/>
          <p:cNvSpPr>
            <a:spLocks noGrp="1"/>
          </p:cNvSpPr>
          <p:nvPr>
            <p:ph type="sldNum" sz="quarter" idx="12"/>
          </p:nvPr>
        </p:nvSpPr>
        <p:spPr/>
        <p:txBody>
          <a:bodyPr/>
          <a:lstStyle/>
          <a:p>
            <a:fld id="{E37E489A-F6F3-4D0F-972D-FD10476A4B09}" type="slidenum">
              <a:rPr lang="fr-BE" smtClean="0"/>
              <a:t>14</a:t>
            </a:fld>
            <a:endParaRPr lang="fr-BE"/>
          </a:p>
        </p:txBody>
      </p:sp>
    </p:spTree>
    <p:extLst>
      <p:ext uri="{BB962C8B-B14F-4D97-AF65-F5344CB8AC3E}">
        <p14:creationId xmlns:p14="http://schemas.microsoft.com/office/powerpoint/2010/main" val="34693662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r>
              <a:rPr lang="fr-BE" b="1" dirty="0" err="1" smtClean="0">
                <a:solidFill>
                  <a:schemeClr val="tx1"/>
                </a:solidFill>
              </a:rPr>
              <a:t>REALiSM</a:t>
            </a:r>
            <a:endParaRPr lang="fr-BE" b="1" dirty="0" smtClean="0">
              <a:solidFill>
                <a:schemeClr val="tx1"/>
              </a:solidFill>
            </a:endParaRPr>
          </a:p>
        </p:txBody>
      </p:sp>
      <p:sp>
        <p:nvSpPr>
          <p:cNvPr id="17410" name="Espace réservé du contenu 2"/>
          <p:cNvSpPr>
            <a:spLocks noGrp="1"/>
          </p:cNvSpPr>
          <p:nvPr>
            <p:ph sz="quarter" idx="1"/>
          </p:nvPr>
        </p:nvSpPr>
        <p:spPr>
          <a:xfrm>
            <a:off x="323850" y="1557338"/>
            <a:ext cx="8504238" cy="4572000"/>
          </a:xfrm>
        </p:spPr>
        <p:txBody>
          <a:bodyPr/>
          <a:lstStyle/>
          <a:p>
            <a:pPr marL="0" indent="0" algn="ctr">
              <a:buFont typeface="Wingdings 2" pitchFamily="18" charset="2"/>
              <a:buNone/>
            </a:pPr>
            <a:r>
              <a:rPr lang="fr-BE" b="1" dirty="0" smtClean="0"/>
              <a:t>R</a:t>
            </a:r>
            <a:r>
              <a:rPr lang="fr-BE" dirty="0" smtClean="0"/>
              <a:t>éseau </a:t>
            </a:r>
            <a:r>
              <a:rPr lang="fr-BE" b="1" dirty="0" smtClean="0"/>
              <a:t>E</a:t>
            </a:r>
            <a:r>
              <a:rPr lang="fr-BE" dirty="0" smtClean="0"/>
              <a:t>nfants </a:t>
            </a:r>
            <a:r>
              <a:rPr lang="fr-BE" b="1" dirty="0" smtClean="0"/>
              <a:t>A</a:t>
            </a:r>
            <a:r>
              <a:rPr lang="fr-BE" dirty="0" smtClean="0"/>
              <a:t>dolescents en province de </a:t>
            </a:r>
            <a:r>
              <a:rPr lang="fr-BE" b="1" dirty="0" smtClean="0"/>
              <a:t>Li</a:t>
            </a:r>
            <a:r>
              <a:rPr lang="fr-BE" dirty="0" smtClean="0"/>
              <a:t>ège </a:t>
            </a:r>
            <a:r>
              <a:rPr lang="fr-BE" b="1" dirty="0" smtClean="0"/>
              <a:t>S</a:t>
            </a:r>
            <a:r>
              <a:rPr lang="fr-BE" dirty="0" smtClean="0"/>
              <a:t>anté </a:t>
            </a:r>
            <a:r>
              <a:rPr lang="fr-BE" b="1" dirty="0" smtClean="0"/>
              <a:t>M</a:t>
            </a:r>
            <a:r>
              <a:rPr lang="fr-BE" dirty="0" smtClean="0"/>
              <a:t>entale</a:t>
            </a:r>
          </a:p>
          <a:p>
            <a:pPr marL="0" indent="0" algn="ctr">
              <a:buNone/>
            </a:pPr>
            <a:r>
              <a:rPr lang="fr-BE" sz="1600" dirty="0"/>
              <a:t>Implémentation de la nouvelle politique de santé mentale pour enfants et adolescents</a:t>
            </a:r>
          </a:p>
          <a:p>
            <a:pPr marL="0" indent="0" algn="ctr">
              <a:buFont typeface="Wingdings 2" pitchFamily="18" charset="2"/>
              <a:buNone/>
            </a:pPr>
            <a:endParaRPr lang="fr-BE" dirty="0" smtClean="0"/>
          </a:p>
          <a:p>
            <a:pPr marL="0" indent="0" algn="ctr">
              <a:buFont typeface="Wingdings 2" pitchFamily="18" charset="2"/>
              <a:buNone/>
            </a:pPr>
            <a:endParaRPr lang="fr-BE" dirty="0" smtClean="0"/>
          </a:p>
          <a:p>
            <a:pPr marL="0" indent="0" algn="ctr">
              <a:buFont typeface="Wingdings 2" pitchFamily="18" charset="2"/>
              <a:buNone/>
            </a:pPr>
            <a:endParaRPr lang="fr-BE" sz="3600" dirty="0" smtClean="0"/>
          </a:p>
        </p:txBody>
      </p:sp>
      <p:pic>
        <p:nvPicPr>
          <p:cNvPr id="17411" name="Image 3"/>
          <p:cNvPicPr>
            <a:picLocks noChangeAspect="1"/>
          </p:cNvPicPr>
          <p:nvPr/>
        </p:nvPicPr>
        <p:blipFill>
          <a:blip r:embed="rId3" cstate="print"/>
          <a:srcRect/>
          <a:stretch>
            <a:fillRect/>
          </a:stretch>
        </p:blipFill>
        <p:spPr bwMode="auto">
          <a:xfrm>
            <a:off x="757413" y="4038853"/>
            <a:ext cx="3530600" cy="2505075"/>
          </a:xfrm>
          <a:prstGeom prst="rect">
            <a:avLst/>
          </a:prstGeom>
          <a:noFill/>
          <a:ln w="9525">
            <a:noFill/>
            <a:miter lim="800000"/>
            <a:headEnd/>
            <a:tailEnd/>
          </a:ln>
        </p:spPr>
      </p:pic>
      <p:sp>
        <p:nvSpPr>
          <p:cNvPr id="2" name="Rectangle 1"/>
          <p:cNvSpPr/>
          <p:nvPr/>
        </p:nvSpPr>
        <p:spPr>
          <a:xfrm>
            <a:off x="5004048" y="5805264"/>
            <a:ext cx="3960440" cy="738664"/>
          </a:xfrm>
          <a:prstGeom prst="rect">
            <a:avLst/>
          </a:prstGeom>
        </p:spPr>
        <p:txBody>
          <a:bodyPr wrap="square">
            <a:spAutoFit/>
          </a:bodyPr>
          <a:lstStyle/>
          <a:p>
            <a:r>
              <a:rPr lang="fr-BE" sz="1400" b="1" dirty="0" smtClean="0">
                <a:latin typeface="Georgia" pitchFamily="18" charset="0"/>
              </a:rPr>
              <a:t>Réalisation </a:t>
            </a:r>
            <a:r>
              <a:rPr lang="fr-BE" sz="1400" b="1" dirty="0">
                <a:latin typeface="Georgia" pitchFamily="18" charset="0"/>
              </a:rPr>
              <a:t>: coordination </a:t>
            </a:r>
            <a:r>
              <a:rPr lang="fr-BE" sz="1400" b="1" dirty="0" err="1" smtClean="0">
                <a:latin typeface="Georgia" pitchFamily="18" charset="0"/>
              </a:rPr>
              <a:t>REALiSM</a:t>
            </a:r>
            <a:endParaRPr lang="fr-BE" sz="1400" b="1" dirty="0" smtClean="0">
              <a:latin typeface="Georgia" pitchFamily="18" charset="0"/>
            </a:endParaRPr>
          </a:p>
          <a:p>
            <a:r>
              <a:rPr lang="fr-BE" sz="1400" b="1" dirty="0" smtClean="0">
                <a:latin typeface="Georgia" pitchFamily="18" charset="0"/>
              </a:rPr>
              <a:t>Caroline </a:t>
            </a:r>
            <a:r>
              <a:rPr lang="fr-BE" sz="1400" b="1" dirty="0" err="1" smtClean="0">
                <a:latin typeface="Georgia" pitchFamily="18" charset="0"/>
              </a:rPr>
              <a:t>Geuzaine</a:t>
            </a:r>
            <a:r>
              <a:rPr lang="fr-BE" sz="1400" b="1" dirty="0" smtClean="0">
                <a:latin typeface="Georgia" pitchFamily="18" charset="0"/>
              </a:rPr>
              <a:t>/Christine </a:t>
            </a:r>
            <a:r>
              <a:rPr lang="fr-BE" sz="1400" b="1" dirty="0" err="1" smtClean="0">
                <a:latin typeface="Georgia" pitchFamily="18" charset="0"/>
              </a:rPr>
              <a:t>Wattiez</a:t>
            </a:r>
            <a:endParaRPr lang="fr-BE" sz="1400" b="1" dirty="0" smtClean="0">
              <a:latin typeface="Georgia" pitchFamily="18" charset="0"/>
            </a:endParaRPr>
          </a:p>
          <a:p>
            <a:endParaRPr lang="fr-BE" sz="1400" b="1" dirty="0">
              <a:latin typeface="Georgia" pitchFamily="18" charset="0"/>
            </a:endParaRPr>
          </a:p>
        </p:txBody>
      </p:sp>
    </p:spTree>
    <p:extLst>
      <p:ext uri="{BB962C8B-B14F-4D97-AF65-F5344CB8AC3E}">
        <p14:creationId xmlns:p14="http://schemas.microsoft.com/office/powerpoint/2010/main" val="36768086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76366" y="3198752"/>
            <a:ext cx="8332229" cy="3641997"/>
          </a:xfrm>
          <a:prstGeom prst="rect">
            <a:avLst/>
          </a:prstGeom>
          <a:solidFill>
            <a:schemeClr val="accent2">
              <a:lumMod val="20000"/>
              <a:lumOff val="80000"/>
            </a:schemeClr>
          </a:solidFill>
          <a:ln>
            <a:solidFill>
              <a:schemeClr val="accent3">
                <a:lumMod val="50000"/>
              </a:schemeClr>
            </a:solidFill>
          </a:ln>
          <a:scene3d>
            <a:camera prst="orthographicFront"/>
            <a:lightRig rig="chilly" dir="t"/>
          </a:scene3d>
          <a:sp3d prstMaterial="softEdge">
            <a:bevelB prst="convex"/>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fr-BE" b="1" cap="small" dirty="0">
              <a:solidFill>
                <a:srgbClr val="4B4582"/>
              </a:solidFill>
            </a:endParaRPr>
          </a:p>
          <a:p>
            <a:pPr algn="ctr" fontAlgn="auto">
              <a:spcBef>
                <a:spcPts val="0"/>
              </a:spcBef>
              <a:spcAft>
                <a:spcPts val="0"/>
              </a:spcAft>
              <a:defRPr/>
            </a:pPr>
            <a:endParaRPr lang="fr-BE" b="1" cap="small" dirty="0">
              <a:solidFill>
                <a:srgbClr val="4B4582"/>
              </a:solidFill>
            </a:endParaRPr>
          </a:p>
          <a:p>
            <a:pPr algn="ctr" fontAlgn="auto">
              <a:spcBef>
                <a:spcPts val="0"/>
              </a:spcBef>
              <a:spcAft>
                <a:spcPts val="0"/>
              </a:spcAft>
              <a:defRPr/>
            </a:pPr>
            <a:endParaRPr lang="fr-BE" b="1" cap="small" dirty="0">
              <a:solidFill>
                <a:srgbClr val="4B4582"/>
              </a:solidFill>
            </a:endParaRPr>
          </a:p>
          <a:p>
            <a:pPr algn="ctr" fontAlgn="auto">
              <a:spcBef>
                <a:spcPts val="0"/>
              </a:spcBef>
              <a:spcAft>
                <a:spcPts val="0"/>
              </a:spcAft>
              <a:defRPr/>
            </a:pPr>
            <a:endParaRPr lang="fr-BE" sz="900" b="1" cap="small" dirty="0">
              <a:solidFill>
                <a:srgbClr val="4B4582"/>
              </a:solidFill>
            </a:endParaRPr>
          </a:p>
          <a:p>
            <a:pPr algn="ctr" fontAlgn="auto">
              <a:spcBef>
                <a:spcPts val="0"/>
              </a:spcBef>
              <a:spcAft>
                <a:spcPts val="0"/>
              </a:spcAft>
              <a:defRPr/>
            </a:pPr>
            <a:r>
              <a:rPr lang="fr-BE" b="1" cap="small" dirty="0">
                <a:solidFill>
                  <a:srgbClr val="4B4582"/>
                </a:solidFill>
              </a:rPr>
              <a:t>Coordination</a:t>
            </a:r>
          </a:p>
          <a:p>
            <a:pPr algn="ctr" fontAlgn="auto">
              <a:spcBef>
                <a:spcPts val="0"/>
              </a:spcBef>
              <a:spcAft>
                <a:spcPts val="0"/>
              </a:spcAft>
              <a:defRPr/>
            </a:pPr>
            <a:r>
              <a:rPr lang="fr-BE" sz="1200" dirty="0">
                <a:solidFill>
                  <a:srgbClr val="4B4582"/>
                </a:solidFill>
              </a:rPr>
              <a:t>Fonction de coordination de </a:t>
            </a:r>
            <a:r>
              <a:rPr lang="fr-BE" sz="1200" dirty="0" smtClean="0">
                <a:solidFill>
                  <a:srgbClr val="4B4582"/>
                </a:solidFill>
              </a:rPr>
              <a:t>réseau</a:t>
            </a:r>
            <a:endParaRPr lang="fr-BE" sz="1200" dirty="0">
              <a:solidFill>
                <a:srgbClr val="4B4582"/>
              </a:solidFill>
            </a:endParaRPr>
          </a:p>
        </p:txBody>
      </p:sp>
      <p:sp>
        <p:nvSpPr>
          <p:cNvPr id="31746" name="Titre 1"/>
          <p:cNvSpPr>
            <a:spLocks noGrp="1"/>
          </p:cNvSpPr>
          <p:nvPr>
            <p:ph type="title"/>
          </p:nvPr>
        </p:nvSpPr>
        <p:spPr/>
        <p:txBody>
          <a:bodyPr/>
          <a:lstStyle/>
          <a:p>
            <a:endParaRPr lang="fr-BE" smtClean="0">
              <a:solidFill>
                <a:srgbClr val="7B9899"/>
              </a:solidFill>
            </a:endParaRPr>
          </a:p>
        </p:txBody>
      </p:sp>
      <p:sp>
        <p:nvSpPr>
          <p:cNvPr id="4" name="Rectangle 3"/>
          <p:cNvSpPr/>
          <p:nvPr/>
        </p:nvSpPr>
        <p:spPr>
          <a:xfrm>
            <a:off x="611561" y="5805264"/>
            <a:ext cx="7787281" cy="1052736"/>
          </a:xfrm>
          <a:prstGeom prst="rect">
            <a:avLst/>
          </a:prstGeom>
          <a:solidFill>
            <a:schemeClr val="accent3">
              <a:lumMod val="50000"/>
            </a:schemeClr>
          </a:solidFill>
          <a:ln>
            <a:noFill/>
          </a:ln>
          <a:effectLst/>
          <a:scene3d>
            <a:camera prst="orthographicFront"/>
            <a:lightRig rig="threePt" dir="t"/>
          </a:scene3d>
          <a:sp3d extrusionH="76200" contourW="63500">
            <a:bevelT/>
            <a:extrusionClr>
              <a:schemeClr val="bg1">
                <a:lumMod val="50000"/>
              </a:schemeClr>
            </a:extrusionClr>
            <a:contourClr>
              <a:schemeClr val="bg1">
                <a:lumMod val="50000"/>
              </a:schemeClr>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fr-BE" sz="1600" b="1" dirty="0"/>
              <a:t>Comité de réseau « </a:t>
            </a:r>
            <a:r>
              <a:rPr lang="fr-BE" sz="1600" b="1" dirty="0" err="1"/>
              <a:t>REALiSM</a:t>
            </a:r>
            <a:r>
              <a:rPr lang="fr-BE" sz="1600" b="1" dirty="0"/>
              <a:t> </a:t>
            </a:r>
            <a:r>
              <a:rPr lang="fr-BE" sz="1600" b="1" dirty="0" smtClean="0"/>
              <a:t>» &amp; Comité « Financement réseau »</a:t>
            </a:r>
            <a:endParaRPr lang="fr-BE" sz="1600" b="1" dirty="0"/>
          </a:p>
          <a:p>
            <a:pPr algn="ctr" fontAlgn="auto">
              <a:spcBef>
                <a:spcPts val="0"/>
              </a:spcBef>
              <a:spcAft>
                <a:spcPts val="0"/>
              </a:spcAft>
              <a:defRPr/>
            </a:pPr>
            <a:r>
              <a:rPr lang="fr-BE" dirty="0"/>
              <a:t> </a:t>
            </a:r>
            <a:endParaRPr lang="fr-BE" sz="1200" dirty="0"/>
          </a:p>
        </p:txBody>
      </p:sp>
      <p:sp>
        <p:nvSpPr>
          <p:cNvPr id="5" name="Rectangle 4"/>
          <p:cNvSpPr/>
          <p:nvPr/>
        </p:nvSpPr>
        <p:spPr>
          <a:xfrm>
            <a:off x="2022236" y="4869160"/>
            <a:ext cx="4854019" cy="936104"/>
          </a:xfrm>
          <a:prstGeom prst="rect">
            <a:avLst/>
          </a:prstGeom>
          <a:solidFill>
            <a:srgbClr val="FFC000"/>
          </a:solidFill>
          <a:ln>
            <a:noFill/>
          </a:ln>
          <a:effectLst>
            <a:glow rad="139700">
              <a:schemeClr val="accent4">
                <a:satMod val="175000"/>
                <a:alpha val="40000"/>
              </a:schemeClr>
            </a:glo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cap="small" dirty="0">
                <a:solidFill>
                  <a:schemeClr val="tx1"/>
                </a:solidFill>
              </a:rPr>
              <a:t>Groupe opérationnel</a:t>
            </a:r>
          </a:p>
          <a:p>
            <a:pPr algn="ctr" fontAlgn="auto">
              <a:spcBef>
                <a:spcPts val="0"/>
              </a:spcBef>
              <a:spcAft>
                <a:spcPts val="0"/>
              </a:spcAft>
              <a:defRPr/>
            </a:pPr>
            <a:r>
              <a:rPr lang="fr-BE" sz="1200" dirty="0">
                <a:solidFill>
                  <a:schemeClr val="tx1"/>
                </a:solidFill>
              </a:rPr>
              <a:t>Rôle : Exécution de la politique opérationnelle, en « lien » avec la coordination de réseau, le comité de réseau et les commissions intersectorielles, etc.</a:t>
            </a:r>
          </a:p>
        </p:txBody>
      </p:sp>
      <p:sp>
        <p:nvSpPr>
          <p:cNvPr id="12" name="Rectangle 11"/>
          <p:cNvSpPr/>
          <p:nvPr/>
        </p:nvSpPr>
        <p:spPr>
          <a:xfrm>
            <a:off x="0" y="-22225"/>
            <a:ext cx="9144000" cy="1423988"/>
          </a:xfrm>
          <a:prstGeom prst="rect">
            <a:avLst/>
          </a:prstGeom>
          <a:solidFill>
            <a:schemeClr val="accent3"/>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fr-BE" sz="2000" b="1" cap="small" dirty="0"/>
          </a:p>
        </p:txBody>
      </p:sp>
      <p:sp>
        <p:nvSpPr>
          <p:cNvPr id="27" name="Flèche vers le haut 26"/>
          <p:cNvSpPr/>
          <p:nvPr/>
        </p:nvSpPr>
        <p:spPr>
          <a:xfrm>
            <a:off x="-252536" y="17788"/>
            <a:ext cx="864097" cy="6840213"/>
          </a:xfrm>
          <a:prstGeom prst="upArrow">
            <a:avLst/>
          </a:prstGeom>
          <a:solidFill>
            <a:schemeClr val="accent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fr-BE" sz="1600" b="1" dirty="0"/>
              <a:t>OBJECTIFS STRATÉGIQUES</a:t>
            </a:r>
          </a:p>
        </p:txBody>
      </p:sp>
      <p:sp>
        <p:nvSpPr>
          <p:cNvPr id="28" name="Flèche vers le haut 27"/>
          <p:cNvSpPr/>
          <p:nvPr/>
        </p:nvSpPr>
        <p:spPr>
          <a:xfrm>
            <a:off x="8508057" y="-2255"/>
            <a:ext cx="864096" cy="6880298"/>
          </a:xfrm>
          <a:prstGeom prst="upArrow">
            <a:avLst/>
          </a:prstGeom>
          <a:solidFill>
            <a:schemeClr val="accent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fr-BE" sz="1500" b="1" dirty="0"/>
              <a:t>OBJECTIFS</a:t>
            </a:r>
            <a:r>
              <a:rPr lang="fr-BE" dirty="0"/>
              <a:t> </a:t>
            </a:r>
            <a:r>
              <a:rPr lang="fr-BE" sz="1600" b="1" dirty="0"/>
              <a:t>OPÉRATIONNELS</a:t>
            </a:r>
          </a:p>
        </p:txBody>
      </p:sp>
      <p:sp>
        <p:nvSpPr>
          <p:cNvPr id="24" name="Rectangle 23"/>
          <p:cNvSpPr/>
          <p:nvPr/>
        </p:nvSpPr>
        <p:spPr>
          <a:xfrm>
            <a:off x="376366" y="399753"/>
            <a:ext cx="8354476" cy="523186"/>
          </a:xfrm>
          <a:prstGeom prst="rect">
            <a:avLst/>
          </a:prstGeom>
          <a:solidFill>
            <a:schemeClr val="bg2">
              <a:lumMod val="9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cap="small" dirty="0">
                <a:solidFill>
                  <a:schemeClr val="tx1"/>
                </a:solidFill>
              </a:rPr>
              <a:t>Fonctions/missions clés</a:t>
            </a:r>
          </a:p>
        </p:txBody>
      </p:sp>
      <p:sp>
        <p:nvSpPr>
          <p:cNvPr id="6" name="Rectangle 5"/>
          <p:cNvSpPr/>
          <p:nvPr/>
        </p:nvSpPr>
        <p:spPr>
          <a:xfrm>
            <a:off x="380477" y="966742"/>
            <a:ext cx="1948506" cy="662058"/>
          </a:xfrm>
          <a:prstGeom prst="rect">
            <a:avLst/>
          </a:prstGeom>
          <a:solidFill>
            <a:schemeClr val="bg2">
              <a:lumMod val="9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tx1"/>
                </a:solidFill>
              </a:rPr>
              <a:t>A. Détection précoce, screening &amp; orientation</a:t>
            </a:r>
          </a:p>
        </p:txBody>
      </p:sp>
      <p:sp>
        <p:nvSpPr>
          <p:cNvPr id="10" name="Rectangle 9"/>
          <p:cNvSpPr/>
          <p:nvPr/>
        </p:nvSpPr>
        <p:spPr>
          <a:xfrm>
            <a:off x="2328982" y="969243"/>
            <a:ext cx="2506894" cy="659557"/>
          </a:xfrm>
          <a:prstGeom prst="rect">
            <a:avLst/>
          </a:prstGeom>
          <a:solidFill>
            <a:schemeClr val="bg2">
              <a:lumMod val="9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tx1"/>
                </a:solidFill>
              </a:rPr>
              <a:t>B. Diagnostic </a:t>
            </a:r>
          </a:p>
          <a:p>
            <a:pPr algn="ctr" fontAlgn="auto">
              <a:spcBef>
                <a:spcPts val="0"/>
              </a:spcBef>
              <a:spcAft>
                <a:spcPts val="0"/>
              </a:spcAft>
              <a:defRPr/>
            </a:pPr>
            <a:r>
              <a:rPr lang="fr-BE" sz="1200" b="1" dirty="0">
                <a:solidFill>
                  <a:schemeClr val="tx1"/>
                </a:solidFill>
              </a:rPr>
              <a:t>Analyse holistique </a:t>
            </a:r>
          </a:p>
          <a:p>
            <a:pPr algn="ctr" fontAlgn="auto">
              <a:spcBef>
                <a:spcPts val="0"/>
              </a:spcBef>
              <a:spcAft>
                <a:spcPts val="0"/>
              </a:spcAft>
              <a:defRPr/>
            </a:pPr>
            <a:r>
              <a:rPr lang="fr-BE" sz="1200" b="1" dirty="0">
                <a:solidFill>
                  <a:schemeClr val="tx1"/>
                </a:solidFill>
              </a:rPr>
              <a:t>Modèle bio-médico-social</a:t>
            </a:r>
          </a:p>
        </p:txBody>
      </p:sp>
      <p:sp>
        <p:nvSpPr>
          <p:cNvPr id="9" name="Rectangle 8"/>
          <p:cNvSpPr/>
          <p:nvPr/>
        </p:nvSpPr>
        <p:spPr>
          <a:xfrm>
            <a:off x="4835875" y="951090"/>
            <a:ext cx="1741579" cy="677710"/>
          </a:xfrm>
          <a:prstGeom prst="rect">
            <a:avLst/>
          </a:prstGeom>
          <a:solidFill>
            <a:schemeClr val="bg2">
              <a:lumMod val="9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tx1"/>
                </a:solidFill>
              </a:rPr>
              <a:t>C. Traitement</a:t>
            </a:r>
          </a:p>
        </p:txBody>
      </p:sp>
      <p:sp>
        <p:nvSpPr>
          <p:cNvPr id="8" name="Rectangle 7"/>
          <p:cNvSpPr/>
          <p:nvPr/>
        </p:nvSpPr>
        <p:spPr>
          <a:xfrm>
            <a:off x="6573344" y="951090"/>
            <a:ext cx="2157498" cy="677710"/>
          </a:xfrm>
          <a:prstGeom prst="rect">
            <a:avLst/>
          </a:prstGeom>
          <a:solidFill>
            <a:schemeClr val="bg2">
              <a:lumMod val="9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tx1"/>
                </a:solidFill>
              </a:rPr>
              <a:t>D. Inclusion dans tous les domaines de la vie</a:t>
            </a:r>
          </a:p>
        </p:txBody>
      </p:sp>
      <p:sp>
        <p:nvSpPr>
          <p:cNvPr id="16" name="Rectangle 15"/>
          <p:cNvSpPr/>
          <p:nvPr/>
        </p:nvSpPr>
        <p:spPr>
          <a:xfrm>
            <a:off x="380477" y="1628800"/>
            <a:ext cx="8354476" cy="360040"/>
          </a:xfrm>
          <a:prstGeom prst="rect">
            <a:avLst/>
          </a:prstGeom>
          <a:solidFill>
            <a:schemeClr val="bg2">
              <a:lumMod val="9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tx1"/>
                </a:solidFill>
              </a:rPr>
              <a:t>E. Échange et valorisation de l’expertise</a:t>
            </a:r>
          </a:p>
        </p:txBody>
      </p:sp>
      <p:sp>
        <p:nvSpPr>
          <p:cNvPr id="56" name="Flèche droite 55"/>
          <p:cNvSpPr/>
          <p:nvPr/>
        </p:nvSpPr>
        <p:spPr>
          <a:xfrm>
            <a:off x="5429894" y="190434"/>
            <a:ext cx="3078163" cy="21748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57" name="Flèche droite 56"/>
          <p:cNvSpPr/>
          <p:nvPr/>
        </p:nvSpPr>
        <p:spPr>
          <a:xfrm rot="10800000">
            <a:off x="611561" y="196365"/>
            <a:ext cx="3078163" cy="21748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60" name="Rectangle 59"/>
          <p:cNvSpPr/>
          <p:nvPr/>
        </p:nvSpPr>
        <p:spPr>
          <a:xfrm>
            <a:off x="420688" y="1989138"/>
            <a:ext cx="8332787" cy="2160587"/>
          </a:xfrm>
          <a:prstGeom prst="rect">
            <a:avLst/>
          </a:prstGeom>
          <a:pattFill prst="wdDnDiag">
            <a:fgClr>
              <a:srgbClr val="FFC000"/>
            </a:fgClr>
            <a:bgClr>
              <a:schemeClr val="accent5">
                <a:lumMod val="40000"/>
                <a:lumOff val="60000"/>
              </a:schemeClr>
            </a:bgClr>
          </a:pattFill>
          <a:ln w="539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6 Commissions Intersectorielles</a:t>
            </a:r>
          </a:p>
        </p:txBody>
      </p:sp>
      <p:sp>
        <p:nvSpPr>
          <p:cNvPr id="13" name="Rectangle 12"/>
          <p:cNvSpPr/>
          <p:nvPr/>
        </p:nvSpPr>
        <p:spPr>
          <a:xfrm>
            <a:off x="780430" y="2591527"/>
            <a:ext cx="1241806" cy="1224136"/>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rgbClr val="4B4582"/>
                </a:solidFill>
              </a:rPr>
              <a:t>0. Prévention universelle et promotion de la santé</a:t>
            </a:r>
          </a:p>
        </p:txBody>
      </p:sp>
      <p:sp>
        <p:nvSpPr>
          <p:cNvPr id="19" name="Rectangle 18"/>
          <p:cNvSpPr/>
          <p:nvPr/>
        </p:nvSpPr>
        <p:spPr>
          <a:xfrm>
            <a:off x="2022236" y="2571528"/>
            <a:ext cx="1181612" cy="1224136"/>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rgbClr val="4B4582"/>
                </a:solidFill>
              </a:rPr>
              <a:t>1. Détection et intervention précoces</a:t>
            </a:r>
          </a:p>
        </p:txBody>
      </p:sp>
      <p:sp>
        <p:nvSpPr>
          <p:cNvPr id="20" name="Rectangle 19"/>
          <p:cNvSpPr/>
          <p:nvPr/>
        </p:nvSpPr>
        <p:spPr>
          <a:xfrm>
            <a:off x="3180339" y="2570956"/>
            <a:ext cx="1506314" cy="1224708"/>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rgbClr val="4B4582"/>
                </a:solidFill>
              </a:rPr>
              <a:t>2. Consultation et liaison intersectorielles</a:t>
            </a:r>
          </a:p>
        </p:txBody>
      </p:sp>
      <p:sp>
        <p:nvSpPr>
          <p:cNvPr id="21" name="Rectangle 20"/>
          <p:cNvSpPr/>
          <p:nvPr/>
        </p:nvSpPr>
        <p:spPr>
          <a:xfrm>
            <a:off x="4686653" y="2591527"/>
            <a:ext cx="1267559" cy="1205165"/>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rgbClr val="4B4582"/>
                </a:solidFill>
              </a:rPr>
              <a:t>3. Offre de base SM</a:t>
            </a:r>
          </a:p>
        </p:txBody>
      </p:sp>
      <p:sp>
        <p:nvSpPr>
          <p:cNvPr id="22" name="Rectangle 21"/>
          <p:cNvSpPr/>
          <p:nvPr/>
        </p:nvSpPr>
        <p:spPr>
          <a:xfrm>
            <a:off x="5864082" y="2629385"/>
            <a:ext cx="1156918" cy="1224709"/>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rgbClr val="4B4582"/>
                </a:solidFill>
              </a:rPr>
              <a:t>4. Equipe mobile </a:t>
            </a:r>
            <a:r>
              <a:rPr lang="fr-BE" sz="1200" b="1" dirty="0" err="1">
                <a:solidFill>
                  <a:srgbClr val="4B4582"/>
                </a:solidFill>
              </a:rPr>
              <a:t>outreaching</a:t>
            </a:r>
            <a:endParaRPr lang="fr-BE" sz="1200" b="1" dirty="0">
              <a:solidFill>
                <a:srgbClr val="4B4582"/>
              </a:solidFill>
            </a:endParaRPr>
          </a:p>
        </p:txBody>
      </p:sp>
      <p:sp>
        <p:nvSpPr>
          <p:cNvPr id="23" name="Rectangle 22"/>
          <p:cNvSpPr/>
          <p:nvPr/>
        </p:nvSpPr>
        <p:spPr>
          <a:xfrm>
            <a:off x="6985083" y="2588581"/>
            <a:ext cx="1269278" cy="1207083"/>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rgbClr val="4B4582"/>
                </a:solidFill>
              </a:rPr>
              <a:t>5. Soutien à l’intégration et à l’inclusion</a:t>
            </a:r>
          </a:p>
        </p:txBody>
      </p:sp>
      <p:sp>
        <p:nvSpPr>
          <p:cNvPr id="11" name="Rectangle 10"/>
          <p:cNvSpPr/>
          <p:nvPr/>
        </p:nvSpPr>
        <p:spPr>
          <a:xfrm>
            <a:off x="777351" y="2197337"/>
            <a:ext cx="7488366" cy="432048"/>
          </a:xfrm>
          <a:prstGeom prst="rect">
            <a:avLst/>
          </a:prstGeom>
          <a:solidFill>
            <a:schemeClr val="accent3">
              <a:lumMod val="20000"/>
              <a:lumOff val="80000"/>
            </a:schemeClr>
          </a:solidFill>
          <a:ln>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cap="small" dirty="0">
                <a:solidFill>
                  <a:schemeClr val="bg2">
                    <a:lumMod val="75000"/>
                    <a:lumOff val="25000"/>
                  </a:schemeClr>
                </a:solidFill>
              </a:rPr>
              <a:t>Commissions Intersectorielles/Programmes d’activités</a:t>
            </a:r>
          </a:p>
        </p:txBody>
      </p:sp>
      <p:sp>
        <p:nvSpPr>
          <p:cNvPr id="62" name="Flèche vers le haut 61"/>
          <p:cNvSpPr/>
          <p:nvPr/>
        </p:nvSpPr>
        <p:spPr>
          <a:xfrm rot="20026673">
            <a:off x="1250950" y="1522413"/>
            <a:ext cx="719138" cy="771525"/>
          </a:xfrm>
          <a:prstGeom prst="upArrow">
            <a:avLst/>
          </a:prstGeom>
          <a:solidFill>
            <a:schemeClr val="accent3">
              <a:lumMod val="5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63" name="Flèche vers le haut 62"/>
          <p:cNvSpPr/>
          <p:nvPr/>
        </p:nvSpPr>
        <p:spPr>
          <a:xfrm rot="1505748">
            <a:off x="6880225" y="1519238"/>
            <a:ext cx="719138" cy="771525"/>
          </a:xfrm>
          <a:prstGeom prst="upArrow">
            <a:avLst/>
          </a:prstGeom>
          <a:solidFill>
            <a:schemeClr val="accent3">
              <a:lumMod val="5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 name="Double flèche verticale 2"/>
          <p:cNvSpPr/>
          <p:nvPr/>
        </p:nvSpPr>
        <p:spPr>
          <a:xfrm rot="20382037">
            <a:off x="1191866" y="4568949"/>
            <a:ext cx="576064" cy="936104"/>
          </a:xfrm>
          <a:prstGeom prst="upDownArrow">
            <a:avLst/>
          </a:prstGeom>
          <a:solidFill>
            <a:schemeClr val="accent2">
              <a:lumMod val="60000"/>
              <a:lumOff val="40000"/>
            </a:schemeClr>
          </a:solidFill>
          <a:ln w="28575">
            <a:solidFill>
              <a:schemeClr val="accent3">
                <a:lumMod val="50000"/>
              </a:schemeClr>
            </a:solidFill>
            <a:prstDash val="soli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1" name="Double flèche verticale 30"/>
          <p:cNvSpPr/>
          <p:nvPr/>
        </p:nvSpPr>
        <p:spPr>
          <a:xfrm rot="1740846">
            <a:off x="7274477" y="4615473"/>
            <a:ext cx="576064" cy="936104"/>
          </a:xfrm>
          <a:prstGeom prst="upDownArrow">
            <a:avLst/>
          </a:prstGeom>
          <a:solidFill>
            <a:schemeClr val="accent2">
              <a:lumMod val="60000"/>
              <a:lumOff val="40000"/>
            </a:schemeClr>
          </a:solidFill>
          <a:ln w="28575">
            <a:solidFill>
              <a:schemeClr val="accent3">
                <a:lumMod val="50000"/>
              </a:schemeClr>
            </a:solidFill>
            <a:prstDash val="soli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5" name="Rectangle 14"/>
          <p:cNvSpPr/>
          <p:nvPr/>
        </p:nvSpPr>
        <p:spPr>
          <a:xfrm>
            <a:off x="289595" y="3503394"/>
            <a:ext cx="8398054" cy="584775"/>
          </a:xfrm>
          <a:prstGeom prst="rect">
            <a:avLst/>
          </a:prstGeom>
          <a:noFill/>
          <a:ln>
            <a:noFill/>
          </a:ln>
          <a:effectLst>
            <a:outerShdw blurRad="76200" dir="18900000" sy="23000" kx="-1200000" algn="bl" rotWithShape="0">
              <a:prstClr val="black">
                <a:alpha val="20000"/>
              </a:prstClr>
            </a:outerShdw>
          </a:effectLst>
        </p:spPr>
        <p:txBody>
          <a:bodyPr wrap="square">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2000" b="1" dirty="0">
                <a:ln w="12700">
                  <a:solidFill>
                    <a:schemeClr val="tx1"/>
                  </a:solidFill>
                  <a:prstDash val="solid"/>
                </a:ln>
                <a:solidFill>
                  <a:srgbClr val="4B4582"/>
                </a:solidFill>
                <a:effectLst>
                  <a:outerShdw blurRad="41275" dist="20320" dir="1800000" algn="tl" rotWithShape="0">
                    <a:srgbClr val="000000">
                      <a:alpha val="40000"/>
                    </a:srgbClr>
                  </a:outerShdw>
                </a:effectLst>
                <a:latin typeface="+mn-lt"/>
                <a:cs typeface="+mn-cs"/>
              </a:rPr>
              <a:t>C I R C U I T S     DE      </a:t>
            </a:r>
            <a:r>
              <a:rPr lang="fr-FR" sz="2000" b="1" dirty="0" smtClean="0">
                <a:ln w="12700">
                  <a:solidFill>
                    <a:schemeClr val="tx1"/>
                  </a:solidFill>
                  <a:prstDash val="solid"/>
                </a:ln>
                <a:solidFill>
                  <a:srgbClr val="4B4582"/>
                </a:solidFill>
                <a:effectLst>
                  <a:outerShdw blurRad="41275" dist="20320" dir="1800000" algn="tl" rotWithShape="0">
                    <a:srgbClr val="000000">
                      <a:alpha val="40000"/>
                    </a:srgbClr>
                  </a:outerShdw>
                </a:effectLst>
                <a:latin typeface="+mn-lt"/>
                <a:cs typeface="+mn-cs"/>
              </a:rPr>
              <a:t>SOINS</a:t>
            </a:r>
          </a:p>
          <a:p>
            <a:pPr algn="ctr" fontAlgn="auto">
              <a:spcBef>
                <a:spcPts val="0"/>
              </a:spcBef>
              <a:spcAft>
                <a:spcPts val="0"/>
              </a:spcAft>
              <a:defRPr/>
            </a:pPr>
            <a:r>
              <a:rPr lang="fr-FR" sz="1200" b="1" dirty="0" smtClean="0">
                <a:solidFill>
                  <a:srgbClr val="4B4582"/>
                </a:solidFill>
                <a:latin typeface="+mn-lt"/>
                <a:cs typeface="+mn-cs"/>
              </a:rPr>
              <a:t>Pédopsychiatres  réseau</a:t>
            </a:r>
            <a:endParaRPr lang="fr-FR" sz="1200" b="1" dirty="0">
              <a:solidFill>
                <a:srgbClr val="4B4582"/>
              </a:solidFill>
              <a:latin typeface="+mn-lt"/>
              <a:cs typeface="+mn-cs"/>
            </a:endParaRPr>
          </a:p>
        </p:txBody>
      </p:sp>
      <p:sp>
        <p:nvSpPr>
          <p:cNvPr id="2" name="ZoneTexte 1"/>
          <p:cNvSpPr txBox="1"/>
          <p:nvPr/>
        </p:nvSpPr>
        <p:spPr>
          <a:xfrm>
            <a:off x="289595" y="-63201"/>
            <a:ext cx="8530877" cy="338554"/>
          </a:xfrm>
          <a:prstGeom prst="rect">
            <a:avLst/>
          </a:prstGeom>
          <a:noFill/>
          <a:scene3d>
            <a:camera prst="orthographicFront"/>
            <a:lightRig rig="threePt" dir="t"/>
          </a:scene3d>
          <a:sp3d prstMaterial="dkEdge"/>
        </p:spPr>
        <p:txBody>
          <a:bodyPr wrap="square" rtlCol="0">
            <a:spAutoFit/>
          </a:bodyPr>
          <a:lstStyle/>
          <a:p>
            <a:r>
              <a:rPr lang="fr-BE" sz="1600" b="1" dirty="0" smtClean="0">
                <a:solidFill>
                  <a:srgbClr val="FFCC00"/>
                </a:solidFill>
              </a:rPr>
              <a:t>RÉPONDRE AUX BESOINS DES ENFANTS, ADOLESCENTS ET DE LEUR ENTOURAGE</a:t>
            </a:r>
            <a:endParaRPr lang="fr-BE" sz="1600" b="1" dirty="0">
              <a:solidFill>
                <a:srgbClr val="FFCC00"/>
              </a:solidFill>
            </a:endParaRPr>
          </a:p>
        </p:txBody>
      </p:sp>
      <p:sp>
        <p:nvSpPr>
          <p:cNvPr id="7" name="ZoneTexte 6"/>
          <p:cNvSpPr txBox="1"/>
          <p:nvPr/>
        </p:nvSpPr>
        <p:spPr>
          <a:xfrm>
            <a:off x="3689724" y="114511"/>
            <a:ext cx="1740170" cy="369332"/>
          </a:xfrm>
          <a:prstGeom prst="rect">
            <a:avLst/>
          </a:prstGeom>
          <a:noFill/>
        </p:spPr>
        <p:txBody>
          <a:bodyPr wrap="square" rtlCol="0">
            <a:spAutoFit/>
          </a:bodyPr>
          <a:lstStyle/>
          <a:p>
            <a:pPr algn="ctr"/>
            <a:r>
              <a:rPr lang="fr-BE" b="1" cap="small" dirty="0" smtClean="0">
                <a:solidFill>
                  <a:schemeClr val="bg1"/>
                </a:solidFill>
              </a:rPr>
              <a:t>Actions</a:t>
            </a:r>
            <a:endParaRPr lang="fr-BE" b="1" cap="small" dirty="0">
              <a:solidFill>
                <a:schemeClr val="bg1"/>
              </a:solidFill>
            </a:endParaRPr>
          </a:p>
        </p:txBody>
      </p:sp>
      <p:sp>
        <p:nvSpPr>
          <p:cNvPr id="14" name="ZoneTexte 13"/>
          <p:cNvSpPr txBox="1"/>
          <p:nvPr/>
        </p:nvSpPr>
        <p:spPr>
          <a:xfrm>
            <a:off x="643632" y="6331632"/>
            <a:ext cx="3909972" cy="830997"/>
          </a:xfrm>
          <a:prstGeom prst="rect">
            <a:avLst/>
          </a:prstGeom>
          <a:noFill/>
        </p:spPr>
        <p:txBody>
          <a:bodyPr wrap="square" rtlCol="0">
            <a:spAutoFit/>
          </a:bodyPr>
          <a:lstStyle/>
          <a:p>
            <a:pPr algn="ctr" fontAlgn="auto">
              <a:spcBef>
                <a:spcPts val="0"/>
              </a:spcBef>
              <a:spcAft>
                <a:spcPts val="0"/>
              </a:spcAft>
              <a:defRPr/>
            </a:pPr>
            <a:r>
              <a:rPr lang="fr-BE" sz="1000" dirty="0">
                <a:solidFill>
                  <a:schemeClr val="bg1"/>
                </a:solidFill>
              </a:rPr>
              <a:t>Représentants mandatés par leur institution ou indépendants</a:t>
            </a:r>
          </a:p>
          <a:p>
            <a:pPr algn="ctr" fontAlgn="auto">
              <a:spcBef>
                <a:spcPts val="0"/>
              </a:spcBef>
              <a:spcAft>
                <a:spcPts val="0"/>
              </a:spcAft>
              <a:defRPr/>
            </a:pPr>
            <a:r>
              <a:rPr lang="fr-BE" sz="1000" dirty="0">
                <a:solidFill>
                  <a:schemeClr val="bg1"/>
                </a:solidFill>
              </a:rPr>
              <a:t>Rôle : Exécution, adaptation de la convention de réseau, plan d’action global, approbation du budget et comptes</a:t>
            </a:r>
          </a:p>
          <a:p>
            <a:endParaRPr lang="fr-BE" dirty="0">
              <a:solidFill>
                <a:schemeClr val="bg1"/>
              </a:solidFill>
            </a:endParaRPr>
          </a:p>
        </p:txBody>
      </p:sp>
      <p:sp>
        <p:nvSpPr>
          <p:cNvPr id="17" name="ZoneTexte 16"/>
          <p:cNvSpPr txBox="1"/>
          <p:nvPr/>
        </p:nvSpPr>
        <p:spPr>
          <a:xfrm>
            <a:off x="4686653" y="6362375"/>
            <a:ext cx="3579064" cy="461665"/>
          </a:xfrm>
          <a:prstGeom prst="rect">
            <a:avLst/>
          </a:prstGeom>
          <a:noFill/>
        </p:spPr>
        <p:txBody>
          <a:bodyPr wrap="square" rtlCol="0">
            <a:spAutoFit/>
          </a:bodyPr>
          <a:lstStyle/>
          <a:p>
            <a:r>
              <a:rPr lang="fr-BE" sz="1200" dirty="0" smtClean="0">
                <a:solidFill>
                  <a:schemeClr val="bg1"/>
                </a:solidFill>
              </a:rPr>
              <a:t>Gestion des budgets, validation par le comité de réseau, participation de l’hôpital receveur</a:t>
            </a:r>
            <a:endParaRPr lang="fr-BE" sz="1200" dirty="0">
              <a:solidFill>
                <a:schemeClr val="bg1"/>
              </a:solidFill>
            </a:endParaRPr>
          </a:p>
        </p:txBody>
      </p:sp>
    </p:spTree>
    <p:extLst>
      <p:ext uri="{BB962C8B-B14F-4D97-AF65-F5344CB8AC3E}">
        <p14:creationId xmlns:p14="http://schemas.microsoft.com/office/powerpoint/2010/main" val="27830997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r>
              <a:rPr lang="fr-BE" b="1" smtClean="0">
                <a:solidFill>
                  <a:schemeClr val="tx1"/>
                </a:solidFill>
              </a:rPr>
              <a:t>Organisation du réseau</a:t>
            </a:r>
          </a:p>
        </p:txBody>
      </p:sp>
      <p:sp>
        <p:nvSpPr>
          <p:cNvPr id="4" name="Ellipse 3"/>
          <p:cNvSpPr/>
          <p:nvPr/>
        </p:nvSpPr>
        <p:spPr>
          <a:xfrm>
            <a:off x="0" y="1196752"/>
            <a:ext cx="9036496" cy="5258023"/>
          </a:xfrm>
          <a:prstGeom prst="ellipse">
            <a:avLst/>
          </a:prstGeom>
          <a:solidFill>
            <a:schemeClr val="accent5">
              <a:lumMod val="60000"/>
              <a:lumOff val="40000"/>
            </a:schemeClr>
          </a:solidFill>
          <a:ln w="381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5" name="ZoneTexte 4"/>
          <p:cNvSpPr txBox="1"/>
          <p:nvPr/>
        </p:nvSpPr>
        <p:spPr>
          <a:xfrm>
            <a:off x="0" y="3068638"/>
            <a:ext cx="1833563" cy="825500"/>
          </a:xfrm>
          <a:prstGeom prst="rect">
            <a:avLst/>
          </a:prstGeom>
          <a:noFill/>
        </p:spPr>
        <p:txBody>
          <a:bodyPr>
            <a:spAutoFit/>
          </a:bodyPr>
          <a:lstStyle/>
          <a:p>
            <a:pPr algn="ctr"/>
            <a:r>
              <a:rPr lang="fr-BE" sz="1600" b="1">
                <a:latin typeface="Georgia" pitchFamily="18" charset="0"/>
              </a:rPr>
              <a:t>RÉSEAU </a:t>
            </a:r>
          </a:p>
          <a:p>
            <a:pPr algn="ctr"/>
            <a:r>
              <a:rPr lang="fr-BE" sz="1600" b="1">
                <a:latin typeface="Georgia" pitchFamily="18" charset="0"/>
              </a:rPr>
              <a:t>INTERSECTO-RIEL</a:t>
            </a:r>
          </a:p>
        </p:txBody>
      </p:sp>
      <p:sp>
        <p:nvSpPr>
          <p:cNvPr id="9" name="Ellipse 8"/>
          <p:cNvSpPr/>
          <p:nvPr/>
        </p:nvSpPr>
        <p:spPr>
          <a:xfrm>
            <a:off x="3348038" y="1557338"/>
            <a:ext cx="3744912" cy="4248150"/>
          </a:xfrm>
          <a:prstGeom prst="ellipse">
            <a:avLst/>
          </a:prstGeom>
          <a:solidFill>
            <a:schemeClr val="accent3">
              <a:lumMod val="50000"/>
            </a:schemeClr>
          </a:solidFill>
          <a:ln w="254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p>
        </p:txBody>
      </p:sp>
      <p:sp>
        <p:nvSpPr>
          <p:cNvPr id="10" name="Ellipse 9"/>
          <p:cNvSpPr/>
          <p:nvPr/>
        </p:nvSpPr>
        <p:spPr>
          <a:xfrm>
            <a:off x="3995738" y="1989138"/>
            <a:ext cx="1512887" cy="3455987"/>
          </a:xfrm>
          <a:prstGeom prst="ellipse">
            <a:avLst/>
          </a:prstGeom>
          <a:solidFill>
            <a:srgbClr val="FFC000"/>
          </a:solidFill>
          <a:ln w="28575">
            <a:solidFill>
              <a:schemeClr val="accent3">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sz="1200" dirty="0">
              <a:solidFill>
                <a:schemeClr val="tx1"/>
              </a:solidFill>
            </a:endParaRPr>
          </a:p>
        </p:txBody>
      </p:sp>
      <p:sp>
        <p:nvSpPr>
          <p:cNvPr id="11" name="ZoneTexte 10"/>
          <p:cNvSpPr txBox="1"/>
          <p:nvPr/>
        </p:nvSpPr>
        <p:spPr>
          <a:xfrm>
            <a:off x="5462239" y="3116966"/>
            <a:ext cx="1751013" cy="1200329"/>
          </a:xfrm>
          <a:prstGeom prst="rect">
            <a:avLst/>
          </a:prstGeom>
          <a:noFill/>
        </p:spPr>
        <p:txBody>
          <a:bodyPr>
            <a:spAutoFit/>
          </a:bodyPr>
          <a:lstStyle/>
          <a:p>
            <a:pPr algn="ctr"/>
            <a:r>
              <a:rPr lang="fr-BE" sz="1200" b="1" dirty="0">
                <a:solidFill>
                  <a:schemeClr val="bg1"/>
                </a:solidFill>
                <a:latin typeface="Georgia" pitchFamily="18" charset="0"/>
              </a:rPr>
              <a:t>COMITÉ DE RÉSEAU </a:t>
            </a:r>
          </a:p>
          <a:p>
            <a:pPr algn="ctr"/>
            <a:r>
              <a:rPr lang="fr-BE" sz="1200" b="1" dirty="0">
                <a:solidFill>
                  <a:schemeClr val="bg1"/>
                </a:solidFill>
                <a:latin typeface="Georgia" pitchFamily="18" charset="0"/>
              </a:rPr>
              <a:t>« </a:t>
            </a:r>
            <a:r>
              <a:rPr lang="fr-BE" sz="1200" b="1" dirty="0" err="1">
                <a:solidFill>
                  <a:schemeClr val="bg1"/>
                </a:solidFill>
                <a:latin typeface="Georgia" pitchFamily="18" charset="0"/>
              </a:rPr>
              <a:t>REALiSM</a:t>
            </a:r>
            <a:r>
              <a:rPr lang="fr-BE" sz="1200" b="1" dirty="0">
                <a:solidFill>
                  <a:schemeClr val="bg1"/>
                </a:solidFill>
                <a:latin typeface="Georgia" pitchFamily="18" charset="0"/>
              </a:rPr>
              <a:t> »</a:t>
            </a:r>
          </a:p>
          <a:p>
            <a:pPr algn="ctr"/>
            <a:endParaRPr lang="fr-BE" sz="1200" b="1" dirty="0">
              <a:solidFill>
                <a:schemeClr val="bg1"/>
              </a:solidFill>
              <a:latin typeface="Georgia" pitchFamily="18" charset="0"/>
            </a:endParaRPr>
          </a:p>
          <a:p>
            <a:pPr algn="ctr"/>
            <a:r>
              <a:rPr lang="fr-BE" sz="1200" b="1" dirty="0">
                <a:solidFill>
                  <a:schemeClr val="bg1"/>
                </a:solidFill>
                <a:latin typeface="Georgia" pitchFamily="18" charset="0"/>
              </a:rPr>
              <a:t>INTERSECTORIEL</a:t>
            </a:r>
          </a:p>
          <a:p>
            <a:endParaRPr lang="fr-BE" sz="1200" dirty="0">
              <a:latin typeface="Georgia" pitchFamily="18" charset="0"/>
            </a:endParaRPr>
          </a:p>
        </p:txBody>
      </p:sp>
      <p:sp>
        <p:nvSpPr>
          <p:cNvPr id="13" name="Ellipse 12"/>
          <p:cNvSpPr/>
          <p:nvPr/>
        </p:nvSpPr>
        <p:spPr>
          <a:xfrm>
            <a:off x="2844800" y="4867275"/>
            <a:ext cx="1800225" cy="922338"/>
          </a:xfrm>
          <a:prstGeom prst="ellipse">
            <a:avLst/>
          </a:prstGeom>
          <a:pattFill prst="wdDnDiag">
            <a:fgClr>
              <a:srgbClr val="FFC000"/>
            </a:fgClr>
            <a:bgClr>
              <a:schemeClr val="accent5">
                <a:lumMod val="60000"/>
                <a:lumOff val="40000"/>
              </a:schemeClr>
            </a:bgClr>
          </a:pattFill>
          <a:ln w="666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a:t>
            </a:r>
          </a:p>
          <a:p>
            <a:pPr algn="ctr" fontAlgn="auto">
              <a:spcBef>
                <a:spcPts val="0"/>
              </a:spcBef>
              <a:spcAft>
                <a:spcPts val="0"/>
              </a:spcAft>
              <a:defRPr/>
            </a:pPr>
            <a:r>
              <a:rPr lang="fr-BE" sz="1200" dirty="0">
                <a:solidFill>
                  <a:schemeClr val="tx1"/>
                </a:solidFill>
              </a:rPr>
              <a:t>Equipe Mobile</a:t>
            </a:r>
          </a:p>
        </p:txBody>
      </p:sp>
      <p:sp>
        <p:nvSpPr>
          <p:cNvPr id="14" name="Ellipse 13"/>
          <p:cNvSpPr/>
          <p:nvPr/>
        </p:nvSpPr>
        <p:spPr>
          <a:xfrm>
            <a:off x="2519363" y="2319338"/>
            <a:ext cx="1800225" cy="923925"/>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a:t>
            </a:r>
          </a:p>
          <a:p>
            <a:pPr algn="ctr" fontAlgn="auto">
              <a:spcBef>
                <a:spcPts val="0"/>
              </a:spcBef>
              <a:spcAft>
                <a:spcPts val="0"/>
              </a:spcAft>
              <a:defRPr/>
            </a:pPr>
            <a:r>
              <a:rPr lang="fr-BE" sz="1200" dirty="0">
                <a:solidFill>
                  <a:schemeClr val="tx1"/>
                </a:solidFill>
              </a:rPr>
              <a:t>Détection</a:t>
            </a:r>
          </a:p>
        </p:txBody>
      </p:sp>
      <p:sp>
        <p:nvSpPr>
          <p:cNvPr id="15" name="Ellipse 14"/>
          <p:cNvSpPr/>
          <p:nvPr/>
        </p:nvSpPr>
        <p:spPr>
          <a:xfrm>
            <a:off x="2933700" y="1555750"/>
            <a:ext cx="1685925" cy="865188"/>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a:t>
            </a:r>
          </a:p>
          <a:p>
            <a:pPr algn="ctr" fontAlgn="auto">
              <a:spcBef>
                <a:spcPts val="0"/>
              </a:spcBef>
              <a:spcAft>
                <a:spcPts val="0"/>
              </a:spcAft>
              <a:defRPr/>
            </a:pPr>
            <a:r>
              <a:rPr lang="fr-BE" sz="1200" dirty="0">
                <a:solidFill>
                  <a:schemeClr val="tx1"/>
                </a:solidFill>
              </a:rPr>
              <a:t>Prévention</a:t>
            </a:r>
          </a:p>
        </p:txBody>
      </p:sp>
      <p:sp>
        <p:nvSpPr>
          <p:cNvPr id="16" name="Ellipse 15"/>
          <p:cNvSpPr/>
          <p:nvPr/>
        </p:nvSpPr>
        <p:spPr>
          <a:xfrm>
            <a:off x="2343150" y="3268663"/>
            <a:ext cx="1800225" cy="922337"/>
          </a:xfrm>
          <a:prstGeom prst="ellipse">
            <a:avLst/>
          </a:prstGeom>
          <a:pattFill prst="wdDnDiag">
            <a:fgClr>
              <a:srgbClr val="FFC000"/>
            </a:fgClr>
            <a:bgClr>
              <a:schemeClr val="accent5">
                <a:lumMod val="60000"/>
                <a:lumOff val="40000"/>
              </a:schemeClr>
            </a:bgClr>
          </a:pattFill>
          <a:ln w="666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a:t>
            </a:r>
          </a:p>
          <a:p>
            <a:pPr algn="ctr" fontAlgn="auto">
              <a:spcBef>
                <a:spcPts val="0"/>
              </a:spcBef>
              <a:spcAft>
                <a:spcPts val="0"/>
              </a:spcAft>
              <a:defRPr/>
            </a:pPr>
            <a:r>
              <a:rPr lang="fr-BE" sz="1200" dirty="0">
                <a:solidFill>
                  <a:schemeClr val="tx1"/>
                </a:solidFill>
              </a:rPr>
              <a:t>Consultation &amp; liaison</a:t>
            </a:r>
          </a:p>
        </p:txBody>
      </p:sp>
      <p:sp>
        <p:nvSpPr>
          <p:cNvPr id="17" name="Ellipse 16"/>
          <p:cNvSpPr/>
          <p:nvPr/>
        </p:nvSpPr>
        <p:spPr>
          <a:xfrm>
            <a:off x="2462213" y="4067175"/>
            <a:ext cx="1800225" cy="922338"/>
          </a:xfrm>
          <a:prstGeom prst="ellipse">
            <a:avLst/>
          </a:prstGeom>
          <a:pattFill prst="wdDnDiag">
            <a:fgClr>
              <a:srgbClr val="FFC000"/>
            </a:fgClr>
            <a:bgClr>
              <a:schemeClr val="accent5">
                <a:lumMod val="60000"/>
                <a:lumOff val="40000"/>
              </a:schemeClr>
            </a:bgClr>
          </a:pattFill>
          <a:ln w="666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a:t>
            </a:r>
          </a:p>
          <a:p>
            <a:pPr algn="ctr" fontAlgn="auto">
              <a:spcBef>
                <a:spcPts val="0"/>
              </a:spcBef>
              <a:spcAft>
                <a:spcPts val="0"/>
              </a:spcAft>
              <a:defRPr/>
            </a:pPr>
            <a:r>
              <a:rPr lang="fr-BE" sz="1200" dirty="0">
                <a:solidFill>
                  <a:schemeClr val="tx1"/>
                </a:solidFill>
              </a:rPr>
              <a:t>Offre de base</a:t>
            </a:r>
          </a:p>
        </p:txBody>
      </p:sp>
      <p:sp>
        <p:nvSpPr>
          <p:cNvPr id="6" name="Flèche gauche 5"/>
          <p:cNvSpPr/>
          <p:nvPr/>
        </p:nvSpPr>
        <p:spPr>
          <a:xfrm>
            <a:off x="2051050" y="1866900"/>
            <a:ext cx="1114425" cy="388938"/>
          </a:xfrm>
          <a:prstGeom prst="lef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cap="small" dirty="0">
                <a:solidFill>
                  <a:schemeClr val="tx1"/>
                </a:solidFill>
              </a:rPr>
              <a:t>actions</a:t>
            </a:r>
          </a:p>
        </p:txBody>
      </p:sp>
      <p:sp>
        <p:nvSpPr>
          <p:cNvPr id="22" name="Flèche gauche 21"/>
          <p:cNvSpPr/>
          <p:nvPr/>
        </p:nvSpPr>
        <p:spPr>
          <a:xfrm>
            <a:off x="1749425" y="2643188"/>
            <a:ext cx="1114425" cy="388937"/>
          </a:xfrm>
          <a:prstGeom prst="lef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cap="small" dirty="0">
                <a:solidFill>
                  <a:schemeClr val="tx1"/>
                </a:solidFill>
              </a:rPr>
              <a:t>actions</a:t>
            </a:r>
          </a:p>
        </p:txBody>
      </p:sp>
      <p:sp>
        <p:nvSpPr>
          <p:cNvPr id="23" name="Flèche gauche 22"/>
          <p:cNvSpPr/>
          <p:nvPr/>
        </p:nvSpPr>
        <p:spPr>
          <a:xfrm>
            <a:off x="1533525" y="3632200"/>
            <a:ext cx="1114425" cy="387350"/>
          </a:xfrm>
          <a:prstGeom prst="lef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cap="small" dirty="0">
                <a:solidFill>
                  <a:schemeClr val="tx1"/>
                </a:solidFill>
              </a:rPr>
              <a:t>actions</a:t>
            </a:r>
          </a:p>
        </p:txBody>
      </p:sp>
      <p:sp>
        <p:nvSpPr>
          <p:cNvPr id="24" name="Flèche gauche 23"/>
          <p:cNvSpPr/>
          <p:nvPr/>
        </p:nvSpPr>
        <p:spPr>
          <a:xfrm>
            <a:off x="1692275" y="4378325"/>
            <a:ext cx="1112838" cy="388938"/>
          </a:xfrm>
          <a:prstGeom prst="lef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cap="small" dirty="0">
                <a:solidFill>
                  <a:schemeClr val="tx1"/>
                </a:solidFill>
              </a:rPr>
              <a:t>actions</a:t>
            </a:r>
          </a:p>
        </p:txBody>
      </p:sp>
      <p:sp>
        <p:nvSpPr>
          <p:cNvPr id="27" name="Ellipse 26"/>
          <p:cNvSpPr/>
          <p:nvPr/>
        </p:nvSpPr>
        <p:spPr>
          <a:xfrm>
            <a:off x="7201531" y="3113599"/>
            <a:ext cx="1728000" cy="1728000"/>
          </a:xfrm>
          <a:prstGeom prst="ellipse">
            <a:avLst/>
          </a:prstGeom>
          <a:solidFill>
            <a:srgbClr val="FFCC00"/>
          </a:solidFill>
          <a:ln w="666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BE" sz="1100" b="1" dirty="0">
                <a:solidFill>
                  <a:schemeClr val="tx1"/>
                </a:solidFill>
                <a:cs typeface="Arial" charset="0"/>
              </a:rPr>
              <a:t>Commission </a:t>
            </a:r>
            <a:r>
              <a:rPr lang="fr-BE" sz="1100" b="1" dirty="0" smtClean="0">
                <a:solidFill>
                  <a:schemeClr val="tx1"/>
                </a:solidFill>
                <a:cs typeface="Arial" charset="0"/>
              </a:rPr>
              <a:t>« d’appui &amp; de concertation »</a:t>
            </a:r>
            <a:endParaRPr lang="fr-BE" sz="1100" b="1" dirty="0">
              <a:solidFill>
                <a:schemeClr val="tx1"/>
              </a:solidFill>
              <a:cs typeface="Arial" charset="0"/>
            </a:endParaRPr>
          </a:p>
        </p:txBody>
      </p:sp>
      <p:sp>
        <p:nvSpPr>
          <p:cNvPr id="28" name="ZoneTexte 27"/>
          <p:cNvSpPr txBox="1"/>
          <p:nvPr/>
        </p:nvSpPr>
        <p:spPr>
          <a:xfrm>
            <a:off x="3995738" y="3068638"/>
            <a:ext cx="1584325" cy="1101725"/>
          </a:xfrm>
          <a:prstGeom prst="rect">
            <a:avLst/>
          </a:prstGeom>
          <a:noFill/>
        </p:spPr>
        <p:txBody>
          <a:bodyPr>
            <a:spAutoFit/>
          </a:bodyPr>
          <a:lstStyle/>
          <a:p>
            <a:pPr algn="ctr"/>
            <a:r>
              <a:rPr lang="fr-BE" sz="1100" b="1">
                <a:latin typeface="Georgia" pitchFamily="18" charset="0"/>
              </a:rPr>
              <a:t>GROUPE </a:t>
            </a:r>
          </a:p>
          <a:p>
            <a:pPr algn="ctr"/>
            <a:endParaRPr lang="fr-BE" sz="1100" b="1">
              <a:latin typeface="Georgia" pitchFamily="18" charset="0"/>
            </a:endParaRPr>
          </a:p>
          <a:p>
            <a:pPr algn="ctr"/>
            <a:r>
              <a:rPr lang="fr-BE" sz="1100" b="1">
                <a:latin typeface="Georgia" pitchFamily="18" charset="0"/>
              </a:rPr>
              <a:t>OPÉRATIONNEL</a:t>
            </a:r>
          </a:p>
          <a:p>
            <a:pPr algn="ctr"/>
            <a:endParaRPr lang="fr-BE" sz="1100" b="1">
              <a:latin typeface="Georgia" pitchFamily="18" charset="0"/>
            </a:endParaRPr>
          </a:p>
          <a:p>
            <a:pPr algn="ctr"/>
            <a:r>
              <a:rPr lang="fr-BE" sz="1100" b="1">
                <a:latin typeface="Georgia" pitchFamily="18" charset="0"/>
              </a:rPr>
              <a:t>INTERSECTORIEL</a:t>
            </a:r>
          </a:p>
          <a:p>
            <a:endParaRPr lang="fr-BE" sz="1100">
              <a:latin typeface="Georgia" pitchFamily="18" charset="0"/>
            </a:endParaRPr>
          </a:p>
        </p:txBody>
      </p:sp>
      <p:sp>
        <p:nvSpPr>
          <p:cNvPr id="20" name="Ellipse 19"/>
          <p:cNvSpPr/>
          <p:nvPr/>
        </p:nvSpPr>
        <p:spPr>
          <a:xfrm>
            <a:off x="3784600" y="5526088"/>
            <a:ext cx="1800225" cy="923925"/>
          </a:xfrm>
          <a:prstGeom prst="ellipse">
            <a:avLst/>
          </a:prstGeom>
          <a:pattFill prst="wdDnDiag">
            <a:fgClr>
              <a:srgbClr val="FFC000"/>
            </a:fgClr>
            <a:bgClr>
              <a:schemeClr val="accent5">
                <a:lumMod val="60000"/>
                <a:lumOff val="40000"/>
              </a:schemeClr>
            </a:bgClr>
          </a:pattFill>
          <a:ln w="666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a:t>
            </a:r>
          </a:p>
          <a:p>
            <a:pPr algn="ctr" fontAlgn="auto">
              <a:spcBef>
                <a:spcPts val="0"/>
              </a:spcBef>
              <a:spcAft>
                <a:spcPts val="0"/>
              </a:spcAft>
              <a:defRPr/>
            </a:pPr>
            <a:r>
              <a:rPr lang="fr-BE" sz="1200" dirty="0">
                <a:solidFill>
                  <a:schemeClr val="tx1"/>
                </a:solidFill>
              </a:rPr>
              <a:t>Soutien à l’inclusion</a:t>
            </a:r>
          </a:p>
        </p:txBody>
      </p:sp>
      <p:sp>
        <p:nvSpPr>
          <p:cNvPr id="21" name="Flèche gauche 20"/>
          <p:cNvSpPr/>
          <p:nvPr/>
        </p:nvSpPr>
        <p:spPr>
          <a:xfrm>
            <a:off x="1905000" y="5172075"/>
            <a:ext cx="1112838" cy="388938"/>
          </a:xfrm>
          <a:prstGeom prst="lef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cap="small" dirty="0">
                <a:solidFill>
                  <a:schemeClr val="tx1"/>
                </a:solidFill>
              </a:rPr>
              <a:t>actions</a:t>
            </a:r>
          </a:p>
        </p:txBody>
      </p:sp>
      <p:sp>
        <p:nvSpPr>
          <p:cNvPr id="8" name="Demi-tour 7"/>
          <p:cNvSpPr/>
          <p:nvPr/>
        </p:nvSpPr>
        <p:spPr>
          <a:xfrm>
            <a:off x="4518248" y="1363942"/>
            <a:ext cx="1719263" cy="1079500"/>
          </a:xfrm>
          <a:prstGeom prst="utur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solidFill>
                <a:schemeClr val="tx1"/>
              </a:solidFill>
            </a:endParaRPr>
          </a:p>
        </p:txBody>
      </p:sp>
      <p:sp>
        <p:nvSpPr>
          <p:cNvPr id="29" name="Demi-tour 28"/>
          <p:cNvSpPr/>
          <p:nvPr/>
        </p:nvSpPr>
        <p:spPr>
          <a:xfrm rot="10800000">
            <a:off x="4394200" y="4092575"/>
            <a:ext cx="1720850" cy="1079500"/>
          </a:xfrm>
          <a:prstGeom prst="utur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solidFill>
                <a:schemeClr val="tx1"/>
              </a:solidFill>
            </a:endParaRPr>
          </a:p>
        </p:txBody>
      </p:sp>
      <p:sp>
        <p:nvSpPr>
          <p:cNvPr id="25" name="Flèche gauche 24"/>
          <p:cNvSpPr/>
          <p:nvPr/>
        </p:nvSpPr>
        <p:spPr>
          <a:xfrm>
            <a:off x="2933700" y="5789613"/>
            <a:ext cx="1114425" cy="388937"/>
          </a:xfrm>
          <a:prstGeom prst="lef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cap="small" dirty="0">
                <a:solidFill>
                  <a:schemeClr val="tx1"/>
                </a:solidFill>
              </a:rPr>
              <a:t>actions</a:t>
            </a:r>
          </a:p>
        </p:txBody>
      </p:sp>
      <p:sp>
        <p:nvSpPr>
          <p:cNvPr id="26" name="Double flèche verticale 25"/>
          <p:cNvSpPr/>
          <p:nvPr/>
        </p:nvSpPr>
        <p:spPr>
          <a:xfrm rot="18200663">
            <a:off x="7262764" y="2925318"/>
            <a:ext cx="360040" cy="670801"/>
          </a:xfrm>
          <a:prstGeom prst="up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Double flèche verticale 29"/>
          <p:cNvSpPr/>
          <p:nvPr/>
        </p:nvSpPr>
        <p:spPr>
          <a:xfrm rot="3660295">
            <a:off x="7239973" y="4244259"/>
            <a:ext cx="360040" cy="670801"/>
          </a:xfrm>
          <a:prstGeom prst="up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à coins arrondis 1"/>
          <p:cNvSpPr/>
          <p:nvPr/>
        </p:nvSpPr>
        <p:spPr>
          <a:xfrm rot="20380066">
            <a:off x="5462239" y="2312194"/>
            <a:ext cx="1282353" cy="71993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Comité financement réseau</a:t>
            </a:r>
            <a:endParaRPr lang="fr-BE" sz="1400" dirty="0"/>
          </a:p>
        </p:txBody>
      </p:sp>
    </p:spTree>
    <p:extLst>
      <p:ext uri="{BB962C8B-B14F-4D97-AF65-F5344CB8AC3E}">
        <p14:creationId xmlns:p14="http://schemas.microsoft.com/office/powerpoint/2010/main" val="23861313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150" y="6022975"/>
            <a:ext cx="8064500" cy="576263"/>
          </a:xfrm>
          <a:prstGeom prst="rect">
            <a:avLst/>
          </a:prstGeom>
          <a:pattFill prst="wdDnDiag">
            <a:fgClr>
              <a:srgbClr val="FFC000"/>
            </a:fgClr>
            <a:bgClr>
              <a:schemeClr val="accent5">
                <a:lumMod val="60000"/>
                <a:lumOff val="40000"/>
              </a:schemeClr>
            </a:bgClr>
          </a:pattFill>
          <a:ln w="25400" cmpd="sng">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0. Prévention universelle et promotion de la santé</a:t>
            </a:r>
          </a:p>
        </p:txBody>
      </p:sp>
      <p:sp>
        <p:nvSpPr>
          <p:cNvPr id="5" name="ZoneTexte 4"/>
          <p:cNvSpPr txBox="1"/>
          <p:nvPr/>
        </p:nvSpPr>
        <p:spPr>
          <a:xfrm rot="5400000">
            <a:off x="983649" y="5841922"/>
            <a:ext cx="338554" cy="938719"/>
          </a:xfrm>
          <a:prstGeom prst="rect">
            <a:avLst/>
          </a:prstGeom>
          <a:noFill/>
        </p:spPr>
        <p:txBody>
          <a:bodyPr vert="vert270" lIns="0" tIns="0" rIns="0" bIns="0">
            <a:spAutoFit/>
          </a:bodyPr>
          <a:lstStyle/>
          <a:p>
            <a:pPr fontAlgn="auto">
              <a:spcBef>
                <a:spcPts val="0"/>
              </a:spcBef>
              <a:spcAft>
                <a:spcPts val="0"/>
              </a:spcAft>
              <a:defRPr/>
            </a:pPr>
            <a:r>
              <a:rPr lang="fr-BE" sz="1100" dirty="0">
                <a:latin typeface="+mn-lt"/>
                <a:cs typeface="+mn-cs"/>
              </a:rPr>
              <a:t>Commission Intersectorielle</a:t>
            </a:r>
          </a:p>
        </p:txBody>
      </p:sp>
      <p:sp>
        <p:nvSpPr>
          <p:cNvPr id="6" name="Rectangle 5"/>
          <p:cNvSpPr/>
          <p:nvPr/>
        </p:nvSpPr>
        <p:spPr>
          <a:xfrm>
            <a:off x="3090863" y="5445125"/>
            <a:ext cx="2933700" cy="57785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Développement d’actions spécifiques</a:t>
            </a:r>
          </a:p>
        </p:txBody>
      </p:sp>
      <p:sp>
        <p:nvSpPr>
          <p:cNvPr id="7" name="Rectangle 6"/>
          <p:cNvSpPr/>
          <p:nvPr/>
        </p:nvSpPr>
        <p:spPr>
          <a:xfrm>
            <a:off x="3090863" y="4508500"/>
            <a:ext cx="2933700" cy="80010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Promotion de la santé mentale</a:t>
            </a:r>
          </a:p>
          <a:p>
            <a:pPr algn="ctr" fontAlgn="auto">
              <a:spcBef>
                <a:spcPts val="0"/>
              </a:spcBef>
              <a:spcAft>
                <a:spcPts val="0"/>
              </a:spcAft>
              <a:defRPr/>
            </a:pPr>
            <a:r>
              <a:rPr lang="fr-BE" sz="1400" dirty="0">
                <a:solidFill>
                  <a:schemeClr val="tx1"/>
                </a:solidFill>
              </a:rPr>
              <a:t>Prévention universelle</a:t>
            </a:r>
          </a:p>
          <a:p>
            <a:pPr algn="ctr" fontAlgn="auto">
              <a:spcBef>
                <a:spcPts val="0"/>
              </a:spcBef>
              <a:spcAft>
                <a:spcPts val="0"/>
              </a:spcAft>
              <a:defRPr/>
            </a:pPr>
            <a:r>
              <a:rPr lang="fr-BE" sz="1400" dirty="0">
                <a:solidFill>
                  <a:schemeClr val="tx1"/>
                </a:solidFill>
              </a:rPr>
              <a:t>Non-stigmatisation</a:t>
            </a:r>
          </a:p>
        </p:txBody>
      </p:sp>
      <p:sp>
        <p:nvSpPr>
          <p:cNvPr id="9" name="Ellipse 8"/>
          <p:cNvSpPr/>
          <p:nvPr/>
        </p:nvSpPr>
        <p:spPr>
          <a:xfrm>
            <a:off x="251520" y="1700808"/>
            <a:ext cx="8394456" cy="2448272"/>
          </a:xfrm>
          <a:prstGeom prst="ellipse">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a:solidFill>
                  <a:srgbClr val="4B4582"/>
                </a:solidFill>
              </a:rPr>
              <a:t>Enseignement et formation (CPMS) </a:t>
            </a:r>
          </a:p>
          <a:p>
            <a:pPr algn="ctr" fontAlgn="auto">
              <a:spcBef>
                <a:spcPts val="0"/>
              </a:spcBef>
              <a:spcAft>
                <a:spcPts val="0"/>
              </a:spcAft>
              <a:defRPr/>
            </a:pPr>
            <a:r>
              <a:rPr lang="fr-BE" sz="1300" dirty="0" err="1" smtClean="0">
                <a:solidFill>
                  <a:srgbClr val="4B4582"/>
                </a:solidFill>
              </a:rPr>
              <a:t>ULg</a:t>
            </a:r>
            <a:endParaRPr lang="fr-BE" sz="1300" dirty="0" smtClean="0">
              <a:solidFill>
                <a:srgbClr val="4B4582"/>
              </a:solidFill>
            </a:endParaRPr>
          </a:p>
          <a:p>
            <a:pPr algn="ctr" fontAlgn="auto">
              <a:spcBef>
                <a:spcPts val="0"/>
              </a:spcBef>
              <a:spcAft>
                <a:spcPts val="0"/>
              </a:spcAft>
              <a:defRPr/>
            </a:pPr>
            <a:r>
              <a:rPr lang="fr-BE" sz="1300" dirty="0" smtClean="0">
                <a:solidFill>
                  <a:srgbClr val="4B4582"/>
                </a:solidFill>
              </a:rPr>
              <a:t>Secteur </a:t>
            </a:r>
            <a:r>
              <a:rPr lang="fr-BE" sz="1300" dirty="0">
                <a:solidFill>
                  <a:srgbClr val="4B4582"/>
                </a:solidFill>
              </a:rPr>
              <a:t>de la jeunesse</a:t>
            </a:r>
          </a:p>
          <a:p>
            <a:pPr algn="ctr" fontAlgn="auto">
              <a:spcBef>
                <a:spcPts val="0"/>
              </a:spcBef>
              <a:spcAft>
                <a:spcPts val="0"/>
              </a:spcAft>
              <a:defRPr/>
            </a:pPr>
            <a:r>
              <a:rPr lang="fr-BE" sz="1300" dirty="0">
                <a:solidFill>
                  <a:srgbClr val="4B4582"/>
                </a:solidFill>
              </a:rPr>
              <a:t>Accueil de la petite enfance</a:t>
            </a:r>
          </a:p>
          <a:p>
            <a:pPr algn="ctr" fontAlgn="auto">
              <a:spcBef>
                <a:spcPts val="0"/>
              </a:spcBef>
              <a:spcAft>
                <a:spcPts val="0"/>
              </a:spcAft>
              <a:defRPr/>
            </a:pPr>
            <a:r>
              <a:rPr lang="fr-BE" sz="1300" dirty="0">
                <a:solidFill>
                  <a:srgbClr val="4B4582"/>
                </a:solidFill>
              </a:rPr>
              <a:t>Prévention en matière de santé</a:t>
            </a:r>
          </a:p>
          <a:p>
            <a:pPr algn="ctr" fontAlgn="auto">
              <a:spcBef>
                <a:spcPts val="0"/>
              </a:spcBef>
              <a:spcAft>
                <a:spcPts val="0"/>
              </a:spcAft>
              <a:defRPr/>
            </a:pPr>
            <a:r>
              <a:rPr lang="fr-BE" sz="1300" dirty="0" smtClean="0">
                <a:solidFill>
                  <a:srgbClr val="4B4582"/>
                </a:solidFill>
              </a:rPr>
              <a:t>ONE</a:t>
            </a:r>
            <a:endParaRPr lang="fr-BE" sz="1300" dirty="0">
              <a:solidFill>
                <a:srgbClr val="4B4582"/>
              </a:solidFill>
            </a:endParaRPr>
          </a:p>
          <a:p>
            <a:pPr algn="ctr" fontAlgn="auto">
              <a:spcBef>
                <a:spcPts val="0"/>
              </a:spcBef>
              <a:spcAft>
                <a:spcPts val="0"/>
              </a:spcAft>
              <a:defRPr/>
            </a:pPr>
            <a:r>
              <a:rPr lang="fr-BE" sz="1300" dirty="0">
                <a:solidFill>
                  <a:srgbClr val="4B4582"/>
                </a:solidFill>
              </a:rPr>
              <a:t>1</a:t>
            </a:r>
            <a:r>
              <a:rPr lang="fr-BE" sz="1300" baseline="30000" dirty="0">
                <a:solidFill>
                  <a:srgbClr val="4B4582"/>
                </a:solidFill>
              </a:rPr>
              <a:t>ère</a:t>
            </a:r>
            <a:r>
              <a:rPr lang="fr-BE" sz="1300" dirty="0">
                <a:solidFill>
                  <a:srgbClr val="4B4582"/>
                </a:solidFill>
              </a:rPr>
              <a:t> ligne</a:t>
            </a:r>
          </a:p>
          <a:p>
            <a:pPr algn="ctr" fontAlgn="auto">
              <a:spcBef>
                <a:spcPts val="0"/>
              </a:spcBef>
              <a:spcAft>
                <a:spcPts val="0"/>
              </a:spcAft>
              <a:defRPr/>
            </a:pPr>
            <a:r>
              <a:rPr lang="fr-BE" sz="1150" dirty="0" smtClean="0">
                <a:solidFill>
                  <a:srgbClr val="4B4582"/>
                </a:solidFill>
              </a:rPr>
              <a:t>Soutien </a:t>
            </a:r>
            <a:r>
              <a:rPr lang="fr-BE" sz="1150" dirty="0">
                <a:solidFill>
                  <a:srgbClr val="4B4582"/>
                </a:solidFill>
              </a:rPr>
              <a:t>à la parentalité</a:t>
            </a:r>
          </a:p>
          <a:p>
            <a:pPr algn="ctr" fontAlgn="auto">
              <a:spcBef>
                <a:spcPts val="0"/>
              </a:spcBef>
              <a:spcAft>
                <a:spcPts val="0"/>
              </a:spcAft>
              <a:defRPr/>
            </a:pPr>
            <a:r>
              <a:rPr lang="fr-BE" sz="1300" dirty="0">
                <a:solidFill>
                  <a:srgbClr val="4B4582"/>
                </a:solidFill>
              </a:rPr>
              <a:t>AVIQ branche  handicap</a:t>
            </a:r>
          </a:p>
          <a:p>
            <a:pPr algn="ctr" fontAlgn="auto">
              <a:spcBef>
                <a:spcPts val="0"/>
              </a:spcBef>
              <a:spcAft>
                <a:spcPts val="0"/>
              </a:spcAft>
              <a:defRPr/>
            </a:pPr>
            <a:r>
              <a:rPr lang="fr-BE" sz="1300" dirty="0" smtClean="0">
                <a:solidFill>
                  <a:srgbClr val="4B4582"/>
                </a:solidFill>
              </a:rPr>
              <a:t>Soins en santé mentale spécialisés</a:t>
            </a:r>
            <a:endParaRPr lang="fr-BE" sz="1300" dirty="0">
              <a:solidFill>
                <a:srgbClr val="4B4582"/>
              </a:solidFill>
            </a:endParaRPr>
          </a:p>
          <a:p>
            <a:pPr algn="ctr" fontAlgn="auto">
              <a:spcBef>
                <a:spcPts val="0"/>
              </a:spcBef>
              <a:spcAft>
                <a:spcPts val="0"/>
              </a:spcAft>
              <a:defRPr/>
            </a:pPr>
            <a:r>
              <a:rPr lang="fr-BE" sz="1300" dirty="0">
                <a:solidFill>
                  <a:srgbClr val="4B4582"/>
                </a:solidFill>
              </a:rPr>
              <a:t>Etc.</a:t>
            </a:r>
          </a:p>
          <a:p>
            <a:pPr algn="ctr" fontAlgn="auto">
              <a:spcBef>
                <a:spcPts val="0"/>
              </a:spcBef>
              <a:spcAft>
                <a:spcPts val="0"/>
              </a:spcAft>
              <a:defRPr/>
            </a:pPr>
            <a:endParaRPr lang="fr-BE" dirty="0"/>
          </a:p>
        </p:txBody>
      </p:sp>
      <p:sp>
        <p:nvSpPr>
          <p:cNvPr id="10" name="Rectangle 9"/>
          <p:cNvSpPr/>
          <p:nvPr/>
        </p:nvSpPr>
        <p:spPr>
          <a:xfrm>
            <a:off x="7596188" y="1379538"/>
            <a:ext cx="1296987" cy="4497387"/>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 Échange et valorisation d’expertise</a:t>
            </a:r>
          </a:p>
        </p:txBody>
      </p:sp>
      <p:sp>
        <p:nvSpPr>
          <p:cNvPr id="37897"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124075" y="324802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124075" y="268287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60325" y="620713"/>
            <a:ext cx="2592388" cy="1223962"/>
          </a:xfrm>
          <a:prstGeom prst="ellipse">
            <a:avLst/>
          </a:prstGeom>
          <a:solidFill>
            <a:schemeClr val="accent3">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t>3 représentants mandatés au </a:t>
            </a:r>
            <a:r>
              <a:rPr lang="fr-BE" sz="1100" dirty="0"/>
              <a:t>comité</a:t>
            </a:r>
            <a:r>
              <a:rPr lang="fr-BE" sz="1200" dirty="0"/>
              <a:t> de réseau (et 2 suppléants)</a:t>
            </a:r>
          </a:p>
        </p:txBody>
      </p:sp>
      <p:sp>
        <p:nvSpPr>
          <p:cNvPr id="15" name="Flèche gauche 14"/>
          <p:cNvSpPr/>
          <p:nvPr/>
        </p:nvSpPr>
        <p:spPr>
          <a:xfrm rot="3838891">
            <a:off x="1542257" y="181371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7902" name="ZoneTexte 17"/>
          <p:cNvSpPr txBox="1">
            <a:spLocks noChangeArrowheads="1"/>
          </p:cNvSpPr>
          <p:nvPr/>
        </p:nvSpPr>
        <p:spPr bwMode="auto">
          <a:xfrm>
            <a:off x="2663825" y="155575"/>
            <a:ext cx="6238875" cy="1077913"/>
          </a:xfrm>
          <a:prstGeom prst="rect">
            <a:avLst/>
          </a:prstGeom>
          <a:noFill/>
          <a:ln w="9525">
            <a:noFill/>
            <a:miter lim="800000"/>
            <a:headEnd/>
            <a:tailEnd/>
          </a:ln>
        </p:spPr>
        <p:txBody>
          <a:bodyPr>
            <a:spAutoFit/>
          </a:bodyPr>
          <a:lstStyle/>
          <a:p>
            <a:r>
              <a:rPr lang="fr-BE" sz="1600" b="1">
                <a:latin typeface="Georgia" pitchFamily="18" charset="0"/>
              </a:rPr>
              <a:t>1</a:t>
            </a:r>
            <a:r>
              <a:rPr lang="fr-BE" sz="1600" b="1" baseline="30000">
                <a:latin typeface="Georgia" pitchFamily="18" charset="0"/>
              </a:rPr>
              <a:t>ère</a:t>
            </a:r>
            <a:r>
              <a:rPr lang="fr-BE" sz="1600" b="1">
                <a:latin typeface="Georgia" pitchFamily="18" charset="0"/>
              </a:rPr>
              <a:t> Etape : Elaboration d’une charte, recensement des opérateurs, cartographie, rencontre des opérateurs, mise en évidence des bonnes pratiques, élaboration d’actions spécifiques, etc.</a:t>
            </a:r>
          </a:p>
        </p:txBody>
      </p:sp>
      <p:grpSp>
        <p:nvGrpSpPr>
          <p:cNvPr id="37903" name="Groupe 27"/>
          <p:cNvGrpSpPr>
            <a:grpSpLocks/>
          </p:cNvGrpSpPr>
          <p:nvPr/>
        </p:nvGrpSpPr>
        <p:grpSpPr bwMode="auto">
          <a:xfrm>
            <a:off x="5715000" y="1844675"/>
            <a:ext cx="2043113" cy="2003425"/>
            <a:chOff x="244942" y="826417"/>
            <a:chExt cx="4085009" cy="4085009"/>
          </a:xfrm>
        </p:grpSpPr>
        <p:sp>
          <p:nvSpPr>
            <p:cNvPr id="29" name="Secteurs 28"/>
            <p:cNvSpPr/>
            <p:nvPr/>
          </p:nvSpPr>
          <p:spPr>
            <a:xfrm>
              <a:off x="244942" y="826417"/>
              <a:ext cx="4085009" cy="4085009"/>
            </a:xfrm>
            <a:prstGeom prst="pie">
              <a:avLst>
                <a:gd name="adj1" fmla="val 16200000"/>
                <a:gd name="adj2" fmla="val 1800000"/>
              </a:avLst>
            </a:prstGeom>
            <a:solidFill>
              <a:srgbClr val="0070C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37904" name="Groupe 30"/>
          <p:cNvGrpSpPr>
            <a:grpSpLocks/>
          </p:cNvGrpSpPr>
          <p:nvPr/>
        </p:nvGrpSpPr>
        <p:grpSpPr bwMode="auto">
          <a:xfrm>
            <a:off x="5678488" y="1911350"/>
            <a:ext cx="2043112" cy="2003425"/>
            <a:chOff x="195559" y="928968"/>
            <a:chExt cx="4085009" cy="4085009"/>
          </a:xfrm>
        </p:grpSpPr>
        <p:sp>
          <p:nvSpPr>
            <p:cNvPr id="32" name="Secteurs 31"/>
            <p:cNvSpPr/>
            <p:nvPr/>
          </p:nvSpPr>
          <p:spPr>
            <a:xfrm>
              <a:off x="195559" y="928968"/>
              <a:ext cx="4085009" cy="4085009"/>
            </a:xfrm>
            <a:prstGeom prst="pie">
              <a:avLst>
                <a:gd name="adj1" fmla="val 1800000"/>
                <a:gd name="adj2" fmla="val 9000000"/>
              </a:avLst>
            </a:prstGeom>
            <a:solidFill>
              <a:srgbClr val="00B05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Secteurs 6"/>
            <p:cNvSpPr/>
            <p:nvPr/>
          </p:nvSpPr>
          <p:spPr>
            <a:xfrm>
              <a:off x="1217605" y="3554121"/>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37905" name="Groupe 33"/>
          <p:cNvGrpSpPr>
            <a:grpSpLocks/>
          </p:cNvGrpSpPr>
          <p:nvPr/>
        </p:nvGrpSpPr>
        <p:grpSpPr bwMode="auto">
          <a:xfrm>
            <a:off x="5645150" y="1844675"/>
            <a:ext cx="2043113" cy="2003425"/>
            <a:chOff x="151197" y="849114"/>
            <a:chExt cx="4085009" cy="4085009"/>
          </a:xfrm>
        </p:grpSpPr>
        <p:sp>
          <p:nvSpPr>
            <p:cNvPr id="35" name="Secteurs 34"/>
            <p:cNvSpPr/>
            <p:nvPr/>
          </p:nvSpPr>
          <p:spPr>
            <a:xfrm>
              <a:off x="151197" y="849114"/>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Secteurs 8"/>
            <p:cNvSpPr/>
            <p:nvPr/>
          </p:nvSpPr>
          <p:spPr>
            <a:xfrm>
              <a:off x="217853" y="1813720"/>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8" name="Accolade ouvrante 7"/>
          <p:cNvSpPr/>
          <p:nvPr/>
        </p:nvSpPr>
        <p:spPr>
          <a:xfrm>
            <a:off x="2735263" y="4608513"/>
            <a:ext cx="247650" cy="1371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37907" name="ZoneTexte 10"/>
          <p:cNvSpPr txBox="1">
            <a:spLocks noChangeArrowheads="1"/>
          </p:cNvSpPr>
          <p:nvPr/>
        </p:nvSpPr>
        <p:spPr bwMode="auto">
          <a:xfrm>
            <a:off x="1152525" y="5100638"/>
            <a:ext cx="1500188" cy="338137"/>
          </a:xfrm>
          <a:prstGeom prst="rect">
            <a:avLst/>
          </a:prstGeom>
          <a:noFill/>
          <a:ln w="9525">
            <a:noFill/>
            <a:miter lim="800000"/>
            <a:headEnd/>
            <a:tailEnd/>
          </a:ln>
        </p:spPr>
        <p:txBody>
          <a:bodyPr>
            <a:spAutoFit/>
          </a:bodyPr>
          <a:lstStyle/>
          <a:p>
            <a:pPr algn="r"/>
            <a:r>
              <a:rPr lang="fr-BE" sz="1600" b="1">
                <a:latin typeface="Georgia" pitchFamily="18" charset="0"/>
              </a:rPr>
              <a:t>ACTIONS</a:t>
            </a:r>
          </a:p>
        </p:txBody>
      </p:sp>
      <p:sp>
        <p:nvSpPr>
          <p:cNvPr id="25" name="Triangle isocèle 24"/>
          <p:cNvSpPr/>
          <p:nvPr/>
        </p:nvSpPr>
        <p:spPr>
          <a:xfrm rot="10800000">
            <a:off x="6234752" y="1510219"/>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 name="ZoneTexte 1"/>
          <p:cNvSpPr txBox="1"/>
          <p:nvPr/>
        </p:nvSpPr>
        <p:spPr>
          <a:xfrm>
            <a:off x="6222240" y="1510218"/>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24306923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2713" y="333375"/>
            <a:ext cx="6183312" cy="758825"/>
          </a:xfrm>
        </p:spPr>
        <p:txBody>
          <a:bodyPr>
            <a:noAutofit/>
          </a:bodyPr>
          <a:lstStyle/>
          <a:p>
            <a:pPr algn="l" fontAlgn="auto">
              <a:spcAft>
                <a:spcPts val="0"/>
              </a:spcAft>
              <a:defRPr/>
            </a:pPr>
            <a:r>
              <a:rPr lang="fr-BE" sz="1400" b="1" dirty="0" smtClean="0">
                <a:solidFill>
                  <a:schemeClr val="tx1">
                    <a:lumMod val="85000"/>
                    <a:lumOff val="15000"/>
                  </a:schemeClr>
                </a:solidFill>
              </a:rPr>
              <a:t>1</a:t>
            </a:r>
            <a:r>
              <a:rPr lang="fr-BE" sz="1400" b="1" baseline="30000" dirty="0" smtClean="0">
                <a:solidFill>
                  <a:schemeClr val="tx1">
                    <a:lumMod val="85000"/>
                    <a:lumOff val="15000"/>
                  </a:schemeClr>
                </a:solidFill>
              </a:rPr>
              <a:t>ère</a:t>
            </a:r>
            <a:r>
              <a:rPr lang="fr-BE" sz="1400" b="1" dirty="0" smtClean="0">
                <a:solidFill>
                  <a:schemeClr val="tx1">
                    <a:lumMod val="85000"/>
                    <a:lumOff val="15000"/>
                  </a:schemeClr>
                </a:solidFill>
              </a:rPr>
              <a:t> Etape : </a:t>
            </a:r>
            <a:r>
              <a:rPr lang="fr-BE" sz="1400" b="1" dirty="0">
                <a:solidFill>
                  <a:schemeClr val="tx1">
                    <a:lumMod val="85000"/>
                    <a:lumOff val="15000"/>
                  </a:schemeClr>
                </a:solidFill>
              </a:rPr>
              <a:t>Elaboration d’une charte, recensement des opérateurs, cartographie, rencontre des opérateurs, mise en évidence des bonnes pratiques, élaboration d’actions </a:t>
            </a:r>
            <a:r>
              <a:rPr lang="fr-BE" sz="1400" b="1" dirty="0" smtClean="0">
                <a:solidFill>
                  <a:schemeClr val="tx1">
                    <a:lumMod val="85000"/>
                    <a:lumOff val="15000"/>
                  </a:schemeClr>
                </a:solidFill>
              </a:rPr>
              <a:t>spécifiques, etc.</a:t>
            </a:r>
            <a:endParaRPr lang="fr-BE" sz="1400" b="1" dirty="0">
              <a:solidFill>
                <a:schemeClr val="tx1">
                  <a:lumMod val="85000"/>
                  <a:lumOff val="15000"/>
                </a:schemeClr>
              </a:solidFill>
            </a:endParaRPr>
          </a:p>
        </p:txBody>
      </p:sp>
      <p:sp>
        <p:nvSpPr>
          <p:cNvPr id="4" name="Rectangle 3"/>
          <p:cNvSpPr/>
          <p:nvPr/>
        </p:nvSpPr>
        <p:spPr>
          <a:xfrm>
            <a:off x="565150" y="6022975"/>
            <a:ext cx="8064500" cy="576263"/>
          </a:xfrm>
          <a:prstGeom prst="rect">
            <a:avLst/>
          </a:prstGeom>
          <a:pattFill prst="wdDnDiag">
            <a:fgClr>
              <a:srgbClr val="FFC000"/>
            </a:fgClr>
            <a:bgClr>
              <a:schemeClr val="accent5">
                <a:lumMod val="60000"/>
                <a:lumOff val="40000"/>
              </a:schemeClr>
            </a:bgClr>
          </a:pattFill>
          <a:ln w="25400" cmpd="sng">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1. Détection et intervention précoces</a:t>
            </a:r>
          </a:p>
        </p:txBody>
      </p:sp>
      <p:sp>
        <p:nvSpPr>
          <p:cNvPr id="5" name="ZoneTexte 4"/>
          <p:cNvSpPr txBox="1"/>
          <p:nvPr/>
        </p:nvSpPr>
        <p:spPr>
          <a:xfrm rot="5400000">
            <a:off x="865178" y="5722513"/>
            <a:ext cx="338554" cy="938719"/>
          </a:xfrm>
          <a:prstGeom prst="rect">
            <a:avLst/>
          </a:prstGeom>
          <a:noFill/>
        </p:spPr>
        <p:txBody>
          <a:bodyPr vert="vert270" lIns="0" tIns="0" rIns="0" bIns="0">
            <a:spAutoFit/>
          </a:bodyPr>
          <a:lstStyle/>
          <a:p>
            <a:pPr fontAlgn="auto">
              <a:spcBef>
                <a:spcPts val="0"/>
              </a:spcBef>
              <a:spcAft>
                <a:spcPts val="0"/>
              </a:spcAft>
              <a:defRPr/>
            </a:pPr>
            <a:r>
              <a:rPr lang="fr-BE" sz="1100" dirty="0">
                <a:latin typeface="+mn-lt"/>
                <a:cs typeface="+mn-cs"/>
              </a:rPr>
              <a:t>Commission Intersectorielle</a:t>
            </a:r>
          </a:p>
        </p:txBody>
      </p:sp>
      <p:sp>
        <p:nvSpPr>
          <p:cNvPr id="6" name="Rectangle 5"/>
          <p:cNvSpPr/>
          <p:nvPr/>
        </p:nvSpPr>
        <p:spPr>
          <a:xfrm>
            <a:off x="3090863" y="5445125"/>
            <a:ext cx="2930525" cy="385763"/>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Collaborations intersectorielles</a:t>
            </a:r>
          </a:p>
        </p:txBody>
      </p:sp>
      <p:sp>
        <p:nvSpPr>
          <p:cNvPr id="7" name="Rectangle 6"/>
          <p:cNvSpPr/>
          <p:nvPr/>
        </p:nvSpPr>
        <p:spPr>
          <a:xfrm>
            <a:off x="3095625" y="4968875"/>
            <a:ext cx="2928938" cy="33972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Fonction de liaison</a:t>
            </a:r>
          </a:p>
        </p:txBody>
      </p:sp>
      <p:sp>
        <p:nvSpPr>
          <p:cNvPr id="8" name="Rectangle 7"/>
          <p:cNvSpPr/>
          <p:nvPr/>
        </p:nvSpPr>
        <p:spPr>
          <a:xfrm>
            <a:off x="3106738" y="4581525"/>
            <a:ext cx="2930525" cy="287338"/>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Priorité 0-6 ans</a:t>
            </a:r>
          </a:p>
        </p:txBody>
      </p:sp>
      <p:sp>
        <p:nvSpPr>
          <p:cNvPr id="9" name="Ellipse 8"/>
          <p:cNvSpPr/>
          <p:nvPr/>
        </p:nvSpPr>
        <p:spPr>
          <a:xfrm>
            <a:off x="251520" y="1700808"/>
            <a:ext cx="8394456" cy="2448272"/>
          </a:xfrm>
          <a:prstGeom prst="ellipse">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a:solidFill>
                  <a:srgbClr val="4B4582"/>
                </a:solidFill>
              </a:rPr>
              <a:t>Enseignement et formation (CPMS) </a:t>
            </a:r>
          </a:p>
          <a:p>
            <a:pPr algn="ctr" fontAlgn="auto">
              <a:spcBef>
                <a:spcPts val="0"/>
              </a:spcBef>
              <a:spcAft>
                <a:spcPts val="0"/>
              </a:spcAft>
              <a:defRPr/>
            </a:pPr>
            <a:r>
              <a:rPr lang="fr-BE" sz="1300" dirty="0">
                <a:solidFill>
                  <a:srgbClr val="4B4582"/>
                </a:solidFill>
              </a:rPr>
              <a:t>Secteur de la jeunesse</a:t>
            </a:r>
          </a:p>
          <a:p>
            <a:pPr algn="ctr" fontAlgn="auto">
              <a:spcBef>
                <a:spcPts val="0"/>
              </a:spcBef>
              <a:spcAft>
                <a:spcPts val="0"/>
              </a:spcAft>
              <a:defRPr/>
            </a:pPr>
            <a:r>
              <a:rPr lang="fr-BE" sz="1300" dirty="0">
                <a:solidFill>
                  <a:srgbClr val="4B4582"/>
                </a:solidFill>
              </a:rPr>
              <a:t>Accueil de la petite enfance</a:t>
            </a:r>
          </a:p>
          <a:p>
            <a:pPr algn="ctr" fontAlgn="auto">
              <a:spcBef>
                <a:spcPts val="0"/>
              </a:spcBef>
              <a:spcAft>
                <a:spcPts val="0"/>
              </a:spcAft>
              <a:defRPr/>
            </a:pPr>
            <a:r>
              <a:rPr lang="fr-BE" sz="1300" dirty="0">
                <a:solidFill>
                  <a:srgbClr val="4B4582"/>
                </a:solidFill>
              </a:rPr>
              <a:t>Prévention en matière de santé</a:t>
            </a:r>
          </a:p>
          <a:p>
            <a:pPr algn="ctr" fontAlgn="auto">
              <a:spcBef>
                <a:spcPts val="0"/>
              </a:spcBef>
              <a:spcAft>
                <a:spcPts val="0"/>
              </a:spcAft>
              <a:defRPr/>
            </a:pPr>
            <a:r>
              <a:rPr lang="fr-BE" sz="1300" dirty="0" smtClean="0">
                <a:solidFill>
                  <a:srgbClr val="4B4582"/>
                </a:solidFill>
              </a:rPr>
              <a:t>ONE</a:t>
            </a:r>
            <a:endParaRPr lang="fr-BE" sz="1300" dirty="0">
              <a:solidFill>
                <a:srgbClr val="4B4582"/>
              </a:solidFill>
            </a:endParaRPr>
          </a:p>
          <a:p>
            <a:pPr algn="ctr" fontAlgn="auto">
              <a:spcBef>
                <a:spcPts val="0"/>
              </a:spcBef>
              <a:spcAft>
                <a:spcPts val="0"/>
              </a:spcAft>
              <a:defRPr/>
            </a:pPr>
            <a:r>
              <a:rPr lang="fr-BE" sz="1300" dirty="0">
                <a:solidFill>
                  <a:srgbClr val="4B4582"/>
                </a:solidFill>
              </a:rPr>
              <a:t>1</a:t>
            </a:r>
            <a:r>
              <a:rPr lang="fr-BE" sz="1300" baseline="30000" dirty="0">
                <a:solidFill>
                  <a:srgbClr val="4B4582"/>
                </a:solidFill>
              </a:rPr>
              <a:t>ère</a:t>
            </a:r>
            <a:r>
              <a:rPr lang="fr-BE" sz="1300" dirty="0">
                <a:solidFill>
                  <a:srgbClr val="4B4582"/>
                </a:solidFill>
              </a:rPr>
              <a:t> ligne</a:t>
            </a:r>
          </a:p>
          <a:p>
            <a:pPr algn="ctr" fontAlgn="auto">
              <a:spcBef>
                <a:spcPts val="0"/>
              </a:spcBef>
              <a:spcAft>
                <a:spcPts val="0"/>
              </a:spcAft>
              <a:defRPr/>
            </a:pPr>
            <a:r>
              <a:rPr lang="fr-BE" sz="1300" dirty="0" smtClean="0">
                <a:solidFill>
                  <a:srgbClr val="4B4582"/>
                </a:solidFill>
              </a:rPr>
              <a:t>Soutien </a:t>
            </a:r>
            <a:r>
              <a:rPr lang="fr-BE" sz="1300" dirty="0">
                <a:solidFill>
                  <a:srgbClr val="4B4582"/>
                </a:solidFill>
              </a:rPr>
              <a:t>à la parentalité</a:t>
            </a:r>
          </a:p>
          <a:p>
            <a:pPr algn="ctr" fontAlgn="auto">
              <a:spcBef>
                <a:spcPts val="0"/>
              </a:spcBef>
              <a:spcAft>
                <a:spcPts val="0"/>
              </a:spcAft>
              <a:defRPr/>
            </a:pPr>
            <a:r>
              <a:rPr lang="fr-BE" sz="1300" dirty="0">
                <a:solidFill>
                  <a:srgbClr val="4B4582"/>
                </a:solidFill>
              </a:rPr>
              <a:t>Hôpitaux généraux</a:t>
            </a:r>
          </a:p>
          <a:p>
            <a:pPr algn="ctr" fontAlgn="auto">
              <a:spcBef>
                <a:spcPts val="0"/>
              </a:spcBef>
              <a:spcAft>
                <a:spcPts val="0"/>
              </a:spcAft>
              <a:defRPr/>
            </a:pPr>
            <a:r>
              <a:rPr lang="fr-BE" sz="1300" dirty="0">
                <a:solidFill>
                  <a:srgbClr val="4B4582"/>
                </a:solidFill>
              </a:rPr>
              <a:t>AVIQ branche  handicap</a:t>
            </a:r>
          </a:p>
          <a:p>
            <a:pPr algn="ctr" fontAlgn="auto">
              <a:spcBef>
                <a:spcPts val="0"/>
              </a:spcBef>
              <a:spcAft>
                <a:spcPts val="0"/>
              </a:spcAft>
              <a:defRPr/>
            </a:pPr>
            <a:r>
              <a:rPr lang="fr-BE" sz="1300" dirty="0" smtClean="0">
                <a:solidFill>
                  <a:srgbClr val="4B4582"/>
                </a:solidFill>
              </a:rPr>
              <a:t>Soins en santé mentale spécialisés</a:t>
            </a:r>
            <a:endParaRPr lang="fr-BE" sz="1300" dirty="0">
              <a:solidFill>
                <a:srgbClr val="4B4582"/>
              </a:solidFill>
            </a:endParaRPr>
          </a:p>
          <a:p>
            <a:pPr algn="ctr" fontAlgn="auto">
              <a:spcBef>
                <a:spcPts val="0"/>
              </a:spcBef>
              <a:spcAft>
                <a:spcPts val="0"/>
              </a:spcAft>
              <a:defRPr/>
            </a:pPr>
            <a:r>
              <a:rPr lang="fr-BE" sz="1300" dirty="0">
                <a:solidFill>
                  <a:srgbClr val="4B4582"/>
                </a:solidFill>
              </a:rPr>
              <a:t>Etc.</a:t>
            </a:r>
          </a:p>
          <a:p>
            <a:pPr algn="ctr" fontAlgn="auto">
              <a:spcBef>
                <a:spcPts val="0"/>
              </a:spcBef>
              <a:spcAft>
                <a:spcPts val="0"/>
              </a:spcAft>
              <a:defRPr/>
            </a:pPr>
            <a:endParaRPr lang="fr-BE" dirty="0"/>
          </a:p>
        </p:txBody>
      </p:sp>
      <p:sp>
        <p:nvSpPr>
          <p:cNvPr id="10" name="Rectangle 9"/>
          <p:cNvSpPr/>
          <p:nvPr/>
        </p:nvSpPr>
        <p:spPr>
          <a:xfrm>
            <a:off x="7596188" y="1379538"/>
            <a:ext cx="1296987" cy="521970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 Échange et valorisation d’expertise</a:t>
            </a:r>
          </a:p>
        </p:txBody>
      </p:sp>
      <p:sp>
        <p:nvSpPr>
          <p:cNvPr id="11" name="Rectangle 10"/>
          <p:cNvSpPr/>
          <p:nvPr/>
        </p:nvSpPr>
        <p:spPr>
          <a:xfrm>
            <a:off x="5006975" y="3989388"/>
            <a:ext cx="3384550" cy="47942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A. Détection précoce, screening et orientation</a:t>
            </a:r>
          </a:p>
        </p:txBody>
      </p:sp>
      <p:sp>
        <p:nvSpPr>
          <p:cNvPr id="12" name="Rectangle 11"/>
          <p:cNvSpPr/>
          <p:nvPr/>
        </p:nvSpPr>
        <p:spPr>
          <a:xfrm>
            <a:off x="6862763" y="4575175"/>
            <a:ext cx="1512887" cy="457200"/>
          </a:xfrm>
          <a:prstGeom prst="rect">
            <a:avLst/>
          </a:prstGeom>
          <a:gradFill>
            <a:gsLst>
              <a:gs pos="50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B. Diagnostic</a:t>
            </a:r>
          </a:p>
        </p:txBody>
      </p:sp>
      <p:sp>
        <p:nvSpPr>
          <p:cNvPr id="13" name="Rectangle 12"/>
          <p:cNvSpPr/>
          <p:nvPr/>
        </p:nvSpPr>
        <p:spPr>
          <a:xfrm>
            <a:off x="7013575" y="5137150"/>
            <a:ext cx="1362075" cy="501650"/>
          </a:xfrm>
          <a:prstGeom prst="rect">
            <a:avLst/>
          </a:prstGeom>
          <a:gradFill>
            <a:gsLst>
              <a:gs pos="50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C. Traitement</a:t>
            </a:r>
          </a:p>
        </p:txBody>
      </p:sp>
      <p:sp>
        <p:nvSpPr>
          <p:cNvPr id="39950"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124075" y="324802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124075" y="268287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60325" y="620713"/>
            <a:ext cx="2592388" cy="1223962"/>
          </a:xfrm>
          <a:prstGeom prst="ellipse">
            <a:avLst/>
          </a:prstGeom>
          <a:solidFill>
            <a:schemeClr val="accent3">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t>3 représentants mandatés au </a:t>
            </a:r>
            <a:r>
              <a:rPr lang="fr-BE" sz="1100" dirty="0"/>
              <a:t>comité</a:t>
            </a:r>
            <a:r>
              <a:rPr lang="fr-BE" sz="1200" dirty="0"/>
              <a:t> de réseau (et 2 suppléants)</a:t>
            </a:r>
          </a:p>
        </p:txBody>
      </p:sp>
      <p:sp>
        <p:nvSpPr>
          <p:cNvPr id="18" name="Flèche gauche 17"/>
          <p:cNvSpPr/>
          <p:nvPr/>
        </p:nvSpPr>
        <p:spPr>
          <a:xfrm rot="3838891">
            <a:off x="1542257" y="181371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grpSp>
        <p:nvGrpSpPr>
          <p:cNvPr id="39955" name="Groupe 18"/>
          <p:cNvGrpSpPr>
            <a:grpSpLocks/>
          </p:cNvGrpSpPr>
          <p:nvPr/>
        </p:nvGrpSpPr>
        <p:grpSpPr bwMode="auto">
          <a:xfrm>
            <a:off x="5715000" y="1844675"/>
            <a:ext cx="2043113" cy="2003425"/>
            <a:chOff x="244942" y="826417"/>
            <a:chExt cx="4085009" cy="4085009"/>
          </a:xfrm>
        </p:grpSpPr>
        <p:sp>
          <p:nvSpPr>
            <p:cNvPr id="21" name="Secteurs 20"/>
            <p:cNvSpPr/>
            <p:nvPr/>
          </p:nvSpPr>
          <p:spPr>
            <a:xfrm>
              <a:off x="244942" y="826417"/>
              <a:ext cx="4085009" cy="4085009"/>
            </a:xfrm>
            <a:prstGeom prst="pie">
              <a:avLst>
                <a:gd name="adj1" fmla="val 16200000"/>
                <a:gd name="adj2" fmla="val 1800000"/>
              </a:avLst>
            </a:prstGeom>
            <a:solidFill>
              <a:srgbClr val="0070C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39956" name="Groupe 22"/>
          <p:cNvGrpSpPr>
            <a:grpSpLocks/>
          </p:cNvGrpSpPr>
          <p:nvPr/>
        </p:nvGrpSpPr>
        <p:grpSpPr bwMode="auto">
          <a:xfrm>
            <a:off x="5678488" y="1911350"/>
            <a:ext cx="2043112" cy="2003425"/>
            <a:chOff x="195559" y="928968"/>
            <a:chExt cx="4085009" cy="4085009"/>
          </a:xfrm>
        </p:grpSpPr>
        <p:sp>
          <p:nvSpPr>
            <p:cNvPr id="24" name="Secteurs 23"/>
            <p:cNvSpPr/>
            <p:nvPr/>
          </p:nvSpPr>
          <p:spPr>
            <a:xfrm>
              <a:off x="195559" y="928968"/>
              <a:ext cx="4085009" cy="4085009"/>
            </a:xfrm>
            <a:prstGeom prst="pie">
              <a:avLst>
                <a:gd name="adj1" fmla="val 1800000"/>
                <a:gd name="adj2" fmla="val 9000000"/>
              </a:avLst>
            </a:prstGeom>
            <a:solidFill>
              <a:srgbClr val="00B05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Secteurs 6"/>
            <p:cNvSpPr/>
            <p:nvPr/>
          </p:nvSpPr>
          <p:spPr>
            <a:xfrm>
              <a:off x="1217605" y="3554121"/>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39957" name="Groupe 25"/>
          <p:cNvGrpSpPr>
            <a:grpSpLocks/>
          </p:cNvGrpSpPr>
          <p:nvPr/>
        </p:nvGrpSpPr>
        <p:grpSpPr bwMode="auto">
          <a:xfrm>
            <a:off x="5645150" y="1844675"/>
            <a:ext cx="2043113" cy="2003425"/>
            <a:chOff x="151197" y="849114"/>
            <a:chExt cx="4085009" cy="4085009"/>
          </a:xfrm>
        </p:grpSpPr>
        <p:sp>
          <p:nvSpPr>
            <p:cNvPr id="27" name="Secteurs 26"/>
            <p:cNvSpPr/>
            <p:nvPr/>
          </p:nvSpPr>
          <p:spPr>
            <a:xfrm>
              <a:off x="151197" y="849114"/>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Secteurs 8"/>
            <p:cNvSpPr/>
            <p:nvPr/>
          </p:nvSpPr>
          <p:spPr>
            <a:xfrm>
              <a:off x="217853" y="1813720"/>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29" name="Accolade ouvrante 28"/>
          <p:cNvSpPr/>
          <p:nvPr/>
        </p:nvSpPr>
        <p:spPr>
          <a:xfrm>
            <a:off x="2735263" y="4568825"/>
            <a:ext cx="247650" cy="122396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39959" name="ZoneTexte 29"/>
          <p:cNvSpPr txBox="1">
            <a:spLocks noChangeArrowheads="1"/>
          </p:cNvSpPr>
          <p:nvPr/>
        </p:nvSpPr>
        <p:spPr bwMode="auto">
          <a:xfrm>
            <a:off x="1357313" y="5060950"/>
            <a:ext cx="1295400" cy="339725"/>
          </a:xfrm>
          <a:prstGeom prst="rect">
            <a:avLst/>
          </a:prstGeom>
          <a:noFill/>
          <a:ln w="9525">
            <a:noFill/>
            <a:miter lim="800000"/>
            <a:headEnd/>
            <a:tailEnd/>
          </a:ln>
        </p:spPr>
        <p:txBody>
          <a:bodyPr>
            <a:spAutoFit/>
          </a:bodyPr>
          <a:lstStyle/>
          <a:p>
            <a:pPr algn="r"/>
            <a:r>
              <a:rPr lang="fr-BE" sz="1600" b="1">
                <a:latin typeface="Georgia" pitchFamily="18" charset="0"/>
              </a:rPr>
              <a:t>ACTIONS</a:t>
            </a:r>
          </a:p>
        </p:txBody>
      </p:sp>
      <p:sp>
        <p:nvSpPr>
          <p:cNvPr id="30" name="Triangle isocèle 29"/>
          <p:cNvSpPr/>
          <p:nvPr/>
        </p:nvSpPr>
        <p:spPr>
          <a:xfrm rot="10800000">
            <a:off x="6234752" y="1510219"/>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2" name="ZoneTexte 31"/>
          <p:cNvSpPr txBox="1"/>
          <p:nvPr/>
        </p:nvSpPr>
        <p:spPr>
          <a:xfrm>
            <a:off x="6254819" y="1510219"/>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24662123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755576" y="1268760"/>
            <a:ext cx="7772400" cy="1470025"/>
          </a:xfrm>
        </p:spPr>
        <p:txBody>
          <a:bodyPr/>
          <a:lstStyle/>
          <a:p>
            <a:r>
              <a:rPr lang="fr-BE" sz="3600" b="1" dirty="0" smtClean="0"/>
              <a:t>« Vers une nouvelle politique de santé mentale pour enfants et adolescents »</a:t>
            </a:r>
            <a:endParaRPr lang="fr-BE" sz="3600" b="1" dirty="0"/>
          </a:p>
        </p:txBody>
      </p:sp>
      <p:sp>
        <p:nvSpPr>
          <p:cNvPr id="6" name="Sous-titre 5"/>
          <p:cNvSpPr>
            <a:spLocks noGrp="1"/>
          </p:cNvSpPr>
          <p:nvPr>
            <p:ph type="subTitle" idx="1"/>
          </p:nvPr>
        </p:nvSpPr>
        <p:spPr>
          <a:xfrm>
            <a:off x="1544762" y="3933056"/>
            <a:ext cx="6400800" cy="2160240"/>
          </a:xfrm>
        </p:spPr>
        <p:txBody>
          <a:bodyPr anchor="b" anchorCtr="0"/>
          <a:lstStyle/>
          <a:p>
            <a:pPr algn="r"/>
            <a:r>
              <a:rPr lang="fr-BE" sz="1800" dirty="0" smtClean="0"/>
              <a:t> </a:t>
            </a:r>
            <a:endParaRPr lang="fr-BE" sz="1800" dirty="0"/>
          </a:p>
        </p:txBody>
      </p:sp>
      <p:sp>
        <p:nvSpPr>
          <p:cNvPr id="4" name="Espace réservé du numéro de diapositive 3"/>
          <p:cNvSpPr>
            <a:spLocks noGrp="1"/>
          </p:cNvSpPr>
          <p:nvPr>
            <p:ph type="sldNum" sz="quarter" idx="4294967295"/>
          </p:nvPr>
        </p:nvSpPr>
        <p:spPr>
          <a:xfrm>
            <a:off x="6553200" y="6264275"/>
            <a:ext cx="2133600" cy="384175"/>
          </a:xfrm>
          <a:prstGeom prst="rect">
            <a:avLst/>
          </a:prstGeom>
        </p:spPr>
        <p:txBody>
          <a:bodyPr/>
          <a:lstStyle/>
          <a:p>
            <a:fld id="{FEA68D8E-BB15-4CE7-8B55-3B7B00089A67}" type="slidenum">
              <a:rPr lang="en-US" altLang="fr-FR" smtClean="0"/>
              <a:pPr/>
              <a:t>2</a:t>
            </a:fld>
            <a:endParaRPr lang="en-US" alt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96951"/>
            <a:ext cx="3098214" cy="2892281"/>
          </a:xfrm>
          <a:prstGeom prst="rect">
            <a:avLst/>
          </a:prstGeom>
        </p:spPr>
      </p:pic>
    </p:spTree>
    <p:extLst>
      <p:ext uri="{BB962C8B-B14F-4D97-AF65-F5344CB8AC3E}">
        <p14:creationId xmlns:p14="http://schemas.microsoft.com/office/powerpoint/2010/main" val="587100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275" y="6022975"/>
            <a:ext cx="8064500" cy="576263"/>
          </a:xfrm>
          <a:prstGeom prst="rect">
            <a:avLst/>
          </a:prstGeom>
          <a:pattFill prst="wdDnDiag">
            <a:fgClr>
              <a:srgbClr val="FFC000"/>
            </a:fgClr>
            <a:bgClr>
              <a:schemeClr val="accent5">
                <a:lumMod val="60000"/>
                <a:lumOff val="40000"/>
              </a:schemeClr>
            </a:bgClr>
          </a:pattFill>
          <a:ln w="25400" cmpd="sng">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2. Consultation et liaison intersectorielle</a:t>
            </a:r>
          </a:p>
        </p:txBody>
      </p:sp>
      <p:sp>
        <p:nvSpPr>
          <p:cNvPr id="5" name="ZoneTexte 4"/>
          <p:cNvSpPr txBox="1"/>
          <p:nvPr/>
        </p:nvSpPr>
        <p:spPr>
          <a:xfrm rot="5400000">
            <a:off x="865228" y="5745122"/>
            <a:ext cx="338554" cy="938719"/>
          </a:xfrm>
          <a:prstGeom prst="rect">
            <a:avLst/>
          </a:prstGeom>
          <a:noFill/>
        </p:spPr>
        <p:txBody>
          <a:bodyPr vert="vert270" lIns="0" tIns="0" rIns="0" bIns="0">
            <a:spAutoFit/>
          </a:bodyPr>
          <a:lstStyle/>
          <a:p>
            <a:pPr fontAlgn="auto">
              <a:spcBef>
                <a:spcPts val="0"/>
              </a:spcBef>
              <a:spcAft>
                <a:spcPts val="0"/>
              </a:spcAft>
              <a:defRPr/>
            </a:pPr>
            <a:r>
              <a:rPr lang="fr-BE" sz="1100" dirty="0">
                <a:latin typeface="+mn-lt"/>
                <a:cs typeface="+mn-cs"/>
              </a:rPr>
              <a:t>Commission Intersectorielle</a:t>
            </a:r>
          </a:p>
        </p:txBody>
      </p:sp>
      <p:sp>
        <p:nvSpPr>
          <p:cNvPr id="6" name="Rectangle 5"/>
          <p:cNvSpPr/>
          <p:nvPr/>
        </p:nvSpPr>
        <p:spPr>
          <a:xfrm>
            <a:off x="2771775" y="5345113"/>
            <a:ext cx="3455988" cy="639762"/>
          </a:xfrm>
          <a:prstGeom prst="rect">
            <a:avLst/>
          </a:prstGeom>
          <a:gradFill>
            <a:gsLst>
              <a:gs pos="72000">
                <a:srgbClr val="A5801C"/>
              </a:gs>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200" dirty="0">
                <a:solidFill>
                  <a:schemeClr val="tx1"/>
                </a:solidFill>
              </a:rPr>
              <a:t>Fonction intersectorielle de consultation et de liaison, des soins SM vers MG, médecins scolaires, pédiatres, services d’urgence, etc.</a:t>
            </a:r>
          </a:p>
        </p:txBody>
      </p:sp>
      <p:sp>
        <p:nvSpPr>
          <p:cNvPr id="7" name="Rectangle 6"/>
          <p:cNvSpPr/>
          <p:nvPr/>
        </p:nvSpPr>
        <p:spPr>
          <a:xfrm>
            <a:off x="3090863" y="4797425"/>
            <a:ext cx="2917825" cy="51117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200" dirty="0">
                <a:solidFill>
                  <a:schemeClr val="tx1"/>
                </a:solidFill>
              </a:rPr>
              <a:t>Intervision, supervision intersectorielles formations, apprentissage, stage, etc.</a:t>
            </a:r>
          </a:p>
        </p:txBody>
      </p:sp>
      <p:sp>
        <p:nvSpPr>
          <p:cNvPr id="8" name="Rectangle 7"/>
          <p:cNvSpPr/>
          <p:nvPr/>
        </p:nvSpPr>
        <p:spPr>
          <a:xfrm>
            <a:off x="3090863" y="4149725"/>
            <a:ext cx="2930525" cy="57467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200" dirty="0">
                <a:solidFill>
                  <a:schemeClr val="tx1"/>
                </a:solidFill>
              </a:rPr>
              <a:t>Enfants de parents souffrant de problèmes psychiques</a:t>
            </a:r>
          </a:p>
        </p:txBody>
      </p:sp>
      <p:sp>
        <p:nvSpPr>
          <p:cNvPr id="9" name="Ellipse 8"/>
          <p:cNvSpPr/>
          <p:nvPr/>
        </p:nvSpPr>
        <p:spPr>
          <a:xfrm>
            <a:off x="251520" y="1700808"/>
            <a:ext cx="8394456" cy="2448272"/>
          </a:xfrm>
          <a:prstGeom prst="ellipse">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a:solidFill>
                  <a:srgbClr val="4B4582"/>
                </a:solidFill>
              </a:rPr>
              <a:t>Enseignement et formation (CPMS) </a:t>
            </a:r>
          </a:p>
          <a:p>
            <a:pPr algn="ctr" fontAlgn="auto">
              <a:spcBef>
                <a:spcPts val="0"/>
              </a:spcBef>
              <a:spcAft>
                <a:spcPts val="0"/>
              </a:spcAft>
              <a:defRPr/>
            </a:pPr>
            <a:r>
              <a:rPr lang="fr-BE" sz="1300" dirty="0">
                <a:solidFill>
                  <a:srgbClr val="4B4582"/>
                </a:solidFill>
              </a:rPr>
              <a:t>Accueil de la petite enfance</a:t>
            </a:r>
          </a:p>
          <a:p>
            <a:pPr algn="ctr" fontAlgn="auto">
              <a:spcBef>
                <a:spcPts val="0"/>
              </a:spcBef>
              <a:spcAft>
                <a:spcPts val="0"/>
              </a:spcAft>
              <a:defRPr/>
            </a:pPr>
            <a:r>
              <a:rPr lang="fr-BE" sz="1300" dirty="0">
                <a:solidFill>
                  <a:srgbClr val="4B4582"/>
                </a:solidFill>
              </a:rPr>
              <a:t>ONE</a:t>
            </a:r>
          </a:p>
          <a:p>
            <a:pPr algn="ctr" fontAlgn="auto">
              <a:spcBef>
                <a:spcPts val="0"/>
              </a:spcBef>
              <a:spcAft>
                <a:spcPts val="0"/>
              </a:spcAft>
              <a:defRPr/>
            </a:pPr>
            <a:r>
              <a:rPr lang="fr-BE" sz="1300" dirty="0">
                <a:solidFill>
                  <a:srgbClr val="4B4582"/>
                </a:solidFill>
              </a:rPr>
              <a:t>1</a:t>
            </a:r>
            <a:r>
              <a:rPr lang="fr-BE" sz="1300" baseline="30000" dirty="0">
                <a:solidFill>
                  <a:srgbClr val="4B4582"/>
                </a:solidFill>
              </a:rPr>
              <a:t>ère</a:t>
            </a:r>
            <a:r>
              <a:rPr lang="fr-BE" sz="1300" dirty="0">
                <a:solidFill>
                  <a:srgbClr val="4B4582"/>
                </a:solidFill>
              </a:rPr>
              <a:t> ligne</a:t>
            </a:r>
          </a:p>
          <a:p>
            <a:pPr algn="ctr" fontAlgn="auto">
              <a:spcBef>
                <a:spcPts val="0"/>
              </a:spcBef>
              <a:spcAft>
                <a:spcPts val="0"/>
              </a:spcAft>
              <a:defRPr/>
            </a:pPr>
            <a:r>
              <a:rPr lang="fr-BE" sz="1300" dirty="0">
                <a:solidFill>
                  <a:srgbClr val="4B4582"/>
                </a:solidFill>
              </a:rPr>
              <a:t>Soutien à la parentalité</a:t>
            </a:r>
          </a:p>
          <a:p>
            <a:pPr algn="ctr" fontAlgn="auto">
              <a:spcBef>
                <a:spcPts val="0"/>
              </a:spcBef>
              <a:spcAft>
                <a:spcPts val="0"/>
              </a:spcAft>
              <a:defRPr/>
            </a:pPr>
            <a:r>
              <a:rPr lang="fr-BE" sz="1300" dirty="0">
                <a:solidFill>
                  <a:srgbClr val="4B4582"/>
                </a:solidFill>
              </a:rPr>
              <a:t>Hôpitaux généraux</a:t>
            </a:r>
          </a:p>
          <a:p>
            <a:pPr algn="ctr" fontAlgn="auto">
              <a:spcBef>
                <a:spcPts val="0"/>
              </a:spcBef>
              <a:spcAft>
                <a:spcPts val="0"/>
              </a:spcAft>
              <a:defRPr/>
            </a:pPr>
            <a:r>
              <a:rPr lang="fr-BE" sz="1300" dirty="0" smtClean="0">
                <a:solidFill>
                  <a:srgbClr val="4B4582"/>
                </a:solidFill>
              </a:rPr>
              <a:t>AVIQ</a:t>
            </a:r>
            <a:endParaRPr lang="fr-BE" sz="1300" dirty="0">
              <a:solidFill>
                <a:srgbClr val="4B4582"/>
              </a:solidFill>
            </a:endParaRPr>
          </a:p>
          <a:p>
            <a:pPr algn="ctr" fontAlgn="auto">
              <a:spcBef>
                <a:spcPts val="0"/>
              </a:spcBef>
              <a:spcAft>
                <a:spcPts val="0"/>
              </a:spcAft>
              <a:defRPr/>
            </a:pPr>
            <a:r>
              <a:rPr lang="fr-BE" sz="1300" dirty="0">
                <a:solidFill>
                  <a:srgbClr val="4B4582"/>
                </a:solidFill>
              </a:rPr>
              <a:t>SAJ, SPJ</a:t>
            </a:r>
          </a:p>
          <a:p>
            <a:pPr algn="ctr" fontAlgn="auto">
              <a:spcBef>
                <a:spcPts val="0"/>
              </a:spcBef>
              <a:spcAft>
                <a:spcPts val="0"/>
              </a:spcAft>
              <a:defRPr/>
            </a:pPr>
            <a:r>
              <a:rPr lang="fr-BE" sz="1300" dirty="0" smtClean="0">
                <a:solidFill>
                  <a:srgbClr val="4B4582"/>
                </a:solidFill>
              </a:rPr>
              <a:t>Soins en santé mentale spécialisés</a:t>
            </a:r>
            <a:endParaRPr lang="fr-BE" sz="1300" dirty="0">
              <a:solidFill>
                <a:srgbClr val="4B4582"/>
              </a:solidFill>
            </a:endParaRPr>
          </a:p>
          <a:p>
            <a:pPr algn="ctr" fontAlgn="auto">
              <a:spcBef>
                <a:spcPts val="0"/>
              </a:spcBef>
              <a:spcAft>
                <a:spcPts val="0"/>
              </a:spcAft>
              <a:defRPr/>
            </a:pPr>
            <a:r>
              <a:rPr lang="fr-BE" sz="1300" dirty="0">
                <a:solidFill>
                  <a:srgbClr val="4B4582"/>
                </a:solidFill>
              </a:rPr>
              <a:t>Projets 107</a:t>
            </a:r>
          </a:p>
          <a:p>
            <a:pPr algn="ctr" fontAlgn="auto">
              <a:spcBef>
                <a:spcPts val="0"/>
              </a:spcBef>
              <a:spcAft>
                <a:spcPts val="0"/>
              </a:spcAft>
              <a:defRPr/>
            </a:pPr>
            <a:r>
              <a:rPr lang="fr-BE" sz="1300" dirty="0" smtClean="0">
                <a:solidFill>
                  <a:srgbClr val="4B4582"/>
                </a:solidFill>
              </a:rPr>
              <a:t>Etc</a:t>
            </a:r>
            <a:r>
              <a:rPr lang="fr-BE" sz="1300" dirty="0">
                <a:solidFill>
                  <a:srgbClr val="4B4582"/>
                </a:solidFill>
              </a:rPr>
              <a:t>.</a:t>
            </a:r>
          </a:p>
          <a:p>
            <a:pPr algn="ctr" fontAlgn="auto">
              <a:spcBef>
                <a:spcPts val="0"/>
              </a:spcBef>
              <a:spcAft>
                <a:spcPts val="0"/>
              </a:spcAft>
              <a:defRPr/>
            </a:pPr>
            <a:endParaRPr lang="fr-BE" dirty="0"/>
          </a:p>
        </p:txBody>
      </p:sp>
      <p:sp>
        <p:nvSpPr>
          <p:cNvPr id="10" name="Rectangle 9"/>
          <p:cNvSpPr/>
          <p:nvPr/>
        </p:nvSpPr>
        <p:spPr>
          <a:xfrm>
            <a:off x="7580313" y="1379538"/>
            <a:ext cx="1295400" cy="521970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 Échange et valorisation d’expertise</a:t>
            </a:r>
          </a:p>
        </p:txBody>
      </p:sp>
      <p:sp>
        <p:nvSpPr>
          <p:cNvPr id="12" name="Rectangle 11"/>
          <p:cNvSpPr/>
          <p:nvPr/>
        </p:nvSpPr>
        <p:spPr>
          <a:xfrm>
            <a:off x="6931025" y="4208463"/>
            <a:ext cx="1512888" cy="457200"/>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B. Diagnostic</a:t>
            </a:r>
          </a:p>
        </p:txBody>
      </p:sp>
      <p:sp>
        <p:nvSpPr>
          <p:cNvPr id="13" name="Rectangle 12"/>
          <p:cNvSpPr/>
          <p:nvPr/>
        </p:nvSpPr>
        <p:spPr>
          <a:xfrm>
            <a:off x="7108825" y="4797425"/>
            <a:ext cx="1296988" cy="523875"/>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C. Traitement</a:t>
            </a:r>
          </a:p>
        </p:txBody>
      </p:sp>
      <p:sp>
        <p:nvSpPr>
          <p:cNvPr id="41997"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124075" y="324802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124075" y="268287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60325" y="620713"/>
            <a:ext cx="2592388" cy="1223962"/>
          </a:xfrm>
          <a:prstGeom prst="ellipse">
            <a:avLst/>
          </a:prstGeom>
          <a:solidFill>
            <a:schemeClr val="accent3">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t>3 représentants mandatés au </a:t>
            </a:r>
            <a:r>
              <a:rPr lang="fr-BE" sz="1100" dirty="0"/>
              <a:t>comité</a:t>
            </a:r>
            <a:r>
              <a:rPr lang="fr-BE" sz="1200" dirty="0"/>
              <a:t> de réseau (et 2 suppléants)</a:t>
            </a:r>
          </a:p>
        </p:txBody>
      </p:sp>
      <p:sp>
        <p:nvSpPr>
          <p:cNvPr id="17" name="Flèche gauche 16"/>
          <p:cNvSpPr/>
          <p:nvPr/>
        </p:nvSpPr>
        <p:spPr>
          <a:xfrm rot="3838891">
            <a:off x="1542257" y="181371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8" name="ZoneTexte 17"/>
          <p:cNvSpPr txBox="1"/>
          <p:nvPr/>
        </p:nvSpPr>
        <p:spPr>
          <a:xfrm>
            <a:off x="2652713" y="142875"/>
            <a:ext cx="6240462" cy="1169988"/>
          </a:xfrm>
          <a:prstGeom prst="rect">
            <a:avLst/>
          </a:prstGeom>
          <a:noFill/>
        </p:spPr>
        <p:txBody>
          <a:bodyPr>
            <a:spAutoFit/>
          </a:bodyPr>
          <a:lstStyle/>
          <a:p>
            <a:pPr fontAlgn="auto">
              <a:spcBef>
                <a:spcPts val="0"/>
              </a:spcBef>
              <a:spcAft>
                <a:spcPts val="0"/>
              </a:spcAft>
              <a:defRPr/>
            </a:pPr>
            <a:r>
              <a:rPr lang="fr-BE" sz="1400" b="1" dirty="0">
                <a:latin typeface="+mn-lt"/>
                <a:cs typeface="+mn-cs"/>
              </a:rPr>
              <a:t>1</a:t>
            </a:r>
            <a:r>
              <a:rPr lang="fr-BE" sz="1400" b="1" baseline="30000" dirty="0">
                <a:latin typeface="+mn-lt"/>
                <a:cs typeface="+mn-cs"/>
              </a:rPr>
              <a:t>ère</a:t>
            </a:r>
            <a:r>
              <a:rPr lang="fr-BE" sz="1400" b="1" dirty="0">
                <a:latin typeface="+mn-lt"/>
                <a:cs typeface="+mn-cs"/>
              </a:rPr>
              <a:t> Etape : </a:t>
            </a:r>
            <a:r>
              <a:rPr lang="fr-BE" sz="1400" b="1" dirty="0">
                <a:solidFill>
                  <a:schemeClr val="tx1">
                    <a:lumMod val="85000"/>
                    <a:lumOff val="15000"/>
                  </a:schemeClr>
                </a:solidFill>
                <a:latin typeface="+mn-lt"/>
                <a:cs typeface="+mn-cs"/>
              </a:rPr>
              <a:t>Elaboration d’une charte, recensement des opérateurs, cartographie, rencontre des opérateurs, mise en évidence des bonnes pratiques, élaboration d’actions spécifiques</a:t>
            </a:r>
            <a:r>
              <a:rPr lang="fr-BE" sz="1400" b="1" dirty="0">
                <a:latin typeface="+mn-lt"/>
                <a:cs typeface="+mn-cs"/>
              </a:rPr>
              <a:t>, fonction intersectorielle, analyse des besoins en terme de formation, stage, etc.</a:t>
            </a:r>
          </a:p>
        </p:txBody>
      </p:sp>
      <p:grpSp>
        <p:nvGrpSpPr>
          <p:cNvPr id="42003" name="Groupe 18"/>
          <p:cNvGrpSpPr>
            <a:grpSpLocks/>
          </p:cNvGrpSpPr>
          <p:nvPr/>
        </p:nvGrpSpPr>
        <p:grpSpPr bwMode="auto">
          <a:xfrm>
            <a:off x="5715000" y="1844675"/>
            <a:ext cx="2043113" cy="2003425"/>
            <a:chOff x="244942" y="826417"/>
            <a:chExt cx="4085009" cy="4085009"/>
          </a:xfrm>
        </p:grpSpPr>
        <p:sp>
          <p:nvSpPr>
            <p:cNvPr id="21" name="Secteurs 20"/>
            <p:cNvSpPr/>
            <p:nvPr/>
          </p:nvSpPr>
          <p:spPr>
            <a:xfrm>
              <a:off x="244942" y="826417"/>
              <a:ext cx="4085009" cy="4085009"/>
            </a:xfrm>
            <a:prstGeom prst="pie">
              <a:avLst>
                <a:gd name="adj1" fmla="val 16200000"/>
                <a:gd name="adj2" fmla="val 1800000"/>
              </a:avLst>
            </a:prstGeom>
            <a:solidFill>
              <a:srgbClr val="0070C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42004" name="Groupe 22"/>
          <p:cNvGrpSpPr>
            <a:grpSpLocks/>
          </p:cNvGrpSpPr>
          <p:nvPr/>
        </p:nvGrpSpPr>
        <p:grpSpPr bwMode="auto">
          <a:xfrm>
            <a:off x="5678488" y="1911350"/>
            <a:ext cx="2043112" cy="2003425"/>
            <a:chOff x="195559" y="928968"/>
            <a:chExt cx="4085009" cy="4085009"/>
          </a:xfrm>
        </p:grpSpPr>
        <p:sp>
          <p:nvSpPr>
            <p:cNvPr id="24" name="Secteurs 23"/>
            <p:cNvSpPr/>
            <p:nvPr/>
          </p:nvSpPr>
          <p:spPr>
            <a:xfrm>
              <a:off x="195559" y="928968"/>
              <a:ext cx="4085009" cy="4085009"/>
            </a:xfrm>
            <a:prstGeom prst="pie">
              <a:avLst>
                <a:gd name="adj1" fmla="val 1800000"/>
                <a:gd name="adj2" fmla="val 9000000"/>
              </a:avLst>
            </a:prstGeom>
            <a:solidFill>
              <a:srgbClr val="00B05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Secteurs 6"/>
            <p:cNvSpPr/>
            <p:nvPr/>
          </p:nvSpPr>
          <p:spPr>
            <a:xfrm>
              <a:off x="1217605" y="3554121"/>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42005" name="Groupe 25"/>
          <p:cNvGrpSpPr>
            <a:grpSpLocks/>
          </p:cNvGrpSpPr>
          <p:nvPr/>
        </p:nvGrpSpPr>
        <p:grpSpPr bwMode="auto">
          <a:xfrm>
            <a:off x="5645150" y="1844675"/>
            <a:ext cx="2043113" cy="2003425"/>
            <a:chOff x="151197" y="849114"/>
            <a:chExt cx="4085009" cy="4085009"/>
          </a:xfrm>
        </p:grpSpPr>
        <p:sp>
          <p:nvSpPr>
            <p:cNvPr id="27" name="Secteurs 26"/>
            <p:cNvSpPr/>
            <p:nvPr/>
          </p:nvSpPr>
          <p:spPr>
            <a:xfrm>
              <a:off x="151197" y="849114"/>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Secteurs 8"/>
            <p:cNvSpPr/>
            <p:nvPr/>
          </p:nvSpPr>
          <p:spPr>
            <a:xfrm>
              <a:off x="217853" y="1813720"/>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29" name="Accolade ouvrante 28"/>
          <p:cNvSpPr/>
          <p:nvPr/>
        </p:nvSpPr>
        <p:spPr>
          <a:xfrm>
            <a:off x="2206625" y="4168775"/>
            <a:ext cx="349250" cy="17081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42007" name="ZoneTexte 29"/>
          <p:cNvSpPr txBox="1">
            <a:spLocks noChangeArrowheads="1"/>
          </p:cNvSpPr>
          <p:nvPr/>
        </p:nvSpPr>
        <p:spPr bwMode="auto">
          <a:xfrm>
            <a:off x="523875" y="4694238"/>
            <a:ext cx="1665288" cy="338137"/>
          </a:xfrm>
          <a:prstGeom prst="rect">
            <a:avLst/>
          </a:prstGeom>
          <a:noFill/>
          <a:ln w="9525">
            <a:noFill/>
            <a:miter lim="800000"/>
            <a:headEnd/>
            <a:tailEnd/>
          </a:ln>
        </p:spPr>
        <p:txBody>
          <a:bodyPr>
            <a:spAutoFit/>
          </a:bodyPr>
          <a:lstStyle/>
          <a:p>
            <a:pPr algn="r"/>
            <a:r>
              <a:rPr lang="fr-BE" sz="1600" b="1">
                <a:latin typeface="Georgia" pitchFamily="18" charset="0"/>
              </a:rPr>
              <a:t>ACTIONS</a:t>
            </a:r>
          </a:p>
        </p:txBody>
      </p:sp>
      <p:sp>
        <p:nvSpPr>
          <p:cNvPr id="30" name="Triangle isocèle 29"/>
          <p:cNvSpPr/>
          <p:nvPr/>
        </p:nvSpPr>
        <p:spPr>
          <a:xfrm rot="10800000">
            <a:off x="6234752" y="1510219"/>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2" name="ZoneTexte 31"/>
          <p:cNvSpPr txBox="1"/>
          <p:nvPr/>
        </p:nvSpPr>
        <p:spPr>
          <a:xfrm>
            <a:off x="6254819" y="1510219"/>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11035060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5805488"/>
            <a:ext cx="8713788" cy="936625"/>
          </a:xfrm>
          <a:prstGeom prst="rect">
            <a:avLst/>
          </a:prstGeom>
          <a:pattFill prst="wdDnDiag">
            <a:fgClr>
              <a:srgbClr val="FFC000"/>
            </a:fgClr>
            <a:bgClr>
              <a:schemeClr val="accent5">
                <a:lumMod val="60000"/>
                <a:lumOff val="40000"/>
              </a:schemeClr>
            </a:bgClr>
          </a:pattFill>
          <a:ln w="25400" cmpd="sng">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	3. Offre de base de soins en santé mentale spécialisés pour enfants et adolescents dans un cadre ambulatoire, </a:t>
            </a:r>
          </a:p>
          <a:p>
            <a:pPr algn="ctr" fontAlgn="auto">
              <a:spcBef>
                <a:spcPts val="0"/>
              </a:spcBef>
              <a:spcAft>
                <a:spcPts val="0"/>
              </a:spcAft>
              <a:defRPr/>
            </a:pPr>
            <a:r>
              <a:rPr lang="fr-BE" b="1" dirty="0" err="1">
                <a:solidFill>
                  <a:schemeClr val="tx1"/>
                </a:solidFill>
              </a:rPr>
              <a:t>semi-résidentiel</a:t>
            </a:r>
            <a:r>
              <a:rPr lang="fr-BE" b="1" dirty="0">
                <a:solidFill>
                  <a:schemeClr val="tx1"/>
                </a:solidFill>
              </a:rPr>
              <a:t> et résidentiel</a:t>
            </a:r>
          </a:p>
        </p:txBody>
      </p:sp>
      <p:sp>
        <p:nvSpPr>
          <p:cNvPr id="5" name="ZoneTexte 4"/>
          <p:cNvSpPr txBox="1"/>
          <p:nvPr/>
        </p:nvSpPr>
        <p:spPr>
          <a:xfrm rot="5400000">
            <a:off x="627884" y="5524427"/>
            <a:ext cx="338554" cy="938719"/>
          </a:xfrm>
          <a:prstGeom prst="rect">
            <a:avLst/>
          </a:prstGeom>
          <a:noFill/>
        </p:spPr>
        <p:txBody>
          <a:bodyPr vert="vert270" lIns="0" tIns="0" rIns="0" bIns="0">
            <a:spAutoFit/>
          </a:bodyPr>
          <a:lstStyle/>
          <a:p>
            <a:pPr fontAlgn="auto">
              <a:spcBef>
                <a:spcPts val="0"/>
              </a:spcBef>
              <a:spcAft>
                <a:spcPts val="0"/>
              </a:spcAft>
              <a:defRPr/>
            </a:pPr>
            <a:r>
              <a:rPr lang="fr-BE" sz="1100" dirty="0">
                <a:solidFill>
                  <a:schemeClr val="tx1">
                    <a:lumMod val="85000"/>
                    <a:lumOff val="15000"/>
                  </a:schemeClr>
                </a:solidFill>
                <a:latin typeface="+mn-lt"/>
                <a:cs typeface="+mn-cs"/>
              </a:rPr>
              <a:t>Commission Intersectorielle</a:t>
            </a:r>
          </a:p>
        </p:txBody>
      </p:sp>
      <p:sp>
        <p:nvSpPr>
          <p:cNvPr id="6" name="Rectangle 5"/>
          <p:cNvSpPr/>
          <p:nvPr/>
        </p:nvSpPr>
        <p:spPr>
          <a:xfrm>
            <a:off x="2771775" y="4992688"/>
            <a:ext cx="3455988" cy="64135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Renforcer le diagnostic et le traitement en ambulatoire</a:t>
            </a:r>
          </a:p>
        </p:txBody>
      </p:sp>
      <p:sp>
        <p:nvSpPr>
          <p:cNvPr id="7" name="Rectangle 6"/>
          <p:cNvSpPr/>
          <p:nvPr/>
        </p:nvSpPr>
        <p:spPr>
          <a:xfrm>
            <a:off x="3074988" y="4281488"/>
            <a:ext cx="2917825" cy="51117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Implémenter une offre de base suffisante et accessible</a:t>
            </a:r>
          </a:p>
        </p:txBody>
      </p:sp>
      <p:sp>
        <p:nvSpPr>
          <p:cNvPr id="9" name="Ellipse 8"/>
          <p:cNvSpPr/>
          <p:nvPr/>
        </p:nvSpPr>
        <p:spPr>
          <a:xfrm>
            <a:off x="251520" y="1700808"/>
            <a:ext cx="8394456" cy="2448272"/>
          </a:xfrm>
          <a:prstGeom prst="ellipse">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a:solidFill>
                  <a:srgbClr val="4B4582"/>
                </a:solidFill>
              </a:rPr>
              <a:t>Enseignement (CPMS)</a:t>
            </a:r>
          </a:p>
          <a:p>
            <a:pPr algn="ctr" fontAlgn="auto">
              <a:spcBef>
                <a:spcPts val="0"/>
              </a:spcBef>
              <a:spcAft>
                <a:spcPts val="0"/>
              </a:spcAft>
              <a:defRPr/>
            </a:pPr>
            <a:r>
              <a:rPr lang="fr-BE" sz="1300" dirty="0">
                <a:solidFill>
                  <a:srgbClr val="4B4582"/>
                </a:solidFill>
              </a:rPr>
              <a:t>Secteur jeunesse</a:t>
            </a:r>
          </a:p>
          <a:p>
            <a:pPr algn="ctr" fontAlgn="auto">
              <a:spcBef>
                <a:spcPts val="0"/>
              </a:spcBef>
              <a:spcAft>
                <a:spcPts val="0"/>
              </a:spcAft>
              <a:defRPr/>
            </a:pPr>
            <a:r>
              <a:rPr lang="fr-BE" sz="1300" dirty="0">
                <a:solidFill>
                  <a:srgbClr val="4B4582"/>
                </a:solidFill>
              </a:rPr>
              <a:t>Accueil petite enfance</a:t>
            </a:r>
          </a:p>
          <a:p>
            <a:pPr algn="ctr" fontAlgn="auto">
              <a:spcBef>
                <a:spcPts val="0"/>
              </a:spcBef>
              <a:spcAft>
                <a:spcPts val="0"/>
              </a:spcAft>
              <a:defRPr/>
            </a:pPr>
            <a:r>
              <a:rPr lang="fr-BE" sz="1300" dirty="0">
                <a:solidFill>
                  <a:srgbClr val="4B4582"/>
                </a:solidFill>
              </a:rPr>
              <a:t>ONE</a:t>
            </a:r>
          </a:p>
          <a:p>
            <a:pPr algn="ctr" fontAlgn="auto">
              <a:spcBef>
                <a:spcPts val="0"/>
              </a:spcBef>
              <a:spcAft>
                <a:spcPts val="0"/>
              </a:spcAft>
              <a:defRPr/>
            </a:pPr>
            <a:r>
              <a:rPr lang="fr-BE" sz="1300" dirty="0">
                <a:solidFill>
                  <a:srgbClr val="4B4582"/>
                </a:solidFill>
              </a:rPr>
              <a:t>1</a:t>
            </a:r>
            <a:r>
              <a:rPr lang="fr-BE" sz="1300" baseline="30000" dirty="0">
                <a:solidFill>
                  <a:srgbClr val="4B4582"/>
                </a:solidFill>
              </a:rPr>
              <a:t>ère</a:t>
            </a:r>
            <a:r>
              <a:rPr lang="fr-BE" sz="1300" dirty="0">
                <a:solidFill>
                  <a:srgbClr val="4B4582"/>
                </a:solidFill>
              </a:rPr>
              <a:t> ligne</a:t>
            </a:r>
          </a:p>
          <a:p>
            <a:pPr algn="ctr" fontAlgn="auto">
              <a:spcBef>
                <a:spcPts val="0"/>
              </a:spcBef>
              <a:spcAft>
                <a:spcPts val="0"/>
              </a:spcAft>
              <a:defRPr/>
            </a:pPr>
            <a:r>
              <a:rPr lang="fr-BE" sz="1300" dirty="0" smtClean="0">
                <a:solidFill>
                  <a:srgbClr val="4B4582"/>
                </a:solidFill>
              </a:rPr>
              <a:t>AVIQ branche  handicap</a:t>
            </a:r>
            <a:endParaRPr lang="fr-BE" sz="1300" dirty="0">
              <a:solidFill>
                <a:srgbClr val="4B4582"/>
              </a:solidFill>
            </a:endParaRPr>
          </a:p>
          <a:p>
            <a:pPr algn="ctr" fontAlgn="auto">
              <a:spcBef>
                <a:spcPts val="0"/>
              </a:spcBef>
              <a:spcAft>
                <a:spcPts val="0"/>
              </a:spcAft>
              <a:defRPr/>
            </a:pPr>
            <a:endParaRPr lang="fr-BE" sz="1300" dirty="0">
              <a:solidFill>
                <a:srgbClr val="4B4582"/>
              </a:solidFill>
            </a:endParaRPr>
          </a:p>
          <a:p>
            <a:pPr algn="ctr" fontAlgn="auto">
              <a:spcBef>
                <a:spcPts val="0"/>
              </a:spcBef>
              <a:spcAft>
                <a:spcPts val="0"/>
              </a:spcAft>
              <a:defRPr/>
            </a:pPr>
            <a:r>
              <a:rPr lang="fr-BE" sz="1300" dirty="0" smtClean="0">
                <a:solidFill>
                  <a:srgbClr val="4B4582"/>
                </a:solidFill>
              </a:rPr>
              <a:t>Soins en santé mentale spécialisés</a:t>
            </a:r>
            <a:endParaRPr lang="fr-BE" sz="1300" dirty="0">
              <a:solidFill>
                <a:srgbClr val="4B4582"/>
              </a:solidFill>
            </a:endParaRPr>
          </a:p>
          <a:p>
            <a:pPr algn="ctr" fontAlgn="auto">
              <a:spcBef>
                <a:spcPts val="0"/>
              </a:spcBef>
              <a:spcAft>
                <a:spcPts val="0"/>
              </a:spcAft>
              <a:defRPr/>
            </a:pPr>
            <a:r>
              <a:rPr lang="fr-BE" sz="1300" dirty="0">
                <a:solidFill>
                  <a:srgbClr val="4B4582"/>
                </a:solidFill>
              </a:rPr>
              <a:t>Etc.</a:t>
            </a:r>
          </a:p>
          <a:p>
            <a:pPr algn="ctr" fontAlgn="auto">
              <a:spcBef>
                <a:spcPts val="0"/>
              </a:spcBef>
              <a:spcAft>
                <a:spcPts val="0"/>
              </a:spcAft>
              <a:defRPr/>
            </a:pPr>
            <a:endParaRPr lang="fr-BE" dirty="0"/>
          </a:p>
        </p:txBody>
      </p:sp>
      <p:sp>
        <p:nvSpPr>
          <p:cNvPr id="12" name="Rectangle 11"/>
          <p:cNvSpPr/>
          <p:nvPr/>
        </p:nvSpPr>
        <p:spPr>
          <a:xfrm>
            <a:off x="7471568" y="4486275"/>
            <a:ext cx="1512887" cy="457200"/>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B. Diagnostic</a:t>
            </a:r>
          </a:p>
        </p:txBody>
      </p:sp>
      <p:sp>
        <p:nvSpPr>
          <p:cNvPr id="13" name="Rectangle 12"/>
          <p:cNvSpPr/>
          <p:nvPr/>
        </p:nvSpPr>
        <p:spPr>
          <a:xfrm>
            <a:off x="7669213" y="5146560"/>
            <a:ext cx="1295400" cy="523875"/>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C. Traitement</a:t>
            </a:r>
          </a:p>
        </p:txBody>
      </p:sp>
      <p:sp>
        <p:nvSpPr>
          <p:cNvPr id="44042"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124075" y="324802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124075" y="268287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31532" y="3890578"/>
            <a:ext cx="2943945" cy="517004"/>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A. Détection précoce, screening et orientation</a:t>
            </a:r>
          </a:p>
        </p:txBody>
      </p:sp>
      <p:sp>
        <p:nvSpPr>
          <p:cNvPr id="15" name="Ellipse 14"/>
          <p:cNvSpPr/>
          <p:nvPr/>
        </p:nvSpPr>
        <p:spPr>
          <a:xfrm>
            <a:off x="60325" y="620713"/>
            <a:ext cx="2592388" cy="1223962"/>
          </a:xfrm>
          <a:prstGeom prst="ellipse">
            <a:avLst/>
          </a:prstGeom>
          <a:solidFill>
            <a:schemeClr val="accent3">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t>3 représentants mandatés au </a:t>
            </a:r>
            <a:r>
              <a:rPr lang="fr-BE" sz="1100" dirty="0"/>
              <a:t>comité</a:t>
            </a:r>
            <a:r>
              <a:rPr lang="fr-BE" sz="1200" dirty="0"/>
              <a:t> de réseau (et 2 suppléants)</a:t>
            </a:r>
          </a:p>
        </p:txBody>
      </p:sp>
      <p:sp>
        <p:nvSpPr>
          <p:cNvPr id="18" name="Flèche gauche 17"/>
          <p:cNvSpPr/>
          <p:nvPr/>
        </p:nvSpPr>
        <p:spPr>
          <a:xfrm rot="3838891">
            <a:off x="1542257" y="181371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9" name="Titre 18"/>
          <p:cNvSpPr txBox="1">
            <a:spLocks noGrp="1"/>
          </p:cNvSpPr>
          <p:nvPr>
            <p:ph type="title"/>
          </p:nvPr>
        </p:nvSpPr>
        <p:spPr>
          <a:xfrm>
            <a:off x="2652713" y="63500"/>
            <a:ext cx="6183312" cy="1169988"/>
          </a:xfrm>
        </p:spPr>
        <p:txBody>
          <a:bodyPr rtlCol="0">
            <a:spAutoFit/>
          </a:bodyPr>
          <a:lstStyle/>
          <a:p>
            <a:pPr algn="l" fontAlgn="auto">
              <a:spcAft>
                <a:spcPts val="0"/>
              </a:spcAft>
              <a:defRPr/>
            </a:pPr>
            <a:r>
              <a:rPr lang="fr-BE" sz="1400" b="1" dirty="0" smtClean="0">
                <a:solidFill>
                  <a:schemeClr val="tx1"/>
                </a:solidFill>
              </a:rPr>
              <a:t>1</a:t>
            </a:r>
            <a:r>
              <a:rPr lang="fr-BE" sz="1400" b="1" baseline="30000" dirty="0" smtClean="0">
                <a:solidFill>
                  <a:schemeClr val="tx1"/>
                </a:solidFill>
              </a:rPr>
              <a:t>ère</a:t>
            </a:r>
            <a:r>
              <a:rPr lang="fr-BE" sz="1400" b="1" dirty="0" smtClean="0">
                <a:solidFill>
                  <a:schemeClr val="tx1"/>
                </a:solidFill>
              </a:rPr>
              <a:t> Etape : </a:t>
            </a:r>
            <a:r>
              <a:rPr lang="fr-BE" sz="1400" b="1" dirty="0">
                <a:solidFill>
                  <a:schemeClr val="tx1">
                    <a:lumMod val="85000"/>
                    <a:lumOff val="15000"/>
                  </a:schemeClr>
                </a:solidFill>
              </a:rPr>
              <a:t>Elaboration d’une charte, </a:t>
            </a:r>
            <a:r>
              <a:rPr lang="fr-BE" sz="1400" b="1" dirty="0">
                <a:solidFill>
                  <a:schemeClr val="tx1"/>
                </a:solidFill>
              </a:rPr>
              <a:t>r</a:t>
            </a:r>
            <a:r>
              <a:rPr lang="fr-BE" sz="1400" b="1" dirty="0" smtClean="0">
                <a:solidFill>
                  <a:schemeClr val="tx1"/>
                </a:solidFill>
              </a:rPr>
              <a:t>ecensement, cartographie, séances d’information, articulation, rencontre des opérateurs, mise en évidence des bonnes pratiques, renforcement des spécificités des soins spécialisés et mises en évidence auprès du réseau, etc.</a:t>
            </a:r>
            <a:endParaRPr lang="fr-BE" sz="1400" b="1" dirty="0">
              <a:solidFill>
                <a:schemeClr val="tx1"/>
              </a:solidFill>
            </a:endParaRPr>
          </a:p>
        </p:txBody>
      </p:sp>
      <p:grpSp>
        <p:nvGrpSpPr>
          <p:cNvPr id="44049" name="Groupe 20"/>
          <p:cNvGrpSpPr>
            <a:grpSpLocks/>
          </p:cNvGrpSpPr>
          <p:nvPr/>
        </p:nvGrpSpPr>
        <p:grpSpPr bwMode="auto">
          <a:xfrm>
            <a:off x="5715000" y="1844675"/>
            <a:ext cx="2043113" cy="2003425"/>
            <a:chOff x="244942" y="826417"/>
            <a:chExt cx="4085009" cy="4085009"/>
          </a:xfrm>
        </p:grpSpPr>
        <p:sp>
          <p:nvSpPr>
            <p:cNvPr id="22" name="Secteurs 21"/>
            <p:cNvSpPr/>
            <p:nvPr/>
          </p:nvSpPr>
          <p:spPr>
            <a:xfrm>
              <a:off x="244942" y="826417"/>
              <a:ext cx="4085009" cy="4085009"/>
            </a:xfrm>
            <a:prstGeom prst="pie">
              <a:avLst>
                <a:gd name="adj1" fmla="val 16200000"/>
                <a:gd name="adj2" fmla="val 1800000"/>
              </a:avLst>
            </a:prstGeom>
            <a:solidFill>
              <a:srgbClr val="0070C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44050" name="Groupe 23"/>
          <p:cNvGrpSpPr>
            <a:grpSpLocks/>
          </p:cNvGrpSpPr>
          <p:nvPr/>
        </p:nvGrpSpPr>
        <p:grpSpPr bwMode="auto">
          <a:xfrm>
            <a:off x="5678488" y="1911350"/>
            <a:ext cx="2043112" cy="2003425"/>
            <a:chOff x="195559" y="928968"/>
            <a:chExt cx="4085009" cy="4085009"/>
          </a:xfrm>
        </p:grpSpPr>
        <p:sp>
          <p:nvSpPr>
            <p:cNvPr id="25" name="Secteurs 24"/>
            <p:cNvSpPr/>
            <p:nvPr/>
          </p:nvSpPr>
          <p:spPr>
            <a:xfrm>
              <a:off x="195559" y="928968"/>
              <a:ext cx="4085009" cy="4085009"/>
            </a:xfrm>
            <a:prstGeom prst="pie">
              <a:avLst>
                <a:gd name="adj1" fmla="val 1800000"/>
                <a:gd name="adj2" fmla="val 9000000"/>
              </a:avLst>
            </a:prstGeom>
            <a:solidFill>
              <a:srgbClr val="00B05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Secteurs 6"/>
            <p:cNvSpPr/>
            <p:nvPr/>
          </p:nvSpPr>
          <p:spPr>
            <a:xfrm>
              <a:off x="1217605" y="3554121"/>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44051" name="Groupe 26"/>
          <p:cNvGrpSpPr>
            <a:grpSpLocks/>
          </p:cNvGrpSpPr>
          <p:nvPr/>
        </p:nvGrpSpPr>
        <p:grpSpPr bwMode="auto">
          <a:xfrm>
            <a:off x="5645150" y="1844675"/>
            <a:ext cx="2043113" cy="2003425"/>
            <a:chOff x="151197" y="849114"/>
            <a:chExt cx="4085009" cy="4085009"/>
          </a:xfrm>
        </p:grpSpPr>
        <p:sp>
          <p:nvSpPr>
            <p:cNvPr id="28" name="Secteurs 27"/>
            <p:cNvSpPr/>
            <p:nvPr/>
          </p:nvSpPr>
          <p:spPr>
            <a:xfrm>
              <a:off x="151197" y="849114"/>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Secteurs 8"/>
            <p:cNvSpPr/>
            <p:nvPr/>
          </p:nvSpPr>
          <p:spPr>
            <a:xfrm>
              <a:off x="217853" y="1813720"/>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30" name="Accolade ouvrante 29"/>
          <p:cNvSpPr/>
          <p:nvPr/>
        </p:nvSpPr>
        <p:spPr>
          <a:xfrm>
            <a:off x="2389188" y="4281488"/>
            <a:ext cx="247650" cy="1371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44053" name="ZoneTexte 30"/>
          <p:cNvSpPr txBox="1">
            <a:spLocks noChangeArrowheads="1"/>
          </p:cNvSpPr>
          <p:nvPr/>
        </p:nvSpPr>
        <p:spPr bwMode="auto">
          <a:xfrm>
            <a:off x="900113" y="4773613"/>
            <a:ext cx="1406525" cy="339725"/>
          </a:xfrm>
          <a:prstGeom prst="rect">
            <a:avLst/>
          </a:prstGeom>
          <a:noFill/>
          <a:ln w="9525">
            <a:noFill/>
            <a:miter lim="800000"/>
            <a:headEnd/>
            <a:tailEnd/>
          </a:ln>
        </p:spPr>
        <p:txBody>
          <a:bodyPr>
            <a:spAutoFit/>
          </a:bodyPr>
          <a:lstStyle/>
          <a:p>
            <a:pPr algn="r"/>
            <a:r>
              <a:rPr lang="fr-BE" sz="1600" b="1">
                <a:latin typeface="Georgia" pitchFamily="18" charset="0"/>
              </a:rPr>
              <a:t>ACTIONS</a:t>
            </a:r>
          </a:p>
        </p:txBody>
      </p:sp>
      <p:sp>
        <p:nvSpPr>
          <p:cNvPr id="27" name="Triangle isocèle 26"/>
          <p:cNvSpPr/>
          <p:nvPr/>
        </p:nvSpPr>
        <p:spPr>
          <a:xfrm rot="10800000">
            <a:off x="6234752" y="1510219"/>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2" name="ZoneTexte 31"/>
          <p:cNvSpPr txBox="1"/>
          <p:nvPr/>
        </p:nvSpPr>
        <p:spPr>
          <a:xfrm>
            <a:off x="6254819" y="1510219"/>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7607813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25" y="6022975"/>
            <a:ext cx="8832850" cy="835025"/>
          </a:xfrm>
          <a:prstGeom prst="rect">
            <a:avLst/>
          </a:prstGeom>
          <a:pattFill prst="wdDnDiag">
            <a:fgClr>
              <a:srgbClr val="FFC000"/>
            </a:fgClr>
            <a:bgClr>
              <a:schemeClr val="accent5">
                <a:lumMod val="60000"/>
                <a:lumOff val="40000"/>
              </a:schemeClr>
            </a:bgClr>
          </a:pattFill>
          <a:ln w="25400" cmpd="sng">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4. Soins en santé mentale d’</a:t>
            </a:r>
            <a:r>
              <a:rPr lang="fr-BE" b="1" dirty="0" err="1">
                <a:solidFill>
                  <a:schemeClr val="tx1"/>
                </a:solidFill>
              </a:rPr>
              <a:t>outreaching</a:t>
            </a:r>
            <a:r>
              <a:rPr lang="fr-BE" b="1" dirty="0">
                <a:solidFill>
                  <a:schemeClr val="tx1"/>
                </a:solidFill>
              </a:rPr>
              <a:t> pour les enfants </a:t>
            </a:r>
          </a:p>
          <a:p>
            <a:pPr algn="ctr" fontAlgn="auto">
              <a:spcBef>
                <a:spcPts val="0"/>
              </a:spcBef>
              <a:spcAft>
                <a:spcPts val="0"/>
              </a:spcAft>
              <a:defRPr/>
            </a:pPr>
            <a:r>
              <a:rPr lang="fr-BE" b="1" dirty="0">
                <a:solidFill>
                  <a:schemeClr val="tx1"/>
                </a:solidFill>
              </a:rPr>
              <a:t>et adolescents par l’organisation de soins de crise, </a:t>
            </a:r>
          </a:p>
          <a:p>
            <a:pPr algn="ctr" fontAlgn="auto">
              <a:spcBef>
                <a:spcPts val="0"/>
              </a:spcBef>
              <a:spcAft>
                <a:spcPts val="0"/>
              </a:spcAft>
              <a:defRPr/>
            </a:pPr>
            <a:r>
              <a:rPr lang="fr-BE" b="1" dirty="0">
                <a:solidFill>
                  <a:schemeClr val="tx1"/>
                </a:solidFill>
              </a:rPr>
              <a:t>l’aide assertive mobile et la coordination des soins</a:t>
            </a:r>
          </a:p>
        </p:txBody>
      </p:sp>
      <p:sp>
        <p:nvSpPr>
          <p:cNvPr id="5" name="ZoneTexte 4"/>
          <p:cNvSpPr txBox="1"/>
          <p:nvPr/>
        </p:nvSpPr>
        <p:spPr>
          <a:xfrm rot="5400000">
            <a:off x="360730" y="6132414"/>
            <a:ext cx="338554" cy="938719"/>
          </a:xfrm>
          <a:prstGeom prst="rect">
            <a:avLst/>
          </a:prstGeom>
          <a:noFill/>
        </p:spPr>
        <p:txBody>
          <a:bodyPr vert="vert270" lIns="0" tIns="0" rIns="0" bIns="0">
            <a:spAutoFit/>
          </a:bodyPr>
          <a:lstStyle/>
          <a:p>
            <a:pPr fontAlgn="auto">
              <a:spcBef>
                <a:spcPts val="0"/>
              </a:spcBef>
              <a:spcAft>
                <a:spcPts val="0"/>
              </a:spcAft>
              <a:defRPr/>
            </a:pPr>
            <a:r>
              <a:rPr lang="fr-BE" sz="1100" dirty="0">
                <a:solidFill>
                  <a:schemeClr val="tx1">
                    <a:lumMod val="85000"/>
                    <a:lumOff val="15000"/>
                  </a:schemeClr>
                </a:solidFill>
                <a:latin typeface="+mn-lt"/>
                <a:cs typeface="+mn-cs"/>
              </a:rPr>
              <a:t>Commission</a:t>
            </a:r>
            <a:r>
              <a:rPr lang="fr-BE" sz="1100" dirty="0">
                <a:solidFill>
                  <a:schemeClr val="bg1"/>
                </a:solidFill>
                <a:latin typeface="+mn-lt"/>
                <a:cs typeface="+mn-cs"/>
              </a:rPr>
              <a:t> </a:t>
            </a:r>
            <a:r>
              <a:rPr lang="fr-BE" sz="1100" dirty="0">
                <a:solidFill>
                  <a:schemeClr val="tx1">
                    <a:lumMod val="85000"/>
                    <a:lumOff val="15000"/>
                  </a:schemeClr>
                </a:solidFill>
                <a:latin typeface="+mn-lt"/>
                <a:cs typeface="+mn-cs"/>
              </a:rPr>
              <a:t>Intersectorielle</a:t>
            </a:r>
          </a:p>
        </p:txBody>
      </p:sp>
      <p:sp>
        <p:nvSpPr>
          <p:cNvPr id="6" name="Rectangle 5"/>
          <p:cNvSpPr/>
          <p:nvPr/>
        </p:nvSpPr>
        <p:spPr>
          <a:xfrm>
            <a:off x="2771775" y="5345113"/>
            <a:ext cx="3455988" cy="639762"/>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Coordination de soins et </a:t>
            </a:r>
            <a:r>
              <a:rPr lang="fr-BE" sz="1400" dirty="0" err="1">
                <a:solidFill>
                  <a:schemeClr val="tx1"/>
                </a:solidFill>
              </a:rPr>
              <a:t>casemanagement</a:t>
            </a:r>
            <a:endParaRPr lang="fr-BE" sz="1400" dirty="0">
              <a:solidFill>
                <a:schemeClr val="tx1"/>
              </a:solidFill>
            </a:endParaRPr>
          </a:p>
        </p:txBody>
      </p:sp>
      <p:sp>
        <p:nvSpPr>
          <p:cNvPr id="7" name="Rectangle 6"/>
          <p:cNvSpPr/>
          <p:nvPr/>
        </p:nvSpPr>
        <p:spPr>
          <a:xfrm>
            <a:off x="3060700" y="4760913"/>
            <a:ext cx="2917825" cy="51117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Equipe mobile « soins de crise »</a:t>
            </a:r>
          </a:p>
        </p:txBody>
      </p:sp>
      <p:sp>
        <p:nvSpPr>
          <p:cNvPr id="9" name="Ellipse 8"/>
          <p:cNvSpPr/>
          <p:nvPr/>
        </p:nvSpPr>
        <p:spPr>
          <a:xfrm>
            <a:off x="251520" y="1700808"/>
            <a:ext cx="8394456" cy="2448272"/>
          </a:xfrm>
          <a:prstGeom prst="ellipse">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a:solidFill>
                  <a:srgbClr val="000000"/>
                </a:solidFill>
              </a:rPr>
              <a:t>Enseignement</a:t>
            </a:r>
          </a:p>
          <a:p>
            <a:pPr algn="ctr" fontAlgn="auto">
              <a:spcBef>
                <a:spcPts val="0"/>
              </a:spcBef>
              <a:spcAft>
                <a:spcPts val="0"/>
              </a:spcAft>
              <a:defRPr/>
            </a:pPr>
            <a:r>
              <a:rPr lang="fr-BE" sz="1300" dirty="0">
                <a:solidFill>
                  <a:srgbClr val="000000"/>
                </a:solidFill>
              </a:rPr>
              <a:t>Secteur de la jeunesse</a:t>
            </a:r>
          </a:p>
          <a:p>
            <a:pPr algn="ctr" fontAlgn="auto">
              <a:spcBef>
                <a:spcPts val="0"/>
              </a:spcBef>
              <a:spcAft>
                <a:spcPts val="0"/>
              </a:spcAft>
              <a:defRPr/>
            </a:pPr>
            <a:r>
              <a:rPr lang="fr-BE" sz="1300" dirty="0">
                <a:solidFill>
                  <a:srgbClr val="000000"/>
                </a:solidFill>
              </a:rPr>
              <a:t>Accueil de la petite enfance</a:t>
            </a:r>
          </a:p>
          <a:p>
            <a:pPr algn="ctr" fontAlgn="auto">
              <a:spcBef>
                <a:spcPts val="0"/>
              </a:spcBef>
              <a:spcAft>
                <a:spcPts val="0"/>
              </a:spcAft>
              <a:defRPr/>
            </a:pPr>
            <a:r>
              <a:rPr lang="fr-BE" sz="1300" dirty="0">
                <a:solidFill>
                  <a:srgbClr val="000000"/>
                </a:solidFill>
              </a:rPr>
              <a:t>ONE</a:t>
            </a:r>
          </a:p>
          <a:p>
            <a:pPr algn="ctr" fontAlgn="auto">
              <a:spcBef>
                <a:spcPts val="0"/>
              </a:spcBef>
              <a:spcAft>
                <a:spcPts val="0"/>
              </a:spcAft>
              <a:defRPr/>
            </a:pPr>
            <a:r>
              <a:rPr lang="fr-BE" sz="1300" dirty="0">
                <a:solidFill>
                  <a:srgbClr val="000000"/>
                </a:solidFill>
              </a:rPr>
              <a:t>1</a:t>
            </a:r>
            <a:r>
              <a:rPr lang="fr-BE" sz="1300" baseline="30000" dirty="0">
                <a:solidFill>
                  <a:srgbClr val="000000"/>
                </a:solidFill>
              </a:rPr>
              <a:t>ère</a:t>
            </a:r>
            <a:r>
              <a:rPr lang="fr-BE" sz="1300" dirty="0">
                <a:solidFill>
                  <a:srgbClr val="000000"/>
                </a:solidFill>
              </a:rPr>
              <a:t> ligne</a:t>
            </a:r>
          </a:p>
          <a:p>
            <a:pPr algn="ctr" fontAlgn="auto">
              <a:spcBef>
                <a:spcPts val="0"/>
              </a:spcBef>
              <a:spcAft>
                <a:spcPts val="0"/>
              </a:spcAft>
              <a:defRPr/>
            </a:pPr>
            <a:r>
              <a:rPr lang="fr-BE" sz="1300" dirty="0">
                <a:solidFill>
                  <a:srgbClr val="000000"/>
                </a:solidFill>
              </a:rPr>
              <a:t>AVIQ branche  handicap</a:t>
            </a:r>
          </a:p>
          <a:p>
            <a:pPr algn="ctr" fontAlgn="auto">
              <a:spcBef>
                <a:spcPts val="0"/>
              </a:spcBef>
              <a:spcAft>
                <a:spcPts val="0"/>
              </a:spcAft>
              <a:defRPr/>
            </a:pPr>
            <a:r>
              <a:rPr lang="fr-BE" sz="1300" dirty="0" smtClean="0">
                <a:solidFill>
                  <a:srgbClr val="000000"/>
                </a:solidFill>
              </a:rPr>
              <a:t>SAJ</a:t>
            </a:r>
            <a:r>
              <a:rPr lang="fr-BE" sz="1300" dirty="0">
                <a:solidFill>
                  <a:srgbClr val="000000"/>
                </a:solidFill>
              </a:rPr>
              <a:t>, </a:t>
            </a:r>
            <a:r>
              <a:rPr lang="fr-BE" sz="1300" dirty="0" smtClean="0">
                <a:solidFill>
                  <a:srgbClr val="000000"/>
                </a:solidFill>
              </a:rPr>
              <a:t>SPJ</a:t>
            </a:r>
            <a:endParaRPr lang="fr-BE" sz="1300" dirty="0">
              <a:solidFill>
                <a:srgbClr val="000000"/>
              </a:solidFill>
            </a:endParaRPr>
          </a:p>
          <a:p>
            <a:pPr algn="ctr" fontAlgn="auto">
              <a:spcBef>
                <a:spcPts val="0"/>
              </a:spcBef>
              <a:spcAft>
                <a:spcPts val="0"/>
              </a:spcAft>
              <a:defRPr/>
            </a:pPr>
            <a:r>
              <a:rPr lang="fr-BE" sz="1300" dirty="0" smtClean="0">
                <a:solidFill>
                  <a:srgbClr val="000000"/>
                </a:solidFill>
              </a:rPr>
              <a:t>Soins en santé mentale </a:t>
            </a:r>
            <a:r>
              <a:rPr lang="fr-BE" sz="1300" dirty="0">
                <a:solidFill>
                  <a:srgbClr val="000000"/>
                </a:solidFill>
              </a:rPr>
              <a:t>spécialisés</a:t>
            </a:r>
          </a:p>
          <a:p>
            <a:pPr algn="ctr" fontAlgn="auto">
              <a:spcBef>
                <a:spcPts val="0"/>
              </a:spcBef>
              <a:spcAft>
                <a:spcPts val="0"/>
              </a:spcAft>
              <a:defRPr/>
            </a:pPr>
            <a:r>
              <a:rPr lang="fr-BE" sz="1300" dirty="0" smtClean="0">
                <a:solidFill>
                  <a:srgbClr val="000000"/>
                </a:solidFill>
              </a:rPr>
              <a:t>Etc</a:t>
            </a:r>
            <a:r>
              <a:rPr lang="fr-BE" sz="1300" dirty="0">
                <a:solidFill>
                  <a:srgbClr val="000000"/>
                </a:solidFill>
              </a:rPr>
              <a:t>.</a:t>
            </a:r>
          </a:p>
          <a:p>
            <a:pPr algn="ctr" fontAlgn="auto">
              <a:spcBef>
                <a:spcPts val="0"/>
              </a:spcBef>
              <a:spcAft>
                <a:spcPts val="0"/>
              </a:spcAft>
              <a:defRPr/>
            </a:pPr>
            <a:endParaRPr lang="fr-BE" dirty="0"/>
          </a:p>
        </p:txBody>
      </p:sp>
      <p:sp>
        <p:nvSpPr>
          <p:cNvPr id="46088"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124075" y="324802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124075" y="268287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1650" y="4116388"/>
            <a:ext cx="2917825" cy="51117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Equipe mobile « soins assertifs»</a:t>
            </a:r>
          </a:p>
        </p:txBody>
      </p:sp>
      <p:sp>
        <p:nvSpPr>
          <p:cNvPr id="18" name="Rectangle 17"/>
          <p:cNvSpPr/>
          <p:nvPr/>
        </p:nvSpPr>
        <p:spPr>
          <a:xfrm>
            <a:off x="7596188" y="1379538"/>
            <a:ext cx="1296987" cy="4605337"/>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 Échange et valorisation d’expertise</a:t>
            </a:r>
          </a:p>
        </p:txBody>
      </p:sp>
      <p:sp>
        <p:nvSpPr>
          <p:cNvPr id="19" name="Rectangle 18"/>
          <p:cNvSpPr/>
          <p:nvPr/>
        </p:nvSpPr>
        <p:spPr>
          <a:xfrm>
            <a:off x="6234752" y="4760913"/>
            <a:ext cx="2647950" cy="451908"/>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D. Inclusion dans tous les domaines de vie</a:t>
            </a:r>
          </a:p>
        </p:txBody>
      </p:sp>
      <p:sp>
        <p:nvSpPr>
          <p:cNvPr id="13" name="Rectangle 12"/>
          <p:cNvSpPr/>
          <p:nvPr/>
        </p:nvSpPr>
        <p:spPr>
          <a:xfrm>
            <a:off x="7578306" y="4371975"/>
            <a:ext cx="1296988" cy="366713"/>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C. Traitement</a:t>
            </a:r>
          </a:p>
        </p:txBody>
      </p:sp>
      <p:sp>
        <p:nvSpPr>
          <p:cNvPr id="12" name="Rectangle 11"/>
          <p:cNvSpPr/>
          <p:nvPr/>
        </p:nvSpPr>
        <p:spPr>
          <a:xfrm>
            <a:off x="7359615" y="3994969"/>
            <a:ext cx="1512887" cy="377006"/>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B. Diagnostic</a:t>
            </a:r>
          </a:p>
        </p:txBody>
      </p:sp>
      <p:sp>
        <p:nvSpPr>
          <p:cNvPr id="17" name="Rectangle 16"/>
          <p:cNvSpPr/>
          <p:nvPr/>
        </p:nvSpPr>
        <p:spPr>
          <a:xfrm>
            <a:off x="5724128" y="3502554"/>
            <a:ext cx="3158574" cy="452437"/>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A. Détection précoce, screening et orientation</a:t>
            </a:r>
          </a:p>
        </p:txBody>
      </p:sp>
      <p:sp>
        <p:nvSpPr>
          <p:cNvPr id="21" name="Ellipse 20"/>
          <p:cNvSpPr/>
          <p:nvPr/>
        </p:nvSpPr>
        <p:spPr>
          <a:xfrm>
            <a:off x="60325" y="620713"/>
            <a:ext cx="2592388" cy="122396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t>3 représentants mandatés au </a:t>
            </a:r>
            <a:r>
              <a:rPr lang="fr-BE" sz="1100" dirty="0"/>
              <a:t>comité</a:t>
            </a:r>
            <a:r>
              <a:rPr lang="fr-BE" sz="1200" dirty="0"/>
              <a:t> de réseau (et 2 suppléants)</a:t>
            </a:r>
          </a:p>
        </p:txBody>
      </p:sp>
      <p:sp>
        <p:nvSpPr>
          <p:cNvPr id="22" name="Flèche gauche 21"/>
          <p:cNvSpPr/>
          <p:nvPr/>
        </p:nvSpPr>
        <p:spPr>
          <a:xfrm rot="3838891">
            <a:off x="1542257" y="181371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3" name="Titre 18"/>
          <p:cNvSpPr txBox="1">
            <a:spLocks noGrp="1"/>
          </p:cNvSpPr>
          <p:nvPr>
            <p:ph type="title"/>
          </p:nvPr>
        </p:nvSpPr>
        <p:spPr>
          <a:xfrm>
            <a:off x="2624138" y="68263"/>
            <a:ext cx="6183312" cy="1169987"/>
          </a:xfrm>
        </p:spPr>
        <p:txBody>
          <a:bodyPr rtlCol="0">
            <a:spAutoFit/>
          </a:bodyPr>
          <a:lstStyle/>
          <a:p>
            <a:pPr algn="l" fontAlgn="auto">
              <a:spcAft>
                <a:spcPts val="0"/>
              </a:spcAft>
              <a:defRPr/>
            </a:pPr>
            <a:r>
              <a:rPr lang="fr-BE" sz="1400" b="1" dirty="0" smtClean="0">
                <a:solidFill>
                  <a:schemeClr val="tx1"/>
                </a:solidFill>
              </a:rPr>
              <a:t>1</a:t>
            </a:r>
            <a:r>
              <a:rPr lang="fr-BE" sz="1400" b="1" baseline="30000" dirty="0" smtClean="0">
                <a:solidFill>
                  <a:schemeClr val="tx1"/>
                </a:solidFill>
              </a:rPr>
              <a:t>ère</a:t>
            </a:r>
            <a:r>
              <a:rPr lang="fr-BE" sz="1400" b="1" dirty="0" smtClean="0">
                <a:solidFill>
                  <a:schemeClr val="tx1"/>
                </a:solidFill>
              </a:rPr>
              <a:t> Etape : </a:t>
            </a:r>
            <a:r>
              <a:rPr lang="fr-BE" sz="1400" b="1" dirty="0">
                <a:solidFill>
                  <a:schemeClr val="tx1">
                    <a:lumMod val="85000"/>
                    <a:lumOff val="15000"/>
                  </a:schemeClr>
                </a:solidFill>
              </a:rPr>
              <a:t>Elaboration d’une charte, </a:t>
            </a:r>
            <a:r>
              <a:rPr lang="fr-BE" sz="1400" b="1" dirty="0">
                <a:solidFill>
                  <a:schemeClr val="tx1"/>
                </a:solidFill>
              </a:rPr>
              <a:t>r</a:t>
            </a:r>
            <a:r>
              <a:rPr lang="fr-BE" sz="1400" b="1" dirty="0" smtClean="0">
                <a:solidFill>
                  <a:schemeClr val="tx1"/>
                </a:solidFill>
              </a:rPr>
              <a:t>ecensement, cartographie, séances d’information, rencontre des opérateurs, mise en évidence des bonnes pratiques, échange, implémentation d’une équipe mobile unique, articulation avec le réseau et le pédopsychiatre responsable du réseau</a:t>
            </a:r>
            <a:endParaRPr lang="fr-BE" sz="1400" b="1" dirty="0">
              <a:solidFill>
                <a:schemeClr val="tx1"/>
              </a:solidFill>
            </a:endParaRPr>
          </a:p>
        </p:txBody>
      </p:sp>
      <p:grpSp>
        <p:nvGrpSpPr>
          <p:cNvPr id="46100" name="Groupe 23"/>
          <p:cNvGrpSpPr>
            <a:grpSpLocks/>
          </p:cNvGrpSpPr>
          <p:nvPr/>
        </p:nvGrpSpPr>
        <p:grpSpPr bwMode="auto">
          <a:xfrm>
            <a:off x="6354804" y="1455737"/>
            <a:ext cx="2043113" cy="2003425"/>
            <a:chOff x="244942" y="826417"/>
            <a:chExt cx="4085009" cy="4085009"/>
          </a:xfrm>
        </p:grpSpPr>
        <p:sp>
          <p:nvSpPr>
            <p:cNvPr id="25" name="Secteurs 24"/>
            <p:cNvSpPr/>
            <p:nvPr/>
          </p:nvSpPr>
          <p:spPr>
            <a:xfrm>
              <a:off x="244942" y="826417"/>
              <a:ext cx="4085009" cy="4085009"/>
            </a:xfrm>
            <a:prstGeom prst="pie">
              <a:avLst>
                <a:gd name="adj1" fmla="val 16200000"/>
                <a:gd name="adj2" fmla="val 1800000"/>
              </a:avLst>
            </a:prstGeom>
            <a:solidFill>
              <a:srgbClr val="0070C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46101" name="Groupe 26"/>
          <p:cNvGrpSpPr>
            <a:grpSpLocks/>
          </p:cNvGrpSpPr>
          <p:nvPr/>
        </p:nvGrpSpPr>
        <p:grpSpPr bwMode="auto">
          <a:xfrm>
            <a:off x="6373433" y="1493286"/>
            <a:ext cx="2043112" cy="2003425"/>
            <a:chOff x="1585036" y="76530"/>
            <a:chExt cx="4085009" cy="4085009"/>
          </a:xfrm>
        </p:grpSpPr>
        <p:sp>
          <p:nvSpPr>
            <p:cNvPr id="28" name="Secteurs 27"/>
            <p:cNvSpPr/>
            <p:nvPr/>
          </p:nvSpPr>
          <p:spPr>
            <a:xfrm>
              <a:off x="1585036" y="76530"/>
              <a:ext cx="4085009" cy="4085009"/>
            </a:xfrm>
            <a:prstGeom prst="pie">
              <a:avLst>
                <a:gd name="adj1" fmla="val 1800000"/>
                <a:gd name="adj2" fmla="val 9000000"/>
              </a:avLst>
            </a:prstGeom>
            <a:solidFill>
              <a:srgbClr val="00B05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Secteurs 6"/>
            <p:cNvSpPr/>
            <p:nvPr/>
          </p:nvSpPr>
          <p:spPr>
            <a:xfrm>
              <a:off x="2528639" y="2695795"/>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46102" name="Groupe 29"/>
          <p:cNvGrpSpPr>
            <a:grpSpLocks/>
          </p:cNvGrpSpPr>
          <p:nvPr/>
        </p:nvGrpSpPr>
        <p:grpSpPr bwMode="auto">
          <a:xfrm>
            <a:off x="6336581" y="1492977"/>
            <a:ext cx="2043113" cy="2003425"/>
            <a:chOff x="151197" y="849114"/>
            <a:chExt cx="4085009" cy="4085009"/>
          </a:xfrm>
        </p:grpSpPr>
        <p:sp>
          <p:nvSpPr>
            <p:cNvPr id="31" name="Secteurs 30"/>
            <p:cNvSpPr/>
            <p:nvPr/>
          </p:nvSpPr>
          <p:spPr>
            <a:xfrm>
              <a:off x="151197" y="849114"/>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Secteurs 8"/>
            <p:cNvSpPr/>
            <p:nvPr/>
          </p:nvSpPr>
          <p:spPr>
            <a:xfrm>
              <a:off x="217853" y="1813720"/>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33" name="Accolade ouvrante 32"/>
          <p:cNvSpPr/>
          <p:nvPr/>
        </p:nvSpPr>
        <p:spPr>
          <a:xfrm>
            <a:off x="2241550" y="4198938"/>
            <a:ext cx="314325" cy="178593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46104" name="ZoneTexte 33"/>
          <p:cNvSpPr txBox="1">
            <a:spLocks noChangeArrowheads="1"/>
          </p:cNvSpPr>
          <p:nvPr/>
        </p:nvSpPr>
        <p:spPr bwMode="auto">
          <a:xfrm>
            <a:off x="852488" y="4738688"/>
            <a:ext cx="1493837" cy="338137"/>
          </a:xfrm>
          <a:prstGeom prst="rect">
            <a:avLst/>
          </a:prstGeom>
          <a:noFill/>
          <a:ln w="9525">
            <a:noFill/>
            <a:miter lim="800000"/>
            <a:headEnd/>
            <a:tailEnd/>
          </a:ln>
        </p:spPr>
        <p:txBody>
          <a:bodyPr>
            <a:spAutoFit/>
          </a:bodyPr>
          <a:lstStyle/>
          <a:p>
            <a:pPr algn="r"/>
            <a:r>
              <a:rPr lang="fr-BE" sz="1600" b="1">
                <a:latin typeface="Georgia" pitchFamily="18" charset="0"/>
              </a:rPr>
              <a:t>ACTIONS</a:t>
            </a:r>
          </a:p>
        </p:txBody>
      </p:sp>
      <p:sp>
        <p:nvSpPr>
          <p:cNvPr id="30" name="Triangle isocèle 29"/>
          <p:cNvSpPr/>
          <p:nvPr/>
        </p:nvSpPr>
        <p:spPr>
          <a:xfrm rot="10800000">
            <a:off x="6881094" y="1133316"/>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5" name="ZoneTexte 34"/>
          <p:cNvSpPr txBox="1"/>
          <p:nvPr/>
        </p:nvSpPr>
        <p:spPr>
          <a:xfrm>
            <a:off x="6880673" y="1102539"/>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31280264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6022975"/>
            <a:ext cx="8856662" cy="835025"/>
          </a:xfrm>
          <a:prstGeom prst="rect">
            <a:avLst/>
          </a:prstGeom>
          <a:pattFill prst="wdDnDiag">
            <a:fgClr>
              <a:srgbClr val="FFC000"/>
            </a:fgClr>
            <a:bgClr>
              <a:schemeClr val="accent5">
                <a:lumMod val="60000"/>
                <a:lumOff val="40000"/>
              </a:schemeClr>
            </a:bgClr>
          </a:pattFill>
          <a:ln w="25400" cmpd="sng">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b="1" dirty="0">
              <a:solidFill>
                <a:schemeClr val="tx1"/>
              </a:solidFill>
            </a:endParaRPr>
          </a:p>
          <a:p>
            <a:pPr algn="ctr" fontAlgn="auto">
              <a:spcBef>
                <a:spcPts val="0"/>
              </a:spcBef>
              <a:spcAft>
                <a:spcPts val="0"/>
              </a:spcAft>
              <a:defRPr/>
            </a:pPr>
            <a:r>
              <a:rPr lang="fr-BE" b="1" dirty="0">
                <a:solidFill>
                  <a:schemeClr val="tx1"/>
                </a:solidFill>
              </a:rPr>
              <a:t>5. Soutien à l’intégration et à l’inclusion axé sur le rétablissement</a:t>
            </a:r>
          </a:p>
        </p:txBody>
      </p:sp>
      <p:sp>
        <p:nvSpPr>
          <p:cNvPr id="5" name="ZoneTexte 4"/>
          <p:cNvSpPr txBox="1"/>
          <p:nvPr/>
        </p:nvSpPr>
        <p:spPr>
          <a:xfrm rot="5400000">
            <a:off x="551602" y="5745979"/>
            <a:ext cx="338554" cy="938719"/>
          </a:xfrm>
          <a:prstGeom prst="rect">
            <a:avLst/>
          </a:prstGeom>
          <a:noFill/>
        </p:spPr>
        <p:txBody>
          <a:bodyPr vert="vert270" lIns="0" tIns="0" rIns="0" bIns="0">
            <a:spAutoFit/>
          </a:bodyPr>
          <a:lstStyle/>
          <a:p>
            <a:pPr fontAlgn="auto">
              <a:spcBef>
                <a:spcPts val="0"/>
              </a:spcBef>
              <a:spcAft>
                <a:spcPts val="0"/>
              </a:spcAft>
              <a:defRPr/>
            </a:pPr>
            <a:r>
              <a:rPr lang="fr-BE" sz="1100" dirty="0">
                <a:solidFill>
                  <a:schemeClr val="tx1">
                    <a:lumMod val="85000"/>
                    <a:lumOff val="15000"/>
                  </a:schemeClr>
                </a:solidFill>
                <a:latin typeface="+mn-lt"/>
                <a:cs typeface="+mn-cs"/>
              </a:rPr>
              <a:t>Commission Intersectorielle</a:t>
            </a:r>
          </a:p>
        </p:txBody>
      </p:sp>
      <p:sp>
        <p:nvSpPr>
          <p:cNvPr id="6" name="Rectangle 5"/>
          <p:cNvSpPr/>
          <p:nvPr/>
        </p:nvSpPr>
        <p:spPr>
          <a:xfrm>
            <a:off x="2787650" y="5229225"/>
            <a:ext cx="3455988" cy="75565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300" dirty="0">
                <a:solidFill>
                  <a:schemeClr val="tx1"/>
                </a:solidFill>
              </a:rPr>
              <a:t>Activités axées sur l’apprentissage, la formation, les parcours scolaires et les formations</a:t>
            </a:r>
          </a:p>
        </p:txBody>
      </p:sp>
      <p:sp>
        <p:nvSpPr>
          <p:cNvPr id="7" name="Rectangle 6"/>
          <p:cNvSpPr/>
          <p:nvPr/>
        </p:nvSpPr>
        <p:spPr>
          <a:xfrm>
            <a:off x="3113088" y="4603750"/>
            <a:ext cx="2917825" cy="60007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300" dirty="0">
                <a:solidFill>
                  <a:schemeClr val="tx1"/>
                </a:solidFill>
              </a:rPr>
              <a:t>Activités de soutien, dé développement et de rétablissement</a:t>
            </a:r>
          </a:p>
        </p:txBody>
      </p:sp>
      <p:sp>
        <p:nvSpPr>
          <p:cNvPr id="9" name="Ellipse 8"/>
          <p:cNvSpPr/>
          <p:nvPr/>
        </p:nvSpPr>
        <p:spPr>
          <a:xfrm>
            <a:off x="302764" y="1710657"/>
            <a:ext cx="8394456" cy="2448272"/>
          </a:xfrm>
          <a:prstGeom prst="ellipse">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a:solidFill>
                  <a:schemeClr val="bg1"/>
                </a:solidFill>
              </a:rPr>
              <a:t>Enseignement</a:t>
            </a:r>
          </a:p>
          <a:p>
            <a:pPr algn="ctr" fontAlgn="auto">
              <a:spcBef>
                <a:spcPts val="0"/>
              </a:spcBef>
              <a:spcAft>
                <a:spcPts val="0"/>
              </a:spcAft>
              <a:defRPr/>
            </a:pPr>
            <a:r>
              <a:rPr lang="fr-BE" sz="1300" dirty="0">
                <a:solidFill>
                  <a:schemeClr val="bg1"/>
                </a:solidFill>
              </a:rPr>
              <a:t>Secteur de la jeunesse</a:t>
            </a:r>
          </a:p>
          <a:p>
            <a:pPr algn="ctr" fontAlgn="auto">
              <a:spcBef>
                <a:spcPts val="0"/>
              </a:spcBef>
              <a:spcAft>
                <a:spcPts val="0"/>
              </a:spcAft>
              <a:defRPr/>
            </a:pPr>
            <a:r>
              <a:rPr lang="fr-BE" sz="1300" dirty="0">
                <a:solidFill>
                  <a:schemeClr val="bg1"/>
                </a:solidFill>
              </a:rPr>
              <a:t>Accueil de la petite enfance</a:t>
            </a:r>
          </a:p>
          <a:p>
            <a:pPr algn="ctr" fontAlgn="auto">
              <a:spcBef>
                <a:spcPts val="0"/>
              </a:spcBef>
              <a:spcAft>
                <a:spcPts val="0"/>
              </a:spcAft>
              <a:defRPr/>
            </a:pPr>
            <a:r>
              <a:rPr lang="fr-BE" sz="1300" dirty="0">
                <a:solidFill>
                  <a:schemeClr val="bg1"/>
                </a:solidFill>
              </a:rPr>
              <a:t>ONE</a:t>
            </a:r>
          </a:p>
          <a:p>
            <a:pPr algn="ctr" fontAlgn="auto">
              <a:spcBef>
                <a:spcPts val="0"/>
              </a:spcBef>
              <a:spcAft>
                <a:spcPts val="0"/>
              </a:spcAft>
              <a:defRPr/>
            </a:pPr>
            <a:r>
              <a:rPr lang="fr-BE" sz="1300" dirty="0">
                <a:solidFill>
                  <a:schemeClr val="bg1"/>
                </a:solidFill>
              </a:rPr>
              <a:t>1</a:t>
            </a:r>
            <a:r>
              <a:rPr lang="fr-BE" sz="1300" baseline="30000" dirty="0">
                <a:solidFill>
                  <a:schemeClr val="bg1"/>
                </a:solidFill>
              </a:rPr>
              <a:t>ère</a:t>
            </a:r>
            <a:r>
              <a:rPr lang="fr-BE" sz="1300" dirty="0">
                <a:solidFill>
                  <a:schemeClr val="bg1"/>
                </a:solidFill>
              </a:rPr>
              <a:t> ligne</a:t>
            </a:r>
          </a:p>
          <a:p>
            <a:pPr algn="ctr" fontAlgn="auto">
              <a:spcBef>
                <a:spcPts val="0"/>
              </a:spcBef>
              <a:spcAft>
                <a:spcPts val="0"/>
              </a:spcAft>
              <a:defRPr/>
            </a:pPr>
            <a:r>
              <a:rPr lang="fr-BE" sz="1300" dirty="0">
                <a:solidFill>
                  <a:schemeClr val="bg1"/>
                </a:solidFill>
              </a:rPr>
              <a:t>AVIQ branche  handicap</a:t>
            </a:r>
          </a:p>
          <a:p>
            <a:pPr algn="ctr" fontAlgn="auto">
              <a:spcBef>
                <a:spcPts val="0"/>
              </a:spcBef>
              <a:spcAft>
                <a:spcPts val="0"/>
              </a:spcAft>
              <a:defRPr/>
            </a:pPr>
            <a:r>
              <a:rPr lang="fr-BE" sz="1300" dirty="0" smtClean="0">
                <a:solidFill>
                  <a:schemeClr val="bg1"/>
                </a:solidFill>
              </a:rPr>
              <a:t>SAJ</a:t>
            </a:r>
            <a:r>
              <a:rPr lang="fr-BE" sz="1300" dirty="0">
                <a:solidFill>
                  <a:schemeClr val="bg1"/>
                </a:solidFill>
              </a:rPr>
              <a:t>, SPJ</a:t>
            </a:r>
          </a:p>
          <a:p>
            <a:pPr algn="ctr" fontAlgn="auto">
              <a:spcBef>
                <a:spcPts val="0"/>
              </a:spcBef>
              <a:spcAft>
                <a:spcPts val="0"/>
              </a:spcAft>
              <a:defRPr/>
            </a:pPr>
            <a:r>
              <a:rPr lang="fr-BE" sz="1300" dirty="0" smtClean="0">
                <a:solidFill>
                  <a:schemeClr val="bg1"/>
                </a:solidFill>
              </a:rPr>
              <a:t>Soins en santé mentale spécialisés</a:t>
            </a:r>
            <a:endParaRPr lang="fr-BE" sz="1300" dirty="0">
              <a:solidFill>
                <a:schemeClr val="bg1"/>
              </a:solidFill>
            </a:endParaRPr>
          </a:p>
          <a:p>
            <a:pPr algn="ctr" fontAlgn="auto">
              <a:spcBef>
                <a:spcPts val="0"/>
              </a:spcBef>
              <a:spcAft>
                <a:spcPts val="0"/>
              </a:spcAft>
              <a:defRPr/>
            </a:pPr>
            <a:r>
              <a:rPr lang="fr-BE" sz="1300" dirty="0" smtClean="0">
                <a:solidFill>
                  <a:schemeClr val="bg1"/>
                </a:solidFill>
              </a:rPr>
              <a:t>Etc</a:t>
            </a:r>
            <a:r>
              <a:rPr lang="fr-BE" sz="1300" dirty="0">
                <a:solidFill>
                  <a:schemeClr val="bg1"/>
                </a:solidFill>
              </a:rPr>
              <a:t>.</a:t>
            </a:r>
          </a:p>
          <a:p>
            <a:pPr algn="ctr" fontAlgn="auto">
              <a:spcBef>
                <a:spcPts val="0"/>
              </a:spcBef>
              <a:spcAft>
                <a:spcPts val="0"/>
              </a:spcAft>
              <a:defRPr/>
            </a:pPr>
            <a:endParaRPr lang="fr-BE" dirty="0"/>
          </a:p>
        </p:txBody>
      </p:sp>
      <p:sp>
        <p:nvSpPr>
          <p:cNvPr id="48136"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124075" y="324802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124075" y="2682875"/>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16863" y="1379538"/>
            <a:ext cx="1295400" cy="4605337"/>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 Échange et valorisation d’expertise</a:t>
            </a:r>
          </a:p>
        </p:txBody>
      </p:sp>
      <p:sp>
        <p:nvSpPr>
          <p:cNvPr id="19" name="Rectangle 18"/>
          <p:cNvSpPr/>
          <p:nvPr/>
        </p:nvSpPr>
        <p:spPr>
          <a:xfrm>
            <a:off x="5449888" y="3987800"/>
            <a:ext cx="3762375" cy="576263"/>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dirty="0">
                <a:solidFill>
                  <a:schemeClr val="tx1"/>
                </a:solidFill>
              </a:rPr>
              <a:t>D. Inclusion dans tous les domaines de vie</a:t>
            </a:r>
          </a:p>
        </p:txBody>
      </p:sp>
      <p:sp>
        <p:nvSpPr>
          <p:cNvPr id="13" name="Ellipse 12"/>
          <p:cNvSpPr/>
          <p:nvPr/>
        </p:nvSpPr>
        <p:spPr>
          <a:xfrm>
            <a:off x="60325" y="620713"/>
            <a:ext cx="2592388" cy="1223962"/>
          </a:xfrm>
          <a:prstGeom prst="ellipse">
            <a:avLst/>
          </a:prstGeom>
          <a:solidFill>
            <a:schemeClr val="accent3">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t>3 représentants mandatés au </a:t>
            </a:r>
            <a:r>
              <a:rPr lang="fr-BE" sz="1100" dirty="0"/>
              <a:t>comité</a:t>
            </a:r>
            <a:r>
              <a:rPr lang="fr-BE" sz="1200" dirty="0"/>
              <a:t> de réseau (et 2 suppléants)</a:t>
            </a:r>
          </a:p>
        </p:txBody>
      </p:sp>
      <p:sp>
        <p:nvSpPr>
          <p:cNvPr id="15" name="Flèche gauche 14"/>
          <p:cNvSpPr/>
          <p:nvPr/>
        </p:nvSpPr>
        <p:spPr>
          <a:xfrm rot="3838891">
            <a:off x="1542257" y="1813719"/>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7" name="ZoneTexte 16"/>
          <p:cNvSpPr txBox="1"/>
          <p:nvPr/>
        </p:nvSpPr>
        <p:spPr>
          <a:xfrm>
            <a:off x="2652713" y="142875"/>
            <a:ext cx="6240462" cy="954088"/>
          </a:xfrm>
          <a:prstGeom prst="rect">
            <a:avLst/>
          </a:prstGeom>
          <a:noFill/>
        </p:spPr>
        <p:txBody>
          <a:bodyPr>
            <a:spAutoFit/>
          </a:bodyPr>
          <a:lstStyle/>
          <a:p>
            <a:pPr fontAlgn="auto">
              <a:spcBef>
                <a:spcPts val="0"/>
              </a:spcBef>
              <a:spcAft>
                <a:spcPts val="0"/>
              </a:spcAft>
              <a:defRPr/>
            </a:pPr>
            <a:r>
              <a:rPr lang="fr-BE" sz="1400" b="1" dirty="0">
                <a:latin typeface="+mn-lt"/>
                <a:cs typeface="+mn-cs"/>
              </a:rPr>
              <a:t>1</a:t>
            </a:r>
            <a:r>
              <a:rPr lang="fr-BE" sz="1400" b="1" baseline="30000" dirty="0">
                <a:latin typeface="+mn-lt"/>
                <a:cs typeface="+mn-cs"/>
              </a:rPr>
              <a:t>ère</a:t>
            </a:r>
            <a:r>
              <a:rPr lang="fr-BE" sz="1400" b="1" dirty="0">
                <a:latin typeface="+mn-lt"/>
                <a:cs typeface="+mn-cs"/>
              </a:rPr>
              <a:t> Etape : </a:t>
            </a:r>
            <a:r>
              <a:rPr lang="fr-BE" sz="1400" b="1" dirty="0">
                <a:solidFill>
                  <a:schemeClr val="tx1">
                    <a:lumMod val="85000"/>
                    <a:lumOff val="15000"/>
                  </a:schemeClr>
                </a:solidFill>
                <a:latin typeface="+mn-lt"/>
                <a:cs typeface="+mn-cs"/>
              </a:rPr>
              <a:t>Elaboration d’une charte, </a:t>
            </a:r>
            <a:r>
              <a:rPr lang="fr-BE" sz="1400" b="1" dirty="0">
                <a:latin typeface="+mn-lt"/>
                <a:cs typeface="+mn-cs"/>
              </a:rPr>
              <a:t>recensement, cartographie, séances d’information, articulation, rencontre des opérateurs, mise en évidence des bonnes pratiques, analyse des besoins en terme de formation, stage, etc.</a:t>
            </a:r>
          </a:p>
        </p:txBody>
      </p:sp>
      <p:grpSp>
        <p:nvGrpSpPr>
          <p:cNvPr id="48144" name="Groupe 20"/>
          <p:cNvGrpSpPr>
            <a:grpSpLocks/>
          </p:cNvGrpSpPr>
          <p:nvPr/>
        </p:nvGrpSpPr>
        <p:grpSpPr bwMode="auto">
          <a:xfrm>
            <a:off x="5715000" y="1844675"/>
            <a:ext cx="2043113" cy="2003425"/>
            <a:chOff x="244942" y="826417"/>
            <a:chExt cx="4085009" cy="4085009"/>
          </a:xfrm>
        </p:grpSpPr>
        <p:sp>
          <p:nvSpPr>
            <p:cNvPr id="22" name="Secteurs 21"/>
            <p:cNvSpPr/>
            <p:nvPr/>
          </p:nvSpPr>
          <p:spPr>
            <a:xfrm>
              <a:off x="244942" y="826417"/>
              <a:ext cx="4085009" cy="4085009"/>
            </a:xfrm>
            <a:prstGeom prst="pie">
              <a:avLst>
                <a:gd name="adj1" fmla="val 16200000"/>
                <a:gd name="adj2" fmla="val 1800000"/>
              </a:avLst>
            </a:prstGeom>
            <a:solidFill>
              <a:srgbClr val="0070C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48145" name="Groupe 23"/>
          <p:cNvGrpSpPr>
            <a:grpSpLocks/>
          </p:cNvGrpSpPr>
          <p:nvPr/>
        </p:nvGrpSpPr>
        <p:grpSpPr bwMode="auto">
          <a:xfrm>
            <a:off x="5678488" y="1911350"/>
            <a:ext cx="2043112" cy="2003425"/>
            <a:chOff x="195559" y="928968"/>
            <a:chExt cx="4085009" cy="4085009"/>
          </a:xfrm>
        </p:grpSpPr>
        <p:sp>
          <p:nvSpPr>
            <p:cNvPr id="25" name="Secteurs 24"/>
            <p:cNvSpPr/>
            <p:nvPr/>
          </p:nvSpPr>
          <p:spPr>
            <a:xfrm>
              <a:off x="195559" y="928968"/>
              <a:ext cx="4085009" cy="4085009"/>
            </a:xfrm>
            <a:prstGeom prst="pie">
              <a:avLst>
                <a:gd name="adj1" fmla="val 1800000"/>
                <a:gd name="adj2" fmla="val 9000000"/>
              </a:avLst>
            </a:prstGeom>
            <a:solidFill>
              <a:srgbClr val="00B05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Secteurs 6"/>
            <p:cNvSpPr/>
            <p:nvPr/>
          </p:nvSpPr>
          <p:spPr>
            <a:xfrm>
              <a:off x="1217605" y="3554121"/>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48146" name="Groupe 26"/>
          <p:cNvGrpSpPr>
            <a:grpSpLocks/>
          </p:cNvGrpSpPr>
          <p:nvPr/>
        </p:nvGrpSpPr>
        <p:grpSpPr bwMode="auto">
          <a:xfrm>
            <a:off x="5645150" y="1844675"/>
            <a:ext cx="2043113" cy="2003425"/>
            <a:chOff x="151197" y="849114"/>
            <a:chExt cx="4085009" cy="4085009"/>
          </a:xfrm>
        </p:grpSpPr>
        <p:sp>
          <p:nvSpPr>
            <p:cNvPr id="28" name="Secteurs 27"/>
            <p:cNvSpPr/>
            <p:nvPr/>
          </p:nvSpPr>
          <p:spPr>
            <a:xfrm>
              <a:off x="151197" y="849114"/>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Secteurs 8"/>
            <p:cNvSpPr/>
            <p:nvPr/>
          </p:nvSpPr>
          <p:spPr>
            <a:xfrm>
              <a:off x="217853" y="1813720"/>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30" name="Accolade ouvrante 29"/>
          <p:cNvSpPr/>
          <p:nvPr/>
        </p:nvSpPr>
        <p:spPr>
          <a:xfrm>
            <a:off x="2463800" y="4608513"/>
            <a:ext cx="247650" cy="1371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48148" name="ZoneTexte 30"/>
          <p:cNvSpPr txBox="1">
            <a:spLocks noChangeArrowheads="1"/>
          </p:cNvSpPr>
          <p:nvPr/>
        </p:nvSpPr>
        <p:spPr bwMode="auto">
          <a:xfrm>
            <a:off x="1042988" y="5033963"/>
            <a:ext cx="1490662" cy="339725"/>
          </a:xfrm>
          <a:prstGeom prst="rect">
            <a:avLst/>
          </a:prstGeom>
          <a:noFill/>
          <a:ln w="9525">
            <a:noFill/>
            <a:miter lim="800000"/>
            <a:headEnd/>
            <a:tailEnd/>
          </a:ln>
        </p:spPr>
        <p:txBody>
          <a:bodyPr>
            <a:spAutoFit/>
          </a:bodyPr>
          <a:lstStyle/>
          <a:p>
            <a:pPr algn="r"/>
            <a:r>
              <a:rPr lang="fr-BE" sz="1600" b="1">
                <a:latin typeface="Georgia" pitchFamily="18" charset="0"/>
              </a:rPr>
              <a:t>ACTIONS</a:t>
            </a:r>
          </a:p>
        </p:txBody>
      </p:sp>
      <p:sp>
        <p:nvSpPr>
          <p:cNvPr id="27" name="Triangle isocèle 26"/>
          <p:cNvSpPr/>
          <p:nvPr/>
        </p:nvSpPr>
        <p:spPr>
          <a:xfrm rot="10800000">
            <a:off x="6234752" y="1510219"/>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2" name="ZoneTexte 31"/>
          <p:cNvSpPr txBox="1"/>
          <p:nvPr/>
        </p:nvSpPr>
        <p:spPr>
          <a:xfrm>
            <a:off x="6254819" y="1510219"/>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21876848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888" y="5984875"/>
            <a:ext cx="8066088" cy="719138"/>
          </a:xfrm>
          <a:prstGeom prst="rect">
            <a:avLst/>
          </a:prstGeom>
          <a:solidFill>
            <a:srgbClr val="FFC000"/>
          </a:solidFill>
          <a:ln w="50800" cmpd="sng">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tx1"/>
                </a:solidFill>
              </a:rPr>
              <a:t>6. </a:t>
            </a:r>
            <a:r>
              <a:rPr lang="fr-BE" b="1" dirty="0" smtClean="0">
                <a:solidFill>
                  <a:schemeClr val="tx1"/>
                </a:solidFill>
              </a:rPr>
              <a:t>Commission d’appui et de concertation</a:t>
            </a:r>
            <a:endParaRPr lang="fr-BE" b="1" dirty="0">
              <a:solidFill>
                <a:schemeClr val="tx1"/>
              </a:solidFill>
            </a:endParaRPr>
          </a:p>
        </p:txBody>
      </p:sp>
      <p:sp>
        <p:nvSpPr>
          <p:cNvPr id="6" name="Rectangle 5"/>
          <p:cNvSpPr/>
          <p:nvPr/>
        </p:nvSpPr>
        <p:spPr>
          <a:xfrm>
            <a:off x="2843213" y="5113338"/>
            <a:ext cx="3457575" cy="641350"/>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dirty="0" smtClean="0">
                <a:solidFill>
                  <a:schemeClr val="tx1"/>
                </a:solidFill>
              </a:rPr>
              <a:t>Concertation/coordination</a:t>
            </a:r>
          </a:p>
          <a:p>
            <a:pPr algn="ctr" fontAlgn="auto">
              <a:spcBef>
                <a:spcPts val="0"/>
              </a:spcBef>
              <a:spcAft>
                <a:spcPts val="0"/>
              </a:spcAft>
              <a:defRPr/>
            </a:pPr>
            <a:r>
              <a:rPr lang="fr-BE" sz="1400" dirty="0" smtClean="0">
                <a:solidFill>
                  <a:schemeClr val="tx1"/>
                </a:solidFill>
              </a:rPr>
              <a:t>Apport de référents théoriques, d’outils, etc. aux CI et au groupe opérationnel</a:t>
            </a:r>
            <a:endParaRPr lang="fr-BE" sz="1400" dirty="0">
              <a:solidFill>
                <a:schemeClr val="tx1"/>
              </a:solidFill>
            </a:endParaRPr>
          </a:p>
        </p:txBody>
      </p:sp>
      <p:sp>
        <p:nvSpPr>
          <p:cNvPr id="9" name="Ellipse 8"/>
          <p:cNvSpPr/>
          <p:nvPr/>
        </p:nvSpPr>
        <p:spPr>
          <a:xfrm>
            <a:off x="251520" y="1700808"/>
            <a:ext cx="8394456" cy="2448272"/>
          </a:xfrm>
          <a:prstGeom prst="ellipse">
            <a:avLst/>
          </a:prstGeom>
          <a:solidFill>
            <a:schemeClr val="tx2"/>
          </a:solidFill>
          <a:ln w="31750" cmpd="sng">
            <a:noFill/>
            <a:prstDash val="soli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324000" anchor="ctr"/>
          <a:lstStyle/>
          <a:p>
            <a:pPr algn="ctr" fontAlgn="auto">
              <a:spcBef>
                <a:spcPts val="0"/>
              </a:spcBef>
              <a:spcAft>
                <a:spcPts val="0"/>
              </a:spcAft>
              <a:defRPr/>
            </a:pPr>
            <a:r>
              <a:rPr lang="fr-BE" sz="1300" dirty="0" smtClean="0">
                <a:solidFill>
                  <a:srgbClr val="4B4582"/>
                </a:solidFill>
              </a:rPr>
              <a:t>Soins en santé mentale spécialisés</a:t>
            </a:r>
          </a:p>
          <a:p>
            <a:pPr algn="ctr" fontAlgn="auto">
              <a:spcBef>
                <a:spcPts val="0"/>
              </a:spcBef>
              <a:spcAft>
                <a:spcPts val="0"/>
              </a:spcAft>
              <a:defRPr/>
            </a:pPr>
            <a:r>
              <a:rPr lang="fr-BE" sz="1300" dirty="0" smtClean="0">
                <a:solidFill>
                  <a:srgbClr val="4B4582"/>
                </a:solidFill>
              </a:rPr>
              <a:t>Acteurs scientifiques (universités,…)</a:t>
            </a:r>
            <a:endParaRPr lang="fr-BE" sz="1300" dirty="0">
              <a:solidFill>
                <a:srgbClr val="4B4582"/>
              </a:solidFill>
            </a:endParaRPr>
          </a:p>
          <a:p>
            <a:pPr algn="ctr" fontAlgn="auto">
              <a:spcBef>
                <a:spcPts val="0"/>
              </a:spcBef>
              <a:spcAft>
                <a:spcPts val="0"/>
              </a:spcAft>
              <a:defRPr/>
            </a:pPr>
            <a:r>
              <a:rPr lang="fr-BE" sz="1300" dirty="0">
                <a:solidFill>
                  <a:srgbClr val="4B4582"/>
                </a:solidFill>
              </a:rPr>
              <a:t>Ponctuellement d’autres secteurs</a:t>
            </a:r>
          </a:p>
          <a:p>
            <a:pPr algn="ctr" fontAlgn="auto">
              <a:spcBef>
                <a:spcPts val="0"/>
              </a:spcBef>
              <a:spcAft>
                <a:spcPts val="0"/>
              </a:spcAft>
              <a:defRPr/>
            </a:pPr>
            <a:r>
              <a:rPr lang="fr-BE" sz="1300" dirty="0">
                <a:solidFill>
                  <a:srgbClr val="4B4582"/>
                </a:solidFill>
              </a:rPr>
              <a:t>En fonction des thématiques </a:t>
            </a:r>
          </a:p>
          <a:p>
            <a:pPr algn="ctr" fontAlgn="auto">
              <a:spcBef>
                <a:spcPts val="0"/>
              </a:spcBef>
              <a:spcAft>
                <a:spcPts val="0"/>
              </a:spcAft>
              <a:defRPr/>
            </a:pPr>
            <a:r>
              <a:rPr lang="fr-BE" sz="1300" dirty="0">
                <a:solidFill>
                  <a:srgbClr val="4B4582"/>
                </a:solidFill>
              </a:rPr>
              <a:t>choisies</a:t>
            </a:r>
          </a:p>
          <a:p>
            <a:pPr algn="ctr" fontAlgn="auto">
              <a:spcBef>
                <a:spcPts val="0"/>
              </a:spcBef>
              <a:spcAft>
                <a:spcPts val="0"/>
              </a:spcAft>
              <a:defRPr/>
            </a:pPr>
            <a:endParaRPr lang="fr-BE" dirty="0"/>
          </a:p>
        </p:txBody>
      </p:sp>
      <p:sp>
        <p:nvSpPr>
          <p:cNvPr id="50183" name="ZoneTexte 13"/>
          <p:cNvSpPr txBox="1">
            <a:spLocks noChangeArrowheads="1"/>
          </p:cNvSpPr>
          <p:nvPr/>
        </p:nvSpPr>
        <p:spPr bwMode="auto">
          <a:xfrm>
            <a:off x="565150" y="2601913"/>
            <a:ext cx="1403350" cy="646112"/>
          </a:xfrm>
          <a:prstGeom prst="rect">
            <a:avLst/>
          </a:prstGeom>
          <a:noFill/>
          <a:ln w="31750">
            <a:solidFill>
              <a:schemeClr val="bg1"/>
            </a:solidFill>
            <a:miter lim="800000"/>
            <a:headEnd/>
            <a:tailEnd/>
          </a:ln>
        </p:spPr>
        <p:txBody>
          <a:bodyPr>
            <a:spAutoFit/>
          </a:bodyPr>
          <a:lstStyle/>
          <a:p>
            <a:pPr algn="ctr"/>
            <a:r>
              <a:rPr lang="fr-BE">
                <a:solidFill>
                  <a:schemeClr val="bg1"/>
                </a:solidFill>
                <a:latin typeface="Georgia" pitchFamily="18" charset="0"/>
              </a:rPr>
              <a:t>Secteurs concernés</a:t>
            </a:r>
          </a:p>
        </p:txBody>
      </p:sp>
      <p:cxnSp>
        <p:nvCxnSpPr>
          <p:cNvPr id="16" name="Connecteur droit avec flèche 15"/>
          <p:cNvCxnSpPr/>
          <p:nvPr/>
        </p:nvCxnSpPr>
        <p:spPr>
          <a:xfrm>
            <a:off x="2031207" y="3227917"/>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031207" y="2647950"/>
            <a:ext cx="1058863"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96213" y="1379538"/>
            <a:ext cx="1295400" cy="4570412"/>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E. Échange et valorisation d’expertise</a:t>
            </a:r>
          </a:p>
        </p:txBody>
      </p:sp>
      <p:sp>
        <p:nvSpPr>
          <p:cNvPr id="19" name="Rectangle 18"/>
          <p:cNvSpPr/>
          <p:nvPr/>
        </p:nvSpPr>
        <p:spPr>
          <a:xfrm>
            <a:off x="5329238" y="4591670"/>
            <a:ext cx="3762375" cy="432768"/>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dirty="0">
                <a:solidFill>
                  <a:schemeClr val="tx1"/>
                </a:solidFill>
              </a:rPr>
              <a:t>D. Inclusion dans tous les domaines de vie</a:t>
            </a:r>
          </a:p>
        </p:txBody>
      </p:sp>
      <p:sp>
        <p:nvSpPr>
          <p:cNvPr id="17" name="Rectangle 16"/>
          <p:cNvSpPr/>
          <p:nvPr/>
        </p:nvSpPr>
        <p:spPr>
          <a:xfrm>
            <a:off x="7796213" y="4252673"/>
            <a:ext cx="1295400" cy="326752"/>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C. Traitement</a:t>
            </a:r>
          </a:p>
        </p:txBody>
      </p:sp>
      <p:sp>
        <p:nvSpPr>
          <p:cNvPr id="21" name="Rectangle 20"/>
          <p:cNvSpPr/>
          <p:nvPr/>
        </p:nvSpPr>
        <p:spPr>
          <a:xfrm>
            <a:off x="7590764" y="3892633"/>
            <a:ext cx="1511300" cy="360040"/>
          </a:xfrm>
          <a:prstGeom prst="rect">
            <a:avLst/>
          </a:prstGeom>
          <a:gradFill>
            <a:gsLst>
              <a:gs pos="21000">
                <a:srgbClr val="00B05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fr-BE" sz="1400" dirty="0">
                <a:solidFill>
                  <a:schemeClr val="tx1"/>
                </a:solidFill>
              </a:rPr>
              <a:t>B. Diagnostic</a:t>
            </a:r>
          </a:p>
        </p:txBody>
      </p:sp>
      <p:sp>
        <p:nvSpPr>
          <p:cNvPr id="22" name="Rectangle 21"/>
          <p:cNvSpPr/>
          <p:nvPr/>
        </p:nvSpPr>
        <p:spPr>
          <a:xfrm>
            <a:off x="5717514" y="3361266"/>
            <a:ext cx="3384550" cy="508795"/>
          </a:xfrm>
          <a:prstGeom prst="rect">
            <a:avLst/>
          </a:prstGeom>
          <a:gradFill>
            <a:gsLst>
              <a:gs pos="50000">
                <a:srgbClr val="00B050"/>
              </a:gs>
              <a:gs pos="0">
                <a:srgbClr val="0070C0"/>
              </a:gs>
              <a:gs pos="100000">
                <a:srgbClr val="FF6600"/>
              </a:gs>
            </a:gsLst>
            <a:lin ang="16200000" scaled="1"/>
          </a:gra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400" dirty="0">
                <a:solidFill>
                  <a:schemeClr val="tx1"/>
                </a:solidFill>
              </a:rPr>
              <a:t>A. Détection précoce, screening et orientation</a:t>
            </a:r>
          </a:p>
        </p:txBody>
      </p:sp>
      <p:sp>
        <p:nvSpPr>
          <p:cNvPr id="50193" name="ZoneTexte 22"/>
          <p:cNvSpPr txBox="1">
            <a:spLocks noChangeArrowheads="1"/>
          </p:cNvSpPr>
          <p:nvPr/>
        </p:nvSpPr>
        <p:spPr bwMode="auto">
          <a:xfrm>
            <a:off x="245286" y="188640"/>
            <a:ext cx="6240462" cy="738188"/>
          </a:xfrm>
          <a:prstGeom prst="rect">
            <a:avLst/>
          </a:prstGeom>
          <a:noFill/>
          <a:ln w="9525">
            <a:noFill/>
            <a:miter lim="800000"/>
            <a:headEnd/>
            <a:tailEnd/>
          </a:ln>
        </p:spPr>
        <p:txBody>
          <a:bodyPr>
            <a:spAutoFit/>
          </a:bodyPr>
          <a:lstStyle/>
          <a:p>
            <a:r>
              <a:rPr lang="fr-BE" sz="1400" b="1" dirty="0">
                <a:latin typeface="Georgia" pitchFamily="18" charset="0"/>
              </a:rPr>
              <a:t>1</a:t>
            </a:r>
            <a:r>
              <a:rPr lang="fr-BE" sz="1400" b="1" baseline="30000" dirty="0">
                <a:latin typeface="Georgia" pitchFamily="18" charset="0"/>
              </a:rPr>
              <a:t>ère</a:t>
            </a:r>
            <a:r>
              <a:rPr lang="fr-BE" sz="1400" b="1" dirty="0">
                <a:latin typeface="Georgia" pitchFamily="18" charset="0"/>
              </a:rPr>
              <a:t> Etape : appréciation globale de l’ensemble du processus en cours, projets et dispositifs particuliers à mettre en évidence au travers des 5 fonctions, points de divergence, de convergence.</a:t>
            </a:r>
          </a:p>
        </p:txBody>
      </p:sp>
      <p:grpSp>
        <p:nvGrpSpPr>
          <p:cNvPr id="50194" name="Groupe 23"/>
          <p:cNvGrpSpPr>
            <a:grpSpLocks/>
          </p:cNvGrpSpPr>
          <p:nvPr/>
        </p:nvGrpSpPr>
        <p:grpSpPr bwMode="auto">
          <a:xfrm>
            <a:off x="5787230" y="1316036"/>
            <a:ext cx="2043113" cy="2003425"/>
            <a:chOff x="244942" y="826417"/>
            <a:chExt cx="4085009" cy="4085009"/>
          </a:xfrm>
        </p:grpSpPr>
        <p:sp>
          <p:nvSpPr>
            <p:cNvPr id="25" name="Secteurs 24"/>
            <p:cNvSpPr/>
            <p:nvPr/>
          </p:nvSpPr>
          <p:spPr>
            <a:xfrm>
              <a:off x="244942" y="826417"/>
              <a:ext cx="4085009" cy="4085009"/>
            </a:xfrm>
            <a:prstGeom prst="pie">
              <a:avLst>
                <a:gd name="adj1" fmla="val 16200000"/>
                <a:gd name="adj2" fmla="val 1800000"/>
              </a:avLst>
            </a:prstGeom>
            <a:gradFill flip="none" rotWithShape="1">
              <a:gsLst>
                <a:gs pos="0">
                  <a:srgbClr val="0070C0"/>
                </a:gs>
                <a:gs pos="100000">
                  <a:schemeClr val="tx2">
                    <a:lumMod val="40000"/>
                    <a:lumOff val="60000"/>
                  </a:schemeClr>
                </a:gs>
              </a:gsLst>
              <a:lin ang="10800000" scaled="1"/>
              <a:tileRect/>
            </a:gra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Secteurs 4"/>
            <p:cNvSpPr/>
            <p:nvPr/>
          </p:nvSpPr>
          <p:spPr>
            <a:xfrm>
              <a:off x="2504869" y="1791023"/>
              <a:ext cx="1460065" cy="1213851"/>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solidFill>
                    <a:schemeClr val="bg1"/>
                  </a:solidFill>
                </a:rPr>
                <a:t>SOCIÉTÉ</a:t>
              </a:r>
            </a:p>
          </p:txBody>
        </p:sp>
      </p:grpSp>
      <p:grpSp>
        <p:nvGrpSpPr>
          <p:cNvPr id="50195" name="Groupe 26"/>
          <p:cNvGrpSpPr>
            <a:grpSpLocks/>
          </p:cNvGrpSpPr>
          <p:nvPr/>
        </p:nvGrpSpPr>
        <p:grpSpPr bwMode="auto">
          <a:xfrm>
            <a:off x="5753101" y="1357840"/>
            <a:ext cx="2043112" cy="2003425"/>
            <a:chOff x="417745" y="878254"/>
            <a:chExt cx="4085009" cy="4085009"/>
          </a:xfrm>
        </p:grpSpPr>
        <p:sp>
          <p:nvSpPr>
            <p:cNvPr id="28" name="Secteurs 27"/>
            <p:cNvSpPr/>
            <p:nvPr/>
          </p:nvSpPr>
          <p:spPr>
            <a:xfrm>
              <a:off x="417745" y="878254"/>
              <a:ext cx="4085009" cy="4085009"/>
            </a:xfrm>
            <a:prstGeom prst="pie">
              <a:avLst>
                <a:gd name="adj1" fmla="val 1800000"/>
                <a:gd name="adj2" fmla="val 9000000"/>
              </a:avLst>
            </a:prstGeom>
            <a:gradFill flip="none" rotWithShape="1">
              <a:gsLst>
                <a:gs pos="0">
                  <a:srgbClr val="00B050"/>
                </a:gs>
                <a:gs pos="100000">
                  <a:schemeClr val="tx2">
                    <a:lumMod val="40000"/>
                    <a:lumOff val="60000"/>
                  </a:schemeClr>
                </a:gs>
              </a:gsLst>
              <a:lin ang="16200000" scaled="1"/>
              <a:tileRect/>
            </a:gra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Secteurs 6"/>
            <p:cNvSpPr/>
            <p:nvPr/>
          </p:nvSpPr>
          <p:spPr>
            <a:xfrm>
              <a:off x="1356618" y="3554122"/>
              <a:ext cx="2186924" cy="1068188"/>
            </a:xfrm>
            <a:prstGeom prst="rect">
              <a:avLst/>
            </a:prstGeom>
            <a:noFill/>
            <a:ln w="25400">
              <a:no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PREMIÈRE LIGNE</a:t>
              </a:r>
            </a:p>
            <a:p>
              <a:pPr algn="ctr" defTabSz="622300" fontAlgn="auto">
                <a:lnSpc>
                  <a:spcPct val="90000"/>
                </a:lnSpc>
                <a:spcAft>
                  <a:spcPct val="35000"/>
                </a:spcAft>
                <a:defRPr/>
              </a:pPr>
              <a:r>
                <a:rPr lang="fr-BE" sz="1000" dirty="0"/>
                <a:t>Aide aux personnes, Action sociale et santé</a:t>
              </a:r>
            </a:p>
          </p:txBody>
        </p:sp>
      </p:grpSp>
      <p:grpSp>
        <p:nvGrpSpPr>
          <p:cNvPr id="50196" name="Groupe 29"/>
          <p:cNvGrpSpPr>
            <a:grpSpLocks/>
          </p:cNvGrpSpPr>
          <p:nvPr/>
        </p:nvGrpSpPr>
        <p:grpSpPr bwMode="auto">
          <a:xfrm>
            <a:off x="5736200" y="1340378"/>
            <a:ext cx="2043907" cy="2003425"/>
            <a:chOff x="406247" y="898745"/>
            <a:chExt cx="4086596" cy="4085009"/>
          </a:xfrm>
        </p:grpSpPr>
        <p:sp>
          <p:nvSpPr>
            <p:cNvPr id="31" name="Secteurs 30"/>
            <p:cNvSpPr/>
            <p:nvPr/>
          </p:nvSpPr>
          <p:spPr>
            <a:xfrm>
              <a:off x="407834" y="898745"/>
              <a:ext cx="4085009" cy="4085009"/>
            </a:xfrm>
            <a:prstGeom prst="pie">
              <a:avLst>
                <a:gd name="adj1" fmla="val 9000000"/>
                <a:gd name="adj2" fmla="val 16200000"/>
              </a:avLst>
            </a:prstGeom>
            <a:solidFill>
              <a:srgbClr val="FF6600"/>
            </a:solidFill>
            <a:ln w="25400">
              <a:solidFill>
                <a:schemeClr val="accent3">
                  <a:lumMod val="60000"/>
                  <a:lumOff val="40000"/>
                </a:schemeClr>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Secteurs 8"/>
            <p:cNvSpPr/>
            <p:nvPr/>
          </p:nvSpPr>
          <p:spPr>
            <a:xfrm>
              <a:off x="406247" y="1813719"/>
              <a:ext cx="2044091" cy="121385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fr-BE" sz="1000" b="1" dirty="0"/>
                <a:t>SOINS SPÉCIALISÉS </a:t>
              </a:r>
              <a:r>
                <a:rPr lang="fr-BE" sz="1000" dirty="0"/>
                <a:t>en santé mentale</a:t>
              </a:r>
            </a:p>
          </p:txBody>
        </p:sp>
      </p:grpSp>
      <p:sp>
        <p:nvSpPr>
          <p:cNvPr id="35" name="Accolade ouvrante 34"/>
          <p:cNvSpPr/>
          <p:nvPr/>
        </p:nvSpPr>
        <p:spPr>
          <a:xfrm>
            <a:off x="2456392" y="5106111"/>
            <a:ext cx="247650" cy="6413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50198" name="ZoneTexte 35"/>
          <p:cNvSpPr txBox="1">
            <a:spLocks noChangeArrowheads="1"/>
          </p:cNvSpPr>
          <p:nvPr/>
        </p:nvSpPr>
        <p:spPr bwMode="auto">
          <a:xfrm>
            <a:off x="565150" y="5264944"/>
            <a:ext cx="1784350" cy="338137"/>
          </a:xfrm>
          <a:prstGeom prst="rect">
            <a:avLst/>
          </a:prstGeom>
          <a:noFill/>
          <a:ln w="9525">
            <a:noFill/>
            <a:miter lim="800000"/>
            <a:headEnd/>
            <a:tailEnd/>
          </a:ln>
        </p:spPr>
        <p:txBody>
          <a:bodyPr>
            <a:spAutoFit/>
          </a:bodyPr>
          <a:lstStyle/>
          <a:p>
            <a:pPr algn="r"/>
            <a:r>
              <a:rPr lang="fr-BE" sz="1600" b="1" dirty="0">
                <a:latin typeface="Georgia" pitchFamily="18" charset="0"/>
              </a:rPr>
              <a:t>ACTIONS</a:t>
            </a:r>
          </a:p>
        </p:txBody>
      </p:sp>
      <p:sp>
        <p:nvSpPr>
          <p:cNvPr id="30" name="Triangle isocèle 29"/>
          <p:cNvSpPr/>
          <p:nvPr/>
        </p:nvSpPr>
        <p:spPr>
          <a:xfrm rot="10800000">
            <a:off x="6300788" y="1071562"/>
            <a:ext cx="975673" cy="839073"/>
          </a:xfrm>
          <a:prstGeom prst="triangle">
            <a:avLst/>
          </a:prstGeom>
          <a:solidFill>
            <a:srgbClr val="FF6699"/>
          </a:solidFill>
          <a:scene3d>
            <a:camera prst="orthographicFront"/>
            <a:lightRig rig="chilly" dir="t"/>
          </a:scene3d>
          <a:sp3d extrusionH="107950" contourW="120650" prstMaterial="powder">
            <a:bevelT w="120650" h="101600"/>
            <a:bevelB w="107950" h="120650" prst="angle"/>
            <a:extrusionClr>
              <a:srgbClr val="FFCCCC"/>
            </a:extrusionClr>
            <a:contourClr>
              <a:srgbClr val="FFCC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4" name="ZoneTexte 33"/>
          <p:cNvSpPr txBox="1"/>
          <p:nvPr/>
        </p:nvSpPr>
        <p:spPr>
          <a:xfrm>
            <a:off x="6270194" y="1039037"/>
            <a:ext cx="1028631" cy="553998"/>
          </a:xfrm>
          <a:prstGeom prst="rect">
            <a:avLst/>
          </a:prstGeom>
          <a:noFill/>
        </p:spPr>
        <p:txBody>
          <a:bodyPr wrap="square" rtlCol="0">
            <a:spAutoFit/>
          </a:bodyPr>
          <a:lstStyle/>
          <a:p>
            <a:pPr algn="ctr"/>
            <a:r>
              <a:rPr lang="fr-BE" sz="1000" b="1" dirty="0" smtClean="0">
                <a:latin typeface="+mn-lt"/>
                <a:cs typeface="+mn-cs"/>
              </a:rPr>
              <a:t>USAGERS</a:t>
            </a:r>
          </a:p>
          <a:p>
            <a:pPr algn="ctr"/>
            <a:r>
              <a:rPr lang="fr-BE" sz="1000" b="1" dirty="0" smtClean="0">
                <a:latin typeface="+mn-lt"/>
                <a:cs typeface="+mn-cs"/>
              </a:rPr>
              <a:t>Proches</a:t>
            </a:r>
          </a:p>
          <a:p>
            <a:pPr algn="ctr"/>
            <a:r>
              <a:rPr lang="fr-BE" sz="1000" b="1" dirty="0" smtClean="0">
                <a:latin typeface="+mn-lt"/>
                <a:cs typeface="+mn-cs"/>
              </a:rPr>
              <a:t>familles</a:t>
            </a:r>
            <a:endParaRPr lang="fr-BE" sz="1000" b="1" dirty="0">
              <a:latin typeface="+mn-lt"/>
              <a:cs typeface="+mn-cs"/>
            </a:endParaRPr>
          </a:p>
        </p:txBody>
      </p:sp>
    </p:spTree>
    <p:extLst>
      <p:ext uri="{BB962C8B-B14F-4D97-AF65-F5344CB8AC3E}">
        <p14:creationId xmlns:p14="http://schemas.microsoft.com/office/powerpoint/2010/main" val="12293672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Ellipse 102"/>
          <p:cNvSpPr/>
          <p:nvPr/>
        </p:nvSpPr>
        <p:spPr>
          <a:xfrm>
            <a:off x="845612" y="224245"/>
            <a:ext cx="6012000" cy="6012000"/>
          </a:xfrm>
          <a:prstGeom prst="ellipse">
            <a:avLst/>
          </a:prstGeom>
          <a:gradFill flip="none" rotWithShape="1">
            <a:gsLst>
              <a:gs pos="0">
                <a:srgbClr val="FFC000"/>
              </a:gs>
              <a:gs pos="50000">
                <a:srgbClr val="92D050"/>
              </a:gs>
              <a:gs pos="100000">
                <a:srgbClr val="00B0F0"/>
              </a:gs>
            </a:gsLst>
            <a:lin ang="27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Ellipse 1"/>
          <p:cNvSpPr/>
          <p:nvPr/>
        </p:nvSpPr>
        <p:spPr>
          <a:xfrm>
            <a:off x="1399673" y="813465"/>
            <a:ext cx="4860000" cy="4858391"/>
          </a:xfrm>
          <a:prstGeom prst="ellipse">
            <a:avLst/>
          </a:prstGeom>
          <a:gradFill flip="none" rotWithShape="1">
            <a:gsLst>
              <a:gs pos="0">
                <a:srgbClr val="FFC000"/>
              </a:gs>
              <a:gs pos="50000">
                <a:srgbClr val="92D050"/>
              </a:gs>
              <a:gs pos="100000">
                <a:srgbClr val="00B0F0"/>
              </a:gs>
            </a:gsLst>
            <a:path path="shape">
              <a:fillToRect l="50000" t="50000" r="50000" b="50000"/>
            </a:path>
            <a:tileRect/>
          </a:gradFill>
          <a:ln w="38100"/>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 name="Connecteur droit 3"/>
          <p:cNvCxnSpPr>
            <a:stCxn id="2" idx="6"/>
            <a:endCxn id="2" idx="2"/>
          </p:cNvCxnSpPr>
          <p:nvPr/>
        </p:nvCxnSpPr>
        <p:spPr>
          <a:xfrm flipH="1">
            <a:off x="1399673" y="3242661"/>
            <a:ext cx="4860000" cy="0"/>
          </a:xfrm>
          <a:prstGeom prst="line">
            <a:avLst/>
          </a:prstGeom>
          <a:ln w="476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2409008" y="1268761"/>
            <a:ext cx="2811521" cy="3888431"/>
          </a:xfrm>
          <a:prstGeom prst="line">
            <a:avLst/>
          </a:prstGeom>
          <a:ln w="476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352976" y="1231144"/>
            <a:ext cx="2937099" cy="3926048"/>
          </a:xfrm>
          <a:prstGeom prst="line">
            <a:avLst/>
          </a:prstGeom>
          <a:ln w="476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816261" y="2079955"/>
            <a:ext cx="1368152" cy="1015663"/>
          </a:xfrm>
          <a:prstGeom prst="rect">
            <a:avLst/>
          </a:prstGeom>
          <a:noFill/>
        </p:spPr>
        <p:txBody>
          <a:bodyPr wrap="square" rtlCol="0">
            <a:spAutoFit/>
          </a:bodyPr>
          <a:lstStyle/>
          <a:p>
            <a:pPr algn="ctr"/>
            <a:r>
              <a:rPr lang="fr-BE" sz="1200" b="1" dirty="0" smtClean="0">
                <a:solidFill>
                  <a:schemeClr val="bg1"/>
                </a:solidFill>
              </a:rPr>
              <a:t>Périnatalité détection précoce (avant la naissance et 0 – 3 ans)</a:t>
            </a:r>
            <a:endParaRPr lang="fr-BE" sz="1200" b="1" dirty="0">
              <a:solidFill>
                <a:schemeClr val="bg1"/>
              </a:solidFill>
            </a:endParaRPr>
          </a:p>
        </p:txBody>
      </p:sp>
      <p:sp>
        <p:nvSpPr>
          <p:cNvPr id="33" name="ZoneTexte 32"/>
          <p:cNvSpPr txBox="1"/>
          <p:nvPr/>
        </p:nvSpPr>
        <p:spPr>
          <a:xfrm>
            <a:off x="2936084" y="1129148"/>
            <a:ext cx="1770882" cy="1384995"/>
          </a:xfrm>
          <a:prstGeom prst="rect">
            <a:avLst/>
          </a:prstGeom>
          <a:noFill/>
        </p:spPr>
        <p:txBody>
          <a:bodyPr wrap="square" rtlCol="0">
            <a:spAutoFit/>
          </a:bodyPr>
          <a:lstStyle/>
          <a:p>
            <a:pPr algn="ctr"/>
            <a:r>
              <a:rPr lang="fr-BE" sz="1200" b="1" dirty="0" smtClean="0">
                <a:solidFill>
                  <a:schemeClr val="bg1"/>
                </a:solidFill>
              </a:rPr>
              <a:t>Enfants de parents souffrant de problèmes psychiques , d’assuétudes , de maltraitance,</a:t>
            </a:r>
          </a:p>
          <a:p>
            <a:pPr algn="ctr"/>
            <a:r>
              <a:rPr lang="fr-BE" sz="1200" b="1" dirty="0">
                <a:solidFill>
                  <a:schemeClr val="bg1"/>
                </a:solidFill>
              </a:rPr>
              <a:t>d</a:t>
            </a:r>
            <a:r>
              <a:rPr lang="fr-BE" sz="1200" b="1" dirty="0" smtClean="0">
                <a:solidFill>
                  <a:schemeClr val="bg1"/>
                </a:solidFill>
              </a:rPr>
              <a:t>e post-</a:t>
            </a:r>
          </a:p>
          <a:p>
            <a:pPr algn="ctr"/>
            <a:r>
              <a:rPr lang="fr-BE" sz="1200" b="1" dirty="0" smtClean="0">
                <a:solidFill>
                  <a:schemeClr val="bg1"/>
                </a:solidFill>
              </a:rPr>
              <a:t>traumatisme</a:t>
            </a:r>
            <a:endParaRPr lang="fr-BE" sz="1200" b="1" dirty="0">
              <a:solidFill>
                <a:schemeClr val="bg1"/>
              </a:solidFill>
            </a:endParaRPr>
          </a:p>
        </p:txBody>
      </p:sp>
      <p:sp>
        <p:nvSpPr>
          <p:cNvPr id="45" name="ZoneTexte 44"/>
          <p:cNvSpPr txBox="1"/>
          <p:nvPr/>
        </p:nvSpPr>
        <p:spPr>
          <a:xfrm>
            <a:off x="4068401" y="1895268"/>
            <a:ext cx="2304256" cy="1200329"/>
          </a:xfrm>
          <a:prstGeom prst="rect">
            <a:avLst/>
          </a:prstGeom>
          <a:noFill/>
        </p:spPr>
        <p:txBody>
          <a:bodyPr wrap="square" rtlCol="0">
            <a:spAutoFit/>
          </a:bodyPr>
          <a:lstStyle/>
          <a:p>
            <a:pPr algn="ctr"/>
            <a:r>
              <a:rPr lang="fr-BE" sz="1200" b="1" dirty="0" smtClean="0">
                <a:solidFill>
                  <a:schemeClr val="bg1"/>
                </a:solidFill>
              </a:rPr>
              <a:t>Enfants, </a:t>
            </a:r>
          </a:p>
          <a:p>
            <a:pPr algn="ctr"/>
            <a:r>
              <a:rPr lang="fr-BE" sz="1200" b="1" dirty="0" smtClean="0">
                <a:solidFill>
                  <a:schemeClr val="bg1"/>
                </a:solidFill>
              </a:rPr>
              <a:t>adolescents </a:t>
            </a:r>
          </a:p>
          <a:p>
            <a:pPr algn="ctr"/>
            <a:r>
              <a:rPr lang="fr-BE" sz="1200" b="1" dirty="0" smtClean="0">
                <a:solidFill>
                  <a:schemeClr val="bg1"/>
                </a:solidFill>
              </a:rPr>
              <a:t>souffrant de troubles psychosomatiques, troubles alimentaires, troubles du développement</a:t>
            </a:r>
            <a:endParaRPr lang="fr-BE" sz="1200" b="1" dirty="0">
              <a:solidFill>
                <a:schemeClr val="bg1"/>
              </a:solidFill>
            </a:endParaRPr>
          </a:p>
        </p:txBody>
      </p:sp>
      <p:sp>
        <p:nvSpPr>
          <p:cNvPr id="48" name="ZoneTexte 47"/>
          <p:cNvSpPr txBox="1"/>
          <p:nvPr/>
        </p:nvSpPr>
        <p:spPr>
          <a:xfrm>
            <a:off x="4068401" y="3262647"/>
            <a:ext cx="2304256" cy="1200329"/>
          </a:xfrm>
          <a:prstGeom prst="rect">
            <a:avLst/>
          </a:prstGeom>
          <a:noFill/>
        </p:spPr>
        <p:txBody>
          <a:bodyPr wrap="square" rtlCol="0">
            <a:spAutoFit/>
          </a:bodyPr>
          <a:lstStyle/>
          <a:p>
            <a:pPr algn="ctr"/>
            <a:r>
              <a:rPr lang="fr-BE" sz="1200" b="1" dirty="0" smtClean="0">
                <a:solidFill>
                  <a:schemeClr val="bg1"/>
                </a:solidFill>
              </a:rPr>
              <a:t>Enfants, adolescents en décrochage scolaire, </a:t>
            </a:r>
          </a:p>
          <a:p>
            <a:pPr algn="ctr"/>
            <a:r>
              <a:rPr lang="fr-BE" sz="1200" b="1" dirty="0" smtClean="0">
                <a:solidFill>
                  <a:schemeClr val="bg1"/>
                </a:solidFill>
              </a:rPr>
              <a:t>assuétudes, </a:t>
            </a:r>
          </a:p>
          <a:p>
            <a:pPr algn="ctr"/>
            <a:r>
              <a:rPr lang="fr-BE" sz="1200" b="1" dirty="0" smtClean="0">
                <a:solidFill>
                  <a:schemeClr val="bg1"/>
                </a:solidFill>
              </a:rPr>
              <a:t>troubles </a:t>
            </a:r>
          </a:p>
          <a:p>
            <a:pPr algn="ctr"/>
            <a:r>
              <a:rPr lang="fr-BE" sz="1200" b="1" dirty="0" smtClean="0">
                <a:solidFill>
                  <a:schemeClr val="bg1"/>
                </a:solidFill>
              </a:rPr>
              <a:t>du comportement </a:t>
            </a:r>
          </a:p>
          <a:p>
            <a:pPr algn="ctr"/>
            <a:r>
              <a:rPr lang="fr-BE" sz="1200" b="1" dirty="0" smtClean="0">
                <a:solidFill>
                  <a:schemeClr val="bg1"/>
                </a:solidFill>
              </a:rPr>
              <a:t>dont TDAH</a:t>
            </a:r>
            <a:endParaRPr lang="fr-BE" sz="1200" b="1" dirty="0">
              <a:solidFill>
                <a:schemeClr val="bg1"/>
              </a:solidFill>
            </a:endParaRPr>
          </a:p>
        </p:txBody>
      </p:sp>
      <p:sp>
        <p:nvSpPr>
          <p:cNvPr id="49" name="ZoneTexte 48"/>
          <p:cNvSpPr txBox="1"/>
          <p:nvPr/>
        </p:nvSpPr>
        <p:spPr>
          <a:xfrm>
            <a:off x="1762255" y="3754082"/>
            <a:ext cx="1476164" cy="307777"/>
          </a:xfrm>
          <a:prstGeom prst="rect">
            <a:avLst/>
          </a:prstGeom>
          <a:noFill/>
        </p:spPr>
        <p:txBody>
          <a:bodyPr wrap="square" rtlCol="0">
            <a:spAutoFit/>
          </a:bodyPr>
          <a:lstStyle/>
          <a:p>
            <a:r>
              <a:rPr lang="fr-BE" sz="1400" b="1" dirty="0" smtClean="0">
                <a:solidFill>
                  <a:schemeClr val="bg1"/>
                </a:solidFill>
              </a:rPr>
              <a:t>Médico-légal</a:t>
            </a:r>
            <a:endParaRPr lang="fr-BE" sz="1400" b="1" dirty="0">
              <a:solidFill>
                <a:schemeClr val="bg1"/>
              </a:solidFill>
            </a:endParaRPr>
          </a:p>
        </p:txBody>
      </p:sp>
      <p:sp>
        <p:nvSpPr>
          <p:cNvPr id="50" name="ZoneTexte 49"/>
          <p:cNvSpPr txBox="1"/>
          <p:nvPr/>
        </p:nvSpPr>
        <p:spPr>
          <a:xfrm>
            <a:off x="3040096" y="4051989"/>
            <a:ext cx="1649213" cy="1200329"/>
          </a:xfrm>
          <a:prstGeom prst="rect">
            <a:avLst/>
          </a:prstGeom>
          <a:noFill/>
        </p:spPr>
        <p:txBody>
          <a:bodyPr wrap="square" rtlCol="0">
            <a:spAutoFit/>
          </a:bodyPr>
          <a:lstStyle/>
          <a:p>
            <a:pPr algn="ctr"/>
            <a:r>
              <a:rPr lang="fr-BE" sz="1200" b="1" dirty="0" smtClean="0">
                <a:solidFill>
                  <a:schemeClr val="bg1"/>
                </a:solidFill>
              </a:rPr>
              <a:t>Enfants, </a:t>
            </a:r>
          </a:p>
          <a:p>
            <a:pPr algn="ctr"/>
            <a:r>
              <a:rPr lang="fr-BE" sz="1200" b="1" dirty="0" smtClean="0">
                <a:solidFill>
                  <a:schemeClr val="bg1"/>
                </a:solidFill>
              </a:rPr>
              <a:t>adolescents souffrant de problématiques complexes, psychoses, troubles de l’attachement, DD, TED</a:t>
            </a:r>
            <a:endParaRPr lang="fr-BE" sz="1200" b="1" dirty="0">
              <a:solidFill>
                <a:schemeClr val="bg1"/>
              </a:solidFill>
            </a:endParaRPr>
          </a:p>
        </p:txBody>
      </p:sp>
      <p:sp>
        <p:nvSpPr>
          <p:cNvPr id="55" name="Flèche vers le haut 54"/>
          <p:cNvSpPr/>
          <p:nvPr/>
        </p:nvSpPr>
        <p:spPr>
          <a:xfrm rot="6279985">
            <a:off x="5903374" y="1730217"/>
            <a:ext cx="468000" cy="72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Flèche vers le haut 56"/>
          <p:cNvSpPr/>
          <p:nvPr/>
        </p:nvSpPr>
        <p:spPr>
          <a:xfrm rot="3977751">
            <a:off x="4199801" y="438754"/>
            <a:ext cx="468000" cy="72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Flèche vers le haut 57"/>
          <p:cNvSpPr/>
          <p:nvPr/>
        </p:nvSpPr>
        <p:spPr>
          <a:xfrm rot="20139737">
            <a:off x="1436926" y="1477218"/>
            <a:ext cx="468000" cy="72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Flèche vers le haut 58"/>
          <p:cNvSpPr/>
          <p:nvPr/>
        </p:nvSpPr>
        <p:spPr>
          <a:xfrm rot="16930884">
            <a:off x="1476629" y="4102976"/>
            <a:ext cx="468000" cy="72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Flèche vers le haut 59"/>
          <p:cNvSpPr/>
          <p:nvPr/>
        </p:nvSpPr>
        <p:spPr>
          <a:xfrm rot="13512788">
            <a:off x="3706819" y="5346200"/>
            <a:ext cx="468000" cy="72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Flèche vers le haut 60"/>
          <p:cNvSpPr/>
          <p:nvPr/>
        </p:nvSpPr>
        <p:spPr>
          <a:xfrm rot="8119027">
            <a:off x="5790428" y="4218789"/>
            <a:ext cx="468000" cy="72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ZoneTexte 73"/>
          <p:cNvSpPr txBox="1"/>
          <p:nvPr/>
        </p:nvSpPr>
        <p:spPr>
          <a:xfrm>
            <a:off x="6542807" y="1343722"/>
            <a:ext cx="1440159" cy="1200329"/>
          </a:xfrm>
          <a:prstGeom prst="rect">
            <a:avLst/>
          </a:prstGeom>
          <a:solidFill>
            <a:schemeClr val="accent1"/>
          </a:solidFill>
          <a:scene3d>
            <a:camera prst="orthographicFront"/>
            <a:lightRig rig="threePt" dir="t"/>
          </a:scene3d>
          <a:sp3d>
            <a:bevelT/>
          </a:sp3d>
        </p:spPr>
        <p:txBody>
          <a:bodyPr wrap="square" rtlCol="0">
            <a:spAutoFit/>
          </a:bodyPr>
          <a:lstStyle/>
          <a:p>
            <a:r>
              <a:rPr lang="fr-BE" sz="1200" b="1" dirty="0" smtClean="0">
                <a:solidFill>
                  <a:schemeClr val="bg1"/>
                </a:solidFill>
              </a:rPr>
              <a:t>Intervention dans les services pédiatriques, auprès des médecins généralistes, etc.</a:t>
            </a:r>
            <a:endParaRPr lang="fr-BE" sz="1200" b="1" dirty="0">
              <a:solidFill>
                <a:schemeClr val="bg1"/>
              </a:solidFill>
            </a:endParaRPr>
          </a:p>
        </p:txBody>
      </p:sp>
      <p:sp>
        <p:nvSpPr>
          <p:cNvPr id="75" name="ZoneTexte 74"/>
          <p:cNvSpPr txBox="1"/>
          <p:nvPr/>
        </p:nvSpPr>
        <p:spPr>
          <a:xfrm>
            <a:off x="6062961" y="4880871"/>
            <a:ext cx="1685356" cy="830997"/>
          </a:xfrm>
          <a:prstGeom prst="rect">
            <a:avLst/>
          </a:prstGeom>
          <a:solidFill>
            <a:schemeClr val="accent1"/>
          </a:solidFill>
          <a:scene3d>
            <a:camera prst="orthographicFront"/>
            <a:lightRig rig="threePt" dir="t"/>
          </a:scene3d>
          <a:sp3d>
            <a:bevelT/>
          </a:sp3d>
        </p:spPr>
        <p:txBody>
          <a:bodyPr wrap="square" rtlCol="0">
            <a:spAutoFit/>
          </a:bodyPr>
          <a:lstStyle/>
          <a:p>
            <a:r>
              <a:rPr lang="fr-BE" sz="1200" b="1" dirty="0" smtClean="0">
                <a:solidFill>
                  <a:schemeClr val="bg1"/>
                </a:solidFill>
              </a:rPr>
              <a:t>Intervention auprès des écoles, CPMS, PSE, auprès des services de première ligne, etc.</a:t>
            </a:r>
            <a:endParaRPr lang="fr-BE" sz="1200" b="1" dirty="0">
              <a:solidFill>
                <a:schemeClr val="bg1"/>
              </a:solidFill>
            </a:endParaRPr>
          </a:p>
        </p:txBody>
      </p:sp>
      <p:sp>
        <p:nvSpPr>
          <p:cNvPr id="76" name="ZoneTexte 75"/>
          <p:cNvSpPr txBox="1"/>
          <p:nvPr/>
        </p:nvSpPr>
        <p:spPr>
          <a:xfrm>
            <a:off x="129821" y="581778"/>
            <a:ext cx="1836204" cy="830997"/>
          </a:xfrm>
          <a:prstGeom prst="rect">
            <a:avLst/>
          </a:prstGeom>
          <a:solidFill>
            <a:schemeClr val="accent1"/>
          </a:solidFill>
          <a:scene3d>
            <a:camera prst="orthographicFront"/>
            <a:lightRig rig="threePt" dir="t"/>
          </a:scene3d>
          <a:sp3d>
            <a:bevelT/>
          </a:sp3d>
        </p:spPr>
        <p:txBody>
          <a:bodyPr wrap="square" rtlCol="0">
            <a:spAutoFit/>
          </a:bodyPr>
          <a:lstStyle/>
          <a:p>
            <a:r>
              <a:rPr lang="fr-BE" sz="1200" b="1" dirty="0" smtClean="0">
                <a:solidFill>
                  <a:schemeClr val="bg1"/>
                </a:solidFill>
              </a:rPr>
              <a:t>Intervention auprès des services pédiatriques, de l’ONE, des médecins généralistes, etc.</a:t>
            </a:r>
            <a:endParaRPr lang="fr-BE" sz="1200" b="1" dirty="0">
              <a:solidFill>
                <a:schemeClr val="bg1"/>
              </a:solidFill>
            </a:endParaRPr>
          </a:p>
        </p:txBody>
      </p:sp>
      <p:sp>
        <p:nvSpPr>
          <p:cNvPr id="77" name="ZoneTexte 76"/>
          <p:cNvSpPr txBox="1"/>
          <p:nvPr/>
        </p:nvSpPr>
        <p:spPr>
          <a:xfrm>
            <a:off x="84596" y="3316653"/>
            <a:ext cx="1209490" cy="1938992"/>
          </a:xfrm>
          <a:prstGeom prst="rect">
            <a:avLst/>
          </a:prstGeom>
          <a:solidFill>
            <a:schemeClr val="accent1"/>
          </a:solidFill>
          <a:scene3d>
            <a:camera prst="orthographicFront"/>
            <a:lightRig rig="threePt" dir="t"/>
          </a:scene3d>
          <a:sp3d>
            <a:bevelT/>
          </a:sp3d>
        </p:spPr>
        <p:txBody>
          <a:bodyPr wrap="square" rtlCol="0">
            <a:spAutoFit/>
          </a:bodyPr>
          <a:lstStyle/>
          <a:p>
            <a:r>
              <a:rPr lang="fr-BE" sz="1200" b="1" dirty="0" err="1" smtClean="0">
                <a:solidFill>
                  <a:schemeClr val="bg1"/>
                </a:solidFill>
              </a:rPr>
              <a:t>Intervisions</a:t>
            </a:r>
            <a:r>
              <a:rPr lang="fr-BE" sz="1200" b="1" dirty="0" smtClean="0">
                <a:solidFill>
                  <a:schemeClr val="bg1"/>
                </a:solidFill>
              </a:rPr>
              <a:t> SPJ – TJ – Services de santé mentale ambulatoire (semi-) résidentiel et secteurs connexes – PSI/PAI</a:t>
            </a:r>
          </a:p>
        </p:txBody>
      </p:sp>
      <p:sp>
        <p:nvSpPr>
          <p:cNvPr id="83" name="ZoneTexte 82"/>
          <p:cNvSpPr txBox="1"/>
          <p:nvPr/>
        </p:nvSpPr>
        <p:spPr>
          <a:xfrm>
            <a:off x="4857501" y="131823"/>
            <a:ext cx="2007505" cy="830997"/>
          </a:xfrm>
          <a:prstGeom prst="rect">
            <a:avLst/>
          </a:prstGeom>
          <a:solidFill>
            <a:schemeClr val="accent1"/>
          </a:solidFill>
          <a:scene3d>
            <a:camera prst="orthographicFront"/>
            <a:lightRig rig="threePt" dir="t"/>
          </a:scene3d>
          <a:sp3d>
            <a:bevelT/>
          </a:sp3d>
        </p:spPr>
        <p:txBody>
          <a:bodyPr wrap="square" rtlCol="0">
            <a:spAutoFit/>
          </a:bodyPr>
          <a:lstStyle/>
          <a:p>
            <a:r>
              <a:rPr lang="fr-BE" sz="1200" b="1" dirty="0" smtClean="0">
                <a:solidFill>
                  <a:schemeClr val="bg1"/>
                </a:solidFill>
              </a:rPr>
              <a:t>Intervention auprès des services spécialisés en assuétudes, des écoles, CPMS, des urgences, etc.</a:t>
            </a:r>
            <a:endParaRPr lang="fr-BE" sz="1200" b="1" dirty="0">
              <a:solidFill>
                <a:schemeClr val="bg1"/>
              </a:solidFill>
            </a:endParaRPr>
          </a:p>
        </p:txBody>
      </p:sp>
      <p:sp>
        <p:nvSpPr>
          <p:cNvPr id="84" name="ZoneTexte 83"/>
          <p:cNvSpPr txBox="1"/>
          <p:nvPr/>
        </p:nvSpPr>
        <p:spPr>
          <a:xfrm>
            <a:off x="2530650" y="6125889"/>
            <a:ext cx="2313725" cy="646331"/>
          </a:xfrm>
          <a:prstGeom prst="rect">
            <a:avLst/>
          </a:prstGeom>
          <a:solidFill>
            <a:schemeClr val="accent1"/>
          </a:solidFill>
          <a:scene3d>
            <a:camera prst="orthographicFront"/>
            <a:lightRig rig="threePt" dir="t"/>
          </a:scene3d>
          <a:sp3d>
            <a:bevelT/>
          </a:sp3d>
        </p:spPr>
        <p:txBody>
          <a:bodyPr wrap="square" rtlCol="0">
            <a:spAutoFit/>
          </a:bodyPr>
          <a:lstStyle/>
          <a:p>
            <a:r>
              <a:rPr lang="fr-BE" sz="1200" b="1" dirty="0" smtClean="0">
                <a:solidFill>
                  <a:schemeClr val="bg1"/>
                </a:solidFill>
              </a:rPr>
              <a:t>Interventions auprès des différents secteurs : prévention, détection, </a:t>
            </a:r>
            <a:r>
              <a:rPr lang="fr-BE" sz="1200" b="1" dirty="0" err="1" smtClean="0">
                <a:solidFill>
                  <a:schemeClr val="bg1"/>
                </a:solidFill>
              </a:rPr>
              <a:t>intervision</a:t>
            </a:r>
            <a:r>
              <a:rPr lang="fr-BE" sz="1200" b="1" dirty="0" smtClean="0">
                <a:solidFill>
                  <a:schemeClr val="bg1"/>
                </a:solidFill>
              </a:rPr>
              <a:t>, etc.</a:t>
            </a:r>
            <a:endParaRPr lang="fr-BE" sz="1200" b="1" dirty="0">
              <a:solidFill>
                <a:schemeClr val="bg1"/>
              </a:solidFill>
            </a:endParaRPr>
          </a:p>
        </p:txBody>
      </p:sp>
      <p:sp>
        <p:nvSpPr>
          <p:cNvPr id="104" name="ZoneTexte 103"/>
          <p:cNvSpPr txBox="1"/>
          <p:nvPr/>
        </p:nvSpPr>
        <p:spPr>
          <a:xfrm rot="19740510">
            <a:off x="4470876" y="5307031"/>
            <a:ext cx="1559563" cy="523220"/>
          </a:xfrm>
          <a:prstGeom prst="rect">
            <a:avLst/>
          </a:prstGeom>
          <a:noFill/>
        </p:spPr>
        <p:txBody>
          <a:bodyPr wrap="square" rtlCol="0">
            <a:spAutoFit/>
          </a:bodyPr>
          <a:lstStyle/>
          <a:p>
            <a:pPr algn="ctr"/>
            <a:r>
              <a:rPr lang="fr-BE" sz="1400" b="1" dirty="0" smtClean="0"/>
              <a:t>Problématique </a:t>
            </a:r>
          </a:p>
          <a:p>
            <a:pPr algn="ctr"/>
            <a:r>
              <a:rPr lang="fr-BE" sz="1400" b="1" dirty="0" smtClean="0"/>
              <a:t>du Suicide</a:t>
            </a:r>
            <a:endParaRPr lang="fr-BE" sz="1400" b="1" dirty="0"/>
          </a:p>
        </p:txBody>
      </p:sp>
      <p:sp>
        <p:nvSpPr>
          <p:cNvPr id="105" name="ZoneTexte 104"/>
          <p:cNvSpPr txBox="1"/>
          <p:nvPr/>
        </p:nvSpPr>
        <p:spPr>
          <a:xfrm>
            <a:off x="5519433" y="1224813"/>
            <a:ext cx="1087056" cy="307777"/>
          </a:xfrm>
          <a:prstGeom prst="rect">
            <a:avLst/>
          </a:prstGeom>
          <a:noFill/>
        </p:spPr>
        <p:txBody>
          <a:bodyPr wrap="square" rtlCol="0">
            <a:spAutoFit/>
          </a:bodyPr>
          <a:lstStyle/>
          <a:p>
            <a:r>
              <a:rPr lang="fr-BE" sz="1400" b="1" dirty="0" smtClean="0"/>
              <a:t>MENA</a:t>
            </a:r>
            <a:endParaRPr lang="fr-BE" sz="1400" b="1" dirty="0"/>
          </a:p>
        </p:txBody>
      </p:sp>
      <p:sp>
        <p:nvSpPr>
          <p:cNvPr id="106" name="ZoneTexte 105"/>
          <p:cNvSpPr txBox="1"/>
          <p:nvPr/>
        </p:nvSpPr>
        <p:spPr>
          <a:xfrm rot="16876392">
            <a:off x="390982" y="2115894"/>
            <a:ext cx="1782282" cy="307777"/>
          </a:xfrm>
          <a:prstGeom prst="rect">
            <a:avLst/>
          </a:prstGeom>
          <a:noFill/>
        </p:spPr>
        <p:txBody>
          <a:bodyPr wrap="square" rtlCol="0">
            <a:spAutoFit/>
          </a:bodyPr>
          <a:lstStyle/>
          <a:p>
            <a:r>
              <a:rPr lang="fr-BE" sz="1400" b="1" dirty="0" smtClean="0"/>
              <a:t>Transculturel</a:t>
            </a:r>
            <a:endParaRPr lang="fr-BE" sz="1400" b="1" dirty="0"/>
          </a:p>
        </p:txBody>
      </p:sp>
      <p:sp>
        <p:nvSpPr>
          <p:cNvPr id="107" name="ZoneTexte 106"/>
          <p:cNvSpPr txBox="1"/>
          <p:nvPr/>
        </p:nvSpPr>
        <p:spPr>
          <a:xfrm>
            <a:off x="8081883" y="255078"/>
            <a:ext cx="1046440" cy="6388962"/>
          </a:xfrm>
          <a:prstGeom prst="rect">
            <a:avLst/>
          </a:prstGeom>
          <a:solidFill>
            <a:srgbClr val="FFFF00"/>
          </a:solidFill>
          <a:scene3d>
            <a:camera prst="orthographicFront"/>
            <a:lightRig rig="threePt" dir="t"/>
          </a:scene3d>
          <a:sp3d>
            <a:bevelT/>
          </a:sp3d>
        </p:spPr>
        <p:txBody>
          <a:bodyPr vert="vert270" wrap="square" rtlCol="0" anchor="ctr" anchorCtr="0">
            <a:spAutoFit/>
          </a:bodyPr>
          <a:lstStyle/>
          <a:p>
            <a:pPr algn="ctr"/>
            <a:r>
              <a:rPr lang="fr-BE" sz="1400" b="1" dirty="0" smtClean="0"/>
              <a:t>Fonction de liaison et d’avis mutuel &amp; fonction intersectorielle de consultation et de liaison</a:t>
            </a:r>
          </a:p>
          <a:p>
            <a:pPr algn="ctr"/>
            <a:r>
              <a:rPr lang="fr-BE" sz="1400" b="1" dirty="0" smtClean="0"/>
              <a:t>PUBLICS CIBLES : TOUS LES ENFANTS, ADOLESCENTS, renforcement intersectoriel/publics cibles spécifiques</a:t>
            </a:r>
            <a:endParaRPr lang="fr-BE" sz="1400" b="1" dirty="0"/>
          </a:p>
        </p:txBody>
      </p:sp>
      <p:sp>
        <p:nvSpPr>
          <p:cNvPr id="108" name="ZoneTexte 107"/>
          <p:cNvSpPr txBox="1"/>
          <p:nvPr/>
        </p:nvSpPr>
        <p:spPr>
          <a:xfrm rot="1821810">
            <a:off x="1327453" y="5259568"/>
            <a:ext cx="2345768" cy="461665"/>
          </a:xfrm>
          <a:prstGeom prst="rect">
            <a:avLst/>
          </a:prstGeom>
          <a:noFill/>
        </p:spPr>
        <p:txBody>
          <a:bodyPr wrap="square" rtlCol="0">
            <a:spAutoFit/>
          </a:bodyPr>
          <a:lstStyle/>
          <a:p>
            <a:pPr algn="ctr"/>
            <a:r>
              <a:rPr lang="fr-BE" sz="1200" b="1" dirty="0" smtClean="0"/>
              <a:t>Transition avec les services destinés aux adultes (projets 107)</a:t>
            </a:r>
            <a:endParaRPr lang="fr-BE" sz="1200" b="1" dirty="0"/>
          </a:p>
        </p:txBody>
      </p:sp>
      <p:sp>
        <p:nvSpPr>
          <p:cNvPr id="109" name="ZoneTexte 108"/>
          <p:cNvSpPr txBox="1"/>
          <p:nvPr/>
        </p:nvSpPr>
        <p:spPr>
          <a:xfrm rot="20837916">
            <a:off x="2303834" y="371641"/>
            <a:ext cx="1710629" cy="523220"/>
          </a:xfrm>
          <a:prstGeom prst="rect">
            <a:avLst/>
          </a:prstGeom>
          <a:noFill/>
        </p:spPr>
        <p:txBody>
          <a:bodyPr wrap="square" rtlCol="0">
            <a:spAutoFit/>
          </a:bodyPr>
          <a:lstStyle/>
          <a:p>
            <a:pPr algn="ctr"/>
            <a:r>
              <a:rPr lang="fr-BE" sz="1400" b="1" dirty="0" smtClean="0"/>
              <a:t>Tous les enfants &amp; adolescents</a:t>
            </a:r>
            <a:endParaRPr lang="fr-BE" sz="1400" b="1" dirty="0"/>
          </a:p>
        </p:txBody>
      </p:sp>
      <p:sp>
        <p:nvSpPr>
          <p:cNvPr id="113" name="ZoneTexte 112"/>
          <p:cNvSpPr txBox="1"/>
          <p:nvPr/>
        </p:nvSpPr>
        <p:spPr>
          <a:xfrm rot="17054592">
            <a:off x="5457054" y="3370398"/>
            <a:ext cx="2091635" cy="523220"/>
          </a:xfrm>
          <a:prstGeom prst="rect">
            <a:avLst/>
          </a:prstGeom>
          <a:noFill/>
        </p:spPr>
        <p:txBody>
          <a:bodyPr wrap="square" rtlCol="0">
            <a:spAutoFit/>
          </a:bodyPr>
          <a:lstStyle/>
          <a:p>
            <a:pPr algn="ctr"/>
            <a:r>
              <a:rPr lang="fr-BE" sz="1400" b="1" dirty="0" smtClean="0"/>
              <a:t>Réseau d’usagers </a:t>
            </a:r>
          </a:p>
          <a:p>
            <a:pPr algn="ctr"/>
            <a:r>
              <a:rPr lang="fr-BE" sz="1400" b="1" dirty="0" smtClean="0"/>
              <a:t>et de proches</a:t>
            </a:r>
            <a:endParaRPr lang="fr-BE" sz="1400" b="1" dirty="0"/>
          </a:p>
        </p:txBody>
      </p:sp>
    </p:spTree>
    <p:extLst>
      <p:ext uri="{BB962C8B-B14F-4D97-AF65-F5344CB8AC3E}">
        <p14:creationId xmlns:p14="http://schemas.microsoft.com/office/powerpoint/2010/main" val="2509490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4"/>
          <p:cNvSpPr>
            <a:spLocks noGrp="1"/>
          </p:cNvSpPr>
          <p:nvPr>
            <p:ph type="title" idx="4294967295"/>
          </p:nvPr>
        </p:nvSpPr>
        <p:spPr>
          <a:xfrm>
            <a:off x="179388" y="188913"/>
            <a:ext cx="8785225" cy="758825"/>
          </a:xfrm>
        </p:spPr>
        <p:txBody>
          <a:bodyPr>
            <a:normAutofit fontScale="90000"/>
          </a:bodyPr>
          <a:lstStyle/>
          <a:p>
            <a:r>
              <a:rPr lang="fr-BE" sz="2400" b="1" dirty="0">
                <a:solidFill>
                  <a:schemeClr val="tx1"/>
                </a:solidFill>
              </a:rPr>
              <a:t>4</a:t>
            </a:r>
            <a:r>
              <a:rPr lang="fr-BE" sz="2400" b="1" dirty="0" smtClean="0">
                <a:solidFill>
                  <a:schemeClr val="tx1"/>
                </a:solidFill>
              </a:rPr>
              <a:t> sphères</a:t>
            </a:r>
            <a:br>
              <a:rPr lang="fr-BE" sz="2400" b="1" dirty="0" smtClean="0">
                <a:solidFill>
                  <a:schemeClr val="tx1"/>
                </a:solidFill>
              </a:rPr>
            </a:br>
            <a:r>
              <a:rPr lang="fr-BE" sz="2400" b="1" dirty="0" smtClean="0">
                <a:solidFill>
                  <a:schemeClr val="tx1"/>
                </a:solidFill>
              </a:rPr>
              <a:t>L’usager au centre</a:t>
            </a:r>
          </a:p>
        </p:txBody>
      </p:sp>
      <p:sp>
        <p:nvSpPr>
          <p:cNvPr id="6" name="Espace réservé du contenu 5"/>
          <p:cNvSpPr>
            <a:spLocks noGrp="1"/>
          </p:cNvSpPr>
          <p:nvPr>
            <p:ph sz="half" idx="4294967295"/>
          </p:nvPr>
        </p:nvSpPr>
        <p:spPr>
          <a:xfrm>
            <a:off x="3059113" y="1916113"/>
            <a:ext cx="2881312" cy="4321175"/>
          </a:xfrm>
          <a:ln w="38100">
            <a:solidFill>
              <a:srgbClr val="FF6600"/>
            </a:solidFill>
          </a:ln>
        </p:spPr>
        <p:txBody>
          <a:bodyPr>
            <a:normAutofit/>
          </a:bodyPr>
          <a:lstStyle/>
          <a:p>
            <a:pPr marL="0" indent="0" algn="ctr">
              <a:lnSpc>
                <a:spcPct val="80000"/>
              </a:lnSpc>
              <a:buFont typeface="Wingdings 2" pitchFamily="18" charset="2"/>
              <a:buNone/>
            </a:pPr>
            <a:r>
              <a:rPr lang="fr-BE" sz="1800" b="1" u="sng" dirty="0" smtClean="0">
                <a:solidFill>
                  <a:srgbClr val="FF6600"/>
                </a:solidFill>
              </a:rPr>
              <a:t>Soins en santé mentale spécialisés</a:t>
            </a:r>
          </a:p>
          <a:p>
            <a:pPr marL="0" indent="0">
              <a:lnSpc>
                <a:spcPct val="80000"/>
              </a:lnSpc>
              <a:buFont typeface="Wingdings 2" pitchFamily="18" charset="2"/>
              <a:buNone/>
            </a:pPr>
            <a:endParaRPr lang="fr-BE" sz="1400" dirty="0" smtClean="0">
              <a:solidFill>
                <a:srgbClr val="FF6600"/>
              </a:solidFill>
            </a:endParaRPr>
          </a:p>
          <a:p>
            <a:pPr marL="0" indent="0" algn="ctr">
              <a:lnSpc>
                <a:spcPct val="80000"/>
              </a:lnSpc>
              <a:buFont typeface="Wingdings 2" pitchFamily="18" charset="2"/>
              <a:buNone/>
            </a:pPr>
            <a:r>
              <a:rPr lang="fr-BE" sz="1400" dirty="0" smtClean="0">
                <a:solidFill>
                  <a:srgbClr val="FF6600"/>
                </a:solidFill>
              </a:rPr>
              <a:t>Hôpitaux Psychiatriques (HP) </a:t>
            </a:r>
          </a:p>
          <a:p>
            <a:pPr marL="273050" lvl="1" indent="0" algn="ctr">
              <a:lnSpc>
                <a:spcPct val="80000"/>
              </a:lnSpc>
              <a:buFont typeface="Wingdings" pitchFamily="2" charset="2"/>
              <a:buNone/>
            </a:pPr>
            <a:r>
              <a:rPr lang="fr-BE" sz="1400" dirty="0" smtClean="0">
                <a:solidFill>
                  <a:srgbClr val="FF6600"/>
                </a:solidFill>
              </a:rPr>
              <a:t>Equipes mobiles </a:t>
            </a:r>
          </a:p>
          <a:p>
            <a:pPr marL="273050" lvl="1" indent="0" algn="ctr">
              <a:lnSpc>
                <a:spcPct val="80000"/>
              </a:lnSpc>
              <a:buFont typeface="Wingdings" pitchFamily="2" charset="2"/>
              <a:buNone/>
            </a:pPr>
            <a:r>
              <a:rPr lang="fr-BE" sz="1400" dirty="0" smtClean="0">
                <a:solidFill>
                  <a:srgbClr val="FF6600"/>
                </a:solidFill>
              </a:rPr>
              <a:t>Coordination TS FQI </a:t>
            </a:r>
          </a:p>
          <a:p>
            <a:pPr marL="273050" lvl="1" indent="0" algn="ctr">
              <a:lnSpc>
                <a:spcPct val="80000"/>
              </a:lnSpc>
              <a:buFont typeface="Wingdings" pitchFamily="2" charset="2"/>
              <a:buNone/>
            </a:pPr>
            <a:r>
              <a:rPr lang="fr-BE" sz="1400" dirty="0" smtClean="0">
                <a:solidFill>
                  <a:srgbClr val="FF6600"/>
                </a:solidFill>
              </a:rPr>
              <a:t>Unités de crise (judiciarisé/urgences)</a:t>
            </a:r>
          </a:p>
          <a:p>
            <a:pPr marL="273050" lvl="1" indent="0" algn="ctr">
              <a:lnSpc>
                <a:spcPct val="80000"/>
              </a:lnSpc>
              <a:buFont typeface="Wingdings" pitchFamily="2" charset="2"/>
              <a:buNone/>
            </a:pPr>
            <a:r>
              <a:rPr lang="fr-BE" sz="1400" dirty="0" smtClean="0">
                <a:solidFill>
                  <a:srgbClr val="FF6600"/>
                </a:solidFill>
              </a:rPr>
              <a:t>SOS Enfants-SOS Familles </a:t>
            </a:r>
          </a:p>
          <a:p>
            <a:pPr marL="273050" lvl="1" indent="0" algn="ctr">
              <a:lnSpc>
                <a:spcPct val="80000"/>
              </a:lnSpc>
              <a:buFont typeface="Wingdings" pitchFamily="2" charset="2"/>
              <a:buNone/>
            </a:pPr>
            <a:r>
              <a:rPr lang="fr-BE" sz="1400" dirty="0" smtClean="0">
                <a:solidFill>
                  <a:srgbClr val="FF6600"/>
                </a:solidFill>
              </a:rPr>
              <a:t>Services de Santé Mentale (SSM) avec projets spécifiques (consultations périnatales spécialisées, enfants-ados, centre familial d’éducation, assuétudes,…)</a:t>
            </a:r>
          </a:p>
          <a:p>
            <a:pPr marL="0" indent="0" algn="ctr">
              <a:lnSpc>
                <a:spcPct val="80000"/>
              </a:lnSpc>
              <a:buFont typeface="Wingdings 2" pitchFamily="18" charset="2"/>
              <a:buNone/>
            </a:pPr>
            <a:r>
              <a:rPr lang="fr-BE" sz="1400" dirty="0" smtClean="0">
                <a:solidFill>
                  <a:srgbClr val="FF6600"/>
                </a:solidFill>
              </a:rPr>
              <a:t>Centre de Réadaptation Ambulatoire (CRA)</a:t>
            </a:r>
          </a:p>
          <a:p>
            <a:pPr marL="0" indent="0" algn="ctr">
              <a:lnSpc>
                <a:spcPct val="80000"/>
              </a:lnSpc>
              <a:buFont typeface="Wingdings 2" pitchFamily="18" charset="2"/>
              <a:buNone/>
            </a:pPr>
            <a:r>
              <a:rPr lang="fr-BE" sz="1400" dirty="0" smtClean="0">
                <a:solidFill>
                  <a:srgbClr val="FF6600"/>
                </a:solidFill>
              </a:rPr>
              <a:t>Centre de traitement pour enfants et adolescents souffrant de TSA, troubles du lien</a:t>
            </a:r>
          </a:p>
          <a:p>
            <a:pPr marL="0" indent="0" algn="ctr">
              <a:lnSpc>
                <a:spcPct val="80000"/>
              </a:lnSpc>
              <a:buFont typeface="Wingdings 2" pitchFamily="18" charset="2"/>
              <a:buNone/>
            </a:pPr>
            <a:r>
              <a:rPr lang="fr-BE" sz="1400" dirty="0" smtClean="0">
                <a:solidFill>
                  <a:srgbClr val="FF6600"/>
                </a:solidFill>
              </a:rPr>
              <a:t> ...</a:t>
            </a:r>
          </a:p>
          <a:p>
            <a:pPr marL="0" indent="0" algn="ctr">
              <a:lnSpc>
                <a:spcPct val="80000"/>
              </a:lnSpc>
              <a:buFont typeface="Wingdings 2" pitchFamily="18" charset="2"/>
              <a:buNone/>
            </a:pPr>
            <a:endParaRPr lang="fr-BE" sz="1400" b="1" u="sng" dirty="0" smtClean="0">
              <a:solidFill>
                <a:srgbClr val="FF0000"/>
              </a:solidFill>
            </a:endParaRPr>
          </a:p>
        </p:txBody>
      </p:sp>
      <p:sp>
        <p:nvSpPr>
          <p:cNvPr id="68611" name="Espace réservé du contenu 6"/>
          <p:cNvSpPr>
            <a:spLocks noGrp="1"/>
          </p:cNvSpPr>
          <p:nvPr>
            <p:ph sz="half" idx="4294967295"/>
          </p:nvPr>
        </p:nvSpPr>
        <p:spPr>
          <a:xfrm>
            <a:off x="6084888" y="1916113"/>
            <a:ext cx="2735262" cy="4321175"/>
          </a:xfrm>
          <a:ln w="38100">
            <a:solidFill>
              <a:srgbClr val="0070C0"/>
            </a:solidFill>
          </a:ln>
        </p:spPr>
        <p:txBody>
          <a:bodyPr>
            <a:normAutofit fontScale="92500" lnSpcReduction="20000"/>
          </a:bodyPr>
          <a:lstStyle/>
          <a:p>
            <a:pPr marL="0" indent="0" algn="ctr">
              <a:buFont typeface="Wingdings 2" pitchFamily="18" charset="2"/>
              <a:buNone/>
            </a:pPr>
            <a:r>
              <a:rPr lang="fr-BE" sz="2100" b="1" u="sng" dirty="0" smtClean="0">
                <a:solidFill>
                  <a:srgbClr val="0070C0"/>
                </a:solidFill>
              </a:rPr>
              <a:t>Société</a:t>
            </a:r>
          </a:p>
          <a:p>
            <a:pPr marL="0" indent="0" algn="ctr">
              <a:buFont typeface="Wingdings 2" pitchFamily="18" charset="2"/>
              <a:buNone/>
            </a:pPr>
            <a:endParaRPr lang="fr-BE" sz="2000" dirty="0" smtClean="0">
              <a:solidFill>
                <a:srgbClr val="0070C0"/>
              </a:solidFill>
            </a:endParaRPr>
          </a:p>
          <a:p>
            <a:pPr marL="0" indent="0" algn="ctr">
              <a:buFont typeface="Wingdings 2" pitchFamily="18" charset="2"/>
              <a:buNone/>
            </a:pPr>
            <a:r>
              <a:rPr lang="fr-BE" sz="1500" dirty="0" smtClean="0">
                <a:solidFill>
                  <a:srgbClr val="0070C0"/>
                </a:solidFill>
              </a:rPr>
              <a:t>Culture</a:t>
            </a:r>
          </a:p>
          <a:p>
            <a:pPr marL="0" indent="0" algn="ctr">
              <a:buFont typeface="Wingdings 2" pitchFamily="18" charset="2"/>
              <a:buNone/>
            </a:pPr>
            <a:r>
              <a:rPr lang="fr-BE" sz="1500" dirty="0" smtClean="0">
                <a:solidFill>
                  <a:srgbClr val="0070C0"/>
                </a:solidFill>
              </a:rPr>
              <a:t>Emploi</a:t>
            </a:r>
          </a:p>
          <a:p>
            <a:pPr marL="0" indent="0" algn="ctr">
              <a:buFont typeface="Wingdings 2" pitchFamily="18" charset="2"/>
              <a:buNone/>
            </a:pPr>
            <a:r>
              <a:rPr lang="fr-BE" sz="1500" dirty="0" smtClean="0">
                <a:solidFill>
                  <a:srgbClr val="0070C0"/>
                </a:solidFill>
              </a:rPr>
              <a:t>Prévention en matière de santé</a:t>
            </a:r>
          </a:p>
          <a:p>
            <a:pPr marL="0" indent="0" algn="ctr">
              <a:buFont typeface="Wingdings 2" pitchFamily="18" charset="2"/>
              <a:buNone/>
            </a:pPr>
            <a:r>
              <a:rPr lang="fr-BE" sz="1500" dirty="0" smtClean="0">
                <a:solidFill>
                  <a:srgbClr val="0070C0"/>
                </a:solidFill>
              </a:rPr>
              <a:t>Police/Justice</a:t>
            </a:r>
          </a:p>
          <a:p>
            <a:pPr marL="0" indent="0" algn="ctr">
              <a:buFont typeface="Wingdings 2" pitchFamily="18" charset="2"/>
              <a:buNone/>
            </a:pPr>
            <a:r>
              <a:rPr lang="fr-BE" sz="1500" dirty="0" smtClean="0">
                <a:solidFill>
                  <a:srgbClr val="0070C0"/>
                </a:solidFill>
              </a:rPr>
              <a:t>Loisirs</a:t>
            </a:r>
          </a:p>
          <a:p>
            <a:pPr marL="0" indent="0" algn="ctr">
              <a:buFont typeface="Wingdings 2" pitchFamily="18" charset="2"/>
              <a:buNone/>
            </a:pPr>
            <a:r>
              <a:rPr lang="fr-BE" sz="1500" dirty="0" smtClean="0">
                <a:solidFill>
                  <a:srgbClr val="0070C0"/>
                </a:solidFill>
              </a:rPr>
              <a:t>Enseignement et formation</a:t>
            </a:r>
          </a:p>
          <a:p>
            <a:pPr marL="0" indent="0" algn="ctr">
              <a:buFont typeface="Wingdings 2" pitchFamily="18" charset="2"/>
              <a:buNone/>
            </a:pPr>
            <a:r>
              <a:rPr lang="fr-BE" sz="1500" dirty="0" smtClean="0">
                <a:solidFill>
                  <a:srgbClr val="0070C0"/>
                </a:solidFill>
              </a:rPr>
              <a:t>Secteur jeunesse</a:t>
            </a:r>
          </a:p>
          <a:p>
            <a:pPr marL="0" indent="0" algn="ctr">
              <a:buFont typeface="Wingdings 2" pitchFamily="18" charset="2"/>
              <a:buNone/>
            </a:pPr>
            <a:r>
              <a:rPr lang="fr-BE" sz="1500" dirty="0" smtClean="0">
                <a:solidFill>
                  <a:srgbClr val="0070C0"/>
                </a:solidFill>
              </a:rPr>
              <a:t>Accueil de la petite enfance</a:t>
            </a:r>
          </a:p>
          <a:p>
            <a:pPr marL="0" indent="0" algn="ctr">
              <a:buFont typeface="Wingdings 2" pitchFamily="18" charset="2"/>
              <a:buNone/>
            </a:pPr>
            <a:r>
              <a:rPr lang="fr-BE" sz="1500" dirty="0" smtClean="0">
                <a:solidFill>
                  <a:srgbClr val="0070C0"/>
                </a:solidFill>
              </a:rPr>
              <a:t>Sport</a:t>
            </a:r>
          </a:p>
          <a:p>
            <a:pPr marL="0" indent="0" algn="ctr">
              <a:buFont typeface="Wingdings 2" pitchFamily="18" charset="2"/>
              <a:buNone/>
            </a:pPr>
            <a:r>
              <a:rPr lang="fr-BE" sz="1500" dirty="0" smtClean="0">
                <a:solidFill>
                  <a:srgbClr val="0070C0"/>
                </a:solidFill>
              </a:rPr>
              <a:t>…</a:t>
            </a:r>
          </a:p>
          <a:p>
            <a:pPr marL="0" indent="0" algn="ctr">
              <a:buFont typeface="Wingdings 2" pitchFamily="18" charset="2"/>
              <a:buNone/>
            </a:pPr>
            <a:endParaRPr lang="fr-BE" sz="2000" dirty="0" smtClean="0"/>
          </a:p>
        </p:txBody>
      </p:sp>
      <p:sp>
        <p:nvSpPr>
          <p:cNvPr id="68612" name="Espace réservé du contenu 5"/>
          <p:cNvSpPr txBox="1">
            <a:spLocks/>
          </p:cNvSpPr>
          <p:nvPr/>
        </p:nvSpPr>
        <p:spPr bwMode="auto">
          <a:xfrm>
            <a:off x="250825" y="1916113"/>
            <a:ext cx="2735263" cy="5184775"/>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pPr>
            <a:endParaRPr lang="fr-BE" sz="2500">
              <a:latin typeface="Georgia" pitchFamily="18" charset="0"/>
            </a:endParaRPr>
          </a:p>
        </p:txBody>
      </p:sp>
      <p:sp>
        <p:nvSpPr>
          <p:cNvPr id="68613" name="Espace réservé du contenu 5"/>
          <p:cNvSpPr txBox="1">
            <a:spLocks/>
          </p:cNvSpPr>
          <p:nvPr/>
        </p:nvSpPr>
        <p:spPr bwMode="auto">
          <a:xfrm>
            <a:off x="3203575" y="1773238"/>
            <a:ext cx="2759075" cy="4784725"/>
          </a:xfrm>
          <a:prstGeom prst="rect">
            <a:avLst/>
          </a:prstGeom>
          <a:noFill/>
          <a:ln w="9525">
            <a:noFill/>
            <a:miter lim="800000"/>
            <a:headEnd/>
            <a:tailEnd/>
          </a:ln>
        </p:spPr>
        <p:txBody>
          <a:bodyPr/>
          <a:lstStyle/>
          <a:p>
            <a:pPr>
              <a:spcBef>
                <a:spcPct val="20000"/>
              </a:spcBef>
              <a:buClr>
                <a:schemeClr val="accent1"/>
              </a:buClr>
              <a:buSzPct val="85000"/>
              <a:buFont typeface="Wingdings 2" pitchFamily="18" charset="2"/>
              <a:buNone/>
            </a:pPr>
            <a:endParaRPr lang="fr-BE" sz="2500">
              <a:latin typeface="Georgia" pitchFamily="18" charset="0"/>
            </a:endParaRPr>
          </a:p>
          <a:p>
            <a:pPr>
              <a:spcBef>
                <a:spcPct val="20000"/>
              </a:spcBef>
              <a:buClr>
                <a:schemeClr val="accent1"/>
              </a:buClr>
              <a:buSzPct val="85000"/>
              <a:buFont typeface="Wingdings 2" pitchFamily="18" charset="2"/>
              <a:buNone/>
            </a:pPr>
            <a:endParaRPr lang="fr-BE" sz="2500">
              <a:latin typeface="Georgia" pitchFamily="18" charset="0"/>
            </a:endParaRPr>
          </a:p>
        </p:txBody>
      </p:sp>
      <p:sp>
        <p:nvSpPr>
          <p:cNvPr id="68614" name="Espace réservé du contenu 5"/>
          <p:cNvSpPr txBox="1">
            <a:spLocks/>
          </p:cNvSpPr>
          <p:nvPr/>
        </p:nvSpPr>
        <p:spPr bwMode="auto">
          <a:xfrm>
            <a:off x="611188" y="1557338"/>
            <a:ext cx="2468562" cy="4640262"/>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pPr>
            <a:endParaRPr lang="fr-BE" sz="2500">
              <a:latin typeface="Georgia" pitchFamily="18" charset="0"/>
            </a:endParaRPr>
          </a:p>
        </p:txBody>
      </p:sp>
      <p:sp>
        <p:nvSpPr>
          <p:cNvPr id="11" name="ZoneTexte 10"/>
          <p:cNvSpPr txBox="1"/>
          <p:nvPr/>
        </p:nvSpPr>
        <p:spPr>
          <a:xfrm>
            <a:off x="250825" y="1916113"/>
            <a:ext cx="2663825" cy="4348162"/>
          </a:xfrm>
          <a:prstGeom prst="rect">
            <a:avLst/>
          </a:prstGeom>
          <a:noFill/>
          <a:ln w="28575">
            <a:solidFill>
              <a:srgbClr val="00B050"/>
            </a:solidFill>
          </a:ln>
        </p:spPr>
        <p:txBody>
          <a:bodyPr>
            <a:spAutoFit/>
          </a:bodyPr>
          <a:lstStyle/>
          <a:p>
            <a:pPr algn="ctr"/>
            <a:r>
              <a:rPr lang="fr-BE" b="1" u="sng">
                <a:solidFill>
                  <a:srgbClr val="00B050"/>
                </a:solidFill>
                <a:latin typeface="Georgia" pitchFamily="18" charset="0"/>
              </a:rPr>
              <a:t>Aide aux personnes, action sociale et soins de santé</a:t>
            </a:r>
            <a:endParaRPr lang="fr-BE">
              <a:solidFill>
                <a:srgbClr val="00B050"/>
              </a:solidFill>
              <a:latin typeface="Georgia" pitchFamily="18" charset="0"/>
            </a:endParaRPr>
          </a:p>
          <a:p>
            <a:pPr algn="ctr"/>
            <a:endParaRPr lang="fr-BE" sz="1400">
              <a:solidFill>
                <a:srgbClr val="00B050"/>
              </a:solidFill>
              <a:latin typeface="Georgia" pitchFamily="18" charset="0"/>
            </a:endParaRPr>
          </a:p>
          <a:p>
            <a:pPr algn="ctr"/>
            <a:r>
              <a:rPr lang="fr-BE" sz="1400">
                <a:solidFill>
                  <a:srgbClr val="00B050"/>
                </a:solidFill>
                <a:latin typeface="Georgia" pitchFamily="18" charset="0"/>
              </a:rPr>
              <a:t>Services sociaux</a:t>
            </a:r>
          </a:p>
          <a:p>
            <a:pPr algn="ctr"/>
            <a:r>
              <a:rPr lang="fr-BE" sz="1400">
                <a:solidFill>
                  <a:srgbClr val="00B050"/>
                </a:solidFill>
                <a:latin typeface="Georgia" pitchFamily="18" charset="0"/>
              </a:rPr>
              <a:t>Aide et protection de la jeunesse</a:t>
            </a:r>
          </a:p>
          <a:p>
            <a:pPr algn="ctr"/>
            <a:r>
              <a:rPr lang="fr-BE" sz="1400">
                <a:solidFill>
                  <a:srgbClr val="00B050"/>
                </a:solidFill>
                <a:latin typeface="Georgia" pitchFamily="18" charset="0"/>
              </a:rPr>
              <a:t>Pédiatrie</a:t>
            </a:r>
          </a:p>
          <a:p>
            <a:pPr algn="ctr"/>
            <a:r>
              <a:rPr lang="fr-BE" sz="1400">
                <a:solidFill>
                  <a:srgbClr val="00B050"/>
                </a:solidFill>
                <a:latin typeface="Georgia" pitchFamily="18" charset="0"/>
              </a:rPr>
              <a:t>Aide aux personnes en situation de handicap</a:t>
            </a:r>
          </a:p>
          <a:p>
            <a:pPr algn="ctr"/>
            <a:r>
              <a:rPr lang="fr-BE" sz="1400">
                <a:solidFill>
                  <a:srgbClr val="00B050"/>
                </a:solidFill>
                <a:latin typeface="Georgia" pitchFamily="18" charset="0"/>
              </a:rPr>
              <a:t>Soutien à la parentalité</a:t>
            </a:r>
          </a:p>
          <a:p>
            <a:pPr algn="ctr"/>
            <a:r>
              <a:rPr lang="fr-BE" sz="1400">
                <a:solidFill>
                  <a:srgbClr val="00B050"/>
                </a:solidFill>
                <a:latin typeface="Georgia" pitchFamily="18" charset="0"/>
              </a:rPr>
              <a:t>Médecine de première ligne</a:t>
            </a:r>
          </a:p>
          <a:p>
            <a:pPr algn="ctr"/>
            <a:r>
              <a:rPr lang="fr-BE" sz="1400">
                <a:solidFill>
                  <a:srgbClr val="00B050"/>
                </a:solidFill>
                <a:latin typeface="Georgia" pitchFamily="18" charset="0"/>
              </a:rPr>
              <a:t>ONE – Médecine scolaire</a:t>
            </a:r>
          </a:p>
          <a:p>
            <a:pPr algn="ctr"/>
            <a:r>
              <a:rPr lang="fr-BE" sz="1400">
                <a:solidFill>
                  <a:srgbClr val="00B050"/>
                </a:solidFill>
                <a:latin typeface="Georgia" pitchFamily="18" charset="0"/>
              </a:rPr>
              <a:t>Urgence</a:t>
            </a:r>
          </a:p>
          <a:p>
            <a:pPr algn="ctr"/>
            <a:r>
              <a:rPr lang="fr-BE" sz="1400">
                <a:solidFill>
                  <a:srgbClr val="00B050"/>
                </a:solidFill>
                <a:latin typeface="Georgia" pitchFamily="18" charset="0"/>
              </a:rPr>
              <a:t>…</a:t>
            </a:r>
          </a:p>
          <a:p>
            <a:pPr algn="ctr"/>
            <a:endParaRPr lang="fr-BE" sz="1400">
              <a:solidFill>
                <a:srgbClr val="00B050"/>
              </a:solidFill>
              <a:latin typeface="Georgia" pitchFamily="18" charset="0"/>
            </a:endParaRPr>
          </a:p>
          <a:p>
            <a:pPr algn="ctr"/>
            <a:endParaRPr lang="fr-BE" sz="1400">
              <a:solidFill>
                <a:srgbClr val="00B050"/>
              </a:solidFill>
              <a:latin typeface="Georgia" pitchFamily="18" charset="0"/>
            </a:endParaRPr>
          </a:p>
          <a:p>
            <a:pPr algn="ctr"/>
            <a:endParaRPr lang="fr-BE" sz="1400">
              <a:solidFill>
                <a:srgbClr val="00B050"/>
              </a:solidFill>
              <a:latin typeface="Georgia" pitchFamily="18" charset="0"/>
            </a:endParaRPr>
          </a:p>
          <a:p>
            <a:pPr algn="ctr"/>
            <a:endParaRPr lang="fr-BE" sz="1400">
              <a:solidFill>
                <a:srgbClr val="00B050"/>
              </a:solidFill>
              <a:latin typeface="Georgia" pitchFamily="18" charset="0"/>
            </a:endParaRPr>
          </a:p>
        </p:txBody>
      </p:sp>
      <p:sp>
        <p:nvSpPr>
          <p:cNvPr id="68617" name="Text Box 9"/>
          <p:cNvSpPr txBox="1">
            <a:spLocks noChangeArrowheads="1"/>
          </p:cNvSpPr>
          <p:nvPr/>
        </p:nvSpPr>
        <p:spPr bwMode="auto">
          <a:xfrm>
            <a:off x="250825" y="981075"/>
            <a:ext cx="8569325" cy="815608"/>
          </a:xfrm>
          <a:prstGeom prst="rect">
            <a:avLst/>
          </a:prstGeom>
          <a:noFill/>
          <a:ln w="38100">
            <a:solidFill>
              <a:srgbClr val="FF6699"/>
            </a:solidFill>
            <a:miter lim="800000"/>
            <a:headEnd/>
            <a:tailEnd/>
          </a:ln>
          <a:effectLst/>
        </p:spPr>
        <p:txBody>
          <a:bodyPr>
            <a:spAutoFit/>
          </a:bodyPr>
          <a:lstStyle/>
          <a:p>
            <a:pPr algn="ctr">
              <a:spcBef>
                <a:spcPct val="50000"/>
              </a:spcBef>
            </a:pPr>
            <a:endParaRPr lang="fr-BE" sz="800" b="1" u="sng" dirty="0">
              <a:solidFill>
                <a:srgbClr val="00B050"/>
              </a:solidFill>
              <a:latin typeface="Georgia" pitchFamily="18" charset="0"/>
            </a:endParaRPr>
          </a:p>
          <a:p>
            <a:pPr algn="ctr">
              <a:spcBef>
                <a:spcPct val="50000"/>
              </a:spcBef>
            </a:pPr>
            <a:r>
              <a:rPr lang="fr-BE" b="1" u="sng" dirty="0" smtClean="0">
                <a:solidFill>
                  <a:srgbClr val="FF6699"/>
                </a:solidFill>
                <a:latin typeface="Georgia" pitchFamily="18" charset="0"/>
              </a:rPr>
              <a:t>Usagers, associations d’usagers et de proches</a:t>
            </a:r>
            <a:endParaRPr lang="fr-BE" b="1" u="sng" dirty="0">
              <a:solidFill>
                <a:srgbClr val="FF6699"/>
              </a:solidFill>
              <a:latin typeface="Georgia" pitchFamily="18" charset="0"/>
            </a:endParaRPr>
          </a:p>
          <a:p>
            <a:pPr algn="ctr">
              <a:spcBef>
                <a:spcPct val="50000"/>
              </a:spcBef>
            </a:pPr>
            <a:endParaRPr lang="fr-FR" sz="800" b="1" u="sng" dirty="0">
              <a:solidFill>
                <a:srgbClr val="FF6699"/>
              </a:solidFill>
              <a:latin typeface="Georgia" pitchFamily="18" charset="0"/>
            </a:endParaRPr>
          </a:p>
        </p:txBody>
      </p:sp>
    </p:spTree>
    <p:extLst>
      <p:ext uri="{BB962C8B-B14F-4D97-AF65-F5344CB8AC3E}">
        <p14:creationId xmlns:p14="http://schemas.microsoft.com/office/powerpoint/2010/main" val="29335309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31459"/>
          </a:xfrm>
        </p:spPr>
        <p:txBody>
          <a:bodyPr>
            <a:normAutofit fontScale="90000"/>
          </a:bodyPr>
          <a:lstStyle/>
          <a:p>
            <a:pPr fontAlgn="auto">
              <a:spcAft>
                <a:spcPts val="0"/>
              </a:spcAft>
              <a:defRPr/>
            </a:pPr>
            <a:r>
              <a:rPr lang="fr-BE" b="1" dirty="0" smtClean="0">
                <a:solidFill>
                  <a:schemeClr val="tx1"/>
                </a:solidFill>
              </a:rPr>
              <a:t>Vue globale du fonctionnement du réseau</a:t>
            </a:r>
            <a:endParaRPr lang="fr-BE" b="1" dirty="0">
              <a:solidFill>
                <a:schemeClr val="tx1"/>
              </a:solidFill>
            </a:endParaRPr>
          </a:p>
        </p:txBody>
      </p:sp>
      <p:sp>
        <p:nvSpPr>
          <p:cNvPr id="7" name="Rectangle 6"/>
          <p:cNvSpPr/>
          <p:nvPr/>
        </p:nvSpPr>
        <p:spPr>
          <a:xfrm>
            <a:off x="398569" y="5364477"/>
            <a:ext cx="8419888" cy="1256588"/>
          </a:xfrm>
          <a:prstGeom prst="rect">
            <a:avLst/>
          </a:prstGeom>
          <a:solidFill>
            <a:schemeClr val="accent3">
              <a:lumMod val="50000"/>
            </a:schemeClr>
          </a:solidFill>
          <a:ln>
            <a:noFill/>
          </a:ln>
          <a:effectLst/>
          <a:scene3d>
            <a:camera prst="orthographicFront"/>
            <a:lightRig rig="threePt" dir="t"/>
          </a:scene3d>
          <a:sp3d extrusionH="76200" contourW="63500">
            <a:bevelT/>
            <a:extrusionClr>
              <a:schemeClr val="bg1">
                <a:lumMod val="50000"/>
              </a:schemeClr>
            </a:extrusionClr>
            <a:contourClr>
              <a:schemeClr val="bg1">
                <a:lumMod val="50000"/>
              </a:schemeClr>
            </a:contourClr>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fr-BE" sz="2000" b="1" dirty="0">
              <a:solidFill>
                <a:srgbClr val="FFFFFF"/>
              </a:solidFill>
              <a:cs typeface="Arial" charset="0"/>
            </a:endParaRPr>
          </a:p>
          <a:p>
            <a:pPr algn="ctr"/>
            <a:endParaRPr lang="fr-BE" sz="2000" b="1" dirty="0">
              <a:solidFill>
                <a:srgbClr val="FFFFFF"/>
              </a:solidFill>
              <a:cs typeface="Arial" charset="0"/>
            </a:endParaRPr>
          </a:p>
          <a:p>
            <a:pPr algn="ctr"/>
            <a:r>
              <a:rPr lang="fr-BE" sz="2000" b="1" dirty="0">
                <a:solidFill>
                  <a:srgbClr val="FFFFFF"/>
                </a:solidFill>
                <a:cs typeface="Arial" charset="0"/>
              </a:rPr>
              <a:t>Comité de réseau « </a:t>
            </a:r>
            <a:r>
              <a:rPr lang="fr-BE" sz="2000" b="1" dirty="0" err="1">
                <a:solidFill>
                  <a:srgbClr val="FFFFFF"/>
                </a:solidFill>
                <a:cs typeface="Arial" charset="0"/>
              </a:rPr>
              <a:t>REALiSM</a:t>
            </a:r>
            <a:r>
              <a:rPr lang="fr-BE" sz="2000" b="1" dirty="0">
                <a:solidFill>
                  <a:srgbClr val="FFFFFF"/>
                </a:solidFill>
                <a:cs typeface="Arial" charset="0"/>
              </a:rPr>
              <a:t> »</a:t>
            </a:r>
          </a:p>
          <a:p>
            <a:pPr algn="ctr"/>
            <a:r>
              <a:rPr lang="fr-BE" sz="1600" dirty="0" smtClean="0">
                <a:solidFill>
                  <a:srgbClr val="FFFFFF"/>
                </a:solidFill>
                <a:cs typeface="Arial" charset="0"/>
              </a:rPr>
              <a:t>20 représentants</a:t>
            </a:r>
          </a:p>
          <a:p>
            <a:pPr algn="ctr"/>
            <a:r>
              <a:rPr lang="fr-BE" sz="1600" dirty="0" smtClean="0">
                <a:solidFill>
                  <a:srgbClr val="FFFFFF"/>
                </a:solidFill>
                <a:cs typeface="Arial" charset="0"/>
              </a:rPr>
              <a:t>(</a:t>
            </a:r>
            <a:r>
              <a:rPr lang="fr-BE" sz="1600" dirty="0">
                <a:solidFill>
                  <a:srgbClr val="FFFFFF"/>
                </a:solidFill>
                <a:cs typeface="Arial" charset="0"/>
              </a:rPr>
              <a:t>6 « société », 6 « aide aux personnes, action sociale et soins de </a:t>
            </a:r>
            <a:r>
              <a:rPr lang="fr-BE" sz="1600" dirty="0" smtClean="0">
                <a:solidFill>
                  <a:srgbClr val="FFFFFF"/>
                </a:solidFill>
                <a:cs typeface="Arial" charset="0"/>
              </a:rPr>
              <a:t>santé », </a:t>
            </a:r>
            <a:r>
              <a:rPr lang="fr-BE" sz="1600" dirty="0">
                <a:solidFill>
                  <a:srgbClr val="FFFFFF"/>
                </a:solidFill>
                <a:cs typeface="Arial" charset="0"/>
              </a:rPr>
              <a:t>6 « soins en santé mentale spécialisés », </a:t>
            </a:r>
            <a:r>
              <a:rPr lang="fr-BE" sz="1600" dirty="0" smtClean="0">
                <a:solidFill>
                  <a:srgbClr val="FFFFFF"/>
                </a:solidFill>
                <a:cs typeface="Arial" charset="0"/>
              </a:rPr>
              <a:t>2 </a:t>
            </a:r>
            <a:r>
              <a:rPr lang="fr-BE" sz="1600" dirty="0">
                <a:solidFill>
                  <a:srgbClr val="FFFFFF"/>
                </a:solidFill>
                <a:cs typeface="Arial" charset="0"/>
              </a:rPr>
              <a:t>« représentants d’usagers </a:t>
            </a:r>
            <a:r>
              <a:rPr lang="fr-BE" sz="1600" dirty="0" smtClean="0">
                <a:solidFill>
                  <a:srgbClr val="FFFFFF"/>
                </a:solidFill>
                <a:cs typeface="Arial" charset="0"/>
              </a:rPr>
              <a:t>- de proches»)</a:t>
            </a:r>
            <a:endParaRPr lang="fr-BE" sz="1600" dirty="0">
              <a:solidFill>
                <a:srgbClr val="FFFFFF"/>
              </a:solidFill>
              <a:cs typeface="Arial" charset="0"/>
            </a:endParaRPr>
          </a:p>
          <a:p>
            <a:pPr algn="ctr"/>
            <a:endParaRPr lang="fr-BE" dirty="0">
              <a:solidFill>
                <a:srgbClr val="FFFFFF"/>
              </a:solidFill>
              <a:cs typeface="Arial" charset="0"/>
            </a:endParaRPr>
          </a:p>
          <a:p>
            <a:pPr algn="ctr"/>
            <a:endParaRPr lang="fr-BE" sz="1200" dirty="0">
              <a:solidFill>
                <a:srgbClr val="FFFFFF"/>
              </a:solidFill>
              <a:cs typeface="Arial" charset="0"/>
            </a:endParaRPr>
          </a:p>
        </p:txBody>
      </p:sp>
      <p:sp>
        <p:nvSpPr>
          <p:cNvPr id="9" name="Ellipse 8"/>
          <p:cNvSpPr/>
          <p:nvPr/>
        </p:nvSpPr>
        <p:spPr>
          <a:xfrm>
            <a:off x="2922588" y="1412875"/>
            <a:ext cx="1685925" cy="865188"/>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Consultation et liaison</a:t>
            </a:r>
          </a:p>
        </p:txBody>
      </p:sp>
      <p:sp>
        <p:nvSpPr>
          <p:cNvPr id="10" name="Ellipse 9"/>
          <p:cNvSpPr/>
          <p:nvPr/>
        </p:nvSpPr>
        <p:spPr>
          <a:xfrm>
            <a:off x="1619250" y="2030413"/>
            <a:ext cx="1685925" cy="865187"/>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Détection</a:t>
            </a:r>
          </a:p>
        </p:txBody>
      </p:sp>
      <p:sp>
        <p:nvSpPr>
          <p:cNvPr id="11" name="Ellipse 10"/>
          <p:cNvSpPr/>
          <p:nvPr/>
        </p:nvSpPr>
        <p:spPr>
          <a:xfrm>
            <a:off x="4211638" y="2133600"/>
            <a:ext cx="1685925" cy="863600"/>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Offre de base</a:t>
            </a:r>
          </a:p>
        </p:txBody>
      </p:sp>
      <p:sp>
        <p:nvSpPr>
          <p:cNvPr id="12" name="Ellipse 11"/>
          <p:cNvSpPr/>
          <p:nvPr/>
        </p:nvSpPr>
        <p:spPr>
          <a:xfrm>
            <a:off x="179388" y="1412875"/>
            <a:ext cx="1685925" cy="865188"/>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Prévention</a:t>
            </a:r>
          </a:p>
        </p:txBody>
      </p:sp>
      <p:sp>
        <p:nvSpPr>
          <p:cNvPr id="13" name="Ellipse 12"/>
          <p:cNvSpPr/>
          <p:nvPr/>
        </p:nvSpPr>
        <p:spPr>
          <a:xfrm>
            <a:off x="5435600" y="1436688"/>
            <a:ext cx="1687513" cy="863600"/>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Equipe mobile</a:t>
            </a:r>
          </a:p>
        </p:txBody>
      </p:sp>
      <p:sp>
        <p:nvSpPr>
          <p:cNvPr id="14" name="Ellipse 13"/>
          <p:cNvSpPr/>
          <p:nvPr/>
        </p:nvSpPr>
        <p:spPr>
          <a:xfrm>
            <a:off x="6443663" y="2290763"/>
            <a:ext cx="1687512" cy="865187"/>
          </a:xfrm>
          <a:prstGeom prst="ellipse">
            <a:avLst/>
          </a:prstGeom>
          <a:pattFill prst="wdDnDiag">
            <a:fgClr>
              <a:srgbClr val="FFC000"/>
            </a:fgClr>
            <a:bgClr>
              <a:schemeClr val="accent5">
                <a:lumMod val="60000"/>
                <a:lumOff val="40000"/>
              </a:schemeClr>
            </a:bgClr>
          </a:pattFill>
          <a:ln w="66675" cmpd="sng">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a:solidFill>
                  <a:schemeClr val="tx1"/>
                </a:solidFill>
              </a:rPr>
              <a:t>CI Soutien à l’inclusion</a:t>
            </a:r>
          </a:p>
        </p:txBody>
      </p:sp>
      <p:sp>
        <p:nvSpPr>
          <p:cNvPr id="15" name="Ellipse 14"/>
          <p:cNvSpPr/>
          <p:nvPr/>
        </p:nvSpPr>
        <p:spPr>
          <a:xfrm>
            <a:off x="83414" y="3629485"/>
            <a:ext cx="1687513" cy="1688400"/>
          </a:xfrm>
          <a:prstGeom prst="ellipse">
            <a:avLst/>
          </a:prstGeom>
          <a:solidFill>
            <a:srgbClr val="FFC000"/>
          </a:solidFill>
          <a:ln w="66675" cmpd="sng">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BE" sz="1200" b="1" dirty="0">
                <a:solidFill>
                  <a:schemeClr val="tx1"/>
                </a:solidFill>
                <a:cs typeface="Arial" charset="0"/>
              </a:rPr>
              <a:t>Commission </a:t>
            </a:r>
            <a:r>
              <a:rPr lang="fr-BE" sz="1200" b="1" dirty="0" smtClean="0">
                <a:solidFill>
                  <a:schemeClr val="tx1"/>
                </a:solidFill>
                <a:cs typeface="Arial" charset="0"/>
              </a:rPr>
              <a:t>d’appui &amp; de concertation</a:t>
            </a:r>
            <a:endParaRPr lang="fr-BE" sz="1200" b="1" dirty="0">
              <a:solidFill>
                <a:schemeClr val="tx1"/>
              </a:solidFill>
              <a:cs typeface="Arial" charset="0"/>
            </a:endParaRPr>
          </a:p>
        </p:txBody>
      </p:sp>
      <p:sp>
        <p:nvSpPr>
          <p:cNvPr id="16" name="Rectangle 15"/>
          <p:cNvSpPr/>
          <p:nvPr/>
        </p:nvSpPr>
        <p:spPr>
          <a:xfrm>
            <a:off x="1979613" y="4521200"/>
            <a:ext cx="5143500" cy="719138"/>
          </a:xfrm>
          <a:prstGeom prst="rect">
            <a:avLst/>
          </a:prstGeom>
          <a:pattFill prst="wdUpDiag">
            <a:fgClr>
              <a:srgbClr val="FFC000"/>
            </a:fgClr>
            <a:bgClr>
              <a:schemeClr val="accent3">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BE" sz="1400" dirty="0">
                <a:solidFill>
                  <a:schemeClr val="tx1"/>
                </a:solidFill>
                <a:cs typeface="Arial" charset="0"/>
              </a:rPr>
              <a:t>3 représentants (et 2 suppléants) des commissions intersectorielles, </a:t>
            </a:r>
            <a:r>
              <a:rPr lang="fr-BE" sz="1400" dirty="0" smtClean="0">
                <a:solidFill>
                  <a:schemeClr val="tx1"/>
                </a:solidFill>
                <a:cs typeface="Arial" charset="0"/>
              </a:rPr>
              <a:t>2 représentants d’usagers – de proches (et 2 suppléants)</a:t>
            </a:r>
            <a:endParaRPr lang="fr-BE" sz="1400" dirty="0">
              <a:solidFill>
                <a:schemeClr val="tx1"/>
              </a:solidFill>
              <a:cs typeface="Arial" charset="0"/>
            </a:endParaRPr>
          </a:p>
        </p:txBody>
      </p:sp>
      <p:sp>
        <p:nvSpPr>
          <p:cNvPr id="17" name="Espace réservé du contenu 16"/>
          <p:cNvSpPr>
            <a:spLocks noGrp="1"/>
          </p:cNvSpPr>
          <p:nvPr>
            <p:ph sz="quarter" idx="1"/>
          </p:nvPr>
        </p:nvSpPr>
        <p:spPr>
          <a:xfrm>
            <a:off x="3171204" y="3102778"/>
            <a:ext cx="2801592" cy="966949"/>
          </a:xfrm>
          <a:solidFill>
            <a:srgbClr val="FFC000"/>
          </a:solidFill>
          <a:ln>
            <a:noFill/>
          </a:ln>
          <a:effectLst>
            <a:glow rad="139700">
              <a:schemeClr val="accent4">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tIns="72000" rtlCol="0" anchor="ctr">
            <a:normAutofit/>
          </a:bodyPr>
          <a:lstStyle/>
          <a:p>
            <a:pPr marL="0" indent="0" algn="ctr" fontAlgn="auto">
              <a:spcAft>
                <a:spcPts val="0"/>
              </a:spcAft>
              <a:buFont typeface="Wingdings 2"/>
              <a:buNone/>
              <a:defRPr/>
            </a:pPr>
            <a:r>
              <a:rPr lang="fr-BE" sz="1800" b="1" cap="small" dirty="0" smtClean="0">
                <a:solidFill>
                  <a:schemeClr val="tx1"/>
                </a:solidFill>
              </a:rPr>
              <a:t>Groupe opérationnel</a:t>
            </a:r>
          </a:p>
          <a:p>
            <a:pPr marL="0" indent="0" algn="ctr" fontAlgn="auto">
              <a:spcAft>
                <a:spcPts val="0"/>
              </a:spcAft>
              <a:buFont typeface="Wingdings 2"/>
              <a:buNone/>
              <a:defRPr/>
            </a:pPr>
            <a:endParaRPr lang="fr-BE" sz="1200" dirty="0">
              <a:solidFill>
                <a:schemeClr val="tx1"/>
              </a:solidFill>
            </a:endParaRPr>
          </a:p>
          <a:p>
            <a:pPr marL="0" indent="0" algn="ctr" fontAlgn="auto">
              <a:spcAft>
                <a:spcPts val="0"/>
              </a:spcAft>
              <a:buFont typeface="Wingdings 2"/>
              <a:buNone/>
              <a:defRPr/>
            </a:pPr>
            <a:endParaRPr lang="fr-BE" sz="1200" dirty="0" smtClean="0">
              <a:solidFill>
                <a:schemeClr val="tx1"/>
              </a:solidFill>
            </a:endParaRPr>
          </a:p>
        </p:txBody>
      </p:sp>
      <p:sp>
        <p:nvSpPr>
          <p:cNvPr id="34" name="Flèche gauche 33"/>
          <p:cNvSpPr/>
          <p:nvPr/>
        </p:nvSpPr>
        <p:spPr>
          <a:xfrm rot="16200000">
            <a:off x="4356670" y="5258594"/>
            <a:ext cx="395287" cy="3587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5" name="ZoneTexte 34"/>
          <p:cNvSpPr txBox="1"/>
          <p:nvPr/>
        </p:nvSpPr>
        <p:spPr>
          <a:xfrm>
            <a:off x="3276600" y="3716338"/>
            <a:ext cx="2695575" cy="411162"/>
          </a:xfrm>
          <a:prstGeom prst="rect">
            <a:avLst/>
          </a:prstGeom>
          <a:pattFill prst="wdUpDiag">
            <a:fgClr>
              <a:schemeClr val="accent3">
                <a:lumMod val="60000"/>
                <a:lumOff val="40000"/>
              </a:schemeClr>
            </a:fgClr>
            <a:bgClr>
              <a:srgbClr val="FFC000"/>
            </a:bgClr>
          </a:pattFill>
        </p:spPr>
        <p:txBody>
          <a:bodyPr tIns="0">
            <a:spAutoFit/>
          </a:bodyPr>
          <a:lstStyle/>
          <a:p>
            <a:pPr algn="ctr" fontAlgn="auto">
              <a:spcBef>
                <a:spcPts val="0"/>
              </a:spcBef>
              <a:spcAft>
                <a:spcPts val="0"/>
              </a:spcAft>
              <a:defRPr/>
            </a:pPr>
            <a:r>
              <a:rPr lang="fr-BE" sz="1200" b="1" dirty="0">
                <a:latin typeface="+mn-lt"/>
                <a:cs typeface="+mn-cs"/>
              </a:rPr>
              <a:t>9 représentants maximum des différents secteurs</a:t>
            </a:r>
          </a:p>
        </p:txBody>
      </p:sp>
      <p:sp>
        <p:nvSpPr>
          <p:cNvPr id="3" name="Double flèche verticale 2"/>
          <p:cNvSpPr/>
          <p:nvPr/>
        </p:nvSpPr>
        <p:spPr>
          <a:xfrm rot="1402874">
            <a:off x="6435725" y="3187700"/>
            <a:ext cx="647700" cy="1290638"/>
          </a:xfrm>
          <a:prstGeom prst="up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8" name="Double flèche verticale 27"/>
          <p:cNvSpPr/>
          <p:nvPr/>
        </p:nvSpPr>
        <p:spPr>
          <a:xfrm rot="20479491">
            <a:off x="2170113" y="3181350"/>
            <a:ext cx="647700" cy="1293813"/>
          </a:xfrm>
          <a:prstGeom prst="upDown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Double flèche verticale 3"/>
          <p:cNvSpPr/>
          <p:nvPr/>
        </p:nvSpPr>
        <p:spPr>
          <a:xfrm>
            <a:off x="4392613" y="4127500"/>
            <a:ext cx="323403" cy="453628"/>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Double flèche verticale 4"/>
          <p:cNvSpPr/>
          <p:nvPr/>
        </p:nvSpPr>
        <p:spPr>
          <a:xfrm rot="932787">
            <a:off x="681306" y="3305697"/>
            <a:ext cx="360040" cy="647576"/>
          </a:xfrm>
          <a:prstGeom prst="up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Double flèche verticale 18"/>
          <p:cNvSpPr/>
          <p:nvPr/>
        </p:nvSpPr>
        <p:spPr>
          <a:xfrm rot="3835418">
            <a:off x="1481248" y="3743164"/>
            <a:ext cx="360040" cy="647576"/>
          </a:xfrm>
          <a:prstGeom prst="up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Double flèche verticale 19"/>
          <p:cNvSpPr/>
          <p:nvPr/>
        </p:nvSpPr>
        <p:spPr>
          <a:xfrm rot="20903700">
            <a:off x="869813" y="5040689"/>
            <a:ext cx="360040" cy="647576"/>
          </a:xfrm>
          <a:prstGeom prst="up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7452320" y="4521200"/>
            <a:ext cx="1366137" cy="1196660"/>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Comité financement réseau</a:t>
            </a:r>
            <a:endParaRPr lang="fr-BE" sz="1600" dirty="0"/>
          </a:p>
        </p:txBody>
      </p:sp>
    </p:spTree>
    <p:extLst>
      <p:ext uri="{BB962C8B-B14F-4D97-AF65-F5344CB8AC3E}">
        <p14:creationId xmlns:p14="http://schemas.microsoft.com/office/powerpoint/2010/main" val="39761098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29904" y="4018502"/>
            <a:ext cx="5742296" cy="2165410"/>
          </a:xfrm>
          <a:prstGeom prst="rect">
            <a:avLst/>
          </a:prstGeom>
          <a:noFill/>
          <a:ln>
            <a:noFill/>
          </a:ln>
        </p:spPr>
        <p:txBody>
          <a:bodyPr wrap="square" lIns="91425" tIns="45700" rIns="91425" bIns="45700" anchor="ctr" anchorCtr="0">
            <a:noAutofit/>
          </a:bodyPr>
          <a:lstStyle/>
          <a:p>
            <a:pPr marL="0" marR="0" lvl="0" indent="-71437" algn="ctr" rtl="0">
              <a:lnSpc>
                <a:spcPct val="80000"/>
              </a:lnSpc>
              <a:spcBef>
                <a:spcPts val="0"/>
              </a:spcBef>
              <a:spcAft>
                <a:spcPts val="0"/>
              </a:spcAft>
              <a:buClr>
                <a:srgbClr val="0C0C0C"/>
              </a:buClr>
              <a:buSzPts val="1125"/>
              <a:buFont typeface="Questrial"/>
              <a:buNone/>
            </a:pPr>
            <a:r>
              <a:rPr lang="fr-FR" sz="4500" b="1" i="0" u="none" strike="noStrike" cap="none" dirty="0">
                <a:solidFill>
                  <a:schemeClr val="accent2"/>
                </a:solidFill>
                <a:latin typeface="Calibri"/>
                <a:ea typeface="Calibri"/>
                <a:cs typeface="Calibri"/>
                <a:sym typeface="Calibri"/>
              </a:rPr>
              <a:t>Consultation et Liaison intersectorielle</a:t>
            </a:r>
            <a:r>
              <a:rPr lang="fr-FR" sz="4500" b="0" i="0" u="none" strike="noStrike" cap="none" dirty="0">
                <a:solidFill>
                  <a:schemeClr val="accent2"/>
                </a:solidFill>
                <a:latin typeface="Calibri"/>
                <a:ea typeface="Calibri"/>
                <a:cs typeface="Calibri"/>
                <a:sym typeface="Calibri"/>
              </a:rPr>
              <a:t/>
            </a:r>
            <a:br>
              <a:rPr lang="fr-FR" sz="4500" b="0" i="0" u="none" strike="noStrike" cap="none" dirty="0">
                <a:solidFill>
                  <a:schemeClr val="accent2"/>
                </a:solidFill>
                <a:latin typeface="Calibri"/>
                <a:ea typeface="Calibri"/>
                <a:cs typeface="Calibri"/>
                <a:sym typeface="Calibri"/>
              </a:rPr>
            </a:br>
            <a:r>
              <a:rPr lang="fr-FR" sz="4500" b="0" i="0" u="none" strike="noStrike" cap="none" dirty="0">
                <a:latin typeface="Calibri"/>
                <a:ea typeface="Calibri"/>
                <a:cs typeface="Calibri"/>
                <a:sym typeface="Calibri"/>
              </a:rPr>
              <a:t> </a:t>
            </a:r>
            <a:br>
              <a:rPr lang="fr-FR" sz="4500" b="0" i="0" u="none" strike="noStrike" cap="none" dirty="0">
                <a:latin typeface="Calibri"/>
                <a:ea typeface="Calibri"/>
                <a:cs typeface="Calibri"/>
                <a:sym typeface="Calibri"/>
              </a:rPr>
            </a:br>
            <a:r>
              <a:rPr lang="fr-FR" sz="2000" b="0" i="0" u="none" strike="noStrike" cap="none" dirty="0">
                <a:latin typeface="Arial"/>
                <a:ea typeface="Arial"/>
                <a:cs typeface="Arial"/>
                <a:sym typeface="Arial"/>
              </a:rPr>
              <a:t>Audrey </a:t>
            </a:r>
            <a:r>
              <a:rPr lang="fr-FR" sz="2000" b="0" i="0" u="none" strike="noStrike" cap="none" dirty="0" err="1">
                <a:latin typeface="Arial"/>
                <a:ea typeface="Arial"/>
                <a:cs typeface="Arial"/>
                <a:sym typeface="Arial"/>
              </a:rPr>
              <a:t>Boclinville</a:t>
            </a:r>
            <a:r>
              <a:rPr lang="fr-FR" sz="2000" b="0" i="0" u="none" strike="noStrike" cap="none" dirty="0">
                <a:latin typeface="Arial"/>
                <a:ea typeface="Arial"/>
                <a:cs typeface="Arial"/>
                <a:sym typeface="Arial"/>
              </a:rPr>
              <a:t/>
            </a:r>
            <a:br>
              <a:rPr lang="fr-FR" sz="2000" b="0" i="0" u="none" strike="noStrike" cap="none" dirty="0">
                <a:latin typeface="Arial"/>
                <a:ea typeface="Arial"/>
                <a:cs typeface="Arial"/>
                <a:sym typeface="Arial"/>
              </a:rPr>
            </a:br>
            <a:r>
              <a:rPr lang="fr-FR" sz="2000" b="0" i="0" u="none" strike="noStrike" cap="none" dirty="0">
                <a:latin typeface="Arial"/>
                <a:ea typeface="Arial"/>
                <a:cs typeface="Arial"/>
                <a:sym typeface="Arial"/>
              </a:rPr>
              <a:t/>
            </a:r>
            <a:br>
              <a:rPr lang="fr-FR" sz="2000" b="0" i="0" u="none" strike="noStrike" cap="none" dirty="0">
                <a:latin typeface="Arial"/>
                <a:ea typeface="Arial"/>
                <a:cs typeface="Arial"/>
                <a:sym typeface="Arial"/>
              </a:rPr>
            </a:br>
            <a:r>
              <a:rPr lang="fr-FR" sz="2000" b="0" i="0" u="none" strike="noStrike" cap="none" dirty="0">
                <a:latin typeface="Arial"/>
                <a:ea typeface="Arial"/>
                <a:cs typeface="Arial"/>
                <a:sym typeface="Arial"/>
              </a:rPr>
              <a:t>Corinne </a:t>
            </a:r>
            <a:r>
              <a:rPr lang="fr-FR" sz="2000" b="0" i="0" u="none" strike="noStrike" cap="none" dirty="0" err="1">
                <a:latin typeface="Arial"/>
                <a:ea typeface="Arial"/>
                <a:cs typeface="Arial"/>
                <a:sym typeface="Arial"/>
              </a:rPr>
              <a:t>Catale</a:t>
            </a:r>
            <a:r>
              <a:rPr lang="fr-FR" sz="2000" b="0" i="0" u="none" strike="noStrike" cap="none" dirty="0">
                <a:latin typeface="Arial"/>
                <a:ea typeface="Arial"/>
                <a:cs typeface="Arial"/>
                <a:sym typeface="Arial"/>
              </a:rPr>
              <a:t/>
            </a:r>
            <a:br>
              <a:rPr lang="fr-FR" sz="2000" b="0" i="0" u="none" strike="noStrike" cap="none" dirty="0">
                <a:latin typeface="Arial"/>
                <a:ea typeface="Arial"/>
                <a:cs typeface="Arial"/>
                <a:sym typeface="Arial"/>
              </a:rPr>
            </a:br>
            <a:r>
              <a:rPr lang="fr-FR" sz="2000" b="0" i="0" u="none" strike="noStrike" cap="none" dirty="0">
                <a:latin typeface="Arial"/>
                <a:ea typeface="Arial"/>
                <a:cs typeface="Arial"/>
                <a:sym typeface="Arial"/>
              </a:rPr>
              <a:t/>
            </a:r>
            <a:br>
              <a:rPr lang="fr-FR" sz="2000" b="0" i="0" u="none" strike="noStrike" cap="none" dirty="0">
                <a:latin typeface="Arial"/>
                <a:ea typeface="Arial"/>
                <a:cs typeface="Arial"/>
                <a:sym typeface="Arial"/>
              </a:rPr>
            </a:br>
            <a:r>
              <a:rPr lang="fr-FR" sz="2000" b="0" i="0" u="none" strike="noStrike" cap="none" dirty="0">
                <a:latin typeface="Arial"/>
                <a:ea typeface="Arial"/>
                <a:cs typeface="Arial"/>
                <a:sym typeface="Arial"/>
              </a:rPr>
              <a:t>Stéphanie Halin</a:t>
            </a:r>
            <a:br>
              <a:rPr lang="fr-FR" sz="2000" b="0" i="0" u="none" strike="noStrike" cap="none" dirty="0">
                <a:latin typeface="Arial"/>
                <a:ea typeface="Arial"/>
                <a:cs typeface="Arial"/>
                <a:sym typeface="Arial"/>
              </a:rPr>
            </a:br>
            <a:r>
              <a:rPr lang="fr-FR" sz="2000" b="0" i="0" u="none" strike="noStrike" cap="none" dirty="0" smtClean="0">
                <a:latin typeface="Arial"/>
                <a:ea typeface="Arial"/>
                <a:cs typeface="Arial"/>
                <a:sym typeface="Arial"/>
              </a:rPr>
              <a:t>Céline </a:t>
            </a:r>
            <a:r>
              <a:rPr lang="fr-FR" sz="2000" b="0" i="0" u="none" strike="noStrike" cap="none" dirty="0">
                <a:latin typeface="Arial"/>
                <a:ea typeface="Arial"/>
                <a:cs typeface="Arial"/>
                <a:sym typeface="Arial"/>
              </a:rPr>
              <a:t>Hansen </a:t>
            </a:r>
            <a:r>
              <a:rPr lang="fr-FR" sz="4500" b="0" i="0" u="none" strike="noStrike" cap="none" dirty="0">
                <a:latin typeface="Arial"/>
                <a:ea typeface="Arial"/>
                <a:cs typeface="Arial"/>
                <a:sym typeface="Arial"/>
              </a:rPr>
              <a:t/>
            </a:r>
            <a:br>
              <a:rPr lang="fr-FR" sz="4500" b="0" i="0" u="none" strike="noStrike" cap="none" dirty="0">
                <a:latin typeface="Arial"/>
                <a:ea typeface="Arial"/>
                <a:cs typeface="Arial"/>
                <a:sym typeface="Arial"/>
              </a:rPr>
            </a:br>
            <a:endParaRPr lang="fr-FR" sz="4500" b="0" i="0" u="none" strike="noStrike" cap="none" dirty="0">
              <a:latin typeface="Arial"/>
              <a:ea typeface="Arial"/>
              <a:cs typeface="Arial"/>
              <a:sym typeface="Arial"/>
            </a:endParaRPr>
          </a:p>
        </p:txBody>
      </p:sp>
      <p:pic>
        <p:nvPicPr>
          <p:cNvPr id="90" name="Shape 90" descr="REALiSM logo-1 (3)"/>
          <p:cNvPicPr preferRelativeResize="0"/>
          <p:nvPr/>
        </p:nvPicPr>
        <p:blipFill rotWithShape="1">
          <a:blip r:embed="rId3">
            <a:alphaModFix/>
          </a:blip>
          <a:srcRect/>
          <a:stretch/>
        </p:blipFill>
        <p:spPr>
          <a:xfrm>
            <a:off x="6376917" y="4960138"/>
            <a:ext cx="2529374" cy="1019724"/>
          </a:xfrm>
          <a:prstGeom prst="rect">
            <a:avLst/>
          </a:prstGeom>
          <a:noFill/>
          <a:ln>
            <a:noFill/>
          </a:ln>
        </p:spPr>
      </p:pic>
      <p:pic>
        <p:nvPicPr>
          <p:cNvPr id="91" name="Shape 91" descr="http://p3.storage.canalblog.com/38/15/1224554/98396600.jpg"/>
          <p:cNvPicPr preferRelativeResize="0"/>
          <p:nvPr/>
        </p:nvPicPr>
        <p:blipFill rotWithShape="1">
          <a:blip r:embed="rId4">
            <a:alphaModFix/>
          </a:blip>
          <a:srcRect l="495" r="494"/>
          <a:stretch/>
        </p:blipFill>
        <p:spPr>
          <a:xfrm>
            <a:off x="642846" y="1"/>
            <a:ext cx="7966881" cy="3111691"/>
          </a:xfrm>
          <a:prstGeom prst="rect">
            <a:avLst/>
          </a:prstGeom>
          <a:noFill/>
          <a:ln>
            <a:noFill/>
          </a:ln>
        </p:spPr>
      </p:pic>
    </p:spTree>
    <p:extLst>
      <p:ext uri="{BB962C8B-B14F-4D97-AF65-F5344CB8AC3E}">
        <p14:creationId xmlns:p14="http://schemas.microsoft.com/office/powerpoint/2010/main" val="408113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365104"/>
            <a:ext cx="2590800" cy="1838325"/>
          </a:xfrm>
          <a:prstGeom prst="rect">
            <a:avLst/>
          </a:prstGeom>
        </p:spPr>
      </p:pic>
      <p:sp>
        <p:nvSpPr>
          <p:cNvPr id="5" name="ZoneTexte 4"/>
          <p:cNvSpPr txBox="1"/>
          <p:nvPr/>
        </p:nvSpPr>
        <p:spPr>
          <a:xfrm>
            <a:off x="5436096" y="6309320"/>
            <a:ext cx="3298244" cy="307777"/>
          </a:xfrm>
          <a:prstGeom prst="rect">
            <a:avLst/>
          </a:prstGeom>
          <a:noFill/>
        </p:spPr>
        <p:txBody>
          <a:bodyPr wrap="square" rtlCol="0">
            <a:spAutoFit/>
          </a:bodyPr>
          <a:lstStyle/>
          <a:p>
            <a:pPr algn="r"/>
            <a:r>
              <a:rPr lang="fr-BE" sz="1400" dirty="0" smtClean="0"/>
              <a:t>Réalisation : coordination </a:t>
            </a:r>
            <a:r>
              <a:rPr lang="fr-BE" sz="1400" dirty="0" err="1" smtClean="0"/>
              <a:t>REALiSM</a:t>
            </a:r>
            <a:endParaRPr lang="fr-BE" sz="1400" dirty="0"/>
          </a:p>
        </p:txBody>
      </p:sp>
      <p:sp>
        <p:nvSpPr>
          <p:cNvPr id="3" name="ZoneTexte 2"/>
          <p:cNvSpPr txBox="1"/>
          <p:nvPr/>
        </p:nvSpPr>
        <p:spPr>
          <a:xfrm>
            <a:off x="1372503" y="1323844"/>
            <a:ext cx="5904655" cy="2215991"/>
          </a:xfrm>
          <a:prstGeom prst="rect">
            <a:avLst/>
          </a:prstGeom>
          <a:noFill/>
        </p:spPr>
        <p:txBody>
          <a:bodyPr wrap="square" rtlCol="0">
            <a:spAutoFit/>
          </a:bodyPr>
          <a:lstStyle/>
          <a:p>
            <a:pPr algn="ctr"/>
            <a:r>
              <a:rPr lang="fr-BE" sz="2400" dirty="0"/>
              <a:t>« la nouvelle politique (…) s’adresse à </a:t>
            </a:r>
            <a:r>
              <a:rPr lang="fr-BE" sz="2400" b="1" dirty="0"/>
              <a:t>tous </a:t>
            </a:r>
            <a:r>
              <a:rPr lang="fr-BE" sz="2400" dirty="0"/>
              <a:t>les enfants et adolescents </a:t>
            </a:r>
            <a:r>
              <a:rPr lang="fr-BE" sz="2400" dirty="0" smtClean="0"/>
              <a:t>qui présentent ou pourraient présenter une problématique de santé mentale, </a:t>
            </a:r>
            <a:r>
              <a:rPr lang="fr-BE" sz="2400" dirty="0"/>
              <a:t>ainsi qu’à leur entourage naturel et aux intervenants concernés »</a:t>
            </a:r>
          </a:p>
          <a:p>
            <a:endParaRPr lang="fr-BE" dirty="0"/>
          </a:p>
        </p:txBody>
      </p:sp>
      <p:sp>
        <p:nvSpPr>
          <p:cNvPr id="6" name="Espace réservé du numéro de diapositive 5"/>
          <p:cNvSpPr>
            <a:spLocks noGrp="1"/>
          </p:cNvSpPr>
          <p:nvPr>
            <p:ph type="sldNum" sz="quarter" idx="4294967295"/>
          </p:nvPr>
        </p:nvSpPr>
        <p:spPr>
          <a:xfrm>
            <a:off x="6553200" y="6264275"/>
            <a:ext cx="2133600" cy="384175"/>
          </a:xfrm>
          <a:prstGeom prst="rect">
            <a:avLst/>
          </a:prstGeom>
        </p:spPr>
        <p:txBody>
          <a:bodyPr/>
          <a:lstStyle/>
          <a:p>
            <a:fld id="{C16F6BF5-0C5B-494D-A578-EE27D1706463}" type="slidenum">
              <a:rPr lang="en-US" altLang="fr-FR" smtClean="0"/>
              <a:pPr/>
              <a:t>3</a:t>
            </a:fld>
            <a:endParaRPr lang="en-US" altLang="fr-FR"/>
          </a:p>
        </p:txBody>
      </p:sp>
    </p:spTree>
    <p:extLst>
      <p:ext uri="{BB962C8B-B14F-4D97-AF65-F5344CB8AC3E}">
        <p14:creationId xmlns:p14="http://schemas.microsoft.com/office/powerpoint/2010/main" val="39521417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909" y="274638"/>
            <a:ext cx="8717579" cy="634082"/>
          </a:xfrm>
        </p:spPr>
        <p:txBody>
          <a:bodyPr>
            <a:normAutofit fontScale="90000"/>
          </a:bodyPr>
          <a:lstStyle/>
          <a:p>
            <a:r>
              <a:rPr lang="fr-BE" sz="2400" b="1" dirty="0" smtClean="0"/>
              <a:t>OMS Service Organisation </a:t>
            </a:r>
            <a:r>
              <a:rPr lang="fr-BE" sz="2400" b="1" dirty="0" err="1" smtClean="0"/>
              <a:t>Pyramid</a:t>
            </a:r>
            <a:r>
              <a:rPr lang="fr-BE" sz="2400" b="1" dirty="0" smtClean="0"/>
              <a:t> for an Optimal Mix of Services for Mental </a:t>
            </a:r>
            <a:r>
              <a:rPr lang="fr-BE" sz="2400" b="1" dirty="0" err="1" smtClean="0"/>
              <a:t>Health</a:t>
            </a:r>
            <a:endParaRPr lang="fr-BE" sz="2400" b="1" dirty="0"/>
          </a:p>
        </p:txBody>
      </p:sp>
      <p:sp>
        <p:nvSpPr>
          <p:cNvPr id="4" name="Espace réservé du numéro de diapositive 3"/>
          <p:cNvSpPr>
            <a:spLocks noGrp="1"/>
          </p:cNvSpPr>
          <p:nvPr>
            <p:ph type="sldNum" sz="quarter" idx="12"/>
          </p:nvPr>
        </p:nvSpPr>
        <p:spPr/>
        <p:txBody>
          <a:bodyPr/>
          <a:lstStyle/>
          <a:p>
            <a:fld id="{FEA68D8E-BB15-4CE7-8B55-3B7B00089A67}" type="slidenum">
              <a:rPr lang="en-US" altLang="fr-FR" smtClean="0"/>
              <a:pPr/>
              <a:t>4</a:t>
            </a:fld>
            <a:endParaRPr lang="en-US" alt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851908090"/>
              </p:ext>
            </p:extLst>
          </p:nvPr>
        </p:nvGraphicFramePr>
        <p:xfrm>
          <a:off x="539552" y="1566989"/>
          <a:ext cx="7787208"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3477453" y="2576227"/>
            <a:ext cx="1008113" cy="769441"/>
          </a:xfrm>
          <a:prstGeom prst="rect">
            <a:avLst/>
          </a:prstGeom>
          <a:noFill/>
        </p:spPr>
        <p:txBody>
          <a:bodyPr wrap="square" rtlCol="0">
            <a:spAutoFit/>
          </a:bodyPr>
          <a:lstStyle/>
          <a:p>
            <a:pPr algn="r"/>
            <a:r>
              <a:rPr lang="fr-BE" sz="1100" b="1" dirty="0" err="1" smtClean="0">
                <a:solidFill>
                  <a:schemeClr val="bg1"/>
                </a:solidFill>
              </a:rPr>
              <a:t>Psychiatric</a:t>
            </a:r>
            <a:r>
              <a:rPr lang="fr-BE" sz="1100" b="1" dirty="0" smtClean="0">
                <a:solidFill>
                  <a:schemeClr val="bg1"/>
                </a:solidFill>
              </a:rPr>
              <a:t> services in </a:t>
            </a:r>
            <a:r>
              <a:rPr lang="fr-BE" sz="1100" b="1" dirty="0" err="1" smtClean="0">
                <a:solidFill>
                  <a:schemeClr val="bg1"/>
                </a:solidFill>
              </a:rPr>
              <a:t>general</a:t>
            </a:r>
            <a:r>
              <a:rPr lang="fr-BE" sz="1100" b="1" dirty="0" smtClean="0">
                <a:solidFill>
                  <a:schemeClr val="bg1"/>
                </a:solidFill>
              </a:rPr>
              <a:t> </a:t>
            </a:r>
            <a:r>
              <a:rPr lang="fr-BE" sz="1100" b="1" dirty="0" err="1" smtClean="0">
                <a:solidFill>
                  <a:schemeClr val="bg1"/>
                </a:solidFill>
              </a:rPr>
              <a:t>hospitals</a:t>
            </a:r>
            <a:endParaRPr lang="fr-BE" sz="1100" b="1" dirty="0">
              <a:solidFill>
                <a:schemeClr val="bg1"/>
              </a:solidFill>
            </a:endParaRPr>
          </a:p>
        </p:txBody>
      </p:sp>
      <p:cxnSp>
        <p:nvCxnSpPr>
          <p:cNvPr id="10" name="Connecteur droit 9"/>
          <p:cNvCxnSpPr/>
          <p:nvPr/>
        </p:nvCxnSpPr>
        <p:spPr>
          <a:xfrm>
            <a:off x="4572000" y="2492896"/>
            <a:ext cx="0" cy="936104"/>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572000" y="2712012"/>
            <a:ext cx="1338533" cy="600164"/>
          </a:xfrm>
          <a:prstGeom prst="rect">
            <a:avLst/>
          </a:prstGeom>
          <a:noFill/>
        </p:spPr>
        <p:txBody>
          <a:bodyPr wrap="square" rtlCol="0">
            <a:spAutoFit/>
          </a:bodyPr>
          <a:lstStyle/>
          <a:p>
            <a:r>
              <a:rPr lang="fr-BE" sz="1100" b="1" dirty="0" err="1" smtClean="0">
                <a:solidFill>
                  <a:schemeClr val="bg1"/>
                </a:solidFill>
              </a:rPr>
              <a:t>Community</a:t>
            </a:r>
            <a:r>
              <a:rPr lang="fr-BE" sz="1100" b="1" dirty="0" smtClean="0">
                <a:solidFill>
                  <a:schemeClr val="bg1"/>
                </a:solidFill>
              </a:rPr>
              <a:t> </a:t>
            </a:r>
          </a:p>
          <a:p>
            <a:r>
              <a:rPr lang="fr-BE" sz="1100" b="1" dirty="0" smtClean="0">
                <a:solidFill>
                  <a:schemeClr val="bg1"/>
                </a:solidFill>
              </a:rPr>
              <a:t>mental </a:t>
            </a:r>
            <a:r>
              <a:rPr lang="fr-BE" sz="1100" b="1" dirty="0" err="1" smtClean="0">
                <a:solidFill>
                  <a:schemeClr val="bg1"/>
                </a:solidFill>
              </a:rPr>
              <a:t>health</a:t>
            </a:r>
            <a:r>
              <a:rPr lang="fr-BE" sz="1100" b="1" dirty="0" smtClean="0">
                <a:solidFill>
                  <a:schemeClr val="bg1"/>
                </a:solidFill>
              </a:rPr>
              <a:t> </a:t>
            </a:r>
          </a:p>
          <a:p>
            <a:r>
              <a:rPr lang="fr-BE" sz="1100" b="1" dirty="0" smtClean="0">
                <a:solidFill>
                  <a:schemeClr val="bg1"/>
                </a:solidFill>
              </a:rPr>
              <a:t>services</a:t>
            </a:r>
            <a:endParaRPr lang="fr-BE" sz="1100" b="1" dirty="0">
              <a:solidFill>
                <a:schemeClr val="bg1"/>
              </a:solidFill>
            </a:endParaRPr>
          </a:p>
        </p:txBody>
      </p:sp>
      <p:sp>
        <p:nvSpPr>
          <p:cNvPr id="12" name="Triangle isocèle 11"/>
          <p:cNvSpPr/>
          <p:nvPr/>
        </p:nvSpPr>
        <p:spPr>
          <a:xfrm rot="19168002">
            <a:off x="6285481" y="627426"/>
            <a:ext cx="734416" cy="5987530"/>
          </a:xfrm>
          <a:prstGeom prst="triangle">
            <a:avLst>
              <a:gd name="adj" fmla="val 2431"/>
            </a:avLst>
          </a:prstGeom>
          <a:gradFill>
            <a:gsLst>
              <a:gs pos="0">
                <a:schemeClr val="accent2"/>
              </a:gs>
              <a:gs pos="50000">
                <a:srgbClr val="9999CC"/>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rot="19015066">
            <a:off x="6775397" y="2323697"/>
            <a:ext cx="511166" cy="3960440"/>
          </a:xfrm>
          <a:prstGeom prst="rect">
            <a:avLst/>
          </a:prstGeom>
          <a:noFill/>
        </p:spPr>
        <p:txBody>
          <a:bodyPr vert="wordArtVert" wrap="square" rtlCol="0">
            <a:spAutoFit/>
          </a:bodyPr>
          <a:lstStyle/>
          <a:p>
            <a:r>
              <a:rPr lang="fr-BE" b="1" dirty="0" smtClean="0"/>
              <a:t>SELF-CARE</a:t>
            </a:r>
            <a:endParaRPr lang="fr-BE" b="1" dirty="0"/>
          </a:p>
        </p:txBody>
      </p:sp>
      <p:sp>
        <p:nvSpPr>
          <p:cNvPr id="14" name="Flèche vers le haut 13"/>
          <p:cNvSpPr/>
          <p:nvPr/>
        </p:nvSpPr>
        <p:spPr>
          <a:xfrm>
            <a:off x="0" y="1543934"/>
            <a:ext cx="356400" cy="4579568"/>
          </a:xfrm>
          <a:prstGeom prst="upArrow">
            <a:avLst>
              <a:gd name="adj1" fmla="val 50000"/>
              <a:gd name="adj2" fmla="val 273240"/>
            </a:avLst>
          </a:prstGeom>
          <a:gradFill>
            <a:gsLst>
              <a:gs pos="0">
                <a:schemeClr val="accent2">
                  <a:lumMod val="40000"/>
                  <a:lumOff val="60000"/>
                </a:schemeClr>
              </a:gs>
              <a:gs pos="100000">
                <a:schemeClr val="accent2">
                  <a:lumMod val="50000"/>
                </a:schemeClr>
              </a:gs>
            </a:gsLst>
            <a:lin ang="5400000" scaled="1"/>
          </a:gradFill>
          <a:ln w="22225">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sz="1400" b="1" dirty="0" err="1" smtClean="0">
                <a:solidFill>
                  <a:schemeClr val="tx1"/>
                </a:solidFill>
              </a:rPr>
              <a:t>Frequency</a:t>
            </a:r>
            <a:r>
              <a:rPr lang="fr-BE" sz="1400" b="1" dirty="0" smtClean="0">
                <a:solidFill>
                  <a:schemeClr val="tx1"/>
                </a:solidFill>
              </a:rPr>
              <a:t> of </a:t>
            </a:r>
            <a:r>
              <a:rPr lang="fr-BE" sz="1400" b="1" dirty="0" err="1" smtClean="0">
                <a:solidFill>
                  <a:schemeClr val="tx1"/>
                </a:solidFill>
              </a:rPr>
              <a:t>need</a:t>
            </a:r>
            <a:endParaRPr lang="fr-BE" sz="1400" b="1" dirty="0">
              <a:solidFill>
                <a:schemeClr val="tx1"/>
              </a:solidFill>
            </a:endParaRPr>
          </a:p>
        </p:txBody>
      </p:sp>
      <p:sp>
        <p:nvSpPr>
          <p:cNvPr id="17" name="Parenthèse ouvrante 16"/>
          <p:cNvSpPr/>
          <p:nvPr/>
        </p:nvSpPr>
        <p:spPr>
          <a:xfrm>
            <a:off x="535912" y="4303917"/>
            <a:ext cx="147656" cy="1831266"/>
          </a:xfrm>
          <a:prstGeom prst="leftBracket">
            <a:avLst/>
          </a:prstGeom>
          <a:ln w="190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9" name="Connecteur droit 18"/>
          <p:cNvCxnSpPr/>
          <p:nvPr/>
        </p:nvCxnSpPr>
        <p:spPr>
          <a:xfrm>
            <a:off x="683568" y="4303917"/>
            <a:ext cx="6048672" cy="0"/>
          </a:xfrm>
          <a:prstGeom prst="line">
            <a:avLst/>
          </a:prstGeom>
          <a:ln w="254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Parenthèse ouvrante 19"/>
          <p:cNvSpPr/>
          <p:nvPr/>
        </p:nvSpPr>
        <p:spPr>
          <a:xfrm>
            <a:off x="535912" y="1556792"/>
            <a:ext cx="147656" cy="274712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1" name="Parenthèse ouvrante 20"/>
          <p:cNvSpPr/>
          <p:nvPr/>
        </p:nvSpPr>
        <p:spPr>
          <a:xfrm>
            <a:off x="535912" y="1556792"/>
            <a:ext cx="73828" cy="2747125"/>
          </a:xfrm>
          <a:prstGeom prst="leftBracket">
            <a:avLst/>
          </a:prstGeom>
          <a:ln w="254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23" name="Connecteur droit 22"/>
          <p:cNvCxnSpPr>
            <a:stCxn id="20" idx="0"/>
            <a:endCxn id="12" idx="0"/>
          </p:cNvCxnSpPr>
          <p:nvPr/>
        </p:nvCxnSpPr>
        <p:spPr>
          <a:xfrm>
            <a:off x="683568" y="1556792"/>
            <a:ext cx="3757984" cy="16094"/>
          </a:xfrm>
          <a:prstGeom prst="line">
            <a:avLst/>
          </a:prstGeom>
          <a:ln w="254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16200000">
            <a:off x="244405" y="2804344"/>
            <a:ext cx="600164" cy="415498"/>
          </a:xfrm>
          <a:prstGeom prst="rect">
            <a:avLst/>
          </a:prstGeom>
          <a:solidFill>
            <a:schemeClr val="accent5"/>
          </a:solidFill>
          <a:ln w="25400">
            <a:solidFill>
              <a:schemeClr val="accent2">
                <a:lumMod val="75000"/>
              </a:schemeClr>
            </a:solidFill>
            <a:prstDash val="sysDot"/>
          </a:ln>
        </p:spPr>
        <p:txBody>
          <a:bodyPr wrap="square" rtlCol="0">
            <a:spAutoFit/>
          </a:bodyPr>
          <a:lstStyle/>
          <a:p>
            <a:r>
              <a:rPr lang="fr-BE" sz="1050" dirty="0" err="1" smtClean="0">
                <a:latin typeface="Arial Narrow" panose="020B0606020202030204" pitchFamily="34" charset="0"/>
              </a:rPr>
              <a:t>Formal</a:t>
            </a:r>
            <a:r>
              <a:rPr lang="fr-BE" sz="1050" dirty="0" smtClean="0">
                <a:latin typeface="Arial Narrow" panose="020B0606020202030204" pitchFamily="34" charset="0"/>
              </a:rPr>
              <a:t> services</a:t>
            </a:r>
            <a:endParaRPr lang="fr-BE" sz="1050" dirty="0">
              <a:latin typeface="Arial Narrow" panose="020B0606020202030204" pitchFamily="34" charset="0"/>
            </a:endParaRPr>
          </a:p>
        </p:txBody>
      </p:sp>
      <p:sp>
        <p:nvSpPr>
          <p:cNvPr id="25" name="ZoneTexte 24"/>
          <p:cNvSpPr txBox="1"/>
          <p:nvPr/>
        </p:nvSpPr>
        <p:spPr>
          <a:xfrm rot="16200000">
            <a:off x="217725" y="5033249"/>
            <a:ext cx="623179" cy="400110"/>
          </a:xfrm>
          <a:prstGeom prst="rect">
            <a:avLst/>
          </a:prstGeom>
          <a:solidFill>
            <a:schemeClr val="accent5"/>
          </a:solidFill>
          <a:ln w="25400">
            <a:solidFill>
              <a:schemeClr val="accent2">
                <a:lumMod val="75000"/>
              </a:schemeClr>
            </a:solidFill>
            <a:prstDash val="sysDot"/>
          </a:ln>
        </p:spPr>
        <p:txBody>
          <a:bodyPr wrap="square" rtlCol="0">
            <a:spAutoFit/>
          </a:bodyPr>
          <a:lstStyle/>
          <a:p>
            <a:r>
              <a:rPr lang="fr-BE" sz="1000" dirty="0" smtClean="0">
                <a:latin typeface="Arial Narrow" panose="020B0606020202030204" pitchFamily="34" charset="0"/>
              </a:rPr>
              <a:t>Informal services</a:t>
            </a:r>
            <a:endParaRPr lang="fr-BE" sz="1000" dirty="0">
              <a:latin typeface="Arial Narrow" panose="020B0606020202030204" pitchFamily="34" charset="0"/>
            </a:endParaRPr>
          </a:p>
        </p:txBody>
      </p:sp>
      <p:sp>
        <p:nvSpPr>
          <p:cNvPr id="26" name="Flèche vers le haut 25"/>
          <p:cNvSpPr/>
          <p:nvPr/>
        </p:nvSpPr>
        <p:spPr>
          <a:xfrm rot="10800000">
            <a:off x="8734356" y="1482512"/>
            <a:ext cx="356400" cy="4579568"/>
          </a:xfrm>
          <a:prstGeom prst="upArrow">
            <a:avLst>
              <a:gd name="adj1" fmla="val 50000"/>
              <a:gd name="adj2" fmla="val 273240"/>
            </a:avLst>
          </a:prstGeom>
          <a:gradFill>
            <a:gsLst>
              <a:gs pos="0">
                <a:schemeClr val="accent2">
                  <a:lumMod val="40000"/>
                  <a:lumOff val="60000"/>
                </a:schemeClr>
              </a:gs>
              <a:gs pos="100000">
                <a:schemeClr val="accent2">
                  <a:lumMod val="50000"/>
                </a:schemeClr>
              </a:gs>
            </a:gsLst>
            <a:lin ang="5400000" scaled="1"/>
          </a:gradFill>
          <a:ln w="22225">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sz="1400" b="1" dirty="0" err="1" smtClean="0">
                <a:solidFill>
                  <a:schemeClr val="tx1"/>
                </a:solidFill>
              </a:rPr>
              <a:t>costs</a:t>
            </a:r>
            <a:endParaRPr lang="fr-BE" sz="1400" b="1" dirty="0">
              <a:solidFill>
                <a:schemeClr val="tx1"/>
              </a:solidFill>
            </a:endParaRPr>
          </a:p>
        </p:txBody>
      </p:sp>
      <p:sp>
        <p:nvSpPr>
          <p:cNvPr id="27" name="ZoneTexte 26"/>
          <p:cNvSpPr txBox="1"/>
          <p:nvPr/>
        </p:nvSpPr>
        <p:spPr>
          <a:xfrm>
            <a:off x="0" y="1196752"/>
            <a:ext cx="493818" cy="261610"/>
          </a:xfrm>
          <a:prstGeom prst="rect">
            <a:avLst/>
          </a:prstGeom>
          <a:noFill/>
        </p:spPr>
        <p:txBody>
          <a:bodyPr wrap="square" rtlCol="0">
            <a:spAutoFit/>
          </a:bodyPr>
          <a:lstStyle/>
          <a:p>
            <a:r>
              <a:rPr lang="fr-BE" sz="1100" dirty="0" err="1" smtClean="0"/>
              <a:t>Low</a:t>
            </a:r>
            <a:endParaRPr lang="fr-BE" sz="1100" dirty="0"/>
          </a:p>
        </p:txBody>
      </p:sp>
      <p:sp>
        <p:nvSpPr>
          <p:cNvPr id="28" name="ZoneTexte 27"/>
          <p:cNvSpPr txBox="1"/>
          <p:nvPr/>
        </p:nvSpPr>
        <p:spPr>
          <a:xfrm>
            <a:off x="8630487" y="6119048"/>
            <a:ext cx="493818" cy="261610"/>
          </a:xfrm>
          <a:prstGeom prst="rect">
            <a:avLst/>
          </a:prstGeom>
          <a:noFill/>
        </p:spPr>
        <p:txBody>
          <a:bodyPr wrap="square" rtlCol="0">
            <a:spAutoFit/>
          </a:bodyPr>
          <a:lstStyle/>
          <a:p>
            <a:r>
              <a:rPr lang="fr-BE" sz="1100" dirty="0" err="1" smtClean="0"/>
              <a:t>Low</a:t>
            </a:r>
            <a:endParaRPr lang="fr-BE" sz="1100" dirty="0"/>
          </a:p>
        </p:txBody>
      </p:sp>
      <p:sp>
        <p:nvSpPr>
          <p:cNvPr id="29" name="ZoneTexte 28"/>
          <p:cNvSpPr txBox="1"/>
          <p:nvPr/>
        </p:nvSpPr>
        <p:spPr>
          <a:xfrm>
            <a:off x="-32343" y="6178515"/>
            <a:ext cx="526161" cy="261610"/>
          </a:xfrm>
          <a:prstGeom prst="rect">
            <a:avLst/>
          </a:prstGeom>
          <a:noFill/>
        </p:spPr>
        <p:txBody>
          <a:bodyPr wrap="square" rtlCol="0">
            <a:spAutoFit/>
          </a:bodyPr>
          <a:lstStyle/>
          <a:p>
            <a:r>
              <a:rPr lang="fr-BE" sz="1100" dirty="0" smtClean="0"/>
              <a:t>High</a:t>
            </a:r>
            <a:endParaRPr lang="fr-BE" sz="1100" dirty="0"/>
          </a:p>
        </p:txBody>
      </p:sp>
      <p:sp>
        <p:nvSpPr>
          <p:cNvPr id="30" name="ZoneTexte 29"/>
          <p:cNvSpPr txBox="1"/>
          <p:nvPr/>
        </p:nvSpPr>
        <p:spPr>
          <a:xfrm>
            <a:off x="8603500" y="1196752"/>
            <a:ext cx="526161" cy="261610"/>
          </a:xfrm>
          <a:prstGeom prst="rect">
            <a:avLst/>
          </a:prstGeom>
          <a:noFill/>
        </p:spPr>
        <p:txBody>
          <a:bodyPr wrap="square" rtlCol="0">
            <a:spAutoFit/>
          </a:bodyPr>
          <a:lstStyle/>
          <a:p>
            <a:r>
              <a:rPr lang="fr-BE" sz="1100" dirty="0" smtClean="0"/>
              <a:t>High</a:t>
            </a:r>
            <a:endParaRPr lang="fr-BE" sz="1100" dirty="0"/>
          </a:p>
        </p:txBody>
      </p:sp>
      <p:cxnSp>
        <p:nvCxnSpPr>
          <p:cNvPr id="32" name="Connecteur droit avec flèche 31"/>
          <p:cNvCxnSpPr/>
          <p:nvPr/>
        </p:nvCxnSpPr>
        <p:spPr>
          <a:xfrm>
            <a:off x="609740" y="6380658"/>
            <a:ext cx="7706676" cy="0"/>
          </a:xfrm>
          <a:prstGeom prst="straightConnector1">
            <a:avLst/>
          </a:prstGeom>
          <a:ln w="3175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267744" y="6440125"/>
            <a:ext cx="3960440" cy="276999"/>
          </a:xfrm>
          <a:prstGeom prst="rect">
            <a:avLst/>
          </a:prstGeom>
          <a:noFill/>
        </p:spPr>
        <p:txBody>
          <a:bodyPr wrap="square" rtlCol="0">
            <a:spAutoFit/>
          </a:bodyPr>
          <a:lstStyle/>
          <a:p>
            <a:pPr algn="ctr"/>
            <a:r>
              <a:rPr lang="fr-BE" sz="1200" b="1" dirty="0" smtClean="0"/>
              <a:t>QUANTITY OF SERVICES NEEDED</a:t>
            </a:r>
            <a:endParaRPr lang="fr-BE" sz="1200" b="1" dirty="0"/>
          </a:p>
        </p:txBody>
      </p:sp>
    </p:spTree>
    <p:extLst>
      <p:ext uri="{BB962C8B-B14F-4D97-AF65-F5344CB8AC3E}">
        <p14:creationId xmlns:p14="http://schemas.microsoft.com/office/powerpoint/2010/main" val="3209504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b="1" dirty="0" smtClean="0"/>
              <a:t>Nouvelle politique : 3 niveaux</a:t>
            </a:r>
            <a:endParaRPr lang="fr-BE" sz="3600" b="1" dirty="0"/>
          </a:p>
        </p:txBody>
      </p:sp>
      <p:sp>
        <p:nvSpPr>
          <p:cNvPr id="3" name="Espace réservé du contenu 2"/>
          <p:cNvSpPr>
            <a:spLocks noGrp="1"/>
          </p:cNvSpPr>
          <p:nvPr>
            <p:ph idx="1"/>
          </p:nvPr>
        </p:nvSpPr>
        <p:spPr>
          <a:xfrm>
            <a:off x="539552" y="1340768"/>
            <a:ext cx="8229600" cy="4896544"/>
          </a:xfrm>
        </p:spPr>
        <p:txBody>
          <a:bodyPr>
            <a:normAutofit fontScale="77500" lnSpcReduction="20000"/>
          </a:bodyPr>
          <a:lstStyle/>
          <a:p>
            <a:r>
              <a:rPr lang="fr-BE" sz="2400" dirty="0" smtClean="0"/>
              <a:t>Macro  </a:t>
            </a:r>
            <a:r>
              <a:rPr lang="fr-BE" sz="2000" dirty="0" smtClean="0"/>
              <a:t> </a:t>
            </a:r>
          </a:p>
          <a:p>
            <a:pPr lvl="1"/>
            <a:r>
              <a:rPr lang="fr-BE" sz="2000" dirty="0" smtClean="0"/>
              <a:t>Guide « Vers une nouvelle politique de santé mentale pour enfants et adolescents »</a:t>
            </a:r>
          </a:p>
          <a:p>
            <a:pPr lvl="1"/>
            <a:r>
              <a:rPr lang="fr-BE" sz="2000" dirty="0" smtClean="0"/>
              <a:t>Plan national 2015-2020</a:t>
            </a:r>
            <a:endParaRPr lang="fr-BE" sz="2400" dirty="0" smtClean="0"/>
          </a:p>
          <a:p>
            <a:r>
              <a:rPr lang="fr-BE" sz="2400" dirty="0" err="1" smtClean="0"/>
              <a:t>Meso</a:t>
            </a:r>
            <a:r>
              <a:rPr lang="fr-BE" sz="2400" dirty="0" smtClean="0"/>
              <a:t> </a:t>
            </a:r>
          </a:p>
          <a:p>
            <a:pPr lvl="1"/>
            <a:r>
              <a:rPr lang="fr-BE" sz="2000" dirty="0" smtClean="0"/>
              <a:t>Organisation et structure </a:t>
            </a:r>
          </a:p>
          <a:p>
            <a:pPr lvl="1"/>
            <a:r>
              <a:rPr lang="fr-BE" sz="2000" dirty="0" smtClean="0"/>
              <a:t>Promouvoir la collaboration entre tous les partenaires</a:t>
            </a:r>
          </a:p>
          <a:p>
            <a:pPr lvl="1"/>
            <a:r>
              <a:rPr lang="fr-BE" sz="2000" dirty="0" smtClean="0"/>
              <a:t>Création d’un réseau</a:t>
            </a:r>
            <a:endParaRPr lang="fr-BE" sz="2400" dirty="0" smtClean="0"/>
          </a:p>
          <a:p>
            <a:r>
              <a:rPr lang="fr-BE" sz="2400" dirty="0" smtClean="0"/>
              <a:t>Micro</a:t>
            </a:r>
          </a:p>
          <a:p>
            <a:pPr lvl="1"/>
            <a:r>
              <a:rPr lang="fr-BE" sz="2000" dirty="0" smtClean="0"/>
              <a:t>Aide et soins aux enfants, adolescents et entourage</a:t>
            </a:r>
          </a:p>
          <a:p>
            <a:pPr lvl="1"/>
            <a:r>
              <a:rPr lang="fr-BE" sz="2000" dirty="0" smtClean="0"/>
              <a:t>Situations de crise</a:t>
            </a:r>
          </a:p>
          <a:p>
            <a:pPr lvl="1"/>
            <a:r>
              <a:rPr lang="fr-BE" sz="2000" dirty="0" err="1" smtClean="0"/>
              <a:t>Outreaching</a:t>
            </a:r>
            <a:endParaRPr lang="fr-BE" sz="2000" dirty="0" smtClean="0"/>
          </a:p>
          <a:p>
            <a:pPr lvl="1"/>
            <a:r>
              <a:rPr lang="fr-BE" sz="2000" dirty="0" err="1" smtClean="0"/>
              <a:t>Empowerment</a:t>
            </a:r>
            <a:endParaRPr lang="fr-BE" sz="2000" dirty="0" smtClean="0"/>
          </a:p>
          <a:p>
            <a:pPr marL="457200" lvl="1" indent="0">
              <a:buNone/>
            </a:pPr>
            <a:endParaRPr lang="fr-BE" dirty="0" smtClean="0"/>
          </a:p>
        </p:txBody>
      </p:sp>
      <p:sp>
        <p:nvSpPr>
          <p:cNvPr id="4" name="Espace réservé du numéro de diapositive 3"/>
          <p:cNvSpPr>
            <a:spLocks noGrp="1"/>
          </p:cNvSpPr>
          <p:nvPr>
            <p:ph type="sldNum" sz="quarter" idx="12"/>
          </p:nvPr>
        </p:nvSpPr>
        <p:spPr/>
        <p:txBody>
          <a:bodyPr/>
          <a:lstStyle/>
          <a:p>
            <a:fld id="{FEA68D8E-BB15-4CE7-8B55-3B7B00089A67}" type="slidenum">
              <a:rPr lang="en-US" altLang="fr-FR" smtClean="0"/>
              <a:pPr/>
              <a:t>5</a:t>
            </a:fld>
            <a:endParaRPr lang="en-US" altLang="fr-FR"/>
          </a:p>
        </p:txBody>
      </p:sp>
    </p:spTree>
    <p:extLst>
      <p:ext uri="{BB962C8B-B14F-4D97-AF65-F5344CB8AC3E}">
        <p14:creationId xmlns:p14="http://schemas.microsoft.com/office/powerpoint/2010/main" val="3304167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464096"/>
          </a:xfrm>
        </p:spPr>
        <p:txBody>
          <a:bodyPr>
            <a:noAutofit/>
          </a:bodyPr>
          <a:lstStyle/>
          <a:p>
            <a:r>
              <a:rPr lang="fr-BE" sz="2800" b="1" dirty="0" smtClean="0"/>
              <a:t>Schéma de la nouvelle politique</a:t>
            </a:r>
            <a:endParaRPr lang="fr-BE" sz="2800" b="1" dirty="0"/>
          </a:p>
        </p:txBody>
      </p:sp>
      <p:sp>
        <p:nvSpPr>
          <p:cNvPr id="4" name="Ellipse 3"/>
          <p:cNvSpPr/>
          <p:nvPr/>
        </p:nvSpPr>
        <p:spPr>
          <a:xfrm>
            <a:off x="323528" y="948041"/>
            <a:ext cx="8424936" cy="583264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70C0"/>
              </a:solidFill>
            </a:endParaRPr>
          </a:p>
        </p:txBody>
      </p:sp>
      <p:sp>
        <p:nvSpPr>
          <p:cNvPr id="8" name="Ellipse 7"/>
          <p:cNvSpPr/>
          <p:nvPr/>
        </p:nvSpPr>
        <p:spPr>
          <a:xfrm>
            <a:off x="1619672" y="3717032"/>
            <a:ext cx="5760640" cy="2520280"/>
          </a:xfrm>
          <a:prstGeom prst="ellipse">
            <a:avLst/>
          </a:prstGeom>
          <a:solidFill>
            <a:srgbClr val="00B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Ellipse 4"/>
          <p:cNvSpPr/>
          <p:nvPr/>
        </p:nvSpPr>
        <p:spPr>
          <a:xfrm>
            <a:off x="2339752" y="948041"/>
            <a:ext cx="5040560" cy="288032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p>
          <a:p>
            <a:pPr algn="ctr"/>
            <a:endParaRPr lang="fr-BE" dirty="0"/>
          </a:p>
          <a:p>
            <a:pPr algn="ctr"/>
            <a:endParaRPr lang="fr-BE" dirty="0" smtClean="0"/>
          </a:p>
          <a:p>
            <a:pPr algn="ctr"/>
            <a:endParaRPr lang="fr-BE" dirty="0"/>
          </a:p>
          <a:p>
            <a:pPr algn="ctr"/>
            <a:endParaRPr lang="fr-BE" dirty="0" smtClean="0"/>
          </a:p>
          <a:p>
            <a:pPr algn="ctr"/>
            <a:endParaRPr lang="fr-BE" dirty="0"/>
          </a:p>
          <a:p>
            <a:pPr algn="ctr"/>
            <a:r>
              <a:rPr lang="fr-BE" b="1" dirty="0" smtClean="0">
                <a:solidFill>
                  <a:schemeClr val="tx1"/>
                </a:solidFill>
              </a:rPr>
              <a:t>                      Famille / amis /…</a:t>
            </a:r>
            <a:endParaRPr lang="fr-BE" b="1" dirty="0">
              <a:solidFill>
                <a:schemeClr val="tx1"/>
              </a:solidFill>
            </a:endParaRPr>
          </a:p>
        </p:txBody>
      </p:sp>
      <p:sp>
        <p:nvSpPr>
          <p:cNvPr id="6" name="Ellipse 5"/>
          <p:cNvSpPr/>
          <p:nvPr/>
        </p:nvSpPr>
        <p:spPr>
          <a:xfrm>
            <a:off x="2843808" y="1052736"/>
            <a:ext cx="4176464" cy="2016224"/>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p>
          <a:p>
            <a:pPr algn="ctr"/>
            <a:endParaRPr lang="fr-BE" dirty="0"/>
          </a:p>
          <a:p>
            <a:pPr algn="ctr"/>
            <a:endParaRPr lang="fr-BE" dirty="0" smtClean="0"/>
          </a:p>
          <a:p>
            <a:pPr algn="ctr"/>
            <a:endParaRPr lang="fr-BE" dirty="0"/>
          </a:p>
          <a:p>
            <a:pPr algn="ctr"/>
            <a:r>
              <a:rPr lang="fr-BE" b="1" dirty="0" smtClean="0">
                <a:solidFill>
                  <a:schemeClr val="tx1"/>
                </a:solidFill>
              </a:rPr>
              <a:t>Parents/entourage</a:t>
            </a:r>
            <a:endParaRPr lang="fr-BE" b="1" dirty="0">
              <a:solidFill>
                <a:schemeClr val="tx1"/>
              </a:solidFill>
            </a:endParaRPr>
          </a:p>
        </p:txBody>
      </p:sp>
      <p:sp>
        <p:nvSpPr>
          <p:cNvPr id="7" name="Ellipse 6"/>
          <p:cNvSpPr/>
          <p:nvPr/>
        </p:nvSpPr>
        <p:spPr>
          <a:xfrm>
            <a:off x="3923928" y="1236767"/>
            <a:ext cx="2160240" cy="1152128"/>
          </a:xfrm>
          <a:prstGeom prst="ellipse">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Enfant ou adolescent</a:t>
            </a:r>
            <a:endParaRPr lang="fr-BE" b="1" dirty="0">
              <a:solidFill>
                <a:schemeClr val="tx1"/>
              </a:solidFill>
            </a:endParaRPr>
          </a:p>
        </p:txBody>
      </p:sp>
      <p:sp>
        <p:nvSpPr>
          <p:cNvPr id="9" name="Ellipse 8"/>
          <p:cNvSpPr/>
          <p:nvPr/>
        </p:nvSpPr>
        <p:spPr>
          <a:xfrm>
            <a:off x="2123728" y="4077072"/>
            <a:ext cx="2232248" cy="936104"/>
          </a:xfrm>
          <a:prstGeom prst="ellipse">
            <a:avLst/>
          </a:prstGeom>
          <a:solidFill>
            <a:srgbClr val="FF6600"/>
          </a:solidFill>
          <a:ln>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1"/>
                </a:solidFill>
              </a:rPr>
              <a:t>Soins en santé mentale spécialisés</a:t>
            </a:r>
            <a:endParaRPr lang="fr-BE" sz="1400" b="1" dirty="0">
              <a:solidFill>
                <a:schemeClr val="tx1"/>
              </a:solidFill>
            </a:endParaRPr>
          </a:p>
        </p:txBody>
      </p:sp>
      <p:sp>
        <p:nvSpPr>
          <p:cNvPr id="10" name="ZoneTexte 9"/>
          <p:cNvSpPr txBox="1"/>
          <p:nvPr/>
        </p:nvSpPr>
        <p:spPr>
          <a:xfrm>
            <a:off x="755576" y="1842892"/>
            <a:ext cx="1728192" cy="2954655"/>
          </a:xfrm>
          <a:prstGeom prst="rect">
            <a:avLst/>
          </a:prstGeom>
          <a:noFill/>
        </p:spPr>
        <p:txBody>
          <a:bodyPr wrap="square" rtlCol="0">
            <a:spAutoFit/>
          </a:bodyPr>
          <a:lstStyle/>
          <a:p>
            <a:r>
              <a:rPr lang="fr-BE" sz="1400" b="1" dirty="0" smtClean="0">
                <a:solidFill>
                  <a:schemeClr val="bg1"/>
                </a:solidFill>
              </a:rPr>
              <a:t>             </a:t>
            </a:r>
          </a:p>
          <a:p>
            <a:endParaRPr lang="fr-BE" sz="1400" b="1" dirty="0">
              <a:solidFill>
                <a:schemeClr val="bg1"/>
              </a:solidFill>
            </a:endParaRPr>
          </a:p>
          <a:p>
            <a:r>
              <a:rPr lang="fr-BE" sz="1400" b="1" dirty="0" smtClean="0">
                <a:solidFill>
                  <a:schemeClr val="bg1"/>
                </a:solidFill>
              </a:rPr>
              <a:t>	… </a:t>
            </a:r>
            <a:r>
              <a:rPr lang="fr-BE" sz="1200" b="1" dirty="0" smtClean="0">
                <a:solidFill>
                  <a:schemeClr val="bg1"/>
                </a:solidFill>
              </a:rPr>
              <a:t>Culture</a:t>
            </a:r>
          </a:p>
          <a:p>
            <a:endParaRPr lang="fr-BE" sz="1200" b="1" dirty="0" smtClean="0">
              <a:solidFill>
                <a:schemeClr val="bg1"/>
              </a:solidFill>
            </a:endParaRPr>
          </a:p>
          <a:p>
            <a:r>
              <a:rPr lang="fr-BE" sz="1200" b="1" dirty="0" smtClean="0">
                <a:solidFill>
                  <a:schemeClr val="bg1"/>
                </a:solidFill>
              </a:rPr>
              <a:t>  Emploi</a:t>
            </a:r>
          </a:p>
          <a:p>
            <a:endParaRPr lang="fr-BE" sz="1200" b="1" dirty="0" smtClean="0">
              <a:solidFill>
                <a:schemeClr val="bg1"/>
              </a:solidFill>
            </a:endParaRPr>
          </a:p>
          <a:p>
            <a:endParaRPr lang="fr-BE" sz="1200" b="1" dirty="0" smtClean="0">
              <a:solidFill>
                <a:schemeClr val="bg1"/>
              </a:solidFill>
            </a:endParaRPr>
          </a:p>
          <a:p>
            <a:r>
              <a:rPr lang="fr-BE" sz="1200" b="1" dirty="0" smtClean="0">
                <a:solidFill>
                  <a:schemeClr val="bg1"/>
                </a:solidFill>
              </a:rPr>
              <a:t>Prévention en matière de santé</a:t>
            </a:r>
          </a:p>
          <a:p>
            <a:endParaRPr lang="fr-BE" sz="1200" b="1" dirty="0" smtClean="0">
              <a:solidFill>
                <a:schemeClr val="bg1"/>
              </a:solidFill>
            </a:endParaRPr>
          </a:p>
          <a:p>
            <a:r>
              <a:rPr lang="fr-BE" sz="1200" b="1" dirty="0" smtClean="0">
                <a:solidFill>
                  <a:schemeClr val="bg1"/>
                </a:solidFill>
              </a:rPr>
              <a:t>Police/Justice</a:t>
            </a:r>
          </a:p>
          <a:p>
            <a:endParaRPr lang="fr-BE" sz="1200" b="1" dirty="0" smtClean="0">
              <a:solidFill>
                <a:schemeClr val="bg1"/>
              </a:solidFill>
            </a:endParaRPr>
          </a:p>
          <a:p>
            <a:endParaRPr lang="fr-BE" sz="1200" b="1" dirty="0" smtClean="0">
              <a:solidFill>
                <a:schemeClr val="bg1"/>
              </a:solidFill>
            </a:endParaRPr>
          </a:p>
          <a:p>
            <a:r>
              <a:rPr lang="fr-BE" sz="1200" b="1" dirty="0" smtClean="0">
                <a:solidFill>
                  <a:schemeClr val="bg1"/>
                </a:solidFill>
              </a:rPr>
              <a:t>Loisirs</a:t>
            </a:r>
            <a:endParaRPr lang="fr-BE" sz="1200" b="1" dirty="0">
              <a:solidFill>
                <a:schemeClr val="bg1"/>
              </a:solidFill>
            </a:endParaRPr>
          </a:p>
        </p:txBody>
      </p:sp>
      <p:sp>
        <p:nvSpPr>
          <p:cNvPr id="11" name="ZoneTexte 10"/>
          <p:cNvSpPr txBox="1"/>
          <p:nvPr/>
        </p:nvSpPr>
        <p:spPr>
          <a:xfrm>
            <a:off x="4403815" y="3999013"/>
            <a:ext cx="2733603" cy="2200602"/>
          </a:xfrm>
          <a:prstGeom prst="rect">
            <a:avLst/>
          </a:prstGeom>
          <a:noFill/>
        </p:spPr>
        <p:txBody>
          <a:bodyPr wrap="square" rtlCol="0">
            <a:spAutoFit/>
          </a:bodyPr>
          <a:lstStyle/>
          <a:p>
            <a:r>
              <a:rPr lang="fr-BE" sz="1100" b="1" dirty="0" smtClean="0"/>
              <a:t>	Services sociaux</a:t>
            </a:r>
          </a:p>
          <a:p>
            <a:endParaRPr lang="fr-BE" sz="1100" b="1" dirty="0" smtClean="0"/>
          </a:p>
          <a:p>
            <a:r>
              <a:rPr lang="fr-BE" sz="1600" b="1" dirty="0" smtClean="0"/>
              <a:t>Aide aux personnes, action sociale et soins de santé</a:t>
            </a:r>
          </a:p>
          <a:p>
            <a:pPr algn="r"/>
            <a:r>
              <a:rPr lang="fr-BE" sz="1100" b="1" dirty="0" smtClean="0"/>
              <a:t>Pédiatrie</a:t>
            </a:r>
          </a:p>
          <a:p>
            <a:endParaRPr lang="fr-BE" sz="1200" b="1" dirty="0" smtClean="0"/>
          </a:p>
          <a:p>
            <a:r>
              <a:rPr lang="fr-BE" sz="1100" b="1" dirty="0" smtClean="0"/>
              <a:t>Aide et protection de la jeunesse</a:t>
            </a:r>
          </a:p>
          <a:p>
            <a:endParaRPr lang="fr-BE" sz="1100" b="1" dirty="0" smtClean="0"/>
          </a:p>
          <a:p>
            <a:r>
              <a:rPr lang="fr-BE" sz="1100" b="1" dirty="0" smtClean="0"/>
              <a:t>Aide aux personnes en </a:t>
            </a:r>
          </a:p>
          <a:p>
            <a:r>
              <a:rPr lang="fr-BE" sz="1100" b="1" dirty="0" smtClean="0"/>
              <a:t>situation de handicap</a:t>
            </a:r>
          </a:p>
        </p:txBody>
      </p:sp>
      <p:sp>
        <p:nvSpPr>
          <p:cNvPr id="12" name="ZoneTexte 11"/>
          <p:cNvSpPr txBox="1"/>
          <p:nvPr/>
        </p:nvSpPr>
        <p:spPr>
          <a:xfrm>
            <a:off x="2082853" y="5191989"/>
            <a:ext cx="1991272" cy="600164"/>
          </a:xfrm>
          <a:prstGeom prst="rect">
            <a:avLst/>
          </a:prstGeom>
          <a:noFill/>
        </p:spPr>
        <p:txBody>
          <a:bodyPr wrap="square" rtlCol="0">
            <a:spAutoFit/>
          </a:bodyPr>
          <a:lstStyle/>
          <a:p>
            <a:r>
              <a:rPr lang="fr-BE" sz="1100" b="1" dirty="0" smtClean="0"/>
              <a:t>ONE – Médecine scolaire</a:t>
            </a:r>
          </a:p>
          <a:p>
            <a:r>
              <a:rPr lang="fr-BE" sz="1100" b="1" dirty="0" smtClean="0"/>
              <a:t>	Urgence</a:t>
            </a:r>
          </a:p>
          <a:p>
            <a:r>
              <a:rPr lang="fr-BE" sz="1100" b="1" dirty="0" smtClean="0"/>
              <a:t>Médecine de 1</a:t>
            </a:r>
            <a:r>
              <a:rPr lang="fr-BE" sz="1100" b="1" baseline="30000" dirty="0" smtClean="0"/>
              <a:t>ère</a:t>
            </a:r>
            <a:r>
              <a:rPr lang="fr-BE" sz="1100" b="1" dirty="0" smtClean="0"/>
              <a:t> ligne</a:t>
            </a:r>
          </a:p>
        </p:txBody>
      </p:sp>
      <p:sp>
        <p:nvSpPr>
          <p:cNvPr id="13" name="ZoneTexte 12"/>
          <p:cNvSpPr txBox="1"/>
          <p:nvPr/>
        </p:nvSpPr>
        <p:spPr>
          <a:xfrm>
            <a:off x="3380999" y="5727969"/>
            <a:ext cx="1296144" cy="430887"/>
          </a:xfrm>
          <a:prstGeom prst="rect">
            <a:avLst/>
          </a:prstGeom>
          <a:noFill/>
        </p:spPr>
        <p:txBody>
          <a:bodyPr wrap="square" rtlCol="0">
            <a:spAutoFit/>
          </a:bodyPr>
          <a:lstStyle/>
          <a:p>
            <a:r>
              <a:rPr lang="fr-BE" sz="1100" b="1" dirty="0" smtClean="0"/>
              <a:t>Soutien à la </a:t>
            </a:r>
          </a:p>
          <a:p>
            <a:r>
              <a:rPr lang="fr-BE" sz="1100" b="1" dirty="0" smtClean="0"/>
              <a:t>parentalité</a:t>
            </a:r>
            <a:endParaRPr lang="fr-BE" sz="1100" b="1" dirty="0"/>
          </a:p>
        </p:txBody>
      </p:sp>
      <p:cxnSp>
        <p:nvCxnSpPr>
          <p:cNvPr id="17" name="Connecteur droit avec flèche 16"/>
          <p:cNvCxnSpPr/>
          <p:nvPr/>
        </p:nvCxnSpPr>
        <p:spPr>
          <a:xfrm flipV="1">
            <a:off x="3923928" y="2060849"/>
            <a:ext cx="1080120" cy="220236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2627784" y="3573016"/>
            <a:ext cx="348311" cy="69019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4084511" y="3717032"/>
            <a:ext cx="2215681" cy="54617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029071" y="4716043"/>
            <a:ext cx="434917" cy="44114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flipV="1">
            <a:off x="1619672" y="4437112"/>
            <a:ext cx="736647" cy="21256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491880" y="4936617"/>
            <a:ext cx="0" cy="32539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4529306" y="2731174"/>
            <a:ext cx="476335" cy="31455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4246529" y="3448166"/>
            <a:ext cx="469487" cy="13443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4347046" y="2663190"/>
            <a:ext cx="152946" cy="43215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4083966" y="3437281"/>
            <a:ext cx="152946" cy="43215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491880" y="6358805"/>
            <a:ext cx="2196244" cy="369332"/>
          </a:xfrm>
          <a:prstGeom prst="rect">
            <a:avLst/>
          </a:prstGeom>
          <a:noFill/>
        </p:spPr>
        <p:txBody>
          <a:bodyPr wrap="square" rtlCol="0">
            <a:spAutoFit/>
          </a:bodyPr>
          <a:lstStyle/>
          <a:p>
            <a:pPr algn="ctr"/>
            <a:r>
              <a:rPr lang="fr-BE" b="1" dirty="0" smtClean="0"/>
              <a:t>Société</a:t>
            </a:r>
            <a:endParaRPr lang="fr-BE" b="1" dirty="0"/>
          </a:p>
        </p:txBody>
      </p:sp>
      <p:sp>
        <p:nvSpPr>
          <p:cNvPr id="26" name="ZoneTexte 25"/>
          <p:cNvSpPr txBox="1"/>
          <p:nvPr/>
        </p:nvSpPr>
        <p:spPr>
          <a:xfrm>
            <a:off x="7158676" y="2879265"/>
            <a:ext cx="1512168" cy="461665"/>
          </a:xfrm>
          <a:prstGeom prst="rect">
            <a:avLst/>
          </a:prstGeom>
          <a:noFill/>
        </p:spPr>
        <p:txBody>
          <a:bodyPr wrap="square" rtlCol="0">
            <a:spAutoFit/>
          </a:bodyPr>
          <a:lstStyle/>
          <a:p>
            <a:r>
              <a:rPr lang="fr-BE" sz="1200" b="1" dirty="0" smtClean="0">
                <a:solidFill>
                  <a:schemeClr val="bg1"/>
                </a:solidFill>
              </a:rPr>
              <a:t>Enseignement et formation</a:t>
            </a:r>
            <a:endParaRPr lang="fr-BE" sz="1200" b="1" dirty="0">
              <a:solidFill>
                <a:schemeClr val="bg1"/>
              </a:solidFill>
            </a:endParaRPr>
          </a:p>
        </p:txBody>
      </p:sp>
      <p:sp>
        <p:nvSpPr>
          <p:cNvPr id="28" name="ZoneTexte 27"/>
          <p:cNvSpPr txBox="1"/>
          <p:nvPr/>
        </p:nvSpPr>
        <p:spPr>
          <a:xfrm>
            <a:off x="6683904" y="3340930"/>
            <a:ext cx="2016224" cy="1231106"/>
          </a:xfrm>
          <a:prstGeom prst="rect">
            <a:avLst/>
          </a:prstGeom>
          <a:noFill/>
        </p:spPr>
        <p:txBody>
          <a:bodyPr wrap="square" rtlCol="0">
            <a:spAutoFit/>
          </a:bodyPr>
          <a:lstStyle/>
          <a:p>
            <a:r>
              <a:rPr lang="fr-BE" sz="1200" b="1" dirty="0" smtClean="0">
                <a:solidFill>
                  <a:schemeClr val="bg1"/>
                </a:solidFill>
              </a:rPr>
              <a:t>Secteur de la jeunesse</a:t>
            </a:r>
          </a:p>
          <a:p>
            <a:endParaRPr lang="fr-BE" sz="1200" b="1" dirty="0" smtClean="0">
              <a:solidFill>
                <a:schemeClr val="bg1"/>
              </a:solidFill>
            </a:endParaRPr>
          </a:p>
          <a:p>
            <a:r>
              <a:rPr lang="fr-BE" sz="1200" b="1" dirty="0" smtClean="0">
                <a:solidFill>
                  <a:schemeClr val="bg1"/>
                </a:solidFill>
              </a:rPr>
              <a:t>Accueil de la petite enfance</a:t>
            </a:r>
          </a:p>
          <a:p>
            <a:r>
              <a:rPr lang="fr-BE" sz="1200" b="1" dirty="0" smtClean="0">
                <a:solidFill>
                  <a:schemeClr val="bg1"/>
                </a:solidFill>
              </a:rPr>
              <a:t>               Sport               </a:t>
            </a:r>
          </a:p>
          <a:p>
            <a:r>
              <a:rPr lang="fr-BE" sz="1400" b="1" dirty="0" smtClean="0">
                <a:solidFill>
                  <a:schemeClr val="bg1"/>
                </a:solidFill>
              </a:rPr>
              <a:t>                     …</a:t>
            </a:r>
            <a:endParaRPr lang="fr-BE" sz="1400" b="1" dirty="0">
              <a:solidFill>
                <a:schemeClr val="bg1"/>
              </a:solidFill>
            </a:endParaRPr>
          </a:p>
        </p:txBody>
      </p:sp>
      <p:sp>
        <p:nvSpPr>
          <p:cNvPr id="3" name="ZoneTexte 2"/>
          <p:cNvSpPr txBox="1"/>
          <p:nvPr/>
        </p:nvSpPr>
        <p:spPr>
          <a:xfrm>
            <a:off x="4029071" y="5199565"/>
            <a:ext cx="378760" cy="369332"/>
          </a:xfrm>
          <a:prstGeom prst="rect">
            <a:avLst/>
          </a:prstGeom>
          <a:noFill/>
        </p:spPr>
        <p:txBody>
          <a:bodyPr wrap="square" rtlCol="0">
            <a:spAutoFit/>
          </a:bodyPr>
          <a:lstStyle/>
          <a:p>
            <a:r>
              <a:rPr lang="fr-BE" dirty="0" smtClean="0"/>
              <a:t>…</a:t>
            </a:r>
            <a:endParaRPr lang="fr-BE" dirty="0"/>
          </a:p>
        </p:txBody>
      </p:sp>
    </p:spTree>
    <p:extLst>
      <p:ext uri="{BB962C8B-B14F-4D97-AF65-F5344CB8AC3E}">
        <p14:creationId xmlns:p14="http://schemas.microsoft.com/office/powerpoint/2010/main" val="756010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b="1" dirty="0" smtClean="0"/>
              <a:t>Notions clés</a:t>
            </a:r>
            <a:endParaRPr lang="fr-BE" sz="3600" b="1" dirty="0"/>
          </a:p>
        </p:txBody>
      </p:sp>
      <p:sp>
        <p:nvSpPr>
          <p:cNvPr id="3" name="Espace réservé du contenu 2"/>
          <p:cNvSpPr>
            <a:spLocks noGrp="1"/>
          </p:cNvSpPr>
          <p:nvPr>
            <p:ph idx="1"/>
          </p:nvPr>
        </p:nvSpPr>
        <p:spPr>
          <a:xfrm>
            <a:off x="634962" y="1600200"/>
            <a:ext cx="6961374" cy="4223353"/>
          </a:xfrm>
        </p:spPr>
        <p:txBody>
          <a:bodyPr/>
          <a:lstStyle/>
          <a:p>
            <a:r>
              <a:rPr lang="fr-BE" sz="2400" b="1" dirty="0" smtClean="0"/>
              <a:t>Global</a:t>
            </a:r>
            <a:r>
              <a:rPr lang="fr-BE" sz="2400" dirty="0" smtClean="0"/>
              <a:t> = tous les aspects de la santé mentale sont inclus</a:t>
            </a:r>
          </a:p>
          <a:p>
            <a:pPr marL="0" indent="0">
              <a:buNone/>
            </a:pPr>
            <a:endParaRPr lang="fr-BE" sz="2400" dirty="0" smtClean="0"/>
          </a:p>
          <a:p>
            <a:r>
              <a:rPr lang="fr-BE" sz="2400" b="1" dirty="0" smtClean="0"/>
              <a:t>Intégré</a:t>
            </a:r>
            <a:r>
              <a:rPr lang="fr-BE" sz="2400" dirty="0" smtClean="0"/>
              <a:t> = implication et harmonisation de tous les  secteurs, établissements et partenaires. Pour une complémentarité entre tous les secteurs.</a:t>
            </a:r>
            <a:endParaRPr lang="fr-BE" sz="2400" dirty="0"/>
          </a:p>
        </p:txBody>
      </p:sp>
      <p:sp>
        <p:nvSpPr>
          <p:cNvPr id="4" name="Espace réservé du numéro de diapositive 3"/>
          <p:cNvSpPr>
            <a:spLocks noGrp="1"/>
          </p:cNvSpPr>
          <p:nvPr>
            <p:ph type="sldNum" sz="quarter" idx="12"/>
          </p:nvPr>
        </p:nvSpPr>
        <p:spPr/>
        <p:txBody>
          <a:bodyPr/>
          <a:lstStyle/>
          <a:p>
            <a:fld id="{FEA68D8E-BB15-4CE7-8B55-3B7B00089A67}" type="slidenum">
              <a:rPr lang="en-US" altLang="fr-FR" smtClean="0"/>
              <a:pPr/>
              <a:t>7</a:t>
            </a:fld>
            <a:endParaRPr lang="en-US" altLang="fr-FR"/>
          </a:p>
        </p:txBody>
      </p:sp>
    </p:spTree>
    <p:extLst>
      <p:ext uri="{BB962C8B-B14F-4D97-AF65-F5344CB8AC3E}">
        <p14:creationId xmlns:p14="http://schemas.microsoft.com/office/powerpoint/2010/main" val="2912403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b="1" dirty="0" smtClean="0"/>
              <a:t>Objectifs stratégiques</a:t>
            </a:r>
            <a:r>
              <a:rPr lang="fr-BE" dirty="0" smtClean="0"/>
              <a:t/>
            </a:r>
            <a:br>
              <a:rPr lang="fr-BE" dirty="0" smtClean="0"/>
            </a:br>
            <a:r>
              <a:rPr lang="fr-BE" sz="2000" dirty="0" smtClean="0"/>
              <a:t>(plan national 2015-2020)</a:t>
            </a:r>
            <a:endParaRPr lang="fr-BE" sz="3200" dirty="0"/>
          </a:p>
        </p:txBody>
      </p:sp>
      <p:sp>
        <p:nvSpPr>
          <p:cNvPr id="3" name="Espace réservé du contenu 2"/>
          <p:cNvSpPr>
            <a:spLocks noGrp="1"/>
          </p:cNvSpPr>
          <p:nvPr>
            <p:ph idx="1"/>
          </p:nvPr>
        </p:nvSpPr>
        <p:spPr/>
        <p:txBody>
          <a:bodyPr>
            <a:normAutofit fontScale="92500" lnSpcReduction="10000"/>
          </a:bodyPr>
          <a:lstStyle/>
          <a:p>
            <a:pPr marL="514350" indent="-514350">
              <a:buFont typeface="+mj-lt"/>
              <a:buAutoNum type="arabicPeriod"/>
            </a:pPr>
            <a:r>
              <a:rPr lang="fr-BE" sz="2000" b="1" dirty="0" smtClean="0"/>
              <a:t>Renforcer</a:t>
            </a:r>
            <a:r>
              <a:rPr lang="fr-BE" sz="2000" dirty="0" smtClean="0"/>
              <a:t> le leadership et la </a:t>
            </a:r>
            <a:r>
              <a:rPr lang="fr-BE" sz="2000" b="1" dirty="0" smtClean="0"/>
              <a:t>politique de santé mentale </a:t>
            </a:r>
            <a:r>
              <a:rPr lang="fr-BE" sz="2000" dirty="0" smtClean="0"/>
              <a:t>pour enfants et adolescents à tous les niveaux</a:t>
            </a:r>
          </a:p>
          <a:p>
            <a:pPr marL="514350" indent="-514350">
              <a:buFont typeface="+mj-lt"/>
              <a:buAutoNum type="arabicPeriod"/>
            </a:pPr>
            <a:r>
              <a:rPr lang="fr-BE" sz="2000" dirty="0" smtClean="0"/>
              <a:t>Renforcer l’offre des soins en santé mentale et de l’action sociale pour une </a:t>
            </a:r>
            <a:r>
              <a:rPr lang="fr-BE" sz="2000" b="1" dirty="0" smtClean="0"/>
              <a:t>prise en compte globale, intégrée </a:t>
            </a:r>
            <a:r>
              <a:rPr lang="fr-BE" sz="2000" dirty="0" smtClean="0"/>
              <a:t>et </a:t>
            </a:r>
            <a:r>
              <a:rPr lang="fr-BE" sz="2000" b="1" dirty="0" smtClean="0"/>
              <a:t>adaptée</a:t>
            </a:r>
            <a:r>
              <a:rPr lang="fr-BE" sz="2000" dirty="0" smtClean="0"/>
              <a:t> aux besoins des enfants, des adolescents au plus près de la communauté</a:t>
            </a:r>
          </a:p>
          <a:p>
            <a:pPr marL="514350" indent="-514350">
              <a:buFont typeface="+mj-lt"/>
              <a:buAutoNum type="arabicPeriod"/>
            </a:pPr>
            <a:r>
              <a:rPr lang="fr-BE" sz="2000" dirty="0" smtClean="0"/>
              <a:t>Mettre en œuvre des stratégies de </a:t>
            </a:r>
            <a:r>
              <a:rPr lang="fr-BE" sz="2000" b="1" dirty="0" smtClean="0"/>
              <a:t>promotion de la santé mentale</a:t>
            </a:r>
            <a:r>
              <a:rPr lang="fr-BE" sz="2000" dirty="0" smtClean="0"/>
              <a:t> et de </a:t>
            </a:r>
            <a:r>
              <a:rPr lang="fr-BE" sz="2000" b="1" dirty="0" smtClean="0"/>
              <a:t>prévention </a:t>
            </a:r>
            <a:r>
              <a:rPr lang="fr-BE" sz="2000" dirty="0" smtClean="0"/>
              <a:t>de problèmes de santé mentale</a:t>
            </a:r>
          </a:p>
          <a:p>
            <a:pPr marL="514350" indent="-514350">
              <a:buFont typeface="+mj-lt"/>
              <a:buAutoNum type="arabicPeriod"/>
            </a:pPr>
            <a:r>
              <a:rPr lang="fr-BE" sz="2000" b="1" dirty="0" smtClean="0"/>
              <a:t>Renforcer les systèmes d’informations </a:t>
            </a:r>
            <a:r>
              <a:rPr lang="fr-BE" sz="2000" dirty="0" smtClean="0"/>
              <a:t>relatives aux soins, d’enregistrement et de communication et la recherche dans le domaine de la santé mentale</a:t>
            </a:r>
            <a:endParaRPr lang="fr-BE" sz="2000" dirty="0"/>
          </a:p>
        </p:txBody>
      </p:sp>
      <p:sp>
        <p:nvSpPr>
          <p:cNvPr id="4" name="Espace réservé du numéro de diapositive 3"/>
          <p:cNvSpPr>
            <a:spLocks noGrp="1"/>
          </p:cNvSpPr>
          <p:nvPr>
            <p:ph type="sldNum" sz="quarter" idx="12"/>
          </p:nvPr>
        </p:nvSpPr>
        <p:spPr/>
        <p:txBody>
          <a:bodyPr/>
          <a:lstStyle/>
          <a:p>
            <a:fld id="{FEA68D8E-BB15-4CE7-8B55-3B7B00089A67}" type="slidenum">
              <a:rPr lang="en-US" altLang="fr-FR" smtClean="0"/>
              <a:pPr/>
              <a:t>8</a:t>
            </a:fld>
            <a:endParaRPr lang="en-US" altLang="fr-FR"/>
          </a:p>
        </p:txBody>
      </p:sp>
    </p:spTree>
    <p:extLst>
      <p:ext uri="{BB962C8B-B14F-4D97-AF65-F5344CB8AC3E}">
        <p14:creationId xmlns:p14="http://schemas.microsoft.com/office/powerpoint/2010/main" val="3733188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r>
              <a:rPr lang="fr-BE" sz="3600" b="1" dirty="0" smtClean="0"/>
              <a:t>Missions-clés (fonctions)</a:t>
            </a:r>
            <a:endParaRPr lang="fr-BE" sz="3600" b="1" dirty="0"/>
          </a:p>
        </p:txBody>
      </p:sp>
      <p:sp>
        <p:nvSpPr>
          <p:cNvPr id="3" name="Espace réservé du contenu 2"/>
          <p:cNvSpPr>
            <a:spLocks noGrp="1"/>
          </p:cNvSpPr>
          <p:nvPr>
            <p:ph idx="1"/>
          </p:nvPr>
        </p:nvSpPr>
        <p:spPr>
          <a:xfrm>
            <a:off x="457200" y="1268760"/>
            <a:ext cx="8229600" cy="4525963"/>
          </a:xfrm>
        </p:spPr>
        <p:txBody>
          <a:bodyPr>
            <a:normAutofit fontScale="92500" lnSpcReduction="10000"/>
          </a:bodyPr>
          <a:lstStyle/>
          <a:p>
            <a:pPr marL="0" indent="0">
              <a:buNone/>
            </a:pPr>
            <a:endParaRPr lang="fr-BE" sz="2000" dirty="0" smtClean="0"/>
          </a:p>
          <a:p>
            <a:pPr marL="457200" indent="-457200">
              <a:buFont typeface="+mj-lt"/>
              <a:buAutoNum type="alphaUcPeriod"/>
            </a:pPr>
            <a:r>
              <a:rPr lang="fr-BE" sz="1800" dirty="0" smtClean="0"/>
              <a:t>la détection précoce, screening et orientation</a:t>
            </a:r>
          </a:p>
          <a:p>
            <a:pPr marL="457200" indent="-457200">
              <a:buFont typeface="+mj-lt"/>
              <a:buAutoNum type="alphaUcPeriod"/>
            </a:pPr>
            <a:r>
              <a:rPr lang="fr-BE" sz="1800" dirty="0" smtClean="0"/>
              <a:t>Le diagnostic </a:t>
            </a:r>
          </a:p>
          <a:p>
            <a:pPr marL="457200" indent="-457200">
              <a:buFont typeface="+mj-lt"/>
              <a:buAutoNum type="alphaUcPeriod"/>
            </a:pPr>
            <a:r>
              <a:rPr lang="fr-BE" sz="1800" dirty="0" smtClean="0"/>
              <a:t>Le traitement</a:t>
            </a:r>
          </a:p>
          <a:p>
            <a:pPr marL="457200" indent="-457200">
              <a:buFont typeface="+mj-lt"/>
              <a:buAutoNum type="alphaUcPeriod"/>
            </a:pPr>
            <a:r>
              <a:rPr lang="fr-BE" sz="1800" dirty="0" smtClean="0"/>
              <a:t>L’inclusion dans tous les domaines de vie</a:t>
            </a:r>
          </a:p>
          <a:p>
            <a:pPr marL="457200" indent="-457200">
              <a:buFont typeface="+mj-lt"/>
              <a:buAutoNum type="alphaUcPeriod"/>
            </a:pPr>
            <a:r>
              <a:rPr lang="fr-BE" sz="1800" dirty="0" smtClean="0"/>
              <a:t>L’échange et la valorisation de l’expertise</a:t>
            </a:r>
          </a:p>
          <a:p>
            <a:pPr marL="0" indent="0">
              <a:buNone/>
            </a:pPr>
            <a:endParaRPr lang="fr-BE" sz="900" dirty="0" smtClean="0"/>
          </a:p>
          <a:p>
            <a:pPr marL="0" indent="0" algn="ctr">
              <a:buNone/>
            </a:pPr>
            <a:endParaRPr lang="fr-BE" sz="1800" dirty="0" smtClean="0"/>
          </a:p>
          <a:p>
            <a:pPr marL="0" indent="0" algn="ctr">
              <a:buNone/>
            </a:pPr>
            <a:r>
              <a:rPr lang="fr-BE" sz="1800" b="1" dirty="0" smtClean="0"/>
              <a:t>Les besoins et attentes de l’enfant ou de l’adolescent et de son entourage sont au centre des préoccupations</a:t>
            </a:r>
          </a:p>
          <a:p>
            <a:pPr marL="0" indent="0" algn="ctr">
              <a:buNone/>
            </a:pPr>
            <a:r>
              <a:rPr lang="fr-BE" sz="1800" b="1" dirty="0" smtClean="0"/>
              <a:t>Travail d’équipe &amp; approche multidisciplinaire</a:t>
            </a:r>
            <a:endParaRPr lang="fr-BE" sz="1800" b="1" dirty="0"/>
          </a:p>
        </p:txBody>
      </p:sp>
      <p:sp>
        <p:nvSpPr>
          <p:cNvPr id="4" name="Espace réservé du numéro de diapositive 3"/>
          <p:cNvSpPr>
            <a:spLocks noGrp="1"/>
          </p:cNvSpPr>
          <p:nvPr>
            <p:ph type="sldNum" sz="quarter" idx="12"/>
          </p:nvPr>
        </p:nvSpPr>
        <p:spPr/>
        <p:txBody>
          <a:bodyPr/>
          <a:lstStyle/>
          <a:p>
            <a:fld id="{FEA68D8E-BB15-4CE7-8B55-3B7B00089A67}" type="slidenum">
              <a:rPr lang="en-US" altLang="fr-FR" smtClean="0"/>
              <a:pPr/>
              <a:t>9</a:t>
            </a:fld>
            <a:endParaRPr lang="en-US" altLang="fr-FR"/>
          </a:p>
        </p:txBody>
      </p:sp>
    </p:spTree>
    <p:extLst>
      <p:ext uri="{BB962C8B-B14F-4D97-AF65-F5344CB8AC3E}">
        <p14:creationId xmlns:p14="http://schemas.microsoft.com/office/powerpoint/2010/main" val="3858140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52</TotalTime>
  <Words>2814</Words>
  <Application>Microsoft Macintosh PowerPoint</Application>
  <PresentationFormat>Présentation à l'écran (4:3)</PresentationFormat>
  <Paragraphs>654</Paragraphs>
  <Slides>28</Slides>
  <Notes>18</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Aube</vt:lpstr>
      <vt:lpstr>Formation en périnatalité Attachement</vt:lpstr>
      <vt:lpstr>« Vers une nouvelle politique de santé mentale pour enfants et adolescents »</vt:lpstr>
      <vt:lpstr>Présentation PowerPoint</vt:lpstr>
      <vt:lpstr>OMS Service Organisation Pyramid for an Optimal Mix of Services for Mental Health</vt:lpstr>
      <vt:lpstr>Nouvelle politique : 3 niveaux</vt:lpstr>
      <vt:lpstr>Schéma de la nouvelle politique</vt:lpstr>
      <vt:lpstr>Notions clés</vt:lpstr>
      <vt:lpstr>Objectifs stratégiques (plan national 2015-2020)</vt:lpstr>
      <vt:lpstr>Missions-clés (fonctions)</vt:lpstr>
      <vt:lpstr> </vt:lpstr>
      <vt:lpstr>Présentation PowerPoint</vt:lpstr>
      <vt:lpstr>Présentation PowerPoint</vt:lpstr>
      <vt:lpstr>Présentation PowerPoint</vt:lpstr>
      <vt:lpstr>Présentation PowerPoint</vt:lpstr>
      <vt:lpstr>REALiSM</vt:lpstr>
      <vt:lpstr>Présentation PowerPoint</vt:lpstr>
      <vt:lpstr>Organisation du réseau</vt:lpstr>
      <vt:lpstr>Présentation PowerPoint</vt:lpstr>
      <vt:lpstr>1ère Etape : Elaboration d’une charte, recensement des opérateurs, cartographie, rencontre des opérateurs, mise en évidence des bonnes pratiques, élaboration d’actions spécifiques, etc.</vt:lpstr>
      <vt:lpstr>Présentation PowerPoint</vt:lpstr>
      <vt:lpstr>1ère Etape : Elaboration d’une charte, recensement, cartographie, séances d’information, articulation, rencontre des opérateurs, mise en évidence des bonnes pratiques, renforcement des spécificités des soins spécialisés et mises en évidence auprès du réseau, etc.</vt:lpstr>
      <vt:lpstr>1ère Etape : Elaboration d’une charte, recensement, cartographie, séances d’information, rencontre des opérateurs, mise en évidence des bonnes pratiques, échange, implémentation d’une équipe mobile unique, articulation avec le réseau et le pédopsychiatre responsable du réseau</vt:lpstr>
      <vt:lpstr>Présentation PowerPoint</vt:lpstr>
      <vt:lpstr>Présentation PowerPoint</vt:lpstr>
      <vt:lpstr>Présentation PowerPoint</vt:lpstr>
      <vt:lpstr>4 sphères L’usager au centre</vt:lpstr>
      <vt:lpstr>Vue globale du fonctionnement du réseau</vt:lpstr>
      <vt:lpstr>Consultation et Liaison intersectorielle   Audrey Boclinville  Corinne Catale  Stéphanie Halin Céline Hansen  </vt:lpstr>
    </vt:vector>
  </TitlesOfParts>
  <Company>Cabinet Médical Malchair SPRLU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Malchair</dc:creator>
  <cp:lastModifiedBy>Alain Malchair</cp:lastModifiedBy>
  <cp:revision>7</cp:revision>
  <dcterms:created xsi:type="dcterms:W3CDTF">2017-12-16T17:23:45Z</dcterms:created>
  <dcterms:modified xsi:type="dcterms:W3CDTF">2017-12-20T20:24:49Z</dcterms:modified>
</cp:coreProperties>
</file>