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2" r:id="rId13"/>
    <p:sldId id="274" r:id="rId14"/>
    <p:sldId id="273" r:id="rId15"/>
    <p:sldId id="275" r:id="rId16"/>
    <p:sldId id="276" r:id="rId17"/>
    <p:sldId id="266" r:id="rId18"/>
    <p:sldId id="267" r:id="rId19"/>
    <p:sldId id="268" r:id="rId20"/>
    <p:sldId id="269" r:id="rId21"/>
    <p:sldId id="277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16/03/17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cyberdépendance </a:t>
            </a:r>
            <a:br>
              <a:rPr lang="fr-FR" dirty="0" smtClean="0"/>
            </a:br>
            <a:r>
              <a:rPr lang="fr-FR" dirty="0" smtClean="0"/>
              <a:t>existe-t-elle?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93054" y="4791012"/>
            <a:ext cx="4679345" cy="173532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Pr. </a:t>
            </a:r>
            <a:r>
              <a:rPr lang="fr-FR" dirty="0"/>
              <a:t> </a:t>
            </a:r>
            <a:r>
              <a:rPr lang="fr-FR" dirty="0" smtClean="0"/>
              <a:t>A. Malchair</a:t>
            </a:r>
          </a:p>
          <a:p>
            <a:r>
              <a:rPr lang="fr-FR" dirty="0" smtClean="0"/>
              <a:t>Semaine du Cerveau,</a:t>
            </a:r>
          </a:p>
          <a:p>
            <a:r>
              <a:rPr lang="fr-FR" dirty="0" err="1" smtClean="0"/>
              <a:t>Ulg</a:t>
            </a:r>
            <a:r>
              <a:rPr lang="fr-FR" dirty="0" smtClean="0"/>
              <a:t>, 16/03/2017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773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  </a:t>
            </a:r>
            <a:r>
              <a:rPr lang="fr-FR" sz="3600" dirty="0" smtClean="0"/>
              <a:t> Deux images caricaturales:</a:t>
            </a:r>
          </a:p>
          <a:p>
            <a:r>
              <a:rPr lang="fr-FR" dirty="0" smtClean="0"/>
              <a:t>Le jeune déconnecté socialement et isolé dans sa chambre,</a:t>
            </a:r>
          </a:p>
          <a:p>
            <a:r>
              <a:rPr lang="fr-FR" dirty="0" smtClean="0"/>
              <a:t>Le jeune intensément investi dans des échanges envahissants.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626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rapport à la réalité?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 smtClean="0"/>
              <a:t>Pêle-mêle:</a:t>
            </a:r>
          </a:p>
          <a:p>
            <a:pPr marL="0" indent="0">
              <a:buNone/>
            </a:pPr>
            <a:r>
              <a:rPr lang="fr-FR" sz="3600" dirty="0"/>
              <a:t> </a:t>
            </a:r>
            <a:r>
              <a:rPr lang="fr-FR" sz="3600" dirty="0" smtClean="0"/>
              <a:t>          l’image, le vrai, le réel, le virtuel</a:t>
            </a:r>
            <a:r>
              <a:rPr lang="is-IS" sz="3600" dirty="0" smtClean="0"/>
              <a:t>….</a:t>
            </a:r>
          </a:p>
          <a:p>
            <a:pPr marL="0" indent="0">
              <a:buNone/>
            </a:pPr>
            <a:r>
              <a:rPr lang="is-IS" sz="3600" dirty="0" smtClean="0"/>
              <a:t>Il n’y a pas que les jeux qui sont concernés!!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93849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65868"/>
            <a:ext cx="8229600" cy="5560295"/>
          </a:xfrm>
        </p:spPr>
        <p:txBody>
          <a:bodyPr/>
          <a:lstStyle/>
          <a:p>
            <a:r>
              <a:rPr lang="fr-FR" dirty="0" smtClean="0"/>
              <a:t>La vérité n’est pas la réalité.</a:t>
            </a:r>
          </a:p>
          <a:p>
            <a:r>
              <a:rPr lang="fr-FR" dirty="0" smtClean="0"/>
              <a:t>Prendre l’image pour la personne.</a:t>
            </a:r>
          </a:p>
          <a:p>
            <a:r>
              <a:rPr lang="fr-FR" dirty="0" smtClean="0"/>
              <a:t>L’image de la réalité.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44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65868"/>
            <a:ext cx="8229600" cy="5560295"/>
          </a:xfrm>
        </p:spPr>
        <p:txBody>
          <a:bodyPr/>
          <a:lstStyle/>
          <a:p>
            <a:r>
              <a:rPr lang="fr-FR" dirty="0" smtClean="0"/>
              <a:t>Illusion de toute-puissance via l’écran,</a:t>
            </a:r>
          </a:p>
          <a:p>
            <a:r>
              <a:rPr lang="fr-FR" dirty="0" smtClean="0"/>
              <a:t>Deux exemples: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sz="2800" dirty="0" smtClean="0"/>
              <a:t> Les « relations amoureuses »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                    Le </a:t>
            </a:r>
            <a:r>
              <a:rPr lang="fr-FR" sz="2800" dirty="0" err="1" smtClean="0"/>
              <a:t>cyberharcèlement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&gt;&gt;&gt; Réel, ou pas réel ??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5096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6646"/>
            <a:ext cx="8229600" cy="5849517"/>
          </a:xfrm>
        </p:spPr>
        <p:txBody>
          <a:bodyPr/>
          <a:lstStyle/>
          <a:p>
            <a:r>
              <a:rPr lang="fr-FR" dirty="0" smtClean="0"/>
              <a:t>Effet amplificateur: tout devient possible!</a:t>
            </a:r>
          </a:p>
          <a:p>
            <a:r>
              <a:rPr lang="fr-FR" dirty="0" smtClean="0"/>
              <a:t>En multipliant les images, on multiplie les mondes possibles.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236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64670"/>
            <a:ext cx="8229600" cy="5761493"/>
          </a:xfrm>
        </p:spPr>
        <p:txBody>
          <a:bodyPr/>
          <a:lstStyle/>
          <a:p>
            <a:r>
              <a:rPr lang="fr-FR" dirty="0" smtClean="0"/>
              <a:t>Contradiction dans le rapport au temps, entre hyper rapidité et permanence infinie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069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7544"/>
            <a:ext cx="8229600" cy="5698619"/>
          </a:xfrm>
        </p:spPr>
        <p:txBody>
          <a:bodyPr/>
          <a:lstStyle/>
          <a:p>
            <a:r>
              <a:rPr lang="fr-FR" sz="4000" dirty="0" smtClean="0"/>
              <a:t>Une drogue du lien?</a:t>
            </a:r>
          </a:p>
          <a:p>
            <a:r>
              <a:rPr lang="fr-FR" dirty="0" smtClean="0"/>
              <a:t>Et à l’image de soi renvoyée par les autres:</a:t>
            </a:r>
          </a:p>
          <a:p>
            <a:r>
              <a:rPr lang="fr-FR" dirty="0" smtClean="0"/>
              <a:t>« J’existe si on me le dit », via le nombre d’amis, le nombre de </a:t>
            </a:r>
            <a:r>
              <a:rPr lang="fr-FR" dirty="0" err="1" smtClean="0"/>
              <a:t>like</a:t>
            </a:r>
            <a:r>
              <a:rPr lang="fr-FR" dirty="0" smtClean="0"/>
              <a:t> sur une photo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Le lien même quand c’est fini, surveiller les ex!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8955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Comment « classer » les joueurs?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4000" dirty="0" smtClean="0"/>
              <a:t>   Type 1</a:t>
            </a:r>
          </a:p>
          <a:p>
            <a:r>
              <a:rPr lang="fr-FR" dirty="0" smtClean="0"/>
              <a:t>Recherche d’excitations, même pour les jeux non violents, mélange d’énervement et de contrôle permanent.</a:t>
            </a:r>
          </a:p>
          <a:p>
            <a:r>
              <a:rPr lang="fr-FR" dirty="0" smtClean="0"/>
              <a:t>Groupe le plus à risque.</a:t>
            </a:r>
          </a:p>
          <a:p>
            <a:r>
              <a:rPr lang="fr-FR" dirty="0" smtClean="0"/>
              <a:t>Jeux FPS, comme Call of </a:t>
            </a:r>
            <a:r>
              <a:rPr lang="fr-FR" dirty="0" err="1" smtClean="0"/>
              <a:t>Duty</a:t>
            </a:r>
            <a:r>
              <a:rPr lang="is-IS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088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 smtClean="0"/>
              <a:t>   Type 2</a:t>
            </a:r>
            <a:endParaRPr lang="fr-FR" dirty="0" smtClean="0"/>
          </a:p>
          <a:p>
            <a:r>
              <a:rPr lang="fr-FR" dirty="0" smtClean="0"/>
              <a:t>Manipulation de soi , d’autrui , ou de l’environnement.</a:t>
            </a:r>
          </a:p>
          <a:p>
            <a:r>
              <a:rPr lang="fr-FR" dirty="0" smtClean="0"/>
              <a:t>Espace transitionnel possible.</a:t>
            </a:r>
          </a:p>
          <a:p>
            <a:r>
              <a:rPr lang="is-IS" dirty="0" smtClean="0"/>
              <a:t>Risque moindre, mais présent</a:t>
            </a:r>
          </a:p>
          <a:p>
            <a:r>
              <a:rPr lang="fr-FR" dirty="0" err="1"/>
              <a:t>Sim’s</a:t>
            </a:r>
            <a:r>
              <a:rPr lang="fr-FR" dirty="0"/>
              <a:t>, Second Life, Age of Empire</a:t>
            </a:r>
            <a:r>
              <a:rPr lang="is-IS" dirty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8613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 smtClean="0"/>
              <a:t>   Type 3</a:t>
            </a:r>
          </a:p>
          <a:p>
            <a:r>
              <a:rPr lang="fr-FR" dirty="0" smtClean="0"/>
              <a:t>Renforcement narcissique lié aux missions, dans le but d’être le meilleur.</a:t>
            </a:r>
          </a:p>
          <a:p>
            <a:r>
              <a:rPr lang="fr-FR" dirty="0" smtClean="0"/>
              <a:t>Valorisation qui peut n’être qu’une étape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Risque éventuellement moindre.</a:t>
            </a:r>
          </a:p>
          <a:p>
            <a:r>
              <a:rPr lang="is-IS" dirty="0" smtClean="0"/>
              <a:t>FIFA, Need for Speed,...mais aussi jeux d’argent.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7053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Adorables.jpg"/>
          <p:cNvPicPr>
            <a:picLocks noChangeAspect="1"/>
          </p:cNvPicPr>
          <p:nvPr/>
        </p:nvPicPr>
        <p:blipFill>
          <a:blip r:embed="rId2" cstate="print"/>
          <a:srcRect l="14898" t="3150" r="7632" b="8651"/>
          <a:stretch>
            <a:fillRect/>
          </a:stretch>
        </p:blipFill>
        <p:spPr>
          <a:xfrm>
            <a:off x="2915816" y="260648"/>
            <a:ext cx="3744416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032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4000" dirty="0" smtClean="0"/>
              <a:t>   Type 4</a:t>
            </a:r>
          </a:p>
          <a:p>
            <a:r>
              <a:rPr lang="fr-FR" dirty="0" smtClean="0"/>
              <a:t>Espace de communication protégée de la confrontation trop brutale à la réalité de l’autre.</a:t>
            </a:r>
          </a:p>
          <a:p>
            <a:r>
              <a:rPr lang="fr-FR" dirty="0" smtClean="0"/>
              <a:t>Passer du virtuel au réel, et accepter la sexualité.</a:t>
            </a:r>
          </a:p>
          <a:p>
            <a:r>
              <a:rPr lang="fr-FR" dirty="0" smtClean="0"/>
              <a:t>Groupe le moins à risque?</a:t>
            </a:r>
          </a:p>
          <a:p>
            <a:r>
              <a:rPr lang="fr-FR" dirty="0" smtClean="0"/>
              <a:t>Les réseaux sociaux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7393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98"/>
            <a:ext cx="8229600" cy="5874666"/>
          </a:xfrm>
        </p:spPr>
        <p:txBody>
          <a:bodyPr/>
          <a:lstStyle/>
          <a:p>
            <a:r>
              <a:rPr lang="fr-FR" dirty="0" smtClean="0"/>
              <a:t>Donc, grande variété pour les jeux, entre FIFA et GTA5, p. ex.</a:t>
            </a:r>
          </a:p>
          <a:p>
            <a:r>
              <a:rPr lang="fr-FR" dirty="0" smtClean="0"/>
              <a:t>Beaucoup dépend de la personnalité du joueur, </a:t>
            </a:r>
          </a:p>
          <a:p>
            <a:r>
              <a:rPr lang="fr-FR" dirty="0" smtClean="0"/>
              <a:t>Mais pas que!</a:t>
            </a:r>
          </a:p>
          <a:p>
            <a:r>
              <a:rPr lang="fr-FR" dirty="0" smtClean="0"/>
              <a:t>Exemples : les univers persistants, les missions nocturnes, les achats en « vrai »</a:t>
            </a:r>
            <a:r>
              <a:rPr lang="is-IS" dirty="0" smtClean="0"/>
              <a:t>…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05949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 la violence?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4000" dirty="0" smtClean="0"/>
              <a:t>   Deux questions:</a:t>
            </a:r>
          </a:p>
          <a:p>
            <a:r>
              <a:rPr lang="fr-FR" dirty="0" smtClean="0"/>
              <a:t>Les jeux vidéos rendent-ils violents?</a:t>
            </a:r>
          </a:p>
          <a:p>
            <a:r>
              <a:rPr lang="fr-FR" dirty="0" smtClean="0"/>
              <a:t>Le </a:t>
            </a:r>
            <a:r>
              <a:rPr lang="fr-FR" dirty="0" err="1" smtClean="0"/>
              <a:t>cyberharcèlement</a:t>
            </a:r>
            <a:r>
              <a:rPr lang="fr-FR" dirty="0" smtClean="0"/>
              <a:t> dans les réseaux sociaux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778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17962"/>
            <a:ext cx="8229600" cy="1345508"/>
          </a:xfrm>
        </p:spPr>
        <p:txBody>
          <a:bodyPr>
            <a:normAutofit/>
          </a:bodyPr>
          <a:lstStyle/>
          <a:p>
            <a:r>
              <a:rPr lang="fr-FR" sz="4400" dirty="0" smtClean="0"/>
              <a:t>Une  Dépendance sans Produit 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De nombreux termes:</a:t>
            </a:r>
          </a:p>
          <a:p>
            <a:pPr marL="0" indent="0">
              <a:buNone/>
            </a:pPr>
            <a:r>
              <a:rPr lang="fr-FR" dirty="0" smtClean="0"/>
              <a:t>Usage excessif , usage problématique , cyberdépendance , cyberaddiction</a:t>
            </a:r>
            <a:r>
              <a:rPr lang="is-IS" dirty="0" smtClean="0"/>
              <a:t>….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7186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Quelques chiffres</a:t>
            </a:r>
            <a:r>
              <a:rPr lang="is-IS" sz="4400" dirty="0" smtClean="0"/>
              <a:t>….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90% de jeunes inscrits sur les réseaux sociaux,</a:t>
            </a:r>
          </a:p>
          <a:p>
            <a:r>
              <a:rPr lang="fr-FR" dirty="0" smtClean="0"/>
              <a:t>80% de jeunes de 17 ans ont joué la semaine passée, au moins une fois,</a:t>
            </a:r>
          </a:p>
          <a:p>
            <a:r>
              <a:rPr lang="fr-FR" dirty="0" smtClean="0"/>
              <a:t>23% reconnaissent des problèmes avec les parents, 26% à l’école, 4% avec l’argent,</a:t>
            </a:r>
          </a:p>
          <a:p>
            <a:r>
              <a:rPr lang="fr-FR" dirty="0" smtClean="0"/>
              <a:t>5% en danger (</a:t>
            </a:r>
            <a:r>
              <a:rPr lang="fr-FR" sz="2000" dirty="0" smtClean="0"/>
              <a:t>chiffre variable selon les études, jusqu’à 14%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395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Pas de consensus chez les « experts »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Pour certains, une « addiction » sans produit ne peut être envisagée, par l’absence de relais chimiques dans le cerveau.</a:t>
            </a:r>
          </a:p>
          <a:p>
            <a:r>
              <a:rPr lang="fr-FR" dirty="0" smtClean="0"/>
              <a:t>La majorité des recherches est encore orientée vers les facteurs individuels et environnementaux.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2574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fr-FR" dirty="0" smtClean="0"/>
              <a:t>Pourtant, des études récentes commencent à montrer que ce comportement serait en lien avec des caractéristiques cérébrales structurelles et fonctionnelles qui présentent des analogies avec les changements observés chez les toxicomanes.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6585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fr-FR" dirty="0" smtClean="0"/>
              <a:t>Surtout, dans l’observation quotidienne, une minorité non négligeable d’utilisateurs sont  au-delà d’une « habitude  envahissante ».</a:t>
            </a:r>
          </a:p>
          <a:p>
            <a:r>
              <a:rPr lang="fr-FR" dirty="0" smtClean="0"/>
              <a:t>On va noter: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</a:t>
            </a:r>
            <a:r>
              <a:rPr lang="fr-FR" dirty="0"/>
              <a:t> </a:t>
            </a:r>
            <a:r>
              <a:rPr lang="fr-FR" dirty="0" smtClean="0"/>
              <a:t> un trouble de l’humeur,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un syndrome de tolérance,</a:t>
            </a:r>
          </a:p>
          <a:p>
            <a:pPr marL="0" indent="0">
              <a:buNone/>
            </a:pPr>
            <a:r>
              <a:rPr lang="fr-FR" dirty="0" smtClean="0"/>
              <a:t>                                   une fréquence en hausse.</a:t>
            </a:r>
          </a:p>
        </p:txBody>
      </p:sp>
    </p:spTree>
    <p:extLst>
      <p:ext uri="{BB962C8B-B14F-4D97-AF65-F5344CB8AC3E}">
        <p14:creationId xmlns:p14="http://schemas.microsoft.com/office/powerpoint/2010/main" val="1153945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 pour les jeunes?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</a:t>
            </a:r>
            <a:r>
              <a:rPr lang="fr-FR" sz="3900" dirty="0" smtClean="0"/>
              <a:t>Forte contestation: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« J’arrête quand je veux »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« Ce n’est pas une drogue, c’est une passion »</a:t>
            </a:r>
          </a:p>
          <a:p>
            <a:pPr marL="0" indent="0">
              <a:buNone/>
            </a:pPr>
            <a:r>
              <a:rPr lang="fr-FR" dirty="0" smtClean="0"/>
              <a:t>   </a:t>
            </a:r>
            <a:r>
              <a:rPr lang="fr-FR" sz="3900" dirty="0" smtClean="0"/>
              <a:t>Une passion?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Passion simple, passion harmonieuse, passion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obsédante</a:t>
            </a:r>
            <a:r>
              <a:rPr lang="is-IS" dirty="0" smtClean="0"/>
              <a:t>….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474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/>
              <a:t>Et la clinique?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Une dépendance existe bel et bien, certes à des degrés divers, avec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une bascule des investissements,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une dérive scolaire,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et une souffrance généralisée, de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l’entourage familial, notamment.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82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ube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Aube.thmx</Template>
  <TotalTime>434</TotalTime>
  <Words>567</Words>
  <Application>Microsoft Macintosh PowerPoint</Application>
  <PresentationFormat>Présentation à l'écran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Aube</vt:lpstr>
      <vt:lpstr>La cyberdépendance  existe-t-elle?</vt:lpstr>
      <vt:lpstr>Présentation PowerPoint</vt:lpstr>
      <vt:lpstr>Une  Dépendance sans Produit ?</vt:lpstr>
      <vt:lpstr>Quelques chiffres….</vt:lpstr>
      <vt:lpstr>Pas de consensus chez les « experts »</vt:lpstr>
      <vt:lpstr>Présentation PowerPoint</vt:lpstr>
      <vt:lpstr>Présentation PowerPoint</vt:lpstr>
      <vt:lpstr>Et pour les jeunes?</vt:lpstr>
      <vt:lpstr>Et la clinique?</vt:lpstr>
      <vt:lpstr>Présentation PowerPoint</vt:lpstr>
      <vt:lpstr>Quel rapport à la réalité?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Comment « classer » les joueurs?</vt:lpstr>
      <vt:lpstr>Présentation PowerPoint</vt:lpstr>
      <vt:lpstr>Présentation PowerPoint</vt:lpstr>
      <vt:lpstr>Présentation PowerPoint</vt:lpstr>
      <vt:lpstr>Présentation PowerPoint</vt:lpstr>
      <vt:lpstr>Et la violence? </vt:lpstr>
    </vt:vector>
  </TitlesOfParts>
  <Company>Cabinet Médical Malchair SPRLU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cyberdépendance  existe-t-elle?</dc:title>
  <dc:creator>Alain Malchair</dc:creator>
  <cp:lastModifiedBy>Alain Malchair</cp:lastModifiedBy>
  <cp:revision>10</cp:revision>
  <dcterms:created xsi:type="dcterms:W3CDTF">2017-03-15T16:40:01Z</dcterms:created>
  <dcterms:modified xsi:type="dcterms:W3CDTF">2017-03-16T23:01:54Z</dcterms:modified>
</cp:coreProperties>
</file>