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4" r:id="rId24"/>
    <p:sldId id="285" r:id="rId25"/>
    <p:sldId id="286" r:id="rId26"/>
    <p:sldId id="278" r:id="rId27"/>
    <p:sldId id="279" r:id="rId28"/>
    <p:sldId id="280" r:id="rId29"/>
    <p:sldId id="283" r:id="rId30"/>
    <p:sldId id="281" r:id="rId31"/>
    <p:sldId id="28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01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056286"/>
            <a:ext cx="7772400" cy="2062273"/>
          </a:xfrm>
        </p:spPr>
        <p:txBody>
          <a:bodyPr>
            <a:normAutofit/>
          </a:bodyPr>
          <a:lstStyle/>
          <a:p>
            <a:r>
              <a:rPr lang="fr-FR" dirty="0" smtClean="0"/>
              <a:t>Liens entre Santé mentale et Pathologies somatiques</a:t>
            </a:r>
            <a:endParaRPr lang="fr-FR" dirty="0"/>
          </a:p>
        </p:txBody>
      </p:sp>
      <p:sp>
        <p:nvSpPr>
          <p:cNvPr id="3" name="Sous-titre 2"/>
          <p:cNvSpPr>
            <a:spLocks noGrp="1"/>
          </p:cNvSpPr>
          <p:nvPr>
            <p:ph type="subTitle" idx="1"/>
          </p:nvPr>
        </p:nvSpPr>
        <p:spPr>
          <a:xfrm>
            <a:off x="2728426" y="4137120"/>
            <a:ext cx="6010081" cy="2439518"/>
          </a:xfrm>
        </p:spPr>
        <p:txBody>
          <a:bodyPr>
            <a:normAutofit fontScale="77500" lnSpcReduction="20000"/>
          </a:bodyPr>
          <a:lstStyle/>
          <a:p>
            <a:r>
              <a:rPr lang="fr-FR" sz="3800" dirty="0" smtClean="0"/>
              <a:t>Professeur Alain Malchair</a:t>
            </a:r>
          </a:p>
          <a:p>
            <a:r>
              <a:rPr lang="fr-FR" dirty="0" err="1" smtClean="0"/>
              <a:t>Ulg</a:t>
            </a:r>
            <a:endParaRPr lang="fr-FR" dirty="0" smtClean="0"/>
          </a:p>
          <a:p>
            <a:r>
              <a:rPr lang="fr-FR" dirty="0" smtClean="0"/>
              <a:t>Université d’été 2017</a:t>
            </a:r>
          </a:p>
          <a:p>
            <a:r>
              <a:rPr lang="fr-FR" sz="3300" dirty="0" smtClean="0"/>
              <a:t>38</a:t>
            </a:r>
            <a:r>
              <a:rPr lang="fr-FR" sz="3300" baseline="30000" dirty="0" smtClean="0"/>
              <a:t>ème</a:t>
            </a:r>
            <a:r>
              <a:rPr lang="fr-FR" sz="3300" dirty="0" smtClean="0"/>
              <a:t> session IEM</a:t>
            </a:r>
            <a:endParaRPr lang="fr-FR" sz="3300" dirty="0"/>
          </a:p>
        </p:txBody>
      </p:sp>
      <p:pic>
        <p:nvPicPr>
          <p:cNvPr id="1026"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57965433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77246"/>
            <a:ext cx="8229600" cy="5748918"/>
          </a:xfrm>
        </p:spPr>
        <p:txBody>
          <a:bodyPr/>
          <a:lstStyle/>
          <a:p>
            <a:pPr marL="0" indent="0">
              <a:buNone/>
            </a:pPr>
            <a:r>
              <a:rPr lang="fr-FR" dirty="0" smtClean="0"/>
              <a:t>La rupture, entre avant et après le diagnostic, donc entre un corps sain et un corps malade</a:t>
            </a:r>
          </a:p>
          <a:p>
            <a:pPr marL="0" indent="0">
              <a:buNone/>
            </a:pPr>
            <a:r>
              <a:rPr lang="fr-FR" dirty="0" smtClean="0"/>
              <a:t>La chronicité, avec la découverte d’un temps nouveau, différent, incompréhensible pour un enfant, le « toujours » !</a:t>
            </a:r>
          </a:p>
          <a:p>
            <a:pPr marL="0" indent="0">
              <a:buNone/>
            </a:pPr>
            <a:r>
              <a:rPr lang="fr-FR" dirty="0" smtClean="0"/>
              <a:t>Passer à un « pendant » la maladie</a:t>
            </a:r>
            <a:endParaRPr lang="fr-FR" dirty="0"/>
          </a:p>
        </p:txBody>
      </p:sp>
      <p:pic>
        <p:nvPicPr>
          <p:cNvPr id="10242"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63843880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51498"/>
            <a:ext cx="8229600" cy="5874666"/>
          </a:xfrm>
        </p:spPr>
        <p:txBody>
          <a:bodyPr/>
          <a:lstStyle/>
          <a:p>
            <a:pPr marL="0" indent="0">
              <a:buNone/>
            </a:pPr>
            <a:r>
              <a:rPr lang="fr-FR" sz="3600" dirty="0" smtClean="0"/>
              <a:t>Double travail psychique:</a:t>
            </a:r>
          </a:p>
          <a:p>
            <a:r>
              <a:rPr lang="fr-FR" dirty="0" smtClean="0"/>
              <a:t>Deuil de la santé</a:t>
            </a:r>
          </a:p>
          <a:p>
            <a:r>
              <a:rPr lang="fr-FR" dirty="0" smtClean="0"/>
              <a:t>Appropriation de la maladie</a:t>
            </a:r>
            <a:endParaRPr lang="fr-FR" dirty="0"/>
          </a:p>
        </p:txBody>
      </p:sp>
      <p:pic>
        <p:nvPicPr>
          <p:cNvPr id="11266"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608255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9522"/>
            <a:ext cx="8229600" cy="5786642"/>
          </a:xfrm>
        </p:spPr>
        <p:txBody>
          <a:bodyPr/>
          <a:lstStyle/>
          <a:p>
            <a:pPr marL="0" indent="0">
              <a:buNone/>
            </a:pPr>
            <a:r>
              <a:rPr lang="fr-FR" sz="3600" dirty="0" smtClean="0"/>
              <a:t>Deuil de la santé:</a:t>
            </a:r>
          </a:p>
          <a:p>
            <a:pPr marL="0" indent="0">
              <a:buNone/>
            </a:pPr>
            <a:r>
              <a:rPr lang="fr-FR" dirty="0" smtClean="0"/>
              <a:t>Normalement, deuil, « extérieur à soi », et ici, deuil « de soi », des comportements liés à la santé, normalement les projets, les désirs</a:t>
            </a:r>
            <a:r>
              <a:rPr lang="is-IS" dirty="0" smtClean="0"/>
              <a:t>…</a:t>
            </a:r>
            <a:endParaRPr lang="fr-FR" dirty="0" smtClean="0"/>
          </a:p>
          <a:p>
            <a:endParaRPr lang="fr-FR" dirty="0"/>
          </a:p>
        </p:txBody>
      </p:sp>
      <p:pic>
        <p:nvPicPr>
          <p:cNvPr id="12290" name="Picture 2" descr="P:\CHU\type\Logo_CHU-coul-petit.jpg"/>
          <p:cNvPicPr>
            <a:picLocks noChangeAspect="1" noChangeArrowheads="1"/>
          </p:cNvPicPr>
          <p:nvPr/>
        </p:nvPicPr>
        <p:blipFill>
          <a:blip r:embed="rId2" cstate="print"/>
          <a:srcRect/>
          <a:stretch>
            <a:fillRect/>
          </a:stretch>
        </p:blipFill>
        <p:spPr bwMode="auto">
          <a:xfrm>
            <a:off x="0" y="-9474"/>
            <a:ext cx="1219200" cy="697992"/>
          </a:xfrm>
          <a:prstGeom prst="rect">
            <a:avLst/>
          </a:prstGeom>
          <a:noFill/>
        </p:spPr>
      </p:pic>
    </p:spTree>
    <p:extLst>
      <p:ext uri="{BB962C8B-B14F-4D97-AF65-F5344CB8AC3E}">
        <p14:creationId xmlns:p14="http://schemas.microsoft.com/office/powerpoint/2010/main" val="232238469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40120"/>
            <a:ext cx="8229600" cy="5686044"/>
          </a:xfrm>
        </p:spPr>
        <p:txBody>
          <a:bodyPr/>
          <a:lstStyle/>
          <a:p>
            <a:pPr marL="0" indent="0">
              <a:buNone/>
            </a:pPr>
            <a:r>
              <a:rPr lang="fr-FR" sz="3600" dirty="0" smtClean="0"/>
              <a:t>Appropriation de la maladie:</a:t>
            </a:r>
          </a:p>
          <a:p>
            <a:pPr marL="0" indent="0">
              <a:buNone/>
            </a:pPr>
            <a:r>
              <a:rPr lang="fr-FR" dirty="0" smtClean="0"/>
              <a:t>Normalement, appropriation de phénomènes positifs, or ici, appropriation négative, des manifestations liées directement à la maladie, donc, habiter un corps malade.</a:t>
            </a:r>
            <a:endParaRPr lang="fr-FR" dirty="0"/>
          </a:p>
        </p:txBody>
      </p:sp>
      <p:pic>
        <p:nvPicPr>
          <p:cNvPr id="13314"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90367947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6048"/>
            <a:ext cx="8229600" cy="5950115"/>
          </a:xfrm>
        </p:spPr>
        <p:txBody>
          <a:bodyPr/>
          <a:lstStyle/>
          <a:p>
            <a:pPr marL="0" indent="0">
              <a:buNone/>
            </a:pPr>
            <a:r>
              <a:rPr lang="fr-FR" dirty="0" smtClean="0"/>
              <a:t>Obligation d’un travail psychique contradictoire, avec une question obsédante:</a:t>
            </a:r>
          </a:p>
          <a:p>
            <a:endParaRPr lang="fr-FR" dirty="0"/>
          </a:p>
          <a:p>
            <a:pPr marL="0" indent="0">
              <a:buNone/>
            </a:pPr>
            <a:r>
              <a:rPr lang="fr-FR" dirty="0" smtClean="0"/>
              <a:t>                       </a:t>
            </a:r>
            <a:r>
              <a:rPr lang="fr-FR" sz="4000" dirty="0" smtClean="0"/>
              <a:t>    Pourquoi moi?</a:t>
            </a:r>
            <a:endParaRPr lang="fr-FR" sz="4000" dirty="0"/>
          </a:p>
        </p:txBody>
      </p:sp>
      <p:pic>
        <p:nvPicPr>
          <p:cNvPr id="14338"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59172551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Conséquence en santé mentale</a:t>
            </a:r>
            <a:endParaRPr lang="fr-FR" dirty="0"/>
          </a:p>
        </p:txBody>
      </p:sp>
      <p:sp>
        <p:nvSpPr>
          <p:cNvPr id="3" name="Espace réservé du contenu 2"/>
          <p:cNvSpPr>
            <a:spLocks noGrp="1"/>
          </p:cNvSpPr>
          <p:nvPr>
            <p:ph idx="1"/>
          </p:nvPr>
        </p:nvSpPr>
        <p:spPr/>
        <p:txBody>
          <a:bodyPr>
            <a:normAutofit lnSpcReduction="10000"/>
          </a:bodyPr>
          <a:lstStyle/>
          <a:p>
            <a:pPr marL="0" indent="0">
              <a:buNone/>
            </a:pPr>
            <a:endParaRPr lang="fr-FR" dirty="0" smtClean="0"/>
          </a:p>
          <a:p>
            <a:pPr marL="0" indent="0">
              <a:buNone/>
            </a:pPr>
            <a:r>
              <a:rPr lang="fr-FR" dirty="0" smtClean="0"/>
              <a:t>Majoration importante de troubles psychiatriques chez les jeunes atteints de troubles somatiques:</a:t>
            </a:r>
          </a:p>
          <a:p>
            <a:pPr marL="0" indent="0">
              <a:buNone/>
            </a:pPr>
            <a:r>
              <a:rPr lang="fr-FR" dirty="0" smtClean="0"/>
              <a:t>De 6 % en population générale à 15/18% chez les jeunes malades.</a:t>
            </a:r>
            <a:endParaRPr lang="fr-FR" dirty="0"/>
          </a:p>
        </p:txBody>
      </p:sp>
      <p:pic>
        <p:nvPicPr>
          <p:cNvPr id="15362"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148610747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14372"/>
            <a:ext cx="8229600" cy="5811792"/>
          </a:xfrm>
        </p:spPr>
        <p:txBody>
          <a:bodyPr>
            <a:normAutofit fontScale="92500"/>
          </a:bodyPr>
          <a:lstStyle/>
          <a:p>
            <a:pPr marL="0" indent="0">
              <a:buNone/>
            </a:pPr>
            <a:endParaRPr lang="fr-FR" dirty="0" smtClean="0"/>
          </a:p>
          <a:p>
            <a:pPr marL="0" indent="0">
              <a:buNone/>
            </a:pPr>
            <a:r>
              <a:rPr lang="fr-FR" dirty="0" smtClean="0"/>
              <a:t>Chaque maladie ne renvoie pas à une personnalité spécifique, mais détermine des vécus particuliers, fonction des symptômes et dysfonctionnements liés à cette maladie d’une part, et de la personnalité globale de l’enfant d’autre part.</a:t>
            </a:r>
          </a:p>
          <a:p>
            <a:pPr marL="0" indent="0">
              <a:buNone/>
            </a:pPr>
            <a:r>
              <a:rPr lang="fr-FR" dirty="0" smtClean="0"/>
              <a:t>Il s’agit donc ici de pathologies somatiques avérées, et non de troubles fonctionnels ou </a:t>
            </a:r>
            <a:r>
              <a:rPr lang="fr-FR" dirty="0" err="1" smtClean="0"/>
              <a:t>conversifs</a:t>
            </a:r>
            <a:r>
              <a:rPr lang="fr-FR" dirty="0" smtClean="0"/>
              <a:t>.</a:t>
            </a:r>
          </a:p>
          <a:p>
            <a:endParaRPr lang="fr-FR" dirty="0"/>
          </a:p>
        </p:txBody>
      </p:sp>
      <p:pic>
        <p:nvPicPr>
          <p:cNvPr id="16386"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113971016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77246"/>
            <a:ext cx="8229600" cy="5748918"/>
          </a:xfrm>
        </p:spPr>
        <p:txBody>
          <a:bodyPr/>
          <a:lstStyle/>
          <a:p>
            <a:pPr marL="0" indent="0">
              <a:buNone/>
            </a:pPr>
            <a:r>
              <a:rPr lang="fr-FR" sz="3600" dirty="0" smtClean="0"/>
              <a:t>Les symptômes psychiques sont donc variés:</a:t>
            </a:r>
          </a:p>
          <a:p>
            <a:r>
              <a:rPr lang="fr-FR" dirty="0" smtClean="0"/>
              <a:t>Symptômes internalisés (inhibition, dépression, anxiété</a:t>
            </a:r>
            <a:r>
              <a:rPr lang="is-IS" dirty="0" smtClean="0"/>
              <a:t>…),</a:t>
            </a:r>
          </a:p>
          <a:p>
            <a:r>
              <a:rPr lang="fr-FR" dirty="0" smtClean="0"/>
              <a:t>S</a:t>
            </a:r>
            <a:r>
              <a:rPr lang="is-IS" dirty="0" smtClean="0"/>
              <a:t>ymptômes externalisés (révolte, agressivité, refus de soins...)</a:t>
            </a:r>
            <a:endParaRPr lang="fr-FR" dirty="0"/>
          </a:p>
        </p:txBody>
      </p:sp>
      <p:pic>
        <p:nvPicPr>
          <p:cNvPr id="17410"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70406218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9222"/>
            <a:ext cx="8229600" cy="5836942"/>
          </a:xfrm>
        </p:spPr>
        <p:txBody>
          <a:bodyPr/>
          <a:lstStyle/>
          <a:p>
            <a:r>
              <a:rPr lang="fr-FR" dirty="0" smtClean="0"/>
              <a:t>Adaptation psychosociale amoindrie, soit comme conséquence directe d’un handicap, soit liée au regard critique des pairs,</a:t>
            </a:r>
          </a:p>
          <a:p>
            <a:pPr marL="0" indent="0">
              <a:buNone/>
            </a:pPr>
            <a:endParaRPr lang="fr-FR" dirty="0" smtClean="0"/>
          </a:p>
          <a:p>
            <a:pPr marL="0" indent="0">
              <a:buNone/>
            </a:pPr>
            <a:r>
              <a:rPr lang="fr-FR" sz="3600" dirty="0" smtClean="0"/>
              <a:t>De façon générale, il en résulte une profonde diminution de l’estime de soi.</a:t>
            </a:r>
            <a:endParaRPr lang="fr-FR" sz="3600" dirty="0"/>
          </a:p>
        </p:txBody>
      </p:sp>
      <p:pic>
        <p:nvPicPr>
          <p:cNvPr id="18434"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424686999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Travail de la maladie</a:t>
            </a:r>
            <a:endParaRPr lang="fr-FR" dirty="0"/>
          </a:p>
        </p:txBody>
      </p:sp>
      <p:sp>
        <p:nvSpPr>
          <p:cNvPr id="3" name="Espace réservé du contenu 2"/>
          <p:cNvSpPr>
            <a:spLocks noGrp="1"/>
          </p:cNvSpPr>
          <p:nvPr>
            <p:ph idx="1"/>
          </p:nvPr>
        </p:nvSpPr>
        <p:spPr/>
        <p:txBody>
          <a:bodyPr/>
          <a:lstStyle/>
          <a:p>
            <a:r>
              <a:rPr lang="fr-FR" dirty="0" smtClean="0"/>
              <a:t>Double approche, celle du corps réel, et celle du corps représenté, de l’image du corps, </a:t>
            </a:r>
          </a:p>
          <a:p>
            <a:r>
              <a:rPr lang="fr-FR" dirty="0" smtClean="0"/>
              <a:t>Entre la réalité « objective » et la réalité « inconsciente ».</a:t>
            </a:r>
            <a:endParaRPr lang="fr-FR" dirty="0"/>
          </a:p>
        </p:txBody>
      </p:sp>
      <p:pic>
        <p:nvPicPr>
          <p:cNvPr id="19458"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66457963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a:bodyPr>
          <a:lstStyle/>
          <a:p>
            <a:r>
              <a:rPr lang="fr-FR" dirty="0" smtClean="0"/>
              <a:t>« La rupture avec le monopole des spécialités s’impose comme une composante essentielle du soin</a:t>
            </a:r>
            <a:r>
              <a:rPr lang="is-IS" dirty="0" smtClean="0"/>
              <a:t>…Le corps n’appartient pas exclusivement aux somaticiens, ni la psychè aux psychistes”  ( </a:t>
            </a:r>
            <a:r>
              <a:rPr lang="is-IS" dirty="0" smtClean="0"/>
              <a:t>Missonnier</a:t>
            </a:r>
            <a:r>
              <a:rPr lang="is-IS" dirty="0" smtClean="0"/>
              <a:t>, 2012</a:t>
            </a:r>
            <a:r>
              <a:rPr lang="is-IS" dirty="0" smtClean="0"/>
              <a:t>)</a:t>
            </a:r>
            <a:endParaRPr lang="is-IS" dirty="0" smtClean="0"/>
          </a:p>
        </p:txBody>
      </p:sp>
      <p:pic>
        <p:nvPicPr>
          <p:cNvPr id="2050"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41107834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32104"/>
            <a:ext cx="8229600" cy="5694060"/>
          </a:xfrm>
        </p:spPr>
        <p:txBody>
          <a:bodyPr>
            <a:normAutofit lnSpcReduction="10000"/>
          </a:bodyPr>
          <a:lstStyle/>
          <a:p>
            <a:r>
              <a:rPr lang="fr-FR" dirty="0" smtClean="0"/>
              <a:t>Théorie traumatique,</a:t>
            </a:r>
          </a:p>
          <a:p>
            <a:r>
              <a:rPr lang="fr-FR" dirty="0" smtClean="0"/>
              <a:t>Théorie du plaisir puni,</a:t>
            </a:r>
          </a:p>
          <a:p>
            <a:r>
              <a:rPr lang="fr-FR" dirty="0" smtClean="0"/>
              <a:t>Théorie familiale,</a:t>
            </a:r>
          </a:p>
          <a:p>
            <a:r>
              <a:rPr lang="fr-FR" dirty="0" smtClean="0"/>
              <a:t>Théorie médicale,</a:t>
            </a:r>
          </a:p>
          <a:p>
            <a:r>
              <a:rPr lang="fr-FR" dirty="0" smtClean="0"/>
              <a:t>Théorie « anthropocentrique »,</a:t>
            </a:r>
          </a:p>
          <a:p>
            <a:r>
              <a:rPr lang="fr-FR" dirty="0" smtClean="0"/>
              <a:t>Théorie du chaos.</a:t>
            </a:r>
          </a:p>
          <a:p>
            <a:pPr marL="0" indent="0">
              <a:buNone/>
            </a:pPr>
            <a:r>
              <a:rPr lang="fr-FR" dirty="0"/>
              <a:t> </a:t>
            </a:r>
            <a:r>
              <a:rPr lang="fr-FR" dirty="0" smtClean="0"/>
              <a:t>  (</a:t>
            </a:r>
            <a:r>
              <a:rPr lang="fr-FR" dirty="0" err="1" smtClean="0"/>
              <a:t>Pédinielli</a:t>
            </a:r>
            <a:r>
              <a:rPr lang="fr-FR" dirty="0" smtClean="0"/>
              <a:t> J-L)</a:t>
            </a:r>
            <a:endParaRPr lang="fr-FR" dirty="0"/>
          </a:p>
        </p:txBody>
      </p:sp>
      <p:pic>
        <p:nvPicPr>
          <p:cNvPr id="20482"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55627220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Conséquences directes:</a:t>
            </a:r>
            <a:br>
              <a:rPr lang="fr-FR" dirty="0" smtClean="0"/>
            </a:br>
            <a:endParaRPr lang="fr-FR" dirty="0"/>
          </a:p>
        </p:txBody>
      </p:sp>
      <p:sp>
        <p:nvSpPr>
          <p:cNvPr id="3" name="Espace réservé du contenu 2"/>
          <p:cNvSpPr>
            <a:spLocks noGrp="1"/>
          </p:cNvSpPr>
          <p:nvPr>
            <p:ph idx="1"/>
          </p:nvPr>
        </p:nvSpPr>
        <p:spPr/>
        <p:txBody>
          <a:bodyPr/>
          <a:lstStyle/>
          <a:p>
            <a:pPr marL="0" indent="0">
              <a:buNone/>
            </a:pPr>
            <a:r>
              <a:rPr lang="fr-FR" sz="3600" dirty="0" smtClean="0"/>
              <a:t>Problème double en maladie chronique:</a:t>
            </a:r>
          </a:p>
          <a:p>
            <a:r>
              <a:rPr lang="fr-FR" dirty="0" smtClean="0"/>
              <a:t>Investissement par l’enfant d’un corps défectueux, menacé,</a:t>
            </a:r>
          </a:p>
          <a:p>
            <a:r>
              <a:rPr lang="fr-FR" dirty="0" smtClean="0"/>
              <a:t>Investissement par les parents d’un enfant malade, imparfait.</a:t>
            </a:r>
            <a:endParaRPr lang="fr-FR" dirty="0"/>
          </a:p>
        </p:txBody>
      </p:sp>
      <p:pic>
        <p:nvPicPr>
          <p:cNvPr id="21506"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25947761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66633"/>
            <a:ext cx="8229600" cy="6047599"/>
          </a:xfrm>
        </p:spPr>
        <p:txBody>
          <a:bodyPr/>
          <a:lstStyle/>
          <a:p>
            <a:pPr marL="0" indent="0">
              <a:buNone/>
            </a:pPr>
            <a:r>
              <a:rPr lang="fr-FR" sz="3600" dirty="0" smtClean="0"/>
              <a:t>Pour les parents,</a:t>
            </a:r>
          </a:p>
          <a:p>
            <a:r>
              <a:rPr lang="fr-FR" dirty="0" smtClean="0"/>
              <a:t>Après le choc du diagnostic, réaction d’accablement, voire d’effondrement,</a:t>
            </a:r>
          </a:p>
          <a:p>
            <a:r>
              <a:rPr lang="fr-FR" dirty="0" smtClean="0"/>
              <a:t>Elaboration progressive d’une lutte, entre déni/refus ou collaboration,</a:t>
            </a:r>
          </a:p>
          <a:p>
            <a:r>
              <a:rPr lang="fr-FR" dirty="0" smtClean="0"/>
              <a:t>Réorganisation de l’économie familiale</a:t>
            </a:r>
            <a:endParaRPr lang="fr-FR" dirty="0"/>
          </a:p>
        </p:txBody>
      </p:sp>
      <p:pic>
        <p:nvPicPr>
          <p:cNvPr id="22530"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79497816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88640"/>
            <a:ext cx="8229600" cy="5767853"/>
          </a:xfrm>
        </p:spPr>
        <p:txBody>
          <a:bodyPr>
            <a:normAutofit/>
          </a:bodyPr>
          <a:lstStyle/>
          <a:p>
            <a:pPr marL="0" indent="0" algn="just">
              <a:buNone/>
            </a:pPr>
            <a:r>
              <a:rPr lang="fr-BE" sz="2800" dirty="0" smtClean="0"/>
              <a:t>« L’empiètement imagoïque est un processus qui peut être activé par la transformation d’un objet idéal (l’enfant rêvé attendu porteur du narcissisme parental) en un objet persécuteur (l’enfant abimé, décevant, endommageant les objets internes parentaux) » (A. Ciccone).</a:t>
            </a:r>
            <a:endParaRPr lang="fr-BE" sz="2800" dirty="0"/>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6933522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404664"/>
            <a:ext cx="8136904" cy="5904656"/>
          </a:xfrm>
        </p:spPr>
        <p:txBody>
          <a:bodyPr>
            <a:noAutofit/>
          </a:bodyPr>
          <a:lstStyle/>
          <a:p>
            <a:pPr marL="18288" indent="0">
              <a:buNone/>
            </a:pPr>
            <a:r>
              <a:rPr lang="fr-FR" sz="3200" dirty="0" smtClean="0"/>
              <a:t>« Mais cet empiètement représente une violence faite à l’enfant, en ce que l’imago contient d’idéalisation écrasante laissant à l’enfant peu de droit d’être, une violence qui ne peut que l’exclure de la lignée générationnelle, et nourrir le désespoir parental »</a:t>
            </a:r>
            <a:endParaRPr lang="fr-FR" sz="3200" dirty="0"/>
          </a:p>
        </p:txBody>
      </p:sp>
      <p:pic>
        <p:nvPicPr>
          <p:cNvPr id="3" name="Image 2"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18609457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29600" cy="5904656"/>
          </a:xfrm>
        </p:spPr>
        <p:txBody>
          <a:bodyPr>
            <a:normAutofit/>
          </a:bodyPr>
          <a:lstStyle/>
          <a:p>
            <a:pPr marL="0" indent="0" algn="just">
              <a:buNone/>
            </a:pPr>
            <a:r>
              <a:rPr lang="fr-BE" sz="2800" dirty="0" smtClean="0"/>
              <a:t>Comment passer de l’enfant imaginaire à l’enfant réel?</a:t>
            </a:r>
          </a:p>
          <a:p>
            <a:pPr marL="0" indent="0" algn="just">
              <a:buNone/>
            </a:pPr>
            <a:r>
              <a:rPr lang="fr-BE" sz="2800" dirty="0" smtClean="0"/>
              <a:t>Comment sauvegarder l’intégrité narcissique des parents tout en s’attaquant à l’exclusion défensive des parties « différentes » (décevantes) de la réalité?</a:t>
            </a:r>
          </a:p>
          <a:p>
            <a:pPr marL="0" indent="0" algn="just">
              <a:buNone/>
            </a:pPr>
            <a:endParaRPr lang="fr-BE" sz="2800" dirty="0" smtClean="0"/>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91293954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01164"/>
            <a:ext cx="8229600" cy="5825000"/>
          </a:xfrm>
        </p:spPr>
        <p:txBody>
          <a:bodyPr>
            <a:normAutofit fontScale="92500" lnSpcReduction="20000"/>
          </a:bodyPr>
          <a:lstStyle/>
          <a:p>
            <a:pPr marL="0" indent="0">
              <a:buNone/>
            </a:pPr>
            <a:endParaRPr lang="fr-FR" sz="3600" dirty="0" smtClean="0"/>
          </a:p>
          <a:p>
            <a:pPr marL="0" indent="0">
              <a:buNone/>
            </a:pPr>
            <a:r>
              <a:rPr lang="fr-FR" sz="3600" dirty="0" smtClean="0"/>
              <a:t>Pour l’enfant,</a:t>
            </a:r>
          </a:p>
          <a:p>
            <a:r>
              <a:rPr lang="fr-FR" dirty="0" smtClean="0"/>
              <a:t>Surexposition,</a:t>
            </a:r>
          </a:p>
          <a:p>
            <a:r>
              <a:rPr lang="fr-FR" dirty="0" smtClean="0"/>
              <a:t>Angoisse,</a:t>
            </a:r>
          </a:p>
          <a:p>
            <a:r>
              <a:rPr lang="fr-FR" dirty="0" smtClean="0"/>
              <a:t>Colère et révolte,</a:t>
            </a:r>
          </a:p>
          <a:p>
            <a:pPr marL="0" indent="0">
              <a:buNone/>
            </a:pPr>
            <a:r>
              <a:rPr lang="fr-FR" dirty="0"/>
              <a:t> </a:t>
            </a:r>
            <a:r>
              <a:rPr lang="fr-FR" dirty="0" smtClean="0"/>
              <a:t>    et/ou</a:t>
            </a:r>
          </a:p>
          <a:p>
            <a:r>
              <a:rPr lang="fr-FR" dirty="0" smtClean="0"/>
              <a:t>Culpabilité,</a:t>
            </a:r>
          </a:p>
          <a:p>
            <a:r>
              <a:rPr lang="fr-FR" dirty="0" smtClean="0"/>
              <a:t>Vécu de solitude.</a:t>
            </a:r>
            <a:endParaRPr lang="fr-FR" dirty="0"/>
          </a:p>
        </p:txBody>
      </p:sp>
      <p:pic>
        <p:nvPicPr>
          <p:cNvPr id="23554"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49875386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Mécanismes d’adaptation</a:t>
            </a:r>
            <a:endParaRPr lang="fr-FR" dirty="0"/>
          </a:p>
        </p:txBody>
      </p:sp>
      <p:sp>
        <p:nvSpPr>
          <p:cNvPr id="3" name="Espace réservé du contenu 2"/>
          <p:cNvSpPr>
            <a:spLocks noGrp="1"/>
          </p:cNvSpPr>
          <p:nvPr>
            <p:ph idx="1"/>
          </p:nvPr>
        </p:nvSpPr>
        <p:spPr>
          <a:xfrm>
            <a:off x="457200" y="1282632"/>
            <a:ext cx="8229600" cy="5473889"/>
          </a:xfrm>
        </p:spPr>
        <p:txBody>
          <a:bodyPr>
            <a:normAutofit fontScale="62500" lnSpcReduction="20000"/>
          </a:bodyPr>
          <a:lstStyle/>
          <a:p>
            <a:r>
              <a:rPr lang="fr-FR" dirty="0" smtClean="0"/>
              <a:t>Projection,</a:t>
            </a:r>
          </a:p>
          <a:p>
            <a:r>
              <a:rPr lang="fr-FR" dirty="0" smtClean="0"/>
              <a:t>Impulsivité et agressivité contre soi,</a:t>
            </a:r>
          </a:p>
          <a:p>
            <a:r>
              <a:rPr lang="fr-FR" dirty="0" smtClean="0"/>
              <a:t>Soumission passive,</a:t>
            </a:r>
          </a:p>
          <a:p>
            <a:r>
              <a:rPr lang="fr-FR" dirty="0" smtClean="0"/>
              <a:t>Déni, </a:t>
            </a:r>
          </a:p>
          <a:p>
            <a:r>
              <a:rPr lang="fr-FR" dirty="0" smtClean="0"/>
              <a:t>Régression,</a:t>
            </a:r>
          </a:p>
          <a:p>
            <a:r>
              <a:rPr lang="fr-FR" dirty="0" err="1" smtClean="0"/>
              <a:t>Obsessionnalisation</a:t>
            </a:r>
            <a:r>
              <a:rPr lang="fr-FR" dirty="0" smtClean="0"/>
              <a:t>,</a:t>
            </a:r>
          </a:p>
          <a:p>
            <a:r>
              <a:rPr lang="fr-FR" dirty="0" smtClean="0"/>
              <a:t>Identification à l’agresseur,</a:t>
            </a:r>
          </a:p>
          <a:p>
            <a:r>
              <a:rPr lang="fr-FR" dirty="0" smtClean="0"/>
              <a:t>Tentative de maîtrise du corps,</a:t>
            </a:r>
          </a:p>
          <a:p>
            <a:r>
              <a:rPr lang="fr-FR" dirty="0" smtClean="0"/>
              <a:t>Clivage corps/psychè</a:t>
            </a:r>
          </a:p>
          <a:p>
            <a:r>
              <a:rPr lang="fr-FR" dirty="0" smtClean="0"/>
              <a:t>Passage </a:t>
            </a:r>
            <a:r>
              <a:rPr lang="fr-FR" dirty="0"/>
              <a:t>à l’acte</a:t>
            </a:r>
          </a:p>
          <a:p>
            <a:r>
              <a:rPr lang="fr-FR" dirty="0"/>
              <a:t>Sublimation</a:t>
            </a:r>
          </a:p>
        </p:txBody>
      </p:sp>
      <p:pic>
        <p:nvPicPr>
          <p:cNvPr id="24578"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63219357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Réflexion sur le diabète</a:t>
            </a:r>
            <a:endParaRPr lang="fr-FR" dirty="0"/>
          </a:p>
        </p:txBody>
      </p:sp>
      <p:sp>
        <p:nvSpPr>
          <p:cNvPr id="3" name="Espace réservé du contenu 2"/>
          <p:cNvSpPr>
            <a:spLocks noGrp="1"/>
          </p:cNvSpPr>
          <p:nvPr>
            <p:ph idx="1"/>
          </p:nvPr>
        </p:nvSpPr>
        <p:spPr>
          <a:xfrm>
            <a:off x="318892" y="1763673"/>
            <a:ext cx="8229600" cy="4525963"/>
          </a:xfrm>
        </p:spPr>
        <p:txBody>
          <a:bodyPr>
            <a:normAutofit fontScale="85000" lnSpcReduction="10000"/>
          </a:bodyPr>
          <a:lstStyle/>
          <a:p>
            <a:pPr marL="0" indent="0">
              <a:spcBef>
                <a:spcPct val="50000"/>
              </a:spcBef>
              <a:buNone/>
            </a:pPr>
            <a:r>
              <a:rPr lang="fr-BE" dirty="0">
                <a:solidFill>
                  <a:srgbClr val="FFFFFF"/>
                </a:solidFill>
              </a:rPr>
              <a:t>Le diabète de l’adolescent n’est pas seulement un problème en soi, une maladie chronique qu’il doit gérer avec sa famille, mais aussi  un terrible outil pour exprimer sa pulsionnalité, notamment dans son rapport à la mort.</a:t>
            </a:r>
          </a:p>
          <a:p>
            <a:pPr marL="0" indent="0">
              <a:spcBef>
                <a:spcPct val="50000"/>
              </a:spcBef>
              <a:buNone/>
            </a:pPr>
            <a:r>
              <a:rPr lang="fr-BE" dirty="0">
                <a:solidFill>
                  <a:srgbClr val="FFFFFF"/>
                </a:solidFill>
              </a:rPr>
              <a:t>L’effroi de ses proches en est davantage encore accru, et le jeune se retrouve pris entre hypercontrôle et culpabilisation.</a:t>
            </a:r>
            <a:endParaRPr lang="fr-FR" dirty="0">
              <a:solidFill>
                <a:srgbClr val="FFFFFF"/>
              </a:solidFill>
            </a:endParaRPr>
          </a:p>
          <a:p>
            <a:endParaRPr lang="fr-FR" dirty="0"/>
          </a:p>
        </p:txBody>
      </p:sp>
      <p:pic>
        <p:nvPicPr>
          <p:cNvPr id="25602"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20679865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56286"/>
            <a:ext cx="8229600" cy="5344304"/>
          </a:xfrm>
        </p:spPr>
        <p:txBody>
          <a:bodyPr>
            <a:normAutofit fontScale="85000" lnSpcReduction="10000"/>
          </a:bodyPr>
          <a:lstStyle/>
          <a:p>
            <a:r>
              <a:rPr lang="en-US" i="1" dirty="0">
                <a:solidFill>
                  <a:srgbClr val="FFFFFF"/>
                </a:solidFill>
                <a:cs typeface="Arial" charset="0"/>
              </a:rPr>
              <a:t>“La mort </a:t>
            </a:r>
            <a:r>
              <a:rPr lang="en-US" i="1" dirty="0" err="1">
                <a:solidFill>
                  <a:srgbClr val="FFFFFF"/>
                </a:solidFill>
                <a:cs typeface="Arial" charset="0"/>
              </a:rPr>
              <a:t>est</a:t>
            </a:r>
            <a:r>
              <a:rPr lang="en-US" i="1" dirty="0">
                <a:solidFill>
                  <a:srgbClr val="FFFFFF"/>
                </a:solidFill>
                <a:cs typeface="Arial" charset="0"/>
              </a:rPr>
              <a:t> en </a:t>
            </a:r>
            <a:r>
              <a:rPr lang="en-US" i="1" dirty="0" err="1">
                <a:solidFill>
                  <a:srgbClr val="FFFFFF"/>
                </a:solidFill>
                <a:cs typeface="Arial" charset="0"/>
              </a:rPr>
              <a:t>effet</a:t>
            </a:r>
            <a:r>
              <a:rPr lang="en-US" i="1" dirty="0">
                <a:solidFill>
                  <a:srgbClr val="FFFFFF"/>
                </a:solidFill>
                <a:cs typeface="Arial" charset="0"/>
              </a:rPr>
              <a:t> la </a:t>
            </a:r>
            <a:r>
              <a:rPr lang="en-US" i="1" dirty="0" err="1">
                <a:solidFill>
                  <a:srgbClr val="FFFFFF"/>
                </a:solidFill>
                <a:cs typeface="Arial" charset="0"/>
              </a:rPr>
              <a:t>grande</a:t>
            </a:r>
            <a:r>
              <a:rPr lang="en-US" i="1" dirty="0">
                <a:solidFill>
                  <a:srgbClr val="FFFFFF"/>
                </a:solidFill>
                <a:cs typeface="Arial" charset="0"/>
              </a:rPr>
              <a:t> </a:t>
            </a:r>
            <a:r>
              <a:rPr lang="en-US" i="1" dirty="0" err="1">
                <a:solidFill>
                  <a:srgbClr val="FFFFFF"/>
                </a:solidFill>
                <a:cs typeface="Arial" charset="0"/>
              </a:rPr>
              <a:t>présente</a:t>
            </a:r>
            <a:r>
              <a:rPr lang="en-US" i="1" dirty="0">
                <a:solidFill>
                  <a:srgbClr val="FFFFFF"/>
                </a:solidFill>
                <a:cs typeface="Arial" charset="0"/>
              </a:rPr>
              <a:t>/absente </a:t>
            </a:r>
            <a:r>
              <a:rPr lang="en-US" i="1" dirty="0" err="1">
                <a:solidFill>
                  <a:srgbClr val="FFFFFF"/>
                </a:solidFill>
                <a:cs typeface="Arial" charset="0"/>
              </a:rPr>
              <a:t>dans</a:t>
            </a:r>
            <a:r>
              <a:rPr lang="en-US" i="1" dirty="0">
                <a:solidFill>
                  <a:srgbClr val="FFFFFF"/>
                </a:solidFill>
                <a:cs typeface="Arial" charset="0"/>
              </a:rPr>
              <a:t> les </a:t>
            </a:r>
            <a:r>
              <a:rPr lang="en-US" i="1" dirty="0" err="1">
                <a:solidFill>
                  <a:srgbClr val="FFFFFF"/>
                </a:solidFill>
                <a:cs typeface="Arial" charset="0"/>
              </a:rPr>
              <a:t>fantasmes</a:t>
            </a:r>
            <a:r>
              <a:rPr lang="en-US" i="1" dirty="0">
                <a:solidFill>
                  <a:srgbClr val="FFFFFF"/>
                </a:solidFill>
                <a:cs typeface="Arial" charset="0"/>
              </a:rPr>
              <a:t> des </a:t>
            </a:r>
            <a:r>
              <a:rPr lang="en-US" i="1" dirty="0" err="1">
                <a:solidFill>
                  <a:srgbClr val="FFFFFF"/>
                </a:solidFill>
                <a:cs typeface="Arial" charset="0"/>
              </a:rPr>
              <a:t>diabétiques</a:t>
            </a:r>
            <a:r>
              <a:rPr lang="en-US" i="1" dirty="0">
                <a:solidFill>
                  <a:srgbClr val="FFFFFF"/>
                </a:solidFill>
                <a:cs typeface="Arial" charset="0"/>
              </a:rPr>
              <a:t>, de </a:t>
            </a:r>
            <a:r>
              <a:rPr lang="en-US" i="1" dirty="0" err="1">
                <a:solidFill>
                  <a:srgbClr val="FFFFFF"/>
                </a:solidFill>
                <a:cs typeface="Arial" charset="0"/>
              </a:rPr>
              <a:t>leurs</a:t>
            </a:r>
            <a:r>
              <a:rPr lang="en-US" i="1" dirty="0">
                <a:solidFill>
                  <a:srgbClr val="FFFFFF"/>
                </a:solidFill>
                <a:cs typeface="Arial" charset="0"/>
              </a:rPr>
              <a:t> parents et des </a:t>
            </a:r>
            <a:r>
              <a:rPr lang="en-US" i="1" dirty="0" err="1">
                <a:solidFill>
                  <a:srgbClr val="FFFFFF"/>
                </a:solidFill>
                <a:cs typeface="Arial" charset="0"/>
              </a:rPr>
              <a:t>médecins</a:t>
            </a:r>
            <a:r>
              <a:rPr lang="en-US" i="1" dirty="0">
                <a:solidFill>
                  <a:srgbClr val="FFFFFF"/>
                </a:solidFill>
                <a:cs typeface="Arial" charset="0"/>
              </a:rPr>
              <a:t>, et </a:t>
            </a:r>
            <a:r>
              <a:rPr lang="en-US" i="1" dirty="0" err="1">
                <a:solidFill>
                  <a:srgbClr val="FFFFFF"/>
                </a:solidFill>
                <a:cs typeface="Arial" charset="0"/>
              </a:rPr>
              <a:t>il</a:t>
            </a:r>
            <a:r>
              <a:rPr lang="en-US" i="1" dirty="0">
                <a:solidFill>
                  <a:srgbClr val="FFFFFF"/>
                </a:solidFill>
                <a:cs typeface="Arial" charset="0"/>
              </a:rPr>
              <a:t> en </a:t>
            </a:r>
            <a:r>
              <a:rPr lang="en-US" i="1" dirty="0" err="1">
                <a:solidFill>
                  <a:srgbClr val="FFFFFF"/>
                </a:solidFill>
                <a:cs typeface="Arial" charset="0"/>
              </a:rPr>
              <a:t>est</a:t>
            </a:r>
            <a:r>
              <a:rPr lang="en-US" i="1" dirty="0">
                <a:solidFill>
                  <a:srgbClr val="FFFFFF"/>
                </a:solidFill>
                <a:cs typeface="Arial" charset="0"/>
              </a:rPr>
              <a:t> </a:t>
            </a:r>
            <a:r>
              <a:rPr lang="en-US" i="1" dirty="0" err="1">
                <a:solidFill>
                  <a:srgbClr val="FFFFFF"/>
                </a:solidFill>
                <a:cs typeface="Arial" charset="0"/>
              </a:rPr>
              <a:t>pourtant</a:t>
            </a:r>
            <a:r>
              <a:rPr lang="en-US" i="1" dirty="0">
                <a:solidFill>
                  <a:srgbClr val="FFFFFF"/>
                </a:solidFill>
                <a:cs typeface="Arial" charset="0"/>
              </a:rPr>
              <a:t> </a:t>
            </a:r>
            <a:r>
              <a:rPr lang="en-US" i="1" dirty="0" err="1">
                <a:solidFill>
                  <a:srgbClr val="FFFFFF"/>
                </a:solidFill>
                <a:cs typeface="Arial" charset="0"/>
              </a:rPr>
              <a:t>bien</a:t>
            </a:r>
            <a:r>
              <a:rPr lang="en-US" i="1" dirty="0">
                <a:solidFill>
                  <a:srgbClr val="FFFFFF"/>
                </a:solidFill>
                <a:cs typeface="Arial" charset="0"/>
              </a:rPr>
              <a:t> </a:t>
            </a:r>
            <a:r>
              <a:rPr lang="en-US" i="1" dirty="0" err="1">
                <a:solidFill>
                  <a:srgbClr val="FFFFFF"/>
                </a:solidFill>
                <a:cs typeface="Arial" charset="0"/>
              </a:rPr>
              <a:t>peu</a:t>
            </a:r>
            <a:r>
              <a:rPr lang="en-US" i="1" dirty="0">
                <a:solidFill>
                  <a:srgbClr val="FFFFFF"/>
                </a:solidFill>
                <a:cs typeface="Arial" charset="0"/>
              </a:rPr>
              <a:t> question au </a:t>
            </a:r>
            <a:r>
              <a:rPr lang="en-US" i="1" dirty="0" err="1">
                <a:solidFill>
                  <a:srgbClr val="FFFFFF"/>
                </a:solidFill>
                <a:cs typeface="Arial" charset="0"/>
              </a:rPr>
              <a:t>niveau</a:t>
            </a:r>
            <a:r>
              <a:rPr lang="en-US" i="1" dirty="0">
                <a:solidFill>
                  <a:srgbClr val="FFFFFF"/>
                </a:solidFill>
                <a:cs typeface="Arial" charset="0"/>
              </a:rPr>
              <a:t> du </a:t>
            </a:r>
            <a:r>
              <a:rPr lang="en-US" i="1" dirty="0" err="1">
                <a:solidFill>
                  <a:srgbClr val="FFFFFF"/>
                </a:solidFill>
                <a:cs typeface="Arial" charset="0"/>
              </a:rPr>
              <a:t>discours</a:t>
            </a:r>
            <a:r>
              <a:rPr lang="en-US" i="1" dirty="0">
                <a:solidFill>
                  <a:srgbClr val="FFFFFF"/>
                </a:solidFill>
                <a:cs typeface="Arial" charset="0"/>
              </a:rPr>
              <a:t>.(…). Se </a:t>
            </a:r>
            <a:r>
              <a:rPr lang="en-US" i="1" dirty="0" err="1">
                <a:solidFill>
                  <a:srgbClr val="FFFFFF"/>
                </a:solidFill>
                <a:cs typeface="Arial" charset="0"/>
              </a:rPr>
              <a:t>mettre</a:t>
            </a:r>
            <a:r>
              <a:rPr lang="en-US" i="1" dirty="0">
                <a:solidFill>
                  <a:srgbClr val="FFFFFF"/>
                </a:solidFill>
                <a:cs typeface="Arial" charset="0"/>
              </a:rPr>
              <a:t> </a:t>
            </a:r>
            <a:r>
              <a:rPr lang="en-US" i="1" dirty="0" err="1">
                <a:solidFill>
                  <a:srgbClr val="FFFFFF"/>
                </a:solidFill>
                <a:cs typeface="Arial" charset="0"/>
              </a:rPr>
              <a:t>activement</a:t>
            </a:r>
            <a:r>
              <a:rPr lang="en-US" i="1" dirty="0">
                <a:solidFill>
                  <a:srgbClr val="FFFFFF"/>
                </a:solidFill>
                <a:cs typeface="Arial" charset="0"/>
              </a:rPr>
              <a:t> </a:t>
            </a:r>
            <a:r>
              <a:rPr lang="en-US" i="1" dirty="0" err="1">
                <a:solidFill>
                  <a:srgbClr val="FFFFFF"/>
                </a:solidFill>
                <a:cs typeface="Arial" charset="0"/>
              </a:rPr>
              <a:t>ou</a:t>
            </a:r>
            <a:r>
              <a:rPr lang="en-US" i="1" dirty="0">
                <a:solidFill>
                  <a:srgbClr val="FFFFFF"/>
                </a:solidFill>
                <a:cs typeface="Arial" charset="0"/>
              </a:rPr>
              <a:t> </a:t>
            </a:r>
            <a:r>
              <a:rPr lang="en-US" i="1" dirty="0" err="1">
                <a:solidFill>
                  <a:srgbClr val="FFFFFF"/>
                </a:solidFill>
                <a:cs typeface="Arial" charset="0"/>
              </a:rPr>
              <a:t>passivement</a:t>
            </a:r>
            <a:r>
              <a:rPr lang="en-US" i="1" dirty="0">
                <a:solidFill>
                  <a:srgbClr val="FFFFFF"/>
                </a:solidFill>
                <a:cs typeface="Arial" charset="0"/>
              </a:rPr>
              <a:t> en danger de mort, </a:t>
            </a:r>
            <a:r>
              <a:rPr lang="en-US" i="1" dirty="0" err="1">
                <a:solidFill>
                  <a:srgbClr val="FFFFFF"/>
                </a:solidFill>
                <a:cs typeface="Arial" charset="0"/>
              </a:rPr>
              <a:t>ce</a:t>
            </a:r>
            <a:r>
              <a:rPr lang="en-US" i="1" dirty="0">
                <a:solidFill>
                  <a:srgbClr val="FFFFFF"/>
                </a:solidFill>
                <a:cs typeface="Arial" charset="0"/>
              </a:rPr>
              <a:t> </a:t>
            </a:r>
            <a:r>
              <a:rPr lang="en-US" i="1" dirty="0" err="1">
                <a:solidFill>
                  <a:srgbClr val="FFFFFF"/>
                </a:solidFill>
                <a:cs typeface="Arial" charset="0"/>
              </a:rPr>
              <a:t>n’est</a:t>
            </a:r>
            <a:r>
              <a:rPr lang="en-US" i="1" dirty="0">
                <a:solidFill>
                  <a:srgbClr val="FFFFFF"/>
                </a:solidFill>
                <a:cs typeface="Arial" charset="0"/>
              </a:rPr>
              <a:t> pas </a:t>
            </a:r>
            <a:r>
              <a:rPr lang="en-US" i="1" dirty="0" err="1">
                <a:solidFill>
                  <a:srgbClr val="FFFFFF"/>
                </a:solidFill>
                <a:cs typeface="Arial" charset="0"/>
              </a:rPr>
              <a:t>seulement</a:t>
            </a:r>
            <a:r>
              <a:rPr lang="en-US" i="1" dirty="0">
                <a:solidFill>
                  <a:srgbClr val="FFFFFF"/>
                </a:solidFill>
                <a:cs typeface="Arial" charset="0"/>
              </a:rPr>
              <a:t> </a:t>
            </a:r>
            <a:r>
              <a:rPr lang="en-US" i="1" dirty="0" err="1">
                <a:solidFill>
                  <a:srgbClr val="FFFFFF"/>
                </a:solidFill>
                <a:cs typeface="Arial" charset="0"/>
              </a:rPr>
              <a:t>vouloir</a:t>
            </a:r>
            <a:r>
              <a:rPr lang="en-US" i="1" dirty="0">
                <a:solidFill>
                  <a:srgbClr val="FFFFFF"/>
                </a:solidFill>
                <a:cs typeface="Arial" charset="0"/>
              </a:rPr>
              <a:t> </a:t>
            </a:r>
            <a:r>
              <a:rPr lang="en-US" i="1" dirty="0" err="1">
                <a:solidFill>
                  <a:srgbClr val="FFFFFF"/>
                </a:solidFill>
                <a:cs typeface="Arial" charset="0"/>
              </a:rPr>
              <a:t>mourir</a:t>
            </a:r>
            <a:r>
              <a:rPr lang="en-US" i="1" dirty="0">
                <a:solidFill>
                  <a:srgbClr val="FFFFFF"/>
                </a:solidFill>
                <a:cs typeface="Arial" charset="0"/>
              </a:rPr>
              <a:t>, </a:t>
            </a:r>
            <a:r>
              <a:rPr lang="en-US" i="1" dirty="0" err="1">
                <a:solidFill>
                  <a:srgbClr val="FFFFFF"/>
                </a:solidFill>
                <a:cs typeface="Arial" charset="0"/>
              </a:rPr>
              <a:t>c’est</a:t>
            </a:r>
            <a:r>
              <a:rPr lang="en-US" i="1" dirty="0">
                <a:solidFill>
                  <a:srgbClr val="FFFFFF"/>
                </a:solidFill>
                <a:cs typeface="Arial" charset="0"/>
              </a:rPr>
              <a:t> </a:t>
            </a:r>
            <a:r>
              <a:rPr lang="en-US" i="1" dirty="0" err="1">
                <a:solidFill>
                  <a:srgbClr val="FFFFFF"/>
                </a:solidFill>
                <a:cs typeface="Arial" charset="0"/>
              </a:rPr>
              <a:t>aussi</a:t>
            </a:r>
            <a:r>
              <a:rPr lang="en-US" i="1" dirty="0">
                <a:solidFill>
                  <a:srgbClr val="FFFFFF"/>
                </a:solidFill>
                <a:cs typeface="Arial" charset="0"/>
              </a:rPr>
              <a:t> </a:t>
            </a:r>
            <a:r>
              <a:rPr lang="en-US" i="1" dirty="0" err="1">
                <a:solidFill>
                  <a:srgbClr val="FFFFFF"/>
                </a:solidFill>
                <a:cs typeface="Arial" charset="0"/>
              </a:rPr>
              <a:t>prouver</a:t>
            </a:r>
            <a:r>
              <a:rPr lang="en-US" i="1" dirty="0">
                <a:solidFill>
                  <a:srgbClr val="FFFFFF"/>
                </a:solidFill>
                <a:cs typeface="Arial" charset="0"/>
              </a:rPr>
              <a:t> </a:t>
            </a:r>
            <a:r>
              <a:rPr lang="en-US" i="1" dirty="0" err="1">
                <a:solidFill>
                  <a:srgbClr val="FFFFFF"/>
                </a:solidFill>
                <a:cs typeface="Arial" charset="0"/>
              </a:rPr>
              <a:t>à</a:t>
            </a:r>
            <a:r>
              <a:rPr lang="en-US" i="1" dirty="0">
                <a:solidFill>
                  <a:srgbClr val="FFFFFF"/>
                </a:solidFill>
                <a:cs typeface="Arial" charset="0"/>
              </a:rPr>
              <a:t> </a:t>
            </a:r>
            <a:r>
              <a:rPr lang="en-US" i="1" dirty="0" err="1">
                <a:solidFill>
                  <a:srgbClr val="FFFFFF"/>
                </a:solidFill>
                <a:cs typeface="Arial" charset="0"/>
              </a:rPr>
              <a:t>chaque</a:t>
            </a:r>
            <a:r>
              <a:rPr lang="en-US" i="1" dirty="0">
                <a:solidFill>
                  <a:srgbClr val="FFFFFF"/>
                </a:solidFill>
                <a:cs typeface="Arial" charset="0"/>
              </a:rPr>
              <a:t> </a:t>
            </a:r>
            <a:r>
              <a:rPr lang="en-US" i="1" dirty="0" err="1">
                <a:solidFill>
                  <a:srgbClr val="FFFFFF"/>
                </a:solidFill>
                <a:cs typeface="Arial" charset="0"/>
              </a:rPr>
              <a:t>fois</a:t>
            </a:r>
            <a:r>
              <a:rPr lang="en-US" i="1" dirty="0">
                <a:solidFill>
                  <a:srgbClr val="FFFFFF"/>
                </a:solidFill>
                <a:cs typeface="Arial" charset="0"/>
              </a:rPr>
              <a:t> </a:t>
            </a:r>
            <a:r>
              <a:rPr lang="en-US" i="1" dirty="0" err="1">
                <a:solidFill>
                  <a:srgbClr val="FFFFFF"/>
                </a:solidFill>
                <a:cs typeface="Arial" charset="0"/>
              </a:rPr>
              <a:t>qu’on</a:t>
            </a:r>
            <a:r>
              <a:rPr lang="en-US" i="1" dirty="0">
                <a:solidFill>
                  <a:srgbClr val="FFFFFF"/>
                </a:solidFill>
                <a:cs typeface="Arial" charset="0"/>
              </a:rPr>
              <a:t> </a:t>
            </a:r>
            <a:r>
              <a:rPr lang="en-US" i="1" dirty="0" err="1">
                <a:solidFill>
                  <a:srgbClr val="FFFFFF"/>
                </a:solidFill>
                <a:cs typeface="Arial" charset="0"/>
              </a:rPr>
              <a:t>survit</a:t>
            </a:r>
            <a:r>
              <a:rPr lang="en-US" i="1" dirty="0">
                <a:solidFill>
                  <a:srgbClr val="FFFFFF"/>
                </a:solidFill>
                <a:cs typeface="Arial" charset="0"/>
              </a:rPr>
              <a:t>, </a:t>
            </a:r>
            <a:r>
              <a:rPr lang="en-US" i="1" dirty="0" err="1">
                <a:solidFill>
                  <a:srgbClr val="FFFFFF"/>
                </a:solidFill>
                <a:cs typeface="Arial" charset="0"/>
              </a:rPr>
              <a:t>qu’on</a:t>
            </a:r>
            <a:r>
              <a:rPr lang="en-US" i="1" dirty="0">
                <a:solidFill>
                  <a:srgbClr val="FFFFFF"/>
                </a:solidFill>
                <a:cs typeface="Arial" charset="0"/>
              </a:rPr>
              <a:t> </a:t>
            </a:r>
            <a:r>
              <a:rPr lang="en-US" i="1" dirty="0" err="1">
                <a:solidFill>
                  <a:srgbClr val="FFFFFF"/>
                </a:solidFill>
                <a:cs typeface="Arial" charset="0"/>
              </a:rPr>
              <a:t>est</a:t>
            </a:r>
            <a:r>
              <a:rPr lang="en-US" i="1" dirty="0">
                <a:solidFill>
                  <a:srgbClr val="FFFFFF"/>
                </a:solidFill>
                <a:cs typeface="Arial" charset="0"/>
              </a:rPr>
              <a:t> </a:t>
            </a:r>
            <a:r>
              <a:rPr lang="en-US" i="1" dirty="0" err="1">
                <a:solidFill>
                  <a:srgbClr val="FFFFFF"/>
                </a:solidFill>
                <a:cs typeface="Arial" charset="0"/>
              </a:rPr>
              <a:t>invulnérable</a:t>
            </a:r>
            <a:r>
              <a:rPr lang="en-US" i="1" dirty="0">
                <a:solidFill>
                  <a:srgbClr val="FFFFFF"/>
                </a:solidFill>
                <a:cs typeface="Arial" charset="0"/>
              </a:rPr>
              <a:t>. </a:t>
            </a:r>
            <a:r>
              <a:rPr lang="en-US" i="1" dirty="0" err="1">
                <a:solidFill>
                  <a:srgbClr val="FFFFFF"/>
                </a:solidFill>
                <a:cs typeface="Arial" charset="0"/>
              </a:rPr>
              <a:t>Ce</a:t>
            </a:r>
            <a:r>
              <a:rPr lang="en-US" i="1" dirty="0">
                <a:solidFill>
                  <a:srgbClr val="FFFFFF"/>
                </a:solidFill>
                <a:cs typeface="Arial" charset="0"/>
              </a:rPr>
              <a:t> </a:t>
            </a:r>
            <a:r>
              <a:rPr lang="en-US" i="1" dirty="0" err="1">
                <a:solidFill>
                  <a:srgbClr val="FFFFFF"/>
                </a:solidFill>
                <a:cs typeface="Arial" charset="0"/>
              </a:rPr>
              <a:t>jeu</a:t>
            </a:r>
            <a:r>
              <a:rPr lang="en-US" i="1" dirty="0">
                <a:solidFill>
                  <a:srgbClr val="FFFFFF"/>
                </a:solidFill>
                <a:cs typeface="Arial" charset="0"/>
              </a:rPr>
              <a:t> avec la mort </a:t>
            </a:r>
            <a:r>
              <a:rPr lang="en-US" i="1" dirty="0" err="1">
                <a:solidFill>
                  <a:srgbClr val="FFFFFF"/>
                </a:solidFill>
                <a:cs typeface="Arial" charset="0"/>
              </a:rPr>
              <a:t>est</a:t>
            </a:r>
            <a:r>
              <a:rPr lang="en-US" i="1" dirty="0">
                <a:solidFill>
                  <a:srgbClr val="FFFFFF"/>
                </a:solidFill>
                <a:cs typeface="Arial" charset="0"/>
              </a:rPr>
              <a:t> en fait </a:t>
            </a:r>
            <a:r>
              <a:rPr lang="en-US" i="1" dirty="0" err="1">
                <a:solidFill>
                  <a:srgbClr val="FFFFFF"/>
                </a:solidFill>
                <a:cs typeface="Arial" charset="0"/>
              </a:rPr>
              <a:t>destiné</a:t>
            </a:r>
            <a:r>
              <a:rPr lang="en-US" i="1" dirty="0">
                <a:solidFill>
                  <a:srgbClr val="FFFFFF"/>
                </a:solidFill>
                <a:cs typeface="Arial" charset="0"/>
              </a:rPr>
              <a:t> </a:t>
            </a:r>
            <a:r>
              <a:rPr lang="en-US" i="1" dirty="0" err="1">
                <a:solidFill>
                  <a:srgbClr val="FFFFFF"/>
                </a:solidFill>
                <a:cs typeface="Arial" charset="0"/>
              </a:rPr>
              <a:t>à</a:t>
            </a:r>
            <a:r>
              <a:rPr lang="en-US" i="1" dirty="0">
                <a:solidFill>
                  <a:srgbClr val="FFFFFF"/>
                </a:solidFill>
                <a:cs typeface="Arial" charset="0"/>
              </a:rPr>
              <a:t> </a:t>
            </a:r>
            <a:r>
              <a:rPr lang="en-US" i="1" dirty="0" err="1">
                <a:solidFill>
                  <a:srgbClr val="FFFFFF"/>
                </a:solidFill>
                <a:cs typeface="Arial" charset="0"/>
              </a:rPr>
              <a:t>mettre</a:t>
            </a:r>
            <a:r>
              <a:rPr lang="en-US" i="1" dirty="0">
                <a:solidFill>
                  <a:srgbClr val="FFFFFF"/>
                </a:solidFill>
                <a:cs typeface="Arial" charset="0"/>
              </a:rPr>
              <a:t> </a:t>
            </a:r>
            <a:r>
              <a:rPr lang="en-US" i="1" dirty="0" err="1">
                <a:solidFill>
                  <a:srgbClr val="FFFFFF"/>
                </a:solidFill>
                <a:cs typeface="Arial" charset="0"/>
              </a:rPr>
              <a:t>à</a:t>
            </a:r>
            <a:r>
              <a:rPr lang="en-US" i="1" dirty="0">
                <a:solidFill>
                  <a:srgbClr val="FFFFFF"/>
                </a:solidFill>
                <a:cs typeface="Arial" charset="0"/>
              </a:rPr>
              <a:t> </a:t>
            </a:r>
            <a:r>
              <a:rPr lang="en-US" i="1" dirty="0" err="1">
                <a:solidFill>
                  <a:srgbClr val="FFFFFF"/>
                </a:solidFill>
                <a:cs typeface="Arial" charset="0"/>
              </a:rPr>
              <a:t>l’épreuve</a:t>
            </a:r>
            <a:r>
              <a:rPr lang="en-US" i="1" dirty="0">
                <a:solidFill>
                  <a:srgbClr val="FFFFFF"/>
                </a:solidFill>
                <a:cs typeface="Arial" charset="0"/>
              </a:rPr>
              <a:t> son </a:t>
            </a:r>
            <a:r>
              <a:rPr lang="en-US" i="1" dirty="0" err="1">
                <a:solidFill>
                  <a:srgbClr val="FFFFFF"/>
                </a:solidFill>
                <a:cs typeface="Arial" charset="0"/>
              </a:rPr>
              <a:t>propre</a:t>
            </a:r>
            <a:r>
              <a:rPr lang="en-US" i="1" dirty="0">
                <a:solidFill>
                  <a:srgbClr val="FFFFFF"/>
                </a:solidFill>
                <a:cs typeface="Arial" charset="0"/>
              </a:rPr>
              <a:t> sentiment </a:t>
            </a:r>
            <a:r>
              <a:rPr lang="en-US" i="1" dirty="0" err="1">
                <a:solidFill>
                  <a:srgbClr val="FFFFFF"/>
                </a:solidFill>
                <a:cs typeface="Arial" charset="0"/>
              </a:rPr>
              <a:t>d’exister</a:t>
            </a:r>
            <a:r>
              <a:rPr lang="en-US" i="1" dirty="0">
                <a:solidFill>
                  <a:srgbClr val="FFFFFF"/>
                </a:solidFill>
                <a:cs typeface="Arial" charset="0"/>
              </a:rPr>
              <a:t>, </a:t>
            </a:r>
            <a:r>
              <a:rPr lang="en-US" i="1" dirty="0" err="1">
                <a:solidFill>
                  <a:srgbClr val="FFFFFF"/>
                </a:solidFill>
                <a:cs typeface="Arial" charset="0"/>
              </a:rPr>
              <a:t>voire</a:t>
            </a:r>
            <a:r>
              <a:rPr lang="en-US" i="1" dirty="0">
                <a:solidFill>
                  <a:srgbClr val="FFFFFF"/>
                </a:solidFill>
                <a:cs typeface="Arial" charset="0"/>
              </a:rPr>
              <a:t> son </a:t>
            </a:r>
            <a:r>
              <a:rPr lang="en-US" i="1" dirty="0" err="1">
                <a:solidFill>
                  <a:srgbClr val="FFFFFF"/>
                </a:solidFill>
                <a:cs typeface="Arial" charset="0"/>
              </a:rPr>
              <a:t>immortalité</a:t>
            </a:r>
            <a:r>
              <a:rPr lang="en-US" i="1" dirty="0">
                <a:solidFill>
                  <a:srgbClr val="FFFFFF"/>
                </a:solidFill>
                <a:cs typeface="Arial" charset="0"/>
              </a:rPr>
              <a:t>.” </a:t>
            </a:r>
            <a:r>
              <a:rPr lang="en-US" dirty="0">
                <a:solidFill>
                  <a:srgbClr val="FFFFFF"/>
                </a:solidFill>
                <a:cs typeface="Arial" charset="0"/>
              </a:rPr>
              <a:t>(A.M. </a:t>
            </a:r>
            <a:r>
              <a:rPr lang="en-US" dirty="0" err="1">
                <a:solidFill>
                  <a:srgbClr val="FFFFFF"/>
                </a:solidFill>
                <a:cs typeface="Arial" charset="0"/>
              </a:rPr>
              <a:t>Mairesse</a:t>
            </a:r>
            <a:r>
              <a:rPr lang="en-US" dirty="0">
                <a:solidFill>
                  <a:srgbClr val="FFFFFF"/>
                </a:solidFill>
                <a:cs typeface="Arial" charset="0"/>
              </a:rPr>
              <a:t>)</a:t>
            </a:r>
          </a:p>
          <a:p>
            <a:endParaRPr lang="fr-FR" dirty="0"/>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748811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A qui appartient le corps?</a:t>
            </a:r>
            <a:endParaRPr lang="fr-FR" dirty="0"/>
          </a:p>
        </p:txBody>
      </p:sp>
      <p:sp>
        <p:nvSpPr>
          <p:cNvPr id="3" name="Espace réservé du contenu 2"/>
          <p:cNvSpPr>
            <a:spLocks noGrp="1"/>
          </p:cNvSpPr>
          <p:nvPr>
            <p:ph idx="1"/>
          </p:nvPr>
        </p:nvSpPr>
        <p:spPr/>
        <p:txBody>
          <a:bodyPr/>
          <a:lstStyle/>
          <a:p>
            <a:pPr marL="0" indent="0">
              <a:buNone/>
            </a:pPr>
            <a:r>
              <a:rPr lang="fr-FR" dirty="0" smtClean="0"/>
              <a:t>Question surprenante, et pourtant</a:t>
            </a:r>
            <a:r>
              <a:rPr lang="is-IS" dirty="0" smtClean="0"/>
              <a:t>…</a:t>
            </a:r>
            <a:endParaRPr lang="fr-FR" dirty="0" smtClean="0"/>
          </a:p>
          <a:p>
            <a:pPr marL="0" indent="0">
              <a:buNone/>
            </a:pPr>
            <a:r>
              <a:rPr lang="fr-FR" dirty="0" smtClean="0"/>
              <a:t>A l’enfant lui-même, aux parents, aux médecins, à l’équipe soignante?</a:t>
            </a:r>
          </a:p>
          <a:p>
            <a:pPr marL="0" indent="0">
              <a:buNone/>
            </a:pPr>
            <a:r>
              <a:rPr lang="fr-FR" dirty="0" smtClean="0"/>
              <a:t>Qui décide, en fin de compte?</a:t>
            </a:r>
            <a:endParaRPr lang="fr-FR" dirty="0"/>
          </a:p>
        </p:txBody>
      </p:sp>
      <p:pic>
        <p:nvPicPr>
          <p:cNvPr id="3074"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28758923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8229600" cy="3316560"/>
          </a:xfrm>
        </p:spPr>
        <p:txBody>
          <a:bodyPr/>
          <a:lstStyle/>
          <a:p>
            <a:r>
              <a:rPr lang="fr-FR" dirty="0" smtClean="0"/>
              <a:t>Un problème étonnant, la difficulté de la guérison</a:t>
            </a:r>
            <a:r>
              <a:rPr lang="is-IS" dirty="0" smtClean="0"/>
              <a:t>…</a:t>
            </a:r>
            <a:endParaRPr lang="fr-FR" dirty="0"/>
          </a:p>
        </p:txBody>
      </p:sp>
      <p:pic>
        <p:nvPicPr>
          <p:cNvPr id="26626"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90950400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6613" y="2313769"/>
            <a:ext cx="8229600" cy="2354690"/>
          </a:xfrm>
        </p:spPr>
        <p:txBody>
          <a:bodyPr/>
          <a:lstStyle/>
          <a:p>
            <a:r>
              <a:rPr lang="fr-FR" dirty="0" smtClean="0"/>
              <a:t>Merci pour votre attention</a:t>
            </a:r>
            <a:endParaRPr lang="fr-FR" dirty="0"/>
          </a:p>
        </p:txBody>
      </p:sp>
      <p:pic>
        <p:nvPicPr>
          <p:cNvPr id="27650"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54829737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9222"/>
            <a:ext cx="8229600" cy="5836942"/>
          </a:xfrm>
        </p:spPr>
        <p:txBody>
          <a:bodyPr/>
          <a:lstStyle/>
          <a:p>
            <a:pPr marL="0" indent="0">
              <a:buNone/>
            </a:pPr>
            <a:r>
              <a:rPr lang="fr-FR" sz="4000" dirty="0" smtClean="0"/>
              <a:t>Un double ancrage:</a:t>
            </a:r>
          </a:p>
          <a:p>
            <a:r>
              <a:rPr lang="fr-FR" dirty="0" smtClean="0"/>
              <a:t>Une source somatique</a:t>
            </a:r>
          </a:p>
          <a:p>
            <a:r>
              <a:rPr lang="fr-FR" dirty="0" smtClean="0"/>
              <a:t>Une source relationnelle</a:t>
            </a:r>
          </a:p>
          <a:p>
            <a:pPr marL="0" indent="0">
              <a:buNone/>
            </a:pPr>
            <a:r>
              <a:rPr lang="fr-FR" dirty="0" smtClean="0"/>
              <a:t>(les « holding » et « </a:t>
            </a:r>
            <a:r>
              <a:rPr lang="fr-FR" dirty="0" err="1" smtClean="0"/>
              <a:t>handling</a:t>
            </a:r>
            <a:r>
              <a:rPr lang="fr-FR" dirty="0" smtClean="0"/>
              <a:t> » de Winnicott)</a:t>
            </a:r>
          </a:p>
          <a:p>
            <a:pPr marL="0" indent="0">
              <a:buNone/>
            </a:pPr>
            <a:endParaRPr lang="fr-FR" dirty="0"/>
          </a:p>
        </p:txBody>
      </p:sp>
      <p:pic>
        <p:nvPicPr>
          <p:cNvPr id="4098"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55341155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9820"/>
            <a:ext cx="8229600" cy="5736343"/>
          </a:xfrm>
        </p:spPr>
        <p:txBody>
          <a:bodyPr/>
          <a:lstStyle/>
          <a:p>
            <a:r>
              <a:rPr lang="fr-FR" dirty="0"/>
              <a:t>La perception du corps</a:t>
            </a:r>
          </a:p>
          <a:p>
            <a:r>
              <a:rPr lang="fr-FR" dirty="0" smtClean="0"/>
              <a:t>L’image du corps</a:t>
            </a:r>
          </a:p>
          <a:p>
            <a:r>
              <a:rPr lang="fr-FR" dirty="0" smtClean="0"/>
              <a:t>Et quid de la souffrance du corps?</a:t>
            </a:r>
          </a:p>
          <a:p>
            <a:r>
              <a:rPr lang="fr-FR" dirty="0" smtClean="0"/>
              <a:t>Et donc du regard sur le corps</a:t>
            </a:r>
            <a:r>
              <a:rPr lang="is-IS" dirty="0" smtClean="0"/>
              <a:t>…</a:t>
            </a:r>
            <a:endParaRPr lang="fr-FR" dirty="0"/>
          </a:p>
        </p:txBody>
      </p:sp>
      <p:pic>
        <p:nvPicPr>
          <p:cNvPr id="5122"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157119269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Qui souffre ?</a:t>
            </a:r>
            <a:br>
              <a:rPr lang="fr-FR" dirty="0" smtClean="0"/>
            </a:br>
            <a:endParaRPr lang="fr-FR" dirty="0"/>
          </a:p>
        </p:txBody>
      </p:sp>
      <p:sp>
        <p:nvSpPr>
          <p:cNvPr id="3" name="Espace réservé du contenu 2"/>
          <p:cNvSpPr>
            <a:spLocks noGrp="1"/>
          </p:cNvSpPr>
          <p:nvPr>
            <p:ph idx="1"/>
          </p:nvPr>
        </p:nvSpPr>
        <p:spPr>
          <a:xfrm>
            <a:off x="398891" y="1383232"/>
            <a:ext cx="8229600" cy="5193406"/>
          </a:xfrm>
        </p:spPr>
        <p:txBody>
          <a:bodyPr>
            <a:normAutofit/>
          </a:bodyPr>
          <a:lstStyle/>
          <a:p>
            <a:pPr marL="0" indent="0">
              <a:buNone/>
            </a:pPr>
            <a:r>
              <a:rPr lang="fr-FR" dirty="0" smtClean="0"/>
              <a:t>Autre question surprenante, et pourtant</a:t>
            </a:r>
            <a:r>
              <a:rPr lang="is-IS" dirty="0" smtClean="0"/>
              <a:t>…</a:t>
            </a:r>
          </a:p>
          <a:p>
            <a:pPr marL="0" indent="0">
              <a:buNone/>
            </a:pPr>
            <a:endParaRPr lang="is-IS" dirty="0" smtClean="0"/>
          </a:p>
          <a:p>
            <a:pPr marL="0" indent="0">
              <a:buNone/>
            </a:pPr>
            <a:r>
              <a:rPr lang="is-IS" sz="2800" dirty="0" smtClean="0"/>
              <a:t>La souffrance de l’enfant interpelle fortement les parents et les soignants, qui souffrent aussi !</a:t>
            </a:r>
          </a:p>
          <a:p>
            <a:pPr marL="0" indent="0">
              <a:buNone/>
            </a:pPr>
            <a:r>
              <a:rPr lang="is-IS" sz="2800" dirty="0" smtClean="0"/>
              <a:t>La passivité du bébé et de l’enfant qui se laissent “désapproprier” de leur corps souffrant, “pour leur bien”.</a:t>
            </a:r>
            <a:endParaRPr lang="fr-FR" sz="2800" dirty="0"/>
          </a:p>
        </p:txBody>
      </p:sp>
      <p:pic>
        <p:nvPicPr>
          <p:cNvPr id="6146"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95168861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7544"/>
            <a:ext cx="8229600" cy="5698619"/>
          </a:xfrm>
        </p:spPr>
        <p:txBody>
          <a:bodyPr>
            <a:normAutofit lnSpcReduction="10000"/>
          </a:bodyPr>
          <a:lstStyle/>
          <a:p>
            <a:pPr marL="0" indent="0">
              <a:buNone/>
            </a:pPr>
            <a:r>
              <a:rPr lang="fr-FR" dirty="0" smtClean="0"/>
              <a:t>Mais pour les adolescents</a:t>
            </a:r>
            <a:r>
              <a:rPr lang="is-IS" dirty="0" smtClean="0"/>
              <a:t>… c’est une autre histoire!</a:t>
            </a:r>
          </a:p>
          <a:p>
            <a:pPr marL="0" indent="0">
              <a:buNone/>
            </a:pPr>
            <a:endParaRPr lang="is-IS" sz="2800" dirty="0" smtClean="0"/>
          </a:p>
          <a:p>
            <a:pPr marL="0" indent="0">
              <a:buNone/>
            </a:pPr>
            <a:r>
              <a:rPr lang="fr-FR" sz="2800" dirty="0" smtClean="0"/>
              <a:t>Refus de l’intrusion, et maîtrise de son destin,</a:t>
            </a:r>
          </a:p>
          <a:p>
            <a:pPr marL="0" indent="0">
              <a:buNone/>
            </a:pPr>
            <a:r>
              <a:rPr lang="fr-FR" sz="2800" dirty="0" smtClean="0"/>
              <a:t>« Réappropriation » du corps, réel oui, mais au service du corps psychique,</a:t>
            </a:r>
          </a:p>
          <a:p>
            <a:pPr marL="0" indent="0">
              <a:buNone/>
            </a:pPr>
            <a:r>
              <a:rPr lang="fr-FR" sz="2800" dirty="0" smtClean="0"/>
              <a:t>Celui de la narration de sa propre histoire , en bien comme en mal</a:t>
            </a:r>
            <a:endParaRPr lang="fr-FR" sz="2800" dirty="0"/>
          </a:p>
        </p:txBody>
      </p:sp>
      <p:pic>
        <p:nvPicPr>
          <p:cNvPr id="7170"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13720933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Tomber » malade?</a:t>
            </a:r>
            <a:endParaRPr lang="fr-FR" dirty="0"/>
          </a:p>
        </p:txBody>
      </p:sp>
      <p:sp>
        <p:nvSpPr>
          <p:cNvPr id="3" name="Espace réservé du contenu 2"/>
          <p:cNvSpPr>
            <a:spLocks noGrp="1"/>
          </p:cNvSpPr>
          <p:nvPr>
            <p:ph idx="1"/>
          </p:nvPr>
        </p:nvSpPr>
        <p:spPr/>
        <p:txBody>
          <a:bodyPr/>
          <a:lstStyle/>
          <a:p>
            <a:pPr marL="0" indent="0">
              <a:buNone/>
            </a:pPr>
            <a:r>
              <a:rPr lang="fr-FR" dirty="0" smtClean="0"/>
              <a:t>Passer de symptômes aigus à une maladie chronique,</a:t>
            </a:r>
          </a:p>
          <a:p>
            <a:pPr marL="0" indent="0">
              <a:buNone/>
            </a:pPr>
            <a:r>
              <a:rPr lang="fr-FR" dirty="0" smtClean="0"/>
              <a:t>Rupture logique, cognitive,</a:t>
            </a:r>
            <a:r>
              <a:rPr lang="is-IS" dirty="0" smtClean="0"/>
              <a:t>…émotionnelle qui ne prend sens qu’après-coup,</a:t>
            </a:r>
          </a:p>
          <a:p>
            <a:pPr marL="0" indent="0">
              <a:buNone/>
            </a:pPr>
            <a:r>
              <a:rPr lang="is-IS" dirty="0" smtClean="0"/>
              <a:t>Prise de conscience rétrospective!</a:t>
            </a:r>
            <a:endParaRPr lang="fr-FR" dirty="0"/>
          </a:p>
        </p:txBody>
      </p:sp>
      <p:pic>
        <p:nvPicPr>
          <p:cNvPr id="8194"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40592916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51498"/>
            <a:ext cx="8229600" cy="5874666"/>
          </a:xfrm>
        </p:spPr>
        <p:txBody>
          <a:bodyPr/>
          <a:lstStyle/>
          <a:p>
            <a:pPr marL="0" indent="0">
              <a:buNone/>
            </a:pPr>
            <a:r>
              <a:rPr lang="fr-FR" sz="3600" dirty="0" smtClean="0"/>
              <a:t>Quatre éléments vont intervenir:</a:t>
            </a:r>
          </a:p>
          <a:p>
            <a:r>
              <a:rPr lang="fr-FR" dirty="0" smtClean="0"/>
              <a:t>La maturité psychoaffective et intellectuelle,</a:t>
            </a:r>
          </a:p>
          <a:p>
            <a:r>
              <a:rPr lang="fr-FR" dirty="0" smtClean="0"/>
              <a:t>L’image du corps,</a:t>
            </a:r>
          </a:p>
          <a:p>
            <a:r>
              <a:rPr lang="fr-FR" dirty="0" smtClean="0"/>
              <a:t>L’attitude de l’entourage,</a:t>
            </a:r>
          </a:p>
          <a:p>
            <a:r>
              <a:rPr lang="fr-FR" dirty="0" smtClean="0"/>
              <a:t>La gravité des soins nécessaires et le pronostic</a:t>
            </a:r>
            <a:endParaRPr lang="fr-FR" dirty="0"/>
          </a:p>
        </p:txBody>
      </p:sp>
      <p:pic>
        <p:nvPicPr>
          <p:cNvPr id="9218"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139352114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Aube">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Aube.thmx</Template>
  <TotalTime>1087</TotalTime>
  <Words>835</Words>
  <Application>Microsoft Macintosh PowerPoint</Application>
  <PresentationFormat>Présentation à l'écran (4:3)</PresentationFormat>
  <Paragraphs>112</Paragraphs>
  <Slides>31</Slides>
  <Notes>0</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Aube</vt:lpstr>
      <vt:lpstr>Liens entre Santé mentale et Pathologies somatiques</vt:lpstr>
      <vt:lpstr>Introduction</vt:lpstr>
      <vt:lpstr> A qui appartient le corps?</vt:lpstr>
      <vt:lpstr>Présentation PowerPoint</vt:lpstr>
      <vt:lpstr>Présentation PowerPoint</vt:lpstr>
      <vt:lpstr>Qui souffre ? </vt:lpstr>
      <vt:lpstr>Présentation PowerPoint</vt:lpstr>
      <vt:lpstr>« Tomber » malade?</vt:lpstr>
      <vt:lpstr>Présentation PowerPoint</vt:lpstr>
      <vt:lpstr>Présentation PowerPoint</vt:lpstr>
      <vt:lpstr>Présentation PowerPoint</vt:lpstr>
      <vt:lpstr>Présentation PowerPoint</vt:lpstr>
      <vt:lpstr>Présentation PowerPoint</vt:lpstr>
      <vt:lpstr>Présentation PowerPoint</vt:lpstr>
      <vt:lpstr> Conséquence en santé mentale</vt:lpstr>
      <vt:lpstr>Présentation PowerPoint</vt:lpstr>
      <vt:lpstr>Présentation PowerPoint</vt:lpstr>
      <vt:lpstr>Présentation PowerPoint</vt:lpstr>
      <vt:lpstr>Le Travail de la maladie</vt:lpstr>
      <vt:lpstr>Présentation PowerPoint</vt:lpstr>
      <vt:lpstr>Conséquences directes: </vt:lpstr>
      <vt:lpstr>Présentation PowerPoint</vt:lpstr>
      <vt:lpstr>Présentation PowerPoint</vt:lpstr>
      <vt:lpstr>Présentation PowerPoint</vt:lpstr>
      <vt:lpstr>Présentation PowerPoint</vt:lpstr>
      <vt:lpstr>Présentation PowerPoint</vt:lpstr>
      <vt:lpstr>Mécanismes d’adaptation</vt:lpstr>
      <vt:lpstr>Réflexion sur le diabète</vt:lpstr>
      <vt:lpstr>Présentation PowerPoint</vt:lpstr>
      <vt:lpstr>Présentation PowerPoint</vt:lpstr>
      <vt:lpstr>Merci pour votre attention</vt:lpstr>
    </vt:vector>
  </TitlesOfParts>
  <Company>Cabinet Médical Malchair SPRLU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Liens entre Santé mentale et Pathologies somatiques</dc:title>
  <dc:creator>Alain Malchair</dc:creator>
  <cp:lastModifiedBy>Alain Malchair</cp:lastModifiedBy>
  <cp:revision>34</cp:revision>
  <dcterms:created xsi:type="dcterms:W3CDTF">2017-08-21T20:49:28Z</dcterms:created>
  <dcterms:modified xsi:type="dcterms:W3CDTF">2018-02-04T23:08:04Z</dcterms:modified>
</cp:coreProperties>
</file>