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80" r:id="rId11"/>
    <p:sldId id="264" r:id="rId12"/>
    <p:sldId id="263" r:id="rId13"/>
    <p:sldId id="266" r:id="rId14"/>
    <p:sldId id="271" r:id="rId15"/>
    <p:sldId id="267" r:id="rId16"/>
    <p:sldId id="268" r:id="rId17"/>
    <p:sldId id="272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69" r:id="rId31"/>
    <p:sldId id="270" r:id="rId32"/>
    <p:sldId id="273" r:id="rId33"/>
    <p:sldId id="276" r:id="rId34"/>
    <p:sldId id="274" r:id="rId35"/>
    <p:sldId id="279" r:id="rId36"/>
    <p:sldId id="27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293" r:id="rId47"/>
    <p:sldId id="297" r:id="rId48"/>
    <p:sldId id="295" r:id="rId49"/>
    <p:sldId id="29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4CD0C-BF35-5946-BDD2-5C10767EDC65}" type="datetimeFigureOut">
              <a:rPr lang="fr-FR" smtClean="0"/>
              <a:pPr/>
              <a:t>13/09/17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6B448-6979-034C-A685-7B4B176B3F6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23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6349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EDBAA18-D1B6-7C46-844F-1794B942E9A9}" type="slidenum">
              <a:rPr lang="fr-FR" sz="1200">
                <a:latin typeface="Arial" charset="0"/>
              </a:rPr>
              <a:pPr eaLnBrk="1" hangingPunct="1"/>
              <a:t>26</a:t>
            </a:fld>
            <a:endParaRPr lang="fr-F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6963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16D1CC1-2AA3-F74D-9801-1D26CE46DBFF}" type="slidenum">
              <a:rPr lang="fr-FR" sz="1200">
                <a:latin typeface="Arial" charset="0"/>
              </a:rPr>
              <a:pPr eaLnBrk="1" hangingPunct="1"/>
              <a:t>27</a:t>
            </a:fld>
            <a:endParaRPr lang="fr-F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655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7C44153-6B92-BF44-B9ED-3BB09197088F}" type="slidenum">
              <a:rPr lang="fr-FR" sz="1200">
                <a:latin typeface="Arial" charset="0"/>
              </a:rPr>
              <a:pPr eaLnBrk="1" hangingPunct="1"/>
              <a:t>28</a:t>
            </a:fld>
            <a:endParaRPr lang="fr-F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BE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dirty="0" smtClean="0"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3F2F-5A1B-4340-B64C-09E90A41D88B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C68CE-9C23-EF4E-8172-CBD0840B9BC4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20EA-1E88-CC44-8EE5-9E38FACE3241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9F22-3F88-044C-8C4A-CEDC66F4F6A3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B8CF8F-3A9D-414E-892B-7B69ED7CCA0E}" type="datetimeFigureOut">
              <a:rPr lang="fr-FR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13/09/17</a:t>
            </a:fld>
            <a:endParaRPr lang="fr-BE" smtClean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83B633-0A82-A24F-8FDF-860D27D9B2E4}" type="slidenum">
              <a:rPr lang="fr-BE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BE" smtClean="0">
              <a:ea typeface="ＭＳ Ｐゴシック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57A8D-294B-1B4E-BCDD-A4A70E54939A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BBCD-2CA5-B042-BF5E-3F1EECB69A6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C85-BFFD-DE48-AB83-EC850B3456B2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78C7-9BAA-4146-A084-E61003A0C6E4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C0AE-2669-9A42-BA73-49E08BFA12ED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2C42-2419-EE4C-A1D1-DD01B556D480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7099-5213-A64B-B1E3-9F6BAECF3E0D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15E6-3939-724D-9E06-7D3B73930254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EFEB-7E3B-214F-88D0-A4E5A400F997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47B8-EC40-5B4F-947E-76F406D119E5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3550-E50E-F14C-B3F5-CEF29899AEFD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4FBFD-0A9E-0C4A-B3FD-DA1C2449ABB6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F1A9-DFB6-444E-AA6D-8612B9F6EA16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3891-AA7F-1840-BAD5-F7350ADC94A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85F9-E6CD-3B4B-8F29-D253F4CCA08D}" type="datetimeFigureOut">
              <a:rPr lang="fr-FR" smtClean="0"/>
              <a:pPr/>
              <a:t>13/09/17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BCBA-2EB6-9141-945D-D954F17371FD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13/09/17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77245"/>
            <a:ext cx="7772400" cy="3223205"/>
          </a:xfrm>
        </p:spPr>
        <p:txBody>
          <a:bodyPr>
            <a:normAutofit/>
          </a:bodyPr>
          <a:lstStyle/>
          <a:p>
            <a:r>
              <a:rPr lang="fr-FR" sz="4400" dirty="0" smtClean="0"/>
              <a:t>TSA</a:t>
            </a:r>
            <a:r>
              <a:rPr lang="fr-FR" sz="4400" dirty="0"/>
              <a:t>, psychose infantile, dysharmonie évolutive....</a:t>
            </a:r>
            <a:br>
              <a:rPr lang="fr-FR" sz="4400" dirty="0"/>
            </a:br>
            <a:r>
              <a:rPr lang="fr-FR" sz="4400" dirty="0"/>
              <a:t>Quels repères face à cette complexité diagnostique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32536" y="4225144"/>
            <a:ext cx="4339863" cy="2326343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Professeur Alain Malchair</a:t>
            </a:r>
          </a:p>
          <a:p>
            <a:r>
              <a:rPr lang="fr-FR" dirty="0" err="1" smtClean="0"/>
              <a:t>Ulg</a:t>
            </a:r>
            <a:endParaRPr lang="fr-FR" dirty="0" smtClean="0"/>
          </a:p>
          <a:p>
            <a:r>
              <a:rPr lang="fr-FR" dirty="0" smtClean="0"/>
              <a:t>Journée d’Etude AIGS</a:t>
            </a:r>
          </a:p>
          <a:p>
            <a:r>
              <a:rPr lang="fr-FR" dirty="0" smtClean="0"/>
              <a:t>14 septembre 2017</a:t>
            </a:r>
          </a:p>
          <a:p>
            <a:endParaRPr lang="fr-FR" dirty="0"/>
          </a:p>
        </p:txBody>
      </p:sp>
      <p:pic>
        <p:nvPicPr>
          <p:cNvPr id="102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675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 la CIM 11?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Grande proximité avec le DSM5,</a:t>
            </a:r>
          </a:p>
          <a:p>
            <a:r>
              <a:rPr lang="fr-FR" dirty="0" smtClean="0"/>
              <a:t>Quelques nuances ou précisions</a:t>
            </a:r>
            <a:endParaRPr lang="fr-FR" dirty="0"/>
          </a:p>
        </p:txBody>
      </p:sp>
      <p:pic>
        <p:nvPicPr>
          <p:cNvPr id="10242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06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3094"/>
            <a:ext cx="8229600" cy="6517017"/>
          </a:xfrm>
        </p:spPr>
        <p:txBody>
          <a:bodyPr>
            <a:noAutofit/>
          </a:bodyPr>
          <a:lstStyle/>
          <a:p>
            <a:pPr lvl="0"/>
            <a:r>
              <a:rPr lang="fr-FR" sz="1400" dirty="0" smtClean="0"/>
              <a:t>6A02</a:t>
            </a:r>
            <a:r>
              <a:rPr lang="fr-FR" sz="1400" dirty="0"/>
              <a:t>.Z  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, </a:t>
            </a:r>
            <a:r>
              <a:rPr lang="fr-FR" sz="1400" dirty="0" err="1"/>
              <a:t>unspecified</a:t>
            </a:r>
            <a:r>
              <a:rPr lang="fr-FR" sz="1400" dirty="0"/>
              <a:t> </a:t>
            </a:r>
          </a:p>
          <a:p>
            <a:pPr lvl="0"/>
            <a:r>
              <a:rPr lang="fr-FR" sz="1400" dirty="0" smtClean="0"/>
              <a:t>6A02</a:t>
            </a:r>
            <a:r>
              <a:rPr lang="fr-FR" sz="1400" dirty="0"/>
              <a:t>.Y  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specified</a:t>
            </a:r>
            <a:r>
              <a:rPr lang="fr-FR" sz="1400" dirty="0"/>
              <a:t> 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</a:p>
          <a:p>
            <a:pPr lvl="0"/>
            <a:r>
              <a:rPr lang="fr-FR" sz="1400" dirty="0" smtClean="0"/>
              <a:t>6A02.0 </a:t>
            </a:r>
            <a:r>
              <a:rPr lang="fr-FR" sz="1400" dirty="0"/>
              <a:t> 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  <a:r>
              <a:rPr lang="fr-FR" sz="1400" dirty="0" err="1"/>
              <a:t>without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of </a:t>
            </a:r>
            <a:r>
              <a:rPr lang="fr-FR" sz="1400" dirty="0" err="1"/>
              <a:t>intellectual</a:t>
            </a:r>
            <a:r>
              <a:rPr lang="fr-FR" sz="1400" dirty="0"/>
              <a:t> </a:t>
            </a:r>
            <a:r>
              <a:rPr lang="fr-FR" sz="1400" dirty="0" err="1"/>
              <a:t>development</a:t>
            </a:r>
            <a:r>
              <a:rPr lang="fr-FR" sz="1400" dirty="0"/>
              <a:t> and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mild</a:t>
            </a:r>
            <a:r>
              <a:rPr lang="fr-FR" sz="1400" dirty="0"/>
              <a:t> or no </a:t>
            </a:r>
            <a:r>
              <a:rPr lang="fr-FR" sz="1400" dirty="0" err="1"/>
              <a:t>impairment</a:t>
            </a:r>
            <a:r>
              <a:rPr lang="fr-FR" sz="1400" dirty="0"/>
              <a:t> of </a:t>
            </a:r>
            <a:r>
              <a:rPr lang="fr-FR" sz="1400" dirty="0" err="1"/>
              <a:t>functional</a:t>
            </a:r>
            <a:r>
              <a:rPr lang="fr-FR" sz="1400" dirty="0"/>
              <a:t> </a:t>
            </a:r>
            <a:r>
              <a:rPr lang="fr-FR" sz="1400" dirty="0" err="1"/>
              <a:t>language</a:t>
            </a:r>
            <a:r>
              <a:rPr lang="fr-FR" sz="1400" dirty="0"/>
              <a:t> </a:t>
            </a:r>
          </a:p>
          <a:p>
            <a:pPr lvl="0"/>
            <a:r>
              <a:rPr lang="fr-FR" sz="1400" dirty="0" smtClean="0"/>
              <a:t>6A02.1 </a:t>
            </a:r>
            <a:r>
              <a:rPr lang="fr-FR" sz="1400" dirty="0"/>
              <a:t> 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of </a:t>
            </a:r>
            <a:r>
              <a:rPr lang="fr-FR" sz="1400" dirty="0" err="1"/>
              <a:t>intellectual</a:t>
            </a:r>
            <a:r>
              <a:rPr lang="fr-FR" sz="1400" dirty="0"/>
              <a:t> </a:t>
            </a:r>
            <a:r>
              <a:rPr lang="fr-FR" sz="1400" dirty="0" err="1"/>
              <a:t>development</a:t>
            </a:r>
            <a:r>
              <a:rPr lang="fr-FR" sz="1400" dirty="0"/>
              <a:t> and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mild</a:t>
            </a:r>
            <a:r>
              <a:rPr lang="fr-FR" sz="1400" dirty="0"/>
              <a:t> or no </a:t>
            </a:r>
            <a:r>
              <a:rPr lang="fr-FR" sz="1400" dirty="0" err="1"/>
              <a:t>impairment</a:t>
            </a:r>
            <a:r>
              <a:rPr lang="fr-FR" sz="1400" dirty="0"/>
              <a:t> of </a:t>
            </a:r>
            <a:r>
              <a:rPr lang="fr-FR" sz="1400" dirty="0" err="1"/>
              <a:t>functional</a:t>
            </a:r>
            <a:r>
              <a:rPr lang="fr-FR" sz="1400" dirty="0"/>
              <a:t> </a:t>
            </a:r>
            <a:r>
              <a:rPr lang="fr-FR" sz="1400" dirty="0" err="1"/>
              <a:t>language</a:t>
            </a:r>
            <a:r>
              <a:rPr lang="fr-FR" sz="1400" dirty="0"/>
              <a:t> </a:t>
            </a:r>
          </a:p>
          <a:p>
            <a:pPr marL="0" lvl="0" indent="0">
              <a:buNone/>
            </a:pPr>
            <a:r>
              <a:rPr lang="fr-FR" sz="1400" dirty="0"/>
              <a:t> </a:t>
            </a:r>
            <a:r>
              <a:rPr lang="fr-FR" sz="1400" dirty="0" smtClean="0"/>
              <a:t>            6A02.2              </a:t>
            </a:r>
            <a:r>
              <a:rPr lang="fr-FR" sz="1400" dirty="0" err="1" smtClean="0"/>
              <a:t>Autism</a:t>
            </a:r>
            <a:r>
              <a:rPr lang="fr-FR" sz="1400" dirty="0" smtClean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  <a:r>
              <a:rPr lang="fr-FR" sz="1400" dirty="0" err="1"/>
              <a:t>without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of </a:t>
            </a:r>
            <a:r>
              <a:rPr lang="fr-FR" sz="1400" dirty="0" err="1"/>
              <a:t>intellectual</a:t>
            </a:r>
            <a:r>
              <a:rPr lang="fr-FR" sz="1400" dirty="0"/>
              <a:t> </a:t>
            </a:r>
            <a:r>
              <a:rPr lang="fr-FR" sz="1400" dirty="0" err="1"/>
              <a:t>development</a:t>
            </a:r>
            <a:r>
              <a:rPr lang="fr-FR" sz="1400" dirty="0"/>
              <a:t> and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impaired</a:t>
            </a:r>
            <a:r>
              <a:rPr lang="fr-FR" sz="1400" dirty="0"/>
              <a:t> </a:t>
            </a:r>
            <a:r>
              <a:rPr lang="fr-FR" sz="1400" dirty="0" err="1"/>
              <a:t>functional</a:t>
            </a:r>
            <a:r>
              <a:rPr lang="fr-FR" sz="1400" dirty="0"/>
              <a:t> </a:t>
            </a:r>
            <a:r>
              <a:rPr lang="fr-FR" sz="1400" dirty="0" smtClean="0"/>
              <a:t>  </a:t>
            </a:r>
            <a:r>
              <a:rPr lang="fr-FR" sz="1400" dirty="0" err="1" smtClean="0"/>
              <a:t>language</a:t>
            </a:r>
            <a:r>
              <a:rPr lang="fr-FR" sz="1400" dirty="0" smtClean="0"/>
              <a:t> </a:t>
            </a:r>
            <a:endParaRPr lang="fr-FR" sz="1400" dirty="0"/>
          </a:p>
          <a:p>
            <a:pPr lvl="0"/>
            <a:r>
              <a:rPr lang="fr-FR" sz="1400" dirty="0"/>
              <a:t> </a:t>
            </a:r>
            <a:r>
              <a:rPr lang="fr-FR" sz="1400" dirty="0" smtClean="0"/>
              <a:t>6A02.3 </a:t>
            </a:r>
            <a:r>
              <a:rPr lang="fr-FR" sz="1400" dirty="0"/>
              <a:t> 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of </a:t>
            </a:r>
            <a:r>
              <a:rPr lang="fr-FR" sz="1400" dirty="0" err="1"/>
              <a:t>intellectual</a:t>
            </a:r>
            <a:r>
              <a:rPr lang="fr-FR" sz="1400" dirty="0"/>
              <a:t> </a:t>
            </a:r>
            <a:r>
              <a:rPr lang="fr-FR" sz="1400" dirty="0" err="1"/>
              <a:t>development</a:t>
            </a:r>
            <a:r>
              <a:rPr lang="fr-FR" sz="1400" dirty="0"/>
              <a:t> and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impaired</a:t>
            </a:r>
            <a:r>
              <a:rPr lang="fr-FR" sz="1400" dirty="0"/>
              <a:t> </a:t>
            </a:r>
            <a:r>
              <a:rPr lang="fr-FR" sz="1400" dirty="0" err="1"/>
              <a:t>functional</a:t>
            </a:r>
            <a:r>
              <a:rPr lang="fr-FR" sz="1400" dirty="0"/>
              <a:t> </a:t>
            </a:r>
            <a:r>
              <a:rPr lang="fr-FR" sz="1400" dirty="0" err="1" smtClean="0"/>
              <a:t>language</a:t>
            </a:r>
            <a:r>
              <a:rPr lang="fr-FR" sz="1400" dirty="0" smtClean="0"/>
              <a:t> </a:t>
            </a:r>
            <a:endParaRPr lang="fr-FR" sz="1400" dirty="0"/>
          </a:p>
          <a:p>
            <a:r>
              <a:rPr lang="fr-FR" sz="1400" dirty="0"/>
              <a:t> </a:t>
            </a:r>
            <a:r>
              <a:rPr lang="fr-FR" sz="1400" dirty="0" smtClean="0"/>
              <a:t>6A02.4 </a:t>
            </a:r>
            <a:r>
              <a:rPr lang="fr-FR" sz="1400" dirty="0"/>
              <a:t> </a:t>
            </a:r>
            <a:r>
              <a:rPr lang="fr-FR" sz="1400" dirty="0" err="1"/>
              <a:t>Autism</a:t>
            </a:r>
            <a:r>
              <a:rPr lang="fr-FR" sz="1400" dirty="0"/>
              <a:t> </a:t>
            </a:r>
            <a:r>
              <a:rPr lang="fr-FR" sz="1400" dirty="0" err="1"/>
              <a:t>spectrum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</a:t>
            </a:r>
            <a:r>
              <a:rPr lang="fr-FR" sz="1400" dirty="0" err="1"/>
              <a:t>without</a:t>
            </a:r>
            <a:r>
              <a:rPr lang="fr-FR" sz="1400" dirty="0"/>
              <a:t> </a:t>
            </a:r>
            <a:r>
              <a:rPr lang="fr-FR" sz="1400" dirty="0" err="1"/>
              <a:t>disorder</a:t>
            </a:r>
            <a:r>
              <a:rPr lang="fr-FR" sz="1400" dirty="0"/>
              <a:t> of </a:t>
            </a:r>
            <a:r>
              <a:rPr lang="fr-FR" sz="1400" dirty="0" err="1"/>
              <a:t>intellectual</a:t>
            </a:r>
            <a:r>
              <a:rPr lang="fr-FR" sz="1400" dirty="0"/>
              <a:t> </a:t>
            </a:r>
            <a:r>
              <a:rPr lang="fr-FR" sz="1400" dirty="0" err="1"/>
              <a:t>development</a:t>
            </a:r>
            <a:r>
              <a:rPr lang="fr-FR" sz="1400" dirty="0"/>
              <a:t> and </a:t>
            </a:r>
            <a:r>
              <a:rPr lang="fr-FR" sz="1400" dirty="0" err="1"/>
              <a:t>with</a:t>
            </a:r>
            <a:r>
              <a:rPr lang="fr-FR" sz="1400" dirty="0"/>
              <a:t> absence of </a:t>
            </a:r>
            <a:r>
              <a:rPr lang="fr-FR" sz="1400" dirty="0" err="1"/>
              <a:t>functional</a:t>
            </a:r>
            <a:r>
              <a:rPr lang="fr-FR" sz="1400" dirty="0"/>
              <a:t> </a:t>
            </a:r>
            <a:r>
              <a:rPr lang="fr-FR" sz="1400" dirty="0" err="1"/>
              <a:t>language</a:t>
            </a:r>
            <a:r>
              <a:rPr lang="fr-FR" sz="1400" dirty="0"/>
              <a:t> </a:t>
            </a:r>
          </a:p>
          <a:p>
            <a:endParaRPr lang="fr-FR" sz="1100" dirty="0"/>
          </a:p>
        </p:txBody>
      </p:sp>
      <p:pic>
        <p:nvPicPr>
          <p:cNvPr id="1126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52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Psychose: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Au cœur de la complexité diagnostique,</a:t>
            </a:r>
          </a:p>
          <a:p>
            <a:r>
              <a:rPr lang="fr-FR" dirty="0" smtClean="0"/>
              <a:t>Ambiguïté des classifications </a:t>
            </a:r>
            <a:r>
              <a:rPr lang="fr-FR" dirty="0" err="1" smtClean="0"/>
              <a:t>anglosaxonnes</a:t>
            </a:r>
            <a:endParaRPr lang="fr-FR" dirty="0" smtClean="0"/>
          </a:p>
          <a:p>
            <a:r>
              <a:rPr lang="fr-FR" dirty="0" smtClean="0"/>
              <a:t>Ambiguïté de la CFTMEA-R</a:t>
            </a:r>
          </a:p>
          <a:p>
            <a:endParaRPr lang="fr-FR" dirty="0"/>
          </a:p>
        </p:txBody>
      </p:sp>
      <p:pic>
        <p:nvPicPr>
          <p:cNvPr id="12290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72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4700" dirty="0"/>
              <a:t>La Psychose infantile,</a:t>
            </a:r>
          </a:p>
          <a:p>
            <a:pPr marL="0" indent="0">
              <a:buNone/>
            </a:pPr>
            <a:r>
              <a:rPr lang="fr-FR" sz="4700" dirty="0"/>
              <a:t>une notion bien difficile à définir!</a:t>
            </a:r>
          </a:p>
          <a:p>
            <a:pPr marL="0" indent="0">
              <a:buNone/>
            </a:pPr>
            <a:endParaRPr lang="fr-FR" sz="1100" dirty="0"/>
          </a:p>
          <a:p>
            <a:pPr marL="0" indent="0">
              <a:buNone/>
            </a:pPr>
            <a:r>
              <a:rPr lang="fr-FR" dirty="0"/>
              <a:t>La psychose infantile, la clinique des enfants fous?</a:t>
            </a:r>
          </a:p>
          <a:p>
            <a:endParaRPr lang="fr-FR" dirty="0"/>
          </a:p>
        </p:txBody>
      </p:sp>
      <p:pic>
        <p:nvPicPr>
          <p:cNvPr id="13314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843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8150" y="729539"/>
            <a:ext cx="8229600" cy="59760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11200" dirty="0" smtClean="0"/>
              <a:t>Ou un copié-collé de la psychiatrie adulte?</a:t>
            </a:r>
          </a:p>
          <a:p>
            <a:pPr marL="0" indent="0">
              <a:buNone/>
            </a:pPr>
            <a:r>
              <a:rPr lang="fr-FR" sz="11200" dirty="0" smtClean="0"/>
              <a:t>Ou une vision spécifique d’une grave désorganisation psychique?</a:t>
            </a:r>
          </a:p>
          <a:p>
            <a:pPr marL="0" indent="0">
              <a:buNone/>
            </a:pPr>
            <a:r>
              <a:rPr lang="fr-FR" sz="11200" dirty="0" smtClean="0"/>
              <a:t>Ou une pathologie propre à l’enfance, annonciatrice ou non d’une évolution problématique à l’adolescence?</a:t>
            </a:r>
          </a:p>
          <a:p>
            <a:pPr marL="0" indent="0">
              <a:buNone/>
            </a:pPr>
            <a:r>
              <a:rPr lang="fr-FR" sz="11200" dirty="0" smtClean="0"/>
              <a:t>Ou avant tout, les signes d’une difficulté majeure à organiser les rapports au réel, au premier rang desquels la constitution de sa propre identité.</a:t>
            </a:r>
          </a:p>
          <a:p>
            <a:pPr marL="0" indent="0">
              <a:buNone/>
            </a:pPr>
            <a:endParaRPr lang="fr-FR" sz="60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433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99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La spécificité de la problématique infantile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Nécessité d’une perspective développementale,</a:t>
            </a:r>
          </a:p>
          <a:p>
            <a:pPr marL="0" indent="0">
              <a:buNone/>
            </a:pPr>
            <a:r>
              <a:rPr lang="fr-FR" sz="2800" dirty="0" smtClean="0"/>
              <a:t>Le rapport à l’imaginaire normal, qui franchit les  barrières du réel, dans le jeu notamment,</a:t>
            </a:r>
          </a:p>
          <a:p>
            <a:pPr marL="0" indent="0">
              <a:buNone/>
            </a:pPr>
            <a:r>
              <a:rPr lang="fr-FR" sz="2800" dirty="0" smtClean="0"/>
              <a:t>Immaturité du niveau cognitif et langagier,</a:t>
            </a:r>
          </a:p>
          <a:p>
            <a:pPr marL="0" indent="0">
              <a:buNone/>
            </a:pPr>
            <a:r>
              <a:rPr lang="fr-FR" sz="2800" dirty="0" smtClean="0"/>
              <a:t>Normalité d’un mode de pensée personnelle, illogique aux yeux d’adultes « cartésiens »</a:t>
            </a:r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15362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72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Dysharmonies psychotiques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800" dirty="0" smtClean="0"/>
          </a:p>
          <a:p>
            <a:r>
              <a:rPr lang="fr-FR" sz="2800" dirty="0" smtClean="0"/>
              <a:t>Expression manifeste &gt; 3/4 ans,</a:t>
            </a:r>
          </a:p>
          <a:p>
            <a:r>
              <a:rPr lang="fr-FR" sz="2800" dirty="0" smtClean="0"/>
              <a:t>Symptomatologie variable et évolutive,</a:t>
            </a:r>
          </a:p>
          <a:p>
            <a:r>
              <a:rPr lang="fr-FR" sz="2800" dirty="0" smtClean="0"/>
              <a:t>Traits et mécanismes de la lignée psychotique,</a:t>
            </a:r>
          </a:p>
          <a:p>
            <a:r>
              <a:rPr lang="fr-FR" sz="2800" dirty="0" smtClean="0"/>
              <a:t>Maintien de certaines capacités d’adaptation et de contrôle.</a:t>
            </a:r>
            <a:endParaRPr lang="fr-FR" sz="2800" dirty="0"/>
          </a:p>
        </p:txBody>
      </p:sp>
      <p:pic>
        <p:nvPicPr>
          <p:cNvPr id="1638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71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2094"/>
            <a:ext cx="8229600" cy="61868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3900" dirty="0" smtClean="0"/>
          </a:p>
          <a:p>
            <a:pPr marL="0" indent="0">
              <a:buNone/>
            </a:pPr>
            <a:r>
              <a:rPr lang="fr-FR" sz="3900" dirty="0" smtClean="0"/>
              <a:t>Symptômes:</a:t>
            </a:r>
          </a:p>
          <a:p>
            <a:r>
              <a:rPr lang="fr-FR" dirty="0" smtClean="0"/>
              <a:t>Manifestations somatiques, </a:t>
            </a:r>
            <a:r>
              <a:rPr lang="fr-FR" dirty="0"/>
              <a:t> </a:t>
            </a:r>
            <a:r>
              <a:rPr lang="fr-FR" dirty="0" smtClean="0"/>
              <a:t>phobiques, obsessionnelles, comportementales,</a:t>
            </a:r>
          </a:p>
          <a:p>
            <a:r>
              <a:rPr lang="fr-FR" dirty="0" smtClean="0"/>
              <a:t>Instabilité,</a:t>
            </a:r>
          </a:p>
          <a:p>
            <a:r>
              <a:rPr lang="fr-FR" dirty="0" smtClean="0"/>
              <a:t>Inhibitions sévères,</a:t>
            </a:r>
          </a:p>
          <a:p>
            <a:r>
              <a:rPr lang="fr-FR" dirty="0" smtClean="0"/>
              <a:t>Dysharmonies dans le développement du langage et de la psychomotricité, sans déficit intellectuel</a:t>
            </a:r>
          </a:p>
          <a:p>
            <a:r>
              <a:rPr lang="fr-FR" dirty="0" smtClean="0"/>
              <a:t>Echec scolaire</a:t>
            </a:r>
          </a:p>
          <a:p>
            <a:r>
              <a:rPr lang="is-IS" dirty="0" smtClean="0"/>
              <a:t>….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17410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98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13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6646"/>
            <a:ext cx="8229600" cy="6312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900" dirty="0" smtClean="0"/>
              <a:t>Mécanismes psychotiques:</a:t>
            </a:r>
          </a:p>
          <a:p>
            <a:r>
              <a:rPr lang="fr-FR" sz="2800" dirty="0" smtClean="0"/>
              <a:t>Menace de rupture avec le réel</a:t>
            </a:r>
          </a:p>
          <a:p>
            <a:r>
              <a:rPr lang="fr-FR" sz="2800" dirty="0" smtClean="0"/>
              <a:t>Mauvaise organisation du sentiment de soi,</a:t>
            </a:r>
          </a:p>
          <a:p>
            <a:r>
              <a:rPr lang="fr-FR" sz="2800" dirty="0" smtClean="0"/>
              <a:t>Tendance au débordement de la pensée par des affects ou des images crues</a:t>
            </a:r>
          </a:p>
          <a:p>
            <a:r>
              <a:rPr lang="fr-FR" sz="2800" dirty="0" smtClean="0"/>
              <a:t>Angoisses multiples, majeures,</a:t>
            </a:r>
          </a:p>
          <a:p>
            <a:r>
              <a:rPr lang="fr-FR" sz="2800" dirty="0" smtClean="0"/>
              <a:t>Relations duelles marquées par le clivage</a:t>
            </a:r>
          </a:p>
          <a:p>
            <a:r>
              <a:rPr lang="is-IS" dirty="0" smtClean="0"/>
              <a:t>…</a:t>
            </a:r>
            <a:endParaRPr lang="fr-FR" dirty="0"/>
          </a:p>
        </p:txBody>
      </p:sp>
      <p:pic>
        <p:nvPicPr>
          <p:cNvPr id="18434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09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9222"/>
            <a:ext cx="8229600" cy="616166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Maintien de certaines capacités d’adaptation et de contrôle qui protègent de la désorganisation, mais au prix d’une grande restriction de la vie psychique</a:t>
            </a:r>
            <a:endParaRPr lang="fr-FR" dirty="0"/>
          </a:p>
        </p:txBody>
      </p:sp>
      <p:pic>
        <p:nvPicPr>
          <p:cNvPr id="1945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218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014" y="1600200"/>
            <a:ext cx="8901962" cy="4525963"/>
          </a:xfrm>
        </p:spPr>
        <p:txBody>
          <a:bodyPr/>
          <a:lstStyle/>
          <a:p>
            <a:r>
              <a:rPr lang="fr-FR" dirty="0" smtClean="0"/>
              <a:t>Sujet rébarbatif, obsessionnel?</a:t>
            </a:r>
          </a:p>
          <a:p>
            <a:r>
              <a:rPr lang="fr-FR" dirty="0" smtClean="0"/>
              <a:t>Eloigné de la clinique?</a:t>
            </a:r>
          </a:p>
          <a:p>
            <a:r>
              <a:rPr lang="fr-FR" dirty="0" smtClean="0"/>
              <a:t>La problématique du diagnostic chez les jeunes?</a:t>
            </a:r>
          </a:p>
          <a:p>
            <a:r>
              <a:rPr lang="fr-FR" dirty="0" smtClean="0"/>
              <a:t>La communication entre psy</a:t>
            </a:r>
            <a:r>
              <a:rPr lang="is-IS" dirty="0" smtClean="0"/>
              <a:t>….et au-dehors?</a:t>
            </a:r>
          </a:p>
          <a:p>
            <a:r>
              <a:rPr lang="fr-FR" dirty="0" smtClean="0"/>
              <a:t>A</a:t>
            </a:r>
            <a:r>
              <a:rPr lang="is-IS" dirty="0" smtClean="0"/>
              <a:t>spect réducteur?</a:t>
            </a:r>
            <a:endParaRPr lang="fr-FR" dirty="0"/>
          </a:p>
        </p:txBody>
      </p:sp>
      <p:pic>
        <p:nvPicPr>
          <p:cNvPr id="2050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33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veronique\20130327111155_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2668" y="-547142"/>
            <a:ext cx="8681490" cy="6128791"/>
          </a:xfrm>
          <a:prstGeom prst="rect">
            <a:avLst/>
          </a:prstGeom>
          <a:noFill/>
        </p:spPr>
      </p:pic>
      <p:pic>
        <p:nvPicPr>
          <p:cNvPr id="20482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28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veronique\20130327111155_0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3043" y="-273346"/>
            <a:ext cx="8360504" cy="5902188"/>
          </a:xfrm>
          <a:prstGeom prst="rect">
            <a:avLst/>
          </a:prstGeom>
          <a:noFill/>
        </p:spPr>
      </p:pic>
      <p:pic>
        <p:nvPicPr>
          <p:cNvPr id="21506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76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veronique\20130327111155_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63344" y="-269479"/>
            <a:ext cx="8355971" cy="5898987"/>
          </a:xfrm>
          <a:prstGeom prst="rect">
            <a:avLst/>
          </a:prstGeom>
          <a:noFill/>
        </p:spPr>
      </p:pic>
      <p:pic>
        <p:nvPicPr>
          <p:cNvPr id="22530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79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veronique\20130327111155_0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23643" y="145728"/>
            <a:ext cx="7869199" cy="5555346"/>
          </a:xfrm>
          <a:prstGeom prst="rect">
            <a:avLst/>
          </a:prstGeom>
          <a:noFill/>
        </p:spPr>
      </p:pic>
      <p:pic>
        <p:nvPicPr>
          <p:cNvPr id="23554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75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41120113600_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  <p:pic>
        <p:nvPicPr>
          <p:cNvPr id="24578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6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41120113615_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  <p:pic>
        <p:nvPicPr>
          <p:cNvPr id="25602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44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 2" descr="CCI20042010_00000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79" y="0"/>
            <a:ext cx="43998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:\CHU\type\Logo_CHU-coul-pet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7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 2" descr="CCI20042010_00003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P:\CHU\type\Logo_CHU-coul-pet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35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 2" descr="CCI20042010_00001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P:\CHU\type\Logo_CHU-coul-pet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70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57416"/>
            <a:ext cx="8229600" cy="6600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« les </a:t>
            </a:r>
            <a:r>
              <a:rPr lang="fr-FR" dirty="0"/>
              <a:t>dysharmonies psychotiques, introduites en 1966, sont </a:t>
            </a:r>
            <a:r>
              <a:rPr lang="fr-FR" dirty="0" err="1"/>
              <a:t>assurément</a:t>
            </a:r>
            <a:r>
              <a:rPr lang="fr-FR" dirty="0"/>
              <a:t> </a:t>
            </a:r>
            <a:r>
              <a:rPr lang="fr-FR" dirty="0" err="1"/>
              <a:t>conside</a:t>
            </a:r>
            <a:r>
              <a:rPr lang="fr-FR" dirty="0"/>
              <a:t>́</a:t>
            </a:r>
            <a:r>
              <a:rPr lang="fr-FR" dirty="0" err="1"/>
              <a:t>rées</a:t>
            </a:r>
            <a:r>
              <a:rPr lang="fr-FR" dirty="0"/>
              <a:t> comme l’une des </a:t>
            </a:r>
            <a:r>
              <a:rPr lang="fr-FR" dirty="0" err="1"/>
              <a:t>variétés</a:t>
            </a:r>
            <a:r>
              <a:rPr lang="fr-FR" dirty="0"/>
              <a:t> des </a:t>
            </a:r>
            <a:r>
              <a:rPr lang="fr-FR" dirty="0" smtClean="0"/>
              <a:t>psychoses </a:t>
            </a:r>
            <a:r>
              <a:rPr lang="fr-FR" dirty="0" err="1"/>
              <a:t>précoces</a:t>
            </a:r>
            <a:r>
              <a:rPr lang="fr-FR" dirty="0"/>
              <a:t> ; </a:t>
            </a:r>
          </a:p>
          <a:p>
            <a:pPr marL="0" indent="0">
              <a:buNone/>
            </a:pPr>
            <a:r>
              <a:rPr lang="fr-FR" dirty="0"/>
              <a:t>des processus comparables ont </a:t>
            </a:r>
            <a:r>
              <a:rPr lang="fr-FR" dirty="0" err="1"/>
              <a:t>éte</a:t>
            </a:r>
            <a:r>
              <a:rPr lang="fr-FR" dirty="0"/>
              <a:t>́ </a:t>
            </a:r>
            <a:r>
              <a:rPr lang="fr-FR" dirty="0" err="1"/>
              <a:t>décrits</a:t>
            </a:r>
            <a:r>
              <a:rPr lang="fr-FR" dirty="0"/>
              <a:t> plus tardivement dans les </a:t>
            </a:r>
            <a:r>
              <a:rPr lang="fr-FR" dirty="0" err="1"/>
              <a:t>années</a:t>
            </a:r>
            <a:r>
              <a:rPr lang="fr-FR" dirty="0"/>
              <a:t> 1990, aux </a:t>
            </a:r>
            <a:r>
              <a:rPr lang="fr-FR" dirty="0" err="1"/>
              <a:t>États-Unis</a:t>
            </a:r>
            <a:r>
              <a:rPr lang="fr-FR" dirty="0"/>
              <a:t> ou dans d’autres pays, sous des terminologies variables, mais </a:t>
            </a:r>
            <a:r>
              <a:rPr lang="fr-FR" dirty="0" err="1" smtClean="0"/>
              <a:t>présentés</a:t>
            </a:r>
            <a:r>
              <a:rPr lang="fr-FR" dirty="0" smtClean="0"/>
              <a:t> </a:t>
            </a:r>
            <a:r>
              <a:rPr lang="fr-FR" dirty="0"/>
              <a:t>en dehors de tout lien avec les psychoses </a:t>
            </a:r>
            <a:r>
              <a:rPr lang="fr-FR" dirty="0" err="1"/>
              <a:t>précoces</a:t>
            </a:r>
            <a:r>
              <a:rPr lang="fr-FR" dirty="0"/>
              <a:t>. La description la plus connue est celle </a:t>
            </a:r>
            <a:r>
              <a:rPr lang="fr-FR" dirty="0" smtClean="0"/>
              <a:t>des         </a:t>
            </a:r>
            <a:r>
              <a:rPr lang="fr-FR" dirty="0"/>
              <a:t>« multiple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developmental</a:t>
            </a:r>
            <a:r>
              <a:rPr lang="fr-FR" dirty="0"/>
              <a:t> </a:t>
            </a:r>
            <a:r>
              <a:rPr lang="fr-FR" dirty="0" err="1" smtClean="0"/>
              <a:t>disorders</a:t>
            </a:r>
            <a:r>
              <a:rPr lang="fr-FR" dirty="0" smtClean="0"/>
              <a:t> </a:t>
            </a:r>
            <a:r>
              <a:rPr lang="fr-FR" dirty="0"/>
              <a:t>» (MCDD) par l’</a:t>
            </a:r>
            <a:r>
              <a:rPr lang="fr-FR" dirty="0" err="1"/>
              <a:t>équipe</a:t>
            </a:r>
            <a:r>
              <a:rPr lang="fr-FR" dirty="0"/>
              <a:t> de Yale, sans que, pourtant, ces faits cliniques soient reconnus par le DSM ou la CIM 10 ; les enfants </a:t>
            </a:r>
            <a:r>
              <a:rPr lang="fr-FR" dirty="0" err="1"/>
              <a:t>concernés</a:t>
            </a:r>
            <a:r>
              <a:rPr lang="fr-FR" dirty="0"/>
              <a:t> sont donc choisis parmi les TED </a:t>
            </a:r>
            <a:r>
              <a:rPr lang="fr-FR" dirty="0" smtClean="0"/>
              <a:t>NS ».</a:t>
            </a:r>
            <a:endParaRPr lang="fr-FR" dirty="0"/>
          </a:p>
          <a:p>
            <a:endParaRPr lang="fr-FR" dirty="0"/>
          </a:p>
        </p:txBody>
      </p:sp>
      <p:pic>
        <p:nvPicPr>
          <p:cNvPr id="2969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21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40120"/>
            <a:ext cx="8229600" cy="5686044"/>
          </a:xfrm>
        </p:spPr>
        <p:txBody>
          <a:bodyPr/>
          <a:lstStyle/>
          <a:p>
            <a:r>
              <a:rPr lang="fr-FR" dirty="0" smtClean="0"/>
              <a:t>Le squelette ne fait pas l’humain, mais il le permet</a:t>
            </a:r>
            <a:r>
              <a:rPr lang="is-IS" dirty="0" smtClean="0"/>
              <a:t>….</a:t>
            </a:r>
          </a:p>
          <a:p>
            <a:r>
              <a:rPr lang="fr-FR" dirty="0" smtClean="0"/>
              <a:t>M</a:t>
            </a:r>
            <a:r>
              <a:rPr lang="is-IS" dirty="0" smtClean="0"/>
              <a:t>ais ce travail de simplification des symptômes entraîne de possibles incohérences avec les mécanismes sous-jacents</a:t>
            </a:r>
            <a:endParaRPr lang="fr-FR" dirty="0"/>
          </a:p>
        </p:txBody>
      </p:sp>
      <p:pic>
        <p:nvPicPr>
          <p:cNvPr id="3074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96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91740"/>
            <a:ext cx="8229600" cy="583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aseline="30000" dirty="0"/>
              <a:t>Sur ces bases, la CFTMEA propose donc de franciser le terme MCDD sous la dénomination « dysharmonies multiples et complexes du développement</a:t>
            </a:r>
            <a:r>
              <a:rPr lang="fr-FR" sz="4000" baseline="30000" dirty="0" smtClean="0"/>
              <a:t>»</a:t>
            </a:r>
          </a:p>
          <a:p>
            <a:pPr marL="0" indent="0">
              <a:buNone/>
            </a:pPr>
            <a:r>
              <a:rPr lang="fr-FR" sz="4400" baseline="30000" dirty="0" smtClean="0"/>
              <a:t> </a:t>
            </a:r>
            <a:r>
              <a:rPr lang="fr-FR" sz="4000" baseline="30000" dirty="0" err="1" smtClean="0"/>
              <a:t>Misès</a:t>
            </a:r>
            <a:r>
              <a:rPr lang="fr-FR" sz="4000" baseline="30000" dirty="0" smtClean="0"/>
              <a:t> et al.</a:t>
            </a:r>
            <a:r>
              <a:rPr lang="fr-FR" sz="4000" dirty="0" smtClean="0"/>
              <a:t>  </a:t>
            </a:r>
            <a:r>
              <a:rPr lang="fr-FR" sz="4000" baseline="30000" dirty="0" smtClean="0"/>
              <a:t>2012</a:t>
            </a:r>
            <a:endParaRPr lang="fr-FR" sz="4000" dirty="0"/>
          </a:p>
        </p:txBody>
      </p:sp>
      <p:pic>
        <p:nvPicPr>
          <p:cNvPr id="30722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93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Schizophrénie de l’enfant</a:t>
            </a:r>
            <a:br>
              <a:rPr lang="fr-FR" dirty="0" smtClean="0"/>
            </a:br>
            <a:r>
              <a:rPr lang="fr-FR" sz="4000" dirty="0" smtClean="0"/>
              <a:t>CFTMEA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40715"/>
            <a:ext cx="8229600" cy="3986222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Survenue de troubles psychotiques &gt;4/5 ans,</a:t>
            </a:r>
          </a:p>
          <a:p>
            <a:r>
              <a:rPr lang="fr-FR" dirty="0" smtClean="0"/>
              <a:t>Début aigu ou progressif, mais processus évolutif,</a:t>
            </a:r>
          </a:p>
          <a:p>
            <a:r>
              <a:rPr lang="fr-FR" dirty="0" smtClean="0"/>
              <a:t>Dissociation, discordance, angoisses, désorganisation, peu de « délire »,</a:t>
            </a:r>
          </a:p>
          <a:p>
            <a:r>
              <a:rPr lang="fr-FR" dirty="0" smtClean="0"/>
              <a:t>Relâchement de la pensée, et des associations, </a:t>
            </a:r>
          </a:p>
          <a:p>
            <a:r>
              <a:rPr lang="fr-FR" dirty="0" smtClean="0"/>
              <a:t>Symptômes négatifs, le plus souvent.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3174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351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8922"/>
            <a:ext cx="8229600" cy="5887241"/>
          </a:xfrm>
        </p:spPr>
        <p:txBody>
          <a:bodyPr/>
          <a:lstStyle/>
          <a:p>
            <a:pPr marL="0" indent="0">
              <a:buNone/>
            </a:pPr>
            <a:r>
              <a:rPr lang="fr-FR" sz="4000" dirty="0" smtClean="0"/>
              <a:t>Retour aux DSM et CIM</a:t>
            </a:r>
            <a:r>
              <a:rPr lang="is-IS" sz="4000" dirty="0" smtClean="0"/>
              <a:t>…</a:t>
            </a:r>
          </a:p>
          <a:p>
            <a:r>
              <a:rPr lang="is-IS" dirty="0" smtClean="0"/>
              <a:t>Personnalités schizoïdes et schizotypiques,</a:t>
            </a:r>
          </a:p>
          <a:p>
            <a:r>
              <a:rPr lang="fr-FR" dirty="0" err="1" smtClean="0"/>
              <a:t>T</a:t>
            </a:r>
            <a:r>
              <a:rPr lang="is-IS" dirty="0" smtClean="0"/>
              <a:t>roubles schizotypiques,</a:t>
            </a:r>
          </a:p>
          <a:p>
            <a:r>
              <a:rPr lang="fr-FR" dirty="0" err="1" smtClean="0"/>
              <a:t>T</a:t>
            </a:r>
            <a:r>
              <a:rPr lang="is-IS" dirty="0" smtClean="0"/>
              <a:t>roubles schizophréniformes,</a:t>
            </a:r>
          </a:p>
          <a:p>
            <a:r>
              <a:rPr lang="fr-FR" dirty="0" smtClean="0"/>
              <a:t>S</a:t>
            </a:r>
            <a:r>
              <a:rPr lang="is-IS" dirty="0" smtClean="0"/>
              <a:t>chizophrénie </a:t>
            </a:r>
          </a:p>
          <a:p>
            <a:pPr marL="0" indent="0">
              <a:buNone/>
            </a:pPr>
            <a:r>
              <a:rPr lang="is-IS" dirty="0" smtClean="0"/>
              <a:t>Toujours selon un gradient dimensionnel!</a:t>
            </a:r>
            <a:endParaRPr lang="fr-FR" dirty="0"/>
          </a:p>
        </p:txBody>
      </p:sp>
      <p:pic>
        <p:nvPicPr>
          <p:cNvPr id="32770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1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600" dirty="0" smtClean="0"/>
          </a:p>
          <a:p>
            <a:pPr marL="0" indent="0">
              <a:buNone/>
            </a:pPr>
            <a:r>
              <a:rPr lang="fr-FR" sz="3600" dirty="0" smtClean="0"/>
              <a:t>Description dans la future CIM 1</a:t>
            </a:r>
            <a:r>
              <a:rPr lang="fr-FR" sz="4400" dirty="0" smtClean="0"/>
              <a:t>1</a:t>
            </a:r>
            <a:endParaRPr lang="fr-FR" sz="4400" dirty="0"/>
          </a:p>
          <a:p>
            <a:pPr marL="0" indent="0">
              <a:buNone/>
            </a:pPr>
            <a:r>
              <a:rPr lang="fr-FR" sz="2800" dirty="0" err="1"/>
              <a:t>Schizotypal</a:t>
            </a:r>
            <a:r>
              <a:rPr lang="fr-FR" sz="2800" dirty="0"/>
              <a:t> </a:t>
            </a:r>
            <a:r>
              <a:rPr lang="fr-FR" sz="2800" dirty="0" err="1"/>
              <a:t>disorder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characterized</a:t>
            </a:r>
            <a:r>
              <a:rPr lang="fr-FR" sz="2800" dirty="0"/>
              <a:t> by an </a:t>
            </a:r>
            <a:r>
              <a:rPr lang="fr-FR" sz="2800" dirty="0" err="1"/>
              <a:t>enduring</a:t>
            </a:r>
            <a:r>
              <a:rPr lang="fr-FR" sz="2800" dirty="0"/>
              <a:t> pattern (i.e., </a:t>
            </a:r>
            <a:r>
              <a:rPr lang="fr-FR" sz="2800" dirty="0" err="1"/>
              <a:t>characteristic</a:t>
            </a:r>
            <a:r>
              <a:rPr lang="fr-FR" sz="2800" dirty="0"/>
              <a:t> of the </a:t>
            </a:r>
            <a:r>
              <a:rPr lang="fr-FR" sz="2800" dirty="0" err="1"/>
              <a:t>person’s</a:t>
            </a:r>
            <a:r>
              <a:rPr lang="fr-FR" sz="2800" dirty="0"/>
              <a:t> </a:t>
            </a:r>
            <a:r>
              <a:rPr lang="fr-FR" sz="2800" dirty="0" err="1"/>
              <a:t>functioning</a:t>
            </a:r>
            <a:r>
              <a:rPr lang="fr-FR" sz="2800" dirty="0"/>
              <a:t> over a </a:t>
            </a:r>
            <a:r>
              <a:rPr lang="fr-FR" sz="2800" dirty="0" err="1"/>
              <a:t>period</a:t>
            </a:r>
            <a:r>
              <a:rPr lang="fr-FR" sz="2800" dirty="0"/>
              <a:t> of </a:t>
            </a:r>
            <a:r>
              <a:rPr lang="fr-FR" sz="2800" dirty="0" err="1"/>
              <a:t>at</a:t>
            </a:r>
            <a:r>
              <a:rPr lang="fr-FR" sz="2800" dirty="0"/>
              <a:t> least </a:t>
            </a:r>
            <a:r>
              <a:rPr lang="fr-FR" sz="2800" dirty="0" err="1"/>
              <a:t>several</a:t>
            </a:r>
            <a:r>
              <a:rPr lang="fr-FR" sz="2800" dirty="0"/>
              <a:t> </a:t>
            </a:r>
            <a:r>
              <a:rPr lang="fr-FR" sz="2800" dirty="0" err="1"/>
              <a:t>years</a:t>
            </a:r>
            <a:r>
              <a:rPr lang="fr-FR" sz="2800" dirty="0"/>
              <a:t>) of </a:t>
            </a:r>
            <a:r>
              <a:rPr lang="fr-FR" sz="2800" dirty="0" err="1"/>
              <a:t>eccentricities</a:t>
            </a:r>
            <a:r>
              <a:rPr lang="fr-FR" sz="2800" dirty="0"/>
              <a:t> in </a:t>
            </a:r>
            <a:r>
              <a:rPr lang="fr-FR" sz="2800" dirty="0" err="1"/>
              <a:t>behavior</a:t>
            </a:r>
            <a:r>
              <a:rPr lang="fr-FR" sz="2800" dirty="0"/>
              <a:t>, </a:t>
            </a:r>
            <a:r>
              <a:rPr lang="fr-FR" sz="2800" dirty="0" err="1"/>
              <a:t>appearance</a:t>
            </a:r>
            <a:r>
              <a:rPr lang="fr-FR" sz="2800" dirty="0"/>
              <a:t> and speech, </a:t>
            </a:r>
            <a:r>
              <a:rPr lang="fr-FR" sz="2800" dirty="0" err="1"/>
              <a:t>accompanied</a:t>
            </a:r>
            <a:r>
              <a:rPr lang="fr-FR" sz="2800" dirty="0"/>
              <a:t> by cognitive and </a:t>
            </a:r>
            <a:r>
              <a:rPr lang="fr-FR" sz="2800" dirty="0" err="1"/>
              <a:t>perceptual</a:t>
            </a:r>
            <a:r>
              <a:rPr lang="fr-FR" sz="2800" dirty="0"/>
              <a:t> </a:t>
            </a:r>
            <a:r>
              <a:rPr lang="fr-FR" sz="2800" dirty="0" err="1"/>
              <a:t>distortions</a:t>
            </a:r>
            <a:r>
              <a:rPr lang="fr-FR" sz="2800" dirty="0"/>
              <a:t>, </a:t>
            </a:r>
            <a:r>
              <a:rPr lang="fr-FR" sz="2800" dirty="0" err="1"/>
              <a:t>unusual</a:t>
            </a:r>
            <a:r>
              <a:rPr lang="fr-FR" sz="2800" dirty="0"/>
              <a:t> </a:t>
            </a:r>
            <a:r>
              <a:rPr lang="fr-FR" sz="2800" dirty="0" err="1"/>
              <a:t>beliefs</a:t>
            </a:r>
            <a:r>
              <a:rPr lang="fr-FR" sz="2800" dirty="0"/>
              <a:t>, and </a:t>
            </a:r>
            <a:r>
              <a:rPr lang="fr-FR" sz="2800" dirty="0" err="1"/>
              <a:t>discomfort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— and </a:t>
            </a:r>
            <a:r>
              <a:rPr lang="fr-FR" sz="2800" dirty="0" err="1"/>
              <a:t>often</a:t>
            </a:r>
            <a:r>
              <a:rPr lang="fr-FR" sz="2800" dirty="0"/>
              <a:t> </a:t>
            </a:r>
            <a:r>
              <a:rPr lang="fr-FR" sz="2800" dirty="0" err="1"/>
              <a:t>reduced</a:t>
            </a:r>
            <a:r>
              <a:rPr lang="fr-FR" sz="2800" dirty="0"/>
              <a:t> </a:t>
            </a:r>
            <a:r>
              <a:rPr lang="fr-FR" sz="2800" dirty="0" err="1"/>
              <a:t>capacity</a:t>
            </a:r>
            <a:r>
              <a:rPr lang="fr-FR" sz="2800" dirty="0"/>
              <a:t> </a:t>
            </a:r>
            <a:r>
              <a:rPr lang="fr-FR" sz="2800" dirty="0" smtClean="0"/>
              <a:t>for</a:t>
            </a:r>
            <a:r>
              <a:rPr lang="fr-FR" sz="2800" dirty="0"/>
              <a:t> </a:t>
            </a:r>
            <a:r>
              <a:rPr lang="fr-FR" sz="2800" dirty="0" err="1" smtClean="0"/>
              <a:t>interpersonal</a:t>
            </a:r>
            <a:r>
              <a:rPr lang="fr-FR" sz="2800" dirty="0" smtClean="0"/>
              <a:t> </a:t>
            </a:r>
            <a:r>
              <a:rPr lang="fr-FR" sz="2800" dirty="0" err="1"/>
              <a:t>relationships</a:t>
            </a:r>
            <a:r>
              <a:rPr lang="fr-FR" sz="2800" dirty="0" smtClean="0"/>
              <a:t>.</a:t>
            </a:r>
          </a:p>
          <a:p>
            <a:endParaRPr lang="fr-FR" dirty="0"/>
          </a:p>
        </p:txBody>
      </p:sp>
      <p:pic>
        <p:nvPicPr>
          <p:cNvPr id="33794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85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90419"/>
            <a:ext cx="8229600" cy="56357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Symptoms</a:t>
            </a:r>
            <a:r>
              <a:rPr lang="fr-FR" dirty="0" smtClean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constricted</a:t>
            </a:r>
            <a:r>
              <a:rPr lang="fr-FR" dirty="0"/>
              <a:t> or </a:t>
            </a:r>
            <a:r>
              <a:rPr lang="fr-FR" dirty="0" err="1"/>
              <a:t>inappropriate</a:t>
            </a:r>
            <a:r>
              <a:rPr lang="fr-FR" dirty="0"/>
              <a:t> affect and </a:t>
            </a:r>
            <a:r>
              <a:rPr lang="fr-FR" dirty="0" err="1"/>
              <a:t>anhedonia</a:t>
            </a:r>
            <a:r>
              <a:rPr lang="fr-FR" dirty="0"/>
              <a:t> (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schizotypy</a:t>
            </a:r>
            <a:r>
              <a:rPr lang="fr-FR" dirty="0"/>
              <a:t>). </a:t>
            </a:r>
            <a:r>
              <a:rPr lang="fr-FR" dirty="0" err="1"/>
              <a:t>Paranoid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, </a:t>
            </a:r>
            <a:r>
              <a:rPr lang="fr-FR" dirty="0" err="1"/>
              <a:t>ideas</a:t>
            </a:r>
            <a:r>
              <a:rPr lang="fr-FR" dirty="0"/>
              <a:t> of </a:t>
            </a:r>
            <a:r>
              <a:rPr lang="fr-FR" dirty="0" err="1"/>
              <a:t>reference</a:t>
            </a:r>
            <a:r>
              <a:rPr lang="fr-FR" dirty="0"/>
              <a:t>, 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psychotic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hallucinations in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modality</a:t>
            </a:r>
            <a:r>
              <a:rPr lang="fr-FR" dirty="0"/>
              <a:t>,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 (positive </a:t>
            </a:r>
            <a:r>
              <a:rPr lang="fr-FR" dirty="0" err="1"/>
              <a:t>schizotypy</a:t>
            </a:r>
            <a:r>
              <a:rPr lang="fr-FR" dirty="0"/>
              <a:t>), but are not of </a:t>
            </a:r>
            <a:r>
              <a:rPr lang="fr-FR" dirty="0" err="1"/>
              <a:t>sufficient</a:t>
            </a:r>
            <a:r>
              <a:rPr lang="fr-FR" dirty="0"/>
              <a:t> </a:t>
            </a:r>
            <a:r>
              <a:rPr lang="fr-FR" dirty="0" err="1"/>
              <a:t>intensity</a:t>
            </a:r>
            <a:r>
              <a:rPr lang="fr-FR" dirty="0"/>
              <a:t> or duration to </a:t>
            </a:r>
            <a:r>
              <a:rPr lang="fr-FR" dirty="0" err="1"/>
              <a:t>meet</a:t>
            </a:r>
            <a:r>
              <a:rPr lang="fr-FR" dirty="0"/>
              <a:t> the diagnostic </a:t>
            </a:r>
            <a:r>
              <a:rPr lang="fr-FR" dirty="0" err="1"/>
              <a:t>requirements</a:t>
            </a:r>
            <a:r>
              <a:rPr lang="fr-FR" dirty="0"/>
              <a:t> of </a:t>
            </a:r>
            <a:r>
              <a:rPr lang="fr-FR" dirty="0" err="1"/>
              <a:t>schizophrenia</a:t>
            </a:r>
            <a:r>
              <a:rPr lang="fr-FR" dirty="0"/>
              <a:t>, </a:t>
            </a:r>
            <a:r>
              <a:rPr lang="fr-FR" dirty="0" err="1"/>
              <a:t>schizoaffective</a:t>
            </a:r>
            <a:r>
              <a:rPr lang="fr-FR" dirty="0"/>
              <a:t> </a:t>
            </a:r>
            <a:r>
              <a:rPr lang="fr-FR" dirty="0" err="1"/>
              <a:t>disorder</a:t>
            </a:r>
            <a:r>
              <a:rPr lang="fr-FR" dirty="0"/>
              <a:t>, or </a:t>
            </a:r>
            <a:r>
              <a:rPr lang="fr-FR" dirty="0" err="1"/>
              <a:t>delusional</a:t>
            </a:r>
            <a:r>
              <a:rPr lang="fr-FR" dirty="0"/>
              <a:t> </a:t>
            </a:r>
            <a:r>
              <a:rPr lang="fr-FR" dirty="0" err="1"/>
              <a:t>disorder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/>
          </a:p>
          <a:p>
            <a:pPr lvl="0"/>
            <a:r>
              <a:rPr lang="fr-FR" b="1" dirty="0"/>
              <a:t>Inclusions:      </a:t>
            </a:r>
            <a:r>
              <a:rPr lang="fr-FR" dirty="0" err="1"/>
              <a:t>Schizotypal</a:t>
            </a:r>
            <a:r>
              <a:rPr lang="fr-FR" dirty="0"/>
              <a:t> </a:t>
            </a:r>
            <a:r>
              <a:rPr lang="fr-FR" dirty="0" err="1"/>
              <a:t>personality</a:t>
            </a:r>
            <a:r>
              <a:rPr lang="fr-FR" dirty="0"/>
              <a:t> </a:t>
            </a:r>
            <a:r>
              <a:rPr lang="fr-FR" dirty="0" err="1"/>
              <a:t>disorder</a:t>
            </a:r>
            <a:endParaRPr lang="fr-FR" dirty="0"/>
          </a:p>
          <a:p>
            <a:pPr lvl="0"/>
            <a:r>
              <a:rPr lang="fr-FR" b="1" dirty="0"/>
              <a:t>Exclusions:     </a:t>
            </a:r>
            <a:r>
              <a:rPr lang="fr-FR" dirty="0" err="1"/>
              <a:t>Personality</a:t>
            </a:r>
            <a:r>
              <a:rPr lang="fr-FR" dirty="0"/>
              <a:t> </a:t>
            </a:r>
            <a:r>
              <a:rPr lang="fr-FR" dirty="0" err="1" smtClean="0"/>
              <a:t>disorder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              </a:t>
            </a:r>
            <a:r>
              <a:rPr lang="fr-FR" dirty="0" err="1"/>
              <a:t>Autism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/>
              <a:t>disorder</a:t>
            </a:r>
            <a:r>
              <a:rPr lang="fr-FR" dirty="0"/>
              <a:t> </a:t>
            </a:r>
          </a:p>
          <a:p>
            <a:pPr marL="0" lvl="0" indent="0">
              <a:buNone/>
            </a:pPr>
            <a:endParaRPr lang="fr-FR" dirty="0"/>
          </a:p>
        </p:txBody>
      </p:sp>
      <p:pic>
        <p:nvPicPr>
          <p:cNvPr id="3481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35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0898"/>
            <a:ext cx="8229600" cy="6564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La schizophrénie infantile dans le DSM5:</a:t>
            </a:r>
          </a:p>
          <a:p>
            <a:r>
              <a:rPr lang="fr-FR" sz="2800" dirty="0" smtClean="0"/>
              <a:t>Diagnostic difficile, à comparer aux autres troubles de l’enfance plus communs,</a:t>
            </a:r>
          </a:p>
          <a:p>
            <a:r>
              <a:rPr lang="fr-FR" sz="2800" dirty="0" smtClean="0"/>
              <a:t>Symptômes négatifs prédominants,</a:t>
            </a:r>
          </a:p>
          <a:p>
            <a:r>
              <a:rPr lang="fr-FR" sz="2800" dirty="0" smtClean="0"/>
              <a:t>Idées délirantes et hallucinations (visuelles), moins organisées.</a:t>
            </a:r>
          </a:p>
          <a:p>
            <a:r>
              <a:rPr lang="fr-FR" sz="2800" dirty="0" smtClean="0"/>
              <a:t>EOS, et VEOS!</a:t>
            </a:r>
            <a:endParaRPr lang="fr-FR" sz="2800" dirty="0"/>
          </a:p>
        </p:txBody>
      </p:sp>
      <p:pic>
        <p:nvPicPr>
          <p:cNvPr id="35842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7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psychose induite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965" y="1600200"/>
            <a:ext cx="8770687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Symptomatologie psychotique induite par l’environnement, souvent familial,</a:t>
            </a:r>
          </a:p>
          <a:p>
            <a:r>
              <a:rPr lang="fr-FR" dirty="0" smtClean="0"/>
              <a:t>Niveau de déstructuration très variable selon la gravité de l’imprégnation</a:t>
            </a:r>
          </a:p>
          <a:p>
            <a:r>
              <a:rPr lang="fr-FR" dirty="0" smtClean="0"/>
              <a:t>Une « vraie » psychose peut donc être installée</a:t>
            </a:r>
            <a:endParaRPr lang="fr-FR" dirty="0"/>
          </a:p>
        </p:txBody>
      </p:sp>
      <p:pic>
        <p:nvPicPr>
          <p:cNvPr id="3686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94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:\antonietta\Dessins M. Malchair 25.09.14\20140925140720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31686" y="-631609"/>
            <a:ext cx="5810443" cy="8216622"/>
          </a:xfrm>
          <a:prstGeom prst="rect">
            <a:avLst/>
          </a:prstGeom>
          <a:noFill/>
        </p:spPr>
      </p:pic>
      <p:pic>
        <p:nvPicPr>
          <p:cNvPr id="37890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95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veronique\20130327111155_0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538"/>
            <a:ext cx="9144000" cy="6455305"/>
          </a:xfrm>
          <a:prstGeom prst="rect">
            <a:avLst/>
          </a:prstGeom>
          <a:noFill/>
        </p:spPr>
      </p:pic>
      <p:pic>
        <p:nvPicPr>
          <p:cNvPr id="38914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68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veronique\20130327111155_0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38133" y="-1466069"/>
            <a:ext cx="7039796" cy="9971937"/>
          </a:xfrm>
          <a:prstGeom prst="rect">
            <a:avLst/>
          </a:prstGeom>
          <a:noFill/>
        </p:spPr>
      </p:pic>
      <p:pic>
        <p:nvPicPr>
          <p:cNvPr id="39938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7938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459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Quatre grandes Classifications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CIM 10 &gt; CIM 11 (2018),</a:t>
            </a:r>
          </a:p>
          <a:p>
            <a:r>
              <a:rPr lang="fr-FR" dirty="0" smtClean="0"/>
              <a:t>DSM IV &gt; DSM 5,</a:t>
            </a:r>
          </a:p>
          <a:p>
            <a:r>
              <a:rPr lang="fr-FR" dirty="0" smtClean="0"/>
              <a:t>CFTMEA-R,</a:t>
            </a:r>
          </a:p>
          <a:p>
            <a:r>
              <a:rPr lang="fr-FR" dirty="0" err="1" smtClean="0"/>
              <a:t>Zero</a:t>
            </a:r>
            <a:r>
              <a:rPr lang="fr-FR" dirty="0" smtClean="0"/>
              <a:t>-to-</a:t>
            </a:r>
            <a:r>
              <a:rPr lang="fr-FR" dirty="0" err="1"/>
              <a:t>T</a:t>
            </a:r>
            <a:r>
              <a:rPr lang="fr-FR" dirty="0" err="1" smtClean="0"/>
              <a:t>hree</a:t>
            </a:r>
            <a:r>
              <a:rPr lang="fr-FR" dirty="0" smtClean="0"/>
              <a:t> R</a:t>
            </a:r>
            <a:endParaRPr lang="fr-FR" dirty="0"/>
          </a:p>
        </p:txBody>
      </p:sp>
      <p:pic>
        <p:nvPicPr>
          <p:cNvPr id="409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46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veronique\20130327111155_0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90913" y="1056088"/>
            <a:ext cx="6801929" cy="4801895"/>
          </a:xfrm>
          <a:prstGeom prst="rect">
            <a:avLst/>
          </a:prstGeom>
          <a:noFill/>
        </p:spPr>
      </p:pic>
      <p:pic>
        <p:nvPicPr>
          <p:cNvPr id="40962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97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3604"/>
            <a:ext cx="8229600" cy="89659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 exemple clinique plus approfondi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321" y="2162871"/>
            <a:ext cx="8725935" cy="469512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Garçon de 7 ans, suivi depuis 3 ans,(CRA)</a:t>
            </a:r>
          </a:p>
          <a:p>
            <a:r>
              <a:rPr lang="fr-FR" dirty="0" smtClean="0"/>
              <a:t>Consultation au CRAL pour suspicion d’autisme, 2012</a:t>
            </a:r>
          </a:p>
          <a:p>
            <a:r>
              <a:rPr lang="fr-FR" dirty="0" smtClean="0"/>
              <a:t>Traits autistiques:</a:t>
            </a:r>
          </a:p>
          <a:p>
            <a:pPr marL="0" indent="0">
              <a:buNone/>
            </a:pPr>
            <a:r>
              <a:rPr lang="fr-FR" dirty="0" smtClean="0"/>
              <a:t>          Bébé, ne répond pas aux appels, </a:t>
            </a:r>
          </a:p>
          <a:p>
            <a:pPr marL="0" indent="0">
              <a:buNone/>
            </a:pPr>
            <a:r>
              <a:rPr lang="fr-FR" dirty="0" smtClean="0"/>
              <a:t>          Tendance à l’isolement, peu de jeux,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Comportements ritualisés,</a:t>
            </a:r>
          </a:p>
          <a:p>
            <a:pPr marL="0" indent="0">
              <a:buNone/>
            </a:pPr>
            <a:r>
              <a:rPr lang="fr-FR" dirty="0" smtClean="0"/>
              <a:t>          Hypersensibilité sensorielle (bruits),</a:t>
            </a:r>
          </a:p>
          <a:p>
            <a:pPr marL="0" indent="0">
              <a:buNone/>
            </a:pPr>
            <a:r>
              <a:rPr lang="fr-FR" dirty="0" smtClean="0"/>
              <a:t>           ? Réactivité émotionnelle intense, anxiété importante.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Logo_CHU-coul-pet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97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2631"/>
            <a:ext cx="8229600" cy="4993531"/>
          </a:xfrm>
        </p:spPr>
        <p:txBody>
          <a:bodyPr>
            <a:normAutofit/>
          </a:bodyPr>
          <a:lstStyle/>
          <a:p>
            <a:r>
              <a:rPr lang="fr-FR" dirty="0" smtClean="0"/>
              <a:t>Traits psychotiques:</a:t>
            </a:r>
          </a:p>
          <a:p>
            <a:pPr marL="0" indent="0">
              <a:buNone/>
            </a:pPr>
            <a:r>
              <a:rPr lang="fr-FR" dirty="0" smtClean="0"/>
              <a:t>        </a:t>
            </a:r>
            <a:r>
              <a:rPr lang="fr-FR" sz="2600" dirty="0" smtClean="0"/>
              <a:t>Anxiété majeure, irrationnelle,</a:t>
            </a:r>
          </a:p>
          <a:p>
            <a:pPr marL="0" indent="0">
              <a:buNone/>
            </a:pPr>
            <a:r>
              <a:rPr lang="fr-FR" sz="2600" dirty="0" smtClean="0"/>
              <a:t>          Rapport à la réalité perturbé,</a:t>
            </a:r>
          </a:p>
          <a:p>
            <a:pPr marL="0" indent="0">
              <a:buNone/>
            </a:pPr>
            <a:r>
              <a:rPr lang="fr-FR" sz="2600" dirty="0" smtClean="0"/>
              <a:t>          Structuration de la pensée confuse, étrange,</a:t>
            </a:r>
          </a:p>
          <a:p>
            <a:pPr marL="0" indent="0">
              <a:buNone/>
            </a:pPr>
            <a:r>
              <a:rPr lang="fr-FR" sz="2600" dirty="0" smtClean="0"/>
              <a:t>          Mauvaise gestion des émotions,</a:t>
            </a:r>
          </a:p>
          <a:p>
            <a:pPr marL="0" indent="0">
              <a:buNone/>
            </a:pPr>
            <a:r>
              <a:rPr lang="fr-FR" sz="2600" dirty="0" smtClean="0"/>
              <a:t>          Retrait social avec méfiance,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Logo_CHU-coul-pet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40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4970"/>
            <a:ext cx="8229600" cy="5885022"/>
          </a:xfrm>
        </p:spPr>
        <p:txBody>
          <a:bodyPr/>
          <a:lstStyle/>
          <a:p>
            <a:r>
              <a:rPr lang="fr-FR" sz="4400" dirty="0" smtClean="0"/>
              <a:t>Conclusion</a:t>
            </a:r>
            <a:r>
              <a:rPr lang="fr-FR" dirty="0" smtClean="0"/>
              <a:t> : Trouble envahissant du Développement non spécifié</a:t>
            </a:r>
            <a:r>
              <a:rPr lang="is-IS" dirty="0" smtClean="0"/>
              <a:t>…</a:t>
            </a:r>
            <a:endParaRPr lang="fr-FR" dirty="0"/>
          </a:p>
        </p:txBody>
      </p:sp>
      <p:pic>
        <p:nvPicPr>
          <p:cNvPr id="4" name="Image 3" descr="Logo_CHU-coul-pet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6615" y="1287082"/>
            <a:ext cx="8675641" cy="53524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Et aujourd’hui?</a:t>
            </a:r>
          </a:p>
          <a:p>
            <a:r>
              <a:rPr lang="fr-FR" sz="2800" dirty="0" smtClean="0"/>
              <a:t>« Il existe des particularités dans la façon dont X communique et interagit avec l’adulte, mais peu de liens évidents avec un TSA typique » 2016 CRAL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Je reste perplexe</a:t>
            </a:r>
            <a:r>
              <a:rPr lang="is-IS" sz="2800" dirty="0" smtClean="0"/>
              <a:t>… sur le diagnostic!</a:t>
            </a:r>
          </a:p>
          <a:p>
            <a:pPr marL="0" indent="0">
              <a:buNone/>
            </a:pPr>
            <a:r>
              <a:rPr lang="is-IS" sz="2800" dirty="0" smtClean="0"/>
              <a:t>La question du potentiel évolutif d’une pathologie autistique!</a:t>
            </a:r>
            <a:endParaRPr lang="fr-FR" sz="2800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Logo_CHU-coul-pet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5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DC:0-3R</a:t>
            </a:r>
            <a:br>
              <a:rPr lang="fr-FR" dirty="0" smtClean="0"/>
            </a:br>
            <a:r>
              <a:rPr lang="fr-FR" dirty="0" err="1" smtClean="0"/>
              <a:t>Zero</a:t>
            </a:r>
            <a:r>
              <a:rPr lang="fr-FR" dirty="0" smtClean="0"/>
              <a:t> to </a:t>
            </a:r>
            <a:r>
              <a:rPr lang="fr-FR" dirty="0" err="1" smtClean="0"/>
              <a:t>Three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74848"/>
            <a:ext cx="8229600" cy="405131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Classification des Diagnostics des Troubles de la Santé mentale et du Développement de la petite Enfance</a:t>
            </a:r>
            <a:endParaRPr lang="fr-FR" dirty="0"/>
          </a:p>
        </p:txBody>
      </p:sp>
      <p:pic>
        <p:nvPicPr>
          <p:cNvPr id="4198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899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14313" y="428625"/>
            <a:ext cx="8228012" cy="608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endParaRPr lang="fr-FR" sz="3200" u="sng" dirty="0" smtClean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cs typeface="Arial" charset="0"/>
            </a:endParaRP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fr-FR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cs typeface="Arial" charset="0"/>
              </a:rPr>
              <a:t>MSDD</a:t>
            </a: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endParaRPr lang="fr-F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cs typeface="Arial" charset="0"/>
            </a:endParaRP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cs typeface="Arial" charset="0"/>
              </a:rPr>
              <a:t>Trouble touchant de Multiples Domaines de Développement:</a:t>
            </a: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endParaRPr lang="fr-F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cs typeface="Arial" charset="0"/>
            </a:endParaRP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cs typeface="Arial" charset="0"/>
              </a:rPr>
              <a:t> -	Diminution de l’habilité à engager une relation 		émotionnelle et sociale avec les parents,</a:t>
            </a: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endParaRPr lang="fr-F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cs typeface="Arial" charset="0"/>
            </a:endParaRP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cs typeface="Arial" charset="0"/>
              </a:rPr>
              <a:t> -	Diminution de la formation et du maintien de la 		communication préverbale et symbolique</a:t>
            </a:r>
          </a:p>
          <a:p>
            <a:pPr eaLnBrk="1" fontAlgn="base" hangingPunct="1">
              <a:spcBef>
                <a:spcPts val="800"/>
              </a:spcBef>
              <a:spcAft>
                <a:spcPct val="0"/>
              </a:spcAft>
            </a:pPr>
            <a:endParaRPr lang="fr-F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latin typeface="Constantia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428625"/>
            <a:ext cx="8221663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BE" smtClean="0">
              <a:solidFill>
                <a:prstClr val="white"/>
              </a:solidFill>
              <a:latin typeface="Constantia" charset="0"/>
            </a:endParaRPr>
          </a:p>
        </p:txBody>
      </p:sp>
      <p:pic>
        <p:nvPicPr>
          <p:cNvPr id="43010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0051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idx="1"/>
          </p:nvPr>
        </p:nvSpPr>
        <p:spPr>
          <a:xfrm>
            <a:off x="468313" y="142875"/>
            <a:ext cx="7993062" cy="64293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  <a:buFont typeface="Wingdings 2" pitchFamily="18" charset="2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fr-BE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- 	Dysfonctionnement du traitement de    l</a:t>
            </a:r>
            <a:r>
              <a:rPr lang="fr-BE" altLang="fr-FR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’</a:t>
            </a:r>
            <a:r>
              <a:rPr lang="fr-BE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information visuelle, auditive, tactile, proprioceptive et des sensations vestibulaires, en y incluant l</a:t>
            </a:r>
            <a:r>
              <a:rPr lang="fr-BE" altLang="fr-FR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’</a:t>
            </a:r>
            <a:r>
              <a:rPr lang="fr-BE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hyperactivité et la sous-réactivité aux entrées sensorielles,</a:t>
            </a:r>
          </a:p>
          <a:p>
            <a:pPr eaLnBrk="1" hangingPunct="1">
              <a:lnSpc>
                <a:spcPct val="140000"/>
              </a:lnSpc>
              <a:buFont typeface="Wingdings 2" pitchFamily="18" charset="2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fr-BE" sz="2800" dirty="0" smtClean="0">
              <a:ea typeface="ＭＳ Ｐゴシック" pitchFamily="-84" charset="-128"/>
              <a:cs typeface="Arial" pitchFamily="34" charset="0"/>
            </a:endParaRPr>
          </a:p>
          <a:p>
            <a:pPr eaLnBrk="1" hangingPunct="1">
              <a:lnSpc>
                <a:spcPct val="140000"/>
              </a:lnSpc>
              <a:buFont typeface="Times New Roman" pitchFamily="18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fr-BE" sz="2800" dirty="0" smtClean="0">
                <a:effectLst>
                  <a:outerShdw blurRad="38100" dist="38100" dir="2700000" algn="tl">
                    <a:srgbClr val="24213E"/>
                  </a:outerShdw>
                </a:effectLst>
                <a:ea typeface="ＭＳ Ｐゴシック" pitchFamily="-84" charset="-128"/>
                <a:cs typeface="Arial" pitchFamily="34" charset="0"/>
              </a:rPr>
              <a:t>- 	Dysfonctionnement de la planification motrice (programmation séquentielle des mouvements).</a:t>
            </a:r>
          </a:p>
        </p:txBody>
      </p:sp>
      <p:pic>
        <p:nvPicPr>
          <p:cNvPr id="44034" name="Picture 2" descr="P:\CHU\type\Logo_CHU-coul-pe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9665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62935"/>
            <a:ext cx="8229600" cy="1321404"/>
          </a:xfrm>
        </p:spPr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4505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434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0718"/>
            <a:ext cx="8229600" cy="5585445"/>
          </a:xfrm>
        </p:spPr>
        <p:txBody>
          <a:bodyPr/>
          <a:lstStyle/>
          <a:p>
            <a:pPr marL="0" indent="0">
              <a:buNone/>
            </a:pPr>
            <a:r>
              <a:rPr lang="fr-FR" sz="5400" dirty="0" smtClean="0"/>
              <a:t>L’autisme:</a:t>
            </a:r>
          </a:p>
          <a:p>
            <a:pPr marL="0" indent="0">
              <a:buNone/>
            </a:pPr>
            <a:r>
              <a:rPr lang="fr-FR" dirty="0" smtClean="0"/>
              <a:t>Au fond, TED ou TSA, est-ce autre chose qu’un changement de nom?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OUI !</a:t>
            </a:r>
            <a:endParaRPr lang="fr-FR" dirty="0"/>
          </a:p>
        </p:txBody>
      </p:sp>
      <p:pic>
        <p:nvPicPr>
          <p:cNvPr id="5122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811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6348"/>
            <a:ext cx="8229600" cy="5899816"/>
          </a:xfrm>
        </p:spPr>
        <p:txBody>
          <a:bodyPr/>
          <a:lstStyle/>
          <a:p>
            <a:r>
              <a:rPr lang="fr-FR" dirty="0" smtClean="0"/>
              <a:t>Changement majeur de paradigme:</a:t>
            </a:r>
          </a:p>
          <a:p>
            <a:r>
              <a:rPr lang="fr-FR" dirty="0" smtClean="0"/>
              <a:t>Passer du catégoriel au dimensionnel,</a:t>
            </a:r>
          </a:p>
          <a:p>
            <a:r>
              <a:rPr lang="fr-FR" dirty="0" smtClean="0"/>
              <a:t>D’où la notion de « spectre ».</a:t>
            </a:r>
          </a:p>
          <a:p>
            <a:r>
              <a:rPr lang="fr-FR" dirty="0" smtClean="0"/>
              <a:t>Une ambigu</a:t>
            </a:r>
            <a:r>
              <a:rPr lang="fr-FR" dirty="0"/>
              <a:t>ï</a:t>
            </a:r>
            <a:r>
              <a:rPr lang="fr-FR" dirty="0" smtClean="0"/>
              <a:t>té transitoire, DSM5 vs CIM10</a:t>
            </a:r>
            <a:endParaRPr lang="fr-FR" dirty="0"/>
          </a:p>
        </p:txBody>
      </p:sp>
      <p:pic>
        <p:nvPicPr>
          <p:cNvPr id="6146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77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89820"/>
            <a:ext cx="8229600" cy="5736343"/>
          </a:xfrm>
        </p:spPr>
        <p:txBody>
          <a:bodyPr/>
          <a:lstStyle/>
          <a:p>
            <a:pPr marL="0" indent="0">
              <a:buNone/>
            </a:pPr>
            <a:r>
              <a:rPr lang="fr-FR" sz="4000" dirty="0" smtClean="0"/>
              <a:t>Catégoriel:</a:t>
            </a:r>
          </a:p>
          <a:p>
            <a:pPr marL="0" indent="0">
              <a:buNone/>
            </a:pPr>
            <a:r>
              <a:rPr lang="fr-FR" dirty="0" smtClean="0"/>
              <a:t>Le problème des comorbidités et des critères insuffisants (ex du TED-NOS),</a:t>
            </a:r>
          </a:p>
          <a:p>
            <a:pPr marL="0" indent="0">
              <a:buNone/>
            </a:pPr>
            <a:r>
              <a:rPr lang="fr-FR" sz="4000" dirty="0" smtClean="0"/>
              <a:t>Dimensionnel:</a:t>
            </a:r>
          </a:p>
          <a:p>
            <a:pPr marL="0" indent="0">
              <a:buNone/>
            </a:pPr>
            <a:r>
              <a:rPr lang="fr-FR" dirty="0" smtClean="0"/>
              <a:t>Le risque d’un étiquetage extensif, abusif.</a:t>
            </a:r>
            <a:endParaRPr lang="fr-FR" dirty="0"/>
          </a:p>
        </p:txBody>
      </p:sp>
      <p:pic>
        <p:nvPicPr>
          <p:cNvPr id="7170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275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624"/>
            <a:ext cx="8229600" cy="62496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4000" dirty="0" smtClean="0"/>
          </a:p>
          <a:p>
            <a:pPr marL="0" indent="0">
              <a:buNone/>
            </a:pPr>
            <a:r>
              <a:rPr lang="fr-FR" sz="4000" dirty="0" smtClean="0"/>
              <a:t>Le passage de trois à deux critères:</a:t>
            </a:r>
          </a:p>
          <a:p>
            <a:pPr marL="0" indent="0">
              <a:buNone/>
            </a:pPr>
            <a:r>
              <a:rPr lang="fr-FR" dirty="0" smtClean="0"/>
              <a:t>     A/ &gt; Trouble des interactions sociales, </a:t>
            </a:r>
          </a:p>
          <a:p>
            <a:pPr marL="0" indent="0">
              <a:buNone/>
            </a:pPr>
            <a:r>
              <a:rPr lang="fr-FR" dirty="0" smtClean="0"/>
              <a:t>          &gt; Trouble de la communication,</a:t>
            </a:r>
          </a:p>
          <a:p>
            <a:pPr marL="0" indent="0">
              <a:buNone/>
            </a:pPr>
            <a:r>
              <a:rPr lang="fr-FR" dirty="0" smtClean="0"/>
              <a:t>          &gt; Stéréotypies et intérêts restreints.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B/ &gt; Trouble des interactions et de la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communication,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&gt; Stéréotypies et troubles de la sensorialité</a:t>
            </a:r>
            <a:endParaRPr lang="fr-FR" dirty="0"/>
          </a:p>
        </p:txBody>
      </p:sp>
      <p:pic>
        <p:nvPicPr>
          <p:cNvPr id="8194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41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52694"/>
            <a:ext cx="8229600" cy="5673469"/>
          </a:xfrm>
        </p:spPr>
        <p:txBody>
          <a:bodyPr/>
          <a:lstStyle/>
          <a:p>
            <a:r>
              <a:rPr lang="fr-FR" dirty="0" smtClean="0"/>
              <a:t>Retour à </a:t>
            </a:r>
            <a:r>
              <a:rPr lang="fr-FR" dirty="0" err="1" smtClean="0"/>
              <a:t>Kanner</a:t>
            </a:r>
            <a:r>
              <a:rPr lang="fr-FR" dirty="0" smtClean="0"/>
              <a:t> et à sa description princeps: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</a:t>
            </a:r>
            <a:r>
              <a:rPr lang="fr-FR" sz="4400" dirty="0" smtClean="0"/>
              <a:t>  </a:t>
            </a:r>
            <a:r>
              <a:rPr lang="fr-FR" sz="4400" dirty="0" err="1" smtClean="0"/>
              <a:t>Sameness</a:t>
            </a:r>
            <a:r>
              <a:rPr lang="fr-FR" sz="4400" dirty="0" smtClean="0"/>
              <a:t> , </a:t>
            </a:r>
            <a:r>
              <a:rPr lang="fr-FR" sz="4400" dirty="0" err="1" smtClean="0"/>
              <a:t>Loneliness</a:t>
            </a:r>
            <a:endParaRPr lang="fr-FR" sz="4400" dirty="0"/>
          </a:p>
        </p:txBody>
      </p:sp>
      <p:pic>
        <p:nvPicPr>
          <p:cNvPr id="9218" name="Picture 2" descr="P:\CHU\type\Logo_CHU-coul-pe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69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962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1316</TotalTime>
  <Words>1049</Words>
  <Application>Microsoft Macintosh PowerPoint</Application>
  <PresentationFormat>Présentation à l'écran (4:3)</PresentationFormat>
  <Paragraphs>168</Paragraphs>
  <Slides>48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50" baseType="lpstr">
      <vt:lpstr>Aube</vt:lpstr>
      <vt:lpstr>1_Aube</vt:lpstr>
      <vt:lpstr>TSA, psychose infantile, dysharmonie évolutive.... Quels repères face à cette complexité diagnostique?</vt:lpstr>
      <vt:lpstr>Introduction</vt:lpstr>
      <vt:lpstr>Présentation PowerPoint</vt:lpstr>
      <vt:lpstr> Quatre grandes Classifications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la CIM 11?</vt:lpstr>
      <vt:lpstr>Présentation PowerPoint</vt:lpstr>
      <vt:lpstr>La Psychose:</vt:lpstr>
      <vt:lpstr>Présentation PowerPoint</vt:lpstr>
      <vt:lpstr>Présentation PowerPoint</vt:lpstr>
      <vt:lpstr> La spécificité de la problématique infantile</vt:lpstr>
      <vt:lpstr> Les Dysharmonies psychotiques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Schizophrénie de l’enfant CFTMEA</vt:lpstr>
      <vt:lpstr>Présentation PowerPoint</vt:lpstr>
      <vt:lpstr>Présentation PowerPoint</vt:lpstr>
      <vt:lpstr>Présentation PowerPoint</vt:lpstr>
      <vt:lpstr>Présentation PowerPoint</vt:lpstr>
      <vt:lpstr>La psychose induite</vt:lpstr>
      <vt:lpstr>Présentation PowerPoint</vt:lpstr>
      <vt:lpstr>Présentation PowerPoint</vt:lpstr>
      <vt:lpstr>Présentation PowerPoint</vt:lpstr>
      <vt:lpstr>Présentation PowerPoint</vt:lpstr>
      <vt:lpstr>Un exemple clinique plus approfondi</vt:lpstr>
      <vt:lpstr>Présentation PowerPoint</vt:lpstr>
      <vt:lpstr>Présentation PowerPoint</vt:lpstr>
      <vt:lpstr>Présentation PowerPoint</vt:lpstr>
      <vt:lpstr>DC:0-3R Zero to Three</vt:lpstr>
      <vt:lpstr>Présentation PowerPoint</vt:lpstr>
      <vt:lpstr>Présentation PowerPoint</vt:lpstr>
      <vt:lpstr>Merci pour votre attention</vt:lpstr>
    </vt:vector>
  </TitlesOfParts>
  <Company>Cabinet Médical Malchair SPRLU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TSA, psychose infantile, dysharmonie évolutive.... Quels repères face à cette complexité diagnostique?</dc:title>
  <dc:creator>Alain Malchair</dc:creator>
  <cp:lastModifiedBy>Alain Malchair</cp:lastModifiedBy>
  <cp:revision>38</cp:revision>
  <dcterms:created xsi:type="dcterms:W3CDTF">2017-09-03T20:38:09Z</dcterms:created>
  <dcterms:modified xsi:type="dcterms:W3CDTF">2017-09-13T21:01:54Z</dcterms:modified>
</cp:coreProperties>
</file>