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9" r:id="rId9"/>
    <p:sldId id="270" r:id="rId10"/>
    <p:sldId id="271" r:id="rId11"/>
    <p:sldId id="274" r:id="rId12"/>
    <p:sldId id="272" r:id="rId13"/>
    <p:sldId id="273" r:id="rId14"/>
    <p:sldId id="276" r:id="rId15"/>
    <p:sldId id="277" r:id="rId16"/>
    <p:sldId id="278" r:id="rId17"/>
    <p:sldId id="284" r:id="rId18"/>
    <p:sldId id="285" r:id="rId19"/>
    <p:sldId id="286" r:id="rId20"/>
    <p:sldId id="279" r:id="rId21"/>
    <p:sldId id="280" r:id="rId22"/>
    <p:sldId id="28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0" d="100"/>
          <a:sy n="80" d="100"/>
        </p:scale>
        <p:origin x="-960"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E12E90-19D3-4459-9005-95CE1071901A}" type="doc">
      <dgm:prSet loTypeId="urn:microsoft.com/office/officeart/2005/8/layout/cycle5" loCatId="cycle" qsTypeId="urn:microsoft.com/office/officeart/2005/8/quickstyle/simple2" qsCatId="simple" csTypeId="urn:microsoft.com/office/officeart/2005/8/colors/accent0_1" csCatId="mainScheme" phldr="1"/>
      <dgm:spPr/>
      <dgm:t>
        <a:bodyPr/>
        <a:lstStyle/>
        <a:p>
          <a:endParaRPr lang="fr-BE"/>
        </a:p>
      </dgm:t>
    </dgm:pt>
    <dgm:pt modelId="{CF3AFFA7-95B1-4722-A72B-8299A6173609}">
      <dgm:prSet phldrT="[Texte]"/>
      <dgm:spPr/>
      <dgm:t>
        <a:bodyPr/>
        <a:lstStyle/>
        <a:p>
          <a:r>
            <a:rPr lang="fr-BE" dirty="0" smtClean="0"/>
            <a:t>Dégoût de soi-même et montée de la tension</a:t>
          </a:r>
          <a:endParaRPr lang="fr-BE" dirty="0"/>
        </a:p>
      </dgm:t>
    </dgm:pt>
    <dgm:pt modelId="{E2B61C44-5483-402E-B843-D4B80E78BBBF}" type="parTrans" cxnId="{762E3F67-F4A3-45AD-B6CD-678CCCE3184C}">
      <dgm:prSet/>
      <dgm:spPr/>
      <dgm:t>
        <a:bodyPr/>
        <a:lstStyle/>
        <a:p>
          <a:endParaRPr lang="fr-BE"/>
        </a:p>
      </dgm:t>
    </dgm:pt>
    <dgm:pt modelId="{AF2CB021-547C-4A56-A225-D10181409ED4}" type="sibTrans" cxnId="{762E3F67-F4A3-45AD-B6CD-678CCCE3184C}">
      <dgm:prSet/>
      <dgm:spPr>
        <a:ln w="38100">
          <a:solidFill>
            <a:schemeClr val="tx1"/>
          </a:solidFill>
        </a:ln>
      </dgm:spPr>
      <dgm:t>
        <a:bodyPr/>
        <a:lstStyle/>
        <a:p>
          <a:endParaRPr lang="fr-BE" dirty="0"/>
        </a:p>
      </dgm:t>
    </dgm:pt>
    <dgm:pt modelId="{054F3442-632C-4D00-93E6-E8646492D6CB}">
      <dgm:prSet phldrT="[Texte]"/>
      <dgm:spPr/>
      <dgm:t>
        <a:bodyPr/>
        <a:lstStyle/>
        <a:p>
          <a:r>
            <a:rPr lang="fr-BE" dirty="0" smtClean="0"/>
            <a:t>Un évènement déclencheur augmente la détresse</a:t>
          </a:r>
          <a:endParaRPr lang="fr-BE" dirty="0"/>
        </a:p>
      </dgm:t>
    </dgm:pt>
    <dgm:pt modelId="{0B1D178E-1A7B-4251-B3B7-AE35EFD7A30C}" type="parTrans" cxnId="{FF0D7D29-C0E7-4532-95CB-75011E7217FE}">
      <dgm:prSet/>
      <dgm:spPr/>
      <dgm:t>
        <a:bodyPr/>
        <a:lstStyle/>
        <a:p>
          <a:endParaRPr lang="fr-BE"/>
        </a:p>
      </dgm:t>
    </dgm:pt>
    <dgm:pt modelId="{3AE7884A-7333-444C-BAD1-565A116CAA44}" type="sibTrans" cxnId="{FF0D7D29-C0E7-4532-95CB-75011E7217FE}">
      <dgm:prSet/>
      <dgm:spPr>
        <a:ln w="38100">
          <a:solidFill>
            <a:schemeClr val="tx1"/>
          </a:solidFill>
        </a:ln>
      </dgm:spPr>
      <dgm:t>
        <a:bodyPr/>
        <a:lstStyle/>
        <a:p>
          <a:endParaRPr lang="fr-BE" dirty="0"/>
        </a:p>
      </dgm:t>
    </dgm:pt>
    <dgm:pt modelId="{CD71BA91-A4FF-4DE8-BEB1-201A8873FE9D}">
      <dgm:prSet phldrT="[Texte]"/>
      <dgm:spPr/>
      <dgm:t>
        <a:bodyPr/>
        <a:lstStyle/>
        <a:p>
          <a:r>
            <a:rPr lang="fr-BE" dirty="0" smtClean="0"/>
            <a:t>Passage à l’acte automutilateur</a:t>
          </a:r>
          <a:endParaRPr lang="fr-BE" dirty="0"/>
        </a:p>
      </dgm:t>
    </dgm:pt>
    <dgm:pt modelId="{B51588E2-E3D0-41E0-9B74-3152736927ED}" type="parTrans" cxnId="{57CFDAC4-1832-4A7C-9CDA-65B70ABDC559}">
      <dgm:prSet/>
      <dgm:spPr/>
      <dgm:t>
        <a:bodyPr/>
        <a:lstStyle/>
        <a:p>
          <a:endParaRPr lang="fr-BE"/>
        </a:p>
      </dgm:t>
    </dgm:pt>
    <dgm:pt modelId="{7D7AE2CF-8CCF-43F9-BA07-98080F22D37A}" type="sibTrans" cxnId="{57CFDAC4-1832-4A7C-9CDA-65B70ABDC559}">
      <dgm:prSet/>
      <dgm:spPr>
        <a:ln w="38100">
          <a:solidFill>
            <a:schemeClr val="tx1"/>
          </a:solidFill>
        </a:ln>
      </dgm:spPr>
      <dgm:t>
        <a:bodyPr/>
        <a:lstStyle/>
        <a:p>
          <a:endParaRPr lang="fr-BE" dirty="0"/>
        </a:p>
      </dgm:t>
    </dgm:pt>
    <dgm:pt modelId="{BFCE4C5D-40DE-4D64-B667-2A28481B918A}">
      <dgm:prSet phldrT="[Texte]"/>
      <dgm:spPr/>
      <dgm:t>
        <a:bodyPr/>
        <a:lstStyle/>
        <a:p>
          <a:r>
            <a:rPr lang="fr-BE" dirty="0" smtClean="0"/>
            <a:t>Expérience d’un soulagement de la tension</a:t>
          </a:r>
          <a:endParaRPr lang="fr-BE" dirty="0"/>
        </a:p>
      </dgm:t>
    </dgm:pt>
    <dgm:pt modelId="{F257998A-9A0E-4957-B2B2-374607094169}" type="parTrans" cxnId="{F0E7E0A0-DB50-4C2A-BDD4-5722D0A2B949}">
      <dgm:prSet/>
      <dgm:spPr/>
      <dgm:t>
        <a:bodyPr/>
        <a:lstStyle/>
        <a:p>
          <a:endParaRPr lang="fr-BE"/>
        </a:p>
      </dgm:t>
    </dgm:pt>
    <dgm:pt modelId="{6BA36994-BC2C-44A7-BE57-7A7865D13158}" type="sibTrans" cxnId="{F0E7E0A0-DB50-4C2A-BDD4-5722D0A2B949}">
      <dgm:prSet/>
      <dgm:spPr>
        <a:ln w="38100">
          <a:solidFill>
            <a:schemeClr val="tx1"/>
          </a:solidFill>
        </a:ln>
      </dgm:spPr>
      <dgm:t>
        <a:bodyPr/>
        <a:lstStyle/>
        <a:p>
          <a:endParaRPr lang="fr-BE" dirty="0"/>
        </a:p>
      </dgm:t>
    </dgm:pt>
    <dgm:pt modelId="{6D4CB3B0-62C1-4B70-872E-2160E765B173}">
      <dgm:prSet phldrT="[Texte]"/>
      <dgm:spPr/>
      <dgm:t>
        <a:bodyPr/>
        <a:lstStyle/>
        <a:p>
          <a:r>
            <a:rPr lang="fr-BE" dirty="0" smtClean="0"/>
            <a:t>Honte et culpabilité à l’égard de l’automutilation</a:t>
          </a:r>
          <a:endParaRPr lang="fr-BE" dirty="0"/>
        </a:p>
      </dgm:t>
    </dgm:pt>
    <dgm:pt modelId="{B18421ED-83B6-4C3C-94BC-29B2E5028AEC}" type="parTrans" cxnId="{EDDFE3BC-E9B1-4946-A989-2A80990C261E}">
      <dgm:prSet/>
      <dgm:spPr/>
      <dgm:t>
        <a:bodyPr/>
        <a:lstStyle/>
        <a:p>
          <a:endParaRPr lang="fr-BE"/>
        </a:p>
      </dgm:t>
    </dgm:pt>
    <dgm:pt modelId="{ABF02DA9-F823-4B00-9F62-B91BAFAA9908}" type="sibTrans" cxnId="{EDDFE3BC-E9B1-4946-A989-2A80990C261E}">
      <dgm:prSet/>
      <dgm:spPr>
        <a:ln w="38100">
          <a:solidFill>
            <a:schemeClr val="tx1"/>
          </a:solidFill>
        </a:ln>
      </dgm:spPr>
      <dgm:t>
        <a:bodyPr/>
        <a:lstStyle/>
        <a:p>
          <a:endParaRPr lang="fr-BE" dirty="0"/>
        </a:p>
      </dgm:t>
    </dgm:pt>
    <dgm:pt modelId="{2BDE2711-E605-43A4-835D-D09A7F68B92C}" type="pres">
      <dgm:prSet presAssocID="{6FE12E90-19D3-4459-9005-95CE1071901A}" presName="cycle" presStyleCnt="0">
        <dgm:presLayoutVars>
          <dgm:dir/>
          <dgm:resizeHandles val="exact"/>
        </dgm:presLayoutVars>
      </dgm:prSet>
      <dgm:spPr/>
      <dgm:t>
        <a:bodyPr/>
        <a:lstStyle/>
        <a:p>
          <a:endParaRPr lang="fr-FR"/>
        </a:p>
      </dgm:t>
    </dgm:pt>
    <dgm:pt modelId="{7D799698-B66E-4D8A-9FB6-8A4F3FE2F2F7}" type="pres">
      <dgm:prSet presAssocID="{CF3AFFA7-95B1-4722-A72B-8299A6173609}" presName="node" presStyleLbl="node1" presStyleIdx="0" presStyleCnt="5">
        <dgm:presLayoutVars>
          <dgm:bulletEnabled val="1"/>
        </dgm:presLayoutVars>
      </dgm:prSet>
      <dgm:spPr/>
      <dgm:t>
        <a:bodyPr/>
        <a:lstStyle/>
        <a:p>
          <a:endParaRPr lang="fr-FR"/>
        </a:p>
      </dgm:t>
    </dgm:pt>
    <dgm:pt modelId="{02925831-622F-4E65-A8E8-277F01362AFC}" type="pres">
      <dgm:prSet presAssocID="{CF3AFFA7-95B1-4722-A72B-8299A6173609}" presName="spNode" presStyleCnt="0"/>
      <dgm:spPr/>
    </dgm:pt>
    <dgm:pt modelId="{3A08A36B-52A5-46F6-9222-F15A2DBFDB3C}" type="pres">
      <dgm:prSet presAssocID="{AF2CB021-547C-4A56-A225-D10181409ED4}" presName="sibTrans" presStyleLbl="sibTrans1D1" presStyleIdx="0" presStyleCnt="5"/>
      <dgm:spPr/>
      <dgm:t>
        <a:bodyPr/>
        <a:lstStyle/>
        <a:p>
          <a:endParaRPr lang="fr-FR"/>
        </a:p>
      </dgm:t>
    </dgm:pt>
    <dgm:pt modelId="{CB66335E-258F-4277-B69C-D3E54E40A855}" type="pres">
      <dgm:prSet presAssocID="{054F3442-632C-4D00-93E6-E8646492D6CB}" presName="node" presStyleLbl="node1" presStyleIdx="1" presStyleCnt="5">
        <dgm:presLayoutVars>
          <dgm:bulletEnabled val="1"/>
        </dgm:presLayoutVars>
      </dgm:prSet>
      <dgm:spPr/>
      <dgm:t>
        <a:bodyPr/>
        <a:lstStyle/>
        <a:p>
          <a:endParaRPr lang="fr-FR"/>
        </a:p>
      </dgm:t>
    </dgm:pt>
    <dgm:pt modelId="{09A12516-98E2-49F5-86E2-6941FFEB2623}" type="pres">
      <dgm:prSet presAssocID="{054F3442-632C-4D00-93E6-E8646492D6CB}" presName="spNode" presStyleCnt="0"/>
      <dgm:spPr/>
    </dgm:pt>
    <dgm:pt modelId="{F9F8B9DE-45FD-429F-ACD5-773F27A96E8C}" type="pres">
      <dgm:prSet presAssocID="{3AE7884A-7333-444C-BAD1-565A116CAA44}" presName="sibTrans" presStyleLbl="sibTrans1D1" presStyleIdx="1" presStyleCnt="5"/>
      <dgm:spPr/>
      <dgm:t>
        <a:bodyPr/>
        <a:lstStyle/>
        <a:p>
          <a:endParaRPr lang="fr-FR"/>
        </a:p>
      </dgm:t>
    </dgm:pt>
    <dgm:pt modelId="{CD5383C8-52EC-42C3-8B16-B2F8C2B7ED64}" type="pres">
      <dgm:prSet presAssocID="{CD71BA91-A4FF-4DE8-BEB1-201A8873FE9D}" presName="node" presStyleLbl="node1" presStyleIdx="2" presStyleCnt="5">
        <dgm:presLayoutVars>
          <dgm:bulletEnabled val="1"/>
        </dgm:presLayoutVars>
      </dgm:prSet>
      <dgm:spPr/>
      <dgm:t>
        <a:bodyPr/>
        <a:lstStyle/>
        <a:p>
          <a:endParaRPr lang="fr-FR"/>
        </a:p>
      </dgm:t>
    </dgm:pt>
    <dgm:pt modelId="{5E447AF6-BBCB-4A39-BE63-4F0802D54349}" type="pres">
      <dgm:prSet presAssocID="{CD71BA91-A4FF-4DE8-BEB1-201A8873FE9D}" presName="spNode" presStyleCnt="0"/>
      <dgm:spPr/>
    </dgm:pt>
    <dgm:pt modelId="{A130F95A-200D-42BE-AF89-2C23D12BECDF}" type="pres">
      <dgm:prSet presAssocID="{7D7AE2CF-8CCF-43F9-BA07-98080F22D37A}" presName="sibTrans" presStyleLbl="sibTrans1D1" presStyleIdx="2" presStyleCnt="5"/>
      <dgm:spPr/>
      <dgm:t>
        <a:bodyPr/>
        <a:lstStyle/>
        <a:p>
          <a:endParaRPr lang="fr-FR"/>
        </a:p>
      </dgm:t>
    </dgm:pt>
    <dgm:pt modelId="{F93BD2A5-2DA6-41FB-A86D-329CE47F33A8}" type="pres">
      <dgm:prSet presAssocID="{BFCE4C5D-40DE-4D64-B667-2A28481B918A}" presName="node" presStyleLbl="node1" presStyleIdx="3" presStyleCnt="5">
        <dgm:presLayoutVars>
          <dgm:bulletEnabled val="1"/>
        </dgm:presLayoutVars>
      </dgm:prSet>
      <dgm:spPr/>
      <dgm:t>
        <a:bodyPr/>
        <a:lstStyle/>
        <a:p>
          <a:endParaRPr lang="fr-FR"/>
        </a:p>
      </dgm:t>
    </dgm:pt>
    <dgm:pt modelId="{38A4EFA9-1396-4236-8486-6EB09FAF8DBF}" type="pres">
      <dgm:prSet presAssocID="{BFCE4C5D-40DE-4D64-B667-2A28481B918A}" presName="spNode" presStyleCnt="0"/>
      <dgm:spPr/>
    </dgm:pt>
    <dgm:pt modelId="{8BEB1F3C-4EA0-4BB5-A399-60F7FBFAC6F6}" type="pres">
      <dgm:prSet presAssocID="{6BA36994-BC2C-44A7-BE57-7A7865D13158}" presName="sibTrans" presStyleLbl="sibTrans1D1" presStyleIdx="3" presStyleCnt="5"/>
      <dgm:spPr/>
      <dgm:t>
        <a:bodyPr/>
        <a:lstStyle/>
        <a:p>
          <a:endParaRPr lang="fr-FR"/>
        </a:p>
      </dgm:t>
    </dgm:pt>
    <dgm:pt modelId="{F8CD5BD1-65EC-45FA-B087-AB5216380CE2}" type="pres">
      <dgm:prSet presAssocID="{6D4CB3B0-62C1-4B70-872E-2160E765B173}" presName="node" presStyleLbl="node1" presStyleIdx="4" presStyleCnt="5">
        <dgm:presLayoutVars>
          <dgm:bulletEnabled val="1"/>
        </dgm:presLayoutVars>
      </dgm:prSet>
      <dgm:spPr/>
      <dgm:t>
        <a:bodyPr/>
        <a:lstStyle/>
        <a:p>
          <a:endParaRPr lang="fr-FR"/>
        </a:p>
      </dgm:t>
    </dgm:pt>
    <dgm:pt modelId="{EF1AC7A7-4768-4720-B97A-42347E404476}" type="pres">
      <dgm:prSet presAssocID="{6D4CB3B0-62C1-4B70-872E-2160E765B173}" presName="spNode" presStyleCnt="0"/>
      <dgm:spPr/>
    </dgm:pt>
    <dgm:pt modelId="{C3DB7A6D-7C03-4CC2-BFC2-F4DFC2071CA4}" type="pres">
      <dgm:prSet presAssocID="{ABF02DA9-F823-4B00-9F62-B91BAFAA9908}" presName="sibTrans" presStyleLbl="sibTrans1D1" presStyleIdx="4" presStyleCnt="5"/>
      <dgm:spPr/>
      <dgm:t>
        <a:bodyPr/>
        <a:lstStyle/>
        <a:p>
          <a:endParaRPr lang="fr-FR"/>
        </a:p>
      </dgm:t>
    </dgm:pt>
  </dgm:ptLst>
  <dgm:cxnLst>
    <dgm:cxn modelId="{84AA5B02-3C86-48A0-BB9E-5404E9B8D23D}" type="presOf" srcId="{6BA36994-BC2C-44A7-BE57-7A7865D13158}" destId="{8BEB1F3C-4EA0-4BB5-A399-60F7FBFAC6F6}" srcOrd="0" destOrd="0" presId="urn:microsoft.com/office/officeart/2005/8/layout/cycle5"/>
    <dgm:cxn modelId="{F0E7E0A0-DB50-4C2A-BDD4-5722D0A2B949}" srcId="{6FE12E90-19D3-4459-9005-95CE1071901A}" destId="{BFCE4C5D-40DE-4D64-B667-2A28481B918A}" srcOrd="3" destOrd="0" parTransId="{F257998A-9A0E-4957-B2B2-374607094169}" sibTransId="{6BA36994-BC2C-44A7-BE57-7A7865D13158}"/>
    <dgm:cxn modelId="{E6641CB1-5D46-4A77-820E-18057D2134C4}" type="presOf" srcId="{7D7AE2CF-8CCF-43F9-BA07-98080F22D37A}" destId="{A130F95A-200D-42BE-AF89-2C23D12BECDF}" srcOrd="0" destOrd="0" presId="urn:microsoft.com/office/officeart/2005/8/layout/cycle5"/>
    <dgm:cxn modelId="{D6072B43-F1A7-487E-B531-752F5BCF9322}" type="presOf" srcId="{3AE7884A-7333-444C-BAD1-565A116CAA44}" destId="{F9F8B9DE-45FD-429F-ACD5-773F27A96E8C}" srcOrd="0" destOrd="0" presId="urn:microsoft.com/office/officeart/2005/8/layout/cycle5"/>
    <dgm:cxn modelId="{EDDFE3BC-E9B1-4946-A989-2A80990C261E}" srcId="{6FE12E90-19D3-4459-9005-95CE1071901A}" destId="{6D4CB3B0-62C1-4B70-872E-2160E765B173}" srcOrd="4" destOrd="0" parTransId="{B18421ED-83B6-4C3C-94BC-29B2E5028AEC}" sibTransId="{ABF02DA9-F823-4B00-9F62-B91BAFAA9908}"/>
    <dgm:cxn modelId="{57CFDAC4-1832-4A7C-9CDA-65B70ABDC559}" srcId="{6FE12E90-19D3-4459-9005-95CE1071901A}" destId="{CD71BA91-A4FF-4DE8-BEB1-201A8873FE9D}" srcOrd="2" destOrd="0" parTransId="{B51588E2-E3D0-41E0-9B74-3152736927ED}" sibTransId="{7D7AE2CF-8CCF-43F9-BA07-98080F22D37A}"/>
    <dgm:cxn modelId="{A1E40644-D1AD-47C3-93C1-F6B968B72537}" type="presOf" srcId="{AF2CB021-547C-4A56-A225-D10181409ED4}" destId="{3A08A36B-52A5-46F6-9222-F15A2DBFDB3C}" srcOrd="0" destOrd="0" presId="urn:microsoft.com/office/officeart/2005/8/layout/cycle5"/>
    <dgm:cxn modelId="{6618FB57-B681-4245-AA9F-812B1E42C1D9}" type="presOf" srcId="{CF3AFFA7-95B1-4722-A72B-8299A6173609}" destId="{7D799698-B66E-4D8A-9FB6-8A4F3FE2F2F7}" srcOrd="0" destOrd="0" presId="urn:microsoft.com/office/officeart/2005/8/layout/cycle5"/>
    <dgm:cxn modelId="{92DE0F4F-D72A-4204-A2C1-D12F616D5CDE}" type="presOf" srcId="{ABF02DA9-F823-4B00-9F62-B91BAFAA9908}" destId="{C3DB7A6D-7C03-4CC2-BFC2-F4DFC2071CA4}" srcOrd="0" destOrd="0" presId="urn:microsoft.com/office/officeart/2005/8/layout/cycle5"/>
    <dgm:cxn modelId="{B1C6B544-B36F-4F72-9E20-1A93154403F8}" type="presOf" srcId="{BFCE4C5D-40DE-4D64-B667-2A28481B918A}" destId="{F93BD2A5-2DA6-41FB-A86D-329CE47F33A8}" srcOrd="0" destOrd="0" presId="urn:microsoft.com/office/officeart/2005/8/layout/cycle5"/>
    <dgm:cxn modelId="{762E3F67-F4A3-45AD-B6CD-678CCCE3184C}" srcId="{6FE12E90-19D3-4459-9005-95CE1071901A}" destId="{CF3AFFA7-95B1-4722-A72B-8299A6173609}" srcOrd="0" destOrd="0" parTransId="{E2B61C44-5483-402E-B843-D4B80E78BBBF}" sibTransId="{AF2CB021-547C-4A56-A225-D10181409ED4}"/>
    <dgm:cxn modelId="{69CEBF2E-94D6-4786-BB81-01B6687C06B7}" type="presOf" srcId="{054F3442-632C-4D00-93E6-E8646492D6CB}" destId="{CB66335E-258F-4277-B69C-D3E54E40A855}" srcOrd="0" destOrd="0" presId="urn:microsoft.com/office/officeart/2005/8/layout/cycle5"/>
    <dgm:cxn modelId="{BA7E07DB-43FA-4E6D-BD44-87DBB75459AD}" type="presOf" srcId="{CD71BA91-A4FF-4DE8-BEB1-201A8873FE9D}" destId="{CD5383C8-52EC-42C3-8B16-B2F8C2B7ED64}" srcOrd="0" destOrd="0" presId="urn:microsoft.com/office/officeart/2005/8/layout/cycle5"/>
    <dgm:cxn modelId="{FF0D7D29-C0E7-4532-95CB-75011E7217FE}" srcId="{6FE12E90-19D3-4459-9005-95CE1071901A}" destId="{054F3442-632C-4D00-93E6-E8646492D6CB}" srcOrd="1" destOrd="0" parTransId="{0B1D178E-1A7B-4251-B3B7-AE35EFD7A30C}" sibTransId="{3AE7884A-7333-444C-BAD1-565A116CAA44}"/>
    <dgm:cxn modelId="{7B6587F5-C0A4-4CB2-BF3F-0443FBDA29DE}" type="presOf" srcId="{6FE12E90-19D3-4459-9005-95CE1071901A}" destId="{2BDE2711-E605-43A4-835D-D09A7F68B92C}" srcOrd="0" destOrd="0" presId="urn:microsoft.com/office/officeart/2005/8/layout/cycle5"/>
    <dgm:cxn modelId="{D7CA4D1F-4987-4334-9C7E-17C6EDF4E538}" type="presOf" srcId="{6D4CB3B0-62C1-4B70-872E-2160E765B173}" destId="{F8CD5BD1-65EC-45FA-B087-AB5216380CE2}" srcOrd="0" destOrd="0" presId="urn:microsoft.com/office/officeart/2005/8/layout/cycle5"/>
    <dgm:cxn modelId="{084E38C4-DA56-4A46-A2F9-310364CF91C9}" type="presParOf" srcId="{2BDE2711-E605-43A4-835D-D09A7F68B92C}" destId="{7D799698-B66E-4D8A-9FB6-8A4F3FE2F2F7}" srcOrd="0" destOrd="0" presId="urn:microsoft.com/office/officeart/2005/8/layout/cycle5"/>
    <dgm:cxn modelId="{33B5B426-A02F-4B24-9D00-0B850A74FB67}" type="presParOf" srcId="{2BDE2711-E605-43A4-835D-D09A7F68B92C}" destId="{02925831-622F-4E65-A8E8-277F01362AFC}" srcOrd="1" destOrd="0" presId="urn:microsoft.com/office/officeart/2005/8/layout/cycle5"/>
    <dgm:cxn modelId="{4C920636-029F-4769-B120-008C862D7BB5}" type="presParOf" srcId="{2BDE2711-E605-43A4-835D-D09A7F68B92C}" destId="{3A08A36B-52A5-46F6-9222-F15A2DBFDB3C}" srcOrd="2" destOrd="0" presId="urn:microsoft.com/office/officeart/2005/8/layout/cycle5"/>
    <dgm:cxn modelId="{68E7039A-CF3C-4E6C-9729-8927CB9DD74A}" type="presParOf" srcId="{2BDE2711-E605-43A4-835D-D09A7F68B92C}" destId="{CB66335E-258F-4277-B69C-D3E54E40A855}" srcOrd="3" destOrd="0" presId="urn:microsoft.com/office/officeart/2005/8/layout/cycle5"/>
    <dgm:cxn modelId="{7D9BEA1D-499C-4CDA-888C-A9599A2CEC1C}" type="presParOf" srcId="{2BDE2711-E605-43A4-835D-D09A7F68B92C}" destId="{09A12516-98E2-49F5-86E2-6941FFEB2623}" srcOrd="4" destOrd="0" presId="urn:microsoft.com/office/officeart/2005/8/layout/cycle5"/>
    <dgm:cxn modelId="{9A587FE3-1925-4CD4-9FF0-9DBD438374AE}" type="presParOf" srcId="{2BDE2711-E605-43A4-835D-D09A7F68B92C}" destId="{F9F8B9DE-45FD-429F-ACD5-773F27A96E8C}" srcOrd="5" destOrd="0" presId="urn:microsoft.com/office/officeart/2005/8/layout/cycle5"/>
    <dgm:cxn modelId="{151F994D-F8A4-4E6E-A611-E3FE3A9D5923}" type="presParOf" srcId="{2BDE2711-E605-43A4-835D-D09A7F68B92C}" destId="{CD5383C8-52EC-42C3-8B16-B2F8C2B7ED64}" srcOrd="6" destOrd="0" presId="urn:microsoft.com/office/officeart/2005/8/layout/cycle5"/>
    <dgm:cxn modelId="{1EA3C026-42A4-4573-90EE-956FEB7B5151}" type="presParOf" srcId="{2BDE2711-E605-43A4-835D-D09A7F68B92C}" destId="{5E447AF6-BBCB-4A39-BE63-4F0802D54349}" srcOrd="7" destOrd="0" presId="urn:microsoft.com/office/officeart/2005/8/layout/cycle5"/>
    <dgm:cxn modelId="{96597455-78D3-41E9-82A8-6EE2ACA35BF1}" type="presParOf" srcId="{2BDE2711-E605-43A4-835D-D09A7F68B92C}" destId="{A130F95A-200D-42BE-AF89-2C23D12BECDF}" srcOrd="8" destOrd="0" presId="urn:microsoft.com/office/officeart/2005/8/layout/cycle5"/>
    <dgm:cxn modelId="{C5EB5B2F-8AAF-4FEC-A6AD-BEACE8C3DDB4}" type="presParOf" srcId="{2BDE2711-E605-43A4-835D-D09A7F68B92C}" destId="{F93BD2A5-2DA6-41FB-A86D-329CE47F33A8}" srcOrd="9" destOrd="0" presId="urn:microsoft.com/office/officeart/2005/8/layout/cycle5"/>
    <dgm:cxn modelId="{8A0D4825-6C1F-47C9-B801-A50ADB9E54A0}" type="presParOf" srcId="{2BDE2711-E605-43A4-835D-D09A7F68B92C}" destId="{38A4EFA9-1396-4236-8486-6EB09FAF8DBF}" srcOrd="10" destOrd="0" presId="urn:microsoft.com/office/officeart/2005/8/layout/cycle5"/>
    <dgm:cxn modelId="{1DF71693-2535-42E4-9991-E9DB764B8DD0}" type="presParOf" srcId="{2BDE2711-E605-43A4-835D-D09A7F68B92C}" destId="{8BEB1F3C-4EA0-4BB5-A399-60F7FBFAC6F6}" srcOrd="11" destOrd="0" presId="urn:microsoft.com/office/officeart/2005/8/layout/cycle5"/>
    <dgm:cxn modelId="{C75F4F8A-785E-4290-A9EE-59570EF6149B}" type="presParOf" srcId="{2BDE2711-E605-43A4-835D-D09A7F68B92C}" destId="{F8CD5BD1-65EC-45FA-B087-AB5216380CE2}" srcOrd="12" destOrd="0" presId="urn:microsoft.com/office/officeart/2005/8/layout/cycle5"/>
    <dgm:cxn modelId="{4565BC67-AF73-4EA5-B564-916A96B94B3C}" type="presParOf" srcId="{2BDE2711-E605-43A4-835D-D09A7F68B92C}" destId="{EF1AC7A7-4768-4720-B97A-42347E404476}" srcOrd="13" destOrd="0" presId="urn:microsoft.com/office/officeart/2005/8/layout/cycle5"/>
    <dgm:cxn modelId="{B9480E8C-1CF1-4AA7-AC26-8A75A01DEB01}" type="presParOf" srcId="{2BDE2711-E605-43A4-835D-D09A7F68B92C}" destId="{C3DB7A6D-7C03-4CC2-BFC2-F4DFC2071CA4}" srcOrd="14" destOrd="0" presId="urn:microsoft.com/office/officeart/2005/8/layout/cycle5"/>
  </dgm:cxnLst>
  <dgm:bg/>
  <dgm:whole>
    <a:ln w="38100"/>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799698-B66E-4D8A-9FB6-8A4F3FE2F2F7}">
      <dsp:nvSpPr>
        <dsp:cNvPr id="0" name=""/>
        <dsp:cNvSpPr/>
      </dsp:nvSpPr>
      <dsp:spPr>
        <a:xfrm>
          <a:off x="3583614" y="2847"/>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Dégoût de soi-même et montée de la tension</a:t>
          </a:r>
          <a:endParaRPr lang="fr-BE" sz="1600" kern="1200" dirty="0"/>
        </a:p>
      </dsp:txBody>
      <dsp:txXfrm>
        <a:off x="3639932" y="59165"/>
        <a:ext cx="1662252" cy="1041041"/>
      </dsp:txXfrm>
    </dsp:sp>
    <dsp:sp modelId="{3A08A36B-52A5-46F6-9222-F15A2DBFDB3C}">
      <dsp:nvSpPr>
        <dsp:cNvPr id="0" name=""/>
        <dsp:cNvSpPr/>
      </dsp:nvSpPr>
      <dsp:spPr>
        <a:xfrm>
          <a:off x="2167183" y="579686"/>
          <a:ext cx="4607750" cy="4607750"/>
        </a:xfrm>
        <a:custGeom>
          <a:avLst/>
          <a:gdLst/>
          <a:ahLst/>
          <a:cxnLst/>
          <a:rect l="0" t="0" r="0" b="0"/>
          <a:pathLst>
            <a:path>
              <a:moveTo>
                <a:pt x="3428838" y="293328"/>
              </a:moveTo>
              <a:arcTo wR="2303875" hR="2303875" stAng="17953702" swAng="1211116"/>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CB66335E-258F-4277-B69C-D3E54E40A855}">
      <dsp:nvSpPr>
        <dsp:cNvPr id="0" name=""/>
        <dsp:cNvSpPr/>
      </dsp:nvSpPr>
      <dsp:spPr>
        <a:xfrm>
          <a:off x="5774730" y="1594786"/>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Un évènement déclencheur augmente la détresse</a:t>
          </a:r>
          <a:endParaRPr lang="fr-BE" sz="1600" kern="1200" dirty="0"/>
        </a:p>
      </dsp:txBody>
      <dsp:txXfrm>
        <a:off x="5831048" y="1651104"/>
        <a:ext cx="1662252" cy="1041041"/>
      </dsp:txXfrm>
    </dsp:sp>
    <dsp:sp modelId="{F9F8B9DE-45FD-429F-ACD5-773F27A96E8C}">
      <dsp:nvSpPr>
        <dsp:cNvPr id="0" name=""/>
        <dsp:cNvSpPr/>
      </dsp:nvSpPr>
      <dsp:spPr>
        <a:xfrm>
          <a:off x="2167183" y="579686"/>
          <a:ext cx="4607750" cy="4607750"/>
        </a:xfrm>
        <a:custGeom>
          <a:avLst/>
          <a:gdLst/>
          <a:ahLst/>
          <a:cxnLst/>
          <a:rect l="0" t="0" r="0" b="0"/>
          <a:pathLst>
            <a:path>
              <a:moveTo>
                <a:pt x="4602217" y="2463449"/>
              </a:moveTo>
              <a:arcTo wR="2303875" hR="2303875" stAng="21838301" swAng="1359399"/>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CD5383C8-52EC-42C3-8B16-B2F8C2B7ED64}">
      <dsp:nvSpPr>
        <dsp:cNvPr id="0" name=""/>
        <dsp:cNvSpPr/>
      </dsp:nvSpPr>
      <dsp:spPr>
        <a:xfrm>
          <a:off x="4937798" y="4170597"/>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Passage à l’acte automutilateur</a:t>
          </a:r>
          <a:endParaRPr lang="fr-BE" sz="1600" kern="1200" dirty="0"/>
        </a:p>
      </dsp:txBody>
      <dsp:txXfrm>
        <a:off x="4994116" y="4226915"/>
        <a:ext cx="1662252" cy="1041041"/>
      </dsp:txXfrm>
    </dsp:sp>
    <dsp:sp modelId="{A130F95A-200D-42BE-AF89-2C23D12BECDF}">
      <dsp:nvSpPr>
        <dsp:cNvPr id="0" name=""/>
        <dsp:cNvSpPr/>
      </dsp:nvSpPr>
      <dsp:spPr>
        <a:xfrm>
          <a:off x="2167183" y="579686"/>
          <a:ext cx="4607750" cy="4607750"/>
        </a:xfrm>
        <a:custGeom>
          <a:avLst/>
          <a:gdLst/>
          <a:ahLst/>
          <a:cxnLst/>
          <a:rect l="0" t="0" r="0" b="0"/>
          <a:pathLst>
            <a:path>
              <a:moveTo>
                <a:pt x="2586458" y="4590354"/>
              </a:moveTo>
              <a:arcTo wR="2303875" hR="2303875" stAng="4977276" swAng="845448"/>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F93BD2A5-2DA6-41FB-A86D-329CE47F33A8}">
      <dsp:nvSpPr>
        <dsp:cNvPr id="0" name=""/>
        <dsp:cNvSpPr/>
      </dsp:nvSpPr>
      <dsp:spPr>
        <a:xfrm>
          <a:off x="2229431" y="4170597"/>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Expérience d’un soulagement de la tension</a:t>
          </a:r>
          <a:endParaRPr lang="fr-BE" sz="1600" kern="1200" dirty="0"/>
        </a:p>
      </dsp:txBody>
      <dsp:txXfrm>
        <a:off x="2285749" y="4226915"/>
        <a:ext cx="1662252" cy="1041041"/>
      </dsp:txXfrm>
    </dsp:sp>
    <dsp:sp modelId="{8BEB1F3C-4EA0-4BB5-A399-60F7FBFAC6F6}">
      <dsp:nvSpPr>
        <dsp:cNvPr id="0" name=""/>
        <dsp:cNvSpPr/>
      </dsp:nvSpPr>
      <dsp:spPr>
        <a:xfrm>
          <a:off x="2167183" y="579686"/>
          <a:ext cx="4607750" cy="4607750"/>
        </a:xfrm>
        <a:custGeom>
          <a:avLst/>
          <a:gdLst/>
          <a:ahLst/>
          <a:cxnLst/>
          <a:rect l="0" t="0" r="0" b="0"/>
          <a:pathLst>
            <a:path>
              <a:moveTo>
                <a:pt x="244366" y="3336475"/>
              </a:moveTo>
              <a:arcTo wR="2303875" hR="2303875" stAng="9202299" swAng="1359399"/>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F8CD5BD1-65EC-45FA-B087-AB5216380CE2}">
      <dsp:nvSpPr>
        <dsp:cNvPr id="0" name=""/>
        <dsp:cNvSpPr/>
      </dsp:nvSpPr>
      <dsp:spPr>
        <a:xfrm>
          <a:off x="1392499" y="1594786"/>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Honte et culpabilité à l’égard de l’automutilation</a:t>
          </a:r>
          <a:endParaRPr lang="fr-BE" sz="1600" kern="1200" dirty="0"/>
        </a:p>
      </dsp:txBody>
      <dsp:txXfrm>
        <a:off x="1448817" y="1651104"/>
        <a:ext cx="1662252" cy="1041041"/>
      </dsp:txXfrm>
    </dsp:sp>
    <dsp:sp modelId="{C3DB7A6D-7C03-4CC2-BFC2-F4DFC2071CA4}">
      <dsp:nvSpPr>
        <dsp:cNvPr id="0" name=""/>
        <dsp:cNvSpPr/>
      </dsp:nvSpPr>
      <dsp:spPr>
        <a:xfrm>
          <a:off x="2167183" y="579686"/>
          <a:ext cx="4607750" cy="4607750"/>
        </a:xfrm>
        <a:custGeom>
          <a:avLst/>
          <a:gdLst/>
          <a:ahLst/>
          <a:cxnLst/>
          <a:rect l="0" t="0" r="0" b="0"/>
          <a:pathLst>
            <a:path>
              <a:moveTo>
                <a:pt x="554252" y="804988"/>
              </a:moveTo>
              <a:arcTo wR="2303875" hR="2303875" stAng="13235182" swAng="1211116"/>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fr-FR" smtClean="0"/>
              <a:t>Cliquez et modifiez le titre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30/12/17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Vertical Text Placeholder 2"/>
          <p:cNvSpPr>
            <a:spLocks noGrp="1"/>
          </p:cNvSpPr>
          <p:nvPr>
            <p:ph type="body" orient="vert" idx="1"/>
          </p:nvPr>
        </p:nvSpPr>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30/12/17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30/12/17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30/12/17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8E36636D-D922-432D-A958-524484B5923D}" type="datetimeFigureOut">
              <a:rPr lang="en-US" smtClean="0"/>
              <a:pPr/>
              <a:t>30/12/17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fld id="{8E36636D-D922-432D-A958-524484B5923D}" type="datetimeFigureOut">
              <a:rPr lang="en-US" smtClean="0"/>
              <a:pPr/>
              <a:t>30/12/17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8E36636D-D922-432D-A958-524484B5923D}" type="datetimeFigureOut">
              <a:rPr lang="en-US" smtClean="0"/>
              <a:pPr/>
              <a:t>30/12/17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Date Placeholder 2"/>
          <p:cNvSpPr>
            <a:spLocks noGrp="1"/>
          </p:cNvSpPr>
          <p:nvPr>
            <p:ph type="dt" sz="half" idx="10"/>
          </p:nvPr>
        </p:nvSpPr>
        <p:spPr/>
        <p:txBody>
          <a:bodyPr/>
          <a:lstStyle/>
          <a:p>
            <a:fld id="{8E36636D-D922-432D-A958-524484B5923D}" type="datetimeFigureOut">
              <a:rPr lang="en-US" smtClean="0"/>
              <a:pPr/>
              <a:t>30/12/17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30/12/17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30/12/17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30/12/17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fr-FR" smtClean="0"/>
              <a:t>Cliquez et modifiez le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pPr/>
              <a:t>30/12/17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9382" y="2315688"/>
            <a:ext cx="8550234" cy="1470025"/>
          </a:xfrm>
        </p:spPr>
        <p:txBody>
          <a:bodyPr>
            <a:normAutofit fontScale="90000"/>
          </a:bodyPr>
          <a:lstStyle/>
          <a:p>
            <a:r>
              <a:rPr lang="fr-FR" dirty="0" smtClean="0"/>
              <a:t>Les Automutilations</a:t>
            </a:r>
            <a:br>
              <a:rPr lang="fr-FR" dirty="0" smtClean="0"/>
            </a:br>
            <a:r>
              <a:rPr lang="fr-FR" dirty="0" smtClean="0"/>
              <a:t>à l’ Adolescence</a:t>
            </a:r>
            <a:endParaRPr lang="fr-FR" dirty="0"/>
          </a:p>
        </p:txBody>
      </p:sp>
      <p:sp>
        <p:nvSpPr>
          <p:cNvPr id="3" name="Sous-titre 2"/>
          <p:cNvSpPr>
            <a:spLocks noGrp="1"/>
          </p:cNvSpPr>
          <p:nvPr>
            <p:ph type="subTitle" idx="1"/>
          </p:nvPr>
        </p:nvSpPr>
        <p:spPr>
          <a:xfrm>
            <a:off x="1371600" y="4397375"/>
            <a:ext cx="6400800" cy="2295855"/>
          </a:xfrm>
        </p:spPr>
        <p:txBody>
          <a:bodyPr>
            <a:normAutofit/>
          </a:bodyPr>
          <a:lstStyle/>
          <a:p>
            <a:r>
              <a:rPr lang="fr-FR" i="1" dirty="0" smtClean="0"/>
              <a:t>Réunion PMS W-B.E. Verviers</a:t>
            </a:r>
          </a:p>
          <a:p>
            <a:r>
              <a:rPr lang="fr-FR" i="1" dirty="0" smtClean="0"/>
              <a:t>16 janvier 2018</a:t>
            </a:r>
          </a:p>
          <a:p>
            <a:r>
              <a:rPr lang="fr-FR" i="1" dirty="0" smtClean="0"/>
              <a:t>Pr</a:t>
            </a:r>
            <a:r>
              <a:rPr lang="fr-FR" i="1" dirty="0" smtClean="0"/>
              <a:t>. A. </a:t>
            </a:r>
            <a:r>
              <a:rPr lang="fr-FR" i="1" dirty="0" smtClean="0"/>
              <a:t>Malchair, </a:t>
            </a:r>
            <a:r>
              <a:rPr lang="fr-FR" i="1" dirty="0" err="1" smtClean="0"/>
              <a:t>ULg</a:t>
            </a:r>
            <a:endParaRPr lang="fr-FR" i="1" dirty="0"/>
          </a:p>
        </p:txBody>
      </p:sp>
      <p:pic>
        <p:nvPicPr>
          <p:cNvPr id="4" name="Image 3"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337534218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8474"/>
            <a:ext cx="8229600" cy="5907690"/>
          </a:xfrm>
        </p:spPr>
        <p:txBody>
          <a:bodyPr/>
          <a:lstStyle/>
          <a:p>
            <a:pPr algn="just"/>
            <a:r>
              <a:rPr lang="fr-FR" dirty="0" smtClean="0"/>
              <a:t>Retournement contre soi de l’agressivité vécue comme dangereuse si la colère qui la sous-tend s’exprimait contre autrui (souvent les proches, les parents qu’on aime par ailleurs…),</a:t>
            </a:r>
          </a:p>
        </p:txBody>
      </p:sp>
    </p:spTree>
    <p:extLst>
      <p:ext uri="{BB962C8B-B14F-4D97-AF65-F5344CB8AC3E}">
        <p14:creationId xmlns:p14="http://schemas.microsoft.com/office/powerpoint/2010/main" val="367705962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45782"/>
            <a:ext cx="8229600" cy="5880381"/>
          </a:xfrm>
        </p:spPr>
        <p:txBody>
          <a:bodyPr/>
          <a:lstStyle/>
          <a:p>
            <a:pPr algn="just"/>
            <a:r>
              <a:rPr lang="fr-FR" dirty="0" smtClean="0"/>
              <a:t>Fondamentalement, attaque directe du corps, ce corps adolescent qui change tellement, et que l’on déteste parfois parce qu’il est source de tant d’incertitudes: l’attaquer, c’est le maîtriser, et le punir!</a:t>
            </a:r>
            <a:endParaRPr lang="fr-FR" dirty="0"/>
          </a:p>
        </p:txBody>
      </p:sp>
    </p:spTree>
    <p:extLst>
      <p:ext uri="{BB962C8B-B14F-4D97-AF65-F5344CB8AC3E}">
        <p14:creationId xmlns:p14="http://schemas.microsoft.com/office/powerpoint/2010/main" val="265092956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1164"/>
            <a:ext cx="8229600" cy="5934999"/>
          </a:xfrm>
        </p:spPr>
        <p:txBody>
          <a:bodyPr/>
          <a:lstStyle/>
          <a:p>
            <a:pPr algn="just"/>
            <a:r>
              <a:rPr lang="fr-FR" dirty="0" smtClean="0"/>
              <a:t>A priori, pas d’idée suicidaire, et au contraire, panique si excès d’écoulement de sang p. ex., avec appel au secours (ce qui n’empêche éventuellement pas le même jeune de poser un acte suicidaire dans un autre contexte…)</a:t>
            </a:r>
            <a:endParaRPr lang="fr-FR" dirty="0"/>
          </a:p>
        </p:txBody>
      </p:sp>
    </p:spTree>
    <p:extLst>
      <p:ext uri="{BB962C8B-B14F-4D97-AF65-F5344CB8AC3E}">
        <p14:creationId xmlns:p14="http://schemas.microsoft.com/office/powerpoint/2010/main" val="406277610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1881" y="95582"/>
            <a:ext cx="8716488" cy="6210215"/>
          </a:xfrm>
        </p:spPr>
        <p:txBody>
          <a:bodyPr/>
          <a:lstStyle/>
          <a:p>
            <a:pPr algn="just"/>
            <a:r>
              <a:rPr lang="fr-FR" dirty="0" smtClean="0"/>
              <a:t>Caractère très variable de la dimension relationnelle de l’acte, entre exhibition et honte, dissimulation face aux parents et mode d’expression entre pairs (à comparer avec certaines tentatives de suicide à vocation d’appel au dialogue…)</a:t>
            </a:r>
            <a:endParaRPr lang="fr-FR" dirty="0"/>
          </a:p>
        </p:txBody>
      </p:sp>
    </p:spTree>
    <p:extLst>
      <p:ext uri="{BB962C8B-B14F-4D97-AF65-F5344CB8AC3E}">
        <p14:creationId xmlns:p14="http://schemas.microsoft.com/office/powerpoint/2010/main" val="210463207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3757" y="245782"/>
            <a:ext cx="8740238" cy="6214395"/>
          </a:xfrm>
        </p:spPr>
        <p:txBody>
          <a:bodyPr>
            <a:normAutofit/>
          </a:bodyPr>
          <a:lstStyle/>
          <a:p>
            <a:pPr algn="just"/>
            <a:r>
              <a:rPr lang="fr-FR" dirty="0" smtClean="0"/>
              <a:t>Reste le problème de la contagion, propre à l’adolescence, par imitation des pairs: ce ne peut être un facteur causal, mais un agent facilitateur, notamment via les blogs et les multiples réseaux sociaux, où ce comportement est vécu et présenté comme une issue positive,    (romantique? ), au mal-être adolescentaire,</a:t>
            </a:r>
            <a:endParaRPr lang="fr-FR" dirty="0"/>
          </a:p>
        </p:txBody>
      </p:sp>
    </p:spTree>
    <p:extLst>
      <p:ext uri="{BB962C8B-B14F-4D97-AF65-F5344CB8AC3E}">
        <p14:creationId xmlns:p14="http://schemas.microsoft.com/office/powerpoint/2010/main" val="42614780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32128"/>
            <a:ext cx="8229600" cy="6133046"/>
          </a:xfrm>
        </p:spPr>
        <p:txBody>
          <a:bodyPr/>
          <a:lstStyle/>
          <a:p>
            <a:pPr algn="just"/>
            <a:r>
              <a:rPr lang="fr-FR" dirty="0" smtClean="0"/>
              <a:t>Dans cette perspective, l’effet de mode n’est pas nul, mais limité à des jeunes fragilisés au départ; p. ex., la position « Emo » actuelle est un lointain avatar du mouvement punk, qui amalgame des traits gothiques noirs et des choix colorés, (rouges?): il s’agit d’un choix esthétique avant tout,</a:t>
            </a:r>
            <a:endParaRPr lang="fr-FR" dirty="0"/>
          </a:p>
        </p:txBody>
      </p:sp>
    </p:spTree>
    <p:extLst>
      <p:ext uri="{BB962C8B-B14F-4D97-AF65-F5344CB8AC3E}">
        <p14:creationId xmlns:p14="http://schemas.microsoft.com/office/powerpoint/2010/main" val="193424808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8130" y="177510"/>
            <a:ext cx="8823366" cy="6472672"/>
          </a:xfrm>
        </p:spPr>
        <p:txBody>
          <a:bodyPr>
            <a:normAutofit/>
          </a:bodyPr>
          <a:lstStyle/>
          <a:p>
            <a:pPr algn="just"/>
            <a:r>
              <a:rPr lang="fr-FR" sz="2800" dirty="0" smtClean="0"/>
              <a:t>Le recours à la scarification est un détournement de cette approche, par l’utilisation personnelle de ces références esthétiques, le sang rouge qui coule, une dramatisation critique du monde actuel….</a:t>
            </a:r>
          </a:p>
          <a:p>
            <a:pPr algn="just">
              <a:buNone/>
            </a:pPr>
            <a:endParaRPr lang="fr-FR" sz="2800" dirty="0" smtClean="0"/>
          </a:p>
          <a:p>
            <a:pPr algn="just"/>
            <a:r>
              <a:rPr lang="fr-FR" sz="2800" dirty="0" smtClean="0"/>
              <a:t>C’est toute l’adolescence écorchée qui se joue dans ces scénarios!</a:t>
            </a:r>
            <a:endParaRPr lang="fr-FR" sz="2800" dirty="0"/>
          </a:p>
        </p:txBody>
      </p:sp>
    </p:spTree>
    <p:extLst>
      <p:ext uri="{BB962C8B-B14F-4D97-AF65-F5344CB8AC3E}">
        <p14:creationId xmlns:p14="http://schemas.microsoft.com/office/powerpoint/2010/main" val="341612461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36946"/>
            <a:ext cx="8229600" cy="6421054"/>
          </a:xfrm>
        </p:spPr>
        <p:txBody>
          <a:bodyPr>
            <a:normAutofit fontScale="92500" lnSpcReduction="20000"/>
          </a:bodyPr>
          <a:lstStyle/>
          <a:p>
            <a:r>
              <a:rPr lang="fr-FR" sz="3600" dirty="0" smtClean="0"/>
              <a:t>Séquence comportementale classique dans les automutilations impulsives:</a:t>
            </a:r>
          </a:p>
          <a:p>
            <a:pPr marL="0" indent="0">
              <a:buNone/>
            </a:pPr>
            <a:r>
              <a:rPr lang="fr-FR" sz="3600" dirty="0"/>
              <a:t> </a:t>
            </a:r>
            <a:r>
              <a:rPr lang="fr-FR" sz="3600" dirty="0" smtClean="0"/>
              <a:t> </a:t>
            </a:r>
            <a:r>
              <a:rPr lang="fr-FR" sz="2800" dirty="0" smtClean="0"/>
              <a:t> - un événement déclenchant,</a:t>
            </a:r>
          </a:p>
          <a:p>
            <a:pPr marL="0" indent="0">
              <a:buNone/>
            </a:pPr>
            <a:r>
              <a:rPr lang="fr-FR" sz="2800" dirty="0"/>
              <a:t> </a:t>
            </a:r>
            <a:r>
              <a:rPr lang="fr-FR" sz="2800" dirty="0" smtClean="0"/>
              <a:t>   - sur fond d’humeur dysphorique, morosité, tristesse,</a:t>
            </a:r>
          </a:p>
          <a:p>
            <a:pPr marL="0" indent="0">
              <a:buNone/>
            </a:pPr>
            <a:r>
              <a:rPr lang="fr-FR" sz="2800" dirty="0"/>
              <a:t> </a:t>
            </a:r>
            <a:r>
              <a:rPr lang="fr-FR" sz="2800" dirty="0" smtClean="0"/>
              <a:t>      irritabilité.., voire de sentiment de dissociation,</a:t>
            </a:r>
          </a:p>
          <a:p>
            <a:pPr marL="0" indent="0">
              <a:buNone/>
            </a:pPr>
            <a:r>
              <a:rPr lang="fr-FR" sz="2800" dirty="0"/>
              <a:t> </a:t>
            </a:r>
            <a:r>
              <a:rPr lang="fr-FR" sz="2800" dirty="0" smtClean="0"/>
              <a:t>   - conviction de se retrouver dans une impasse, avec </a:t>
            </a:r>
          </a:p>
          <a:p>
            <a:pPr marL="0" indent="0">
              <a:buNone/>
            </a:pPr>
            <a:r>
              <a:rPr lang="fr-FR" sz="2800" dirty="0"/>
              <a:t> </a:t>
            </a:r>
            <a:r>
              <a:rPr lang="fr-FR" sz="2800" dirty="0" smtClean="0"/>
              <a:t>      l’envie de se faire mal , de façon irrépressible,</a:t>
            </a:r>
          </a:p>
          <a:p>
            <a:pPr marL="0" indent="0">
              <a:buNone/>
            </a:pPr>
            <a:r>
              <a:rPr lang="fr-FR" sz="2800" dirty="0"/>
              <a:t> </a:t>
            </a:r>
            <a:r>
              <a:rPr lang="fr-FR" sz="2800" dirty="0" smtClean="0"/>
              <a:t>   - court laps de temps entre la décision et l’acte,</a:t>
            </a:r>
          </a:p>
          <a:p>
            <a:pPr marL="0" indent="0">
              <a:buNone/>
            </a:pPr>
            <a:r>
              <a:rPr lang="fr-FR" sz="2800" dirty="0"/>
              <a:t> </a:t>
            </a:r>
            <a:r>
              <a:rPr lang="fr-FR" sz="2800" dirty="0" smtClean="0"/>
              <a:t>   - soulagement d’intensité et de durée variable.</a:t>
            </a:r>
          </a:p>
          <a:p>
            <a:pPr marL="0" indent="0">
              <a:buNone/>
            </a:pPr>
            <a:r>
              <a:rPr lang="fr-FR" sz="2800" dirty="0"/>
              <a:t> </a:t>
            </a:r>
            <a:r>
              <a:rPr lang="fr-FR" sz="2800" dirty="0" smtClean="0"/>
              <a:t>       </a:t>
            </a:r>
            <a:endParaRPr lang="fr-FR" sz="2800" dirty="0"/>
          </a:p>
        </p:txBody>
      </p:sp>
    </p:spTree>
    <p:extLst>
      <p:ext uri="{BB962C8B-B14F-4D97-AF65-F5344CB8AC3E}">
        <p14:creationId xmlns:p14="http://schemas.microsoft.com/office/powerpoint/2010/main" val="34223373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9383" y="213756"/>
            <a:ext cx="8692736" cy="1341911"/>
          </a:xfrm>
        </p:spPr>
        <p:txBody>
          <a:bodyPr>
            <a:normAutofit fontScale="92500" lnSpcReduction="20000"/>
          </a:bodyPr>
          <a:lstStyle/>
          <a:p>
            <a:pPr>
              <a:buNone/>
            </a:pPr>
            <a:r>
              <a:rPr lang="fr-FR" dirty="0" smtClean="0"/>
              <a:t>Développement d’un comportement addictif en aval de cette séquence:</a:t>
            </a:r>
          </a:p>
          <a:p>
            <a:pPr>
              <a:buNone/>
            </a:pPr>
            <a:endParaRPr lang="fr-FR" dirty="0" smtClean="0"/>
          </a:p>
        </p:txBody>
      </p:sp>
      <p:graphicFrame>
        <p:nvGraphicFramePr>
          <p:cNvPr id="4" name="Diagramme 3"/>
          <p:cNvGraphicFramePr/>
          <p:nvPr/>
        </p:nvGraphicFramePr>
        <p:xfrm>
          <a:off x="1" y="1270660"/>
          <a:ext cx="8942118" cy="54032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786650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0005" y="0"/>
            <a:ext cx="8740239" cy="6858000"/>
          </a:xfrm>
        </p:spPr>
        <p:txBody>
          <a:bodyPr>
            <a:normAutofit fontScale="25000" lnSpcReduction="20000"/>
          </a:bodyPr>
          <a:lstStyle/>
          <a:p>
            <a:endParaRPr lang="fr-FR" sz="14400" dirty="0" smtClean="0"/>
          </a:p>
          <a:p>
            <a:pPr algn="ctr">
              <a:buNone/>
            </a:pPr>
            <a:r>
              <a:rPr lang="fr-FR" sz="14400" dirty="0" smtClean="0"/>
              <a:t>La dissociation</a:t>
            </a:r>
          </a:p>
          <a:p>
            <a:pPr marL="0" indent="0" algn="just">
              <a:buNone/>
            </a:pPr>
            <a:r>
              <a:rPr lang="fr-FR" sz="11200" dirty="0" smtClean="0"/>
              <a:t>Etat particulier d’ «automatisation» où une personne est déconnectée de son monde «interne» et des ses motivations; elle peut ainsi expérimenter une sorte de vide psychique et d’analgésie physique, comme si plus rien ne pouvait l’atteindre ;</a:t>
            </a:r>
          </a:p>
          <a:p>
            <a:pPr marL="0" indent="0" algn="just"/>
            <a:endParaRPr lang="fr-FR" sz="11200" dirty="0" smtClean="0"/>
          </a:p>
          <a:p>
            <a:pPr marL="0" indent="0" algn="just">
              <a:buNone/>
            </a:pPr>
            <a:r>
              <a:rPr lang="fr-FR" sz="11200" dirty="0" smtClean="0"/>
              <a:t>C’est exactement ce que décrivent beaucoup d’adolescents, déconnectés d’eux-mêmes pendant ce  passage à l’acte. Ils se retrouvent après , comme « rassemblés ».</a:t>
            </a:r>
          </a:p>
          <a:p>
            <a:pPr marL="0" indent="0">
              <a:buNone/>
            </a:pPr>
            <a:r>
              <a:rPr lang="fr-FR" sz="11200" dirty="0"/>
              <a:t> </a:t>
            </a:r>
            <a:r>
              <a:rPr lang="fr-FR" sz="11200" dirty="0" smtClean="0"/>
              <a:t>   </a:t>
            </a:r>
          </a:p>
          <a:p>
            <a:pPr marL="0" indent="0">
              <a:buNone/>
            </a:pPr>
            <a:endParaRPr lang="fr-FR" sz="4000" dirty="0" smtClean="0"/>
          </a:p>
          <a:p>
            <a:pPr marL="0" indent="0">
              <a:buNone/>
            </a:pPr>
            <a:endParaRPr lang="fr-FR" sz="4000" dirty="0"/>
          </a:p>
        </p:txBody>
      </p:sp>
    </p:spTree>
    <p:extLst>
      <p:ext uri="{BB962C8B-B14F-4D97-AF65-F5344CB8AC3E}">
        <p14:creationId xmlns:p14="http://schemas.microsoft.com/office/powerpoint/2010/main" val="17687444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problème de la définition</a:t>
            </a:r>
            <a:endParaRPr lang="fr-FR" dirty="0"/>
          </a:p>
        </p:txBody>
      </p:sp>
      <p:sp>
        <p:nvSpPr>
          <p:cNvPr id="3" name="Espace réservé du contenu 2"/>
          <p:cNvSpPr>
            <a:spLocks noGrp="1"/>
          </p:cNvSpPr>
          <p:nvPr>
            <p:ph idx="1"/>
          </p:nvPr>
        </p:nvSpPr>
        <p:spPr>
          <a:xfrm>
            <a:off x="457199" y="1600200"/>
            <a:ext cx="8461169" cy="5026231"/>
          </a:xfrm>
        </p:spPr>
        <p:txBody>
          <a:bodyPr>
            <a:normAutofit/>
          </a:bodyPr>
          <a:lstStyle/>
          <a:p>
            <a:pPr marL="514350" indent="-514350">
              <a:buAutoNum type="arabicPeriod"/>
            </a:pPr>
            <a:r>
              <a:rPr lang="fr-FR" sz="3600" dirty="0" smtClean="0"/>
              <a:t>Quel nom donner à ce comportement?</a:t>
            </a:r>
          </a:p>
          <a:p>
            <a:pPr marL="400050" lvl="1" indent="0">
              <a:buFont typeface="Arial" pitchFamily="34" charset="0"/>
              <a:buChar char="•"/>
            </a:pPr>
            <a:r>
              <a:rPr lang="fr-FR" sz="3200" dirty="0" smtClean="0"/>
              <a:t>  </a:t>
            </a:r>
            <a:r>
              <a:rPr lang="fr-FR" sz="3200" u="sng" dirty="0" smtClean="0"/>
              <a:t>automutilation</a:t>
            </a:r>
            <a:r>
              <a:rPr lang="fr-FR" sz="3200" dirty="0" smtClean="0"/>
              <a:t>, autoagression, autooffence</a:t>
            </a:r>
          </a:p>
          <a:p>
            <a:pPr marL="400050" lvl="1" indent="0">
              <a:buFont typeface="Arial" pitchFamily="34" charset="0"/>
              <a:buChar char="•"/>
            </a:pPr>
            <a:r>
              <a:rPr lang="fr-FR" sz="3200" dirty="0" smtClean="0"/>
              <a:t>  syndrome d’</a:t>
            </a:r>
            <a:r>
              <a:rPr lang="fr-FR" sz="3200" dirty="0" err="1" smtClean="0"/>
              <a:t>autoagression</a:t>
            </a:r>
            <a:r>
              <a:rPr lang="fr-FR" sz="3200" dirty="0" smtClean="0"/>
              <a:t> délibérée…</a:t>
            </a:r>
          </a:p>
          <a:p>
            <a:pPr marL="400050" lvl="1" indent="0">
              <a:buFont typeface="Arial" pitchFamily="34" charset="0"/>
              <a:buChar char="•"/>
            </a:pPr>
            <a:r>
              <a:rPr lang="fr-FR" sz="3200" dirty="0" smtClean="0"/>
              <a:t>  self-</a:t>
            </a:r>
            <a:r>
              <a:rPr lang="fr-FR" sz="3200" dirty="0" err="1" smtClean="0"/>
              <a:t>injurious</a:t>
            </a:r>
            <a:r>
              <a:rPr lang="fr-FR" sz="3200" dirty="0" smtClean="0"/>
              <a:t> </a:t>
            </a:r>
            <a:r>
              <a:rPr lang="fr-FR" sz="3200" dirty="0" err="1" smtClean="0"/>
              <a:t>behaviour</a:t>
            </a:r>
            <a:r>
              <a:rPr lang="fr-FR" sz="3200" dirty="0" smtClean="0"/>
              <a:t>, self-mutilation</a:t>
            </a:r>
          </a:p>
          <a:p>
            <a:pPr marL="400050" lvl="1" indent="0">
              <a:buFont typeface="Arial" pitchFamily="34" charset="0"/>
              <a:buChar char="•"/>
            </a:pPr>
            <a:r>
              <a:rPr lang="fr-FR" sz="3200" dirty="0" smtClean="0"/>
              <a:t>  NSSI: </a:t>
            </a:r>
            <a:r>
              <a:rPr lang="fr-FR" sz="3200" u="sng" dirty="0" smtClean="0"/>
              <a:t>Non-</a:t>
            </a:r>
            <a:r>
              <a:rPr lang="fr-FR" sz="3200" u="sng" dirty="0" err="1" smtClean="0"/>
              <a:t>Suicidal</a:t>
            </a:r>
            <a:r>
              <a:rPr lang="fr-FR" sz="3200" u="sng" dirty="0" smtClean="0"/>
              <a:t> Self-</a:t>
            </a:r>
            <a:r>
              <a:rPr lang="fr-FR" sz="3200" u="sng" dirty="0" err="1" smtClean="0"/>
              <a:t>Injury</a:t>
            </a:r>
            <a:r>
              <a:rPr lang="fr-FR" sz="3200" u="sng" dirty="0" smtClean="0"/>
              <a:t> </a:t>
            </a:r>
            <a:r>
              <a:rPr lang="fr-FR" sz="3200" dirty="0" smtClean="0"/>
              <a:t>.</a:t>
            </a:r>
            <a:endParaRPr lang="fr-FR" sz="3200" u="sng" dirty="0"/>
          </a:p>
        </p:txBody>
      </p:sp>
    </p:spTree>
    <p:extLst>
      <p:ext uri="{BB962C8B-B14F-4D97-AF65-F5344CB8AC3E}">
        <p14:creationId xmlns:p14="http://schemas.microsoft.com/office/powerpoint/2010/main" val="47891103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peu d’ épidémiologie</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Une comparaison entre études est difficile, car leur matériel est très différent,</a:t>
            </a:r>
          </a:p>
          <a:p>
            <a:r>
              <a:rPr lang="fr-FR" dirty="0" smtClean="0"/>
              <a:t>En gros, 1 jeune sur 6 passe par ce comportement, entre 10 et 20%, 17% selon une </a:t>
            </a:r>
            <a:r>
              <a:rPr lang="fr-FR" dirty="0"/>
              <a:t>é</a:t>
            </a:r>
            <a:r>
              <a:rPr lang="fr-FR" dirty="0" smtClean="0"/>
              <a:t>tude sérieuse méthodologiquement,</a:t>
            </a:r>
          </a:p>
          <a:p>
            <a:r>
              <a:rPr lang="fr-FR" dirty="0" smtClean="0"/>
              <a:t>Le sex ratio varie entre 2/3 et ¾ de filles.</a:t>
            </a:r>
            <a:endParaRPr lang="fr-FR" dirty="0"/>
          </a:p>
        </p:txBody>
      </p:sp>
    </p:spTree>
    <p:extLst>
      <p:ext uri="{BB962C8B-B14F-4D97-AF65-F5344CB8AC3E}">
        <p14:creationId xmlns:p14="http://schemas.microsoft.com/office/powerpoint/2010/main" val="737029414"/>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61257" y="273092"/>
            <a:ext cx="8692737" cy="6388965"/>
          </a:xfrm>
        </p:spPr>
        <p:txBody>
          <a:bodyPr>
            <a:normAutofit fontScale="92500" lnSpcReduction="20000"/>
          </a:bodyPr>
          <a:lstStyle/>
          <a:p>
            <a:r>
              <a:rPr lang="fr-FR" dirty="0" smtClean="0"/>
              <a:t>La moyenne de l’âge de début est de 13,5 ans, mais il serait inférieur à 10 ans dans 5 à 20% des cas,</a:t>
            </a:r>
          </a:p>
          <a:p>
            <a:r>
              <a:rPr lang="fr-FR" dirty="0" smtClean="0"/>
              <a:t>Contrairement à l’idée classique de problèmes familiaux, 2/3 des parents seraient toujours en couple, sans problèmes apparents ,</a:t>
            </a:r>
          </a:p>
          <a:p>
            <a:r>
              <a:rPr lang="fr-FR" dirty="0" smtClean="0"/>
              <a:t>La durée de cette « phase » comportementale serait de 6 mois à 2 ans, et présenterait donc un caractère    »isolé », </a:t>
            </a:r>
          </a:p>
          <a:p>
            <a:r>
              <a:rPr lang="fr-FR" dirty="0" smtClean="0"/>
              <a:t>Globalement, les études actuelles sont toutefois insuffisantes.</a:t>
            </a:r>
          </a:p>
          <a:p>
            <a:endParaRPr lang="fr-FR" dirty="0"/>
          </a:p>
        </p:txBody>
      </p:sp>
    </p:spTree>
    <p:extLst>
      <p:ext uri="{BB962C8B-B14F-4D97-AF65-F5344CB8AC3E}">
        <p14:creationId xmlns:p14="http://schemas.microsoft.com/office/powerpoint/2010/main" val="68029388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8131" y="522514"/>
            <a:ext cx="8799614" cy="6020790"/>
          </a:xfrm>
        </p:spPr>
        <p:txBody>
          <a:bodyPr>
            <a:normAutofit fontScale="92500" lnSpcReduction="20000"/>
          </a:bodyPr>
          <a:lstStyle/>
          <a:p>
            <a:r>
              <a:rPr lang="fr-FR" dirty="0" smtClean="0"/>
              <a:t>Les automutilations impulsives seraient épisodiques, avec un caractère répétitif; les coupures sont les plus fréquentes, 7/10, puis viennent les brûlures, 3/10.</a:t>
            </a:r>
          </a:p>
          <a:p>
            <a:pPr>
              <a:buNone/>
            </a:pPr>
            <a:endParaRPr lang="fr-FR" dirty="0" smtClean="0"/>
          </a:p>
          <a:p>
            <a:r>
              <a:rPr lang="fr-FR" dirty="0" smtClean="0"/>
              <a:t>Les automutilations compulsives concernent surtout la trichotillomanie, le grattage, et les coups donnés à soi-même ou aux objets.</a:t>
            </a:r>
          </a:p>
          <a:p>
            <a:endParaRPr lang="fr-FR" dirty="0" smtClean="0"/>
          </a:p>
          <a:p>
            <a:pPr marL="0" indent="0">
              <a:buNone/>
            </a:pPr>
            <a:r>
              <a:rPr lang="fr-FR" dirty="0"/>
              <a:t> </a:t>
            </a:r>
            <a:r>
              <a:rPr lang="fr-FR" dirty="0" smtClean="0"/>
              <a:t>    </a:t>
            </a:r>
            <a:endParaRPr lang="fr-FR" dirty="0"/>
          </a:p>
        </p:txBody>
      </p:sp>
    </p:spTree>
    <p:extLst>
      <p:ext uri="{BB962C8B-B14F-4D97-AF65-F5344CB8AC3E}">
        <p14:creationId xmlns:p14="http://schemas.microsoft.com/office/powerpoint/2010/main" val="135000515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35425" y="278176"/>
            <a:ext cx="8229600" cy="6384130"/>
          </a:xfrm>
        </p:spPr>
        <p:txBody>
          <a:bodyPr/>
          <a:lstStyle/>
          <a:p>
            <a:pPr>
              <a:buNone/>
            </a:pPr>
            <a:r>
              <a:rPr lang="fr-FR" dirty="0" smtClean="0"/>
              <a:t>2. Une notion difficile à circonscrire:</a:t>
            </a:r>
          </a:p>
          <a:p>
            <a:pPr marL="400050" lvl="1" indent="0">
              <a:buFont typeface="Arial" pitchFamily="34" charset="0"/>
              <a:buChar char="•"/>
            </a:pPr>
            <a:r>
              <a:rPr lang="fr-FR" dirty="0" smtClean="0"/>
              <a:t>        cpt direct ou indirect?</a:t>
            </a:r>
          </a:p>
          <a:p>
            <a:pPr marL="400050" lvl="1" indent="0">
              <a:buFont typeface="Arial" pitchFamily="34" charset="0"/>
              <a:buChar char="•"/>
            </a:pPr>
            <a:r>
              <a:rPr lang="fr-FR" dirty="0"/>
              <a:t> </a:t>
            </a:r>
            <a:r>
              <a:rPr lang="fr-FR" dirty="0" smtClean="0"/>
              <a:t>       cpt létal ou non? ( dans les conséquences ou 	  dans l’intention?)</a:t>
            </a:r>
          </a:p>
          <a:p>
            <a:pPr marL="400050" lvl="1" indent="0">
              <a:buFont typeface="Arial" pitchFamily="34" charset="0"/>
              <a:buChar char="•"/>
            </a:pPr>
            <a:r>
              <a:rPr lang="fr-FR" dirty="0"/>
              <a:t> </a:t>
            </a:r>
            <a:r>
              <a:rPr lang="fr-FR" dirty="0" smtClean="0"/>
              <a:t>       cpt répétitif ou isolé?</a:t>
            </a:r>
          </a:p>
          <a:p>
            <a:pPr marL="400050" lvl="1" indent="0">
              <a:buFont typeface="Arial" pitchFamily="34" charset="0"/>
              <a:buChar char="•"/>
            </a:pPr>
            <a:r>
              <a:rPr lang="fr-FR" dirty="0"/>
              <a:t> </a:t>
            </a:r>
            <a:r>
              <a:rPr lang="fr-FR" dirty="0" smtClean="0"/>
              <a:t>       cpt personnel ou « social »?</a:t>
            </a:r>
            <a:endParaRPr lang="fr-FR" dirty="0"/>
          </a:p>
        </p:txBody>
      </p:sp>
    </p:spTree>
    <p:extLst>
      <p:ext uri="{BB962C8B-B14F-4D97-AF65-F5344CB8AC3E}">
        <p14:creationId xmlns:p14="http://schemas.microsoft.com/office/powerpoint/2010/main" val="76027773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6255" y="0"/>
            <a:ext cx="8799615" cy="6662057"/>
          </a:xfrm>
        </p:spPr>
        <p:txBody>
          <a:bodyPr>
            <a:normAutofit fontScale="92500" lnSpcReduction="20000"/>
          </a:bodyPr>
          <a:lstStyle/>
          <a:p>
            <a:pPr algn="ctr">
              <a:buNone/>
            </a:pPr>
            <a:r>
              <a:rPr lang="fr-FR" sz="5200" dirty="0" smtClean="0"/>
              <a:t>Définitions:</a:t>
            </a:r>
          </a:p>
          <a:p>
            <a:pPr>
              <a:buNone/>
            </a:pPr>
            <a:endParaRPr lang="fr-FR" sz="1300" dirty="0" smtClean="0"/>
          </a:p>
          <a:p>
            <a:r>
              <a:rPr lang="fr-FR" dirty="0" smtClean="0"/>
              <a:t>Mutilation qu’on s’inflige à soi-même…volontaire,…..pathologique (Petit Robert)</a:t>
            </a:r>
          </a:p>
          <a:p>
            <a:pPr marL="400050" indent="-400050"/>
            <a:r>
              <a:rPr lang="fr-FR" dirty="0" smtClean="0"/>
              <a:t>Trouble psychiatrique qui consiste à s’infliger soi-même des blessures (Larousse)</a:t>
            </a:r>
          </a:p>
          <a:p>
            <a:pPr marL="400050" indent="-400050"/>
            <a:r>
              <a:rPr lang="fr-FR" dirty="0" smtClean="0"/>
              <a:t> Comportement autodestructeur pouvant conduire au suicide, chez l’enfant dans le cadre d’une arriération mentale, ou d’une évolution psychotique ( Gd Dictionnaire de la Psychologie, Larousse) </a:t>
            </a:r>
            <a:endParaRPr lang="fr-FR" dirty="0"/>
          </a:p>
        </p:txBody>
      </p:sp>
    </p:spTree>
    <p:extLst>
      <p:ext uri="{BB962C8B-B14F-4D97-AF65-F5344CB8AC3E}">
        <p14:creationId xmlns:p14="http://schemas.microsoft.com/office/powerpoint/2010/main" val="113196955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78322"/>
            <a:ext cx="8229600" cy="5847842"/>
          </a:xfrm>
        </p:spPr>
        <p:txBody>
          <a:bodyPr/>
          <a:lstStyle/>
          <a:p>
            <a:r>
              <a:rPr lang="fr-FR" dirty="0" smtClean="0"/>
              <a:t>Consensus plus restrictif mais précis pour le</a:t>
            </a:r>
          </a:p>
          <a:p>
            <a:pPr marL="0" indent="0">
              <a:buNone/>
            </a:pPr>
            <a:r>
              <a:rPr lang="fr-FR" dirty="0"/>
              <a:t> </a:t>
            </a:r>
            <a:r>
              <a:rPr lang="fr-FR" dirty="0" smtClean="0"/>
              <a:t>     NSSI: « destruction directe et délibérée d’une </a:t>
            </a:r>
          </a:p>
          <a:p>
            <a:pPr marL="0" indent="0">
              <a:buNone/>
            </a:pPr>
            <a:r>
              <a:rPr lang="fr-FR" dirty="0"/>
              <a:t> </a:t>
            </a:r>
            <a:r>
              <a:rPr lang="fr-FR" dirty="0" smtClean="0"/>
              <a:t>                     partie de son propre tissu corporel,</a:t>
            </a:r>
          </a:p>
          <a:p>
            <a:pPr marL="0" indent="0">
              <a:buNone/>
            </a:pPr>
            <a:r>
              <a:rPr lang="fr-FR" dirty="0"/>
              <a:t> </a:t>
            </a:r>
            <a:r>
              <a:rPr lang="fr-FR" dirty="0" smtClean="0"/>
              <a:t>                     socialement désapprouvée, et ce en</a:t>
            </a:r>
          </a:p>
          <a:p>
            <a:pPr marL="0" indent="0">
              <a:buNone/>
            </a:pPr>
            <a:r>
              <a:rPr lang="fr-FR" dirty="0"/>
              <a:t> </a:t>
            </a:r>
            <a:r>
              <a:rPr lang="fr-FR" dirty="0" smtClean="0"/>
              <a:t>                     l’absence de l’intention de mourir »       </a:t>
            </a:r>
            <a:endParaRPr lang="fr-FR" dirty="0"/>
          </a:p>
        </p:txBody>
      </p:sp>
    </p:spTree>
    <p:extLst>
      <p:ext uri="{BB962C8B-B14F-4D97-AF65-F5344CB8AC3E}">
        <p14:creationId xmlns:p14="http://schemas.microsoft.com/office/powerpoint/2010/main" val="310855425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1346"/>
            <a:ext cx="8229600" cy="5934817"/>
          </a:xfrm>
        </p:spPr>
        <p:txBody>
          <a:bodyPr/>
          <a:lstStyle/>
          <a:p>
            <a:r>
              <a:rPr lang="fr-FR" dirty="0" smtClean="0"/>
              <a:t>Retenons trois éléments supplémentaires,</a:t>
            </a:r>
          </a:p>
          <a:p>
            <a:pPr marL="0" indent="0">
              <a:buNone/>
            </a:pPr>
            <a:r>
              <a:rPr lang="fr-FR" dirty="0" smtClean="0"/>
              <a:t>    importants sur le plan clinique :</a:t>
            </a:r>
          </a:p>
          <a:p>
            <a:pPr marL="0" indent="0">
              <a:buNone/>
            </a:pPr>
            <a:r>
              <a:rPr lang="fr-FR" dirty="0"/>
              <a:t> </a:t>
            </a:r>
            <a:r>
              <a:rPr lang="fr-FR" dirty="0" smtClean="0"/>
              <a:t>       - l’échec à résister à une impulsion,</a:t>
            </a:r>
          </a:p>
          <a:p>
            <a:pPr marL="0" indent="0">
              <a:buNone/>
            </a:pPr>
            <a:r>
              <a:rPr lang="fr-FR" dirty="0"/>
              <a:t> </a:t>
            </a:r>
            <a:r>
              <a:rPr lang="fr-FR" dirty="0" smtClean="0"/>
              <a:t>       - la tension croissante préalable,</a:t>
            </a:r>
          </a:p>
          <a:p>
            <a:pPr marL="0" indent="0">
              <a:buNone/>
            </a:pPr>
            <a:r>
              <a:rPr lang="fr-FR" dirty="0"/>
              <a:t> </a:t>
            </a:r>
            <a:r>
              <a:rPr lang="fr-FR" dirty="0" smtClean="0"/>
              <a:t>       - l’expérience de gratification ou de </a:t>
            </a:r>
          </a:p>
          <a:p>
            <a:pPr marL="0" indent="0">
              <a:buNone/>
            </a:pPr>
            <a:r>
              <a:rPr lang="fr-FR" dirty="0"/>
              <a:t> </a:t>
            </a:r>
            <a:r>
              <a:rPr lang="fr-FR" dirty="0" smtClean="0"/>
              <a:t>          soulagement pendant le passage à l’acte.</a:t>
            </a:r>
            <a:endParaRPr lang="fr-FR" dirty="0"/>
          </a:p>
        </p:txBody>
      </p:sp>
    </p:spTree>
    <p:extLst>
      <p:ext uri="{BB962C8B-B14F-4D97-AF65-F5344CB8AC3E}">
        <p14:creationId xmlns:p14="http://schemas.microsoft.com/office/powerpoint/2010/main" val="405334140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38324"/>
            <a:ext cx="8229600" cy="6566062"/>
          </a:xfrm>
        </p:spPr>
        <p:txBody>
          <a:bodyPr>
            <a:normAutofit fontScale="92500" lnSpcReduction="10000"/>
          </a:bodyPr>
          <a:lstStyle/>
          <a:p>
            <a:r>
              <a:rPr lang="fr-FR" dirty="0" smtClean="0"/>
              <a:t>Mais aussi des  éléments qui justifient une approche différente, parce que relevant d’un diagnostic plus alarmant :</a:t>
            </a:r>
          </a:p>
          <a:p>
            <a:pPr marL="0" indent="0">
              <a:buNone/>
            </a:pPr>
            <a:r>
              <a:rPr lang="fr-FR" dirty="0"/>
              <a:t> </a:t>
            </a:r>
            <a:r>
              <a:rPr lang="fr-FR" dirty="0" smtClean="0"/>
              <a:t>                - les blessures d’automutilation grave </a:t>
            </a:r>
          </a:p>
          <a:p>
            <a:pPr marL="0" indent="0">
              <a:buNone/>
            </a:pPr>
            <a:r>
              <a:rPr lang="fr-FR" dirty="0"/>
              <a:t> </a:t>
            </a:r>
            <a:r>
              <a:rPr lang="fr-FR" dirty="0" smtClean="0"/>
              <a:t>                  et volontaire qui évoquent un possible </a:t>
            </a:r>
            <a:endParaRPr lang="fr-FR" dirty="0"/>
          </a:p>
          <a:p>
            <a:pPr marL="0" indent="0">
              <a:buNone/>
            </a:pPr>
            <a:r>
              <a:rPr lang="fr-FR" dirty="0" smtClean="0"/>
              <a:t>                   diagnostic de psychose ,</a:t>
            </a:r>
          </a:p>
          <a:p>
            <a:pPr marL="0" indent="0">
              <a:buNone/>
            </a:pPr>
            <a:r>
              <a:rPr lang="fr-FR" dirty="0"/>
              <a:t> </a:t>
            </a:r>
            <a:r>
              <a:rPr lang="fr-FR" dirty="0" smtClean="0"/>
              <a:t>                - les mutilations stéréotypiques, qui </a:t>
            </a:r>
          </a:p>
          <a:p>
            <a:pPr marL="0" indent="0">
              <a:buNone/>
            </a:pPr>
            <a:r>
              <a:rPr lang="fr-FR" dirty="0"/>
              <a:t> </a:t>
            </a:r>
            <a:r>
              <a:rPr lang="fr-FR" dirty="0" smtClean="0"/>
              <a:t>                   s’inscrivent dans un processus autistique.</a:t>
            </a:r>
          </a:p>
          <a:p>
            <a:pPr marL="0" indent="0">
              <a:buNone/>
            </a:pPr>
            <a:r>
              <a:rPr lang="fr-FR" dirty="0"/>
              <a:t> </a:t>
            </a:r>
            <a:r>
              <a:rPr lang="fr-FR" dirty="0" smtClean="0"/>
              <a:t>                   </a:t>
            </a:r>
            <a:endParaRPr lang="fr-FR" dirty="0"/>
          </a:p>
        </p:txBody>
      </p:sp>
    </p:spTree>
    <p:extLst>
      <p:ext uri="{BB962C8B-B14F-4D97-AF65-F5344CB8AC3E}">
        <p14:creationId xmlns:p14="http://schemas.microsoft.com/office/powerpoint/2010/main" val="46632287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t>Que cherchent vraiment ces jeunes?</a:t>
            </a:r>
            <a:endParaRPr lang="fr-FR" sz="4000" dirty="0"/>
          </a:p>
        </p:txBody>
      </p:sp>
      <p:sp>
        <p:nvSpPr>
          <p:cNvPr id="3" name="Espace réservé du contenu 2"/>
          <p:cNvSpPr>
            <a:spLocks noGrp="1"/>
          </p:cNvSpPr>
          <p:nvPr>
            <p:ph idx="1"/>
          </p:nvPr>
        </p:nvSpPr>
        <p:spPr>
          <a:xfrm>
            <a:off x="225631" y="1805048"/>
            <a:ext cx="8704613" cy="4555859"/>
          </a:xfrm>
        </p:spPr>
        <p:txBody>
          <a:bodyPr/>
          <a:lstStyle/>
          <a:p>
            <a:pPr algn="just"/>
            <a:r>
              <a:rPr lang="fr-FR" dirty="0" smtClean="0"/>
              <a:t>Soulager une tension intérieure est quasi la règle, par la vue du sang qui coule, par la transformation d’ une douleur psychique insupportable en une douleur physique contrôlée (certains assurent toutefois ne pas avoir mal…?),</a:t>
            </a:r>
            <a:endParaRPr lang="fr-FR" dirty="0"/>
          </a:p>
        </p:txBody>
      </p:sp>
    </p:spTree>
    <p:extLst>
      <p:ext uri="{BB962C8B-B14F-4D97-AF65-F5344CB8AC3E}">
        <p14:creationId xmlns:p14="http://schemas.microsoft.com/office/powerpoint/2010/main" val="98908390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41364"/>
            <a:ext cx="8229600" cy="5784799"/>
          </a:xfrm>
        </p:spPr>
        <p:txBody>
          <a:bodyPr/>
          <a:lstStyle/>
          <a:p>
            <a:pPr algn="just"/>
            <a:r>
              <a:rPr lang="fr-FR" dirty="0" smtClean="0"/>
              <a:t>Besoin irrépressible face à une angoisse ingérable, qui touche souvent aux fondements même de l’identité, l’attaque du corps permettant une reprise de contrôle du psychisme à la dérive,</a:t>
            </a:r>
            <a:endParaRPr lang="fr-FR" dirty="0"/>
          </a:p>
        </p:txBody>
      </p:sp>
    </p:spTree>
    <p:extLst>
      <p:ext uri="{BB962C8B-B14F-4D97-AF65-F5344CB8AC3E}">
        <p14:creationId xmlns:p14="http://schemas.microsoft.com/office/powerpoint/2010/main" val="412081717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Aube">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Aube.thmx</Template>
  <TotalTime>996</TotalTime>
  <Words>920</Words>
  <Application>Microsoft Macintosh PowerPoint</Application>
  <PresentationFormat>Présentation à l'écran (4:3)</PresentationFormat>
  <Paragraphs>84</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Aube</vt:lpstr>
      <vt:lpstr>Les Automutilations à l’ Adolescence</vt:lpstr>
      <vt:lpstr>Le problème de la définition</vt:lpstr>
      <vt:lpstr>Présentation PowerPoint</vt:lpstr>
      <vt:lpstr>Présentation PowerPoint</vt:lpstr>
      <vt:lpstr>Présentation PowerPoint</vt:lpstr>
      <vt:lpstr>Présentation PowerPoint</vt:lpstr>
      <vt:lpstr>Présentation PowerPoint</vt:lpstr>
      <vt:lpstr>Que cherchent vraiment ces jeunes?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Un peu d’ épidémiologie</vt:lpstr>
      <vt:lpstr>Présentation PowerPoint</vt:lpstr>
      <vt:lpstr>Présentation PowerPoint</vt:lpstr>
    </vt:vector>
  </TitlesOfParts>
  <Company>Cabinet Médical Malchair SPRLU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Automutilations à l’ Adolescence</dc:title>
  <dc:creator>Alain Malchair</dc:creator>
  <cp:lastModifiedBy>Alain Malchair</cp:lastModifiedBy>
  <cp:revision>55</cp:revision>
  <dcterms:created xsi:type="dcterms:W3CDTF">2014-08-16T15:15:06Z</dcterms:created>
  <dcterms:modified xsi:type="dcterms:W3CDTF">2017-12-30T21:26:38Z</dcterms:modified>
</cp:coreProperties>
</file>