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8/23/18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socrative.co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avidlombardm@gmail.com" TargetMode="External"/><Relationship Id="rId2" Type="http://schemas.openxmlformats.org/officeDocument/2006/relationships/hyperlink" Target="https://www.quodlibet.it/catalogo/collana/75" TargetMode="External"/><Relationship Id="rId1" Type="http://schemas.openxmlformats.org/officeDocument/2006/relationships/slideLayout" Target="../slideLayouts/slideLayout2.xml"/><Relationship Id="rId4" Type="http://schemas.openxmlformats.org/officeDocument/2006/relationships/hyperlink" Target="mailto:David.Lombard@uliege.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04C4B1-96E4-5A4A-8A19-80D842979E6E}"/>
              </a:ext>
            </a:extLst>
          </p:cNvPr>
          <p:cNvSpPr>
            <a:spLocks noGrp="1"/>
          </p:cNvSpPr>
          <p:nvPr>
            <p:ph type="ctrTitle"/>
          </p:nvPr>
        </p:nvSpPr>
        <p:spPr/>
        <p:txBody>
          <a:bodyPr>
            <a:normAutofit fontScale="90000"/>
          </a:bodyPr>
          <a:lstStyle/>
          <a:p>
            <a:r>
              <a:rPr lang="fr-FR" dirty="0"/>
              <a:t>Que nous apprend la littérature à l’âge de l’anthropocène ? </a:t>
            </a:r>
          </a:p>
        </p:txBody>
      </p:sp>
      <p:sp>
        <p:nvSpPr>
          <p:cNvPr id="3" name="Sous-titre 2">
            <a:extLst>
              <a:ext uri="{FF2B5EF4-FFF2-40B4-BE49-F238E27FC236}">
                <a16:creationId xmlns:a16="http://schemas.microsoft.com/office/drawing/2014/main" id="{22C65CD2-1497-604C-8534-B4D11EE2C5A6}"/>
              </a:ext>
            </a:extLst>
          </p:cNvPr>
          <p:cNvSpPr>
            <a:spLocks noGrp="1"/>
          </p:cNvSpPr>
          <p:nvPr>
            <p:ph type="subTitle" idx="1"/>
          </p:nvPr>
        </p:nvSpPr>
        <p:spPr/>
        <p:txBody>
          <a:bodyPr/>
          <a:lstStyle/>
          <a:p>
            <a:r>
              <a:rPr lang="fr-FR" dirty="0"/>
              <a:t>- Débat animé par </a:t>
            </a:r>
            <a:r>
              <a:rPr lang="fr-FR" b="1" dirty="0"/>
              <a:t>David Lombard </a:t>
            </a:r>
            <a:r>
              <a:rPr lang="fr-FR" dirty="0"/>
              <a:t>(Doctorant en langues et lettres/chargé d’enseignement en anglais, Université de Liège)</a:t>
            </a:r>
          </a:p>
        </p:txBody>
      </p:sp>
    </p:spTree>
    <p:extLst>
      <p:ext uri="{BB962C8B-B14F-4D97-AF65-F5344CB8AC3E}">
        <p14:creationId xmlns:p14="http://schemas.microsoft.com/office/powerpoint/2010/main" val="138572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CE50FE-6835-3D4E-A184-16FF2996CE87}"/>
              </a:ext>
            </a:extLst>
          </p:cNvPr>
          <p:cNvSpPr>
            <a:spLocks noGrp="1"/>
          </p:cNvSpPr>
          <p:nvPr>
            <p:ph type="title"/>
          </p:nvPr>
        </p:nvSpPr>
        <p:spPr/>
        <p:txBody>
          <a:bodyPr/>
          <a:lstStyle/>
          <a:p>
            <a:r>
              <a:rPr lang="fr-FR" dirty="0"/>
              <a:t>Le sublime et la nature dans l’histoire</a:t>
            </a:r>
            <a:br>
              <a:rPr lang="fr-FR" dirty="0"/>
            </a:br>
            <a:r>
              <a:rPr lang="fr-FR" dirty="0"/>
              <a:t>- Le sublime toxique</a:t>
            </a:r>
          </a:p>
        </p:txBody>
      </p:sp>
      <p:sp>
        <p:nvSpPr>
          <p:cNvPr id="3" name="Espace réservé du contenu 2">
            <a:extLst>
              <a:ext uri="{FF2B5EF4-FFF2-40B4-BE49-F238E27FC236}">
                <a16:creationId xmlns:a16="http://schemas.microsoft.com/office/drawing/2014/main" id="{81C71DFC-D204-D848-B5E0-0600981802B2}"/>
              </a:ext>
            </a:extLst>
          </p:cNvPr>
          <p:cNvSpPr>
            <a:spLocks noGrp="1"/>
          </p:cNvSpPr>
          <p:nvPr>
            <p:ph idx="1"/>
          </p:nvPr>
        </p:nvSpPr>
        <p:spPr/>
        <p:txBody>
          <a:bodyPr>
            <a:normAutofit fontScale="92500"/>
          </a:bodyPr>
          <a:lstStyle/>
          <a:p>
            <a:pPr algn="just"/>
            <a:r>
              <a:rPr lang="en-US" i="1" dirty="0"/>
              <a:t>I define the term ‘toxic sublime’ as the </a:t>
            </a:r>
            <a:r>
              <a:rPr lang="en-US" b="1" i="1" dirty="0"/>
              <a:t>tensions </a:t>
            </a:r>
            <a:r>
              <a:rPr lang="en-US" i="1" dirty="0"/>
              <a:t>that arise from </a:t>
            </a:r>
            <a:r>
              <a:rPr lang="en-US" b="1" i="1" dirty="0"/>
              <a:t>recognizing the toxicity of a place</a:t>
            </a:r>
            <a:r>
              <a:rPr lang="en-US" i="1" dirty="0"/>
              <a:t>, object or situation, while </a:t>
            </a:r>
            <a:r>
              <a:rPr lang="en-US" b="1" i="1" dirty="0"/>
              <a:t>simultaneously appreciating its mystery, magnificence and ability to inspire awe</a:t>
            </a:r>
            <a:r>
              <a:rPr lang="en-US" b="1" dirty="0"/>
              <a:t> </a:t>
            </a:r>
            <a:r>
              <a:rPr lang="en-US" dirty="0"/>
              <a:t>(Jennifer </a:t>
            </a:r>
            <a:r>
              <a:rPr lang="en-US" dirty="0" err="1"/>
              <a:t>Peeples</a:t>
            </a:r>
            <a:r>
              <a:rPr lang="en-US" dirty="0"/>
              <a:t> 2011, 375, 380)</a:t>
            </a:r>
          </a:p>
          <a:p>
            <a:pPr marL="0" indent="0" algn="just">
              <a:buNone/>
            </a:pPr>
            <a:r>
              <a:rPr lang="en-US" i="1" dirty="0"/>
              <a:t>Most men, even in this comparatively free country, through mere ignorance and mistake, are so occupied with the factitious cares and superfluously coarse labors of life that its finer fruits cannot be plucked by them. […] Actually, the laboring man has not leisure for a true integrity day by day; he </a:t>
            </a:r>
            <a:r>
              <a:rPr lang="en-US" b="1" i="1" dirty="0"/>
              <a:t>cannot afford to sustain the manliest relations to men; his labor would be depreciated in the market. He has no time to be anything but a machine </a:t>
            </a:r>
            <a:r>
              <a:rPr lang="en-US" dirty="0"/>
              <a:t>(Thoreau, Walden, 1854, pp. 201-202)</a:t>
            </a:r>
          </a:p>
          <a:p>
            <a:pPr marL="0" indent="0" algn="just">
              <a:buNone/>
            </a:pPr>
            <a:r>
              <a:rPr lang="en-US" dirty="0"/>
              <a:t>“We all </a:t>
            </a:r>
            <a:r>
              <a:rPr lang="en-US" b="1" dirty="0"/>
              <a:t>strive for safety, prosperity, comfort, long life, and dullness</a:t>
            </a:r>
            <a:r>
              <a:rPr lang="en-US" dirty="0"/>
              <a:t>” [...] “deer strives with his supple legs” but “the most of us with </a:t>
            </a:r>
            <a:r>
              <a:rPr lang="en-US" b="1" dirty="0"/>
              <a:t>machines, votes and dollars</a:t>
            </a:r>
            <a:r>
              <a:rPr lang="en-US" dirty="0"/>
              <a:t>” (Leopold, </a:t>
            </a:r>
            <a:r>
              <a:rPr lang="en-US" i="1" dirty="0"/>
              <a:t>A Sand County Almanac</a:t>
            </a:r>
            <a:r>
              <a:rPr lang="en-US" dirty="0"/>
              <a:t>, 1949, p. 141)</a:t>
            </a:r>
            <a:r>
              <a:rPr lang="fr-BE" dirty="0"/>
              <a:t> </a:t>
            </a:r>
            <a:endParaRPr lang="en-US" dirty="0"/>
          </a:p>
          <a:p>
            <a:pPr marL="0" indent="0" algn="just">
              <a:buNone/>
            </a:pPr>
            <a:endParaRPr lang="en-US" dirty="0"/>
          </a:p>
          <a:p>
            <a:pPr marL="0" indent="0" algn="just">
              <a:buNone/>
            </a:pPr>
            <a:endParaRPr lang="en-US" dirty="0"/>
          </a:p>
          <a:p>
            <a:pPr algn="just"/>
            <a:endParaRPr lang="fr-BE" dirty="0"/>
          </a:p>
          <a:p>
            <a:pPr marL="0" indent="0">
              <a:buNone/>
            </a:pPr>
            <a:endParaRPr lang="fr-FR" dirty="0"/>
          </a:p>
        </p:txBody>
      </p:sp>
      <p:pic>
        <p:nvPicPr>
          <p:cNvPr id="5" name="Image 4">
            <a:extLst>
              <a:ext uri="{FF2B5EF4-FFF2-40B4-BE49-F238E27FC236}">
                <a16:creationId xmlns:a16="http://schemas.microsoft.com/office/drawing/2014/main" id="{EDA1BC0F-2A10-C543-B9A9-8AA5D1A903BB}"/>
              </a:ext>
            </a:extLst>
          </p:cNvPr>
          <p:cNvPicPr>
            <a:picLocks noChangeAspect="1"/>
          </p:cNvPicPr>
          <p:nvPr/>
        </p:nvPicPr>
        <p:blipFill>
          <a:blip r:embed="rId2"/>
          <a:stretch>
            <a:fillRect/>
          </a:stretch>
        </p:blipFill>
        <p:spPr>
          <a:xfrm>
            <a:off x="1091924" y="3955974"/>
            <a:ext cx="1226951" cy="1955248"/>
          </a:xfrm>
          <a:prstGeom prst="rect">
            <a:avLst/>
          </a:prstGeom>
        </p:spPr>
      </p:pic>
    </p:spTree>
    <p:extLst>
      <p:ext uri="{BB962C8B-B14F-4D97-AF65-F5344CB8AC3E}">
        <p14:creationId xmlns:p14="http://schemas.microsoft.com/office/powerpoint/2010/main" val="220219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EF7C7-7246-AA41-BD73-38D60CEC6DAA}"/>
              </a:ext>
            </a:extLst>
          </p:cNvPr>
          <p:cNvSpPr>
            <a:spLocks noGrp="1"/>
          </p:cNvSpPr>
          <p:nvPr>
            <p:ph type="title"/>
          </p:nvPr>
        </p:nvSpPr>
        <p:spPr/>
        <p:txBody>
          <a:bodyPr/>
          <a:lstStyle/>
          <a:p>
            <a:r>
              <a:rPr lang="fr-FR" dirty="0"/>
              <a:t>Le sublime et la nature dans l’histoire</a:t>
            </a:r>
            <a:br>
              <a:rPr lang="fr-FR" dirty="0"/>
            </a:br>
            <a:r>
              <a:rPr lang="fr-FR" dirty="0"/>
              <a:t>- Le sublime toxique</a:t>
            </a:r>
          </a:p>
        </p:txBody>
      </p:sp>
      <p:sp>
        <p:nvSpPr>
          <p:cNvPr id="3" name="Espace réservé du contenu 2">
            <a:extLst>
              <a:ext uri="{FF2B5EF4-FFF2-40B4-BE49-F238E27FC236}">
                <a16:creationId xmlns:a16="http://schemas.microsoft.com/office/drawing/2014/main" id="{177A8802-A1B8-AE42-A428-1CEDEBCDEC49}"/>
              </a:ext>
            </a:extLst>
          </p:cNvPr>
          <p:cNvSpPr>
            <a:spLocks noGrp="1"/>
          </p:cNvSpPr>
          <p:nvPr>
            <p:ph idx="1"/>
          </p:nvPr>
        </p:nvSpPr>
        <p:spPr/>
        <p:txBody>
          <a:bodyPr>
            <a:normAutofit/>
          </a:bodyPr>
          <a:lstStyle/>
          <a:p>
            <a:pPr marL="0" indent="0" algn="just">
              <a:buNone/>
            </a:pPr>
            <a:r>
              <a:rPr lang="en-GB" i="1" dirty="0"/>
              <a:t>But why did I feel like a household spy? Is </a:t>
            </a:r>
            <a:r>
              <a:rPr lang="en-GB" b="1" i="1" dirty="0"/>
              <a:t>garbage</a:t>
            </a:r>
            <a:r>
              <a:rPr lang="en-GB" i="1" dirty="0"/>
              <a:t> so private? Does it glow at the core with a </a:t>
            </a:r>
            <a:r>
              <a:rPr lang="en-GB" b="1" i="1" dirty="0"/>
              <a:t>personal heat, with signs of one’s deepest nature</a:t>
            </a:r>
            <a:r>
              <a:rPr lang="en-GB" i="1" dirty="0"/>
              <a:t>, clues to secret yearning, humiliating flaws? What habits, fetishes, addictions, inclinations? What solitary acts, </a:t>
            </a:r>
            <a:r>
              <a:rPr lang="en-GB" i="1" dirty="0" err="1"/>
              <a:t>behavioral</a:t>
            </a:r>
            <a:r>
              <a:rPr lang="en-GB" i="1" dirty="0"/>
              <a:t> ruts? […] I found a banana skin with a tampon inside. Was this the </a:t>
            </a:r>
            <a:r>
              <a:rPr lang="en-GB" b="1" i="1" dirty="0"/>
              <a:t>dark underside of consumer consciousness</a:t>
            </a:r>
            <a:r>
              <a:rPr lang="en-GB" i="1" dirty="0"/>
              <a:t>? </a:t>
            </a:r>
            <a:endParaRPr lang="fr-BE" i="1" dirty="0"/>
          </a:p>
          <a:p>
            <a:pPr marL="0" indent="0">
              <a:buNone/>
            </a:pPr>
            <a:r>
              <a:rPr lang="en-GB" dirty="0"/>
              <a:t>(DeLillo, </a:t>
            </a:r>
            <a:r>
              <a:rPr lang="en-GB" i="1" dirty="0"/>
              <a:t>White Noise</a:t>
            </a:r>
            <a:r>
              <a:rPr lang="en-GB" dirty="0"/>
              <a:t>, 1985, pp. 297-98) </a:t>
            </a:r>
            <a:endParaRPr lang="fr-BE" dirty="0"/>
          </a:p>
          <a:p>
            <a:pPr marL="0" indent="0">
              <a:buNone/>
            </a:pPr>
            <a:endParaRPr lang="fr-FR" dirty="0"/>
          </a:p>
          <a:p>
            <a:r>
              <a:rPr lang="fr-FR" b="1" dirty="0"/>
              <a:t>Force politique / impact environnemental</a:t>
            </a:r>
            <a:r>
              <a:rPr lang="fr-FR" dirty="0"/>
              <a:t> des objets du monde techno-postmoderne</a:t>
            </a:r>
          </a:p>
          <a:p>
            <a:r>
              <a:rPr lang="fr-FR" dirty="0"/>
              <a:t>Anthropocène ou </a:t>
            </a:r>
            <a:r>
              <a:rPr lang="fr-FR" b="1" dirty="0" err="1"/>
              <a:t>capitalocène</a:t>
            </a:r>
            <a:r>
              <a:rPr lang="fr-FR" dirty="0"/>
              <a:t> ?</a:t>
            </a:r>
          </a:p>
          <a:p>
            <a:pPr marL="0" indent="0">
              <a:buNone/>
            </a:pPr>
            <a:endParaRPr lang="fr-FR" dirty="0"/>
          </a:p>
        </p:txBody>
      </p:sp>
      <p:pic>
        <p:nvPicPr>
          <p:cNvPr id="5" name="Image 4">
            <a:extLst>
              <a:ext uri="{FF2B5EF4-FFF2-40B4-BE49-F238E27FC236}">
                <a16:creationId xmlns:a16="http://schemas.microsoft.com/office/drawing/2014/main" id="{B7ECF342-7EC9-324B-9609-E8D85F015642}"/>
              </a:ext>
            </a:extLst>
          </p:cNvPr>
          <p:cNvPicPr>
            <a:picLocks noChangeAspect="1"/>
          </p:cNvPicPr>
          <p:nvPr/>
        </p:nvPicPr>
        <p:blipFill>
          <a:blip r:embed="rId2"/>
          <a:stretch>
            <a:fillRect/>
          </a:stretch>
        </p:blipFill>
        <p:spPr>
          <a:xfrm>
            <a:off x="548340" y="1905000"/>
            <a:ext cx="1446243" cy="2193235"/>
          </a:xfrm>
          <a:prstGeom prst="rect">
            <a:avLst/>
          </a:prstGeom>
        </p:spPr>
      </p:pic>
    </p:spTree>
    <p:extLst>
      <p:ext uri="{BB962C8B-B14F-4D97-AF65-F5344CB8AC3E}">
        <p14:creationId xmlns:p14="http://schemas.microsoft.com/office/powerpoint/2010/main" val="10372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F0F8B9-89E7-2543-81CF-8F7D5FBC7173}"/>
              </a:ext>
            </a:extLst>
          </p:cNvPr>
          <p:cNvSpPr>
            <a:spLocks noGrp="1"/>
          </p:cNvSpPr>
          <p:nvPr>
            <p:ph type="title"/>
          </p:nvPr>
        </p:nvSpPr>
        <p:spPr/>
        <p:txBody>
          <a:bodyPr/>
          <a:lstStyle/>
          <a:p>
            <a:r>
              <a:rPr lang="fr-FR" dirty="0"/>
              <a:t>Le sublime </a:t>
            </a:r>
            <a:r>
              <a:rPr lang="fr-FR" dirty="0" err="1"/>
              <a:t>anthropocènique</a:t>
            </a:r>
            <a:r>
              <a:rPr lang="fr-FR" dirty="0"/>
              <a:t> </a:t>
            </a:r>
          </a:p>
        </p:txBody>
      </p:sp>
      <p:sp>
        <p:nvSpPr>
          <p:cNvPr id="3" name="Espace réservé du contenu 2">
            <a:extLst>
              <a:ext uri="{FF2B5EF4-FFF2-40B4-BE49-F238E27FC236}">
                <a16:creationId xmlns:a16="http://schemas.microsoft.com/office/drawing/2014/main" id="{354DF361-DBA4-B141-8684-5DD5D78153E1}"/>
              </a:ext>
            </a:extLst>
          </p:cNvPr>
          <p:cNvSpPr>
            <a:spLocks noGrp="1"/>
          </p:cNvSpPr>
          <p:nvPr>
            <p:ph idx="1"/>
          </p:nvPr>
        </p:nvSpPr>
        <p:spPr/>
        <p:txBody>
          <a:bodyPr>
            <a:normAutofit/>
          </a:bodyPr>
          <a:lstStyle/>
          <a:p>
            <a:r>
              <a:rPr lang="fr-FR" dirty="0"/>
              <a:t>Une « affaire » essentiellement </a:t>
            </a:r>
            <a:r>
              <a:rPr lang="fr-FR" b="1" dirty="0"/>
              <a:t>humaine, anthropocentrique </a:t>
            </a:r>
          </a:p>
          <a:p>
            <a:r>
              <a:rPr lang="fr-FR" dirty="0"/>
              <a:t>Cultive la </a:t>
            </a:r>
            <a:r>
              <a:rPr lang="fr-FR" b="1" dirty="0"/>
              <a:t>puissance et l’effondrement </a:t>
            </a:r>
            <a:r>
              <a:rPr lang="fr-FR" dirty="0"/>
              <a:t>(// sublime naturel, « </a:t>
            </a:r>
            <a:r>
              <a:rPr lang="fr-FR" dirty="0" err="1"/>
              <a:t>Burkien</a:t>
            </a:r>
            <a:r>
              <a:rPr lang="fr-FR" dirty="0"/>
              <a:t> ») </a:t>
            </a:r>
          </a:p>
          <a:p>
            <a:r>
              <a:rPr lang="fr-FR" b="1" dirty="0"/>
              <a:t>Paradoxe</a:t>
            </a:r>
            <a:r>
              <a:rPr lang="fr-FR" dirty="0"/>
              <a:t> : cultive le </a:t>
            </a:r>
            <a:r>
              <a:rPr lang="fr-FR" b="1" dirty="0"/>
              <a:t>sublime technologique, le progrès technique</a:t>
            </a:r>
          </a:p>
          <a:p>
            <a:r>
              <a:rPr lang="fr-FR" dirty="0"/>
              <a:t>Déconstruit </a:t>
            </a:r>
            <a:r>
              <a:rPr lang="fr-FR" b="1" dirty="0"/>
              <a:t>l’échelle locale </a:t>
            </a:r>
            <a:r>
              <a:rPr lang="fr-FR" dirty="0"/>
              <a:t>au profit de l’échelle globale (anti-écologique)</a:t>
            </a:r>
          </a:p>
          <a:p>
            <a:r>
              <a:rPr lang="fr-FR" dirty="0"/>
              <a:t>Encourage</a:t>
            </a:r>
            <a:r>
              <a:rPr lang="fr-FR" b="1" dirty="0"/>
              <a:t> la nostalgie, la mélancolie </a:t>
            </a:r>
            <a:r>
              <a:rPr lang="fr-FR" dirty="0"/>
              <a:t>(sentiments contre-productifs) </a:t>
            </a:r>
          </a:p>
          <a:p>
            <a:pPr marL="0" indent="0">
              <a:buNone/>
            </a:pPr>
            <a:endParaRPr lang="fr-FR" b="1" dirty="0"/>
          </a:p>
        </p:txBody>
      </p:sp>
      <p:pic>
        <p:nvPicPr>
          <p:cNvPr id="5" name="Image 4">
            <a:extLst>
              <a:ext uri="{FF2B5EF4-FFF2-40B4-BE49-F238E27FC236}">
                <a16:creationId xmlns:a16="http://schemas.microsoft.com/office/drawing/2014/main" id="{DF83F043-A560-B44B-965A-A106BC79F0B3}"/>
              </a:ext>
            </a:extLst>
          </p:cNvPr>
          <p:cNvPicPr>
            <a:picLocks noChangeAspect="1"/>
          </p:cNvPicPr>
          <p:nvPr/>
        </p:nvPicPr>
        <p:blipFill>
          <a:blip r:embed="rId2"/>
          <a:stretch>
            <a:fillRect/>
          </a:stretch>
        </p:blipFill>
        <p:spPr>
          <a:xfrm>
            <a:off x="6151562" y="4115176"/>
            <a:ext cx="1790700" cy="2540000"/>
          </a:xfrm>
          <a:prstGeom prst="rect">
            <a:avLst/>
          </a:prstGeom>
        </p:spPr>
      </p:pic>
    </p:spTree>
    <p:extLst>
      <p:ext uri="{BB962C8B-B14F-4D97-AF65-F5344CB8AC3E}">
        <p14:creationId xmlns:p14="http://schemas.microsoft.com/office/powerpoint/2010/main" val="875196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231E1-4CFC-5541-A06F-0E1243E5DE73}"/>
              </a:ext>
            </a:extLst>
          </p:cNvPr>
          <p:cNvSpPr>
            <a:spLocks noGrp="1"/>
          </p:cNvSpPr>
          <p:nvPr>
            <p:ph type="title"/>
          </p:nvPr>
        </p:nvSpPr>
        <p:spPr/>
        <p:txBody>
          <a:bodyPr/>
          <a:lstStyle/>
          <a:p>
            <a:r>
              <a:rPr lang="fr-FR" dirty="0"/>
              <a:t>Le sublime </a:t>
            </a:r>
            <a:r>
              <a:rPr lang="fr-FR" dirty="0" err="1"/>
              <a:t>anthropocénique</a:t>
            </a:r>
            <a:r>
              <a:rPr lang="fr-FR" dirty="0"/>
              <a:t> </a:t>
            </a:r>
          </a:p>
        </p:txBody>
      </p:sp>
      <p:sp>
        <p:nvSpPr>
          <p:cNvPr id="3" name="Espace réservé du contenu 2">
            <a:extLst>
              <a:ext uri="{FF2B5EF4-FFF2-40B4-BE49-F238E27FC236}">
                <a16:creationId xmlns:a16="http://schemas.microsoft.com/office/drawing/2014/main" id="{3511F2F1-FF9C-A64C-8E41-059335FA6809}"/>
              </a:ext>
            </a:extLst>
          </p:cNvPr>
          <p:cNvSpPr>
            <a:spLocks noGrp="1"/>
          </p:cNvSpPr>
          <p:nvPr>
            <p:ph idx="1"/>
          </p:nvPr>
        </p:nvSpPr>
        <p:spPr/>
        <p:txBody>
          <a:bodyPr>
            <a:normAutofit fontScale="92500" lnSpcReduction="10000"/>
          </a:bodyPr>
          <a:lstStyle/>
          <a:p>
            <a:pPr marL="0" indent="0" algn="just">
              <a:buNone/>
            </a:pPr>
            <a:r>
              <a:rPr lang="fr-BE" i="1" dirty="0"/>
              <a:t>Pour </a:t>
            </a:r>
            <a:r>
              <a:rPr lang="fr-BE" b="1" i="1" dirty="0"/>
              <a:t>l’écologie politique contemporaine</a:t>
            </a:r>
            <a:r>
              <a:rPr lang="fr-BE" i="1" dirty="0"/>
              <a:t>, l’esthétique sublime de l’Anthropocène pose pourtant problème : en mettant en scène l’hybridation entre première et seconde natures, elle </a:t>
            </a:r>
            <a:r>
              <a:rPr lang="fr-BE" b="1" i="1" dirty="0" err="1"/>
              <a:t>réénergise</a:t>
            </a:r>
            <a:r>
              <a:rPr lang="fr-BE" b="1" i="1" dirty="0"/>
              <a:t> l’agir technologique </a:t>
            </a:r>
            <a:r>
              <a:rPr lang="fr-BE" i="1" dirty="0"/>
              <a:t>des cold </a:t>
            </a:r>
            <a:r>
              <a:rPr lang="fr-BE" i="1" dirty="0" err="1"/>
              <a:t>warriors</a:t>
            </a:r>
            <a:r>
              <a:rPr lang="fr-BE" i="1" dirty="0"/>
              <a:t> (la géo-ingénierie) ; en </a:t>
            </a:r>
            <a:r>
              <a:rPr lang="fr-BE" b="1" i="1" dirty="0"/>
              <a:t>déconnectant l’échelle individuelle et locale de ce qui importe vraiment</a:t>
            </a:r>
            <a:r>
              <a:rPr lang="fr-BE" i="1" dirty="0"/>
              <a:t> (l’humanité force tellurique et les temps géologiques), elle produit </a:t>
            </a:r>
            <a:r>
              <a:rPr lang="fr-BE" b="1" i="1" dirty="0"/>
              <a:t>sidération et cynisme </a:t>
            </a:r>
            <a:r>
              <a:rPr lang="fr-BE" i="1" dirty="0"/>
              <a:t>(no future) ; enfin l’Anthropocène, comme tout autre sublime, est </a:t>
            </a:r>
            <a:r>
              <a:rPr lang="fr-BE" b="1" i="1" dirty="0"/>
              <a:t>sujet à la loi des rendements décroissants</a:t>
            </a:r>
            <a:r>
              <a:rPr lang="fr-BE" i="1" dirty="0"/>
              <a:t> : une fois que l’audience est préparée et conditionnée, son effet s’émousse. En ce sens, désigner une œuvre d’art comme « art de l’Anthropocène » serait absolument fatale à son efficacité esthétique. </a:t>
            </a:r>
          </a:p>
          <a:p>
            <a:pPr marL="0" indent="0">
              <a:buNone/>
            </a:pPr>
            <a:r>
              <a:rPr lang="fr-BE" dirty="0"/>
              <a:t>(Jean-Baptiste </a:t>
            </a:r>
            <a:r>
              <a:rPr lang="fr-BE" dirty="0" err="1"/>
              <a:t>Fressoz</a:t>
            </a:r>
            <a:r>
              <a:rPr lang="fr-BE" dirty="0"/>
              <a:t>, « L’Anthropocène et l’esthétique du sublime », 2016).</a:t>
            </a:r>
          </a:p>
          <a:p>
            <a:pPr marL="0" indent="0">
              <a:buNone/>
            </a:pPr>
            <a:endParaRPr lang="fr-BE" dirty="0"/>
          </a:p>
          <a:p>
            <a:pPr marL="0" indent="0">
              <a:buNone/>
            </a:pPr>
            <a:r>
              <a:rPr lang="fr-BE" b="1" dirty="0"/>
              <a:t>Une suggestion : le sublime toxique, dans le </a:t>
            </a:r>
            <a:r>
              <a:rPr lang="fr-BE" b="1" dirty="0" err="1"/>
              <a:t>capitalocène</a:t>
            </a:r>
            <a:endParaRPr lang="fr-FR" b="1" dirty="0"/>
          </a:p>
        </p:txBody>
      </p:sp>
      <p:pic>
        <p:nvPicPr>
          <p:cNvPr id="5" name="Image 4">
            <a:extLst>
              <a:ext uri="{FF2B5EF4-FFF2-40B4-BE49-F238E27FC236}">
                <a16:creationId xmlns:a16="http://schemas.microsoft.com/office/drawing/2014/main" id="{94487881-7E5B-9249-8C43-C6ADD78B13D1}"/>
              </a:ext>
            </a:extLst>
          </p:cNvPr>
          <p:cNvPicPr>
            <a:picLocks noChangeAspect="1"/>
          </p:cNvPicPr>
          <p:nvPr/>
        </p:nvPicPr>
        <p:blipFill>
          <a:blip r:embed="rId2"/>
          <a:stretch>
            <a:fillRect/>
          </a:stretch>
        </p:blipFill>
        <p:spPr>
          <a:xfrm>
            <a:off x="450715" y="2133600"/>
            <a:ext cx="1881507" cy="1052748"/>
          </a:xfrm>
          <a:prstGeom prst="rect">
            <a:avLst/>
          </a:prstGeom>
        </p:spPr>
      </p:pic>
    </p:spTree>
    <p:extLst>
      <p:ext uri="{BB962C8B-B14F-4D97-AF65-F5344CB8AC3E}">
        <p14:creationId xmlns:p14="http://schemas.microsoft.com/office/powerpoint/2010/main" val="416732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539824-E4CB-9341-B68F-75C4BEF7225C}"/>
              </a:ext>
            </a:extLst>
          </p:cNvPr>
          <p:cNvSpPr>
            <a:spLocks noGrp="1"/>
          </p:cNvSpPr>
          <p:nvPr>
            <p:ph type="title"/>
          </p:nvPr>
        </p:nvSpPr>
        <p:spPr/>
        <p:txBody>
          <a:bodyPr/>
          <a:lstStyle/>
          <a:p>
            <a:r>
              <a:rPr lang="fr-FR" dirty="0"/>
              <a:t>Le </a:t>
            </a:r>
            <a:r>
              <a:rPr lang="fr-FR" dirty="0" err="1"/>
              <a:t>capitalocène</a:t>
            </a:r>
            <a:endParaRPr lang="fr-FR" dirty="0"/>
          </a:p>
        </p:txBody>
      </p:sp>
      <p:sp>
        <p:nvSpPr>
          <p:cNvPr id="3" name="Espace réservé du contenu 2">
            <a:extLst>
              <a:ext uri="{FF2B5EF4-FFF2-40B4-BE49-F238E27FC236}">
                <a16:creationId xmlns:a16="http://schemas.microsoft.com/office/drawing/2014/main" id="{5FA40330-A988-2D4A-949B-D71B1ADAC217}"/>
              </a:ext>
            </a:extLst>
          </p:cNvPr>
          <p:cNvSpPr>
            <a:spLocks noGrp="1"/>
          </p:cNvSpPr>
          <p:nvPr>
            <p:ph idx="1"/>
          </p:nvPr>
        </p:nvSpPr>
        <p:spPr/>
        <p:txBody>
          <a:bodyPr/>
          <a:lstStyle/>
          <a:p>
            <a:r>
              <a:rPr lang="fr-FR" dirty="0"/>
              <a:t>Une crise davantage </a:t>
            </a:r>
            <a:r>
              <a:rPr lang="fr-FR" b="1" dirty="0"/>
              <a:t>idéologique et économique </a:t>
            </a:r>
          </a:p>
          <a:p>
            <a:r>
              <a:rPr lang="fr-FR" dirty="0"/>
              <a:t>Le </a:t>
            </a:r>
            <a:r>
              <a:rPr lang="fr-FR" b="1" dirty="0"/>
              <a:t>capitalisme</a:t>
            </a:r>
            <a:r>
              <a:rPr lang="fr-FR" dirty="0"/>
              <a:t> = principal responsable des problèmes environnementaux </a:t>
            </a:r>
          </a:p>
          <a:p>
            <a:r>
              <a:rPr lang="fr-FR" dirty="0"/>
              <a:t>L’anthropocène ou « âge de l’Homme » &gt; </a:t>
            </a:r>
            <a:r>
              <a:rPr lang="fr-FR" b="1" dirty="0"/>
              <a:t>conception capitaliste de l’activité humaine </a:t>
            </a:r>
          </a:p>
          <a:p>
            <a:r>
              <a:rPr lang="fr-FR" dirty="0"/>
              <a:t>Capital</a:t>
            </a:r>
            <a:r>
              <a:rPr lang="fr-FR" b="1" dirty="0"/>
              <a:t> </a:t>
            </a:r>
            <a:r>
              <a:rPr lang="fr-FR" b="1" i="1" dirty="0"/>
              <a:t>illimité </a:t>
            </a:r>
            <a:r>
              <a:rPr lang="fr-FR" dirty="0"/>
              <a:t>vs. ressources</a:t>
            </a:r>
            <a:r>
              <a:rPr lang="fr-FR" b="1" dirty="0"/>
              <a:t> </a:t>
            </a:r>
            <a:r>
              <a:rPr lang="fr-FR" b="1" i="1" dirty="0"/>
              <a:t>limitées </a:t>
            </a:r>
          </a:p>
          <a:p>
            <a:r>
              <a:rPr lang="fr-FR" dirty="0"/>
              <a:t>Un changement urgent des </a:t>
            </a:r>
            <a:r>
              <a:rPr lang="fr-FR" b="1" dirty="0"/>
              <a:t>modes de production et de conception </a:t>
            </a:r>
          </a:p>
          <a:p>
            <a:r>
              <a:rPr lang="fr-FR" dirty="0"/>
              <a:t>Esthétique du </a:t>
            </a:r>
            <a:r>
              <a:rPr lang="fr-FR" b="1" dirty="0"/>
              <a:t>sublime toxique</a:t>
            </a:r>
            <a:r>
              <a:rPr lang="fr-FR" dirty="0"/>
              <a:t> pour critiquer les dégâts </a:t>
            </a:r>
            <a:r>
              <a:rPr lang="fr-FR" i="1" dirty="0"/>
              <a:t>toxiques</a:t>
            </a:r>
            <a:r>
              <a:rPr lang="fr-FR" dirty="0"/>
              <a:t> du capitalisme </a:t>
            </a:r>
          </a:p>
        </p:txBody>
      </p:sp>
      <p:pic>
        <p:nvPicPr>
          <p:cNvPr id="5" name="Image 4">
            <a:extLst>
              <a:ext uri="{FF2B5EF4-FFF2-40B4-BE49-F238E27FC236}">
                <a16:creationId xmlns:a16="http://schemas.microsoft.com/office/drawing/2014/main" id="{631A9078-B44D-274B-BF58-2A508882AB3E}"/>
              </a:ext>
            </a:extLst>
          </p:cNvPr>
          <p:cNvPicPr>
            <a:picLocks noChangeAspect="1"/>
          </p:cNvPicPr>
          <p:nvPr/>
        </p:nvPicPr>
        <p:blipFill>
          <a:blip r:embed="rId2"/>
          <a:stretch>
            <a:fillRect/>
          </a:stretch>
        </p:blipFill>
        <p:spPr>
          <a:xfrm>
            <a:off x="5087772" y="4854102"/>
            <a:ext cx="3918279" cy="1828530"/>
          </a:xfrm>
          <a:prstGeom prst="rect">
            <a:avLst/>
          </a:prstGeom>
        </p:spPr>
      </p:pic>
    </p:spTree>
    <p:extLst>
      <p:ext uri="{BB962C8B-B14F-4D97-AF65-F5344CB8AC3E}">
        <p14:creationId xmlns:p14="http://schemas.microsoft.com/office/powerpoint/2010/main" val="407260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4F77A-ADCE-214E-9180-171B51023796}"/>
              </a:ext>
            </a:extLst>
          </p:cNvPr>
          <p:cNvSpPr>
            <a:spLocks noGrp="1"/>
          </p:cNvSpPr>
          <p:nvPr>
            <p:ph type="title"/>
          </p:nvPr>
        </p:nvSpPr>
        <p:spPr/>
        <p:txBody>
          <a:bodyPr/>
          <a:lstStyle/>
          <a:p>
            <a:r>
              <a:rPr lang="fr-FR" dirty="0"/>
              <a:t>3. </a:t>
            </a:r>
            <a:r>
              <a:rPr lang="fr-FR" u="sng" dirty="0"/>
              <a:t>Conclusion</a:t>
            </a:r>
            <a:r>
              <a:rPr lang="fr-FR" dirty="0"/>
              <a:t> : Le sublime toxique et l’</a:t>
            </a:r>
            <a:r>
              <a:rPr lang="fr-FR" dirty="0" err="1"/>
              <a:t>écocritique</a:t>
            </a:r>
            <a:r>
              <a:rPr lang="fr-FR" dirty="0"/>
              <a:t> dans l’écologie politique </a:t>
            </a:r>
          </a:p>
        </p:txBody>
      </p:sp>
      <p:sp>
        <p:nvSpPr>
          <p:cNvPr id="3" name="Espace réservé du contenu 2">
            <a:extLst>
              <a:ext uri="{FF2B5EF4-FFF2-40B4-BE49-F238E27FC236}">
                <a16:creationId xmlns:a16="http://schemas.microsoft.com/office/drawing/2014/main" id="{86460C40-EB47-994B-8FE3-E9FF8C8A82B6}"/>
              </a:ext>
            </a:extLst>
          </p:cNvPr>
          <p:cNvSpPr>
            <a:spLocks noGrp="1"/>
          </p:cNvSpPr>
          <p:nvPr>
            <p:ph idx="1"/>
          </p:nvPr>
        </p:nvSpPr>
        <p:spPr/>
        <p:txBody>
          <a:bodyPr/>
          <a:lstStyle/>
          <a:p>
            <a:r>
              <a:rPr lang="fr-FR" b="1" dirty="0"/>
              <a:t>Critique des lieux, objets et situations toxiques</a:t>
            </a:r>
            <a:r>
              <a:rPr lang="fr-FR" dirty="0"/>
              <a:t> sous toutes ses formes (physique, métaphorique, idéologique) </a:t>
            </a:r>
          </a:p>
          <a:p>
            <a:r>
              <a:rPr lang="fr-FR" dirty="0"/>
              <a:t>La </a:t>
            </a:r>
            <a:r>
              <a:rPr lang="fr-FR" b="1" dirty="0"/>
              <a:t>littérature</a:t>
            </a:r>
            <a:r>
              <a:rPr lang="fr-FR" dirty="0"/>
              <a:t> (et la culture) comme </a:t>
            </a:r>
            <a:r>
              <a:rPr lang="fr-FR" b="1" dirty="0"/>
              <a:t>outil politique </a:t>
            </a:r>
          </a:p>
        </p:txBody>
      </p:sp>
      <p:pic>
        <p:nvPicPr>
          <p:cNvPr id="5" name="Image 4">
            <a:extLst>
              <a:ext uri="{FF2B5EF4-FFF2-40B4-BE49-F238E27FC236}">
                <a16:creationId xmlns:a16="http://schemas.microsoft.com/office/drawing/2014/main" id="{11C057D9-65D2-4D4A-8457-355D189D111A}"/>
              </a:ext>
            </a:extLst>
          </p:cNvPr>
          <p:cNvPicPr>
            <a:picLocks noChangeAspect="1"/>
          </p:cNvPicPr>
          <p:nvPr/>
        </p:nvPicPr>
        <p:blipFill>
          <a:blip r:embed="rId2"/>
          <a:stretch>
            <a:fillRect/>
          </a:stretch>
        </p:blipFill>
        <p:spPr>
          <a:xfrm>
            <a:off x="4123177" y="3346314"/>
            <a:ext cx="5840935" cy="2877361"/>
          </a:xfrm>
          <a:prstGeom prst="rect">
            <a:avLst/>
          </a:prstGeom>
        </p:spPr>
      </p:pic>
    </p:spTree>
    <p:extLst>
      <p:ext uri="{BB962C8B-B14F-4D97-AF65-F5344CB8AC3E}">
        <p14:creationId xmlns:p14="http://schemas.microsoft.com/office/powerpoint/2010/main" val="3721124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07352-B93D-0546-A434-18938998F527}"/>
              </a:ext>
            </a:extLst>
          </p:cNvPr>
          <p:cNvSpPr>
            <a:spLocks noGrp="1"/>
          </p:cNvSpPr>
          <p:nvPr>
            <p:ph type="title"/>
          </p:nvPr>
        </p:nvSpPr>
        <p:spPr/>
        <p:txBody>
          <a:bodyPr/>
          <a:lstStyle/>
          <a:p>
            <a:r>
              <a:rPr lang="fr-FR" dirty="0"/>
              <a:t>Des </a:t>
            </a:r>
            <a:r>
              <a:rPr lang="fr-FR" b="1" dirty="0"/>
              <a:t>questions</a:t>
            </a:r>
            <a:r>
              <a:rPr lang="fr-FR" dirty="0"/>
              <a:t> ? </a:t>
            </a:r>
          </a:p>
        </p:txBody>
      </p:sp>
      <p:sp>
        <p:nvSpPr>
          <p:cNvPr id="3" name="Espace réservé du texte 2">
            <a:extLst>
              <a:ext uri="{FF2B5EF4-FFF2-40B4-BE49-F238E27FC236}">
                <a16:creationId xmlns:a16="http://schemas.microsoft.com/office/drawing/2014/main" id="{B07020EF-C7E3-2246-8428-D270D357A9A5}"/>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513176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EB7ECF-2BC1-8B48-803A-C440FE367B54}"/>
              </a:ext>
            </a:extLst>
          </p:cNvPr>
          <p:cNvSpPr>
            <a:spLocks noGrp="1"/>
          </p:cNvSpPr>
          <p:nvPr>
            <p:ph type="title"/>
          </p:nvPr>
        </p:nvSpPr>
        <p:spPr/>
        <p:txBody>
          <a:bodyPr/>
          <a:lstStyle/>
          <a:p>
            <a:r>
              <a:rPr lang="fr-FR" dirty="0" err="1"/>
              <a:t>Socrative</a:t>
            </a:r>
            <a:r>
              <a:rPr lang="fr-FR" dirty="0"/>
              <a:t> test </a:t>
            </a:r>
          </a:p>
        </p:txBody>
      </p:sp>
      <p:sp>
        <p:nvSpPr>
          <p:cNvPr id="3" name="Espace réservé du texte 2">
            <a:extLst>
              <a:ext uri="{FF2B5EF4-FFF2-40B4-BE49-F238E27FC236}">
                <a16:creationId xmlns:a16="http://schemas.microsoft.com/office/drawing/2014/main" id="{62712397-A0A8-7749-A764-B1D25B74CF5A}"/>
              </a:ext>
            </a:extLst>
          </p:cNvPr>
          <p:cNvSpPr>
            <a:spLocks noGrp="1"/>
          </p:cNvSpPr>
          <p:nvPr>
            <p:ph type="body" idx="1"/>
          </p:nvPr>
        </p:nvSpPr>
        <p:spPr/>
        <p:txBody>
          <a:bodyPr/>
          <a:lstStyle/>
          <a:p>
            <a:r>
              <a:rPr lang="fr-FR" dirty="0">
                <a:hlinkClick r:id="rId2"/>
              </a:rPr>
              <a:t>https://www.socrative.com</a:t>
            </a:r>
            <a:r>
              <a:rPr lang="fr-FR" dirty="0"/>
              <a:t> &gt; « </a:t>
            </a:r>
            <a:r>
              <a:rPr lang="fr-FR" dirty="0" err="1"/>
              <a:t>student</a:t>
            </a:r>
            <a:r>
              <a:rPr lang="fr-FR" dirty="0"/>
              <a:t> login » &gt;  Room : « LOMBARD6685 »</a:t>
            </a:r>
          </a:p>
        </p:txBody>
      </p:sp>
    </p:spTree>
    <p:extLst>
      <p:ext uri="{BB962C8B-B14F-4D97-AF65-F5344CB8AC3E}">
        <p14:creationId xmlns:p14="http://schemas.microsoft.com/office/powerpoint/2010/main" val="1637985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4B4CD-EE6A-0345-AC53-A2BCCD3ECF93}"/>
              </a:ext>
            </a:extLst>
          </p:cNvPr>
          <p:cNvSpPr>
            <a:spLocks noGrp="1"/>
          </p:cNvSpPr>
          <p:nvPr>
            <p:ph type="title"/>
          </p:nvPr>
        </p:nvSpPr>
        <p:spPr/>
        <p:txBody>
          <a:bodyPr/>
          <a:lstStyle/>
          <a:p>
            <a:r>
              <a:rPr lang="fr-FR" dirty="0"/>
              <a:t>Débat - discussion collective</a:t>
            </a:r>
          </a:p>
        </p:txBody>
      </p:sp>
      <p:sp>
        <p:nvSpPr>
          <p:cNvPr id="3" name="Espace réservé du contenu 2">
            <a:extLst>
              <a:ext uri="{FF2B5EF4-FFF2-40B4-BE49-F238E27FC236}">
                <a16:creationId xmlns:a16="http://schemas.microsoft.com/office/drawing/2014/main" id="{A3799D7D-2569-A646-BAEF-DFEC6283F10B}"/>
              </a:ext>
            </a:extLst>
          </p:cNvPr>
          <p:cNvSpPr>
            <a:spLocks noGrp="1"/>
          </p:cNvSpPr>
          <p:nvPr>
            <p:ph idx="1"/>
          </p:nvPr>
        </p:nvSpPr>
        <p:spPr/>
        <p:txBody>
          <a:bodyPr/>
          <a:lstStyle/>
          <a:p>
            <a:r>
              <a:rPr lang="fr-FR" dirty="0"/>
              <a:t>1. L’anthropocène comme concept écologique ? </a:t>
            </a:r>
          </a:p>
          <a:p>
            <a:r>
              <a:rPr lang="fr-FR" dirty="0"/>
              <a:t>2. Anthropocène ou </a:t>
            </a:r>
            <a:r>
              <a:rPr lang="fr-FR" dirty="0" err="1"/>
              <a:t>capitalocène</a:t>
            </a:r>
            <a:r>
              <a:rPr lang="fr-FR" dirty="0"/>
              <a:t> ? </a:t>
            </a:r>
          </a:p>
          <a:p>
            <a:r>
              <a:rPr lang="fr-FR" dirty="0"/>
              <a:t>3. Sublime naturel, technologique, ou sublime toxique ? </a:t>
            </a:r>
          </a:p>
          <a:p>
            <a:r>
              <a:rPr lang="fr-FR" dirty="0"/>
              <a:t>4. </a:t>
            </a:r>
            <a:r>
              <a:rPr lang="fr-FR" i="1" dirty="0" err="1"/>
              <a:t>Deep</a:t>
            </a:r>
            <a:r>
              <a:rPr lang="fr-FR" i="1" dirty="0"/>
              <a:t> </a:t>
            </a:r>
            <a:r>
              <a:rPr lang="fr-FR" i="1" dirty="0" err="1"/>
              <a:t>ecology</a:t>
            </a:r>
            <a:r>
              <a:rPr lang="fr-FR" i="1" dirty="0"/>
              <a:t> </a:t>
            </a:r>
            <a:r>
              <a:rPr lang="fr-FR" dirty="0"/>
              <a:t>(« écologie profonde ») vs. post-humanisme vs. </a:t>
            </a:r>
            <a:r>
              <a:rPr lang="fr-FR" dirty="0" err="1"/>
              <a:t>capitalocène</a:t>
            </a:r>
            <a:r>
              <a:rPr lang="fr-FR" dirty="0"/>
              <a:t> vs. sublime toxique :</a:t>
            </a:r>
          </a:p>
          <a:p>
            <a:pPr marL="0" indent="0">
              <a:buNone/>
            </a:pPr>
            <a:r>
              <a:rPr lang="fr-BE" dirty="0"/>
              <a:t>« </a:t>
            </a:r>
            <a:r>
              <a:rPr lang="fr-BE" dirty="0" err="1"/>
              <a:t>Blaming</a:t>
            </a:r>
            <a:r>
              <a:rPr lang="fr-BE" dirty="0"/>
              <a:t> all of </a:t>
            </a:r>
            <a:r>
              <a:rPr lang="fr-BE" dirty="0" err="1"/>
              <a:t>humanity</a:t>
            </a:r>
            <a:r>
              <a:rPr lang="fr-BE" dirty="0"/>
              <a:t> for </a:t>
            </a:r>
            <a:r>
              <a:rPr lang="fr-BE" dirty="0" err="1"/>
              <a:t>climate</a:t>
            </a:r>
            <a:r>
              <a:rPr lang="fr-BE" dirty="0"/>
              <a:t> change </a:t>
            </a:r>
            <a:r>
              <a:rPr lang="fr-BE" dirty="0" err="1"/>
              <a:t>lets</a:t>
            </a:r>
            <a:r>
              <a:rPr lang="fr-BE" dirty="0"/>
              <a:t> </a:t>
            </a:r>
            <a:r>
              <a:rPr lang="fr-BE" dirty="0" err="1"/>
              <a:t>capitalism</a:t>
            </a:r>
            <a:r>
              <a:rPr lang="fr-BE" dirty="0"/>
              <a:t> off the </a:t>
            </a:r>
            <a:r>
              <a:rPr lang="fr-BE" dirty="0" err="1"/>
              <a:t>hook</a:t>
            </a:r>
            <a:r>
              <a:rPr lang="fr-BE" dirty="0"/>
              <a:t> » (Andreas </a:t>
            </a:r>
            <a:r>
              <a:rPr lang="fr-BE" dirty="0" err="1"/>
              <a:t>Malm</a:t>
            </a:r>
            <a:r>
              <a:rPr lang="fr-BE" dirty="0"/>
              <a:t>, </a:t>
            </a:r>
            <a:r>
              <a:rPr lang="fr-BE" i="1" dirty="0"/>
              <a:t>The </a:t>
            </a:r>
            <a:r>
              <a:rPr lang="fr-BE" i="1" dirty="0" err="1"/>
              <a:t>Anthropocene</a:t>
            </a:r>
            <a:r>
              <a:rPr lang="fr-BE" i="1" dirty="0"/>
              <a:t> </a:t>
            </a:r>
            <a:r>
              <a:rPr lang="fr-BE" i="1" dirty="0" err="1"/>
              <a:t>Myth</a:t>
            </a:r>
            <a:r>
              <a:rPr lang="fr-BE" dirty="0"/>
              <a:t>, 2015). </a:t>
            </a:r>
          </a:p>
          <a:p>
            <a:r>
              <a:rPr lang="fr-BE" dirty="0"/>
              <a:t>5. Importance de l’</a:t>
            </a:r>
            <a:r>
              <a:rPr lang="fr-BE" dirty="0" err="1"/>
              <a:t>écocritique</a:t>
            </a:r>
            <a:r>
              <a:rPr lang="fr-BE" dirty="0"/>
              <a:t> (et de l’esthétique) pour l’écologie politique</a:t>
            </a:r>
          </a:p>
          <a:p>
            <a:r>
              <a:rPr lang="fr-BE" dirty="0"/>
              <a:t>6. L’</a:t>
            </a:r>
            <a:r>
              <a:rPr lang="fr-BE" dirty="0" err="1"/>
              <a:t>écrocritique</a:t>
            </a:r>
            <a:r>
              <a:rPr lang="fr-BE" dirty="0"/>
              <a:t> et l’enseignement </a:t>
            </a:r>
          </a:p>
          <a:p>
            <a:pPr marL="0" indent="0">
              <a:buNone/>
            </a:pPr>
            <a:endParaRPr lang="fr-FR" dirty="0"/>
          </a:p>
        </p:txBody>
      </p:sp>
    </p:spTree>
    <p:extLst>
      <p:ext uri="{BB962C8B-B14F-4D97-AF65-F5344CB8AC3E}">
        <p14:creationId xmlns:p14="http://schemas.microsoft.com/office/powerpoint/2010/main" val="422431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BA598-9299-3F4A-8350-9D812D70D073}"/>
              </a:ext>
            </a:extLst>
          </p:cNvPr>
          <p:cNvSpPr>
            <a:spLocks noGrp="1"/>
          </p:cNvSpPr>
          <p:nvPr>
            <p:ph type="title"/>
          </p:nvPr>
        </p:nvSpPr>
        <p:spPr/>
        <p:txBody>
          <a:bodyPr/>
          <a:lstStyle/>
          <a:p>
            <a:r>
              <a:rPr lang="fr-FR" dirty="0"/>
              <a:t>Débriefing – annonce de suites </a:t>
            </a:r>
          </a:p>
        </p:txBody>
      </p:sp>
      <p:sp>
        <p:nvSpPr>
          <p:cNvPr id="3" name="Espace réservé du contenu 2">
            <a:extLst>
              <a:ext uri="{FF2B5EF4-FFF2-40B4-BE49-F238E27FC236}">
                <a16:creationId xmlns:a16="http://schemas.microsoft.com/office/drawing/2014/main" id="{9FE2FB60-2E2C-EC45-8B9C-F6711D860AC4}"/>
              </a:ext>
            </a:extLst>
          </p:cNvPr>
          <p:cNvSpPr>
            <a:spLocks noGrp="1"/>
          </p:cNvSpPr>
          <p:nvPr>
            <p:ph idx="1"/>
          </p:nvPr>
        </p:nvSpPr>
        <p:spPr/>
        <p:txBody>
          <a:bodyPr/>
          <a:lstStyle/>
          <a:p>
            <a:r>
              <a:rPr lang="fr-FR" dirty="0"/>
              <a:t>Publication d’un petit livre (</a:t>
            </a:r>
            <a:r>
              <a:rPr lang="fr-FR" i="1" dirty="0"/>
              <a:t>Techno-Thoreau: </a:t>
            </a:r>
            <a:r>
              <a:rPr lang="fr-FR" i="1" dirty="0" err="1"/>
              <a:t>Esthetics</a:t>
            </a:r>
            <a:r>
              <a:rPr lang="fr-FR" i="1" dirty="0"/>
              <a:t>, </a:t>
            </a:r>
            <a:r>
              <a:rPr lang="fr-FR" i="1" dirty="0" err="1"/>
              <a:t>Ecology</a:t>
            </a:r>
            <a:r>
              <a:rPr lang="fr-FR" i="1" dirty="0"/>
              <a:t> and the </a:t>
            </a:r>
            <a:r>
              <a:rPr lang="fr-FR" i="1" dirty="0" err="1"/>
              <a:t>Capitalocene</a:t>
            </a:r>
            <a:r>
              <a:rPr lang="fr-FR" i="1" dirty="0"/>
              <a:t>, </a:t>
            </a:r>
            <a:r>
              <a:rPr lang="fr-FR" dirty="0" err="1"/>
              <a:t>Quodlibet</a:t>
            </a:r>
            <a:r>
              <a:rPr lang="fr-FR" dirty="0"/>
              <a:t>: </a:t>
            </a:r>
            <a:r>
              <a:rPr lang="fr-FR" dirty="0" err="1"/>
              <a:t>Elements</a:t>
            </a:r>
            <a:r>
              <a:rPr lang="fr-FR" dirty="0"/>
              <a:t>, février 2019) : </a:t>
            </a:r>
            <a:r>
              <a:rPr lang="fr-FR" dirty="0">
                <a:hlinkClick r:id="rId2"/>
              </a:rPr>
              <a:t>https://www.quodlibet.it/catalogo/collana/75</a:t>
            </a:r>
            <a:r>
              <a:rPr lang="fr-FR" dirty="0"/>
              <a:t> </a:t>
            </a:r>
          </a:p>
          <a:p>
            <a:r>
              <a:rPr lang="fr-FR" dirty="0"/>
              <a:t>Contact : </a:t>
            </a:r>
            <a:r>
              <a:rPr lang="fr-FR" dirty="0">
                <a:hlinkClick r:id="rId3"/>
              </a:rPr>
              <a:t>davidlombardm@gmail.com</a:t>
            </a:r>
            <a:r>
              <a:rPr lang="fr-FR" dirty="0"/>
              <a:t> / </a:t>
            </a:r>
            <a:r>
              <a:rPr lang="fr-FR" dirty="0">
                <a:hlinkClick r:id="rId4"/>
              </a:rPr>
              <a:t>David.Lombard@uliege.be</a:t>
            </a:r>
            <a:r>
              <a:rPr lang="fr-FR" dirty="0"/>
              <a:t> </a:t>
            </a:r>
          </a:p>
          <a:p>
            <a:pPr marL="0" indent="0">
              <a:buNone/>
            </a:pPr>
            <a:endParaRPr lang="fr-FR" dirty="0"/>
          </a:p>
          <a:p>
            <a:r>
              <a:rPr lang="fr-FR" b="1" dirty="0"/>
              <a:t>Symposium </a:t>
            </a:r>
            <a:r>
              <a:rPr lang="fr-FR" b="1" dirty="0" err="1"/>
              <a:t>Etopia</a:t>
            </a:r>
            <a:r>
              <a:rPr lang="fr-FR" b="1" dirty="0"/>
              <a:t> sur l’écologie politique (février 2019) </a:t>
            </a:r>
          </a:p>
          <a:p>
            <a:pPr>
              <a:buFont typeface="Symbol" pitchFamily="2" charset="2"/>
              <a:buChar char="Þ"/>
            </a:pPr>
            <a:r>
              <a:rPr lang="fr-FR" dirty="0"/>
              <a:t>Se définir comme écologiste </a:t>
            </a:r>
          </a:p>
          <a:p>
            <a:pPr>
              <a:buFont typeface="Symbol" pitchFamily="2" charset="2"/>
              <a:buChar char="Þ"/>
            </a:pPr>
            <a:r>
              <a:rPr lang="fr-FR" dirty="0"/>
              <a:t>Débat sur les fédérateurs de l’écologie aujourd’hui </a:t>
            </a:r>
          </a:p>
          <a:p>
            <a:pPr>
              <a:buFont typeface="Symbol" pitchFamily="2" charset="2"/>
              <a:buChar char="Þ"/>
            </a:pPr>
            <a:r>
              <a:rPr lang="fr-FR" dirty="0"/>
              <a:t>Points de vue philosophique, politique, ... </a:t>
            </a:r>
          </a:p>
          <a:p>
            <a:pPr marL="0" indent="0">
              <a:buNone/>
            </a:pPr>
            <a:endParaRPr lang="fr-FR" dirty="0"/>
          </a:p>
        </p:txBody>
      </p:sp>
    </p:spTree>
    <p:extLst>
      <p:ext uri="{BB962C8B-B14F-4D97-AF65-F5344CB8AC3E}">
        <p14:creationId xmlns:p14="http://schemas.microsoft.com/office/powerpoint/2010/main" val="245634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860E80-6690-614A-B5DA-1FCF8163435D}"/>
              </a:ext>
            </a:extLst>
          </p:cNvPr>
          <p:cNvSpPr>
            <a:spLocks noGrp="1"/>
          </p:cNvSpPr>
          <p:nvPr>
            <p:ph type="title"/>
          </p:nvPr>
        </p:nvSpPr>
        <p:spPr/>
        <p:txBody>
          <a:bodyPr/>
          <a:lstStyle/>
          <a:p>
            <a:r>
              <a:rPr lang="fr-FR" dirty="0"/>
              <a:t>Structure </a:t>
            </a:r>
          </a:p>
        </p:txBody>
      </p:sp>
      <p:sp>
        <p:nvSpPr>
          <p:cNvPr id="3" name="Espace réservé du contenu 2">
            <a:extLst>
              <a:ext uri="{FF2B5EF4-FFF2-40B4-BE49-F238E27FC236}">
                <a16:creationId xmlns:a16="http://schemas.microsoft.com/office/drawing/2014/main" id="{3B369747-3E2B-D04E-87B9-52C3A205DC24}"/>
              </a:ext>
            </a:extLst>
          </p:cNvPr>
          <p:cNvSpPr>
            <a:spLocks noGrp="1"/>
          </p:cNvSpPr>
          <p:nvPr>
            <p:ph idx="1"/>
          </p:nvPr>
        </p:nvSpPr>
        <p:spPr/>
        <p:txBody>
          <a:bodyPr>
            <a:normAutofit lnSpcReduction="10000"/>
          </a:bodyPr>
          <a:lstStyle/>
          <a:p>
            <a:r>
              <a:rPr lang="fr-FR" dirty="0"/>
              <a:t>1. Qu’est-ce que l’</a:t>
            </a:r>
            <a:r>
              <a:rPr lang="fr-FR" b="1" dirty="0"/>
              <a:t>anthropocène</a:t>
            </a:r>
            <a:r>
              <a:rPr lang="fr-FR" dirty="0"/>
              <a:t> ?</a:t>
            </a:r>
          </a:p>
          <a:p>
            <a:pPr>
              <a:buFontTx/>
              <a:buChar char="-"/>
            </a:pPr>
            <a:r>
              <a:rPr lang="fr-FR" dirty="0"/>
              <a:t>Les études culturelles de l’anthropocène</a:t>
            </a:r>
          </a:p>
          <a:p>
            <a:pPr>
              <a:buFontTx/>
              <a:buChar char="-"/>
            </a:pPr>
            <a:r>
              <a:rPr lang="fr-FR" dirty="0"/>
              <a:t>Le potentiel politico-écologique de l’</a:t>
            </a:r>
            <a:r>
              <a:rPr lang="fr-FR" dirty="0" err="1"/>
              <a:t>écocritique</a:t>
            </a:r>
            <a:r>
              <a:rPr lang="fr-FR" dirty="0"/>
              <a:t>   </a:t>
            </a:r>
          </a:p>
          <a:p>
            <a:pPr marL="0" indent="0">
              <a:buNone/>
            </a:pPr>
            <a:endParaRPr lang="fr-FR" dirty="0"/>
          </a:p>
          <a:p>
            <a:r>
              <a:rPr lang="fr-FR" dirty="0"/>
              <a:t>2. Qu’est-ce que le </a:t>
            </a:r>
            <a:r>
              <a:rPr lang="fr-FR" b="1" dirty="0"/>
              <a:t>sublime</a:t>
            </a:r>
            <a:r>
              <a:rPr lang="fr-FR" dirty="0"/>
              <a:t> ? </a:t>
            </a:r>
          </a:p>
          <a:p>
            <a:pPr>
              <a:buFontTx/>
              <a:buChar char="-"/>
            </a:pPr>
            <a:r>
              <a:rPr lang="fr-FR" dirty="0"/>
              <a:t>Le sublime et la nature dans l’histoire et à travers la littérature américaine  </a:t>
            </a:r>
          </a:p>
          <a:p>
            <a:pPr>
              <a:buFontTx/>
              <a:buChar char="-"/>
            </a:pPr>
            <a:r>
              <a:rPr lang="fr-FR" dirty="0"/>
              <a:t>Le sublime </a:t>
            </a:r>
            <a:r>
              <a:rPr lang="fr-FR" dirty="0" err="1"/>
              <a:t>anthropocènique</a:t>
            </a:r>
            <a:r>
              <a:rPr lang="fr-FR" dirty="0"/>
              <a:t> </a:t>
            </a:r>
          </a:p>
          <a:p>
            <a:pPr>
              <a:buFontTx/>
              <a:buChar char="-"/>
            </a:pPr>
            <a:r>
              <a:rPr lang="fr-FR" dirty="0"/>
              <a:t>Le </a:t>
            </a:r>
            <a:r>
              <a:rPr lang="fr-FR" dirty="0" err="1"/>
              <a:t>capitalocène</a:t>
            </a:r>
            <a:endParaRPr lang="fr-FR" dirty="0"/>
          </a:p>
          <a:p>
            <a:pPr marL="0" indent="0">
              <a:buNone/>
            </a:pPr>
            <a:endParaRPr lang="fr-FR" dirty="0"/>
          </a:p>
          <a:p>
            <a:r>
              <a:rPr lang="fr-FR" dirty="0"/>
              <a:t>3. Conclusion : le </a:t>
            </a:r>
            <a:r>
              <a:rPr lang="fr-FR" b="1" dirty="0"/>
              <a:t>sublime toxique </a:t>
            </a:r>
            <a:r>
              <a:rPr lang="fr-FR" dirty="0"/>
              <a:t>et l’</a:t>
            </a:r>
            <a:r>
              <a:rPr lang="fr-FR" b="1" dirty="0" err="1"/>
              <a:t>écocritique</a:t>
            </a:r>
            <a:r>
              <a:rPr lang="fr-FR" dirty="0"/>
              <a:t> dans l’écologie politique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63489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8269FB-AF51-CD45-83AC-359D1102B37F}"/>
              </a:ext>
            </a:extLst>
          </p:cNvPr>
          <p:cNvSpPr>
            <a:spLocks noGrp="1"/>
          </p:cNvSpPr>
          <p:nvPr>
            <p:ph type="title"/>
          </p:nvPr>
        </p:nvSpPr>
        <p:spPr/>
        <p:txBody>
          <a:bodyPr/>
          <a:lstStyle/>
          <a:p>
            <a:r>
              <a:rPr lang="fr-FR" dirty="0"/>
              <a:t>1. Qu’est-ce que l’anthropocène ? </a:t>
            </a:r>
          </a:p>
        </p:txBody>
      </p:sp>
      <p:sp>
        <p:nvSpPr>
          <p:cNvPr id="3" name="Espace réservé du contenu 2">
            <a:extLst>
              <a:ext uri="{FF2B5EF4-FFF2-40B4-BE49-F238E27FC236}">
                <a16:creationId xmlns:a16="http://schemas.microsoft.com/office/drawing/2014/main" id="{E58E5EA9-FE2E-A949-8A06-AC86354E5999}"/>
              </a:ext>
            </a:extLst>
          </p:cNvPr>
          <p:cNvSpPr>
            <a:spLocks noGrp="1"/>
          </p:cNvSpPr>
          <p:nvPr>
            <p:ph idx="1"/>
          </p:nvPr>
        </p:nvSpPr>
        <p:spPr/>
        <p:txBody>
          <a:bodyPr>
            <a:normAutofit fontScale="85000" lnSpcReduction="10000"/>
          </a:bodyPr>
          <a:lstStyle/>
          <a:p>
            <a:r>
              <a:rPr lang="fr-FR" b="1" u="sng" dirty="0"/>
              <a:t>Séparation idéologique entre Homme et Nature </a:t>
            </a:r>
            <a:r>
              <a:rPr lang="fr-FR" dirty="0"/>
              <a:t>: concepts de « nature », « </a:t>
            </a:r>
            <a:r>
              <a:rPr lang="fr-FR" dirty="0" err="1"/>
              <a:t>wilderness</a:t>
            </a:r>
            <a:r>
              <a:rPr lang="fr-FR" dirty="0"/>
              <a:t> » ( « naturalité » ou état sauvage de la Nature), d’Eden, ou de sublime naturel  </a:t>
            </a:r>
          </a:p>
          <a:p>
            <a:r>
              <a:rPr lang="fr-FR" dirty="0"/>
              <a:t>L’homme vit en perpétuel </a:t>
            </a:r>
            <a:r>
              <a:rPr lang="fr-FR" b="1" i="1" dirty="0"/>
              <a:t>déséquilibre</a:t>
            </a:r>
            <a:r>
              <a:rPr lang="fr-FR" dirty="0"/>
              <a:t> avec la nature (George Perkins Marsh, </a:t>
            </a:r>
            <a:r>
              <a:rPr lang="fr-FR" i="1" dirty="0"/>
              <a:t>Man and Nature</a:t>
            </a:r>
            <a:r>
              <a:rPr lang="fr-FR" dirty="0"/>
              <a:t>, 1867) </a:t>
            </a:r>
          </a:p>
          <a:p>
            <a:r>
              <a:rPr lang="fr-FR" dirty="0"/>
              <a:t>Utilisation de termes divers pour caractériser l’impact humain (« </a:t>
            </a:r>
            <a:r>
              <a:rPr lang="fr-FR" dirty="0" err="1"/>
              <a:t>Antrhopozoïque</a:t>
            </a:r>
            <a:r>
              <a:rPr lang="fr-FR" dirty="0"/>
              <a:t> » d’Antonio </a:t>
            </a:r>
            <a:r>
              <a:rPr lang="fr-FR" dirty="0" err="1"/>
              <a:t>Stoppani</a:t>
            </a:r>
            <a:r>
              <a:rPr lang="fr-FR" dirty="0"/>
              <a:t>, « Anthropogénique » de </a:t>
            </a:r>
            <a:r>
              <a:rPr lang="fr-FR" dirty="0" err="1"/>
              <a:t>Alexei</a:t>
            </a:r>
            <a:r>
              <a:rPr lang="fr-FR" dirty="0"/>
              <a:t> </a:t>
            </a:r>
            <a:r>
              <a:rPr lang="fr-FR" dirty="0" err="1"/>
              <a:t>Petrovich</a:t>
            </a:r>
            <a:r>
              <a:rPr lang="fr-FR" dirty="0"/>
              <a:t> Pavlov) </a:t>
            </a:r>
          </a:p>
          <a:p>
            <a:r>
              <a:rPr lang="fr-FR" dirty="0"/>
              <a:t>D’abord utilisé par le biologiste Eugene F. </a:t>
            </a:r>
            <a:r>
              <a:rPr lang="fr-FR" dirty="0" err="1"/>
              <a:t>Stoermer</a:t>
            </a:r>
            <a:r>
              <a:rPr lang="fr-FR" dirty="0"/>
              <a:t> (années 1980) puis par le journaliste américain Andrew </a:t>
            </a:r>
            <a:r>
              <a:rPr lang="fr-FR" dirty="0" err="1"/>
              <a:t>Revkin</a:t>
            </a:r>
            <a:r>
              <a:rPr lang="fr-FR" dirty="0"/>
              <a:t> (1992) </a:t>
            </a:r>
          </a:p>
          <a:p>
            <a:r>
              <a:rPr lang="fr-FR" dirty="0"/>
              <a:t>Popularisé par le météorologue et chimiste néerlandais </a:t>
            </a:r>
            <a:r>
              <a:rPr lang="fr-FR" b="1" dirty="0"/>
              <a:t>Paul J. </a:t>
            </a:r>
            <a:r>
              <a:rPr lang="fr-FR" b="1" dirty="0" err="1"/>
              <a:t>Crutzen</a:t>
            </a:r>
            <a:r>
              <a:rPr lang="fr-FR" b="1" dirty="0"/>
              <a:t> </a:t>
            </a:r>
            <a:r>
              <a:rPr lang="fr-FR" dirty="0"/>
              <a:t>: </a:t>
            </a:r>
            <a:r>
              <a:rPr lang="fr-FR" b="1" u="sng" dirty="0"/>
              <a:t>l’humain a un impact à l’échelle géologique (2000)</a:t>
            </a:r>
            <a:r>
              <a:rPr lang="fr-FR" dirty="0"/>
              <a:t> </a:t>
            </a:r>
          </a:p>
          <a:p>
            <a:r>
              <a:rPr lang="fr-FR" dirty="0"/>
              <a:t>Au niveau idéologique/culturel : préférence pour le concept d’« </a:t>
            </a:r>
            <a:r>
              <a:rPr lang="fr-FR" b="1" dirty="0"/>
              <a:t>environnement</a:t>
            </a:r>
            <a:r>
              <a:rPr lang="fr-FR" dirty="0"/>
              <a:t> » (déjà dans les années 1960) car la « nature » entendue comme entité séparée de l’humanité est obsolète (Marx 2008, 18; </a:t>
            </a:r>
            <a:r>
              <a:rPr lang="fr-FR" dirty="0" err="1"/>
              <a:t>Purdy</a:t>
            </a:r>
            <a:r>
              <a:rPr lang="fr-FR" dirty="0"/>
              <a:t> 2016, 3)</a:t>
            </a:r>
          </a:p>
        </p:txBody>
      </p:sp>
    </p:spTree>
    <p:extLst>
      <p:ext uri="{BB962C8B-B14F-4D97-AF65-F5344CB8AC3E}">
        <p14:creationId xmlns:p14="http://schemas.microsoft.com/office/powerpoint/2010/main" val="109757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11CB4-55C4-4248-AA09-18A68D4D4440}"/>
              </a:ext>
            </a:extLst>
          </p:cNvPr>
          <p:cNvSpPr>
            <a:spLocks noGrp="1"/>
          </p:cNvSpPr>
          <p:nvPr>
            <p:ph type="title"/>
          </p:nvPr>
        </p:nvSpPr>
        <p:spPr/>
        <p:txBody>
          <a:bodyPr/>
          <a:lstStyle/>
          <a:p>
            <a:r>
              <a:rPr lang="fr-FR" dirty="0"/>
              <a:t>Les études culturelles de l’anthropocène </a:t>
            </a:r>
          </a:p>
        </p:txBody>
      </p:sp>
      <p:sp>
        <p:nvSpPr>
          <p:cNvPr id="3" name="Espace réservé du contenu 2">
            <a:extLst>
              <a:ext uri="{FF2B5EF4-FFF2-40B4-BE49-F238E27FC236}">
                <a16:creationId xmlns:a16="http://schemas.microsoft.com/office/drawing/2014/main" id="{1B1A04CF-0F1C-1246-B013-9D76D1FA5EA2}"/>
              </a:ext>
            </a:extLst>
          </p:cNvPr>
          <p:cNvSpPr>
            <a:spLocks noGrp="1"/>
          </p:cNvSpPr>
          <p:nvPr>
            <p:ph idx="1"/>
          </p:nvPr>
        </p:nvSpPr>
        <p:spPr/>
        <p:txBody>
          <a:bodyPr/>
          <a:lstStyle/>
          <a:p>
            <a:r>
              <a:rPr lang="fr-FR" dirty="0"/>
              <a:t>Une nouvelle obsession, une pléthore de théoriciens : William E. Connolly, </a:t>
            </a:r>
            <a:r>
              <a:rPr lang="fr-FR" dirty="0" err="1"/>
              <a:t>Jedediah</a:t>
            </a:r>
            <a:r>
              <a:rPr lang="fr-FR" dirty="0"/>
              <a:t> </a:t>
            </a:r>
            <a:r>
              <a:rPr lang="fr-FR" dirty="0" err="1"/>
              <a:t>Purdy</a:t>
            </a:r>
            <a:r>
              <a:rPr lang="fr-FR" dirty="0"/>
              <a:t>, Rémi Beau (FR), Andreas </a:t>
            </a:r>
            <a:r>
              <a:rPr lang="fr-FR" dirty="0" err="1"/>
              <a:t>Malm</a:t>
            </a:r>
            <a:r>
              <a:rPr lang="fr-FR" dirty="0"/>
              <a:t> (SW), Jason W. Moore, </a:t>
            </a:r>
            <a:r>
              <a:rPr lang="fr-FR" dirty="0" err="1"/>
              <a:t>Wark</a:t>
            </a:r>
            <a:r>
              <a:rPr lang="fr-FR" dirty="0"/>
              <a:t> McKenzie, ... </a:t>
            </a:r>
          </a:p>
          <a:p>
            <a:r>
              <a:rPr lang="fr-FR" dirty="0"/>
              <a:t>Contre les approches idéalistes et peu pratiques </a:t>
            </a:r>
          </a:p>
          <a:p>
            <a:r>
              <a:rPr lang="fr-FR" dirty="0"/>
              <a:t>Directement liées aux courants de l’</a:t>
            </a:r>
            <a:r>
              <a:rPr lang="fr-FR" dirty="0" err="1"/>
              <a:t>écocritique</a:t>
            </a:r>
            <a:r>
              <a:rPr lang="fr-FR" dirty="0"/>
              <a:t> et de l’</a:t>
            </a:r>
            <a:r>
              <a:rPr lang="fr-FR" dirty="0" err="1"/>
              <a:t>écopoétique</a:t>
            </a:r>
            <a:r>
              <a:rPr lang="fr-FR" dirty="0"/>
              <a:t> (étude interdisciplinaire de la littérature et de l’environnement) </a:t>
            </a:r>
          </a:p>
          <a:p>
            <a:r>
              <a:rPr lang="fr-FR" dirty="0"/>
              <a:t>Un concept écologique ou anthropocentrique ? </a:t>
            </a:r>
          </a:p>
          <a:p>
            <a:endParaRPr lang="fr-FR" dirty="0"/>
          </a:p>
          <a:p>
            <a:pPr marL="0" indent="0">
              <a:buNone/>
            </a:pPr>
            <a:endParaRPr lang="fr-FR" dirty="0"/>
          </a:p>
        </p:txBody>
      </p:sp>
      <p:pic>
        <p:nvPicPr>
          <p:cNvPr id="5" name="Image 4">
            <a:extLst>
              <a:ext uri="{FF2B5EF4-FFF2-40B4-BE49-F238E27FC236}">
                <a16:creationId xmlns:a16="http://schemas.microsoft.com/office/drawing/2014/main" id="{B7755C07-4B4F-7A45-B718-100BBB6560E3}"/>
              </a:ext>
            </a:extLst>
          </p:cNvPr>
          <p:cNvPicPr>
            <a:picLocks noChangeAspect="1"/>
          </p:cNvPicPr>
          <p:nvPr/>
        </p:nvPicPr>
        <p:blipFill>
          <a:blip r:embed="rId2"/>
          <a:stretch>
            <a:fillRect/>
          </a:stretch>
        </p:blipFill>
        <p:spPr>
          <a:xfrm>
            <a:off x="2589212" y="4523361"/>
            <a:ext cx="1324307" cy="2027001"/>
          </a:xfrm>
          <a:prstGeom prst="rect">
            <a:avLst/>
          </a:prstGeom>
        </p:spPr>
      </p:pic>
      <p:pic>
        <p:nvPicPr>
          <p:cNvPr id="7" name="Image 6">
            <a:extLst>
              <a:ext uri="{FF2B5EF4-FFF2-40B4-BE49-F238E27FC236}">
                <a16:creationId xmlns:a16="http://schemas.microsoft.com/office/drawing/2014/main" id="{0CB37633-AB2C-E148-9D48-BCBE94A73E79}"/>
              </a:ext>
            </a:extLst>
          </p:cNvPr>
          <p:cNvPicPr>
            <a:picLocks noChangeAspect="1"/>
          </p:cNvPicPr>
          <p:nvPr/>
        </p:nvPicPr>
        <p:blipFill>
          <a:blip r:embed="rId3"/>
          <a:stretch>
            <a:fillRect/>
          </a:stretch>
        </p:blipFill>
        <p:spPr>
          <a:xfrm>
            <a:off x="3994315" y="4523360"/>
            <a:ext cx="1317551" cy="2027001"/>
          </a:xfrm>
          <a:prstGeom prst="rect">
            <a:avLst/>
          </a:prstGeom>
        </p:spPr>
      </p:pic>
      <p:pic>
        <p:nvPicPr>
          <p:cNvPr id="9" name="Image 8">
            <a:extLst>
              <a:ext uri="{FF2B5EF4-FFF2-40B4-BE49-F238E27FC236}">
                <a16:creationId xmlns:a16="http://schemas.microsoft.com/office/drawing/2014/main" id="{065B376F-644F-E941-A162-353E1F68CDA2}"/>
              </a:ext>
            </a:extLst>
          </p:cNvPr>
          <p:cNvPicPr>
            <a:picLocks noChangeAspect="1"/>
          </p:cNvPicPr>
          <p:nvPr/>
        </p:nvPicPr>
        <p:blipFill>
          <a:blip r:embed="rId4"/>
          <a:stretch>
            <a:fillRect/>
          </a:stretch>
        </p:blipFill>
        <p:spPr>
          <a:xfrm>
            <a:off x="5438891" y="4523360"/>
            <a:ext cx="1295400" cy="2032000"/>
          </a:xfrm>
          <a:prstGeom prst="rect">
            <a:avLst/>
          </a:prstGeom>
        </p:spPr>
      </p:pic>
      <p:pic>
        <p:nvPicPr>
          <p:cNvPr id="11" name="Image 10">
            <a:extLst>
              <a:ext uri="{FF2B5EF4-FFF2-40B4-BE49-F238E27FC236}">
                <a16:creationId xmlns:a16="http://schemas.microsoft.com/office/drawing/2014/main" id="{10758201-5FEA-854B-80ED-574FBA67B24F}"/>
              </a:ext>
            </a:extLst>
          </p:cNvPr>
          <p:cNvPicPr>
            <a:picLocks noChangeAspect="1"/>
          </p:cNvPicPr>
          <p:nvPr/>
        </p:nvPicPr>
        <p:blipFill>
          <a:blip r:embed="rId5"/>
          <a:stretch>
            <a:fillRect/>
          </a:stretch>
        </p:blipFill>
        <p:spPr>
          <a:xfrm flipH="1">
            <a:off x="6861316" y="4523360"/>
            <a:ext cx="1320532" cy="2027001"/>
          </a:xfrm>
          <a:prstGeom prst="rect">
            <a:avLst/>
          </a:prstGeom>
        </p:spPr>
      </p:pic>
      <p:pic>
        <p:nvPicPr>
          <p:cNvPr id="15" name="Image 14">
            <a:extLst>
              <a:ext uri="{FF2B5EF4-FFF2-40B4-BE49-F238E27FC236}">
                <a16:creationId xmlns:a16="http://schemas.microsoft.com/office/drawing/2014/main" id="{C53CDDF7-B097-8A4E-874F-A71BBE72FB8F}"/>
              </a:ext>
            </a:extLst>
          </p:cNvPr>
          <p:cNvPicPr>
            <a:picLocks noChangeAspect="1"/>
          </p:cNvPicPr>
          <p:nvPr/>
        </p:nvPicPr>
        <p:blipFill>
          <a:blip r:embed="rId6"/>
          <a:stretch>
            <a:fillRect/>
          </a:stretch>
        </p:blipFill>
        <p:spPr>
          <a:xfrm>
            <a:off x="8321300" y="4523360"/>
            <a:ext cx="1318811" cy="2023056"/>
          </a:xfrm>
          <a:prstGeom prst="rect">
            <a:avLst/>
          </a:prstGeom>
        </p:spPr>
      </p:pic>
      <p:pic>
        <p:nvPicPr>
          <p:cNvPr id="17" name="Image 16">
            <a:extLst>
              <a:ext uri="{FF2B5EF4-FFF2-40B4-BE49-F238E27FC236}">
                <a16:creationId xmlns:a16="http://schemas.microsoft.com/office/drawing/2014/main" id="{F4F1F875-D6EC-D146-86F4-D4938D1E5608}"/>
              </a:ext>
            </a:extLst>
          </p:cNvPr>
          <p:cNvPicPr>
            <a:picLocks noChangeAspect="1"/>
          </p:cNvPicPr>
          <p:nvPr/>
        </p:nvPicPr>
        <p:blipFill>
          <a:blip r:embed="rId7"/>
          <a:stretch>
            <a:fillRect/>
          </a:stretch>
        </p:blipFill>
        <p:spPr>
          <a:xfrm>
            <a:off x="9779563" y="4523360"/>
            <a:ext cx="1349248" cy="2032000"/>
          </a:xfrm>
          <a:prstGeom prst="rect">
            <a:avLst/>
          </a:prstGeom>
        </p:spPr>
      </p:pic>
    </p:spTree>
    <p:extLst>
      <p:ext uri="{BB962C8B-B14F-4D97-AF65-F5344CB8AC3E}">
        <p14:creationId xmlns:p14="http://schemas.microsoft.com/office/powerpoint/2010/main" val="410971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B5703-9AE4-9446-AED8-7E6DDE0F4D9A}"/>
              </a:ext>
            </a:extLst>
          </p:cNvPr>
          <p:cNvSpPr>
            <a:spLocks noGrp="1"/>
          </p:cNvSpPr>
          <p:nvPr>
            <p:ph type="title"/>
          </p:nvPr>
        </p:nvSpPr>
        <p:spPr/>
        <p:txBody>
          <a:bodyPr/>
          <a:lstStyle/>
          <a:p>
            <a:r>
              <a:rPr lang="fr-FR" dirty="0"/>
              <a:t>Le potentiel politico-écologique de l’</a:t>
            </a:r>
            <a:r>
              <a:rPr lang="fr-FR" dirty="0" err="1"/>
              <a:t>écocritique</a:t>
            </a:r>
            <a:r>
              <a:rPr lang="fr-FR" dirty="0"/>
              <a:t> </a:t>
            </a:r>
          </a:p>
        </p:txBody>
      </p:sp>
      <p:sp>
        <p:nvSpPr>
          <p:cNvPr id="3" name="Espace réservé du contenu 2">
            <a:extLst>
              <a:ext uri="{FF2B5EF4-FFF2-40B4-BE49-F238E27FC236}">
                <a16:creationId xmlns:a16="http://schemas.microsoft.com/office/drawing/2014/main" id="{B68624FB-E6B4-5044-8D94-64452FD27F88}"/>
              </a:ext>
            </a:extLst>
          </p:cNvPr>
          <p:cNvSpPr>
            <a:spLocks noGrp="1"/>
          </p:cNvSpPr>
          <p:nvPr>
            <p:ph idx="1"/>
          </p:nvPr>
        </p:nvSpPr>
        <p:spPr/>
        <p:txBody>
          <a:bodyPr>
            <a:normAutofit lnSpcReduction="10000"/>
          </a:bodyPr>
          <a:lstStyle/>
          <a:p>
            <a:r>
              <a:rPr lang="fr-FR" dirty="0"/>
              <a:t>Les problèmes environnementaux ne relèvent pas </a:t>
            </a:r>
            <a:r>
              <a:rPr lang="fr-FR" i="1" dirty="0"/>
              <a:t>que </a:t>
            </a:r>
            <a:r>
              <a:rPr lang="fr-FR" dirty="0"/>
              <a:t>de l’ordre scientifique mais sont aussi d’origines </a:t>
            </a:r>
            <a:r>
              <a:rPr lang="fr-FR" b="1" dirty="0"/>
              <a:t>culturelle, philosophique et politique </a:t>
            </a:r>
          </a:p>
          <a:p>
            <a:r>
              <a:rPr lang="fr-FR" dirty="0"/>
              <a:t>Une source d’</a:t>
            </a:r>
            <a:r>
              <a:rPr lang="fr-FR" b="1" dirty="0"/>
              <a:t>outils didactiques </a:t>
            </a:r>
            <a:r>
              <a:rPr lang="fr-FR" dirty="0"/>
              <a:t>pour comprendre les relations complexes entre humain et non-humain et les impacts de nos actions (</a:t>
            </a:r>
            <a:r>
              <a:rPr lang="fr-FR" dirty="0" err="1"/>
              <a:t>cfr</a:t>
            </a:r>
            <a:r>
              <a:rPr lang="fr-FR" dirty="0"/>
              <a:t> « </a:t>
            </a:r>
            <a:r>
              <a:rPr lang="fr-FR" dirty="0" err="1"/>
              <a:t>Ecocriticism</a:t>
            </a:r>
            <a:r>
              <a:rPr lang="fr-FR" dirty="0"/>
              <a:t> and Education for </a:t>
            </a:r>
            <a:r>
              <a:rPr lang="fr-FR" dirty="0" err="1"/>
              <a:t>Sustainable</a:t>
            </a:r>
            <a:r>
              <a:rPr lang="fr-FR" dirty="0"/>
              <a:t> </a:t>
            </a:r>
            <a:r>
              <a:rPr lang="fr-FR" dirty="0" err="1"/>
              <a:t>Development</a:t>
            </a:r>
            <a:r>
              <a:rPr lang="fr-FR" dirty="0"/>
              <a:t> », Greg </a:t>
            </a:r>
            <a:r>
              <a:rPr lang="fr-FR" dirty="0" err="1"/>
              <a:t>Garrard</a:t>
            </a:r>
            <a:r>
              <a:rPr lang="fr-FR" dirty="0"/>
              <a:t> [2007]) </a:t>
            </a:r>
          </a:p>
          <a:p>
            <a:r>
              <a:rPr lang="fr-FR" b="1" dirty="0"/>
              <a:t>Agenda politique </a:t>
            </a:r>
            <a:r>
              <a:rPr lang="fr-FR" dirty="0"/>
              <a:t>revendiqué par les « </a:t>
            </a:r>
            <a:r>
              <a:rPr lang="fr-FR" dirty="0" err="1"/>
              <a:t>ecocritics</a:t>
            </a:r>
            <a:r>
              <a:rPr lang="fr-FR" dirty="0"/>
              <a:t> » (parfois au détriment de la critique littéraire) </a:t>
            </a:r>
          </a:p>
          <a:p>
            <a:pPr>
              <a:buFontTx/>
              <a:buChar char="-"/>
            </a:pPr>
            <a:r>
              <a:rPr lang="fr-FR" b="1" dirty="0"/>
              <a:t>décentrer l’humain</a:t>
            </a:r>
            <a:r>
              <a:rPr lang="fr-FR" dirty="0"/>
              <a:t>, défaire l’anthropocentrisme </a:t>
            </a:r>
          </a:p>
          <a:p>
            <a:pPr>
              <a:buFontTx/>
              <a:buChar char="-"/>
            </a:pPr>
            <a:r>
              <a:rPr lang="fr-FR" dirty="0"/>
              <a:t>développer un </a:t>
            </a:r>
            <a:r>
              <a:rPr lang="fr-FR" b="1" dirty="0"/>
              <a:t>rapport plus harmonieux </a:t>
            </a:r>
            <a:r>
              <a:rPr lang="fr-FR" dirty="0"/>
              <a:t>avec le la nature </a:t>
            </a:r>
          </a:p>
          <a:p>
            <a:pPr>
              <a:buFontTx/>
              <a:buChar char="-"/>
            </a:pPr>
            <a:r>
              <a:rPr lang="fr-FR" dirty="0"/>
              <a:t>la littérature comme domaine parmi d’autres à comprendre pour </a:t>
            </a:r>
            <a:r>
              <a:rPr lang="fr-FR" b="1" dirty="0"/>
              <a:t>régler la crise environnementale</a:t>
            </a:r>
            <a:endParaRPr lang="fr-FR" dirty="0"/>
          </a:p>
          <a:p>
            <a:pPr marL="0" indent="0">
              <a:buNone/>
            </a:pPr>
            <a:endParaRPr lang="fr-FR" dirty="0"/>
          </a:p>
          <a:p>
            <a:pPr marL="0" indent="0">
              <a:buNone/>
            </a:pPr>
            <a:endParaRPr lang="fr-FR" dirty="0"/>
          </a:p>
          <a:p>
            <a:pPr marL="0" indent="0">
              <a:buNone/>
            </a:pPr>
            <a:endParaRPr lang="fr-FR" dirty="0"/>
          </a:p>
          <a:p>
            <a:endParaRPr lang="fr-FR" dirty="0"/>
          </a:p>
        </p:txBody>
      </p:sp>
    </p:spTree>
    <p:extLst>
      <p:ext uri="{BB962C8B-B14F-4D97-AF65-F5344CB8AC3E}">
        <p14:creationId xmlns:p14="http://schemas.microsoft.com/office/powerpoint/2010/main" val="305473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3C202-170A-454E-9141-3BE12C6E797A}"/>
              </a:ext>
            </a:extLst>
          </p:cNvPr>
          <p:cNvSpPr>
            <a:spLocks noGrp="1"/>
          </p:cNvSpPr>
          <p:nvPr>
            <p:ph type="title"/>
          </p:nvPr>
        </p:nvSpPr>
        <p:spPr/>
        <p:txBody>
          <a:bodyPr/>
          <a:lstStyle/>
          <a:p>
            <a:r>
              <a:rPr lang="fr-FR" dirty="0"/>
              <a:t>2. Qu’est-ce que le sublime ?</a:t>
            </a:r>
          </a:p>
        </p:txBody>
      </p:sp>
      <p:sp>
        <p:nvSpPr>
          <p:cNvPr id="3" name="Espace réservé du contenu 2">
            <a:extLst>
              <a:ext uri="{FF2B5EF4-FFF2-40B4-BE49-F238E27FC236}">
                <a16:creationId xmlns:a16="http://schemas.microsoft.com/office/drawing/2014/main" id="{E66D1E51-7C78-774F-A548-6E1DD386C821}"/>
              </a:ext>
            </a:extLst>
          </p:cNvPr>
          <p:cNvSpPr>
            <a:spLocks noGrp="1"/>
          </p:cNvSpPr>
          <p:nvPr>
            <p:ph idx="1"/>
          </p:nvPr>
        </p:nvSpPr>
        <p:spPr>
          <a:xfrm>
            <a:off x="2589212" y="1770434"/>
            <a:ext cx="8915400" cy="4338536"/>
          </a:xfrm>
        </p:spPr>
        <p:txBody>
          <a:bodyPr>
            <a:normAutofit/>
          </a:bodyPr>
          <a:lstStyle/>
          <a:p>
            <a:r>
              <a:rPr lang="fr-FR" dirty="0"/>
              <a:t>Un concept d’esthétique (beau &lt; sublime)</a:t>
            </a:r>
          </a:p>
          <a:p>
            <a:r>
              <a:rPr lang="fr-FR" dirty="0"/>
              <a:t>Plusieurs (</a:t>
            </a:r>
            <a:r>
              <a:rPr lang="fr-FR" dirty="0" err="1"/>
              <a:t>re</a:t>
            </a:r>
            <a:r>
              <a:rPr lang="fr-FR" dirty="0"/>
              <a:t>)définitions dans l’Histoire : Joseph Addison, Edmund Burke, Emmanuel Kant, Frances Ferguson, David N. </a:t>
            </a:r>
            <a:r>
              <a:rPr lang="fr-FR" dirty="0" err="1"/>
              <a:t>Nye</a:t>
            </a:r>
            <a:r>
              <a:rPr lang="fr-FR" dirty="0"/>
              <a:t>, Jennifer </a:t>
            </a:r>
            <a:r>
              <a:rPr lang="fr-FR" dirty="0" err="1"/>
              <a:t>Peeples</a:t>
            </a:r>
            <a:r>
              <a:rPr lang="fr-FR" dirty="0"/>
              <a:t>, ... </a:t>
            </a:r>
          </a:p>
          <a:p>
            <a:r>
              <a:rPr lang="fr-FR" dirty="0"/>
              <a:t>Chronologie du sublime // nature : sublime naturel – sublime technologique – sublime nucléaire – (sublime postmoderne) – </a:t>
            </a:r>
            <a:r>
              <a:rPr lang="fr-FR" dirty="0" err="1"/>
              <a:t>ecosublime</a:t>
            </a:r>
            <a:r>
              <a:rPr lang="fr-FR" dirty="0"/>
              <a:t> – sublime toxique </a:t>
            </a:r>
          </a:p>
          <a:p>
            <a:pPr marL="0" indent="0">
              <a:buNone/>
            </a:pPr>
            <a:r>
              <a:rPr lang="fr-FR" sz="1000" dirty="0"/>
              <a:t>(1) Thomas Cole – </a:t>
            </a:r>
            <a:r>
              <a:rPr lang="fr-FR" sz="1000" i="1" dirty="0" err="1"/>
              <a:t>View</a:t>
            </a:r>
            <a:r>
              <a:rPr lang="fr-FR" sz="1000" i="1" dirty="0"/>
              <a:t> in the White </a:t>
            </a:r>
            <a:r>
              <a:rPr lang="fr-FR" sz="1000" i="1" dirty="0" err="1"/>
              <a:t>Mountains</a:t>
            </a:r>
            <a:r>
              <a:rPr lang="fr-FR" sz="1000" i="1" dirty="0"/>
              <a:t> </a:t>
            </a:r>
            <a:r>
              <a:rPr lang="fr-FR" sz="1000" dirty="0"/>
              <a:t>(1827), (2) David Friedrich (Le voyageur contemplant une mer de nuages [1818]), (3) Turner – </a:t>
            </a:r>
            <a:r>
              <a:rPr lang="fr-FR" sz="1000" i="1" dirty="0"/>
              <a:t>Rain, </a:t>
            </a:r>
            <a:r>
              <a:rPr lang="fr-FR" sz="1000" i="1" dirty="0" err="1"/>
              <a:t>Steam</a:t>
            </a:r>
            <a:r>
              <a:rPr lang="fr-FR" sz="1000" i="1" dirty="0"/>
              <a:t> and Speed - The Great Western </a:t>
            </a:r>
            <a:r>
              <a:rPr lang="fr-FR" sz="1000" i="1" dirty="0" err="1"/>
              <a:t>Railway</a:t>
            </a:r>
            <a:r>
              <a:rPr lang="fr-FR" sz="1000" i="1" dirty="0"/>
              <a:t> </a:t>
            </a:r>
            <a:r>
              <a:rPr lang="fr-FR" sz="1000" dirty="0"/>
              <a:t>(1844), (4) Edward </a:t>
            </a:r>
            <a:r>
              <a:rPr lang="fr-FR" sz="1000" dirty="0" err="1"/>
              <a:t>Burtynsky</a:t>
            </a:r>
            <a:r>
              <a:rPr lang="fr-FR" sz="1000" dirty="0"/>
              <a:t> – </a:t>
            </a:r>
            <a:r>
              <a:rPr lang="fr-FR" sz="1000" i="1" dirty="0"/>
              <a:t>Essential </a:t>
            </a:r>
            <a:r>
              <a:rPr lang="fr-FR" sz="1000" i="1" dirty="0" err="1"/>
              <a:t>Elements</a:t>
            </a:r>
            <a:r>
              <a:rPr lang="fr-FR" sz="1000" i="1" dirty="0"/>
              <a:t> </a:t>
            </a:r>
            <a:r>
              <a:rPr lang="fr-FR" sz="1000" dirty="0"/>
              <a:t>(2016)</a:t>
            </a:r>
          </a:p>
          <a:p>
            <a:pPr marL="0" indent="0">
              <a:buNone/>
            </a:pPr>
            <a:endParaRPr lang="fr-FR" dirty="0"/>
          </a:p>
          <a:p>
            <a:endParaRPr lang="fr-FR" dirty="0"/>
          </a:p>
          <a:p>
            <a:endParaRPr lang="fr-FR"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DC51E322-950D-F54C-8677-EBD50FF4CF55}"/>
              </a:ext>
            </a:extLst>
          </p:cNvPr>
          <p:cNvPicPr>
            <a:picLocks noChangeAspect="1"/>
          </p:cNvPicPr>
          <p:nvPr/>
        </p:nvPicPr>
        <p:blipFill>
          <a:blip r:embed="rId2"/>
          <a:stretch>
            <a:fillRect/>
          </a:stretch>
        </p:blipFill>
        <p:spPr>
          <a:xfrm>
            <a:off x="2832404" y="4455992"/>
            <a:ext cx="2303802" cy="1652978"/>
          </a:xfrm>
          <a:prstGeom prst="rect">
            <a:avLst/>
          </a:prstGeom>
        </p:spPr>
      </p:pic>
      <p:pic>
        <p:nvPicPr>
          <p:cNvPr id="7" name="Image 6">
            <a:extLst>
              <a:ext uri="{FF2B5EF4-FFF2-40B4-BE49-F238E27FC236}">
                <a16:creationId xmlns:a16="http://schemas.microsoft.com/office/drawing/2014/main" id="{3BD834DF-6FBC-024A-89E5-598F1B24DEAB}"/>
              </a:ext>
            </a:extLst>
          </p:cNvPr>
          <p:cNvPicPr>
            <a:picLocks noChangeAspect="1"/>
          </p:cNvPicPr>
          <p:nvPr/>
        </p:nvPicPr>
        <p:blipFill>
          <a:blip r:embed="rId3"/>
          <a:stretch>
            <a:fillRect/>
          </a:stretch>
        </p:blipFill>
        <p:spPr>
          <a:xfrm>
            <a:off x="5231693" y="4455992"/>
            <a:ext cx="1653700" cy="1662822"/>
          </a:xfrm>
          <a:prstGeom prst="rect">
            <a:avLst/>
          </a:prstGeom>
        </p:spPr>
      </p:pic>
      <p:pic>
        <p:nvPicPr>
          <p:cNvPr id="9" name="Image 8">
            <a:extLst>
              <a:ext uri="{FF2B5EF4-FFF2-40B4-BE49-F238E27FC236}">
                <a16:creationId xmlns:a16="http://schemas.microsoft.com/office/drawing/2014/main" id="{4F27D9BA-9734-294B-B9AD-45E4F8DC92F8}"/>
              </a:ext>
            </a:extLst>
          </p:cNvPr>
          <p:cNvPicPr>
            <a:picLocks noChangeAspect="1"/>
          </p:cNvPicPr>
          <p:nvPr/>
        </p:nvPicPr>
        <p:blipFill>
          <a:blip r:embed="rId4"/>
          <a:stretch>
            <a:fillRect/>
          </a:stretch>
        </p:blipFill>
        <p:spPr>
          <a:xfrm>
            <a:off x="6980880" y="4455992"/>
            <a:ext cx="1711043" cy="1662822"/>
          </a:xfrm>
          <a:prstGeom prst="rect">
            <a:avLst/>
          </a:prstGeom>
        </p:spPr>
      </p:pic>
      <p:pic>
        <p:nvPicPr>
          <p:cNvPr id="11" name="Image 10">
            <a:extLst>
              <a:ext uri="{FF2B5EF4-FFF2-40B4-BE49-F238E27FC236}">
                <a16:creationId xmlns:a16="http://schemas.microsoft.com/office/drawing/2014/main" id="{71A06E35-6BDE-C746-87FE-19E828D2BE6E}"/>
              </a:ext>
            </a:extLst>
          </p:cNvPr>
          <p:cNvPicPr>
            <a:picLocks noChangeAspect="1"/>
          </p:cNvPicPr>
          <p:nvPr/>
        </p:nvPicPr>
        <p:blipFill>
          <a:blip r:embed="rId5"/>
          <a:stretch>
            <a:fillRect/>
          </a:stretch>
        </p:blipFill>
        <p:spPr>
          <a:xfrm>
            <a:off x="8787409" y="4456994"/>
            <a:ext cx="2088113" cy="1661820"/>
          </a:xfrm>
          <a:prstGeom prst="rect">
            <a:avLst/>
          </a:prstGeom>
        </p:spPr>
      </p:pic>
    </p:spTree>
    <p:extLst>
      <p:ext uri="{BB962C8B-B14F-4D97-AF65-F5344CB8AC3E}">
        <p14:creationId xmlns:p14="http://schemas.microsoft.com/office/powerpoint/2010/main" val="52369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2278B-050E-9144-A055-82A729D686DB}"/>
              </a:ext>
            </a:extLst>
          </p:cNvPr>
          <p:cNvSpPr>
            <a:spLocks noGrp="1"/>
          </p:cNvSpPr>
          <p:nvPr>
            <p:ph type="title"/>
          </p:nvPr>
        </p:nvSpPr>
        <p:spPr/>
        <p:txBody>
          <a:bodyPr/>
          <a:lstStyle/>
          <a:p>
            <a:r>
              <a:rPr lang="fr-FR" dirty="0"/>
              <a:t>Le sublime et la nature dans l’histoire</a:t>
            </a:r>
            <a:br>
              <a:rPr lang="fr-FR" dirty="0"/>
            </a:br>
            <a:r>
              <a:rPr lang="fr-FR" dirty="0"/>
              <a:t>- Le sublime naturel </a:t>
            </a:r>
          </a:p>
        </p:txBody>
      </p:sp>
      <p:sp>
        <p:nvSpPr>
          <p:cNvPr id="3" name="Espace réservé du contenu 2">
            <a:extLst>
              <a:ext uri="{FF2B5EF4-FFF2-40B4-BE49-F238E27FC236}">
                <a16:creationId xmlns:a16="http://schemas.microsoft.com/office/drawing/2014/main" id="{0112B01F-DC39-C84B-8BAC-F98A4D7FF79F}"/>
              </a:ext>
            </a:extLst>
          </p:cNvPr>
          <p:cNvSpPr>
            <a:spLocks noGrp="1"/>
          </p:cNvSpPr>
          <p:nvPr>
            <p:ph idx="1"/>
          </p:nvPr>
        </p:nvSpPr>
        <p:spPr/>
        <p:txBody>
          <a:bodyPr>
            <a:normAutofit fontScale="85000" lnSpcReduction="10000"/>
          </a:bodyPr>
          <a:lstStyle/>
          <a:p>
            <a:r>
              <a:rPr lang="fr-FR" dirty="0"/>
              <a:t>La nature = l’œuvre de Dieu, du </a:t>
            </a:r>
            <a:r>
              <a:rPr lang="fr-FR" b="1" dirty="0"/>
              <a:t>divin</a:t>
            </a:r>
            <a:r>
              <a:rPr lang="fr-FR" dirty="0"/>
              <a:t> (+ le Nouveau Monde = le jardin d’Éden reconstitué), </a:t>
            </a:r>
            <a:r>
              <a:rPr lang="fr-FR" b="1" dirty="0"/>
              <a:t>supérieure à l’Homme </a:t>
            </a:r>
          </a:p>
          <a:p>
            <a:r>
              <a:rPr lang="fr-FR" dirty="0"/>
              <a:t>Mais aussi une </a:t>
            </a:r>
            <a:r>
              <a:rPr lang="fr-FR" b="1" dirty="0"/>
              <a:t>version séculaire </a:t>
            </a:r>
            <a:r>
              <a:rPr lang="fr-FR" dirty="0"/>
              <a:t>plus moderne : </a:t>
            </a:r>
          </a:p>
          <a:p>
            <a:pPr marL="0" indent="0" algn="just">
              <a:buNone/>
            </a:pPr>
            <a:r>
              <a:rPr lang="en-US" i="1" dirty="0"/>
              <a:t>I sat down at my desk to study the photograph more closely. […] </a:t>
            </a:r>
            <a:r>
              <a:rPr lang="en-US" b="1" i="1" dirty="0"/>
              <a:t>Wolf Cliff Falls dominated the frame</a:t>
            </a:r>
            <a:r>
              <a:rPr lang="en-US" i="1" dirty="0"/>
              <a:t>, the backdrop all water and rock. Herb </a:t>
            </a:r>
            <a:r>
              <a:rPr lang="en-US" i="1" dirty="0" err="1"/>
              <a:t>Kowlasky</a:t>
            </a:r>
            <a:r>
              <a:rPr lang="en-US" i="1" dirty="0"/>
              <a:t> stood slightly to the right. No one else was in the photo. My shot angled upward out of the pool, ending not far above </a:t>
            </a:r>
            <a:r>
              <a:rPr lang="en-US" i="1" dirty="0" err="1"/>
              <a:t>Kowlasky’s</a:t>
            </a:r>
            <a:r>
              <a:rPr lang="en-US" i="1" dirty="0"/>
              <a:t> head. </a:t>
            </a:r>
            <a:r>
              <a:rPr lang="en-US" b="1" i="1" dirty="0"/>
              <a:t>Such a perspective usually makes a person seem larger than life, able to dominate a scene. But in this photograph the angle only emphasized </a:t>
            </a:r>
            <a:r>
              <a:rPr lang="en-US" b="1" i="1" dirty="0" err="1"/>
              <a:t>Kowlasky’s</a:t>
            </a:r>
            <a:r>
              <a:rPr lang="en-US" b="1" i="1" dirty="0"/>
              <a:t> powerlessness (= impuissance), juxtaposed as he was next to the falls that held his daughter</a:t>
            </a:r>
            <a:r>
              <a:rPr lang="en-US" i="1" dirty="0"/>
              <a:t> </a:t>
            </a:r>
            <a:r>
              <a:rPr lang="en-US" dirty="0"/>
              <a:t>(Ron Rash, </a:t>
            </a:r>
            <a:r>
              <a:rPr lang="en-US" i="1" dirty="0"/>
              <a:t>Saints at the River</a:t>
            </a:r>
            <a:r>
              <a:rPr lang="en-US" dirty="0"/>
              <a:t>, 2004, p. 132). </a:t>
            </a:r>
            <a:endParaRPr lang="fr-FR" b="1" dirty="0"/>
          </a:p>
          <a:p>
            <a:r>
              <a:rPr lang="fr-FR" b="1" dirty="0"/>
              <a:t>Paradoxe : </a:t>
            </a:r>
            <a:r>
              <a:rPr lang="fr-FR" dirty="0"/>
              <a:t>l’Homme considéré comme supérieur aux espèces animales (raison vs. instinct, Siècle des Lumières) </a:t>
            </a:r>
          </a:p>
          <a:p>
            <a:r>
              <a:rPr lang="fr-FR" dirty="0"/>
              <a:t>Renforce le </a:t>
            </a:r>
            <a:r>
              <a:rPr lang="fr-FR" b="1" dirty="0"/>
              <a:t>dualisme cartésien </a:t>
            </a:r>
            <a:r>
              <a:rPr lang="fr-FR" dirty="0"/>
              <a:t>Nature vs. Humain </a:t>
            </a:r>
          </a:p>
          <a:p>
            <a:r>
              <a:rPr lang="fr-FR" dirty="0"/>
              <a:t>Dévalorisation/rejet du </a:t>
            </a:r>
            <a:r>
              <a:rPr lang="fr-FR" b="1" dirty="0"/>
              <a:t>technologique</a:t>
            </a:r>
            <a:r>
              <a:rPr lang="fr-FR" dirty="0"/>
              <a:t> (et urbain) </a:t>
            </a:r>
          </a:p>
          <a:p>
            <a:pPr marL="0" indent="0">
              <a:buNone/>
            </a:pPr>
            <a:endParaRPr lang="fr-FR" b="1"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291ADD87-8407-F24A-86AC-DC1E370DAD53}"/>
              </a:ext>
            </a:extLst>
          </p:cNvPr>
          <p:cNvPicPr>
            <a:picLocks noChangeAspect="1"/>
          </p:cNvPicPr>
          <p:nvPr/>
        </p:nvPicPr>
        <p:blipFill>
          <a:blip r:embed="rId2"/>
          <a:stretch>
            <a:fillRect/>
          </a:stretch>
        </p:blipFill>
        <p:spPr>
          <a:xfrm>
            <a:off x="10415576" y="1264555"/>
            <a:ext cx="962576" cy="1565164"/>
          </a:xfrm>
          <a:prstGeom prst="rect">
            <a:avLst/>
          </a:prstGeom>
        </p:spPr>
      </p:pic>
    </p:spTree>
    <p:extLst>
      <p:ext uri="{BB962C8B-B14F-4D97-AF65-F5344CB8AC3E}">
        <p14:creationId xmlns:p14="http://schemas.microsoft.com/office/powerpoint/2010/main" val="120288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6FD23-8A19-2744-98AC-FD440228EADB}"/>
              </a:ext>
            </a:extLst>
          </p:cNvPr>
          <p:cNvSpPr>
            <a:spLocks noGrp="1"/>
          </p:cNvSpPr>
          <p:nvPr>
            <p:ph type="title"/>
          </p:nvPr>
        </p:nvSpPr>
        <p:spPr/>
        <p:txBody>
          <a:bodyPr/>
          <a:lstStyle/>
          <a:p>
            <a:r>
              <a:rPr lang="fr-FR" dirty="0"/>
              <a:t>Le sublime et la nature dans l’histoire</a:t>
            </a:r>
            <a:br>
              <a:rPr lang="fr-FR" dirty="0"/>
            </a:br>
            <a:r>
              <a:rPr lang="fr-FR" dirty="0"/>
              <a:t>- Le sublime naturel « égotique »</a:t>
            </a:r>
          </a:p>
        </p:txBody>
      </p:sp>
      <p:sp>
        <p:nvSpPr>
          <p:cNvPr id="3" name="Espace réservé du contenu 2">
            <a:extLst>
              <a:ext uri="{FF2B5EF4-FFF2-40B4-BE49-F238E27FC236}">
                <a16:creationId xmlns:a16="http://schemas.microsoft.com/office/drawing/2014/main" id="{66908282-9A4D-F942-8D86-49DAC0B703E3}"/>
              </a:ext>
            </a:extLst>
          </p:cNvPr>
          <p:cNvSpPr>
            <a:spLocks noGrp="1"/>
          </p:cNvSpPr>
          <p:nvPr>
            <p:ph idx="1"/>
          </p:nvPr>
        </p:nvSpPr>
        <p:spPr/>
        <p:txBody>
          <a:bodyPr>
            <a:normAutofit fontScale="92500" lnSpcReduction="20000"/>
          </a:bodyPr>
          <a:lstStyle/>
          <a:p>
            <a:r>
              <a:rPr lang="fr-FR" dirty="0"/>
              <a:t>Développé au </a:t>
            </a:r>
            <a:r>
              <a:rPr lang="fr-FR" b="1" dirty="0"/>
              <a:t>Romantisme </a:t>
            </a:r>
            <a:r>
              <a:rPr lang="fr-FR" dirty="0"/>
              <a:t>(poètes anglais comme Wordsworth and Coleridge, mouvement Transcendentaliste américain avec Ralph W. Emerson, Margaret Fuller, Walt Whitman, ...) </a:t>
            </a:r>
          </a:p>
          <a:p>
            <a:r>
              <a:rPr lang="fr-FR" b="1" dirty="0"/>
              <a:t>Une place importante pour l’Homme </a:t>
            </a:r>
            <a:r>
              <a:rPr lang="fr-FR" dirty="0"/>
              <a:t>dans le paysage naturel </a:t>
            </a:r>
          </a:p>
          <a:p>
            <a:r>
              <a:rPr lang="fr-FR" dirty="0"/>
              <a:t>Une place significative pour le technologique et l’urbain (premiers pas vers le </a:t>
            </a:r>
            <a:r>
              <a:rPr lang="fr-FR" b="1" dirty="0"/>
              <a:t>sublime technologique</a:t>
            </a:r>
            <a:r>
              <a:rPr lang="fr-FR" dirty="0"/>
              <a:t>!)</a:t>
            </a:r>
          </a:p>
          <a:p>
            <a:pPr marL="0" indent="0" algn="just">
              <a:buNone/>
            </a:pPr>
            <a:r>
              <a:rPr lang="en-US" b="1" i="1" dirty="0"/>
              <a:t>I </a:t>
            </a:r>
            <a:r>
              <a:rPr lang="en-US" i="1" dirty="0"/>
              <a:t>hear </a:t>
            </a:r>
            <a:r>
              <a:rPr lang="en-US" i="1" dirty="0" err="1"/>
              <a:t>bravuras</a:t>
            </a:r>
            <a:r>
              <a:rPr lang="en-US" i="1" dirty="0"/>
              <a:t> of birds, bustle of growing wheat, gossip of / flames, clack of sticks cooking my meals, / </a:t>
            </a:r>
            <a:r>
              <a:rPr lang="en-US" b="1" i="1" dirty="0"/>
              <a:t>I</a:t>
            </a:r>
            <a:r>
              <a:rPr lang="en-US" i="1" dirty="0"/>
              <a:t> hear the sound I love, the </a:t>
            </a:r>
            <a:r>
              <a:rPr lang="en-US" b="1" i="1" dirty="0"/>
              <a:t>sound of the human voice</a:t>
            </a:r>
            <a:r>
              <a:rPr lang="en-US" i="1" dirty="0"/>
              <a:t>, / I hear all sounds running together, combined, fused or following, / </a:t>
            </a:r>
            <a:r>
              <a:rPr lang="en-US" b="1" i="1" dirty="0"/>
              <a:t>Sounds of the city and sounds out of the city</a:t>
            </a:r>
            <a:r>
              <a:rPr lang="en-US" i="1" dirty="0"/>
              <a:t>, sounds of the day and night, […] / </a:t>
            </a:r>
            <a:r>
              <a:rPr lang="en-US" b="1" i="1" dirty="0"/>
              <a:t>The ring of alarm-bells</a:t>
            </a:r>
            <a:r>
              <a:rPr lang="en-US" i="1" dirty="0"/>
              <a:t>, the cry of fire, the whirr of swift- / </a:t>
            </a:r>
            <a:r>
              <a:rPr lang="en-US" b="1" i="1" dirty="0"/>
              <a:t>streaking engines and hose-carts</a:t>
            </a:r>
            <a:r>
              <a:rPr lang="en-US" i="1" dirty="0"/>
              <a:t> with pre-/monitory tinkles and color[</a:t>
            </a:r>
            <a:r>
              <a:rPr lang="en-US" i="1" dirty="0" err="1"/>
              <a:t>ed</a:t>
            </a:r>
            <a:r>
              <a:rPr lang="en-US" i="1" dirty="0"/>
              <a:t>] lights / </a:t>
            </a:r>
            <a:r>
              <a:rPr lang="en-US" b="1" dirty="0"/>
              <a:t>The steam whistle, the solid roll of the train</a:t>
            </a:r>
            <a:r>
              <a:rPr lang="en-US" dirty="0"/>
              <a:t> of approaching cars</a:t>
            </a:r>
          </a:p>
          <a:p>
            <a:pPr marL="0" indent="0">
              <a:buNone/>
            </a:pPr>
            <a:r>
              <a:rPr lang="en-US" dirty="0"/>
              <a:t>(Walt Whitman, “Song of Myself”, 1855)</a:t>
            </a:r>
            <a:endParaRPr lang="fr-BE" dirty="0"/>
          </a:p>
          <a:p>
            <a:pPr marL="0" indent="0">
              <a:buNone/>
            </a:pPr>
            <a:endParaRPr lang="fr-FR" dirty="0"/>
          </a:p>
        </p:txBody>
      </p:sp>
      <p:pic>
        <p:nvPicPr>
          <p:cNvPr id="5" name="Image 4">
            <a:extLst>
              <a:ext uri="{FF2B5EF4-FFF2-40B4-BE49-F238E27FC236}">
                <a16:creationId xmlns:a16="http://schemas.microsoft.com/office/drawing/2014/main" id="{A0D53A8E-18BF-0441-AEEA-C087CADF1178}"/>
              </a:ext>
            </a:extLst>
          </p:cNvPr>
          <p:cNvPicPr>
            <a:picLocks noChangeAspect="1"/>
          </p:cNvPicPr>
          <p:nvPr/>
        </p:nvPicPr>
        <p:blipFill>
          <a:blip r:embed="rId2"/>
          <a:stretch>
            <a:fillRect/>
          </a:stretch>
        </p:blipFill>
        <p:spPr>
          <a:xfrm>
            <a:off x="792534" y="3570049"/>
            <a:ext cx="1372994" cy="1918781"/>
          </a:xfrm>
          <a:prstGeom prst="rect">
            <a:avLst/>
          </a:prstGeom>
        </p:spPr>
      </p:pic>
    </p:spTree>
    <p:extLst>
      <p:ext uri="{BB962C8B-B14F-4D97-AF65-F5344CB8AC3E}">
        <p14:creationId xmlns:p14="http://schemas.microsoft.com/office/powerpoint/2010/main" val="1537103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4EAF0-9532-0444-9FBB-6DE88AE41F34}"/>
              </a:ext>
            </a:extLst>
          </p:cNvPr>
          <p:cNvSpPr>
            <a:spLocks noGrp="1"/>
          </p:cNvSpPr>
          <p:nvPr>
            <p:ph type="title"/>
          </p:nvPr>
        </p:nvSpPr>
        <p:spPr/>
        <p:txBody>
          <a:bodyPr/>
          <a:lstStyle/>
          <a:p>
            <a:r>
              <a:rPr lang="fr-FR" dirty="0"/>
              <a:t>Le sublime et la nature dans l’histoire</a:t>
            </a:r>
            <a:br>
              <a:rPr lang="fr-FR" dirty="0"/>
            </a:br>
            <a:r>
              <a:rPr lang="fr-FR" dirty="0"/>
              <a:t>- Le sublime technologique </a:t>
            </a:r>
          </a:p>
        </p:txBody>
      </p:sp>
      <p:sp>
        <p:nvSpPr>
          <p:cNvPr id="3" name="Espace réservé du contenu 2">
            <a:extLst>
              <a:ext uri="{FF2B5EF4-FFF2-40B4-BE49-F238E27FC236}">
                <a16:creationId xmlns:a16="http://schemas.microsoft.com/office/drawing/2014/main" id="{11D25104-C371-F14D-B2BC-24BC00D32736}"/>
              </a:ext>
            </a:extLst>
          </p:cNvPr>
          <p:cNvSpPr>
            <a:spLocks noGrp="1"/>
          </p:cNvSpPr>
          <p:nvPr>
            <p:ph idx="1"/>
          </p:nvPr>
        </p:nvSpPr>
        <p:spPr>
          <a:xfrm>
            <a:off x="2518450" y="2133600"/>
            <a:ext cx="8915400" cy="3777622"/>
          </a:xfrm>
        </p:spPr>
        <p:txBody>
          <a:bodyPr/>
          <a:lstStyle/>
          <a:p>
            <a:r>
              <a:rPr lang="fr-FR" dirty="0"/>
              <a:t>Sentiment d’</a:t>
            </a:r>
            <a:r>
              <a:rPr lang="fr-FR" b="1" dirty="0"/>
              <a:t>admiration face au technologique</a:t>
            </a:r>
            <a:r>
              <a:rPr lang="fr-FR" dirty="0"/>
              <a:t>, à la création humaine (</a:t>
            </a:r>
            <a:r>
              <a:rPr lang="fr-FR" dirty="0" err="1"/>
              <a:t>Nye</a:t>
            </a:r>
            <a:r>
              <a:rPr lang="fr-FR" dirty="0"/>
              <a:t> 1999, 10) </a:t>
            </a:r>
          </a:p>
          <a:p>
            <a:pPr marL="0" indent="0" algn="just">
              <a:buNone/>
            </a:pPr>
            <a:r>
              <a:rPr lang="en-US" i="1" dirty="0"/>
              <a:t>The </a:t>
            </a:r>
            <a:r>
              <a:rPr lang="en-US" i="1" dirty="0" err="1"/>
              <a:t>stabler</a:t>
            </a:r>
            <a:r>
              <a:rPr lang="en-US" i="1" dirty="0"/>
              <a:t> of the </a:t>
            </a:r>
            <a:r>
              <a:rPr lang="en-US" b="1" i="1" dirty="0"/>
              <a:t>iron horse</a:t>
            </a:r>
            <a:r>
              <a:rPr lang="en-US" i="1" dirty="0"/>
              <a:t> was up early to put the vital heat in him and get him off. If the </a:t>
            </a:r>
            <a:r>
              <a:rPr lang="en-US" b="1" i="1" dirty="0"/>
              <a:t>enterprise</a:t>
            </a:r>
            <a:r>
              <a:rPr lang="en-US" i="1" dirty="0"/>
              <a:t> were as innocent as it is early! […] All day the </a:t>
            </a:r>
            <a:r>
              <a:rPr lang="en-US" b="1" i="1" dirty="0"/>
              <a:t>fire-steed</a:t>
            </a:r>
            <a:r>
              <a:rPr lang="en-US" i="1" dirty="0"/>
              <a:t> flies over the country, stopping only that his master may rest, and I am awakened by his tramp and </a:t>
            </a:r>
            <a:r>
              <a:rPr lang="en-US" b="1" i="1" dirty="0"/>
              <a:t>defiant snor</a:t>
            </a:r>
            <a:r>
              <a:rPr lang="en-US" i="1" dirty="0"/>
              <a:t>t at midnight, when in some remote glen in the woods he fronts the elements incased in ice and snow […] I hear him in his stable </a:t>
            </a:r>
            <a:r>
              <a:rPr lang="en-US" b="1" i="1" dirty="0"/>
              <a:t>blowing off the superfluous energy </a:t>
            </a:r>
            <a:r>
              <a:rPr lang="en-US" i="1" dirty="0"/>
              <a:t>of the day, that he may calm his nerves and cool his liver and brain for a few hours of iron slumber. If the enterprise were as heroic and commanding as it is protracted and unwearied </a:t>
            </a:r>
            <a:r>
              <a:rPr lang="en-US" dirty="0"/>
              <a:t>(Henry D. Thoreau, </a:t>
            </a:r>
            <a:r>
              <a:rPr lang="en-US" i="1" dirty="0"/>
              <a:t>Walden</a:t>
            </a:r>
            <a:r>
              <a:rPr lang="en-US" dirty="0"/>
              <a:t>, 1854, p. 293)!</a:t>
            </a:r>
          </a:p>
          <a:p>
            <a:pPr algn="just"/>
            <a:r>
              <a:rPr lang="en-US" dirty="0"/>
              <a:t>Sublime </a:t>
            </a:r>
            <a:r>
              <a:rPr lang="en-US" dirty="0" err="1"/>
              <a:t>technologique</a:t>
            </a:r>
            <a:r>
              <a:rPr lang="en-US" dirty="0"/>
              <a:t> </a:t>
            </a:r>
            <a:r>
              <a:rPr lang="en-US" dirty="0" err="1"/>
              <a:t>ou</a:t>
            </a:r>
            <a:r>
              <a:rPr lang="en-US" dirty="0"/>
              <a:t> </a:t>
            </a:r>
            <a:r>
              <a:rPr lang="en-US" b="1" dirty="0"/>
              <a:t>sublime </a:t>
            </a:r>
            <a:r>
              <a:rPr lang="en-US" b="1" dirty="0" err="1"/>
              <a:t>toxique</a:t>
            </a:r>
            <a:r>
              <a:rPr lang="en-US" b="1" dirty="0"/>
              <a:t> </a:t>
            </a:r>
            <a:r>
              <a:rPr lang="en-US" dirty="0"/>
              <a:t>? </a:t>
            </a:r>
            <a:endParaRPr lang="fr-BE" dirty="0"/>
          </a:p>
          <a:p>
            <a:pPr marL="0" indent="0">
              <a:buNone/>
            </a:pPr>
            <a:endParaRPr lang="fr-FR" dirty="0"/>
          </a:p>
        </p:txBody>
      </p:sp>
      <p:pic>
        <p:nvPicPr>
          <p:cNvPr id="5" name="Image 4">
            <a:extLst>
              <a:ext uri="{FF2B5EF4-FFF2-40B4-BE49-F238E27FC236}">
                <a16:creationId xmlns:a16="http://schemas.microsoft.com/office/drawing/2014/main" id="{8F1817DC-46F2-584C-A2C3-D2F01F535FBE}"/>
              </a:ext>
            </a:extLst>
          </p:cNvPr>
          <p:cNvPicPr>
            <a:picLocks noChangeAspect="1"/>
          </p:cNvPicPr>
          <p:nvPr/>
        </p:nvPicPr>
        <p:blipFill>
          <a:blip r:embed="rId2"/>
          <a:stretch>
            <a:fillRect/>
          </a:stretch>
        </p:blipFill>
        <p:spPr>
          <a:xfrm>
            <a:off x="474152" y="3340978"/>
            <a:ext cx="2044298" cy="1362865"/>
          </a:xfrm>
          <a:prstGeom prst="rect">
            <a:avLst/>
          </a:prstGeom>
        </p:spPr>
      </p:pic>
    </p:spTree>
    <p:extLst>
      <p:ext uri="{BB962C8B-B14F-4D97-AF65-F5344CB8AC3E}">
        <p14:creationId xmlns:p14="http://schemas.microsoft.com/office/powerpoint/2010/main" val="528327189"/>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Brin</Template>
  <TotalTime>748</TotalTime>
  <Words>1423</Words>
  <Application>Microsoft Macintosh PowerPoint</Application>
  <PresentationFormat>Grand écran</PresentationFormat>
  <Paragraphs>114</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Century Gothic</vt:lpstr>
      <vt:lpstr>Symbol</vt:lpstr>
      <vt:lpstr>Wingdings 3</vt:lpstr>
      <vt:lpstr>Brin</vt:lpstr>
      <vt:lpstr>Que nous apprend la littérature à l’âge de l’anthropocène ? </vt:lpstr>
      <vt:lpstr>Structure </vt:lpstr>
      <vt:lpstr>1. Qu’est-ce que l’anthropocène ? </vt:lpstr>
      <vt:lpstr>Les études culturelles de l’anthropocène </vt:lpstr>
      <vt:lpstr>Le potentiel politico-écologique de l’écocritique </vt:lpstr>
      <vt:lpstr>2. Qu’est-ce que le sublime ?</vt:lpstr>
      <vt:lpstr>Le sublime et la nature dans l’histoire - Le sublime naturel </vt:lpstr>
      <vt:lpstr>Le sublime et la nature dans l’histoire - Le sublime naturel « égotique »</vt:lpstr>
      <vt:lpstr>Le sublime et la nature dans l’histoire - Le sublime technologique </vt:lpstr>
      <vt:lpstr>Le sublime et la nature dans l’histoire - Le sublime toxique</vt:lpstr>
      <vt:lpstr>Le sublime et la nature dans l’histoire - Le sublime toxique</vt:lpstr>
      <vt:lpstr>Le sublime anthropocènique </vt:lpstr>
      <vt:lpstr>Le sublime anthropocénique </vt:lpstr>
      <vt:lpstr>Le capitalocène</vt:lpstr>
      <vt:lpstr>3. Conclusion : Le sublime toxique et l’écocritique dans l’écologie politique </vt:lpstr>
      <vt:lpstr>Des questions ? </vt:lpstr>
      <vt:lpstr>Socrative test </vt:lpstr>
      <vt:lpstr>Débat - discussion collective</vt:lpstr>
      <vt:lpstr>Débriefing – annonce de suites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nous apprend la littérature à l’âge de l’anthropocène ? </dc:title>
  <dc:creator>David Lombard</dc:creator>
  <cp:lastModifiedBy>David Lombard</cp:lastModifiedBy>
  <cp:revision>35</cp:revision>
  <dcterms:created xsi:type="dcterms:W3CDTF">2018-08-21T08:45:27Z</dcterms:created>
  <dcterms:modified xsi:type="dcterms:W3CDTF">2018-08-23T22:04:02Z</dcterms:modified>
</cp:coreProperties>
</file>