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4" r:id="rId2"/>
    <p:sldMasterId id="2147483652" r:id="rId3"/>
  </p:sldMasterIdLst>
  <p:notesMasterIdLst>
    <p:notesMasterId r:id="rId20"/>
  </p:notesMasterIdLst>
  <p:handoutMasterIdLst>
    <p:handoutMasterId r:id="rId21"/>
  </p:handoutMasterIdLst>
  <p:sldIdLst>
    <p:sldId id="257" r:id="rId4"/>
    <p:sldId id="298" r:id="rId5"/>
    <p:sldId id="301" r:id="rId6"/>
    <p:sldId id="293" r:id="rId7"/>
    <p:sldId id="295" r:id="rId8"/>
    <p:sldId id="268" r:id="rId9"/>
    <p:sldId id="291" r:id="rId10"/>
    <p:sldId id="292" r:id="rId11"/>
    <p:sldId id="300" r:id="rId12"/>
    <p:sldId id="299" r:id="rId13"/>
    <p:sldId id="303" r:id="rId14"/>
    <p:sldId id="302" r:id="rId15"/>
    <p:sldId id="304" r:id="rId16"/>
    <p:sldId id="305" r:id="rId17"/>
    <p:sldId id="306" r:id="rId18"/>
    <p:sldId id="307" r:id="rId19"/>
  </p:sldIdLst>
  <p:sldSz cx="9144000" cy="6858000" type="screen4x3"/>
  <p:notesSz cx="6797675" cy="9928225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A336"/>
    <a:srgbClr val="449535"/>
    <a:srgbClr val="55AB26"/>
    <a:srgbClr val="C6D9F1"/>
    <a:srgbClr val="2E3135"/>
    <a:srgbClr val="0047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ED54012-BEAB-4EFC-B904-0CEA86895BEA}" type="datetimeFigureOut">
              <a:rPr lang="fr-FR" altLang="fr-FR"/>
              <a:pPr>
                <a:defRPr/>
              </a:pPr>
              <a:t>05/07/2018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94B2855-6458-4035-8391-C12DDC26EC1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FB7F846-0481-47DF-8B3F-A9439A7A25DF}" type="datetimeFigureOut">
              <a:rPr lang="fr-BE" altLang="fr-FR"/>
              <a:pPr>
                <a:defRPr/>
              </a:pPr>
              <a:t>05-07-18</a:t>
            </a:fld>
            <a:endParaRPr lang="fr-BE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Modifiez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  <a:endParaRPr lang="fr-BE" altLang="fr-FR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0D3B546-51D6-4185-A5B8-D0CB6BDE5677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llilex.cfwb.be/document/pdf/25595_001.pdf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gallilex.cfwb.be/document/pdf/28769_005.pdf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/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8E4DF70-1E67-468C-A056-D9BA57C79A6C}" type="slidenum">
              <a:rPr lang="fr-BE" altLang="fr-FR" smtClean="0"/>
              <a:pPr>
                <a:spcBef>
                  <a:spcPct val="0"/>
                </a:spcBef>
              </a:pPr>
              <a:t>1</a:t>
            </a:fld>
            <a:endParaRPr lang="fr-BE" alt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dirty="0" smtClean="0"/>
              <a:t>Inscrite dans un cycle universitaire, la formation initiale des enseignants de l’enseignement secondaire supérieur (grade 7 à 12) en Belgique francophone a pour but le développement de 13 compétences (en référence au décret </a:t>
            </a:r>
            <a:r>
              <a:rPr lang="fr-BE" altLang="fr-FR" dirty="0" smtClean="0"/>
              <a:t>D. 08/02/2001</a:t>
            </a:r>
            <a:r>
              <a:rPr lang="fr-FR" altLang="fr-FR" dirty="0" smtClean="0"/>
              <a:t>). Ce décret vise la professionnalisation (</a:t>
            </a:r>
            <a:r>
              <a:rPr lang="fr-FR" altLang="fr-FR" dirty="0" err="1" smtClean="0"/>
              <a:t>Wittorski</a:t>
            </a:r>
            <a:r>
              <a:rPr lang="fr-FR" altLang="fr-FR" dirty="0" smtClean="0"/>
              <a:t>, 2008) au travers du développement d’une identité professionnelle </a:t>
            </a:r>
            <a:r>
              <a:rPr lang="fr-BE" altLang="fr-FR" dirty="0" smtClean="0"/>
              <a:t>forte (</a:t>
            </a:r>
            <a:r>
              <a:rPr lang="fr-BE" altLang="fr-FR" dirty="0" err="1" smtClean="0"/>
              <a:t>Maroy</a:t>
            </a:r>
            <a:r>
              <a:rPr lang="fr-BE" altLang="fr-FR" dirty="0" smtClean="0"/>
              <a:t>, 2001)</a:t>
            </a:r>
            <a:r>
              <a:rPr lang="fr-FR" altLang="fr-FR" dirty="0" smtClean="0"/>
              <a:t> et de la réflexivité</a:t>
            </a:r>
            <a:r>
              <a:rPr lang="fr-BE" altLang="fr-FR" dirty="0" smtClean="0"/>
              <a:t> (</a:t>
            </a:r>
            <a:r>
              <a:rPr lang="fr-BE" altLang="fr-FR" dirty="0" err="1" smtClean="0"/>
              <a:t>Schön</a:t>
            </a:r>
            <a:r>
              <a:rPr lang="fr-BE" altLang="fr-FR" dirty="0" smtClean="0"/>
              <a:t>, 1983)</a:t>
            </a:r>
            <a:r>
              <a:rPr lang="fr-FR" altLang="fr-FR" dirty="0" smtClean="0"/>
              <a:t>. Initialement prévue comme faisant suite à un master, cette formation débouchant sur le titre d’agrégé de l’enseignement secondaire supérieur (AESS) peut, depuis le « décret Bologne » (D. 31-03-2004)) être directement intégrée à un master sous la forme d’une finalité didactique. </a:t>
            </a:r>
            <a:r>
              <a:rPr lang="fr-FR" altLang="fr-FR" u="sng" dirty="0" smtClean="0">
                <a:hlinkClick r:id="rId3"/>
              </a:rPr>
              <a:t>http://www.gallilex.cfwb.be/document/pdf/25595_001.pdf</a:t>
            </a:r>
            <a:endParaRPr lang="fr-BE" altLang="fr-FR" dirty="0" smtClean="0"/>
          </a:p>
          <a:p>
            <a:r>
              <a:rPr lang="fr-FR" altLang="fr-FR" u="sng" dirty="0" smtClean="0">
                <a:hlinkClick r:id="rId4"/>
              </a:rPr>
              <a:t>http://www.gallilex.cfwb.be/document/pdf/28769_005.pdf</a:t>
            </a:r>
            <a:endParaRPr lang="fr-BE" altLang="fr-FR" dirty="0" smtClean="0"/>
          </a:p>
          <a:p>
            <a:endParaRPr lang="fr-FR" altLang="fr-FR" dirty="0" smtClean="0"/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1F8EE75-6E7B-4497-A655-7DE5B34E1EAC}" type="slidenum">
              <a:rPr lang="fr-BE" altLang="fr-FR" smtClean="0"/>
              <a:pPr>
                <a:spcBef>
                  <a:spcPct val="0"/>
                </a:spcBef>
              </a:pPr>
              <a:t>3</a:t>
            </a:fld>
            <a:endParaRPr lang="fr-BE" alt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smtClean="0"/>
              <a:t>Dire que les jeunes enseignants ne la voient pas nécessairement comme complexe </a:t>
            </a:r>
          </a:p>
        </p:txBody>
      </p:sp>
      <p:sp>
        <p:nvSpPr>
          <p:cNvPr id="1536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195D8D7-ACBD-4382-A583-A12E1FBDD731}" type="slidenum">
              <a:rPr lang="fr-BE" altLang="fr-FR" smtClean="0"/>
              <a:pPr>
                <a:spcBef>
                  <a:spcPct val="0"/>
                </a:spcBef>
              </a:pPr>
              <a:t>4</a:t>
            </a:fld>
            <a:endParaRPr lang="fr-BE" alt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smtClean="0"/>
              <a:t>Proposition de scénario de la vidéo 1 </a:t>
            </a:r>
          </a:p>
          <a:p>
            <a:pPr>
              <a:buFontTx/>
              <a:buChar char="-"/>
            </a:pPr>
            <a:r>
              <a:rPr lang="fr-FR" altLang="fr-FR" smtClean="0"/>
              <a:t>Des séquences à analyser – extrait d’une séquence à analyser</a:t>
            </a:r>
          </a:p>
          <a:p>
            <a:endParaRPr lang="fr-FR" altLang="fr-FR" smtClean="0"/>
          </a:p>
          <a:p>
            <a:r>
              <a:rPr lang="fr-FR" altLang="fr-FR" smtClean="0"/>
              <a:t>3 séances par année organisées dans le cadre des cours de didactiques avec les psychopédagogues </a:t>
            </a:r>
          </a:p>
          <a:p>
            <a:r>
              <a:rPr lang="fr-FR" altLang="fr-FR" smtClean="0"/>
              <a:t>1 séance interdisciplinaire de 4h cad 5 groupe de 15 à 20 étudiants</a:t>
            </a:r>
          </a:p>
          <a:p>
            <a:endParaRPr lang="fr-FR" altLang="fr-FR" smtClean="0"/>
          </a:p>
          <a:p>
            <a:r>
              <a:rPr lang="fr-FR" altLang="fr-FR" smtClean="0"/>
              <a:t>Etapes : Décrire / Problématiser / Analyser/ Réinvestir dans l’action </a:t>
            </a:r>
          </a:p>
          <a:p>
            <a:endParaRPr lang="fr-FR" altLang="fr-FR" smtClean="0"/>
          </a:p>
          <a:p>
            <a:r>
              <a:rPr lang="fr-FR" altLang="fr-FR" smtClean="0"/>
              <a:t>Un dispositif inter-disciplinaire qui permet </a:t>
            </a:r>
          </a:p>
          <a:p>
            <a:endParaRPr lang="fr-FR" altLang="fr-FR" smtClean="0"/>
          </a:p>
          <a:p>
            <a:r>
              <a:rPr lang="fr-FR" altLang="fr-FR" smtClean="0"/>
              <a:t>Selon les étudiants de </a:t>
            </a:r>
          </a:p>
          <a:p>
            <a:r>
              <a:rPr lang="fr-FR" altLang="fr-FR" smtClean="0"/>
              <a:t>…</a:t>
            </a:r>
          </a:p>
          <a:p>
            <a:r>
              <a:rPr lang="fr-FR" altLang="fr-FR" smtClean="0"/>
              <a:t>Selon le enseignants de </a:t>
            </a:r>
          </a:p>
          <a:p>
            <a:r>
              <a:rPr lang="fr-FR" altLang="fr-FR" smtClean="0"/>
              <a:t>…</a:t>
            </a:r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660305F-7159-474F-8A7E-CBD991B038B6}" type="slidenum">
              <a:rPr lang="fr-BE" altLang="fr-FR" smtClean="0"/>
              <a:pPr>
                <a:spcBef>
                  <a:spcPct val="0"/>
                </a:spcBef>
              </a:pPr>
              <a:t>6</a:t>
            </a:fld>
            <a:endParaRPr lang="fr-BE" alt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b="1" smtClean="0"/>
          </a:p>
          <a:p>
            <a:endParaRPr lang="fr-FR" altLang="fr-FR" b="1" smtClean="0"/>
          </a:p>
          <a:p>
            <a:r>
              <a:rPr lang="fr-FR" altLang="fr-FR" b="1" smtClean="0"/>
              <a:t>Parler de la durée du projet et de la féquence des rencontres </a:t>
            </a:r>
          </a:p>
          <a:p>
            <a:r>
              <a:rPr lang="fr-FR" altLang="fr-FR" b="1" smtClean="0"/>
              <a:t>Constructuion d’intentions pédagogiques communes </a:t>
            </a:r>
          </a:p>
          <a:p>
            <a:r>
              <a:rPr lang="fr-FR" altLang="fr-FR" b="1" smtClean="0"/>
              <a:t>Constitution d’une équipe à partir des pratiques actuelles </a:t>
            </a:r>
          </a:p>
          <a:p>
            <a:r>
              <a:rPr lang="fr-FR" altLang="fr-FR" smtClean="0"/>
              <a:t>Prendre conscience de la diversité des publics des points de vue , </a:t>
            </a:r>
          </a:p>
          <a:p>
            <a:r>
              <a:rPr lang="fr-FR" altLang="fr-FR" smtClean="0"/>
              <a:t>Découverte de </a:t>
            </a:r>
          </a:p>
          <a:p>
            <a:r>
              <a:rPr lang="fr-FR" altLang="fr-FR" b="1" smtClean="0"/>
              <a:t>Construction d’un outil d’analyse/ d’une méthodologie commun(e)  </a:t>
            </a:r>
          </a:p>
          <a:p>
            <a:r>
              <a:rPr lang="fr-FR" altLang="fr-FR" b="1" smtClean="0"/>
              <a:t>Expérimentation dans les cours </a:t>
            </a:r>
          </a:p>
          <a:p>
            <a:r>
              <a:rPr lang="fr-FR" altLang="fr-FR" b="1" smtClean="0"/>
              <a:t>Réajustement en fonction de notre analyse et du feed-back des étudiants </a:t>
            </a:r>
          </a:p>
          <a:p>
            <a:r>
              <a:rPr lang="fr-FR" altLang="fr-FR" b="1" smtClean="0"/>
              <a:t>Analyse d’une complémentarité de la partie en ligne et de la partie présentielle (combinaison d’une dimension individuelle et collective) </a:t>
            </a:r>
          </a:p>
          <a:p>
            <a:endParaRPr lang="fr-FR" altLang="fr-FR" smtClean="0"/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9B8D11B-569B-46A7-A3CE-4DE95EC88CEA}" type="slidenum">
              <a:rPr lang="fr-BE" altLang="fr-FR" smtClean="0"/>
              <a:pPr>
                <a:spcBef>
                  <a:spcPct val="0"/>
                </a:spcBef>
              </a:pPr>
              <a:t>7</a:t>
            </a:fld>
            <a:endParaRPr lang="fr-BE" alt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smtClean="0"/>
              <a:t>Problématiser n’est pas se baser sur un problème mais traduire </a:t>
            </a:r>
          </a:p>
        </p:txBody>
      </p:sp>
      <p:sp>
        <p:nvSpPr>
          <p:cNvPr id="2355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1A9D407-9FE1-4450-837F-4972CE980C58}" type="slidenum">
              <a:rPr lang="fr-BE" altLang="fr-FR" smtClean="0"/>
              <a:pPr>
                <a:spcBef>
                  <a:spcPct val="0"/>
                </a:spcBef>
              </a:pPr>
              <a:t>9</a:t>
            </a:fld>
            <a:endParaRPr lang="fr-BE" alt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BE" altLang="fr-FR" smtClean="0"/>
              <a:t>7/55 le fait d’analyser une situation, de prendre du recul, de réfléchir à sa pratique, d’être réflexif, prendre conscience de ses propres représentations l’interaction avec d’autres</a:t>
            </a:r>
          </a:p>
          <a:p>
            <a:endParaRPr lang="fr-BE" altLang="fr-FR" smtClean="0"/>
          </a:p>
          <a:p>
            <a:r>
              <a:rPr lang="fr-BE" altLang="fr-FR" smtClean="0"/>
              <a:t>l’interaction avec d’autres : les échanges entre étudiants et la collaboration des différents enseignants. Le partage de points de vue différents, l’apprentissage de l’expérience des autres</a:t>
            </a:r>
          </a:p>
          <a:p>
            <a:endParaRPr lang="fr-BE" altLang="fr-FR" smtClean="0"/>
          </a:p>
          <a:p>
            <a:r>
              <a:rPr lang="fr-BE" altLang="fr-FR" smtClean="0"/>
              <a:t>la prise en compte de l’altérité  et le relativisme des points de vue : se rendre compte qu’il existe plusieurs manières d’analyser une situation différente de la nôtre et toutes aussi pertinentes . La prise de conscience que le regard porté sur une situation est influencé par les représentations, prendre conscience de nos représentations, la relativité des perceptions et des points de vue </a:t>
            </a:r>
            <a:endParaRPr lang="fr-FR" altLang="fr-FR" smtClean="0"/>
          </a:p>
          <a:p>
            <a:endParaRPr lang="fr-FR" altLang="fr-FR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62A31C7-E320-43E0-9D92-29EAD5DCC142}" type="slidenum">
              <a:rPr lang="fr-BE" altLang="fr-FR" smtClean="0"/>
              <a:pPr>
                <a:spcBef>
                  <a:spcPct val="0"/>
                </a:spcBef>
              </a:pPr>
              <a:t>10</a:t>
            </a:fld>
            <a:endParaRPr lang="fr-BE" alt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BE" altLang="fr-FR" smtClean="0"/>
              <a:t>Séparer processus et effets n’est pas si facile</a:t>
            </a:r>
          </a:p>
          <a:p>
            <a:r>
              <a:rPr lang="fr-BE" altLang="fr-FR" smtClean="0"/>
              <a:t>Moi, je ne veux pas changer, je ne vois pas pq je devrais changer, certains restent menacés</a:t>
            </a:r>
            <a:endParaRPr lang="fr-FR" altLang="fr-FR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59F44BBD-482C-4F9D-9114-B68F4DA9BDF2}" type="slidenum">
              <a:rPr lang="fr-BE" altLang="fr-FR" smtClean="0"/>
              <a:pPr/>
              <a:t>15</a:t>
            </a:fld>
            <a:endParaRPr lang="fr-BE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14000" y="0"/>
            <a:ext cx="8280000" cy="4554000"/>
          </a:xfrm>
          <a:prstGeom prst="rect">
            <a:avLst/>
          </a:prstGeom>
          <a:noFill/>
        </p:spPr>
        <p:txBody>
          <a:bodyPr anchor="ctr" anchorCtr="0"/>
          <a:lstStyle>
            <a:lvl1pPr algn="ctr">
              <a:lnSpc>
                <a:spcPct val="80000"/>
              </a:lnSpc>
              <a:spcAft>
                <a:spcPts val="0"/>
              </a:spcAft>
              <a:buClr>
                <a:srgbClr val="FF6600"/>
              </a:buClr>
              <a:buNone/>
              <a:defRPr sz="3500" b="0" i="0">
                <a:solidFill>
                  <a:schemeClr val="bg1"/>
                </a:solidFill>
                <a:latin typeface="Verdana"/>
                <a:cs typeface="Verdana"/>
              </a:defRPr>
            </a:lvl1pPr>
            <a:lvl2pPr marL="457200" indent="0" algn="ctr">
              <a:buClr>
                <a:srgbClr val="FF6600"/>
              </a:buClr>
              <a:buFontTx/>
              <a:buNone/>
              <a:defRPr sz="2500" b="0" i="0">
                <a:solidFill>
                  <a:schemeClr val="bg1"/>
                </a:solidFill>
                <a:latin typeface="Verdana"/>
                <a:cs typeface="Verdana"/>
              </a:defRPr>
            </a:lvl2pPr>
            <a:lvl3pPr>
              <a:buClr>
                <a:srgbClr val="FF6600"/>
              </a:buClr>
              <a:defRPr b="0" i="0">
                <a:latin typeface="Frutiger LT Std 45 Light"/>
                <a:cs typeface="Frutiger LT Std 45 Light"/>
              </a:defRPr>
            </a:lvl3pPr>
            <a:lvl4pPr>
              <a:buClr>
                <a:srgbClr val="FF6600"/>
              </a:buClr>
              <a:defRPr b="0" i="0">
                <a:latin typeface="Frutiger LT Std 45 Light"/>
                <a:cs typeface="Frutiger LT Std 45 Light"/>
              </a:defRPr>
            </a:lvl4pPr>
            <a:lvl5pPr>
              <a:buClr>
                <a:srgbClr val="FF6600"/>
              </a:buClr>
              <a:defRPr b="0" i="0">
                <a:latin typeface="Frutiger LT Std 45 Light"/>
                <a:cs typeface="Frutiger LT Std 45 Light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39894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799" y="2683279"/>
            <a:ext cx="6944783" cy="1470025"/>
          </a:xfrm>
          <a:prstGeom prst="rect">
            <a:avLst/>
          </a:prstGeom>
        </p:spPr>
        <p:txBody>
          <a:bodyPr anchor="ctr" anchorCtr="0"/>
          <a:lstStyle>
            <a:lvl1pPr algn="r">
              <a:defRPr sz="300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r>
              <a:rPr lang="nl-BE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661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2000" b="0" i="0">
                <a:solidFill>
                  <a:srgbClr val="2E3135"/>
                </a:solidFill>
                <a:latin typeface="Verdana"/>
                <a:cs typeface="Verdana"/>
              </a:defRPr>
            </a:lvl1pPr>
          </a:lstStyle>
          <a:p>
            <a:r>
              <a:rPr lang="nl-BE" dirty="0" smtClean="0"/>
              <a:t>Cliquez et modifiez le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0" indent="0" algn="l">
              <a:buClr>
                <a:srgbClr val="305291"/>
              </a:buClr>
              <a:buFont typeface="Arial"/>
              <a:buNone/>
              <a:defRPr sz="2700">
                <a:solidFill>
                  <a:srgbClr val="474746"/>
                </a:solidFill>
                <a:latin typeface="+mj-lt"/>
              </a:defRPr>
            </a:lvl1pPr>
            <a:lvl2pPr marL="720000" indent="-285750" algn="l">
              <a:buClr>
                <a:srgbClr val="41A336"/>
              </a:buClr>
              <a:buFont typeface="Arial"/>
              <a:buChar char="•"/>
              <a:defRPr sz="1600" b="0" i="0">
                <a:solidFill>
                  <a:srgbClr val="2E3135"/>
                </a:solidFill>
                <a:latin typeface="Verdana"/>
                <a:cs typeface="Verdana"/>
              </a:defRPr>
            </a:lvl2pPr>
            <a:lvl3pPr marL="990000" indent="-228600" algn="l">
              <a:buClr>
                <a:srgbClr val="41A336"/>
              </a:buClr>
              <a:buFont typeface="Arial"/>
              <a:buChar char="•"/>
              <a:defRPr sz="1400" b="0" i="0">
                <a:solidFill>
                  <a:srgbClr val="2E3135"/>
                </a:solidFill>
                <a:latin typeface="Verdana"/>
                <a:cs typeface="Verdana"/>
              </a:defRPr>
            </a:lvl3pPr>
            <a:lvl4pPr marL="1260000" indent="-228600" algn="l">
              <a:buClr>
                <a:srgbClr val="41A336"/>
              </a:buClr>
              <a:buFont typeface="Arial"/>
              <a:buChar char="•"/>
              <a:defRPr sz="1200" b="0" i="0">
                <a:solidFill>
                  <a:srgbClr val="2E3135"/>
                </a:solidFill>
                <a:latin typeface="Verdana"/>
                <a:cs typeface="Verdana"/>
              </a:defRPr>
            </a:lvl4pPr>
            <a:lvl5pPr marL="1530000" indent="-228600" algn="l">
              <a:buClr>
                <a:srgbClr val="41A336"/>
              </a:buClr>
              <a:buFont typeface="Arial"/>
              <a:buChar char="•"/>
              <a:defRPr sz="1000" b="0" i="0">
                <a:solidFill>
                  <a:srgbClr val="2E3135"/>
                </a:solidFill>
                <a:latin typeface="Verdana"/>
                <a:cs typeface="Verdana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0"/>
          </p:nvPr>
        </p:nvSpPr>
        <p:spPr>
          <a:xfrm>
            <a:off x="5164138" y="6286500"/>
            <a:ext cx="2133600" cy="365125"/>
          </a:xfrm>
          <a:prstGeom prst="rect">
            <a:avLst/>
          </a:prstGeom>
        </p:spPr>
        <p:txBody>
          <a:bodyPr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rgbClr val="30529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683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7375722-DDA7-49DA-947D-6B79D364614C}" type="datetimeFigureOut">
              <a:rPr lang="fr-FR" altLang="fr-FR"/>
              <a:pPr>
                <a:defRPr/>
              </a:pPr>
              <a:t>05/07/2018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F449617-E85C-420C-95B4-A5B5222BD42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101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B9F7EAA-F02F-48C3-AD72-1900E124BDB1}" type="datetimeFigureOut">
              <a:rPr lang="fr-FR" altLang="fr-FR"/>
              <a:pPr>
                <a:defRPr/>
              </a:pPr>
              <a:t>05/07/2018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A2BE937-E906-4607-A74F-B5E4BAE1239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73831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emf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cessus 8"/>
          <p:cNvSpPr/>
          <p:nvPr/>
        </p:nvSpPr>
        <p:spPr>
          <a:xfrm>
            <a:off x="0" y="0"/>
            <a:ext cx="9144000" cy="4554538"/>
          </a:xfrm>
          <a:prstGeom prst="flowChartProcess">
            <a:avLst/>
          </a:prstGeom>
          <a:solidFill>
            <a:srgbClr val="2E31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              </a:t>
            </a:r>
          </a:p>
        </p:txBody>
      </p:sp>
      <p:grpSp>
        <p:nvGrpSpPr>
          <p:cNvPr id="1027" name="Grouper 13"/>
          <p:cNvGrpSpPr>
            <a:grpSpLocks/>
          </p:cNvGrpSpPr>
          <p:nvPr userDrawn="1"/>
        </p:nvGrpSpPr>
        <p:grpSpPr bwMode="auto">
          <a:xfrm>
            <a:off x="6948488" y="4391025"/>
            <a:ext cx="1384300" cy="831850"/>
            <a:chOff x="6948948" y="4391742"/>
            <a:chExt cx="1384302" cy="830915"/>
          </a:xfrm>
        </p:grpSpPr>
        <p:sp>
          <p:nvSpPr>
            <p:cNvPr id="10" name="Processus 9"/>
            <p:cNvSpPr/>
            <p:nvPr userDrawn="1"/>
          </p:nvSpPr>
          <p:spPr>
            <a:xfrm>
              <a:off x="7298199" y="4391742"/>
              <a:ext cx="682626" cy="507429"/>
            </a:xfrm>
            <a:prstGeom prst="flowChartProcess">
              <a:avLst/>
            </a:prstGeom>
            <a:solidFill>
              <a:srgbClr val="2E313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/>
                <a:t>     </a:t>
              </a:r>
            </a:p>
          </p:txBody>
        </p:sp>
        <p:sp>
          <p:nvSpPr>
            <p:cNvPr id="11" name="Connecteur 10"/>
            <p:cNvSpPr/>
            <p:nvPr userDrawn="1"/>
          </p:nvSpPr>
          <p:spPr>
            <a:xfrm>
              <a:off x="6948948" y="4553485"/>
              <a:ext cx="1384302" cy="669172"/>
            </a:xfrm>
            <a:custGeom>
              <a:avLst/>
              <a:gdLst/>
              <a:ahLst/>
              <a:cxnLst/>
              <a:rect l="l" t="t" r="r" b="b"/>
              <a:pathLst>
                <a:path w="1384302" h="668657">
                  <a:moveTo>
                    <a:pt x="350838" y="0"/>
                  </a:moveTo>
                  <a:cubicBezTo>
                    <a:pt x="496159" y="0"/>
                    <a:pt x="620845" y="84197"/>
                    <a:pt x="674105" y="204193"/>
                  </a:cubicBezTo>
                  <a:lnTo>
                    <a:pt x="692151" y="259591"/>
                  </a:lnTo>
                  <a:lnTo>
                    <a:pt x="710197" y="204194"/>
                  </a:lnTo>
                  <a:cubicBezTo>
                    <a:pt x="763457" y="84198"/>
                    <a:pt x="888143" y="1"/>
                    <a:pt x="1033464" y="1"/>
                  </a:cubicBezTo>
                  <a:cubicBezTo>
                    <a:pt x="1227226" y="1"/>
                    <a:pt x="1384302" y="149685"/>
                    <a:pt x="1384302" y="334329"/>
                  </a:cubicBezTo>
                  <a:cubicBezTo>
                    <a:pt x="1384302" y="518973"/>
                    <a:pt x="1227226" y="668657"/>
                    <a:pt x="1033464" y="668657"/>
                  </a:cubicBezTo>
                  <a:cubicBezTo>
                    <a:pt x="888143" y="668657"/>
                    <a:pt x="763457" y="584460"/>
                    <a:pt x="710197" y="464465"/>
                  </a:cubicBezTo>
                  <a:lnTo>
                    <a:pt x="692151" y="409067"/>
                  </a:lnTo>
                  <a:lnTo>
                    <a:pt x="674105" y="464464"/>
                  </a:lnTo>
                  <a:cubicBezTo>
                    <a:pt x="620845" y="584459"/>
                    <a:pt x="496159" y="668656"/>
                    <a:pt x="350838" y="668656"/>
                  </a:cubicBezTo>
                  <a:cubicBezTo>
                    <a:pt x="157076" y="668656"/>
                    <a:pt x="0" y="518972"/>
                    <a:pt x="0" y="334328"/>
                  </a:cubicBezTo>
                  <a:cubicBezTo>
                    <a:pt x="0" y="149684"/>
                    <a:pt x="157076" y="0"/>
                    <a:pt x="35083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</p:grpSp>
      <p:pic>
        <p:nvPicPr>
          <p:cNvPr id="1028" name="Image 15" descr="UNamur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800600"/>
            <a:ext cx="1709738" cy="189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11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cessus 6"/>
          <p:cNvSpPr/>
          <p:nvPr userDrawn="1"/>
        </p:nvSpPr>
        <p:spPr>
          <a:xfrm>
            <a:off x="0" y="0"/>
            <a:ext cx="9144000" cy="5497513"/>
          </a:xfrm>
          <a:prstGeom prst="flowChartProcess">
            <a:avLst/>
          </a:prstGeom>
          <a:solidFill>
            <a:srgbClr val="55AB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latin typeface="Verdana"/>
                <a:cs typeface="Verdana"/>
              </a:rPr>
              <a:t>               </a:t>
            </a:r>
          </a:p>
        </p:txBody>
      </p:sp>
      <p:pic>
        <p:nvPicPr>
          <p:cNvPr id="2051" name="Image 4" descr="PICTOS_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49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2" name="Grouper 12"/>
          <p:cNvGrpSpPr>
            <a:grpSpLocks/>
          </p:cNvGrpSpPr>
          <p:nvPr userDrawn="1"/>
        </p:nvGrpSpPr>
        <p:grpSpPr bwMode="auto">
          <a:xfrm>
            <a:off x="6948488" y="5353050"/>
            <a:ext cx="1384300" cy="814388"/>
            <a:chOff x="6948948" y="5525435"/>
            <a:chExt cx="1384302" cy="813222"/>
          </a:xfrm>
        </p:grpSpPr>
        <p:sp>
          <p:nvSpPr>
            <p:cNvPr id="9" name="Processus 8"/>
            <p:cNvSpPr/>
            <p:nvPr userDrawn="1"/>
          </p:nvSpPr>
          <p:spPr>
            <a:xfrm>
              <a:off x="7298199" y="5525435"/>
              <a:ext cx="682626" cy="507273"/>
            </a:xfrm>
            <a:prstGeom prst="flowChartProcess">
              <a:avLst/>
            </a:prstGeom>
            <a:solidFill>
              <a:srgbClr val="55AB2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dirty="0">
                  <a:latin typeface="Verdana"/>
                  <a:cs typeface="Verdana"/>
                </a:rPr>
                <a:t>     </a:t>
              </a:r>
            </a:p>
          </p:txBody>
        </p:sp>
        <p:sp>
          <p:nvSpPr>
            <p:cNvPr id="10" name="Connecteur 10"/>
            <p:cNvSpPr/>
            <p:nvPr userDrawn="1"/>
          </p:nvSpPr>
          <p:spPr>
            <a:xfrm>
              <a:off x="6948948" y="5669691"/>
              <a:ext cx="1384302" cy="668966"/>
            </a:xfrm>
            <a:custGeom>
              <a:avLst/>
              <a:gdLst/>
              <a:ahLst/>
              <a:cxnLst/>
              <a:rect l="l" t="t" r="r" b="b"/>
              <a:pathLst>
                <a:path w="1384302" h="668657">
                  <a:moveTo>
                    <a:pt x="350838" y="0"/>
                  </a:moveTo>
                  <a:cubicBezTo>
                    <a:pt x="496159" y="0"/>
                    <a:pt x="620845" y="84197"/>
                    <a:pt x="674105" y="204193"/>
                  </a:cubicBezTo>
                  <a:lnTo>
                    <a:pt x="692151" y="259591"/>
                  </a:lnTo>
                  <a:lnTo>
                    <a:pt x="710197" y="204194"/>
                  </a:lnTo>
                  <a:cubicBezTo>
                    <a:pt x="763457" y="84198"/>
                    <a:pt x="888143" y="1"/>
                    <a:pt x="1033464" y="1"/>
                  </a:cubicBezTo>
                  <a:cubicBezTo>
                    <a:pt x="1227226" y="1"/>
                    <a:pt x="1384302" y="149685"/>
                    <a:pt x="1384302" y="334329"/>
                  </a:cubicBezTo>
                  <a:cubicBezTo>
                    <a:pt x="1384302" y="518973"/>
                    <a:pt x="1227226" y="668657"/>
                    <a:pt x="1033464" y="668657"/>
                  </a:cubicBezTo>
                  <a:cubicBezTo>
                    <a:pt x="888143" y="668657"/>
                    <a:pt x="763457" y="584460"/>
                    <a:pt x="710197" y="464465"/>
                  </a:cubicBezTo>
                  <a:lnTo>
                    <a:pt x="692151" y="409067"/>
                  </a:lnTo>
                  <a:lnTo>
                    <a:pt x="674105" y="464464"/>
                  </a:lnTo>
                  <a:cubicBezTo>
                    <a:pt x="620845" y="584459"/>
                    <a:pt x="496159" y="668656"/>
                    <a:pt x="350838" y="668656"/>
                  </a:cubicBezTo>
                  <a:cubicBezTo>
                    <a:pt x="157076" y="668656"/>
                    <a:pt x="0" y="518972"/>
                    <a:pt x="0" y="334328"/>
                  </a:cubicBezTo>
                  <a:cubicBezTo>
                    <a:pt x="0" y="149684"/>
                    <a:pt x="157076" y="0"/>
                    <a:pt x="35083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Verdana"/>
                <a:cs typeface="Verdana"/>
              </a:endParaRPr>
            </a:p>
          </p:txBody>
        </p:sp>
      </p:grpSp>
      <p:pic>
        <p:nvPicPr>
          <p:cNvPr id="2053" name="Image 11" descr="UNamur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761038"/>
            <a:ext cx="95408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Espace réservé du contenu 2"/>
          <p:cNvSpPr txBox="1">
            <a:spLocks/>
          </p:cNvSpPr>
          <p:nvPr userDrawn="1"/>
        </p:nvSpPr>
        <p:spPr>
          <a:xfrm>
            <a:off x="457200" y="6516688"/>
            <a:ext cx="8229600" cy="233362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marL="342900" indent="-342900" algn="r" defTabSz="457200" rtl="0" eaLnBrk="1" latinLnBrk="0" hangingPunct="1"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Font typeface="Arial"/>
              <a:buNone/>
              <a:defRPr sz="2500" b="0" i="0" kern="1200">
                <a:solidFill>
                  <a:srgbClr val="211D61"/>
                </a:solidFill>
                <a:latin typeface="+mj-lt"/>
                <a:ea typeface="+mn-ea"/>
                <a:cs typeface="Frutiger LT Std 55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FF6600"/>
              </a:buClr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Frutiger LT Std 45 Light"/>
                <a:ea typeface="+mn-ea"/>
                <a:cs typeface="Frutiger LT Std 45 Light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FF6600"/>
              </a:buClr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Frutiger LT Std 45 Light"/>
                <a:ea typeface="+mn-ea"/>
                <a:cs typeface="Frutiger LT Std 45 Light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FF6600"/>
              </a:buClr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Frutiger LT Std 45 Light"/>
                <a:ea typeface="+mn-ea"/>
                <a:cs typeface="Frutiger LT Std 45 Light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FF6600"/>
              </a:buClr>
              <a:buFont typeface="Arial"/>
              <a:buChar char="»"/>
              <a:defRPr sz="2000" b="0" i="0" kern="1200">
                <a:solidFill>
                  <a:schemeClr val="tx1"/>
                </a:solidFill>
                <a:latin typeface="Frutiger LT Std 45 Light"/>
                <a:ea typeface="+mn-ea"/>
                <a:cs typeface="Frutiger LT Std 4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defRPr/>
            </a:pPr>
            <a:r>
              <a:rPr lang="nl-BE" sz="800" dirty="0" smtClean="0">
                <a:solidFill>
                  <a:srgbClr val="2E3135"/>
                </a:solidFill>
                <a:latin typeface="Verdana"/>
                <a:cs typeface="Verdana"/>
              </a:rPr>
              <a:t>www.unamur.be</a:t>
            </a:r>
            <a:endParaRPr lang="fr-FR" sz="800" dirty="0">
              <a:solidFill>
                <a:srgbClr val="2E3135"/>
              </a:solidFill>
              <a:latin typeface="Verdan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8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1300"/>
            <a:ext cx="9144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contenu 2"/>
          <p:cNvSpPr txBox="1">
            <a:spLocks/>
          </p:cNvSpPr>
          <p:nvPr userDrawn="1"/>
        </p:nvSpPr>
        <p:spPr>
          <a:xfrm>
            <a:off x="457200" y="6516688"/>
            <a:ext cx="8229600" cy="233362"/>
          </a:xfrm>
          <a:prstGeom prst="rect">
            <a:avLst/>
          </a:prstGeom>
          <a:noFill/>
        </p:spPr>
        <p:txBody>
          <a:bodyPr lIns="0" tIns="0" rIns="0" bIns="0" anchor="b"/>
          <a:lstStyle>
            <a:lvl1pPr marL="342900" indent="-342900" algn="r" defTabSz="457200" rtl="0" eaLnBrk="1" latinLnBrk="0" hangingPunct="1">
              <a:spcBef>
                <a:spcPct val="20000"/>
              </a:spcBef>
              <a:spcAft>
                <a:spcPts val="0"/>
              </a:spcAft>
              <a:buClr>
                <a:srgbClr val="FF6600"/>
              </a:buClr>
              <a:buFont typeface="Arial"/>
              <a:buNone/>
              <a:defRPr sz="2500" b="0" i="0" kern="1200">
                <a:solidFill>
                  <a:srgbClr val="211D61"/>
                </a:solidFill>
                <a:latin typeface="+mj-lt"/>
                <a:ea typeface="+mn-ea"/>
                <a:cs typeface="Frutiger LT Std 55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FF6600"/>
              </a:buClr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Frutiger LT Std 45 Light"/>
                <a:ea typeface="+mn-ea"/>
                <a:cs typeface="Frutiger LT Std 45 Light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FF6600"/>
              </a:buClr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Frutiger LT Std 45 Light"/>
                <a:ea typeface="+mn-ea"/>
                <a:cs typeface="Frutiger LT Std 45 Light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FF6600"/>
              </a:buClr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Frutiger LT Std 45 Light"/>
                <a:ea typeface="+mn-ea"/>
                <a:cs typeface="Frutiger LT Std 45 Light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FF6600"/>
              </a:buClr>
              <a:buFont typeface="Arial"/>
              <a:buChar char="»"/>
              <a:defRPr sz="2000" b="0" i="0" kern="1200">
                <a:solidFill>
                  <a:schemeClr val="tx1"/>
                </a:solidFill>
                <a:latin typeface="Frutiger LT Std 45 Light"/>
                <a:ea typeface="+mn-ea"/>
                <a:cs typeface="Frutiger LT Std 45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defRPr/>
            </a:pPr>
            <a:r>
              <a:rPr lang="nl-BE" sz="800" dirty="0" smtClean="0">
                <a:solidFill>
                  <a:schemeClr val="bg1"/>
                </a:solidFill>
                <a:latin typeface="Verdana"/>
                <a:cs typeface="Verdana"/>
              </a:rPr>
              <a:t>www.unamur.be</a:t>
            </a:r>
            <a:endParaRPr lang="fr-FR" sz="8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9" r:id="rId1"/>
    <p:sldLayoutId id="2147485120" r:id="rId2"/>
    <p:sldLayoutId id="2147485121" r:id="rId3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1"/>
          <p:cNvSpPr>
            <a:spLocks noGrp="1"/>
          </p:cNvSpPr>
          <p:nvPr>
            <p:ph idx="1"/>
          </p:nvPr>
        </p:nvSpPr>
        <p:spPr bwMode="auto">
          <a:xfrm>
            <a:off x="414338" y="0"/>
            <a:ext cx="8280400" cy="45545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>
              <a:spcAft>
                <a:spcPct val="0"/>
              </a:spcAft>
            </a:pPr>
            <a:endParaRPr lang="fr-BE" altLang="fr-FR" sz="2800" smtClean="0">
              <a:latin typeface="Verdana" panose="020B0604030504040204" pitchFamily="34" charset="0"/>
            </a:endParaRPr>
          </a:p>
          <a:p>
            <a:pPr eaLnBrk="1" hangingPunct="1">
              <a:spcAft>
                <a:spcPct val="0"/>
              </a:spcAft>
            </a:pPr>
            <a:endParaRPr lang="fr-BE" altLang="fr-FR" sz="2800" smtClean="0">
              <a:latin typeface="Verdana" panose="020B0604030504040204" pitchFamily="34" charset="0"/>
            </a:endParaRPr>
          </a:p>
          <a:p>
            <a:pPr eaLnBrk="1" hangingPunct="1">
              <a:spcAft>
                <a:spcPct val="0"/>
              </a:spcAft>
            </a:pPr>
            <a:r>
              <a:rPr lang="fr-BE" altLang="fr-FR" sz="2800" smtClean="0">
                <a:latin typeface="Verdana" panose="020B0604030504040204" pitchFamily="34" charset="0"/>
              </a:rPr>
              <a:t>PUNCH « Transpro » : </a:t>
            </a:r>
          </a:p>
          <a:p>
            <a:pPr eaLnBrk="1" hangingPunct="1">
              <a:spcAft>
                <a:spcPct val="0"/>
              </a:spcAft>
            </a:pPr>
            <a:r>
              <a:rPr lang="fr-BE" altLang="fr-FR" sz="2800" smtClean="0">
                <a:latin typeface="Verdana" panose="020B0604030504040204" pitchFamily="34" charset="0"/>
              </a:rPr>
              <a:t>la professionnalisation </a:t>
            </a:r>
          </a:p>
          <a:p>
            <a:pPr eaLnBrk="1" hangingPunct="1">
              <a:spcAft>
                <a:spcPct val="0"/>
              </a:spcAft>
            </a:pPr>
            <a:r>
              <a:rPr lang="fr-BE" altLang="fr-FR" sz="2800" smtClean="0">
                <a:latin typeface="Verdana" panose="020B0604030504040204" pitchFamily="34" charset="0"/>
              </a:rPr>
              <a:t>des étudiants futurs enseignants </a:t>
            </a:r>
          </a:p>
          <a:p>
            <a:pPr eaLnBrk="1" hangingPunct="1">
              <a:spcAft>
                <a:spcPct val="0"/>
              </a:spcAft>
            </a:pPr>
            <a:r>
              <a:rPr lang="fr-BE" altLang="fr-FR" sz="2800" smtClean="0">
                <a:latin typeface="Verdana" panose="020B0604030504040204" pitchFamily="34" charset="0"/>
              </a:rPr>
              <a:t>par l’analyse des </a:t>
            </a:r>
          </a:p>
          <a:p>
            <a:pPr eaLnBrk="1" hangingPunct="1">
              <a:spcAft>
                <a:spcPct val="0"/>
              </a:spcAft>
            </a:pPr>
            <a:r>
              <a:rPr lang="fr-BE" altLang="fr-FR" sz="2800" smtClean="0">
                <a:latin typeface="Verdana" panose="020B0604030504040204" pitchFamily="34" charset="0"/>
              </a:rPr>
              <a:t>situations professionnelles filmées…</a:t>
            </a:r>
            <a:endParaRPr lang="fr-FR" altLang="fr-FR" sz="2800" smtClean="0">
              <a:latin typeface="Verdana" panose="020B0604030504040204" pitchFamily="34" charset="0"/>
            </a:endParaRPr>
          </a:p>
        </p:txBody>
      </p:sp>
      <p:pic>
        <p:nvPicPr>
          <p:cNvPr id="3" name="Image 2" descr="LOGO_PUNCH.png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946" y="-12700"/>
            <a:ext cx="3070154" cy="1399852"/>
          </a:xfrm>
          <a:prstGeom prst="rect">
            <a:avLst/>
          </a:prstGeom>
        </p:spPr>
      </p:pic>
      <p:sp>
        <p:nvSpPr>
          <p:cNvPr id="9220" name="ZoneTexte 1"/>
          <p:cNvSpPr txBox="1">
            <a:spLocks noChangeArrowheads="1"/>
          </p:cNvSpPr>
          <p:nvPr/>
        </p:nvSpPr>
        <p:spPr bwMode="auto">
          <a:xfrm>
            <a:off x="1168400" y="5275263"/>
            <a:ext cx="5486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b="1"/>
              <a:t>Equipe </a:t>
            </a:r>
            <a:r>
              <a:rPr lang="fr-FR" altLang="fr-FR"/>
              <a:t>: Evelyne Charlier, France Dantinne,</a:t>
            </a:r>
          </a:p>
          <a:p>
            <a:pPr eaLnBrk="1" hangingPunct="1"/>
            <a:r>
              <a:rPr lang="fr-FR" altLang="fr-FR"/>
              <a:t>Valérie Henry, Arnaud Vervoort, Philippe Snauwaert, Jim Plumat, Sophie Pondeville, Guillaume Mele et Anne Piret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 bwMode="auto">
          <a:xfrm>
            <a:off x="612775" y="228600"/>
            <a:ext cx="81534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z="3200" smtClean="0">
                <a:solidFill>
                  <a:srgbClr val="55AB26"/>
                </a:solidFill>
                <a:latin typeface="Verdana" panose="020B0604030504040204" pitchFamily="34" charset="0"/>
              </a:rPr>
              <a:t>Evaluation du dispositif par les</a:t>
            </a:r>
            <a:r>
              <a:rPr lang="fr-FR" altLang="fr-FR" sz="3200" smtClean="0"/>
              <a:t> </a:t>
            </a:r>
            <a:r>
              <a:rPr lang="fr-FR" altLang="fr-FR" sz="3200" smtClean="0">
                <a:solidFill>
                  <a:srgbClr val="55AB26"/>
                </a:solidFill>
                <a:latin typeface="Verdana" panose="020B0604030504040204" pitchFamily="34" charset="0"/>
              </a:rPr>
              <a:t>étudiants : </a:t>
            </a:r>
            <a:br>
              <a:rPr lang="fr-FR" altLang="fr-FR" sz="3200" smtClean="0">
                <a:solidFill>
                  <a:srgbClr val="55AB26"/>
                </a:solidFill>
                <a:latin typeface="Verdana" panose="020B0604030504040204" pitchFamily="34" charset="0"/>
              </a:rPr>
            </a:br>
            <a:endParaRPr lang="fr-FR" altLang="fr-FR" sz="3200" smtClean="0">
              <a:solidFill>
                <a:srgbClr val="55AB26"/>
              </a:solidFill>
              <a:latin typeface="Verdana" panose="020B0604030504040204" pitchFamily="34" charset="0"/>
            </a:endParaRPr>
          </a:p>
        </p:txBody>
      </p:sp>
      <p:sp>
        <p:nvSpPr>
          <p:cNvPr id="24579" name="Espace réservé du contenu 2"/>
          <p:cNvSpPr>
            <a:spLocks noGrp="1"/>
          </p:cNvSpPr>
          <p:nvPr>
            <p:ph sz="quarter" idx="1"/>
          </p:nvPr>
        </p:nvSpPr>
        <p:spPr bwMode="auto">
          <a:xfrm>
            <a:off x="612775" y="1600200"/>
            <a:ext cx="8153400" cy="488473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BE" altLang="fr-FR" sz="2800" dirty="0" smtClean="0"/>
              <a:t>Matériau : questionnaire écrit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BE" altLang="fr-FR" sz="28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BE" altLang="fr-FR" sz="2800" dirty="0" smtClean="0"/>
              <a:t>Ce que les étudiants retiennent et souhaitent transférer </a:t>
            </a:r>
          </a:p>
          <a:p>
            <a:pPr>
              <a:defRPr/>
            </a:pPr>
            <a:r>
              <a:rPr lang="fr-BE" altLang="fr-FR" sz="2200" dirty="0" smtClean="0"/>
              <a:t>le fait de s’attacher aux faits et de décrire objectivement  (44/55)</a:t>
            </a:r>
          </a:p>
          <a:p>
            <a:pPr>
              <a:defRPr/>
            </a:pPr>
            <a:r>
              <a:rPr lang="fr-BE" altLang="fr-FR" sz="2200" dirty="0" smtClean="0"/>
              <a:t>le fait d’analyser une situation, de prendre du recul, de réfléchir à sa pratique (43/55)</a:t>
            </a:r>
          </a:p>
          <a:p>
            <a:pPr>
              <a:defRPr/>
            </a:pPr>
            <a:r>
              <a:rPr lang="fr-BE" altLang="fr-FR" sz="2200" dirty="0" smtClean="0"/>
              <a:t>l’interaction avec d’autres  (33/55)</a:t>
            </a:r>
          </a:p>
          <a:p>
            <a:pPr>
              <a:defRPr/>
            </a:pPr>
            <a:r>
              <a:rPr lang="fr-BE" altLang="fr-FR" sz="2200" dirty="0" smtClean="0"/>
              <a:t>la prise en compte de l’altérité  et le relativisme des points de vue (37/55)</a:t>
            </a:r>
          </a:p>
          <a:p>
            <a:pPr>
              <a:defRPr/>
            </a:pPr>
            <a:r>
              <a:rPr lang="fr-BE" altLang="fr-FR" sz="2200" dirty="0" smtClean="0"/>
              <a:t>le fait de trouver des solutions à des problèmes concrets (12/55)</a:t>
            </a:r>
          </a:p>
          <a:p>
            <a:pPr marL="0" indent="0">
              <a:defRPr/>
            </a:pPr>
            <a:endParaRPr lang="fr-FR" altLang="fr-FR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 bwMode="auto">
          <a:xfrm>
            <a:off x="612775" y="228600"/>
            <a:ext cx="81534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z="3200" smtClean="0">
                <a:solidFill>
                  <a:srgbClr val="55AB26"/>
                </a:solidFill>
                <a:latin typeface="Verdana" panose="020B0604030504040204" pitchFamily="34" charset="0"/>
              </a:rPr>
              <a:t>Evaluation du dispositif par les</a:t>
            </a:r>
            <a:r>
              <a:rPr lang="fr-FR" altLang="fr-FR" sz="3200" smtClean="0"/>
              <a:t> </a:t>
            </a:r>
            <a:r>
              <a:rPr lang="fr-FR" altLang="fr-FR" sz="3200" smtClean="0">
                <a:solidFill>
                  <a:srgbClr val="55AB26"/>
                </a:solidFill>
                <a:latin typeface="Verdana" panose="020B0604030504040204" pitchFamily="34" charset="0"/>
              </a:rPr>
              <a:t>formateurs</a:t>
            </a:r>
            <a:endParaRPr lang="fr-FR" altLang="fr-FR" sz="3200" smtClean="0"/>
          </a:p>
        </p:txBody>
      </p:sp>
      <p:sp>
        <p:nvSpPr>
          <p:cNvPr id="26627" name="Espace réservé du contenu 2"/>
          <p:cNvSpPr>
            <a:spLocks noGrp="1"/>
          </p:cNvSpPr>
          <p:nvPr>
            <p:ph sz="quarter" idx="1"/>
          </p:nvPr>
        </p:nvSpPr>
        <p:spPr bwMode="auto">
          <a:xfrm>
            <a:off x="612775" y="1600200"/>
            <a:ext cx="8153400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Les effets sur les étudiants rapportés par les enseignants sont en relation avec l’évolution </a:t>
            </a:r>
          </a:p>
          <a:p>
            <a:pPr lvl="1"/>
            <a:r>
              <a:rPr lang="fr-FR" altLang="fr-FR" smtClean="0"/>
              <a:t>du projet (évolution du dispositif, nouvelles vidéos) </a:t>
            </a:r>
          </a:p>
          <a:p>
            <a:pPr lvl="1"/>
            <a:r>
              <a:rPr lang="fr-FR" altLang="fr-FR" smtClean="0"/>
              <a:t>des formateurs (meilleure maitrise, consensus,…) </a:t>
            </a:r>
          </a:p>
          <a:p>
            <a:pPr lvl="1"/>
            <a:r>
              <a:rPr lang="fr-FR" altLang="fr-FR" smtClean="0"/>
              <a:t>de l’intégration du projet dans l’ensemble du cursus </a:t>
            </a:r>
          </a:p>
          <a:p>
            <a:endParaRPr lang="fr-FR" altLang="fr-FR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 bwMode="auto">
          <a:xfrm>
            <a:off x="612775" y="228600"/>
            <a:ext cx="81534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z="3200" smtClean="0">
                <a:solidFill>
                  <a:srgbClr val="55AB26"/>
                </a:solidFill>
                <a:latin typeface="Verdana" panose="020B0604030504040204" pitchFamily="34" charset="0"/>
              </a:rPr>
              <a:t>Evaluation du dispositif par les</a:t>
            </a:r>
            <a:r>
              <a:rPr lang="fr-FR" altLang="fr-FR" sz="3200" smtClean="0"/>
              <a:t> </a:t>
            </a:r>
            <a:r>
              <a:rPr lang="fr-FR" altLang="fr-FR" sz="3200" smtClean="0">
                <a:solidFill>
                  <a:srgbClr val="55AB26"/>
                </a:solidFill>
                <a:latin typeface="Verdana" panose="020B0604030504040204" pitchFamily="34" charset="0"/>
              </a:rPr>
              <a:t>formateurs </a:t>
            </a:r>
            <a:br>
              <a:rPr lang="fr-FR" altLang="fr-FR" sz="3200" smtClean="0">
                <a:solidFill>
                  <a:srgbClr val="55AB26"/>
                </a:solidFill>
                <a:latin typeface="Verdana" panose="020B0604030504040204" pitchFamily="34" charset="0"/>
              </a:rPr>
            </a:br>
            <a:endParaRPr lang="fr-FR" altLang="fr-FR" sz="3200" smtClean="0">
              <a:solidFill>
                <a:srgbClr val="55AB26"/>
              </a:solidFill>
              <a:latin typeface="Verdana" panose="020B0604030504040204" pitchFamily="34" charset="0"/>
            </a:endParaRPr>
          </a:p>
        </p:txBody>
      </p:sp>
      <p:sp>
        <p:nvSpPr>
          <p:cNvPr id="24578" name="Espace réservé du contenu 2"/>
          <p:cNvSpPr>
            <a:spLocks noGrp="1"/>
          </p:cNvSpPr>
          <p:nvPr>
            <p:ph sz="quarter" idx="1"/>
          </p:nvPr>
        </p:nvSpPr>
        <p:spPr bwMode="auto">
          <a:xfrm>
            <a:off x="612775" y="1600200"/>
            <a:ext cx="8153400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fr-BE" altLang="fr-FR" sz="2400" smtClean="0"/>
              <a:t>Matériau : entretien de groupe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altLang="fr-FR" sz="2400" smtClean="0"/>
              <a:t>Les étudiant prennent </a:t>
            </a:r>
          </a:p>
          <a:p>
            <a:pPr lvl="1"/>
            <a:r>
              <a:rPr lang="fr-FR" altLang="fr-FR" sz="2000" smtClean="0"/>
              <a:t>conscience de leur jugement de valeurs</a:t>
            </a:r>
          </a:p>
          <a:p>
            <a:pPr lvl="1"/>
            <a:r>
              <a:rPr lang="fr-FR" altLang="fr-FR" sz="2000" smtClean="0"/>
              <a:t>du recul par rapport à leur propre point de vue </a:t>
            </a:r>
          </a:p>
          <a:p>
            <a:pPr lvl="1"/>
            <a:r>
              <a:rPr lang="fr-FR" altLang="fr-FR" sz="2000" smtClean="0"/>
              <a:t>conscience qu’il n’y a pas une seule bonne manière de faire </a:t>
            </a:r>
            <a:endParaRPr lang="fr-FR" altLang="fr-FR" sz="2000" smtClean="0">
              <a:sym typeface="Wingdings" panose="05000000000000000000" pitchFamily="2" charset="2"/>
            </a:endParaRPr>
          </a:p>
          <a:p>
            <a:pPr lvl="1"/>
            <a:r>
              <a:rPr lang="fr-FR" altLang="fr-FR" sz="2000" smtClean="0"/>
              <a:t>conscience de la multiplicité de réponses face à une même problématique </a:t>
            </a:r>
          </a:p>
          <a:p>
            <a:pPr lvl="1"/>
            <a:r>
              <a:rPr lang="fr-FR" altLang="fr-FR" sz="2000" smtClean="0">
                <a:sym typeface="Wingdings" panose="05000000000000000000" pitchFamily="2" charset="2"/>
              </a:rPr>
              <a:t>conscience de l’importance de questionner leur propre manière de faire</a:t>
            </a:r>
            <a:endParaRPr lang="fr-FR" altLang="fr-FR" sz="2000" smtClean="0"/>
          </a:p>
          <a:p>
            <a:pPr lvl="1"/>
            <a:r>
              <a:rPr lang="fr-FR" altLang="fr-FR" sz="2000" smtClean="0"/>
              <a:t>conscience que les pistes d’action concrètes sont contextualisées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95275" y="1416050"/>
            <a:ext cx="2263775" cy="4813300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8675" name="ZoneTexte 8"/>
          <p:cNvSpPr txBox="1">
            <a:spLocks noChangeArrowheads="1"/>
          </p:cNvSpPr>
          <p:nvPr/>
        </p:nvSpPr>
        <p:spPr bwMode="auto">
          <a:xfrm>
            <a:off x="404813" y="1597025"/>
            <a:ext cx="2117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Interaction entre des étudiants de diverses disciplines </a:t>
            </a:r>
          </a:p>
        </p:txBody>
      </p:sp>
      <p:sp>
        <p:nvSpPr>
          <p:cNvPr id="28676" name="ZoneTexte 10"/>
          <p:cNvSpPr txBox="1">
            <a:spLocks noChangeArrowheads="1"/>
          </p:cNvSpPr>
          <p:nvPr/>
        </p:nvSpPr>
        <p:spPr bwMode="auto">
          <a:xfrm>
            <a:off x="404813" y="3140075"/>
            <a:ext cx="1987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Une situation de stage vécue par un étudiant ext. au groupe (vidéo)</a:t>
            </a:r>
          </a:p>
        </p:txBody>
      </p:sp>
      <p:sp>
        <p:nvSpPr>
          <p:cNvPr id="28677" name="ZoneTexte 11"/>
          <p:cNvSpPr txBox="1">
            <a:spLocks noChangeArrowheads="1"/>
          </p:cNvSpPr>
          <p:nvPr/>
        </p:nvSpPr>
        <p:spPr bwMode="auto">
          <a:xfrm>
            <a:off x="404813" y="4789488"/>
            <a:ext cx="1987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Préparation à distance et en autonomie sur base de vidéos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852738" y="1441450"/>
            <a:ext cx="2486025" cy="1285875"/>
          </a:xfrm>
          <a:prstGeom prst="rect">
            <a:avLst/>
          </a:prstGeom>
          <a:noFill/>
          <a:ln w="50800">
            <a:solidFill>
              <a:srgbClr val="00808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8679" name="ZoneTexte 18"/>
          <p:cNvSpPr txBox="1">
            <a:spLocks noChangeArrowheads="1"/>
          </p:cNvSpPr>
          <p:nvPr/>
        </p:nvSpPr>
        <p:spPr bwMode="auto">
          <a:xfrm>
            <a:off x="2981325" y="1441450"/>
            <a:ext cx="22653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Analyse d’une pratique professionnelle extérieure  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852738" y="3041650"/>
            <a:ext cx="2486025" cy="1257300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8681" name="ZoneTexte 20"/>
          <p:cNvSpPr txBox="1">
            <a:spLocks noChangeArrowheads="1"/>
          </p:cNvSpPr>
          <p:nvPr/>
        </p:nvSpPr>
        <p:spPr bwMode="auto">
          <a:xfrm>
            <a:off x="2981325" y="3346450"/>
            <a:ext cx="226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Réflexivité individuelle 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876550" y="4719638"/>
            <a:ext cx="2484438" cy="1257300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8683" name="ZoneTexte 22"/>
          <p:cNvSpPr txBox="1">
            <a:spLocks noChangeArrowheads="1"/>
          </p:cNvSpPr>
          <p:nvPr/>
        </p:nvSpPr>
        <p:spPr bwMode="auto">
          <a:xfrm>
            <a:off x="3005138" y="4946650"/>
            <a:ext cx="22653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Réflexivité en interaction  </a:t>
            </a:r>
          </a:p>
        </p:txBody>
      </p:sp>
      <p:grpSp>
        <p:nvGrpSpPr>
          <p:cNvPr id="3" name="Grouper 2"/>
          <p:cNvGrpSpPr>
            <a:grpSpLocks/>
          </p:cNvGrpSpPr>
          <p:nvPr/>
        </p:nvGrpSpPr>
        <p:grpSpPr bwMode="auto">
          <a:xfrm>
            <a:off x="5614988" y="706438"/>
            <a:ext cx="3394075" cy="993775"/>
            <a:chOff x="5614988" y="705907"/>
            <a:chExt cx="3394075" cy="993775"/>
          </a:xfrm>
        </p:grpSpPr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5614988" y="705907"/>
              <a:ext cx="3394075" cy="993775"/>
            </a:xfrm>
            <a:prstGeom prst="rect">
              <a:avLst/>
            </a:prstGeom>
            <a:noFill/>
            <a:ln w="50800">
              <a:solidFill>
                <a:srgbClr val="00808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28702" name="ZoneTexte 24"/>
            <p:cNvSpPr txBox="1">
              <a:spLocks noChangeArrowheads="1"/>
            </p:cNvSpPr>
            <p:nvPr/>
          </p:nvSpPr>
          <p:spPr bwMode="auto">
            <a:xfrm>
              <a:off x="5908675" y="872595"/>
              <a:ext cx="3089275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/>
                <a:t>Repérage des </a:t>
              </a:r>
              <a:r>
                <a:rPr lang="fr-FR" altLang="fr-FR" b="1"/>
                <a:t>indicateurs d’observation</a:t>
              </a:r>
              <a:r>
                <a:rPr lang="fr-FR" altLang="fr-FR"/>
                <a:t> de la situation </a:t>
              </a:r>
            </a:p>
          </p:txBody>
        </p:sp>
      </p:grpSp>
      <p:grpSp>
        <p:nvGrpSpPr>
          <p:cNvPr id="4" name="Grouper 3"/>
          <p:cNvGrpSpPr>
            <a:grpSpLocks/>
          </p:cNvGrpSpPr>
          <p:nvPr/>
        </p:nvGrpSpPr>
        <p:grpSpPr bwMode="auto">
          <a:xfrm>
            <a:off x="5614988" y="1878013"/>
            <a:ext cx="3529012" cy="993775"/>
            <a:chOff x="5614988" y="1877482"/>
            <a:chExt cx="3529012" cy="993775"/>
          </a:xfrm>
        </p:grpSpPr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5614988" y="1877482"/>
              <a:ext cx="3394075" cy="993775"/>
            </a:xfrm>
            <a:prstGeom prst="rect">
              <a:avLst/>
            </a:prstGeom>
            <a:noFill/>
            <a:ln w="50800">
              <a:solidFill>
                <a:srgbClr val="00808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28700" name="ZoneTexte 26"/>
            <p:cNvSpPr txBox="1">
              <a:spLocks noChangeArrowheads="1"/>
            </p:cNvSpPr>
            <p:nvPr/>
          </p:nvSpPr>
          <p:spPr bwMode="auto">
            <a:xfrm>
              <a:off x="5614988" y="2079095"/>
              <a:ext cx="3529012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 b="1"/>
                <a:t>Objectivation</a:t>
              </a:r>
              <a:r>
                <a:rPr lang="fr-FR" altLang="fr-FR"/>
                <a:t>/ prise de conscience des jugements de valeur </a:t>
              </a:r>
            </a:p>
          </p:txBody>
        </p:sp>
      </p:grpSp>
      <p:grpSp>
        <p:nvGrpSpPr>
          <p:cNvPr id="2" name="Grouper 1"/>
          <p:cNvGrpSpPr>
            <a:grpSpLocks/>
          </p:cNvGrpSpPr>
          <p:nvPr/>
        </p:nvGrpSpPr>
        <p:grpSpPr bwMode="auto">
          <a:xfrm>
            <a:off x="5583238" y="5618163"/>
            <a:ext cx="3529012" cy="995362"/>
            <a:chOff x="5583238" y="5617632"/>
            <a:chExt cx="3529012" cy="995363"/>
          </a:xfrm>
        </p:grpSpPr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5583238" y="5617632"/>
              <a:ext cx="3394075" cy="995363"/>
            </a:xfrm>
            <a:prstGeom prst="rect">
              <a:avLst/>
            </a:prstGeom>
            <a:noFill/>
            <a:ln w="50800">
              <a:solidFill>
                <a:srgbClr val="00808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28698" name="ZoneTexte 28"/>
            <p:cNvSpPr txBox="1">
              <a:spLocks noChangeArrowheads="1"/>
            </p:cNvSpPr>
            <p:nvPr/>
          </p:nvSpPr>
          <p:spPr bwMode="auto">
            <a:xfrm>
              <a:off x="5583238" y="5819245"/>
              <a:ext cx="3529012" cy="647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/>
                <a:t>Pistes d’action </a:t>
              </a:r>
              <a:r>
                <a:rPr lang="fr-FR" altLang="fr-FR" b="1"/>
                <a:t>contextualisées</a:t>
              </a:r>
              <a:r>
                <a:rPr lang="fr-FR" altLang="fr-FR"/>
                <a:t> et liées à l’analyse réalisée </a:t>
              </a:r>
            </a:p>
          </p:txBody>
        </p:sp>
      </p:grpSp>
      <p:grpSp>
        <p:nvGrpSpPr>
          <p:cNvPr id="6" name="Grouper 5"/>
          <p:cNvGrpSpPr>
            <a:grpSpLocks/>
          </p:cNvGrpSpPr>
          <p:nvPr/>
        </p:nvGrpSpPr>
        <p:grpSpPr bwMode="auto">
          <a:xfrm>
            <a:off x="5605463" y="4341813"/>
            <a:ext cx="3530600" cy="1093787"/>
            <a:chOff x="5605463" y="4341282"/>
            <a:chExt cx="3530600" cy="1093788"/>
          </a:xfrm>
        </p:grpSpPr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5605463" y="4341282"/>
              <a:ext cx="3395662" cy="1093788"/>
            </a:xfrm>
            <a:prstGeom prst="rect">
              <a:avLst/>
            </a:prstGeom>
            <a:noFill/>
            <a:ln w="50800">
              <a:solidFill>
                <a:srgbClr val="00808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28696" name="ZoneTexte 30"/>
            <p:cNvSpPr txBox="1">
              <a:spLocks noChangeArrowheads="1"/>
            </p:cNvSpPr>
            <p:nvPr/>
          </p:nvSpPr>
          <p:spPr bwMode="auto">
            <a:xfrm>
              <a:off x="5605463" y="4560357"/>
              <a:ext cx="3530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/>
                <a:t>Mobilisation des </a:t>
              </a:r>
              <a:r>
                <a:rPr lang="fr-FR" altLang="fr-FR" b="1"/>
                <a:t>apports théoriques</a:t>
              </a:r>
            </a:p>
          </p:txBody>
        </p:sp>
      </p:grpSp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5600700" y="3116263"/>
            <a:ext cx="3530600" cy="1033462"/>
            <a:chOff x="5600700" y="3115732"/>
            <a:chExt cx="3530600" cy="1033463"/>
          </a:xfrm>
        </p:grpSpPr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619750" y="3115732"/>
              <a:ext cx="3395663" cy="993776"/>
            </a:xfrm>
            <a:prstGeom prst="rect">
              <a:avLst/>
            </a:prstGeom>
            <a:noFill/>
            <a:ln w="50800">
              <a:solidFill>
                <a:srgbClr val="00808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28694" name="ZoneTexte 32"/>
            <p:cNvSpPr txBox="1">
              <a:spLocks noChangeArrowheads="1"/>
            </p:cNvSpPr>
            <p:nvPr/>
          </p:nvSpPr>
          <p:spPr bwMode="auto">
            <a:xfrm>
              <a:off x="5600700" y="3225270"/>
              <a:ext cx="3530600" cy="923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 b="1"/>
                <a:t>Multiplicité</a:t>
              </a:r>
              <a:r>
                <a:rPr lang="fr-FR" altLang="fr-FR"/>
                <a:t> des angles d’analyse et des pistes d’action pour une même situation  </a:t>
              </a:r>
            </a:p>
          </p:txBody>
        </p:sp>
      </p:grpSp>
      <p:sp>
        <p:nvSpPr>
          <p:cNvPr id="28689" name="ZoneTexte 33"/>
          <p:cNvSpPr txBox="1">
            <a:spLocks noChangeArrowheads="1"/>
          </p:cNvSpPr>
          <p:nvPr/>
        </p:nvSpPr>
        <p:spPr bwMode="auto">
          <a:xfrm>
            <a:off x="750888" y="782638"/>
            <a:ext cx="164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400" b="1"/>
              <a:t>Conditions </a:t>
            </a:r>
          </a:p>
        </p:txBody>
      </p:sp>
      <p:sp>
        <p:nvSpPr>
          <p:cNvPr id="28690" name="ZoneTexte 34"/>
          <p:cNvSpPr txBox="1">
            <a:spLocks noChangeArrowheads="1"/>
          </p:cNvSpPr>
          <p:nvPr/>
        </p:nvSpPr>
        <p:spPr bwMode="auto">
          <a:xfrm>
            <a:off x="3268663" y="788988"/>
            <a:ext cx="164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400" b="1"/>
              <a:t>Processus  </a:t>
            </a:r>
          </a:p>
        </p:txBody>
      </p:sp>
      <p:sp>
        <p:nvSpPr>
          <p:cNvPr id="28691" name="ZoneTexte 33"/>
          <p:cNvSpPr txBox="1">
            <a:spLocks noChangeArrowheads="1"/>
          </p:cNvSpPr>
          <p:nvPr/>
        </p:nvSpPr>
        <p:spPr bwMode="auto">
          <a:xfrm>
            <a:off x="2011363" y="22225"/>
            <a:ext cx="5800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800" b="1"/>
              <a:t>Analyse du dispositif  </a:t>
            </a:r>
          </a:p>
        </p:txBody>
      </p:sp>
      <p:sp>
        <p:nvSpPr>
          <p:cNvPr id="28692" name="ZoneTexte 33"/>
          <p:cNvSpPr txBox="1">
            <a:spLocks noChangeArrowheads="1"/>
          </p:cNvSpPr>
          <p:nvPr/>
        </p:nvSpPr>
        <p:spPr bwMode="auto">
          <a:xfrm>
            <a:off x="6499225" y="146050"/>
            <a:ext cx="164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2400" b="1"/>
              <a:t>Effets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95275" y="1162050"/>
            <a:ext cx="2263775" cy="4813300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9699" name="ZoneTexte 8"/>
          <p:cNvSpPr txBox="1">
            <a:spLocks noChangeArrowheads="1"/>
          </p:cNvSpPr>
          <p:nvPr/>
        </p:nvSpPr>
        <p:spPr bwMode="auto">
          <a:xfrm>
            <a:off x="404813" y="1343025"/>
            <a:ext cx="2117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Interaction entre des étudiants de diverses disciplines </a:t>
            </a:r>
          </a:p>
        </p:txBody>
      </p:sp>
      <p:sp>
        <p:nvSpPr>
          <p:cNvPr id="29700" name="ZoneTexte 10"/>
          <p:cNvSpPr txBox="1">
            <a:spLocks noChangeArrowheads="1"/>
          </p:cNvSpPr>
          <p:nvPr/>
        </p:nvSpPr>
        <p:spPr bwMode="auto">
          <a:xfrm>
            <a:off x="404813" y="2886075"/>
            <a:ext cx="1987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Une situation de stage vécue par un étudiant ext. au groupe (vidéo)</a:t>
            </a:r>
          </a:p>
        </p:txBody>
      </p:sp>
      <p:sp>
        <p:nvSpPr>
          <p:cNvPr id="29701" name="ZoneTexte 11"/>
          <p:cNvSpPr txBox="1">
            <a:spLocks noChangeArrowheads="1"/>
          </p:cNvSpPr>
          <p:nvPr/>
        </p:nvSpPr>
        <p:spPr bwMode="auto">
          <a:xfrm>
            <a:off x="404813" y="4535488"/>
            <a:ext cx="1987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Préparation à distance et en autonomie sur base de vidéos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852738" y="1187450"/>
            <a:ext cx="2486025" cy="1285875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9703" name="ZoneTexte 18"/>
          <p:cNvSpPr txBox="1">
            <a:spLocks noChangeArrowheads="1"/>
          </p:cNvSpPr>
          <p:nvPr/>
        </p:nvSpPr>
        <p:spPr bwMode="auto">
          <a:xfrm>
            <a:off x="2981325" y="1187450"/>
            <a:ext cx="22653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Analyse d’une pratique professionnelle extérieure  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852738" y="2787650"/>
            <a:ext cx="2486025" cy="1257300"/>
          </a:xfrm>
          <a:prstGeom prst="rect">
            <a:avLst/>
          </a:prstGeom>
          <a:noFill/>
          <a:ln w="50800">
            <a:solidFill>
              <a:srgbClr val="FF80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9705" name="ZoneTexte 20"/>
          <p:cNvSpPr txBox="1">
            <a:spLocks noChangeArrowheads="1"/>
          </p:cNvSpPr>
          <p:nvPr/>
        </p:nvSpPr>
        <p:spPr bwMode="auto">
          <a:xfrm>
            <a:off x="2981325" y="3092450"/>
            <a:ext cx="226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Réflexivité individuelle 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876550" y="4465638"/>
            <a:ext cx="2484438" cy="1257300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9707" name="ZoneTexte 22"/>
          <p:cNvSpPr txBox="1">
            <a:spLocks noChangeArrowheads="1"/>
          </p:cNvSpPr>
          <p:nvPr/>
        </p:nvSpPr>
        <p:spPr bwMode="auto">
          <a:xfrm>
            <a:off x="3005138" y="4692650"/>
            <a:ext cx="22653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Réflexivité en interaction  </a:t>
            </a:r>
          </a:p>
        </p:txBody>
      </p:sp>
      <p:grpSp>
        <p:nvGrpSpPr>
          <p:cNvPr id="29708" name="Grouper 1"/>
          <p:cNvGrpSpPr>
            <a:grpSpLocks/>
          </p:cNvGrpSpPr>
          <p:nvPr/>
        </p:nvGrpSpPr>
        <p:grpSpPr bwMode="auto">
          <a:xfrm>
            <a:off x="5600700" y="2860675"/>
            <a:ext cx="3530600" cy="993775"/>
            <a:chOff x="5600700" y="2860673"/>
            <a:chExt cx="3530600" cy="993775"/>
          </a:xfrm>
        </p:grpSpPr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619750" y="2860673"/>
              <a:ext cx="3395663" cy="993775"/>
            </a:xfrm>
            <a:prstGeom prst="rect">
              <a:avLst/>
            </a:prstGeom>
            <a:noFill/>
            <a:ln w="50800">
              <a:solidFill>
                <a:srgbClr val="FF80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29714" name="ZoneTexte 32"/>
            <p:cNvSpPr txBox="1">
              <a:spLocks noChangeArrowheads="1"/>
            </p:cNvSpPr>
            <p:nvPr/>
          </p:nvSpPr>
          <p:spPr bwMode="auto">
            <a:xfrm>
              <a:off x="5600700" y="2970211"/>
              <a:ext cx="35306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 b="1"/>
                <a:t>Transformation de normes  </a:t>
              </a:r>
              <a:r>
                <a:rPr lang="fr-FR" altLang="fr-FR"/>
                <a:t>extérieures à normes personnelles</a:t>
              </a:r>
            </a:p>
          </p:txBody>
        </p:sp>
      </p:grpSp>
      <p:sp>
        <p:nvSpPr>
          <p:cNvPr id="29709" name="ZoneTexte 33"/>
          <p:cNvSpPr txBox="1">
            <a:spLocks noChangeArrowheads="1"/>
          </p:cNvSpPr>
          <p:nvPr/>
        </p:nvSpPr>
        <p:spPr bwMode="auto">
          <a:xfrm>
            <a:off x="750888" y="477838"/>
            <a:ext cx="164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400" b="1"/>
              <a:t>Conditions </a:t>
            </a:r>
          </a:p>
        </p:txBody>
      </p:sp>
      <p:sp>
        <p:nvSpPr>
          <p:cNvPr id="29710" name="ZoneTexte 34"/>
          <p:cNvSpPr txBox="1">
            <a:spLocks noChangeArrowheads="1"/>
          </p:cNvSpPr>
          <p:nvPr/>
        </p:nvSpPr>
        <p:spPr bwMode="auto">
          <a:xfrm>
            <a:off x="3268663" y="484188"/>
            <a:ext cx="164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400" b="1"/>
              <a:t>Processus  </a:t>
            </a:r>
          </a:p>
        </p:txBody>
      </p:sp>
      <p:sp>
        <p:nvSpPr>
          <p:cNvPr id="29711" name="ZoneTexte 33"/>
          <p:cNvSpPr txBox="1">
            <a:spLocks noChangeArrowheads="1"/>
          </p:cNvSpPr>
          <p:nvPr/>
        </p:nvSpPr>
        <p:spPr bwMode="auto">
          <a:xfrm>
            <a:off x="2011363" y="22225"/>
            <a:ext cx="5800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800" b="1"/>
              <a:t>Analyse du dispositif  </a:t>
            </a:r>
          </a:p>
        </p:txBody>
      </p:sp>
      <p:sp>
        <p:nvSpPr>
          <p:cNvPr id="29712" name="ZoneTexte 33"/>
          <p:cNvSpPr txBox="1">
            <a:spLocks noChangeArrowheads="1"/>
          </p:cNvSpPr>
          <p:nvPr/>
        </p:nvSpPr>
        <p:spPr bwMode="auto">
          <a:xfrm>
            <a:off x="6499225" y="146050"/>
            <a:ext cx="164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2400" b="1"/>
              <a:t>Effets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95275" y="1162050"/>
            <a:ext cx="2263775" cy="4813300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23" name="ZoneTexte 8"/>
          <p:cNvSpPr txBox="1">
            <a:spLocks noChangeArrowheads="1"/>
          </p:cNvSpPr>
          <p:nvPr/>
        </p:nvSpPr>
        <p:spPr bwMode="auto">
          <a:xfrm>
            <a:off x="404813" y="1343025"/>
            <a:ext cx="2117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Interaction entre des étudiants de diverses disciplines </a:t>
            </a:r>
          </a:p>
        </p:txBody>
      </p:sp>
      <p:sp>
        <p:nvSpPr>
          <p:cNvPr id="30724" name="ZoneTexte 10"/>
          <p:cNvSpPr txBox="1">
            <a:spLocks noChangeArrowheads="1"/>
          </p:cNvSpPr>
          <p:nvPr/>
        </p:nvSpPr>
        <p:spPr bwMode="auto">
          <a:xfrm>
            <a:off x="404813" y="2886075"/>
            <a:ext cx="1987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Une situation de stage vécue par un étudiant ext. au groupe (vidéo)</a:t>
            </a:r>
          </a:p>
        </p:txBody>
      </p:sp>
      <p:sp>
        <p:nvSpPr>
          <p:cNvPr id="30725" name="ZoneTexte 11"/>
          <p:cNvSpPr txBox="1">
            <a:spLocks noChangeArrowheads="1"/>
          </p:cNvSpPr>
          <p:nvPr/>
        </p:nvSpPr>
        <p:spPr bwMode="auto">
          <a:xfrm>
            <a:off x="404813" y="4535488"/>
            <a:ext cx="1987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Préparation à distance et en autonomie sur base de vidéos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852738" y="1187450"/>
            <a:ext cx="2486025" cy="1285875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27" name="ZoneTexte 18"/>
          <p:cNvSpPr txBox="1">
            <a:spLocks noChangeArrowheads="1"/>
          </p:cNvSpPr>
          <p:nvPr/>
        </p:nvSpPr>
        <p:spPr bwMode="auto">
          <a:xfrm>
            <a:off x="2981325" y="1187450"/>
            <a:ext cx="22653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Analyse d’une pratique professionnelle extérieure  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852738" y="2787650"/>
            <a:ext cx="2486025" cy="1257300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29" name="ZoneTexte 20"/>
          <p:cNvSpPr txBox="1">
            <a:spLocks noChangeArrowheads="1"/>
          </p:cNvSpPr>
          <p:nvPr/>
        </p:nvSpPr>
        <p:spPr bwMode="auto">
          <a:xfrm>
            <a:off x="2981325" y="3092450"/>
            <a:ext cx="226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Réflexivité individuelle 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876550" y="4465638"/>
            <a:ext cx="2484438" cy="1257300"/>
          </a:xfrm>
          <a:prstGeom prst="rect">
            <a:avLst/>
          </a:prstGeom>
          <a:noFill/>
          <a:ln w="50800">
            <a:solidFill>
              <a:srgbClr val="80008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31" name="ZoneTexte 22"/>
          <p:cNvSpPr txBox="1">
            <a:spLocks noChangeArrowheads="1"/>
          </p:cNvSpPr>
          <p:nvPr/>
        </p:nvSpPr>
        <p:spPr bwMode="auto">
          <a:xfrm>
            <a:off x="3005138" y="4692650"/>
            <a:ext cx="22653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Réflexivité en interaction  </a:t>
            </a:r>
          </a:p>
        </p:txBody>
      </p:sp>
      <p:grpSp>
        <p:nvGrpSpPr>
          <p:cNvPr id="2" name="Grouper 1"/>
          <p:cNvGrpSpPr>
            <a:grpSpLocks/>
          </p:cNvGrpSpPr>
          <p:nvPr/>
        </p:nvGrpSpPr>
        <p:grpSpPr bwMode="auto">
          <a:xfrm>
            <a:off x="5614988" y="654050"/>
            <a:ext cx="3394075" cy="993775"/>
            <a:chOff x="5614988" y="654044"/>
            <a:chExt cx="3394075" cy="993775"/>
          </a:xfrm>
        </p:grpSpPr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5614988" y="654044"/>
              <a:ext cx="3394075" cy="993775"/>
            </a:xfrm>
            <a:prstGeom prst="rect">
              <a:avLst/>
            </a:prstGeom>
            <a:noFill/>
            <a:ln w="50800">
              <a:solidFill>
                <a:srgbClr val="80008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30750" name="ZoneTexte 24"/>
            <p:cNvSpPr txBox="1">
              <a:spLocks noChangeArrowheads="1"/>
            </p:cNvSpPr>
            <p:nvPr/>
          </p:nvSpPr>
          <p:spPr bwMode="auto">
            <a:xfrm>
              <a:off x="5908675" y="905397"/>
              <a:ext cx="30892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/>
                <a:t>Ecoute de l’autre</a:t>
              </a:r>
            </a:p>
          </p:txBody>
        </p:sp>
      </p:grpSp>
      <p:grpSp>
        <p:nvGrpSpPr>
          <p:cNvPr id="3" name="Grouper 2"/>
          <p:cNvGrpSpPr>
            <a:grpSpLocks/>
          </p:cNvGrpSpPr>
          <p:nvPr/>
        </p:nvGrpSpPr>
        <p:grpSpPr bwMode="auto">
          <a:xfrm>
            <a:off x="5614988" y="1843088"/>
            <a:ext cx="3529012" cy="993775"/>
            <a:chOff x="5614988" y="1842552"/>
            <a:chExt cx="3529012" cy="993775"/>
          </a:xfrm>
        </p:grpSpPr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5614988" y="1842552"/>
              <a:ext cx="3394075" cy="993775"/>
            </a:xfrm>
            <a:prstGeom prst="rect">
              <a:avLst/>
            </a:prstGeom>
            <a:noFill/>
            <a:ln w="50800">
              <a:solidFill>
                <a:srgbClr val="80008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30748" name="ZoneTexte 26"/>
            <p:cNvSpPr txBox="1">
              <a:spLocks noChangeArrowheads="1"/>
            </p:cNvSpPr>
            <p:nvPr/>
          </p:nvSpPr>
          <p:spPr bwMode="auto">
            <a:xfrm>
              <a:off x="5614988" y="2044165"/>
              <a:ext cx="3529012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/>
                <a:t>Acceptation de la confrontation des opinions</a:t>
              </a:r>
            </a:p>
          </p:txBody>
        </p:sp>
      </p:grpSp>
      <p:grpSp>
        <p:nvGrpSpPr>
          <p:cNvPr id="6" name="Grouper 5"/>
          <p:cNvGrpSpPr>
            <a:grpSpLocks/>
          </p:cNvGrpSpPr>
          <p:nvPr/>
        </p:nvGrpSpPr>
        <p:grpSpPr bwMode="auto">
          <a:xfrm>
            <a:off x="5484813" y="5548313"/>
            <a:ext cx="3530600" cy="995362"/>
            <a:chOff x="5484813" y="5548840"/>
            <a:chExt cx="3530600" cy="995363"/>
          </a:xfrm>
        </p:grpSpPr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5583238" y="5548840"/>
              <a:ext cx="3394075" cy="995363"/>
            </a:xfrm>
            <a:prstGeom prst="rect">
              <a:avLst/>
            </a:prstGeom>
            <a:noFill/>
            <a:ln w="50800">
              <a:solidFill>
                <a:srgbClr val="80008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30746" name="ZoneTexte 28"/>
            <p:cNvSpPr txBox="1">
              <a:spLocks noChangeArrowheads="1"/>
            </p:cNvSpPr>
            <p:nvPr/>
          </p:nvSpPr>
          <p:spPr bwMode="auto">
            <a:xfrm>
              <a:off x="5484813" y="5764740"/>
              <a:ext cx="3530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/>
                <a:t>Prise de conscience du caractère personnel de son avis </a:t>
              </a:r>
            </a:p>
          </p:txBody>
        </p:sp>
      </p:grpSp>
      <p:grpSp>
        <p:nvGrpSpPr>
          <p:cNvPr id="5" name="Grouper 4"/>
          <p:cNvGrpSpPr>
            <a:grpSpLocks/>
          </p:cNvGrpSpPr>
          <p:nvPr/>
        </p:nvGrpSpPr>
        <p:grpSpPr bwMode="auto">
          <a:xfrm>
            <a:off x="5605463" y="4306888"/>
            <a:ext cx="3530600" cy="1093787"/>
            <a:chOff x="5605463" y="4306352"/>
            <a:chExt cx="3530600" cy="1093788"/>
          </a:xfrm>
        </p:grpSpPr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5605463" y="4306352"/>
              <a:ext cx="3395662" cy="1093788"/>
            </a:xfrm>
            <a:prstGeom prst="rect">
              <a:avLst/>
            </a:prstGeom>
            <a:noFill/>
            <a:ln w="50800">
              <a:solidFill>
                <a:srgbClr val="80008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30744" name="ZoneTexte 30"/>
            <p:cNvSpPr txBox="1">
              <a:spLocks noChangeArrowheads="1"/>
            </p:cNvSpPr>
            <p:nvPr/>
          </p:nvSpPr>
          <p:spPr bwMode="auto">
            <a:xfrm>
              <a:off x="5605463" y="4525427"/>
              <a:ext cx="3530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/>
                <a:t>Ne pas se sentir menacé par la divergence</a:t>
              </a:r>
              <a:endParaRPr lang="fr-FR" altLang="fr-FR" b="1"/>
            </a:p>
          </p:txBody>
        </p:sp>
      </p:grpSp>
      <p:grpSp>
        <p:nvGrpSpPr>
          <p:cNvPr id="4" name="Grouper 3"/>
          <p:cNvGrpSpPr>
            <a:grpSpLocks/>
          </p:cNvGrpSpPr>
          <p:nvPr/>
        </p:nvGrpSpPr>
        <p:grpSpPr bwMode="auto">
          <a:xfrm>
            <a:off x="5600700" y="3081338"/>
            <a:ext cx="3530600" cy="993775"/>
            <a:chOff x="5600700" y="3080802"/>
            <a:chExt cx="3530600" cy="993775"/>
          </a:xfrm>
        </p:grpSpPr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619750" y="3080802"/>
              <a:ext cx="3395663" cy="993775"/>
            </a:xfrm>
            <a:prstGeom prst="rect">
              <a:avLst/>
            </a:prstGeom>
            <a:noFill/>
            <a:ln w="50800">
              <a:solidFill>
                <a:srgbClr val="80008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1" hangingPunct="1">
                <a:defRPr/>
              </a:pPr>
              <a:endParaRPr lang="fr-FR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30742" name="ZoneTexte 32"/>
            <p:cNvSpPr txBox="1">
              <a:spLocks noChangeArrowheads="1"/>
            </p:cNvSpPr>
            <p:nvPr/>
          </p:nvSpPr>
          <p:spPr bwMode="auto">
            <a:xfrm>
              <a:off x="5600700" y="3190340"/>
              <a:ext cx="353060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fr-FR" altLang="fr-FR"/>
                <a:t>Mise en mots de ses opinions</a:t>
              </a:r>
            </a:p>
          </p:txBody>
        </p:sp>
      </p:grpSp>
      <p:sp>
        <p:nvSpPr>
          <p:cNvPr id="30737" name="ZoneTexte 33"/>
          <p:cNvSpPr txBox="1">
            <a:spLocks noChangeArrowheads="1"/>
          </p:cNvSpPr>
          <p:nvPr/>
        </p:nvSpPr>
        <p:spPr bwMode="auto">
          <a:xfrm>
            <a:off x="750888" y="477838"/>
            <a:ext cx="164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400" b="1"/>
              <a:t>Conditions </a:t>
            </a:r>
          </a:p>
        </p:txBody>
      </p:sp>
      <p:sp>
        <p:nvSpPr>
          <p:cNvPr id="30738" name="ZoneTexte 34"/>
          <p:cNvSpPr txBox="1">
            <a:spLocks noChangeArrowheads="1"/>
          </p:cNvSpPr>
          <p:nvPr/>
        </p:nvSpPr>
        <p:spPr bwMode="auto">
          <a:xfrm>
            <a:off x="3268663" y="484188"/>
            <a:ext cx="164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400" b="1"/>
              <a:t>Processus  </a:t>
            </a:r>
          </a:p>
        </p:txBody>
      </p:sp>
      <p:sp>
        <p:nvSpPr>
          <p:cNvPr id="30739" name="ZoneTexte 33"/>
          <p:cNvSpPr txBox="1">
            <a:spLocks noChangeArrowheads="1"/>
          </p:cNvSpPr>
          <p:nvPr/>
        </p:nvSpPr>
        <p:spPr bwMode="auto">
          <a:xfrm>
            <a:off x="2011363" y="22225"/>
            <a:ext cx="5800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800" b="1"/>
              <a:t>Analyse du dispositif  </a:t>
            </a:r>
          </a:p>
        </p:txBody>
      </p:sp>
      <p:sp>
        <p:nvSpPr>
          <p:cNvPr id="30740" name="ZoneTexte 33"/>
          <p:cNvSpPr txBox="1">
            <a:spLocks noChangeArrowheads="1"/>
          </p:cNvSpPr>
          <p:nvPr/>
        </p:nvSpPr>
        <p:spPr bwMode="auto">
          <a:xfrm>
            <a:off x="6499225" y="146050"/>
            <a:ext cx="164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2400" b="1"/>
              <a:t>Effets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95275" y="1162050"/>
            <a:ext cx="2263775" cy="4813300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2771" name="ZoneTexte 8"/>
          <p:cNvSpPr txBox="1">
            <a:spLocks noChangeArrowheads="1"/>
          </p:cNvSpPr>
          <p:nvPr/>
        </p:nvSpPr>
        <p:spPr bwMode="auto">
          <a:xfrm>
            <a:off x="404813" y="1343025"/>
            <a:ext cx="2117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Interaction entre des étudiants de diverses discipline </a:t>
            </a:r>
          </a:p>
        </p:txBody>
      </p:sp>
      <p:sp>
        <p:nvSpPr>
          <p:cNvPr id="32772" name="ZoneTexte 10"/>
          <p:cNvSpPr txBox="1">
            <a:spLocks noChangeArrowheads="1"/>
          </p:cNvSpPr>
          <p:nvPr/>
        </p:nvSpPr>
        <p:spPr bwMode="auto">
          <a:xfrm>
            <a:off x="404813" y="2886075"/>
            <a:ext cx="1987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Une situation de stage vécue par un étudiant ext. au groupe (vidéo)</a:t>
            </a:r>
          </a:p>
        </p:txBody>
      </p:sp>
      <p:sp>
        <p:nvSpPr>
          <p:cNvPr id="32773" name="ZoneTexte 11"/>
          <p:cNvSpPr txBox="1">
            <a:spLocks noChangeArrowheads="1"/>
          </p:cNvSpPr>
          <p:nvPr/>
        </p:nvSpPr>
        <p:spPr bwMode="auto">
          <a:xfrm>
            <a:off x="404813" y="4535488"/>
            <a:ext cx="1987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Préparation à distance et en autonomie sur base de vidéos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852738" y="1187450"/>
            <a:ext cx="2486025" cy="1285875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2775" name="ZoneTexte 18"/>
          <p:cNvSpPr txBox="1">
            <a:spLocks noChangeArrowheads="1"/>
          </p:cNvSpPr>
          <p:nvPr/>
        </p:nvSpPr>
        <p:spPr bwMode="auto">
          <a:xfrm>
            <a:off x="2981325" y="1187450"/>
            <a:ext cx="22653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Analyse d’une pratique professionnelle extérieure  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852738" y="2787650"/>
            <a:ext cx="2486025" cy="1257300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2777" name="ZoneTexte 20"/>
          <p:cNvSpPr txBox="1">
            <a:spLocks noChangeArrowheads="1"/>
          </p:cNvSpPr>
          <p:nvPr/>
        </p:nvSpPr>
        <p:spPr bwMode="auto">
          <a:xfrm>
            <a:off x="2981325" y="3092450"/>
            <a:ext cx="22653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Réflexivité individuelle 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876550" y="4465638"/>
            <a:ext cx="2484438" cy="1257300"/>
          </a:xfrm>
          <a:prstGeom prst="rect">
            <a:avLst/>
          </a:prstGeom>
          <a:noFill/>
          <a:ln w="9525">
            <a:solidFill>
              <a:srgbClr val="7F7F7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fr-FR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2779" name="ZoneTexte 22"/>
          <p:cNvSpPr txBox="1">
            <a:spLocks noChangeArrowheads="1"/>
          </p:cNvSpPr>
          <p:nvPr/>
        </p:nvSpPr>
        <p:spPr bwMode="auto">
          <a:xfrm>
            <a:off x="3005138" y="4692650"/>
            <a:ext cx="22653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/>
              <a:t>Réflexivité en interaction  </a:t>
            </a:r>
          </a:p>
        </p:txBody>
      </p:sp>
      <p:sp>
        <p:nvSpPr>
          <p:cNvPr id="32780" name="ZoneTexte 38"/>
          <p:cNvSpPr txBox="1">
            <a:spLocks noChangeArrowheads="1"/>
          </p:cNvSpPr>
          <p:nvPr/>
        </p:nvSpPr>
        <p:spPr bwMode="auto">
          <a:xfrm>
            <a:off x="1212850" y="1184275"/>
            <a:ext cx="6946900" cy="1385888"/>
          </a:xfrm>
          <a:prstGeom prst="rect">
            <a:avLst/>
          </a:prstGeom>
          <a:solidFill>
            <a:srgbClr val="FAFFC5"/>
          </a:solidFill>
          <a:ln w="9525">
            <a:solidFill>
              <a:srgbClr val="FFF14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2800" b="1"/>
              <a:t>Posture objectivante </a:t>
            </a:r>
          </a:p>
          <a:p>
            <a:pPr algn="ctr" eaLnBrk="1" hangingPunct="1"/>
            <a:r>
              <a:rPr lang="fr-FR" altLang="fr-FR" sz="2800" b="1"/>
              <a:t>avant d’</a:t>
            </a:r>
            <a:r>
              <a:rPr lang="fr-FR" altLang="ja-JP" sz="2800" b="1"/>
              <a:t>être </a:t>
            </a:r>
          </a:p>
          <a:p>
            <a:pPr algn="ctr" eaLnBrk="1" hangingPunct="1"/>
            <a:r>
              <a:rPr lang="fr-FR" altLang="fr-FR" sz="2800" b="1"/>
              <a:t>interprétative</a:t>
            </a:r>
          </a:p>
        </p:txBody>
      </p:sp>
      <p:sp>
        <p:nvSpPr>
          <p:cNvPr id="32781" name="ZoneTexte 39"/>
          <p:cNvSpPr txBox="1">
            <a:spLocks noChangeArrowheads="1"/>
          </p:cNvSpPr>
          <p:nvPr/>
        </p:nvSpPr>
        <p:spPr bwMode="auto">
          <a:xfrm>
            <a:off x="1211263" y="2852738"/>
            <a:ext cx="6946900" cy="523875"/>
          </a:xfrm>
          <a:prstGeom prst="rect">
            <a:avLst/>
          </a:prstGeom>
          <a:solidFill>
            <a:srgbClr val="FAFFC5"/>
          </a:solidFill>
          <a:ln w="9525">
            <a:solidFill>
              <a:srgbClr val="FFF14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2800" b="1"/>
              <a:t>Pour les étudiants et pour les formateurs</a:t>
            </a:r>
          </a:p>
        </p:txBody>
      </p:sp>
      <p:sp>
        <p:nvSpPr>
          <p:cNvPr id="32782" name="ZoneTexte 40"/>
          <p:cNvSpPr txBox="1">
            <a:spLocks noChangeArrowheads="1"/>
          </p:cNvSpPr>
          <p:nvPr/>
        </p:nvSpPr>
        <p:spPr bwMode="auto">
          <a:xfrm>
            <a:off x="1212850" y="3684588"/>
            <a:ext cx="6946900" cy="1816100"/>
          </a:xfrm>
          <a:prstGeom prst="rect">
            <a:avLst/>
          </a:prstGeom>
          <a:solidFill>
            <a:srgbClr val="FAFFC5"/>
          </a:solidFill>
          <a:ln w="9525">
            <a:solidFill>
              <a:srgbClr val="FFF14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2800" b="1"/>
              <a:t>Projet qui contribue à s’interroger sur les théories personnelles/collectives de l’enseignement et de l’apprentissage</a:t>
            </a:r>
          </a:p>
          <a:p>
            <a:pPr algn="ctr" eaLnBrk="1" hangingPunct="1"/>
            <a:endParaRPr lang="fr-FR" altLang="fr-FR" sz="2800" b="1"/>
          </a:p>
        </p:txBody>
      </p:sp>
      <p:sp>
        <p:nvSpPr>
          <p:cNvPr id="32783" name="ZoneTexte 41"/>
          <p:cNvSpPr txBox="1">
            <a:spLocks noChangeArrowheads="1"/>
          </p:cNvSpPr>
          <p:nvPr/>
        </p:nvSpPr>
        <p:spPr bwMode="auto">
          <a:xfrm>
            <a:off x="750888" y="477838"/>
            <a:ext cx="164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400" b="1"/>
              <a:t>Conditions </a:t>
            </a:r>
          </a:p>
        </p:txBody>
      </p:sp>
      <p:sp>
        <p:nvSpPr>
          <p:cNvPr id="32784" name="ZoneTexte 42"/>
          <p:cNvSpPr txBox="1">
            <a:spLocks noChangeArrowheads="1"/>
          </p:cNvSpPr>
          <p:nvPr/>
        </p:nvSpPr>
        <p:spPr bwMode="auto">
          <a:xfrm>
            <a:off x="3268663" y="484188"/>
            <a:ext cx="164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400" b="1"/>
              <a:t>Processus  </a:t>
            </a:r>
          </a:p>
        </p:txBody>
      </p:sp>
      <p:sp>
        <p:nvSpPr>
          <p:cNvPr id="32785" name="ZoneTexte 33"/>
          <p:cNvSpPr txBox="1">
            <a:spLocks noChangeArrowheads="1"/>
          </p:cNvSpPr>
          <p:nvPr/>
        </p:nvSpPr>
        <p:spPr bwMode="auto">
          <a:xfrm>
            <a:off x="2011363" y="22225"/>
            <a:ext cx="5800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2800" b="1"/>
              <a:t>Analyse du dispositif  </a:t>
            </a:r>
          </a:p>
        </p:txBody>
      </p:sp>
      <p:sp>
        <p:nvSpPr>
          <p:cNvPr id="32786" name="ZoneTexte 33"/>
          <p:cNvSpPr txBox="1">
            <a:spLocks noChangeArrowheads="1"/>
          </p:cNvSpPr>
          <p:nvPr/>
        </p:nvSpPr>
        <p:spPr bwMode="auto">
          <a:xfrm>
            <a:off x="6499225" y="146050"/>
            <a:ext cx="164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fr-FR" altLang="fr-FR" sz="2400" b="1"/>
              <a:t>Effets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 bwMode="auto">
          <a:xfrm>
            <a:off x="612775" y="228600"/>
            <a:ext cx="81534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z="3600" smtClean="0">
                <a:solidFill>
                  <a:srgbClr val="55AB26"/>
                </a:solidFill>
                <a:latin typeface="Verdana" panose="020B0604030504040204" pitchFamily="34" charset="0"/>
              </a:rPr>
              <a:t>Plan</a:t>
            </a:r>
            <a:r>
              <a:rPr lang="fr-FR" altLang="fr-FR" smtClean="0"/>
              <a:t> 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sz="quarter" idx="1"/>
          </p:nvPr>
        </p:nvSpPr>
        <p:spPr bwMode="auto">
          <a:xfrm>
            <a:off x="612775" y="1600200"/>
            <a:ext cx="8153400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z="2800" smtClean="0"/>
              <a:t>Contexte</a:t>
            </a:r>
          </a:p>
          <a:p>
            <a:r>
              <a:rPr lang="fr-FR" altLang="fr-FR" sz="2800" smtClean="0"/>
              <a:t>Constats</a:t>
            </a:r>
          </a:p>
          <a:p>
            <a:r>
              <a:rPr lang="fr-FR" altLang="fr-FR" sz="2800" smtClean="0"/>
              <a:t>Le projet « transpro » </a:t>
            </a:r>
          </a:p>
          <a:p>
            <a:r>
              <a:rPr lang="fr-FR" altLang="fr-FR" sz="2800" smtClean="0"/>
              <a:t>La chronologie du projet</a:t>
            </a:r>
          </a:p>
          <a:p>
            <a:r>
              <a:rPr lang="fr-FR" altLang="fr-FR" sz="2800" smtClean="0"/>
              <a:t>Les étapes effectives du projet  </a:t>
            </a:r>
          </a:p>
          <a:p>
            <a:r>
              <a:rPr lang="fr-FR" altLang="fr-FR" sz="2800" smtClean="0"/>
              <a:t>Evaluation du dispositif par les étudiants : valeurs sous-jacentes </a:t>
            </a:r>
          </a:p>
          <a:p>
            <a:r>
              <a:rPr lang="fr-FR" altLang="fr-FR" sz="2800" smtClean="0"/>
              <a:t>Evaluation du dispositif par les formateurs : décodage des valeurs </a:t>
            </a:r>
          </a:p>
          <a:p>
            <a:endParaRPr lang="fr-FR" altLang="fr-F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 bwMode="auto">
          <a:xfrm>
            <a:off x="457200" y="441325"/>
            <a:ext cx="8229600" cy="771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BE" altLang="fr-FR" sz="3600" smtClean="0">
                <a:solidFill>
                  <a:srgbClr val="55AB26"/>
                </a:solidFill>
                <a:latin typeface="Verdana" panose="020B0604030504040204" pitchFamily="34" charset="0"/>
              </a:rPr>
              <a:t>Contexte </a:t>
            </a:r>
            <a:endParaRPr lang="fr-FR" altLang="fr-FR" sz="3600" smtClean="0">
              <a:solidFill>
                <a:srgbClr val="55AB26"/>
              </a:solidFill>
              <a:latin typeface="Verdana" panose="020B060403050404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fr-BE" altLang="fr-FR" sz="2800" dirty="0" smtClean="0"/>
              <a:t>Formation initiale des enseignants en Belgique francophone </a:t>
            </a:r>
          </a:p>
          <a:p>
            <a:pPr>
              <a:buFontTx/>
              <a:buChar char="-"/>
              <a:defRPr/>
            </a:pPr>
            <a:r>
              <a:rPr lang="fr-BE" altLang="fr-FR" sz="1800" dirty="0" smtClean="0"/>
              <a:t>Au terme d’un master </a:t>
            </a:r>
          </a:p>
          <a:p>
            <a:pPr marL="1062038" lvl="1" indent="-342900">
              <a:buFontTx/>
              <a:buChar char="-"/>
              <a:defRPr/>
            </a:pPr>
            <a:r>
              <a:rPr lang="fr-BE" altLang="fr-FR" sz="1800" dirty="0" smtClean="0">
                <a:latin typeface="Calibri" panose="020F0502020204030204" pitchFamily="34" charset="0"/>
              </a:rPr>
              <a:t>Finalité didactique </a:t>
            </a:r>
          </a:p>
          <a:p>
            <a:pPr marL="1062038" lvl="1" indent="-342900">
              <a:buFontTx/>
              <a:buChar char="-"/>
              <a:defRPr/>
            </a:pPr>
            <a:r>
              <a:rPr lang="fr-BE" altLang="fr-FR" sz="1800" dirty="0" smtClean="0">
                <a:latin typeface="Calibri" panose="020F0502020204030204" pitchFamily="34" charset="0"/>
              </a:rPr>
              <a:t>Agrégation</a:t>
            </a:r>
          </a:p>
          <a:p>
            <a:pPr marL="1062038" lvl="1" indent="-342900">
              <a:buFontTx/>
              <a:buChar char="-"/>
              <a:defRPr/>
            </a:pPr>
            <a:r>
              <a:rPr lang="fr-BE" altLang="fr-FR" sz="1800" dirty="0" smtClean="0">
                <a:latin typeface="Calibri" panose="020F0502020204030204" pitchFamily="34" charset="0"/>
              </a:rPr>
              <a:t>6 à 7 ECTS de stage dans les écoles secondaires- grades 10 à 12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fr-BE" altLang="fr-FR" sz="2400" dirty="0" smtClean="0">
                <a:sym typeface="Wingdings" panose="05000000000000000000" pitchFamily="2" charset="2"/>
              </a:rPr>
              <a:t>T</a:t>
            </a:r>
            <a:r>
              <a:rPr lang="fr-FR" altLang="fr-FR" sz="2400" dirty="0" err="1" smtClean="0">
                <a:solidFill>
                  <a:schemeClr val="tx1"/>
                </a:solidFill>
              </a:rPr>
              <a:t>itre</a:t>
            </a:r>
            <a:r>
              <a:rPr lang="fr-FR" altLang="fr-FR" sz="2400" dirty="0" smtClean="0">
                <a:solidFill>
                  <a:schemeClr val="tx1"/>
                </a:solidFill>
              </a:rPr>
              <a:t> d’agrégé de l’enseignement secondaire supérieur (AESS) </a:t>
            </a:r>
            <a:endParaRPr lang="fr-BE" altLang="fr-FR" sz="2400" dirty="0" smtClean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fr-BE" altLang="fr-FR" sz="2800" dirty="0" smtClean="0"/>
              <a:t>Cadre légal  </a:t>
            </a:r>
          </a:p>
          <a:p>
            <a:pPr>
              <a:buFontTx/>
              <a:buChar char="-"/>
              <a:defRPr/>
            </a:pPr>
            <a:r>
              <a:rPr lang="fr-BE" altLang="fr-FR" sz="1800" dirty="0" smtClean="0"/>
              <a:t>13 compétences</a:t>
            </a:r>
          </a:p>
          <a:p>
            <a:pPr>
              <a:buFontTx/>
              <a:buChar char="-"/>
              <a:defRPr/>
            </a:pPr>
            <a:r>
              <a:rPr lang="fr-FR" altLang="fr-FR" sz="1800" dirty="0" smtClean="0">
                <a:solidFill>
                  <a:schemeClr val="tx1"/>
                </a:solidFill>
              </a:rPr>
              <a:t>la professionnalisation (</a:t>
            </a:r>
            <a:r>
              <a:rPr lang="fr-FR" altLang="fr-FR" sz="1800" dirty="0" err="1" smtClean="0">
                <a:solidFill>
                  <a:schemeClr val="tx1"/>
                </a:solidFill>
              </a:rPr>
              <a:t>Wittorski</a:t>
            </a:r>
            <a:r>
              <a:rPr lang="fr-FR" altLang="fr-FR" sz="1800" dirty="0" smtClean="0">
                <a:solidFill>
                  <a:schemeClr val="tx1"/>
                </a:solidFill>
              </a:rPr>
              <a:t>, 2008) </a:t>
            </a:r>
          </a:p>
          <a:p>
            <a:pPr>
              <a:buFontTx/>
              <a:buChar char="-"/>
              <a:defRPr/>
            </a:pPr>
            <a:r>
              <a:rPr lang="fr-FR" altLang="fr-FR" sz="1800" dirty="0" smtClean="0">
                <a:solidFill>
                  <a:schemeClr val="tx1"/>
                </a:solidFill>
              </a:rPr>
              <a:t>le développement d’une identité professionnelle </a:t>
            </a:r>
            <a:r>
              <a:rPr lang="fr-BE" altLang="fr-FR" sz="1800" dirty="0" smtClean="0">
                <a:solidFill>
                  <a:schemeClr val="tx1"/>
                </a:solidFill>
              </a:rPr>
              <a:t>forte (</a:t>
            </a:r>
            <a:r>
              <a:rPr lang="fr-BE" altLang="fr-FR" sz="1800" dirty="0" err="1" smtClean="0">
                <a:solidFill>
                  <a:schemeClr val="tx1"/>
                </a:solidFill>
              </a:rPr>
              <a:t>Maroy</a:t>
            </a:r>
            <a:r>
              <a:rPr lang="fr-BE" altLang="fr-FR" sz="1800" dirty="0" smtClean="0">
                <a:solidFill>
                  <a:schemeClr val="tx1"/>
                </a:solidFill>
              </a:rPr>
              <a:t>, 2001)</a:t>
            </a:r>
            <a:r>
              <a:rPr lang="fr-FR" altLang="fr-FR" sz="1800" dirty="0" smtClean="0">
                <a:solidFill>
                  <a:schemeClr val="tx1"/>
                </a:solidFill>
              </a:rPr>
              <a:t> </a:t>
            </a:r>
          </a:p>
          <a:p>
            <a:pPr>
              <a:buFontTx/>
              <a:buChar char="-"/>
              <a:defRPr/>
            </a:pPr>
            <a:r>
              <a:rPr lang="fr-FR" altLang="fr-FR" sz="1800" dirty="0" smtClean="0">
                <a:solidFill>
                  <a:schemeClr val="tx1"/>
                </a:solidFill>
              </a:rPr>
              <a:t>la réflexivité</a:t>
            </a:r>
            <a:r>
              <a:rPr lang="fr-BE" altLang="fr-FR" sz="1800" dirty="0" smtClean="0">
                <a:solidFill>
                  <a:schemeClr val="tx1"/>
                </a:solidFill>
              </a:rPr>
              <a:t> (</a:t>
            </a:r>
            <a:r>
              <a:rPr lang="fr-BE" altLang="fr-FR" sz="1800" dirty="0" err="1" smtClean="0">
                <a:solidFill>
                  <a:schemeClr val="tx1"/>
                </a:solidFill>
              </a:rPr>
              <a:t>Schön</a:t>
            </a:r>
            <a:r>
              <a:rPr lang="fr-BE" altLang="fr-FR" sz="1800" dirty="0" smtClean="0">
                <a:solidFill>
                  <a:schemeClr val="tx1"/>
                </a:solidFill>
              </a:rPr>
              <a:t>, 1983)</a:t>
            </a:r>
            <a:r>
              <a:rPr lang="fr-FR" altLang="fr-FR" sz="1800" dirty="0" smtClean="0">
                <a:solidFill>
                  <a:schemeClr val="tx1"/>
                </a:solidFill>
              </a:rPr>
              <a:t>. </a:t>
            </a:r>
            <a:endParaRPr lang="fr-BE" altLang="fr-FR" sz="18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 bwMode="auto">
          <a:xfrm>
            <a:off x="457200" y="441325"/>
            <a:ext cx="8229600" cy="771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BE" altLang="fr-FR" sz="3600" smtClean="0">
                <a:solidFill>
                  <a:srgbClr val="55AB26"/>
                </a:solidFill>
                <a:latin typeface="Verdana" panose="020B0604030504040204" pitchFamily="34" charset="0"/>
              </a:rPr>
              <a:t>Constats des formateurs </a:t>
            </a:r>
            <a:endParaRPr lang="fr-FR" altLang="fr-FR" sz="3600" smtClean="0">
              <a:solidFill>
                <a:srgbClr val="55AB26"/>
              </a:solidFill>
              <a:latin typeface="Verdana" panose="020B0604030504040204" pitchFamily="34" charset="0"/>
            </a:endParaRPr>
          </a:p>
        </p:txBody>
      </p:sp>
      <p:sp>
        <p:nvSpPr>
          <p:cNvPr id="2" name="Espace réservé du contenu 2"/>
          <p:cNvSpPr>
            <a:spLocks noGrp="1"/>
          </p:cNvSpPr>
          <p:nvPr>
            <p:ph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fr-BE" altLang="fr-FR" sz="2800" smtClean="0"/>
              <a:t>La difficulté des futurs enseignants :</a:t>
            </a:r>
          </a:p>
          <a:p>
            <a:pPr marL="719138" lvl="1">
              <a:buFont typeface="Arial" panose="020B0604020202020204" pitchFamily="34" charset="0"/>
              <a:buChar char="•"/>
              <a:defRPr/>
            </a:pPr>
            <a:endParaRPr lang="fr-BE" altLang="fr-FR" sz="1200" smtClean="0">
              <a:latin typeface="Verdana" panose="020B0604030504040204" pitchFamily="34" charset="0"/>
            </a:endParaRPr>
          </a:p>
          <a:p>
            <a:pPr marL="719138" lvl="1">
              <a:buFont typeface="Arial" panose="020B0604020202020204" pitchFamily="34" charset="0"/>
              <a:buChar char="•"/>
              <a:defRPr/>
            </a:pPr>
            <a:r>
              <a:rPr lang="fr-BE" altLang="fr-FR" sz="2400" smtClean="0">
                <a:latin typeface="Verdana" panose="020B0604030504040204" pitchFamily="34" charset="0"/>
              </a:rPr>
              <a:t>à faire face à des situations professionnelles complexes </a:t>
            </a:r>
          </a:p>
          <a:p>
            <a:pPr marL="719138" lvl="1">
              <a:buFont typeface="Arial" panose="020B0604020202020204" pitchFamily="34" charset="0"/>
              <a:buChar char="•"/>
              <a:defRPr/>
            </a:pPr>
            <a:endParaRPr lang="fr-BE" altLang="fr-FR" sz="1200" smtClean="0">
              <a:latin typeface="Verdana" panose="020B0604030504040204" pitchFamily="34" charset="0"/>
            </a:endParaRPr>
          </a:p>
          <a:p>
            <a:pPr marL="719138" lvl="1">
              <a:buFont typeface="Arial" panose="020B0604020202020204" pitchFamily="34" charset="0"/>
              <a:buChar char="•"/>
              <a:defRPr/>
            </a:pPr>
            <a:r>
              <a:rPr lang="fr-BE" altLang="fr-FR" sz="2400" smtClean="0">
                <a:latin typeface="Verdana" panose="020B0604030504040204" pitchFamily="34" charset="0"/>
              </a:rPr>
              <a:t>à articuler les savoirs théoriques avec la réalité du terrain</a:t>
            </a:r>
          </a:p>
          <a:p>
            <a:pPr marL="719138" lvl="1">
              <a:buFont typeface="Arial" panose="020B0604020202020204" pitchFamily="34" charset="0"/>
              <a:buChar char="•"/>
              <a:defRPr/>
            </a:pPr>
            <a:endParaRPr lang="fr-BE" altLang="fr-FR" sz="1200" smtClean="0">
              <a:latin typeface="Verdana" panose="020B0604030504040204" pitchFamily="34" charset="0"/>
            </a:endParaRPr>
          </a:p>
          <a:p>
            <a:pPr marL="719138" lvl="1">
              <a:buFont typeface="Arial" panose="020B0604020202020204" pitchFamily="34" charset="0"/>
              <a:buChar char="•"/>
              <a:defRPr/>
            </a:pPr>
            <a:r>
              <a:rPr lang="fr-BE" altLang="fr-FR" sz="2400" smtClean="0">
                <a:latin typeface="Verdana" panose="020B0604030504040204" pitchFamily="34" charset="0"/>
              </a:rPr>
              <a:t>à s’insérer professionnellement (représentation « idéalisée » du métier)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BE" altLang="fr-FR" sz="2400" smtClean="0">
                <a:solidFill>
                  <a:srgbClr val="55AB26"/>
                </a:solidFill>
                <a:latin typeface="Verdana" panose="020B0604030504040204" pitchFamily="34" charset="0"/>
              </a:rPr>
              <a:t>Un référent théorique: caractéristiques</a:t>
            </a:r>
            <a:r>
              <a:rPr lang="fr-BE" altLang="fr-FR" sz="2400" smtClean="0">
                <a:latin typeface="Verdana" panose="020B0604030504040204" pitchFamily="34" charset="0"/>
              </a:rPr>
              <a:t> </a:t>
            </a:r>
            <a:r>
              <a:rPr lang="fr-BE" altLang="fr-FR" sz="2400" smtClean="0">
                <a:solidFill>
                  <a:srgbClr val="55AB26"/>
                </a:solidFill>
                <a:latin typeface="Verdana" panose="020B0604030504040204" pitchFamily="34" charset="0"/>
              </a:rPr>
              <a:t>d’un professionnel (Altet 2010)</a:t>
            </a:r>
          </a:p>
        </p:txBody>
      </p:sp>
      <p:sp>
        <p:nvSpPr>
          <p:cNvPr id="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457200" y="1417638"/>
            <a:ext cx="8229600" cy="502761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09538">
              <a:buFont typeface="Arial" panose="020B0604020202020204" pitchFamily="34" charset="0"/>
              <a:buNone/>
              <a:defRPr/>
            </a:pPr>
            <a:r>
              <a:rPr lang="fr-BE" altLang="fr-FR" sz="2400" dirty="0" smtClean="0">
                <a:latin typeface="Verdana" panose="020B0604030504040204" pitchFamily="34" charset="0"/>
              </a:rPr>
              <a:t>Une </a:t>
            </a:r>
            <a:r>
              <a:rPr lang="fr-BE" altLang="fr-FR" sz="2400" b="1" dirty="0" smtClean="0">
                <a:latin typeface="Verdana" panose="020B0604030504040204" pitchFamily="34" charset="0"/>
              </a:rPr>
              <a:t>capacité </a:t>
            </a:r>
          </a:p>
          <a:p>
            <a:pPr marL="452438" indent="-342900">
              <a:buClr>
                <a:srgbClr val="55AB26"/>
              </a:buClr>
              <a:buFont typeface="Arial" panose="020B0604020202020204" pitchFamily="34" charset="0"/>
              <a:buChar char="•"/>
              <a:defRPr/>
            </a:pPr>
            <a:r>
              <a:rPr lang="fr-BE" altLang="fr-FR" sz="2000" dirty="0" smtClean="0">
                <a:latin typeface="Verdana" panose="020B0604030504040204" pitchFamily="34" charset="0"/>
              </a:rPr>
              <a:t>à </a:t>
            </a:r>
            <a:r>
              <a:rPr lang="fr-BE" altLang="fr-FR" sz="2000" dirty="0" smtClean="0">
                <a:latin typeface="Verdana" panose="020B0604030504040204" pitchFamily="34" charset="0"/>
              </a:rPr>
              <a:t>développer des </a:t>
            </a:r>
            <a:r>
              <a:rPr lang="fr-BE" altLang="fr-FR" sz="2000" b="1" dirty="0" smtClean="0">
                <a:latin typeface="Verdana" panose="020B0604030504040204" pitchFamily="34" charset="0"/>
              </a:rPr>
              <a:t>connaissances</a:t>
            </a:r>
            <a:r>
              <a:rPr lang="fr-BE" altLang="fr-FR" sz="2000" dirty="0" smtClean="0">
                <a:latin typeface="Verdana" panose="020B0604030504040204" pitchFamily="34" charset="0"/>
              </a:rPr>
              <a:t> liées aux actes professionnels</a:t>
            </a:r>
          </a:p>
          <a:p>
            <a:pPr marL="280988" indent="-171450">
              <a:buClr>
                <a:srgbClr val="55AB26"/>
              </a:buClr>
              <a:buFont typeface="Arial" panose="020B0604020202020204" pitchFamily="34" charset="0"/>
              <a:buChar char="•"/>
              <a:defRPr/>
            </a:pPr>
            <a:endParaRPr lang="fr-BE" altLang="fr-FR" sz="1000" dirty="0" smtClean="0">
              <a:latin typeface="Verdana" panose="020B0604030504040204" pitchFamily="34" charset="0"/>
            </a:endParaRPr>
          </a:p>
          <a:p>
            <a:pPr marL="452438" indent="-342900">
              <a:buClr>
                <a:srgbClr val="55AB26"/>
              </a:buClr>
              <a:buFont typeface="Arial" panose="020B0604020202020204" pitchFamily="34" charset="0"/>
              <a:buChar char="•"/>
              <a:defRPr/>
            </a:pPr>
            <a:r>
              <a:rPr lang="fr-BE" altLang="fr-FR" sz="2000" dirty="0" smtClean="0">
                <a:latin typeface="Verdana" panose="020B0604030504040204" pitchFamily="34" charset="0"/>
              </a:rPr>
              <a:t>à</a:t>
            </a:r>
            <a:r>
              <a:rPr lang="fr-BE" altLang="fr-FR" sz="2000" b="1" dirty="0" smtClean="0">
                <a:latin typeface="Verdana" panose="020B0604030504040204" pitchFamily="34" charset="0"/>
              </a:rPr>
              <a:t> </a:t>
            </a:r>
            <a:r>
              <a:rPr lang="fr-BE" altLang="fr-FR" sz="2000" b="1" dirty="0" smtClean="0">
                <a:latin typeface="Verdana" panose="020B0604030504040204" pitchFamily="34" charset="0"/>
              </a:rPr>
              <a:t>agir </a:t>
            </a:r>
            <a:r>
              <a:rPr lang="fr-BE" altLang="fr-FR" sz="2000" dirty="0" smtClean="0">
                <a:latin typeface="Verdana" panose="020B0604030504040204" pitchFamily="34" charset="0"/>
              </a:rPr>
              <a:t>en situation complexe et à s’adapter</a:t>
            </a:r>
          </a:p>
          <a:p>
            <a:pPr marL="280988" indent="-171450">
              <a:buClr>
                <a:srgbClr val="55AB26"/>
              </a:buClr>
              <a:buFont typeface="Arial" panose="020B0604020202020204" pitchFamily="34" charset="0"/>
              <a:buChar char="•"/>
              <a:defRPr/>
            </a:pPr>
            <a:endParaRPr lang="fr-BE" altLang="fr-FR" sz="1000" dirty="0" smtClean="0">
              <a:latin typeface="Verdana" panose="020B0604030504040204" pitchFamily="34" charset="0"/>
            </a:endParaRPr>
          </a:p>
          <a:p>
            <a:pPr marL="452438" indent="-342900">
              <a:buClr>
                <a:srgbClr val="55AB26"/>
              </a:buClr>
              <a:buFont typeface="Arial" panose="020B0604020202020204" pitchFamily="34" charset="0"/>
              <a:buChar char="•"/>
              <a:defRPr/>
            </a:pPr>
            <a:r>
              <a:rPr lang="fr-BE" altLang="fr-FR" sz="2000" dirty="0" smtClean="0">
                <a:latin typeface="Verdana" panose="020B0604030504040204" pitchFamily="34" charset="0"/>
              </a:rPr>
              <a:t>à </a:t>
            </a:r>
            <a:r>
              <a:rPr lang="fr-BE" altLang="fr-FR" sz="2000" b="1" dirty="0" smtClean="0">
                <a:latin typeface="Verdana" panose="020B0604030504040204" pitchFamily="34" charset="0"/>
              </a:rPr>
              <a:t>rendre compte </a:t>
            </a:r>
            <a:r>
              <a:rPr lang="fr-BE" altLang="fr-FR" sz="2000" dirty="0" smtClean="0">
                <a:latin typeface="Verdana" panose="020B0604030504040204" pitchFamily="34" charset="0"/>
              </a:rPr>
              <a:t>de ses actes (mettre en mots) et des savoirs qui les guident</a:t>
            </a:r>
          </a:p>
          <a:p>
            <a:pPr marL="280988" indent="-171450">
              <a:buClr>
                <a:srgbClr val="55AB26"/>
              </a:buClr>
              <a:buFont typeface="Arial" panose="020B0604020202020204" pitchFamily="34" charset="0"/>
              <a:buChar char="•"/>
              <a:defRPr/>
            </a:pPr>
            <a:endParaRPr lang="fr-BE" altLang="fr-FR" sz="1000" dirty="0" smtClean="0">
              <a:latin typeface="Verdana" panose="020B0604030504040204" pitchFamily="34" charset="0"/>
            </a:endParaRPr>
          </a:p>
          <a:p>
            <a:pPr marL="452438" indent="-342900">
              <a:buClr>
                <a:srgbClr val="55AB26"/>
              </a:buClr>
              <a:buFont typeface="Arial" panose="020B0604020202020204" pitchFamily="34" charset="0"/>
              <a:buChar char="•"/>
              <a:defRPr/>
            </a:pPr>
            <a:r>
              <a:rPr lang="fr-BE" altLang="fr-FR" sz="2000" dirty="0" smtClean="0">
                <a:latin typeface="Verdana" panose="020B0604030504040204" pitchFamily="34" charset="0"/>
              </a:rPr>
              <a:t>à </a:t>
            </a:r>
            <a:r>
              <a:rPr lang="fr-BE" altLang="fr-FR" sz="2000" dirty="0" smtClean="0">
                <a:latin typeface="Verdana" panose="020B0604030504040204" pitchFamily="34" charset="0"/>
              </a:rPr>
              <a:t>faire preuve d’une </a:t>
            </a:r>
            <a:r>
              <a:rPr lang="fr-BE" altLang="fr-FR" sz="2000" b="1" dirty="0" smtClean="0">
                <a:latin typeface="Verdana" panose="020B0604030504040204" pitchFamily="34" charset="0"/>
              </a:rPr>
              <a:t>autonomie et de responsabilité </a:t>
            </a:r>
            <a:r>
              <a:rPr lang="fr-BE" altLang="fr-FR" sz="2000" dirty="0" smtClean="0">
                <a:latin typeface="Verdana" panose="020B0604030504040204" pitchFamily="34" charset="0"/>
              </a:rPr>
              <a:t>professionnelle </a:t>
            </a:r>
          </a:p>
          <a:p>
            <a:pPr marL="280988" indent="-171450">
              <a:buClr>
                <a:srgbClr val="55AB26"/>
              </a:buClr>
              <a:buFont typeface="Arial" panose="020B0604020202020204" pitchFamily="34" charset="0"/>
              <a:buChar char="•"/>
              <a:defRPr/>
            </a:pPr>
            <a:endParaRPr lang="fr-BE" altLang="fr-FR" sz="1000" dirty="0" smtClean="0">
              <a:latin typeface="Verdana" panose="020B0604030504040204" pitchFamily="34" charset="0"/>
            </a:endParaRPr>
          </a:p>
          <a:p>
            <a:pPr marL="452438" indent="-342900">
              <a:buClr>
                <a:srgbClr val="55AB26"/>
              </a:buClr>
              <a:buFont typeface="Arial" panose="020B0604020202020204" pitchFamily="34" charset="0"/>
              <a:buChar char="•"/>
              <a:defRPr/>
            </a:pPr>
            <a:r>
              <a:rPr lang="fr-BE" altLang="fr-FR" sz="2000" dirty="0" smtClean="0">
                <a:latin typeface="Verdana" panose="020B0604030504040204" pitchFamily="34" charset="0"/>
              </a:rPr>
              <a:t>à </a:t>
            </a:r>
            <a:r>
              <a:rPr lang="fr-BE" altLang="fr-FR" sz="2000" dirty="0" smtClean="0">
                <a:latin typeface="Verdana" panose="020B0604030504040204" pitchFamily="34" charset="0"/>
              </a:rPr>
              <a:t>adhérer  à des représentations et des normes  constitutives d’une </a:t>
            </a:r>
            <a:r>
              <a:rPr lang="fr-BE" altLang="fr-FR" sz="2000" b="1" dirty="0" smtClean="0">
                <a:latin typeface="Verdana" panose="020B0604030504040204" pitchFamily="34" charset="0"/>
              </a:rPr>
              <a:t>identité professionnelle collective</a:t>
            </a:r>
            <a:endParaRPr lang="fr-BE" alt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 bwMode="auto">
          <a:xfrm>
            <a:off x="457200" y="547688"/>
            <a:ext cx="8229600" cy="814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BE" altLang="fr-FR" sz="3600" dirty="0" smtClean="0">
                <a:solidFill>
                  <a:srgbClr val="55AB26"/>
                </a:solidFill>
                <a:latin typeface="Verdana" panose="020B0604030504040204" pitchFamily="34" charset="0"/>
              </a:rPr>
              <a:t>Le projet « </a:t>
            </a:r>
            <a:r>
              <a:rPr lang="fr-BE" altLang="fr-FR" sz="3600" dirty="0" err="1">
                <a:solidFill>
                  <a:srgbClr val="55AB26"/>
                </a:solidFill>
                <a:latin typeface="Verdana" panose="020B0604030504040204" pitchFamily="34" charset="0"/>
              </a:rPr>
              <a:t>T</a:t>
            </a:r>
            <a:r>
              <a:rPr lang="fr-BE" altLang="fr-FR" sz="3600" dirty="0" err="1" smtClean="0">
                <a:solidFill>
                  <a:srgbClr val="55AB26"/>
                </a:solidFill>
                <a:latin typeface="Verdana" panose="020B0604030504040204" pitchFamily="34" charset="0"/>
              </a:rPr>
              <a:t>ranspro</a:t>
            </a:r>
            <a:r>
              <a:rPr lang="fr-BE" altLang="fr-FR" sz="3600" dirty="0" smtClean="0">
                <a:solidFill>
                  <a:srgbClr val="55AB26"/>
                </a:solidFill>
                <a:latin typeface="Verdana" panose="020B0604030504040204" pitchFamily="34" charset="0"/>
              </a:rPr>
              <a:t> »</a:t>
            </a:r>
          </a:p>
        </p:txBody>
      </p:sp>
      <p:sp>
        <p:nvSpPr>
          <p:cNvPr id="17411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229600" cy="4749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panose="020B0604020202020204" pitchFamily="34" charset="0"/>
              <a:buNone/>
            </a:pPr>
            <a:r>
              <a:rPr lang="fr-BE" altLang="fr-FR" sz="2400" smtClean="0">
                <a:latin typeface="Verdana" panose="020B0604030504040204" pitchFamily="34" charset="0"/>
              </a:rPr>
              <a:t>Construction d’un </a:t>
            </a:r>
            <a:r>
              <a:rPr lang="fr-BE" altLang="fr-FR" sz="2400" b="1" smtClean="0">
                <a:latin typeface="Verdana" panose="020B0604030504040204" pitchFamily="34" charset="0"/>
              </a:rPr>
              <a:t>dispositif de formation initiale </a:t>
            </a:r>
            <a:r>
              <a:rPr lang="fr-BE" altLang="fr-FR" sz="2400" smtClean="0">
                <a:latin typeface="Verdana" panose="020B0604030504040204" pitchFamily="34" charset="0"/>
              </a:rPr>
              <a:t>visant la professionnalisation des étudiants-futurs enseignants</a:t>
            </a:r>
          </a:p>
          <a:p>
            <a:pPr marL="719138" lvl="1">
              <a:buFont typeface="Arial" panose="020B0604020202020204" pitchFamily="34" charset="0"/>
              <a:buChar char="•"/>
            </a:pPr>
            <a:r>
              <a:rPr lang="fr-BE" altLang="fr-FR" sz="2000" smtClean="0">
                <a:latin typeface="Verdana" panose="020B0604030504040204" pitchFamily="34" charset="0"/>
              </a:rPr>
              <a:t>Porté par l’équipe des formateurs (7 pers) de l’AESS et des masters à finalité didactique </a:t>
            </a:r>
          </a:p>
          <a:p>
            <a:pPr marL="719138" lvl="1">
              <a:buFont typeface="Arial" panose="020B0604020202020204" pitchFamily="34" charset="0"/>
              <a:buChar char="•"/>
            </a:pPr>
            <a:r>
              <a:rPr lang="fr-BE" altLang="fr-FR" sz="2000" smtClean="0">
                <a:latin typeface="Verdana" panose="020B0604030504040204" pitchFamily="34" charset="0"/>
              </a:rPr>
              <a:t>Population : plus de 100 étudiants</a:t>
            </a:r>
          </a:p>
          <a:p>
            <a:pPr marL="719138" lvl="1">
              <a:buFont typeface="Arial" panose="020B0604020202020204" pitchFamily="34" charset="0"/>
              <a:buChar char="•"/>
            </a:pPr>
            <a:r>
              <a:rPr lang="fr-BE" altLang="fr-FR" sz="2000" smtClean="0">
                <a:latin typeface="Verdana" panose="020B0604030504040204" pitchFamily="34" charset="0"/>
              </a:rPr>
              <a:t>Projet interdisciplinaire </a:t>
            </a:r>
          </a:p>
          <a:p>
            <a:pPr marL="989013" lvl="2">
              <a:buFont typeface="Arial" panose="020B0604020202020204" pitchFamily="34" charset="0"/>
              <a:buChar char="•"/>
            </a:pPr>
            <a:r>
              <a:rPr lang="fr-BE" altLang="fr-FR" sz="1800" smtClean="0">
                <a:latin typeface="Verdana" panose="020B0604030504040204" pitchFamily="34" charset="0"/>
              </a:rPr>
              <a:t>Didactiques disciplinaires (biologie, économie mathématiques,…) </a:t>
            </a:r>
          </a:p>
          <a:p>
            <a:pPr marL="989013" lvl="2">
              <a:buFont typeface="Arial" panose="020B0604020202020204" pitchFamily="34" charset="0"/>
              <a:buChar char="•"/>
            </a:pPr>
            <a:r>
              <a:rPr lang="fr-BE" altLang="fr-FR" sz="1800" smtClean="0">
                <a:latin typeface="Verdana" panose="020B0604030504040204" pitchFamily="34" charset="0"/>
              </a:rPr>
              <a:t>Aspects psychopédagogiques et sociétaux</a:t>
            </a:r>
            <a:endParaRPr lang="fr-BE" altLang="fr-FR" sz="1200" smtClean="0">
              <a:latin typeface="Verdana" panose="020B0604030504040204" pitchFamily="34" charset="0"/>
            </a:endParaRPr>
          </a:p>
          <a:p>
            <a:pPr marL="719138" lvl="1">
              <a:buFont typeface="Arial" panose="020B0604020202020204" pitchFamily="34" charset="0"/>
              <a:buChar char="•"/>
            </a:pPr>
            <a:r>
              <a:rPr lang="fr-BE" altLang="fr-FR" sz="2000" smtClean="0">
                <a:latin typeface="Verdana" panose="020B0604030504040204" pitchFamily="34" charset="0"/>
              </a:rPr>
              <a:t>Sur base de </a:t>
            </a:r>
            <a:r>
              <a:rPr lang="fr-BE" altLang="fr-FR" sz="2000" b="1" smtClean="0">
                <a:latin typeface="Verdana" panose="020B0604030504040204" pitchFamily="34" charset="0"/>
              </a:rPr>
              <a:t>séquences d’enseignement filmées en stage</a:t>
            </a:r>
            <a:endParaRPr lang="fr-BE" altLang="fr-FR" sz="1400" b="1" smtClean="0">
              <a:latin typeface="Verdana" panose="020B0604030504040204" pitchFamily="34" charset="0"/>
            </a:endParaRPr>
          </a:p>
          <a:p>
            <a:pPr marL="989013" lvl="2">
              <a:buFont typeface="Arial" panose="020B0604020202020204" pitchFamily="34" charset="0"/>
              <a:buChar char="•"/>
            </a:pPr>
            <a:r>
              <a:rPr lang="fr-BE" altLang="fr-FR" sz="1800" smtClean="0">
                <a:latin typeface="Verdana" panose="020B0604030504040204" pitchFamily="34" charset="0"/>
              </a:rPr>
              <a:t>Analyse de la séquence en sous-groupe (de max 20)</a:t>
            </a:r>
          </a:p>
          <a:p>
            <a:pPr marL="989013" lvl="2">
              <a:buFont typeface="Arial" panose="020B0604020202020204" pitchFamily="34" charset="0"/>
              <a:buChar char="•"/>
            </a:pPr>
            <a:r>
              <a:rPr lang="fr-BE" altLang="fr-FR" sz="1800" smtClean="0">
                <a:latin typeface="Verdana" panose="020B0604030504040204" pitchFamily="34" charset="0"/>
              </a:rPr>
              <a:t>Construction de pistes d’actions pour l’enseignement</a:t>
            </a:r>
          </a:p>
          <a:p>
            <a:pPr marL="989013" lvl="2">
              <a:buFont typeface="Arial" panose="020B0604020202020204" pitchFamily="34" charset="0"/>
              <a:buNone/>
            </a:pPr>
            <a:endParaRPr lang="fr-BE" altLang="fr-FR" sz="1800" b="1" smtClean="0">
              <a:latin typeface="Verdana" panose="020B0604030504040204" pitchFamily="34" charset="0"/>
            </a:endParaRPr>
          </a:p>
          <a:p>
            <a:pPr marL="989013" lvl="2">
              <a:buFont typeface="Arial" panose="020B0604020202020204" pitchFamily="34" charset="0"/>
              <a:buNone/>
            </a:pPr>
            <a:endParaRPr lang="fr-BE" altLang="fr-FR" sz="1800" b="1" smtClean="0"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519923" y="1741313"/>
            <a:ext cx="2249697" cy="1647519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r>
              <a:rPr lang="fr-FR" altLang="fr-FR" sz="1600" b="1" smtClean="0"/>
              <a:t>Développement d’une culture d’équipe : explicitation des pratiques actuelles</a:t>
            </a:r>
          </a:p>
          <a:p>
            <a:pPr algn="ctr">
              <a:defRPr/>
            </a:pPr>
            <a:r>
              <a:rPr lang="fr-FR" altLang="fr-FR" sz="1600" b="1" smtClean="0"/>
              <a:t>Réflexion et adaptation des cours </a:t>
            </a:r>
          </a:p>
        </p:txBody>
      </p:sp>
      <p:sp>
        <p:nvSpPr>
          <p:cNvPr id="8" name="Rectangle à coins arrondis 7"/>
          <p:cNvSpPr/>
          <p:nvPr/>
        </p:nvSpPr>
        <p:spPr bwMode="auto">
          <a:xfrm>
            <a:off x="3961219" y="1687515"/>
            <a:ext cx="2250511" cy="1649181"/>
          </a:xfrm>
          <a:prstGeom prst="roundRect">
            <a:avLst/>
          </a:prstGeom>
          <a:gradFill flip="none" rotWithShape="1">
            <a:gsLst>
              <a:gs pos="62000">
                <a:srgbClr val="55AB26"/>
              </a:gs>
              <a:gs pos="100000">
                <a:srgbClr val="FFFFFF"/>
              </a:gs>
            </a:gsLst>
            <a:lin ang="16200000" scaled="0"/>
            <a:tileRect/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1600" b="1" smtClean="0"/>
              <a:t>Construction d’une méthodologie commune d’analyse des pratiques </a:t>
            </a:r>
            <a:r>
              <a:rPr lang="fr-BE" altLang="fr-FR" sz="1400" smtClean="0"/>
              <a:t> </a:t>
            </a:r>
          </a:p>
        </p:txBody>
      </p:sp>
      <p:sp>
        <p:nvSpPr>
          <p:cNvPr id="14" name="Rectangle à coins arrondis 13"/>
          <p:cNvSpPr/>
          <p:nvPr/>
        </p:nvSpPr>
        <p:spPr bwMode="auto">
          <a:xfrm>
            <a:off x="6995089" y="3015029"/>
            <a:ext cx="1983811" cy="1358420"/>
          </a:xfrm>
          <a:prstGeom prst="roundRect">
            <a:avLst/>
          </a:prstGeom>
          <a:gradFill flip="none" rotWithShape="1">
            <a:gsLst>
              <a:gs pos="5400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r>
              <a:rPr lang="fr-FR" altLang="fr-FR" sz="1800" b="1" smtClean="0"/>
              <a:t>Expérimentation dans les cours </a:t>
            </a:r>
          </a:p>
        </p:txBody>
      </p:sp>
      <p:sp>
        <p:nvSpPr>
          <p:cNvPr id="19" name="Rectangle à coins arrondis 18"/>
          <p:cNvSpPr/>
          <p:nvPr/>
        </p:nvSpPr>
        <p:spPr bwMode="auto">
          <a:xfrm>
            <a:off x="3961219" y="4231263"/>
            <a:ext cx="2250511" cy="1649181"/>
          </a:xfrm>
          <a:prstGeom prst="roundRect">
            <a:avLst/>
          </a:prstGeom>
          <a:gradFill>
            <a:gsLst>
              <a:gs pos="64000">
                <a:srgbClr val="55AB26"/>
              </a:gs>
              <a:gs pos="100000">
                <a:schemeClr val="bg1">
                  <a:lumMod val="95000"/>
                </a:schemeClr>
              </a:gs>
            </a:gsLst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1800" b="1" smtClean="0">
                <a:solidFill>
                  <a:srgbClr val="000000"/>
                </a:solidFill>
              </a:rPr>
              <a:t>Réajustement en fonction de notre analyse et du feed-back des étudiants</a:t>
            </a:r>
            <a:r>
              <a:rPr lang="fr-BE" altLang="fr-FR" sz="120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4" name="Rectangle à coins arrondis 23"/>
          <p:cNvSpPr/>
          <p:nvPr/>
        </p:nvSpPr>
        <p:spPr bwMode="auto">
          <a:xfrm>
            <a:off x="519923" y="4230438"/>
            <a:ext cx="2249697" cy="1649181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1400" b="1" smtClean="0">
                <a:solidFill>
                  <a:srgbClr val="000000"/>
                </a:solidFill>
              </a:rPr>
              <a:t>Analyse d’une complémentarité</a:t>
            </a:r>
          </a:p>
          <a:p>
            <a:pPr eaLnBrk="1" hangingPunct="1">
              <a:defRPr/>
            </a:pPr>
            <a:r>
              <a:rPr lang="fr-FR" altLang="fr-FR" sz="1400" b="1" smtClean="0">
                <a:solidFill>
                  <a:srgbClr val="000000"/>
                </a:solidFill>
              </a:rPr>
              <a:t>- en ligne  et présentiel  </a:t>
            </a:r>
          </a:p>
          <a:p>
            <a:pPr eaLnBrk="1" hangingPunct="1">
              <a:defRPr/>
            </a:pPr>
            <a:r>
              <a:rPr lang="fr-FR" altLang="fr-FR" sz="1400" b="1" smtClean="0">
                <a:solidFill>
                  <a:srgbClr val="000000"/>
                </a:solidFill>
              </a:rPr>
              <a:t>- dimension individuelle et collective </a:t>
            </a:r>
          </a:p>
        </p:txBody>
      </p:sp>
      <p:sp>
        <p:nvSpPr>
          <p:cNvPr id="50" name="Chevron 49"/>
          <p:cNvSpPr>
            <a:spLocks noChangeArrowheads="1"/>
          </p:cNvSpPr>
          <p:nvPr/>
        </p:nvSpPr>
        <p:spPr bwMode="auto">
          <a:xfrm>
            <a:off x="3009900" y="2036763"/>
            <a:ext cx="628650" cy="9779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F2F2F2"/>
              </a:gs>
            </a:gsLst>
            <a:lin ang="5400000"/>
          </a:gradFill>
          <a:ln w="9525">
            <a:solidFill>
              <a:srgbClr val="F2F2F2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fr-BE">
              <a:latin typeface="+mn-lt"/>
              <a:ea typeface="+mn-ea"/>
            </a:endParaRPr>
          </a:p>
        </p:txBody>
      </p:sp>
      <p:sp>
        <p:nvSpPr>
          <p:cNvPr id="51" name="Chevron 50"/>
          <p:cNvSpPr>
            <a:spLocks noChangeArrowheads="1"/>
          </p:cNvSpPr>
          <p:nvPr/>
        </p:nvSpPr>
        <p:spPr bwMode="auto">
          <a:xfrm>
            <a:off x="6367463" y="2036763"/>
            <a:ext cx="627062" cy="974725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F2F2F2"/>
              </a:gs>
            </a:gsLst>
            <a:lin ang="5400000"/>
          </a:gradFill>
          <a:ln w="9525">
            <a:solidFill>
              <a:srgbClr val="F2F2F2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fr-BE">
              <a:latin typeface="+mn-lt"/>
              <a:ea typeface="+mn-ea"/>
            </a:endParaRPr>
          </a:p>
        </p:txBody>
      </p:sp>
      <p:sp>
        <p:nvSpPr>
          <p:cNvPr id="54" name="Chevron 53"/>
          <p:cNvSpPr>
            <a:spLocks noChangeArrowheads="1"/>
          </p:cNvSpPr>
          <p:nvPr/>
        </p:nvSpPr>
        <p:spPr bwMode="auto">
          <a:xfrm rot="10800000">
            <a:off x="3008313" y="4622800"/>
            <a:ext cx="630237" cy="974725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F2F2F2"/>
              </a:gs>
            </a:gsLst>
            <a:lin ang="5400000"/>
          </a:gradFill>
          <a:ln w="9525">
            <a:solidFill>
              <a:srgbClr val="F2F2F2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fr-BE">
              <a:latin typeface="+mn-lt"/>
              <a:ea typeface="+mn-ea"/>
            </a:endParaRPr>
          </a:p>
        </p:txBody>
      </p:sp>
      <p:sp>
        <p:nvSpPr>
          <p:cNvPr id="17" name="Chevron 16"/>
          <p:cNvSpPr>
            <a:spLocks noChangeArrowheads="1"/>
          </p:cNvSpPr>
          <p:nvPr/>
        </p:nvSpPr>
        <p:spPr bwMode="auto">
          <a:xfrm rot="10800000">
            <a:off x="6367463" y="4622800"/>
            <a:ext cx="627062" cy="974725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BFBFBF"/>
              </a:gs>
              <a:gs pos="100000">
                <a:srgbClr val="F2F2F2"/>
              </a:gs>
            </a:gsLst>
            <a:lin ang="5400000"/>
          </a:gradFill>
          <a:ln w="9525">
            <a:solidFill>
              <a:srgbClr val="F2F2F2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fr-BE">
              <a:latin typeface="+mn-lt"/>
              <a:ea typeface="+mn-ea"/>
            </a:endParaRPr>
          </a:p>
        </p:txBody>
      </p:sp>
      <p:sp>
        <p:nvSpPr>
          <p:cNvPr id="19477" name="Titre 1"/>
          <p:cNvSpPr>
            <a:spLocks noGrp="1"/>
          </p:cNvSpPr>
          <p:nvPr>
            <p:ph type="title"/>
          </p:nvPr>
        </p:nvSpPr>
        <p:spPr bwMode="auto">
          <a:xfrm>
            <a:off x="457200" y="547688"/>
            <a:ext cx="8229600" cy="814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BE" altLang="fr-FR" sz="3600" smtClean="0">
                <a:solidFill>
                  <a:srgbClr val="55AB26"/>
                </a:solidFill>
                <a:latin typeface="Verdana" panose="020B0604030504040204" pitchFamily="34" charset="0"/>
              </a:rPr>
              <a:t>Les phases effectives du projet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 bwMode="auto">
          <a:xfrm>
            <a:off x="457200" y="547688"/>
            <a:ext cx="8229600" cy="814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BE" altLang="fr-FR" sz="3600" smtClean="0">
                <a:solidFill>
                  <a:srgbClr val="55AB26"/>
                </a:solidFill>
                <a:latin typeface="Verdana" panose="020B0604030504040204" pitchFamily="34" charset="0"/>
              </a:rPr>
              <a:t>Le projet « transpro » en image </a:t>
            </a:r>
          </a:p>
        </p:txBody>
      </p:sp>
      <p:pic>
        <p:nvPicPr>
          <p:cNvPr id="21507" name="Punch AIPU.mp4">
            <a:hlinkClick r:id="" action="ppaction://media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 bwMode="auto">
          <a:xfrm>
            <a:off x="612775" y="228600"/>
            <a:ext cx="81534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z="3200" smtClean="0">
                <a:solidFill>
                  <a:srgbClr val="55AB26"/>
                </a:solidFill>
                <a:latin typeface="Verdana" panose="020B0604030504040204" pitchFamily="34" charset="0"/>
              </a:rPr>
              <a:t>La méthodologie </a:t>
            </a:r>
          </a:p>
        </p:txBody>
      </p:sp>
      <p:sp>
        <p:nvSpPr>
          <p:cNvPr id="22531" name="Espace réservé du contenu 2"/>
          <p:cNvSpPr>
            <a:spLocks noGrp="1"/>
          </p:cNvSpPr>
          <p:nvPr>
            <p:ph sz="quarter" idx="1"/>
          </p:nvPr>
        </p:nvSpPr>
        <p:spPr bwMode="auto">
          <a:xfrm>
            <a:off x="612775" y="1600200"/>
            <a:ext cx="8153400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fr-FR" altLang="fr-FR" smtClean="0"/>
              <a:t>Etapes de la méthodologie</a:t>
            </a:r>
          </a:p>
          <a:p>
            <a:pPr marL="342900" lvl="1" indent="-342900"/>
            <a:r>
              <a:rPr lang="fr-FR" altLang="fr-FR" sz="2400" smtClean="0"/>
              <a:t>Décrire </a:t>
            </a:r>
          </a:p>
          <a:p>
            <a:pPr marL="342900" lvl="1" indent="-342900"/>
            <a:r>
              <a:rPr lang="fr-FR" altLang="fr-FR" sz="2400" smtClean="0"/>
              <a:t>Problématiser </a:t>
            </a:r>
          </a:p>
          <a:p>
            <a:pPr marL="342900" lvl="1" indent="-342900"/>
            <a:r>
              <a:rPr lang="fr-FR" altLang="fr-FR" sz="2400" smtClean="0"/>
              <a:t>Analyser </a:t>
            </a:r>
          </a:p>
          <a:p>
            <a:pPr marL="342900" lvl="1" indent="-342900"/>
            <a:r>
              <a:rPr lang="fr-FR" altLang="fr-FR" sz="2400" smtClean="0"/>
              <a:t>Construire des pistes d’actions </a:t>
            </a:r>
          </a:p>
          <a:p>
            <a:endParaRPr lang="fr-FR" altLang="fr-FR" sz="2800" smtClean="0"/>
          </a:p>
          <a:p>
            <a:r>
              <a:rPr lang="fr-FR" altLang="fr-FR" sz="2800" smtClean="0"/>
              <a:t>Méthodologie partagée et adaptée par l’équipe de formateurs sur base d’intentions pédagogiques communes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9679</TotalTime>
  <Words>1181</Words>
  <Application>Microsoft Office PowerPoint</Application>
  <PresentationFormat>Affichage à l'écran (4:3)</PresentationFormat>
  <Paragraphs>200</Paragraphs>
  <Slides>16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Calibri</vt:lpstr>
      <vt:lpstr>MS PGothic</vt:lpstr>
      <vt:lpstr>Arial</vt:lpstr>
      <vt:lpstr>Verdana</vt:lpstr>
      <vt:lpstr>Wingdings</vt:lpstr>
      <vt:lpstr>Thème Office</vt:lpstr>
      <vt:lpstr>Conception personnalisée</vt:lpstr>
      <vt:lpstr>1_Conception personnalisée</vt:lpstr>
      <vt:lpstr>Présentation PowerPoint</vt:lpstr>
      <vt:lpstr>Plan </vt:lpstr>
      <vt:lpstr>Contexte </vt:lpstr>
      <vt:lpstr>Constats des formateurs </vt:lpstr>
      <vt:lpstr>Un référent théorique: caractéristiques d’un professionnel (Altet 2010)</vt:lpstr>
      <vt:lpstr>Le projet « Transpro »</vt:lpstr>
      <vt:lpstr>Les phases effectives du projet </vt:lpstr>
      <vt:lpstr>Le projet « transpro » en image </vt:lpstr>
      <vt:lpstr>La méthodologie </vt:lpstr>
      <vt:lpstr>Evaluation du dispositif par les étudiants :  </vt:lpstr>
      <vt:lpstr>Evaluation du dispositif par les formateurs</vt:lpstr>
      <vt:lpstr>Evaluation du dispositif par les formateurs  </vt:lpstr>
      <vt:lpstr>Présentation PowerPoint</vt:lpstr>
      <vt:lpstr>Présentation PowerPoint</vt:lpstr>
      <vt:lpstr>Présentation PowerPoint</vt:lpstr>
      <vt:lpstr>Présentation PowerPoint</vt:lpstr>
    </vt:vector>
  </TitlesOfParts>
  <Company>Hello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aaaaaa aaaaaaa</dc:creator>
  <cp:lastModifiedBy>Valérie Henry</cp:lastModifiedBy>
  <cp:revision>130</cp:revision>
  <cp:lastPrinted>2016-05-31T14:06:58Z</cp:lastPrinted>
  <dcterms:created xsi:type="dcterms:W3CDTF">2012-08-22T10:00:01Z</dcterms:created>
  <dcterms:modified xsi:type="dcterms:W3CDTF">2018-07-06T08:51:46Z</dcterms:modified>
</cp:coreProperties>
</file>