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s/slide109.xml" ContentType="application/vnd.openxmlformats-officedocument.presentationml.slide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slides/slide68.xml" ContentType="application/vnd.openxmlformats-officedocument.presentationml.slide+xml"/>
  <Override PartName="/ppt/slides/slide33.xml" ContentType="application/vnd.openxmlformats-officedocument.presentationml.slide+xml"/>
  <Override PartName="/ppt/slides/slide87.xml" ContentType="application/vnd.openxmlformats-officedocument.presentationml.slide+xml"/>
  <Default Extension="bin" ContentType="application/vnd.openxmlformats-officedocument.presentationml.printerSettings"/>
  <Override PartName="/ppt/slideLayouts/slideLayout8.xml" ContentType="application/vnd.openxmlformats-officedocument.presentationml.slideLayout+xml"/>
  <Override PartName="/ppt/slides/slide92.xml" ContentType="application/vnd.openxmlformats-officedocument.presentationml.slide+xml"/>
  <Override PartName="/ppt/slides/slide100.xml" ContentType="application/vnd.openxmlformats-officedocument.presentationml.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56.xml" ContentType="application/vnd.openxmlformats-officedocument.presentationml.slide+xml"/>
  <Override PartName="/ppt/slides/slide75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s/slide61.xml" ContentType="application/vnd.openxmlformats-officedocument.presentationml.slide+xml"/>
  <Override PartName="/ppt/slides/slide80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slides/slide79.xml" ContentType="application/vnd.openxmlformats-officedocument.presentationml.slide+xml"/>
  <Override PartName="/ppt/slides/slide98.xml" ContentType="application/vnd.openxmlformats-officedocument.presentationml.slide+xml"/>
  <Override PartName="/ppt/slides/slide106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65.xml" ContentType="application/vnd.openxmlformats-officedocument.presentationml.slide+xml"/>
  <Override PartName="/ppt/slides/slide84.xml" ContentType="application/vnd.openxmlformats-officedocument.presentationml.slide+xml"/>
  <Override PartName="/ppt/slides/slide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70.xml" ContentType="application/vnd.openxmlformats-officedocument.presentationml.slide+xml"/>
  <Override PartName="/ppt/slides/slide15.xml" ContentType="application/vnd.openxmlformats-officedocument.presentationml.slide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slides/slide72.xml" ContentType="application/vnd.openxmlformats-officedocument.presentationml.slide+xml"/>
  <Override PartName="/ppt/slides/slide69.xml" ContentType="application/vnd.openxmlformats-officedocument.presentationml.slide+xml"/>
  <Override PartName="/ppt/slides/slide8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57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slides/slide62.xml" ContentType="application/vnd.openxmlformats-officedocument.presentationml.slide+xml"/>
  <Override PartName="/ppt/slides/slide81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Default Extension="jpeg" ContentType="image/jpeg"/>
  <Override PartName="/ppt/slides/slide9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66.xml" ContentType="application/vnd.openxmlformats-officedocument.presentationml.slide+xml"/>
  <Override PartName="/ppt/slides/slide85.xml" ContentType="application/vnd.openxmlformats-officedocument.presentationml.slide+xml"/>
  <Override PartName="/ppt/slides/slide47.xml" ContentType="application/vnd.openxmlformats-officedocument.presentationml.slide+xml"/>
  <Override PartName="/ppt/slides/slide107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71.xml" ContentType="application/vnd.openxmlformats-officedocument.presentationml.slide+xml"/>
  <Override PartName="/ppt/slides/slide90.xml" ContentType="application/vnd.openxmlformats-officedocument.presentationml.slide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slides/slide73.xml" ContentType="application/vnd.openxmlformats-officedocument.presentationml.slide+xml"/>
  <Override PartName="/ppt/slides/slide1.xml" ContentType="application/vnd.openxmlformats-officedocument.presentationml.slide+xml"/>
  <Override PartName="/ppt/slides/slide89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s/slide94.xml" ContentType="application/vnd.openxmlformats-officedocument.presentationml.slide+xml"/>
  <Override PartName="/ppt/slides/slide102.xml" ContentType="application/vnd.openxmlformats-officedocument.presentationml.slide+xml"/>
  <Override PartName="/ppt/slides/slide39.xml" ContentType="application/vnd.openxmlformats-officedocument.presentationml.slide+xml"/>
  <Override PartName="/ppt/slides/slide58.xml" ContentType="application/vnd.openxmlformats-officedocument.presentationml.slide+xml"/>
  <Override PartName="/ppt/slides/slide7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04.xml" ContentType="application/vnd.openxmlformats-officedocument.presentationml.slide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slides/slide96.xml" ContentType="application/vnd.openxmlformats-officedocument.presentationml.slide+xml"/>
  <Override PartName="/ppt/slides/slide82.xml" ContentType="application/vnd.openxmlformats-officedocument.presentationml.slide+xml"/>
  <Override PartName="/ppt/slides/slide6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s/slide67.xml" ContentType="application/vnd.openxmlformats-officedocument.presentationml.slide+xml"/>
  <Override PartName="/ppt/slides/slide48.xml" ContentType="application/vnd.openxmlformats-officedocument.presentationml.slide+xml"/>
  <Override PartName="/ppt/slides/slide108.xml" ContentType="application/vnd.openxmlformats-officedocument.presentationml.slide+xml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91.xml" ContentType="application/vnd.openxmlformats-officedocument.presentationml.slid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55.xml" ContentType="application/vnd.openxmlformats-officedocument.presentationml.slide+xml"/>
  <Override PartName="/ppt/slides/slide74.xml" ContentType="application/vnd.openxmlformats-officedocument.presentationml.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s/slide60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59.xml" ContentType="application/vnd.openxmlformats-officedocument.presentationml.slide+xml"/>
  <Override PartName="/ppt/slides/slide78.xml" ContentType="application/vnd.openxmlformats-officedocument.presentationml.slide+xml"/>
  <Override PartName="/ppt/slides/slide97.xml" ContentType="application/vnd.openxmlformats-officedocument.presentationml.slide+xml"/>
  <Override PartName="/ppt/slides/slide105.xml" ContentType="application/vnd.openxmlformats-officedocument.presentationml.slide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64.xml" ContentType="application/vnd.openxmlformats-officedocument.presentationml.slide+xml"/>
  <Override PartName="/ppt/slides/slide83.xml" ContentType="application/vnd.openxmlformats-officedocument.presentationml.slide+xml"/>
  <Override PartName="/ppt/slides/slide6.xml" ContentType="application/vnd.openxmlformats-officedocument.presentationml.slide+xml"/>
  <Override PartName="/ppt/slides/slide110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357" r:id="rId2"/>
    <p:sldId id="358" r:id="rId3"/>
    <p:sldId id="359" r:id="rId4"/>
    <p:sldId id="360" r:id="rId5"/>
    <p:sldId id="260" r:id="rId6"/>
    <p:sldId id="26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67" r:id="rId22"/>
    <p:sldId id="368" r:id="rId23"/>
    <p:sldId id="317" r:id="rId24"/>
    <p:sldId id="318" r:id="rId25"/>
    <p:sldId id="319" r:id="rId26"/>
    <p:sldId id="320" r:id="rId27"/>
    <p:sldId id="321" r:id="rId28"/>
    <p:sldId id="322" r:id="rId29"/>
    <p:sldId id="301" r:id="rId30"/>
    <p:sldId id="302" r:id="rId31"/>
    <p:sldId id="282" r:id="rId32"/>
    <p:sldId id="283" r:id="rId33"/>
    <p:sldId id="262" r:id="rId34"/>
    <p:sldId id="263" r:id="rId35"/>
    <p:sldId id="264" r:id="rId36"/>
    <p:sldId id="265" r:id="rId37"/>
    <p:sldId id="292" r:id="rId38"/>
    <p:sldId id="291" r:id="rId39"/>
    <p:sldId id="365" r:id="rId40"/>
    <p:sldId id="366" r:id="rId41"/>
    <p:sldId id="293" r:id="rId42"/>
    <p:sldId id="294" r:id="rId43"/>
    <p:sldId id="266" r:id="rId44"/>
    <p:sldId id="267" r:id="rId45"/>
    <p:sldId id="284" r:id="rId46"/>
    <p:sldId id="285" r:id="rId47"/>
    <p:sldId id="288" r:id="rId48"/>
    <p:sldId id="289" r:id="rId49"/>
    <p:sldId id="278" r:id="rId50"/>
    <p:sldId id="279" r:id="rId51"/>
    <p:sldId id="268" r:id="rId52"/>
    <p:sldId id="269" r:id="rId53"/>
    <p:sldId id="270" r:id="rId54"/>
    <p:sldId id="271" r:id="rId55"/>
    <p:sldId id="272" r:id="rId56"/>
    <p:sldId id="273" r:id="rId57"/>
    <p:sldId id="274" r:id="rId58"/>
    <p:sldId id="275" r:id="rId59"/>
    <p:sldId id="257" r:id="rId60"/>
    <p:sldId id="287" r:id="rId61"/>
    <p:sldId id="258" r:id="rId62"/>
    <p:sldId id="259" r:id="rId63"/>
    <p:sldId id="323" r:id="rId64"/>
    <p:sldId id="324" r:id="rId65"/>
    <p:sldId id="325" r:id="rId66"/>
    <p:sldId id="326" r:id="rId67"/>
    <p:sldId id="286" r:id="rId68"/>
    <p:sldId id="256" r:id="rId69"/>
    <p:sldId id="361" r:id="rId70"/>
    <p:sldId id="362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276" r:id="rId84"/>
    <p:sldId id="277" r:id="rId85"/>
    <p:sldId id="280" r:id="rId86"/>
    <p:sldId id="281" r:id="rId87"/>
    <p:sldId id="295" r:id="rId88"/>
    <p:sldId id="296" r:id="rId89"/>
    <p:sldId id="297" r:id="rId90"/>
    <p:sldId id="298" r:id="rId91"/>
    <p:sldId id="299" r:id="rId92"/>
    <p:sldId id="300" r:id="rId93"/>
    <p:sldId id="339" r:id="rId94"/>
    <p:sldId id="340" r:id="rId95"/>
    <p:sldId id="341" r:id="rId96"/>
    <p:sldId id="342" r:id="rId97"/>
    <p:sldId id="343" r:id="rId98"/>
    <p:sldId id="344" r:id="rId99"/>
    <p:sldId id="345" r:id="rId100"/>
    <p:sldId id="346" r:id="rId101"/>
    <p:sldId id="347" r:id="rId102"/>
    <p:sldId id="348" r:id="rId103"/>
    <p:sldId id="349" r:id="rId104"/>
    <p:sldId id="350" r:id="rId105"/>
    <p:sldId id="351" r:id="rId106"/>
    <p:sldId id="352" r:id="rId107"/>
    <p:sldId id="353" r:id="rId108"/>
    <p:sldId id="354" r:id="rId109"/>
    <p:sldId id="355" r:id="rId110"/>
    <p:sldId id="356" r:id="rId1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1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10" Type="http://schemas.openxmlformats.org/officeDocument/2006/relationships/slide" Target="slides/slide109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111" Type="http://schemas.openxmlformats.org/officeDocument/2006/relationships/slide" Target="slides/slide110.xml"/><Relationship Id="rId112" Type="http://schemas.openxmlformats.org/officeDocument/2006/relationships/printerSettings" Target="printerSettings/printerSettings1.bin"/><Relationship Id="rId113" Type="http://schemas.openxmlformats.org/officeDocument/2006/relationships/presProps" Target="presProps.xml"/><Relationship Id="rId114" Type="http://schemas.openxmlformats.org/officeDocument/2006/relationships/viewProps" Target="viewProps.xml"/><Relationship Id="rId115" Type="http://schemas.openxmlformats.org/officeDocument/2006/relationships/theme" Target="theme/theme1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0F2AF-37EF-C748-A9E3-948B9E77C130}" type="datetimeFigureOut">
              <a:rPr lang="fr-FR" smtClean="0"/>
              <a:pPr/>
              <a:t>28/07/18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8ACB8-FCB8-014F-B70F-538A5000D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K:%5CDES2000%20bis.ppt%2334.%20Pr%C3%A9sentation%20PowerPoint" TargetMode="External"/><Relationship Id="rId3" Type="http://schemas.openxmlformats.org/officeDocument/2006/relationships/image" Target="../media/image1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Repousse axonale terminale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51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4300" y="2571095"/>
            <a:ext cx="8458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d’environ 1 mm/semaine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4300" y="32739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parfois limitée par la formation d’un névrome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4300" y="4594761"/>
            <a:ext cx="8458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parfois responsable de syncinésies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92163" y="1598355"/>
            <a:ext cx="7712368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en </a:t>
            </a:r>
            <a:r>
              <a:rPr lang="fr-FR" sz="4000" b="1" dirty="0" smtClean="0">
                <a:solidFill>
                  <a:srgbClr val="FF0000"/>
                </a:solidFill>
              </a:rPr>
              <a:t>stimulant </a:t>
            </a:r>
            <a:r>
              <a:rPr lang="fr-FR" sz="4000" dirty="0" smtClean="0"/>
              <a:t>la structure nerveuse</a:t>
            </a:r>
            <a:br>
              <a:rPr lang="fr-FR" sz="4000" dirty="0" smtClean="0"/>
            </a:br>
            <a:r>
              <a:rPr lang="fr-FR" sz="4000" dirty="0" smtClean="0"/>
              <a:t>	atteinte </a:t>
            </a:r>
            <a:r>
              <a:rPr lang="fr-FR" sz="4000" b="1" dirty="0" smtClean="0">
                <a:solidFill>
                  <a:srgbClr val="FF0000"/>
                </a:solidFill>
              </a:rPr>
              <a:t>de part et d’autre du site </a:t>
            </a:r>
            <a:br>
              <a:rPr lang="fr-FR" sz="4000" b="1" dirty="0" smtClean="0">
                <a:solidFill>
                  <a:srgbClr val="FF0000"/>
                </a:solidFill>
              </a:rPr>
            </a:br>
            <a:r>
              <a:rPr lang="fr-FR" sz="4000" b="1" dirty="0" smtClean="0">
                <a:solidFill>
                  <a:srgbClr val="FF0000"/>
                </a:solidFill>
              </a:rPr>
              <a:t>	lésionnel</a:t>
            </a:r>
            <a:br>
              <a:rPr lang="fr-FR" sz="4000" b="1" dirty="0" smtClean="0">
                <a:solidFill>
                  <a:srgbClr val="FF0000"/>
                </a:solidFill>
              </a:rPr>
            </a:br>
            <a:r>
              <a:rPr lang="fr-FR" sz="4000" b="1" dirty="0" smtClean="0">
                <a:solidFill>
                  <a:srgbClr val="FF0000"/>
                </a:solidFill>
              </a:rPr>
              <a:t> 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J10 pour le versant moteur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4000" y="564495"/>
            <a:ext cx="8688150" cy="50167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2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LDM = le temps nécessaire pour 	parcourir le nerf (N), la JNM (J) et le 	muscle (M)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seul le temps nerveux nous intéresse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VCM = d (entre les 2 sites)/(LPM-LDM)</a:t>
            </a:r>
          </a:p>
          <a:p>
            <a:pPr>
              <a:buFont typeface="Arial"/>
              <a:buChar char="•"/>
              <a:tabLst>
                <a:tab pos="354013" algn="l"/>
                <a:tab pos="2514600" algn="l"/>
              </a:tabLst>
            </a:pPr>
            <a:r>
              <a:rPr lang="fr-FR" sz="4000" dirty="0" smtClean="0"/>
              <a:t> 	LPM-LDM = (N1+J+M)-(N2+J+M) </a:t>
            </a:r>
            <a:br>
              <a:rPr lang="fr-FR" sz="4000" dirty="0" smtClean="0"/>
            </a:br>
            <a:r>
              <a:rPr lang="fr-FR" sz="4000" dirty="0" smtClean="0"/>
              <a:t>		= N1-N2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Latence distale motrice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45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4300" y="2571095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plus courte avec une durée de choc de 1 ms qu’avec une durée de 0,1 ms  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4300" y="38962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plus courte lors d’une stimulation </a:t>
            </a:r>
            <a:r>
              <a:rPr lang="fr-FR" sz="4000" dirty="0" err="1" smtClean="0">
                <a:solidFill>
                  <a:srgbClr val="FFFFFF"/>
                </a:solidFill>
              </a:rPr>
              <a:t>infra-maximale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4300" y="52170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plus courte lors d’une stimulation </a:t>
            </a:r>
            <a:r>
              <a:rPr lang="fr-FR" sz="4000" dirty="0" err="1" smtClean="0">
                <a:solidFill>
                  <a:srgbClr val="FFFFFF"/>
                </a:solidFill>
              </a:rPr>
              <a:t>anodale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45</a:t>
            </a:r>
            <a:endParaRPr lang="en-US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10" name="ZoneTexte 9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Neurographie motrice : </a:t>
            </a:r>
            <a:br>
              <a:rPr lang="fr-FR" sz="3200" dirty="0" smtClean="0"/>
            </a:br>
            <a:r>
              <a:rPr lang="fr-FR" sz="3200" dirty="0" smtClean="0"/>
              <a:t>faiblesse clinique sans atrophie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46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53009" y="1117937"/>
            <a:ext cx="860080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 conclure quand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l’amplitude et la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vitesse de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conduction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sont normales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atteinte centrale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BC proximal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pathologie de la jonction 	neuromusculaire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	origine psy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Neurographie motrice :</a:t>
            </a:r>
            <a:br>
              <a:rPr lang="fr-FR" sz="3200" dirty="0" smtClean="0"/>
            </a:br>
            <a:r>
              <a:rPr lang="fr-FR" sz="3200" dirty="0" smtClean="0"/>
              <a:t>électrode de référence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47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4300" y="2571095"/>
            <a:ext cx="8458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placée sur le nerf moteur étudié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4300" y="3896261"/>
            <a:ext cx="8458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Participe au potentiel moteur évoqué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4300" y="52170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Ne peut pas être placée </a:t>
            </a:r>
            <a:r>
              <a:rPr lang="fr-FR" sz="4000" dirty="0" err="1" smtClean="0">
                <a:solidFill>
                  <a:srgbClr val="FFFFFF"/>
                </a:solidFill>
              </a:rPr>
              <a:t>controlatéralement</a:t>
            </a:r>
            <a:r>
              <a:rPr lang="fr-FR" sz="4000" dirty="0" smtClean="0">
                <a:solidFill>
                  <a:srgbClr val="FFFFFF"/>
                </a:solidFill>
              </a:rPr>
              <a:t> à l’électrode active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47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Réponses F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49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4300" y="2571095"/>
            <a:ext cx="8458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Ne résulte pas d’un réflexe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4300" y="32739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Nécessite une stimulation supramaximale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4300" y="4594761"/>
            <a:ext cx="8458200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plus fréquente lors de la stimulation du nerf ulnaire que lors de la stimulation du nerf médian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49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err="1" smtClean="0"/>
              <a:t>Neurapraxie</a:t>
            </a:r>
            <a:endParaRPr lang="fr-FR" sz="32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50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4300" y="2571095"/>
            <a:ext cx="8458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le plus souvent de bon pronostic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4300" y="32739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N’est pas toujours liée à une atteinte des gaines de myéline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4300" y="4594761"/>
            <a:ext cx="84582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S’accompagne habituellement d’une douleur locale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Part d’</a:t>
            </a:r>
            <a:r>
              <a:rPr lang="fr-FR" sz="3200" dirty="0" err="1" smtClean="0"/>
              <a:t>axonopathie</a:t>
            </a:r>
            <a:r>
              <a:rPr lang="fr-FR" sz="3200" dirty="0" smtClean="0"/>
              <a:t> d’une lésion focale du SNP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86847" y="2540337"/>
            <a:ext cx="853310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apprécier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son importance ?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bon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i="1" dirty="0" smtClean="0">
                <a:solidFill>
                  <a:schemeClr val="bg1"/>
                </a:solidFill>
                <a:latin typeface="Arial Black"/>
                <a:cs typeface="Arial Black"/>
              </a:rPr>
              <a:t>timing 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?</a:t>
            </a:r>
            <a:endParaRPr lang="fr-FR" sz="6000" b="1" i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50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74662" y="1598355"/>
            <a:ext cx="8386737" cy="4401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en </a:t>
            </a:r>
            <a:r>
              <a:rPr lang="fr-FR" sz="4000" b="1" dirty="0" smtClean="0">
                <a:solidFill>
                  <a:srgbClr val="FF0000"/>
                </a:solidFill>
              </a:rPr>
              <a:t>stimulant </a:t>
            </a:r>
            <a:r>
              <a:rPr lang="fr-FR" sz="4000" dirty="0" smtClean="0"/>
              <a:t>la structure nerveuse </a:t>
            </a:r>
            <a:br>
              <a:rPr lang="fr-FR" sz="4000" dirty="0" smtClean="0"/>
            </a:br>
            <a:r>
              <a:rPr lang="fr-FR" sz="4000" dirty="0" smtClean="0"/>
              <a:t>	atteinte </a:t>
            </a:r>
            <a:r>
              <a:rPr lang="fr-FR" sz="4000" b="1" dirty="0" smtClean="0">
                <a:solidFill>
                  <a:srgbClr val="FF0000"/>
                </a:solidFill>
              </a:rPr>
              <a:t>sous le site lésionnel </a:t>
            </a:r>
            <a:r>
              <a:rPr lang="fr-FR" sz="4000" dirty="0" smtClean="0"/>
              <a:t>et en 	comparant la taille de la réponse </a:t>
            </a:r>
            <a:br>
              <a:rPr lang="fr-FR" sz="4000" dirty="0" smtClean="0"/>
            </a:br>
            <a:r>
              <a:rPr lang="fr-FR" sz="4000" dirty="0" smtClean="0"/>
              <a:t>	obtenue avec celle enregistrée du 	côté sain </a:t>
            </a:r>
            <a:br>
              <a:rPr lang="fr-FR" sz="4000" dirty="0" smtClean="0"/>
            </a:br>
            <a:r>
              <a:rPr lang="fr-FR" sz="4000" dirty="0" smtClean="0"/>
              <a:t>	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entre J10 et J30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Stimulation nerveuse percutanée</a:t>
            </a:r>
          </a:p>
          <a:p>
            <a:endParaRPr lang="fr-FR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27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36600" y="2113895"/>
            <a:ext cx="78866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La douleur est proportionnelle à la durée de stimulation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36600" y="3451761"/>
            <a:ext cx="78866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Au point d’</a:t>
            </a:r>
            <a:r>
              <a:rPr lang="fr-FR" sz="4000" dirty="0" err="1" smtClean="0">
                <a:solidFill>
                  <a:srgbClr val="FFFFFF"/>
                </a:solidFill>
              </a:rPr>
              <a:t>Erb</a:t>
            </a:r>
            <a:r>
              <a:rPr lang="fr-FR" sz="4000" dirty="0" smtClean="0">
                <a:solidFill>
                  <a:srgbClr val="FFFFFF"/>
                </a:solidFill>
              </a:rPr>
              <a:t>, la stimulation </a:t>
            </a:r>
            <a:r>
              <a:rPr lang="fr-FR" sz="4000" dirty="0" err="1" smtClean="0">
                <a:solidFill>
                  <a:srgbClr val="FFFFFF"/>
                </a:solidFill>
              </a:rPr>
              <a:t>monopolaire</a:t>
            </a:r>
            <a:r>
              <a:rPr lang="fr-FR" sz="4000" dirty="0" smtClean="0">
                <a:solidFill>
                  <a:srgbClr val="FFFFFF"/>
                </a:solidFill>
              </a:rPr>
              <a:t> est plus efficace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36600" y="4785261"/>
            <a:ext cx="7886699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Les enfants tolèrent mieux la stimulation avec un stimulateur de petite taille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27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Stimulation nerveuse répétitive (décrément)</a:t>
            </a:r>
          </a:p>
          <a:p>
            <a:endParaRPr lang="fr-FR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28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36600" y="2113895"/>
            <a:ext cx="78866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Le décrément est moins important dans une ambiance froide 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36600" y="3451761"/>
            <a:ext cx="7886699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Dans la myasthénie, la différence de taille maximale est observée entre la 1</a:t>
            </a:r>
            <a:r>
              <a:rPr lang="fr-FR" sz="4000" baseline="30000" dirty="0" smtClean="0">
                <a:solidFill>
                  <a:srgbClr val="FFFFFF"/>
                </a:solidFill>
              </a:rPr>
              <a:t>ère</a:t>
            </a:r>
            <a:r>
              <a:rPr lang="fr-FR" sz="4000" dirty="0" smtClean="0">
                <a:solidFill>
                  <a:srgbClr val="FFFFFF"/>
                </a:solidFill>
              </a:rPr>
              <a:t> et la 2</a:t>
            </a:r>
            <a:r>
              <a:rPr lang="fr-FR" sz="4000" baseline="30000" dirty="0" smtClean="0">
                <a:solidFill>
                  <a:srgbClr val="FFFFFF"/>
                </a:solidFill>
              </a:rPr>
              <a:t>ème</a:t>
            </a:r>
            <a:r>
              <a:rPr lang="fr-FR" sz="4000" dirty="0" smtClean="0">
                <a:solidFill>
                  <a:srgbClr val="FFFFFF"/>
                </a:solidFill>
              </a:rPr>
              <a:t> réponse  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36600" y="5390753"/>
            <a:ext cx="78866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Dans le syndrome de Lambert </a:t>
            </a:r>
            <a:r>
              <a:rPr lang="fr-FR" sz="4000" dirty="0" err="1" smtClean="0">
                <a:solidFill>
                  <a:srgbClr val="FFFFFF"/>
                </a:solidFill>
              </a:rPr>
              <a:t>Eaton</a:t>
            </a:r>
            <a:r>
              <a:rPr lang="fr-FR" sz="4000" dirty="0" smtClean="0">
                <a:solidFill>
                  <a:srgbClr val="FFFFFF"/>
                </a:solidFill>
              </a:rPr>
              <a:t>, il n’y a pas de décrément à 3 Hz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28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Détection des réponses motrices évoquées par la stimulation nerveuse percutanée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29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00" y="2113895"/>
            <a:ext cx="8445500" cy="126188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3800" dirty="0" smtClean="0">
                <a:solidFill>
                  <a:srgbClr val="FFFFFF"/>
                </a:solidFill>
              </a:rPr>
              <a:t>Si l’active est au point moteur, la réponse motrice débute par une phase négative</a:t>
            </a:r>
            <a:endParaRPr lang="fr-FR" sz="38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5900" y="3375561"/>
            <a:ext cx="8445500" cy="184665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3800" dirty="0" smtClean="0">
                <a:solidFill>
                  <a:srgbClr val="FFFFFF"/>
                </a:solidFill>
              </a:rPr>
              <a:t>La référence est placée en un point électriquement neutre pour ne pas influencer la morphologie de la réponse  </a:t>
            </a:r>
            <a:endParaRPr lang="fr-FR" sz="38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5900" y="5225653"/>
            <a:ext cx="8445500" cy="126188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3800" dirty="0" smtClean="0">
                <a:solidFill>
                  <a:srgbClr val="FFFFFF"/>
                </a:solidFill>
              </a:rPr>
              <a:t>La mesure de la LDM est plus précise avec une détection par aiguille-électrode</a:t>
            </a:r>
            <a:endParaRPr lang="fr-FR" sz="3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29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Qualité du signal ENMG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30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00" y="2113895"/>
            <a:ext cx="8699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dépend du taux d’échantillonnage du signal analogique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5900" y="3451761"/>
            <a:ext cx="8699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dépend de la résolution de la carte graphique/écran numérique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5900" y="4781153"/>
            <a:ext cx="8699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d’autant meilleur que le rapport signal/bruit est élevé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51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30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 (au moins 5KHz)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 (au moins 12 bits)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sz="32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55</a:t>
            </a:r>
            <a:endParaRPr lang="en-US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3268453" y="2502237"/>
            <a:ext cx="25699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Joker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Amplitude du signal ENMG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31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00" y="2113895"/>
            <a:ext cx="8699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Inversement proportionnelle à l’impédance des électrodes détectrices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5900" y="3426361"/>
            <a:ext cx="8699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Diminue avec le carré de la distance entre la source du signal et sa détection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5900" y="4755753"/>
            <a:ext cx="8699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Augmente lorsque la </a:t>
            </a:r>
            <a:r>
              <a:rPr lang="fr-FR" sz="4000" dirty="0" err="1" smtClean="0">
                <a:solidFill>
                  <a:srgbClr val="FFFFFF"/>
                </a:solidFill>
              </a:rPr>
              <a:t>bande-passante</a:t>
            </a:r>
            <a:r>
              <a:rPr lang="fr-FR" sz="4000" dirty="0" smtClean="0">
                <a:solidFill>
                  <a:srgbClr val="FFFFFF"/>
                </a:solidFill>
              </a:rPr>
              <a:t> est réduite au maximum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31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Transmission neuromusculaire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32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00" y="2113895"/>
            <a:ext cx="88138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La libération d’</a:t>
            </a:r>
            <a:r>
              <a:rPr lang="fr-FR" sz="4000" dirty="0" err="1" smtClean="0">
                <a:solidFill>
                  <a:srgbClr val="FFFFFF"/>
                </a:solidFill>
              </a:rPr>
              <a:t>Ach</a:t>
            </a:r>
            <a:r>
              <a:rPr lang="fr-FR" sz="4000" dirty="0" smtClean="0">
                <a:solidFill>
                  <a:srgbClr val="FFFFFF"/>
                </a:solidFill>
              </a:rPr>
              <a:t> est liée à l’entrée </a:t>
            </a:r>
            <a:r>
              <a:rPr lang="fr-FR" sz="4000" dirty="0" err="1" smtClean="0">
                <a:solidFill>
                  <a:srgbClr val="FFFFFF"/>
                </a:solidFill>
              </a:rPr>
              <a:t>post-synaptique</a:t>
            </a:r>
            <a:r>
              <a:rPr lang="fr-FR" sz="4000" dirty="0" smtClean="0">
                <a:solidFill>
                  <a:srgbClr val="FFFFFF"/>
                </a:solidFill>
              </a:rPr>
              <a:t> de calcium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5900" y="3426361"/>
            <a:ext cx="88138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Le récepteur à l’</a:t>
            </a:r>
            <a:r>
              <a:rPr lang="fr-FR" sz="4000" dirty="0" err="1" smtClean="0">
                <a:solidFill>
                  <a:srgbClr val="FFFFFF"/>
                </a:solidFill>
              </a:rPr>
              <a:t>Ach</a:t>
            </a:r>
            <a:r>
              <a:rPr lang="fr-FR" sz="4000" dirty="0" smtClean="0">
                <a:solidFill>
                  <a:srgbClr val="FFFFFF"/>
                </a:solidFill>
              </a:rPr>
              <a:t> se comporte comme un canal ionique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5900" y="4755753"/>
            <a:ext cx="88138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La facilitation synaptique est liée à la réduction d’</a:t>
            </a:r>
            <a:r>
              <a:rPr lang="fr-FR" sz="4000" dirty="0" err="1" smtClean="0">
                <a:solidFill>
                  <a:srgbClr val="FFFFFF"/>
                </a:solidFill>
              </a:rPr>
              <a:t>Ach</a:t>
            </a:r>
            <a:r>
              <a:rPr lang="fr-FR" sz="4000" dirty="0" smtClean="0">
                <a:solidFill>
                  <a:srgbClr val="FFFFFF"/>
                </a:solidFill>
              </a:rPr>
              <a:t> immédiatement libérable 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32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Transmission neuromusculaire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33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00" y="2113895"/>
            <a:ext cx="88138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Le décrément est un phénomène physiologique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5900" y="3426361"/>
            <a:ext cx="88138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La myasthénie est toujours auto-immune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5900" y="4133453"/>
            <a:ext cx="8813800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L’étude en fibre unique (jitter) peut détecter des anomalies en l’absence de bloc de la transmission neuromusculaire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33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 du nerf médian au poignet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-106937" y="2540337"/>
            <a:ext cx="932065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s’assurer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 la neuropathie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est bien focale et pas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diffuse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Atteinte du nerf fibulaire à la tête de la </a:t>
            </a:r>
            <a:r>
              <a:rPr lang="fr-FR" sz="3200" dirty="0" err="1" smtClean="0"/>
              <a:t>fibula</a:t>
            </a:r>
            <a:endParaRPr lang="fr-FR" sz="32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52</a:t>
            </a:r>
            <a:endParaRPr lang="en-US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-6408" y="584537"/>
            <a:ext cx="9119654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Le pied est ballant et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la stimulation au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creux poplité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n’évoque aucune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smtClean="0">
                <a:solidFill>
                  <a:schemeClr val="bg1"/>
                </a:solidFill>
                <a:latin typeface="Arial Black"/>
                <a:cs typeface="Arial Black"/>
              </a:rPr>
              <a:t>réponse motrice.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pronostic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5763" y="1256427"/>
            <a:ext cx="8020144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en comparant la conduction du nerf </a:t>
            </a:r>
            <a:br>
              <a:rPr lang="fr-FR" sz="4000" dirty="0" smtClean="0"/>
            </a:br>
            <a:r>
              <a:rPr lang="fr-FR" sz="4000" dirty="0" smtClean="0"/>
              <a:t>	médian à celle des nerfs voisins </a:t>
            </a:r>
            <a:br>
              <a:rPr lang="fr-FR" sz="4000" dirty="0" smtClean="0"/>
            </a:br>
            <a:r>
              <a:rPr lang="fr-FR" sz="4000" dirty="0" smtClean="0"/>
              <a:t>	(nerfs ulnaire et radial)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en mesurant l’ILT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 du nerf médian au poignet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14</a:t>
            </a:r>
            <a:endParaRPr lang="en-US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204047" y="10798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rgbClr val="FFFFFF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6600" y="2113895"/>
            <a:ext cx="78866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Ne récidive jamais après traitement chirurgical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36600" y="3451761"/>
            <a:ext cx="78866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bien documenté par l’échographie nerveuse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36600" y="4785261"/>
            <a:ext cx="7886699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Les plaintes sont d’abord matinales, puis nocturnes, puis lors de certaines activités, puis permanentes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14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3341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0867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i="1" dirty="0" smtClean="0"/>
              <a:t>Drop foot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84249" y="2540337"/>
            <a:ext cx="873829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distinguer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une radiculopathie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d’une atteinte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tronculaire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104" y="62023"/>
            <a:ext cx="9009153" cy="62478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neurographie sensitive normale (atteinte 	pré-ganglionnaire) 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absence de ralentissement et de BC </a:t>
            </a:r>
            <a:br>
              <a:rPr lang="fr-FR" sz="4000" dirty="0" smtClean="0"/>
            </a:br>
            <a:r>
              <a:rPr lang="fr-FR" sz="4000" dirty="0" smtClean="0"/>
              <a:t>	à la tête de la </a:t>
            </a:r>
            <a:r>
              <a:rPr lang="fr-FR" sz="4000" i="1" dirty="0" err="1" smtClean="0"/>
              <a:t>fibula</a:t>
            </a:r>
            <a:endParaRPr lang="fr-FR" sz="4000" i="1" dirty="0" smtClean="0"/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si la taille du PAGM est réduite</a:t>
            </a:r>
            <a:br>
              <a:rPr lang="fr-FR" sz="4000" dirty="0" smtClean="0"/>
            </a:br>
            <a:r>
              <a:rPr lang="fr-FR" sz="4000" dirty="0" smtClean="0"/>
              <a:t>	sur le muscle TA, elle l’est davantage </a:t>
            </a:r>
            <a:br>
              <a:rPr lang="fr-FR" sz="4000" dirty="0" smtClean="0"/>
            </a:br>
            <a:r>
              <a:rPr lang="fr-FR" sz="4000" dirty="0" smtClean="0"/>
              <a:t>	que sur le muscle CEO (atteinte NLD) 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tracés neurogènes dans les muscles </a:t>
            </a:r>
            <a:br>
              <a:rPr lang="fr-FR" sz="4000" dirty="0" smtClean="0"/>
            </a:br>
            <a:r>
              <a:rPr lang="fr-FR" sz="4000" dirty="0" smtClean="0"/>
              <a:t>	tibial antérieur, long fléchisseur </a:t>
            </a:r>
            <a:br>
              <a:rPr lang="fr-FR" sz="4000" dirty="0" smtClean="0"/>
            </a:br>
            <a:r>
              <a:rPr lang="fr-FR" sz="4000" dirty="0" smtClean="0"/>
              <a:t>	des orteils (L5), quadriceps (L4)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TOS neurologique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7385" y="2540337"/>
            <a:ext cx="90520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nerf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sensitif à étudier en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priorité et pourquoi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56323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355600">
              <a:tabLst>
                <a:tab pos="354013" algn="l"/>
              </a:tabLst>
            </a:pPr>
            <a:r>
              <a:rPr lang="fr-FR" sz="4000" dirty="0" smtClean="0"/>
              <a:t>Nerf cutané </a:t>
            </a:r>
            <a:r>
              <a:rPr lang="fr-FR" sz="4000" dirty="0" err="1" smtClean="0"/>
              <a:t>antébrachial</a:t>
            </a:r>
            <a:r>
              <a:rPr lang="fr-FR" sz="4000" dirty="0" smtClean="0"/>
              <a:t> médial</a:t>
            </a:r>
            <a:br>
              <a:rPr lang="fr-FR" sz="4000" dirty="0" smtClean="0"/>
            </a:br>
            <a:endParaRPr lang="fr-FR" sz="4000" dirty="0" smtClean="0"/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SCC : normal</a:t>
            </a:r>
            <a:endParaRPr lang="fr-FR" sz="4000" i="1" dirty="0" smtClean="0"/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Ulnaire au coude : normal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C8 : normal </a:t>
            </a:r>
            <a:br>
              <a:rPr lang="fr-FR" sz="4000" dirty="0" smtClean="0"/>
            </a:br>
            <a:r>
              <a:rPr lang="fr-FR" sz="4000" dirty="0" smtClean="0"/>
              <a:t>	(atteinte pré-ganglionnaire)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TOS neurologique : absent ou de</a:t>
            </a:r>
            <a:br>
              <a:rPr lang="fr-FR" sz="4000" dirty="0" smtClean="0"/>
            </a:br>
            <a:r>
              <a:rPr lang="fr-FR" sz="4000" dirty="0" smtClean="0"/>
              <a:t>	faible amplitude de façon 	précoce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TOS neurologique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18</a:t>
            </a:r>
            <a:endParaRPr lang="en-US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21605" y="2571095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L’altération sensitive prédomine dans le territoire du nerf médian 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21605" y="3896261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L’altération motrice prédomine dans le territoire du nerf ulnaire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21605" y="5217061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Est une pathologie dont l’incidence est très faible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18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sz="32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54</a:t>
            </a:r>
            <a:endParaRPr lang="en-US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3268453" y="2502237"/>
            <a:ext cx="25699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Joker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52</a:t>
            </a:r>
            <a:endParaRPr lang="en-US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1605" y="564495"/>
            <a:ext cx="7347696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Il est fonction du degré de </a:t>
            </a:r>
            <a:r>
              <a:rPr lang="fr-FR" sz="4000" dirty="0" err="1" smtClean="0"/>
              <a:t>neurapraxie</a:t>
            </a:r>
            <a:r>
              <a:rPr lang="fr-FR" sz="4000" dirty="0" smtClean="0"/>
              <a:t> et donc de la réponse motrice évoquée lors de la stimulation sous la tête de la </a:t>
            </a:r>
            <a:r>
              <a:rPr lang="fr-FR" sz="4000" dirty="0" err="1" smtClean="0"/>
              <a:t>fibula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Atteinte SUP C5C6 du plexus brachial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19</a:t>
            </a:r>
            <a:endParaRPr lang="en-US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21605" y="2571095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Sont de moins bon pronostic que les atteintes INF C8D1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21605" y="3896261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Sont plus rares que les atteintes INF C8D1  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21605" y="5217061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Sont le plus souvent </a:t>
            </a:r>
            <a:r>
              <a:rPr lang="fr-FR" sz="4000" dirty="0" err="1" smtClean="0">
                <a:solidFill>
                  <a:srgbClr val="FFFFFF"/>
                </a:solidFill>
              </a:rPr>
              <a:t>infraclaviculaires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19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</a:t>
            </a:r>
            <a:r>
              <a:rPr lang="fr-FR" sz="3200" dirty="0" err="1" smtClean="0"/>
              <a:t>microtraumatiques</a:t>
            </a:r>
            <a:r>
              <a:rPr lang="fr-FR" sz="3200" dirty="0" smtClean="0"/>
              <a:t> liées à la pratique sportive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858640" y="1064518"/>
            <a:ext cx="3364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Relier 2 à 2</a:t>
            </a:r>
            <a:endParaRPr lang="fr-FR" sz="4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829341" y="6467276"/>
            <a:ext cx="314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FFFF"/>
                </a:solidFill>
              </a:rPr>
              <a:t>6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68300" y="1905000"/>
            <a:ext cx="3527944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FF"/>
                </a:solidFill>
              </a:rPr>
              <a:t>Appui</a:t>
            </a:r>
            <a:r>
              <a:rPr lang="en-US" sz="2800" b="1" dirty="0" smtClean="0">
                <a:solidFill>
                  <a:srgbClr val="FFFFFF"/>
                </a:solidFill>
              </a:rPr>
              <a:t> du </a:t>
            </a:r>
            <a:r>
              <a:rPr lang="en-US" sz="2800" b="1" dirty="0" err="1" smtClean="0">
                <a:solidFill>
                  <a:srgbClr val="FFFFFF"/>
                </a:solidFill>
              </a:rPr>
              <a:t>poignet</a:t>
            </a:r>
            <a:r>
              <a:rPr lang="en-US" sz="2800" b="1" dirty="0" smtClean="0">
                <a:solidFill>
                  <a:srgbClr val="FFFFFF"/>
                </a:solidFill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</a:rPr>
              <a:t>sur</a:t>
            </a:r>
            <a:r>
              <a:rPr lang="en-US" sz="2800" b="1" dirty="0" smtClean="0">
                <a:solidFill>
                  <a:srgbClr val="FFFFFF"/>
                </a:solidFill>
              </a:rPr>
              <a:t> </a:t>
            </a:r>
            <a:br>
              <a:rPr lang="en-US" sz="2800" b="1" dirty="0" smtClean="0">
                <a:solidFill>
                  <a:srgbClr val="FFFFFF"/>
                </a:solidFill>
              </a:rPr>
            </a:br>
            <a:r>
              <a:rPr lang="en-US" sz="2800" b="1" dirty="0" smtClean="0">
                <a:solidFill>
                  <a:srgbClr val="FFFFFF"/>
                </a:solidFill>
              </a:rPr>
              <a:t>le </a:t>
            </a:r>
            <a:r>
              <a:rPr lang="en-US" sz="2800" b="1" dirty="0" err="1" smtClean="0">
                <a:solidFill>
                  <a:srgbClr val="FFFFFF"/>
                </a:solidFill>
              </a:rPr>
              <a:t>guidon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8301" y="2888795"/>
            <a:ext cx="3527943" cy="95410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Adduction </a:t>
            </a:r>
            <a:r>
              <a:rPr lang="en-US" sz="2800" b="1" dirty="0" err="1" smtClean="0">
                <a:solidFill>
                  <a:srgbClr val="FFFFFF"/>
                </a:solidFill>
              </a:rPr>
              <a:t>horizontale</a:t>
            </a:r>
            <a:endParaRPr lang="en-US" sz="2800" b="1" dirty="0" smtClean="0">
              <a:solidFill>
                <a:srgbClr val="FFFFFF"/>
              </a:solidFill>
            </a:endParaRPr>
          </a:p>
          <a:p>
            <a:r>
              <a:rPr lang="en-US" sz="2800" b="1" dirty="0" smtClean="0">
                <a:solidFill>
                  <a:srgbClr val="FFFFFF"/>
                </a:solidFill>
              </a:rPr>
              <a:t>du bras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68301" y="3836703"/>
            <a:ext cx="3527943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FF"/>
                </a:solidFill>
              </a:rPr>
              <a:t>Nage</a:t>
            </a:r>
            <a:r>
              <a:rPr lang="en-US" sz="2800" b="1" dirty="0" smtClean="0">
                <a:solidFill>
                  <a:srgbClr val="FFFFFF"/>
                </a:solidFill>
              </a:rPr>
              <a:t> Crawl</a:t>
            </a:r>
          </a:p>
          <a:p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68301" y="4833197"/>
            <a:ext cx="3527943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Jogging</a:t>
            </a:r>
          </a:p>
          <a:p>
            <a:endParaRPr lang="en-US" sz="2800" b="1" dirty="0" smtClean="0">
              <a:solidFill>
                <a:srgbClr val="FFFFFF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68301" y="5816992"/>
            <a:ext cx="3527943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FF"/>
                </a:solidFill>
              </a:rPr>
              <a:t>Hypertrophie</a:t>
            </a:r>
            <a:r>
              <a:rPr lang="en-US" sz="2800" b="1" dirty="0" smtClean="0">
                <a:solidFill>
                  <a:srgbClr val="FFFFFF"/>
                </a:solidFill>
              </a:rPr>
              <a:t> du</a:t>
            </a:r>
          </a:p>
          <a:p>
            <a:r>
              <a:rPr lang="en-US" sz="2800" b="1" dirty="0" smtClean="0">
                <a:solidFill>
                  <a:srgbClr val="FFFFFF"/>
                </a:solidFill>
              </a:rPr>
              <a:t>muscle grand </a:t>
            </a:r>
            <a:r>
              <a:rPr lang="en-US" sz="2800" b="1" dirty="0" err="1" smtClean="0">
                <a:solidFill>
                  <a:srgbClr val="FFFFFF"/>
                </a:solidFill>
              </a:rPr>
              <a:t>rond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322512" y="1905000"/>
            <a:ext cx="3338888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Nerf </a:t>
            </a:r>
            <a:r>
              <a:rPr lang="en-US" sz="2800" b="1" dirty="0" err="1" smtClean="0">
                <a:solidFill>
                  <a:srgbClr val="FFFFFF"/>
                </a:solidFill>
              </a:rPr>
              <a:t>sus-scapulaire</a:t>
            </a:r>
            <a:endParaRPr lang="en-US" sz="2800" b="1" dirty="0" smtClean="0">
              <a:solidFill>
                <a:srgbClr val="FFFFFF"/>
              </a:solidFill>
            </a:endParaRPr>
          </a:p>
          <a:p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322512" y="2888795"/>
            <a:ext cx="3338888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Nerf radial </a:t>
            </a:r>
          </a:p>
          <a:p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322512" y="3874804"/>
            <a:ext cx="3338888" cy="9541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Syndrome du canal </a:t>
            </a:r>
            <a:br>
              <a:rPr lang="en-US" sz="2800" b="1" dirty="0" smtClean="0">
                <a:solidFill>
                  <a:srgbClr val="FFFFFF"/>
                </a:solidFill>
              </a:rPr>
            </a:br>
            <a:r>
              <a:rPr lang="en-US" sz="2800" b="1" dirty="0" smtClean="0">
                <a:solidFill>
                  <a:srgbClr val="FFFFFF"/>
                </a:solidFill>
              </a:rPr>
              <a:t>de </a:t>
            </a:r>
            <a:r>
              <a:rPr lang="en-US" sz="2800" b="1" dirty="0" err="1" smtClean="0">
                <a:solidFill>
                  <a:srgbClr val="FFFFFF"/>
                </a:solidFill>
              </a:rPr>
              <a:t>Guyon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22512" y="4833197"/>
            <a:ext cx="3338888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Nerf </a:t>
            </a:r>
            <a:r>
              <a:rPr lang="en-US" sz="2800" b="1" dirty="0" err="1" smtClean="0">
                <a:solidFill>
                  <a:srgbClr val="FFFFFF"/>
                </a:solidFill>
              </a:rPr>
              <a:t>calcanéen</a:t>
            </a:r>
            <a:r>
              <a:rPr lang="en-US" sz="2800" b="1" dirty="0" smtClean="0">
                <a:solidFill>
                  <a:srgbClr val="FFFFFF"/>
                </a:solidFill>
              </a:rPr>
              <a:t/>
            </a:r>
            <a:br>
              <a:rPr lang="en-US" sz="2800" b="1" dirty="0" smtClean="0">
                <a:solidFill>
                  <a:srgbClr val="FFFFFF"/>
                </a:solidFill>
              </a:rPr>
            </a:br>
            <a:r>
              <a:rPr lang="en-US" sz="2800" b="1" dirty="0" err="1" smtClean="0">
                <a:solidFill>
                  <a:srgbClr val="FFFFFF"/>
                </a:solidFill>
              </a:rPr>
              <a:t>inférieur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322512" y="5816992"/>
            <a:ext cx="3338888" cy="9873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TOS</a:t>
            </a:r>
          </a:p>
          <a:p>
            <a:endParaRPr lang="en-US" sz="2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6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393699" y="718691"/>
            <a:ext cx="3873777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Appui</a:t>
            </a:r>
            <a:r>
              <a:rPr lang="en-US" sz="3200" dirty="0" smtClean="0"/>
              <a:t> du </a:t>
            </a:r>
            <a:r>
              <a:rPr lang="en-US" sz="3200" dirty="0" err="1" smtClean="0"/>
              <a:t>poignet</a:t>
            </a:r>
            <a:r>
              <a:rPr lang="en-US" sz="3200" dirty="0" smtClean="0"/>
              <a:t> </a:t>
            </a:r>
            <a:r>
              <a:rPr lang="en-US" sz="3200" dirty="0" err="1" smtClean="0"/>
              <a:t>sur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le </a:t>
            </a:r>
            <a:r>
              <a:rPr lang="en-US" sz="3200" dirty="0" err="1" smtClean="0"/>
              <a:t>guidon</a:t>
            </a:r>
            <a:endParaRPr lang="en-US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393700" y="1795909"/>
            <a:ext cx="3873777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Adduction </a:t>
            </a:r>
            <a:r>
              <a:rPr lang="en-US" sz="3200" dirty="0" err="1" smtClean="0"/>
              <a:t>horizontale</a:t>
            </a:r>
            <a:endParaRPr lang="en-US" sz="3200" dirty="0" smtClean="0"/>
          </a:p>
          <a:p>
            <a:r>
              <a:rPr lang="en-US" sz="3200" dirty="0" smtClean="0"/>
              <a:t>du bras</a:t>
            </a:r>
            <a:endParaRPr lang="en-US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393700" y="2874764"/>
            <a:ext cx="3873776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Nage</a:t>
            </a:r>
            <a:r>
              <a:rPr lang="en-US" sz="3200" dirty="0" smtClean="0"/>
              <a:t> Crawl</a:t>
            </a:r>
          </a:p>
          <a:p>
            <a:endParaRPr lang="en-US" sz="3200" dirty="0"/>
          </a:p>
        </p:txBody>
      </p:sp>
      <p:sp>
        <p:nvSpPr>
          <p:cNvPr id="9" name="ZoneTexte 8"/>
          <p:cNvSpPr txBox="1"/>
          <p:nvPr/>
        </p:nvSpPr>
        <p:spPr>
          <a:xfrm>
            <a:off x="393700" y="3951982"/>
            <a:ext cx="3873776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Jogging</a:t>
            </a:r>
          </a:p>
          <a:p>
            <a:endParaRPr lang="en-US" sz="3200" dirty="0" smtClean="0"/>
          </a:p>
        </p:txBody>
      </p:sp>
      <p:sp>
        <p:nvSpPr>
          <p:cNvPr id="10" name="ZoneTexte 9"/>
          <p:cNvSpPr txBox="1"/>
          <p:nvPr/>
        </p:nvSpPr>
        <p:spPr>
          <a:xfrm>
            <a:off x="393700" y="5029200"/>
            <a:ext cx="3873776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Hypertrophie</a:t>
            </a:r>
            <a:r>
              <a:rPr lang="en-US" sz="3200" dirty="0" smtClean="0"/>
              <a:t> du</a:t>
            </a:r>
          </a:p>
          <a:p>
            <a:r>
              <a:rPr lang="en-US" sz="3200" dirty="0" smtClean="0"/>
              <a:t>muscle grand </a:t>
            </a:r>
            <a:r>
              <a:rPr lang="en-US" sz="3200" dirty="0" err="1" smtClean="0"/>
              <a:t>rond</a:t>
            </a:r>
            <a:endParaRPr lang="en-US" sz="3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211112" y="718691"/>
            <a:ext cx="3666188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Nerf </a:t>
            </a:r>
            <a:r>
              <a:rPr lang="en-US" sz="3200" dirty="0" err="1" smtClean="0"/>
              <a:t>sus-scapulaire</a:t>
            </a:r>
            <a:endParaRPr lang="en-US" sz="3200" dirty="0" smtClean="0"/>
          </a:p>
          <a:p>
            <a:endParaRPr lang="en-US" sz="32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211112" y="1795909"/>
            <a:ext cx="3666188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Nerf radial </a:t>
            </a:r>
          </a:p>
          <a:p>
            <a:endParaRPr lang="en-US" sz="3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211112" y="2874764"/>
            <a:ext cx="3666188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Syndrome du canal </a:t>
            </a:r>
            <a:br>
              <a:rPr lang="en-US" sz="3200" dirty="0" smtClean="0"/>
            </a:br>
            <a:r>
              <a:rPr lang="en-US" sz="3200" dirty="0" smtClean="0"/>
              <a:t>de </a:t>
            </a:r>
            <a:r>
              <a:rPr lang="en-US" sz="3200" dirty="0" err="1" smtClean="0"/>
              <a:t>Guyon</a:t>
            </a:r>
            <a:endParaRPr lang="en-US" sz="3200" dirty="0"/>
          </a:p>
        </p:txBody>
      </p:sp>
      <p:sp>
        <p:nvSpPr>
          <p:cNvPr id="14" name="ZoneTexte 13"/>
          <p:cNvSpPr txBox="1"/>
          <p:nvPr/>
        </p:nvSpPr>
        <p:spPr>
          <a:xfrm>
            <a:off x="5211112" y="3951982"/>
            <a:ext cx="3666188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Nerf </a:t>
            </a:r>
            <a:r>
              <a:rPr lang="en-US" sz="3200" dirty="0" err="1" smtClean="0"/>
              <a:t>calcanéen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inférieur</a:t>
            </a:r>
            <a:endParaRPr lang="en-US" sz="32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211112" y="5029200"/>
            <a:ext cx="3666188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TOS</a:t>
            </a:r>
          </a:p>
          <a:p>
            <a:endParaRPr lang="en-US" sz="3200" dirty="0"/>
          </a:p>
        </p:txBody>
      </p:sp>
      <p:cxnSp>
        <p:nvCxnSpPr>
          <p:cNvPr id="17" name="Connecteur droit 16"/>
          <p:cNvCxnSpPr>
            <a:stCxn id="6" idx="3"/>
            <a:endCxn id="13" idx="1"/>
          </p:cNvCxnSpPr>
          <p:nvPr/>
        </p:nvCxnSpPr>
        <p:spPr>
          <a:xfrm>
            <a:off x="4267476" y="1257300"/>
            <a:ext cx="943636" cy="21560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endCxn id="11" idx="1"/>
          </p:cNvCxnSpPr>
          <p:nvPr/>
        </p:nvCxnSpPr>
        <p:spPr>
          <a:xfrm rot="5400000" flipH="1" flipV="1">
            <a:off x="4116994" y="1407782"/>
            <a:ext cx="1244600" cy="943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8" idx="3"/>
          </p:cNvCxnSpPr>
          <p:nvPr/>
        </p:nvCxnSpPr>
        <p:spPr>
          <a:xfrm>
            <a:off x="4267476" y="3413373"/>
            <a:ext cx="943636" cy="20222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9" idx="3"/>
            <a:endCxn id="14" idx="1"/>
          </p:cNvCxnSpPr>
          <p:nvPr/>
        </p:nvCxnSpPr>
        <p:spPr>
          <a:xfrm>
            <a:off x="4267476" y="4490591"/>
            <a:ext cx="94363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 flipH="1" flipV="1">
            <a:off x="2929544" y="3471533"/>
            <a:ext cx="3619500" cy="9436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Décollement de l’omoplate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84246" y="2540337"/>
            <a:ext cx="873829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distinguer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atteinte du nerf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spinal ou du nerf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thoracique long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15</a:t>
            </a:r>
            <a:endParaRPr lang="en-US" sz="2400" b="1" dirty="0"/>
          </a:p>
        </p:txBody>
      </p:sp>
      <p:pic>
        <p:nvPicPr>
          <p:cNvPr id="5" name="Picture 5" descr="A:\décollement2.jpg">
            <a:hlinkClick r:id="rId2" action="ppaction://hlinkpres?slideindex=34&amp;slidetitle=Présentation PowerPoint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5325" y="330200"/>
            <a:ext cx="7820025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35025" y="5768975"/>
            <a:ext cx="25413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BE" sz="2400" dirty="0">
                <a:solidFill>
                  <a:srgbClr val="7F7F7F"/>
                </a:solidFill>
                <a:latin typeface="+mj-lt"/>
              </a:rPr>
              <a:t>Lésion du n. spinal</a:t>
            </a:r>
            <a:endParaRPr lang="fr-FR" sz="2400" dirty="0">
              <a:solidFill>
                <a:srgbClr val="7F7F7F"/>
              </a:solidFill>
              <a:latin typeface="+mj-lt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332288" y="5768975"/>
            <a:ext cx="3665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BE" sz="2400">
                <a:solidFill>
                  <a:srgbClr val="7F7F7F"/>
                </a:solidFill>
                <a:latin typeface="+mj-lt"/>
              </a:rPr>
              <a:t>Lésion du n. de Charles Bell</a:t>
            </a:r>
            <a:endParaRPr lang="fr-FR" sz="2400">
              <a:solidFill>
                <a:srgbClr val="7F7F7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Canal cervical étroit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51606" y="2540337"/>
            <a:ext cx="900356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Quels sont les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outils d’exploration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électrophysiologique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17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12900" y="2068255"/>
            <a:ext cx="1864613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 smtClean="0"/>
              <a:t>ENMG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PES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PEM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17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Radiculopathies</a:t>
            </a:r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44871" y="876637"/>
            <a:ext cx="9017087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Quels sont les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3 outils permettant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d’explorer la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conduction nerveuse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périphérique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proximale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12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Buts de la neurophysiologie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874526" y="2540337"/>
            <a:ext cx="53577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Citez les 5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principaux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1605895"/>
            <a:ext cx="7347696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réflexe H : S1, L3L4, C6C7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onde F : S1, L5, D1, C8, C7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onde T : S1, L3L4, C7, C6, C5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12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Radiculopathie cervicale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71975" y="1625937"/>
            <a:ext cx="856286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muscle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à étudier en priorité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en EMG pour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documenter une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radiculopathie C6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7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355600">
              <a:tabLst>
                <a:tab pos="354013" algn="l"/>
              </a:tabLst>
            </a:pPr>
            <a:r>
              <a:rPr lang="fr-FR" sz="4000" dirty="0" smtClean="0"/>
              <a:t>Le muscle rond pronateur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7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021605" y="1865868"/>
            <a:ext cx="25546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55600">
              <a:tabLst>
                <a:tab pos="354013" algn="l"/>
              </a:tabLst>
            </a:pPr>
            <a:r>
              <a:rPr lang="fr-FR" dirty="0" smtClean="0"/>
              <a:t>Le muscle</a:t>
            </a:r>
            <a:r>
              <a:rPr lang="fr-FR" dirty="0" smtClean="0"/>
              <a:t> biceps brachial</a:t>
            </a:r>
          </a:p>
          <a:p>
            <a:pPr indent="355600">
              <a:tabLst>
                <a:tab pos="354013" algn="l"/>
              </a:tabLst>
            </a:pPr>
            <a:r>
              <a:rPr lang="fr-FR" dirty="0" smtClean="0"/>
              <a:t>Le muscle </a:t>
            </a:r>
            <a:r>
              <a:rPr lang="fr-FR" dirty="0" err="1" smtClean="0"/>
              <a:t>brachio-radial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Radiculopathie lombaire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71975" y="1625937"/>
            <a:ext cx="856286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muscle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à étudier en priorité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en EMG pour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documenter une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radiculopathie L5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8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Le muscle long fléchisseur des orteils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7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021605" y="2246868"/>
            <a:ext cx="26513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55600">
              <a:tabLst>
                <a:tab pos="354013" algn="l"/>
              </a:tabLst>
            </a:pPr>
            <a:r>
              <a:rPr lang="fr-FR" dirty="0" smtClean="0"/>
              <a:t>Le muscle</a:t>
            </a:r>
            <a:r>
              <a:rPr lang="fr-FR" dirty="0" smtClean="0"/>
              <a:t> tibial postérieur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Radiculopathie cervicale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71975" y="1625937"/>
            <a:ext cx="856286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muscle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à étudier en priorité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en EMG pour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documenter une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radiculopathie C8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9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Le muscle extenseur propre de l’index 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9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SLA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204047" y="11687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2266295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chemeClr val="bg1"/>
                </a:solidFill>
              </a:rPr>
              <a:t>La transmission neuromusculaire est normale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21605" y="3591461"/>
            <a:ext cx="7347696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chemeClr val="bg1"/>
                </a:solidFill>
              </a:rPr>
              <a:t>Les crampes traduisent l’existence d’une composante sensitive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21605" y="4912261"/>
            <a:ext cx="7347696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chemeClr val="bg1"/>
                </a:solidFill>
              </a:rPr>
              <a:t>Les crampes peuvent expliquer une augmentation modérée des CPK</a:t>
            </a:r>
            <a:endParaRPr lang="fr-FR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Un patient consulte pour des paresthésies et des dysesthésies des 4 extrémités</a:t>
            </a:r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44023" y="2540337"/>
            <a:ext cx="881871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smtClean="0">
                <a:solidFill>
                  <a:schemeClr val="bg1"/>
                </a:solidFill>
                <a:latin typeface="Arial Black"/>
                <a:cs typeface="Arial Black"/>
              </a:rPr>
              <a:t>Quels nerfs sensitifs </a:t>
            </a:r>
          </a:p>
          <a:p>
            <a:pPr algn="ctr"/>
            <a:r>
              <a:rPr lang="fr-FR" sz="6000" b="1" smtClean="0">
                <a:solidFill>
                  <a:schemeClr val="bg1"/>
                </a:solidFill>
                <a:latin typeface="Arial Black"/>
                <a:cs typeface="Arial Black"/>
              </a:rPr>
              <a:t>étudier ?</a:t>
            </a:r>
            <a:endParaRPr lang="fr-FR" sz="6000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0363" y="138827"/>
            <a:ext cx="8738290" cy="62478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confirmer </a:t>
            </a:r>
            <a:r>
              <a:rPr lang="fr-FR" sz="4000" dirty="0" smtClean="0"/>
              <a:t>ou infirmer l’atteinte du SNP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localiser </a:t>
            </a:r>
            <a:r>
              <a:rPr lang="fr-FR" sz="4000" dirty="0" smtClean="0"/>
              <a:t>l’atteinte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quantifier </a:t>
            </a:r>
            <a:r>
              <a:rPr lang="fr-FR" sz="4000" dirty="0" smtClean="0"/>
              <a:t>les répercussions </a:t>
            </a:r>
            <a:br>
              <a:rPr lang="fr-FR" sz="4000" dirty="0" smtClean="0"/>
            </a:br>
            <a:r>
              <a:rPr lang="fr-FR" sz="4000" dirty="0" smtClean="0"/>
              <a:t>	fonctionnelles et assurer leur suivi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suggérer un mécanisme </a:t>
            </a:r>
            <a:br>
              <a:rPr lang="fr-FR" sz="4000" dirty="0" smtClean="0"/>
            </a:br>
            <a:r>
              <a:rPr lang="fr-FR" sz="4000" dirty="0" smtClean="0"/>
              <a:t>	physiopathologique : </a:t>
            </a:r>
            <a:r>
              <a:rPr lang="fr-FR" sz="4000" b="1" dirty="0" err="1" smtClean="0">
                <a:solidFill>
                  <a:srgbClr val="FF0000"/>
                </a:solidFill>
              </a:rPr>
              <a:t>myélinopathie</a:t>
            </a:r>
            <a:r>
              <a:rPr lang="fr-FR" sz="4000" b="1" dirty="0" smtClean="0">
                <a:solidFill>
                  <a:srgbClr val="FF0000"/>
                </a:solidFill>
              </a:rPr>
              <a:t> </a:t>
            </a:r>
            <a:r>
              <a:rPr lang="fr-FR" sz="4000" dirty="0" smtClean="0"/>
              <a:t>?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documenter </a:t>
            </a:r>
            <a:r>
              <a:rPr lang="fr-FR" sz="4000" b="1" dirty="0" smtClean="0">
                <a:solidFill>
                  <a:srgbClr val="FF0000"/>
                </a:solidFill>
              </a:rPr>
              <a:t>les 3 blocs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documenter les </a:t>
            </a:r>
            <a:r>
              <a:rPr lang="fr-FR" sz="4000" b="1" dirty="0" smtClean="0">
                <a:solidFill>
                  <a:srgbClr val="FF0000"/>
                </a:solidFill>
              </a:rPr>
              <a:t>atteintes infracliniques</a:t>
            </a:r>
            <a:br>
              <a:rPr lang="fr-FR" sz="4000" b="1" dirty="0" smtClean="0">
                <a:solidFill>
                  <a:srgbClr val="FF0000"/>
                </a:solidFill>
              </a:rPr>
            </a:br>
            <a:r>
              <a:rPr lang="fr-FR" sz="4000" b="1" dirty="0" smtClean="0">
                <a:solidFill>
                  <a:srgbClr val="FF0000"/>
                </a:solidFill>
              </a:rPr>
              <a:t>	</a:t>
            </a:r>
            <a:r>
              <a:rPr lang="fr-FR" sz="4000" dirty="0" smtClean="0">
                <a:solidFill>
                  <a:srgbClr val="000000"/>
                </a:solidFill>
              </a:rPr>
              <a:t>(perte axonale, perte motoneuronale, </a:t>
            </a:r>
            <a:br>
              <a:rPr lang="fr-FR" sz="4000" dirty="0" smtClean="0">
                <a:solidFill>
                  <a:srgbClr val="000000"/>
                </a:solidFill>
              </a:rPr>
            </a:br>
            <a:r>
              <a:rPr lang="fr-FR" sz="4000" dirty="0" smtClean="0">
                <a:solidFill>
                  <a:srgbClr val="000000"/>
                </a:solidFill>
              </a:rPr>
              <a:t>	décharges myotoniques…)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12900" y="2068255"/>
            <a:ext cx="6070893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 err="1"/>
              <a:t>b</a:t>
            </a:r>
            <a:r>
              <a:rPr lang="fr-FR" sz="4000" dirty="0" err="1" smtClean="0"/>
              <a:t>r</a:t>
            </a:r>
            <a:r>
              <a:rPr lang="fr-FR" sz="4000" dirty="0" smtClean="0"/>
              <a:t>. terminale du nerf radial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n</a:t>
            </a:r>
            <a:r>
              <a:rPr lang="fr-FR" sz="4000" dirty="0" smtClean="0"/>
              <a:t>erf sural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n</a:t>
            </a:r>
            <a:r>
              <a:rPr lang="fr-FR" sz="4000" dirty="0" smtClean="0"/>
              <a:t>erf plantaire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b</a:t>
            </a:r>
            <a:r>
              <a:rPr lang="fr-FR" sz="4000" dirty="0" smtClean="0"/>
              <a:t>ilatéralement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PNP axonale </a:t>
            </a:r>
            <a:r>
              <a:rPr lang="fr-FR" sz="3200" dirty="0" err="1" smtClean="0"/>
              <a:t>sensitivo-motrice</a:t>
            </a:r>
            <a:r>
              <a:rPr lang="fr-FR" sz="3200" dirty="0" smtClean="0"/>
              <a:t> chronique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992369" y="2540337"/>
            <a:ext cx="712203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Quels sont les </a:t>
            </a:r>
          </a:p>
          <a:p>
            <a:pPr algn="ctr"/>
            <a:r>
              <a:rPr lang="fr-FR" sz="6000" b="1" dirty="0">
                <a:solidFill>
                  <a:schemeClr val="bg1"/>
                </a:solidFill>
                <a:latin typeface="Arial Black"/>
                <a:cs typeface="Arial Black"/>
              </a:rPr>
              <a:t>c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aractéristiques</a:t>
            </a:r>
          </a:p>
          <a:p>
            <a:pPr algn="ctr"/>
            <a:r>
              <a:rPr lang="fr-FR" sz="6000" b="1" dirty="0">
                <a:solidFill>
                  <a:schemeClr val="bg1"/>
                </a:solidFill>
                <a:latin typeface="Arial Black"/>
                <a:cs typeface="Arial Black"/>
              </a:rPr>
              <a:t>d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es PUMs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5763" y="1256427"/>
            <a:ext cx="8738290" cy="44012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/>
              <a:t>a</a:t>
            </a:r>
            <a:r>
              <a:rPr lang="fr-FR" sz="4000" dirty="0" smtClean="0"/>
              <a:t>mplitude : augmentée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d</a:t>
            </a:r>
            <a:r>
              <a:rPr lang="fr-FR" sz="4000" dirty="0" smtClean="0"/>
              <a:t>urée : augmentée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f</a:t>
            </a:r>
            <a:r>
              <a:rPr lang="fr-FR" sz="4000" dirty="0" smtClean="0"/>
              <a:t>réquence de recrutement : augmentée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morphologie constante </a:t>
            </a:r>
            <a:br>
              <a:rPr lang="fr-FR" sz="4000" dirty="0" smtClean="0"/>
            </a:br>
            <a:r>
              <a:rPr lang="fr-FR" sz="4000" dirty="0" smtClean="0"/>
              <a:t>	(pas d’instabilité/</a:t>
            </a:r>
            <a:r>
              <a:rPr lang="fr-FR" sz="4000" i="1" dirty="0" err="1" smtClean="0"/>
              <a:t>jiggle</a:t>
            </a:r>
            <a:r>
              <a:rPr lang="fr-FR" sz="4000" dirty="0" smtClean="0"/>
              <a:t>)</a:t>
            </a:r>
          </a:p>
          <a:p>
            <a:pPr indent="355600">
              <a:buFont typeface="Arial"/>
              <a:buChar char="•"/>
            </a:pPr>
            <a:r>
              <a:rPr lang="fr-FR" sz="4000" dirty="0" err="1"/>
              <a:t>p</a:t>
            </a:r>
            <a:r>
              <a:rPr lang="fr-FR" sz="4000" dirty="0" err="1" smtClean="0"/>
              <a:t>olyphasiques</a:t>
            </a:r>
            <a:r>
              <a:rPr lang="fr-FR" sz="4000" dirty="0" smtClean="0"/>
              <a:t> (&gt; 4 phases) : rares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s</a:t>
            </a:r>
            <a:r>
              <a:rPr lang="fr-FR" sz="4000" dirty="0" smtClean="0"/>
              <a:t>on : grave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775700" y="63627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Evolutivité des PNP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538335" y="1168737"/>
            <a:ext cx="803011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Quels sont les 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critères cliniques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permettant de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classer les PNP en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aigu, subaigu,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chronique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360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5763" y="1256427"/>
            <a:ext cx="8802410" cy="3785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 smtClean="0"/>
              <a:t>aigu : aggravation des symptômes </a:t>
            </a:r>
            <a:br>
              <a:rPr lang="fr-FR" sz="4000" dirty="0" smtClean="0"/>
            </a:br>
            <a:r>
              <a:rPr lang="fr-FR" sz="4000" dirty="0" smtClean="0"/>
              <a:t>	&lt; 4 semaines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subaigu : aggravation des symptômes</a:t>
            </a:r>
            <a:br>
              <a:rPr lang="fr-FR" sz="4000" dirty="0" smtClean="0"/>
            </a:br>
            <a:r>
              <a:rPr lang="fr-FR" sz="4000" dirty="0" smtClean="0"/>
              <a:t>	entre 4 et 12 semaines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chronique : aggravation des symptômes </a:t>
            </a:r>
            <a:br>
              <a:rPr lang="fr-FR" sz="4000" dirty="0" smtClean="0"/>
            </a:br>
            <a:r>
              <a:rPr lang="fr-FR" sz="4000" dirty="0" smtClean="0"/>
              <a:t>	&gt; 12 semaines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6487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périphériques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415485" y="1168737"/>
            <a:ext cx="8275823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Donner un exemple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de neuropathie :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1 focale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2 multifocale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3 généralisée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360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5763" y="1256427"/>
            <a:ext cx="8366393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focale : sciatique, neuropathie ulnaire </a:t>
            </a:r>
            <a:br>
              <a:rPr lang="fr-FR" sz="4000" dirty="0" smtClean="0"/>
            </a:br>
            <a:r>
              <a:rPr lang="fr-FR" sz="4000" dirty="0" smtClean="0"/>
              <a:t>	au coude, TOS…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multifocale : </a:t>
            </a:r>
            <a:r>
              <a:rPr lang="fr-FR" sz="4000" dirty="0" err="1" smtClean="0"/>
              <a:t>vascularite</a:t>
            </a:r>
            <a:r>
              <a:rPr lang="fr-FR" sz="4000" dirty="0" smtClean="0"/>
              <a:t>, lèpre…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généralisée : SGB, PRNC, PNP </a:t>
            </a:r>
            <a:br>
              <a:rPr lang="fr-FR" sz="4000" dirty="0" smtClean="0"/>
            </a:br>
            <a:r>
              <a:rPr lang="fr-FR" sz="4000" dirty="0" smtClean="0"/>
              <a:t>	diabétique, CMT…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86487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PNP axonale sensitive </a:t>
            </a:r>
            <a:r>
              <a:rPr lang="fr-FR" sz="3200" dirty="0" err="1" smtClean="0"/>
              <a:t>longueur-dépendante</a:t>
            </a:r>
            <a:endParaRPr lang="fr-FR" sz="3200" dirty="0" smtClean="0"/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79778" y="2540337"/>
            <a:ext cx="894720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nerf sensitif </a:t>
            </a:r>
            <a:endParaRPr lang="fr-FR" sz="6000" b="1" dirty="0" smtClean="0">
              <a:solidFill>
                <a:schemeClr val="bg1"/>
              </a:solidFill>
              <a:latin typeface="Arial Black"/>
              <a:cs typeface="Arial Black"/>
            </a:endParaRP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sera le plus atteint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12900" y="2068255"/>
            <a:ext cx="33522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 smtClean="0"/>
              <a:t>nerf plantaire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sz="32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53</a:t>
            </a:r>
            <a:endParaRPr lang="en-US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3268453" y="2502237"/>
            <a:ext cx="25699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Joker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Pronostic des atteintes focales du SNP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570650" y="2540337"/>
            <a:ext cx="796549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Citez les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principaux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critères à prendre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en considération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53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PNP axonale sensitive </a:t>
            </a:r>
            <a:r>
              <a:rPr lang="fr-FR" sz="3200" dirty="0" err="1" smtClean="0"/>
              <a:t>longueur-dépendante</a:t>
            </a:r>
            <a:endParaRPr lang="fr-FR" sz="3200" dirty="0" smtClean="0"/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769573" y="2540337"/>
            <a:ext cx="756762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A quoi s’attendre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sur le plan ENMG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dans une atteinte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modérée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5800" y="685800"/>
            <a:ext cx="8263801" cy="50167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réduction de l’amplitude du potentiel</a:t>
            </a:r>
            <a:br>
              <a:rPr lang="fr-FR" sz="4000" dirty="0" smtClean="0"/>
            </a:br>
            <a:r>
              <a:rPr lang="fr-FR" sz="4000" dirty="0" smtClean="0"/>
              <a:t>	sensitif du nerf plantaire &gt; sural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neurographie sensitive normale </a:t>
            </a:r>
            <a:br>
              <a:rPr lang="fr-FR" sz="4000" dirty="0" smtClean="0"/>
            </a:br>
            <a:r>
              <a:rPr lang="fr-FR" sz="4000" dirty="0" smtClean="0"/>
              <a:t>	aux MS (sauf éventuellement TC et</a:t>
            </a:r>
            <a:br>
              <a:rPr lang="fr-FR" sz="4000" dirty="0" smtClean="0"/>
            </a:br>
            <a:r>
              <a:rPr lang="fr-FR" sz="4000" dirty="0" smtClean="0"/>
              <a:t>	ulnaire au coude)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neurographie motrice normale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tracés EMG normaux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anomalie du réflexe H S1 X 2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 sensitive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261185" y="2540337"/>
            <a:ext cx="658440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Quand évoquer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une atteinte du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corps neuronal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(</a:t>
            </a:r>
            <a:r>
              <a:rPr lang="fr-FR" sz="6000" b="1" dirty="0" err="1" smtClean="0">
                <a:solidFill>
                  <a:schemeClr val="bg1"/>
                </a:solidFill>
                <a:latin typeface="Arial Black"/>
                <a:cs typeface="Arial Black"/>
              </a:rPr>
              <a:t>ggl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)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37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5800" y="685800"/>
            <a:ext cx="6353021" cy="50167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ataxie MS et/ou MI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aréflexie généralisée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plaintes et déficits sensitifs : </a:t>
            </a:r>
            <a:br>
              <a:rPr lang="fr-FR" sz="4000" dirty="0" smtClean="0"/>
            </a:br>
            <a:r>
              <a:rPr lang="fr-FR" sz="4000" dirty="0" smtClean="0"/>
              <a:t>	- asymétriques</a:t>
            </a:r>
            <a:br>
              <a:rPr lang="fr-FR" sz="4000" dirty="0" smtClean="0"/>
            </a:br>
            <a:r>
              <a:rPr lang="fr-FR" sz="4000" dirty="0" smtClean="0"/>
              <a:t>	- non limités aux MI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perte axonale </a:t>
            </a:r>
            <a:r>
              <a:rPr lang="fr-FR" sz="4000" dirty="0" err="1" smtClean="0"/>
              <a:t>non-longueur</a:t>
            </a:r>
            <a:r>
              <a:rPr lang="fr-FR" sz="4000" dirty="0" smtClean="0"/>
              <a:t> </a:t>
            </a:r>
            <a:br>
              <a:rPr lang="fr-FR" sz="4000" dirty="0" smtClean="0"/>
            </a:br>
            <a:r>
              <a:rPr lang="fr-FR" sz="4000" dirty="0" smtClean="0"/>
              <a:t>	dépendante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pas de composante motrice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37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périphériques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823248" y="1537037"/>
            <a:ext cx="7460295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diagnostic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évoqué ?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- portugais</a:t>
            </a:r>
            <a:b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- neuropathie évolutive, </a:t>
            </a:r>
            <a:b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asymétrique, douloureuse</a:t>
            </a:r>
            <a:b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- signes de </a:t>
            </a:r>
            <a:r>
              <a:rPr lang="fr-FR" sz="4000" b="1" dirty="0" err="1" smtClean="0">
                <a:solidFill>
                  <a:schemeClr val="bg1"/>
                </a:solidFill>
                <a:latin typeface="Arial Black"/>
                <a:cs typeface="Arial Black"/>
              </a:rPr>
              <a:t>dysautonomie</a:t>
            </a:r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/>
            </a:r>
            <a:b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endParaRPr lang="fr-FR" sz="4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38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5800" y="685800"/>
            <a:ext cx="223651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amylose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38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39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des petites fibres</a:t>
            </a:r>
          </a:p>
          <a:p>
            <a:endParaRPr lang="fr-FR" sz="3200" dirty="0"/>
          </a:p>
        </p:txBody>
      </p:sp>
      <p:sp>
        <p:nvSpPr>
          <p:cNvPr id="9" name="ZoneTexte 8"/>
          <p:cNvSpPr txBox="1"/>
          <p:nvPr/>
        </p:nvSpPr>
        <p:spPr>
          <a:xfrm>
            <a:off x="115502" y="1625937"/>
            <a:ext cx="8875823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Quelles sont les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techniques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neurophysiologiques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d’exploration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5800" y="685800"/>
            <a:ext cx="4237057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PEL 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RCS 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variabilité RR 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Réflexe nociceptif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39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40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périphériques</a:t>
            </a:r>
          </a:p>
          <a:p>
            <a:endParaRPr lang="fr-FR" sz="3200" dirty="0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0" y="1171575"/>
            <a:ext cx="5857875" cy="5419725"/>
            <a:chOff x="648" y="630"/>
            <a:chExt cx="3690" cy="3414"/>
          </a:xfrm>
        </p:grpSpPr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648" y="630"/>
              <a:ext cx="1806" cy="3414"/>
              <a:chOff x="648" y="630"/>
              <a:chExt cx="1806" cy="3414"/>
            </a:xfrm>
          </p:grpSpPr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648" y="2364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Rectangle 11"/>
              <p:cNvSpPr>
                <a:spLocks noChangeArrowheads="1"/>
              </p:cNvSpPr>
              <p:nvPr/>
            </p:nvSpPr>
            <p:spPr bwMode="auto">
              <a:xfrm>
                <a:off x="648" y="630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17" name="Picture 8" descr="C:\Documents and Settings\François Wang\Mes documents\Medtronic\VCM CIDP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26" y="2470"/>
                <a:ext cx="1623" cy="1481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  <p:pic>
            <p:nvPicPr>
              <p:cNvPr id="18" name="Picture 7" descr="C:\Documents and Settings\François Wang\Mes documents\Medtronic\VCM N.jp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32" y="725"/>
                <a:ext cx="1637" cy="1491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</p:grp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2532" y="630"/>
              <a:ext cx="1806" cy="3414"/>
              <a:chOff x="3132" y="630"/>
              <a:chExt cx="1806" cy="3414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3132" y="2364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3132" y="630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13" name="Picture 9" descr="C:\Documents and Settings\François Wang\Mes documents\Medtronic\VCM CMT.jpg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217" y="736"/>
                <a:ext cx="1630" cy="1486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  <p:pic>
            <p:nvPicPr>
              <p:cNvPr id="14" name="Picture 10" descr="C:\Documents and Settings\François Wang\Mes documents\Medtronic\VCM MAG.jpg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219" y="2458"/>
                <a:ext cx="1628" cy="1499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</p:grpSp>
      </p:grpSp>
      <p:sp>
        <p:nvSpPr>
          <p:cNvPr id="30" name="ZoneTexte 29"/>
          <p:cNvSpPr txBox="1"/>
          <p:nvPr/>
        </p:nvSpPr>
        <p:spPr>
          <a:xfrm>
            <a:off x="5850418" y="1482496"/>
            <a:ext cx="322395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bg1"/>
                </a:solidFill>
                <a:latin typeface="Arial Black"/>
                <a:cs typeface="Arial Black"/>
              </a:rPr>
              <a:t>Classer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Normal ?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PRNC ?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anti-MAG ?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CMT ?</a:t>
            </a:r>
            <a:endParaRPr lang="fr-FR" sz="4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128768" y="2336512"/>
            <a:ext cx="4333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en-US" sz="3200" b="1" dirty="0"/>
          </a:p>
        </p:txBody>
      </p:sp>
      <p:sp>
        <p:nvSpPr>
          <p:cNvPr id="43" name="ZoneTexte 42"/>
          <p:cNvSpPr txBox="1"/>
          <p:nvPr/>
        </p:nvSpPr>
        <p:spPr>
          <a:xfrm>
            <a:off x="3998968" y="2336512"/>
            <a:ext cx="4146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en-US" sz="3200" b="1" dirty="0"/>
          </a:p>
        </p:txBody>
      </p:sp>
      <p:sp>
        <p:nvSpPr>
          <p:cNvPr id="44" name="ZoneTexte 43"/>
          <p:cNvSpPr txBox="1"/>
          <p:nvPr/>
        </p:nvSpPr>
        <p:spPr>
          <a:xfrm>
            <a:off x="1204968" y="5219124"/>
            <a:ext cx="4018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en-US" sz="3200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3998968" y="5219124"/>
            <a:ext cx="4433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0363" y="164227"/>
            <a:ext cx="8892178" cy="62478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physiopathologie </a:t>
            </a:r>
            <a:r>
              <a:rPr lang="fr-FR" sz="4000" dirty="0" smtClean="0">
                <a:solidFill>
                  <a:srgbClr val="000000"/>
                </a:solidFill>
              </a:rPr>
              <a:t>: </a:t>
            </a:r>
            <a:br>
              <a:rPr lang="fr-FR" sz="4000" dirty="0" smtClean="0">
                <a:solidFill>
                  <a:srgbClr val="000000"/>
                </a:solidFill>
              </a:rPr>
            </a:br>
            <a:r>
              <a:rPr lang="fr-FR" sz="4000" dirty="0" smtClean="0">
                <a:solidFill>
                  <a:srgbClr val="000000"/>
                </a:solidFill>
              </a:rPr>
              <a:t>	</a:t>
            </a:r>
            <a:r>
              <a:rPr lang="fr-FR" sz="4000" dirty="0" err="1" smtClean="0"/>
              <a:t>neurapraxie</a:t>
            </a:r>
            <a:r>
              <a:rPr lang="fr-FR" sz="4000" dirty="0" smtClean="0"/>
              <a:t> vs </a:t>
            </a:r>
            <a:r>
              <a:rPr lang="fr-FR" sz="4000" dirty="0" err="1" smtClean="0"/>
              <a:t>axonopathie</a:t>
            </a:r>
            <a:endParaRPr lang="fr-FR" sz="4000" dirty="0" smtClean="0"/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site lésionnel </a:t>
            </a:r>
            <a:r>
              <a:rPr lang="fr-FR" sz="4000" dirty="0" smtClean="0">
                <a:solidFill>
                  <a:srgbClr val="000000"/>
                </a:solidFill>
              </a:rPr>
              <a:t>: </a:t>
            </a:r>
            <a:br>
              <a:rPr lang="fr-FR" sz="4000" dirty="0" smtClean="0">
                <a:solidFill>
                  <a:srgbClr val="000000"/>
                </a:solidFill>
              </a:rPr>
            </a:br>
            <a:r>
              <a:rPr lang="fr-FR" sz="4000" dirty="0" smtClean="0">
                <a:solidFill>
                  <a:srgbClr val="000000"/>
                </a:solidFill>
              </a:rPr>
              <a:t>	</a:t>
            </a:r>
            <a:r>
              <a:rPr lang="fr-FR" sz="4000" dirty="0" smtClean="0"/>
              <a:t>proximal (pré-ganglionnaire) vs distal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distance </a:t>
            </a:r>
            <a:r>
              <a:rPr lang="fr-FR" sz="4000" dirty="0" smtClean="0"/>
              <a:t>-&gt; muscles cibles </a:t>
            </a:r>
            <a:br>
              <a:rPr lang="fr-FR" sz="4000" dirty="0" smtClean="0"/>
            </a:br>
            <a:r>
              <a:rPr lang="fr-FR" sz="4000" dirty="0" smtClean="0"/>
              <a:t>	&lt; 60 cm vs &gt; 60 cm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motricité</a:t>
            </a:r>
            <a:r>
              <a:rPr lang="fr-FR" sz="4000" dirty="0" smtClean="0"/>
              <a:t> : </a:t>
            </a:r>
            <a:br>
              <a:rPr lang="fr-FR" sz="4000" dirty="0" smtClean="0"/>
            </a:br>
            <a:r>
              <a:rPr lang="fr-FR" sz="4000" dirty="0" smtClean="0"/>
              <a:t>	globale/intense vs fine/précise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dirty="0" smtClean="0"/>
              <a:t>importance de la </a:t>
            </a:r>
            <a:r>
              <a:rPr lang="fr-FR" sz="4000" b="1" dirty="0" smtClean="0">
                <a:solidFill>
                  <a:srgbClr val="FF0000"/>
                </a:solidFill>
              </a:rPr>
              <a:t>composante sensitive</a:t>
            </a:r>
          </a:p>
          <a:p>
            <a:pPr indent="355600">
              <a:buFont typeface="Arial"/>
              <a:buChar char="•"/>
              <a:tabLst>
                <a:tab pos="355600" algn="l"/>
              </a:tabLst>
            </a:pPr>
            <a:r>
              <a:rPr lang="fr-FR" sz="4000" b="1" dirty="0" smtClean="0">
                <a:solidFill>
                  <a:srgbClr val="FF0000"/>
                </a:solidFill>
              </a:rPr>
              <a:t>options thérapeutiques </a:t>
            </a:r>
            <a:r>
              <a:rPr lang="fr-FR" sz="4000" dirty="0" smtClean="0"/>
              <a:t>: bonnes ou pas</a:t>
            </a:r>
            <a:endParaRPr lang="fr-FR" sz="4000" b="1" dirty="0" smtClean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40</a:t>
            </a:r>
            <a:endParaRPr lang="en-US" sz="2400" b="1" dirty="0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0" y="1171575"/>
            <a:ext cx="5857875" cy="5419725"/>
            <a:chOff x="648" y="630"/>
            <a:chExt cx="3690" cy="3414"/>
          </a:xfrm>
        </p:grpSpPr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48" y="630"/>
              <a:ext cx="1806" cy="3414"/>
              <a:chOff x="648" y="630"/>
              <a:chExt cx="1806" cy="3414"/>
            </a:xfrm>
          </p:grpSpPr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648" y="2364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648" y="630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15" name="Picture 8" descr="C:\Documents and Settings\François Wang\Mes documents\Medtronic\VCM CIDP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26" y="2470"/>
                <a:ext cx="1623" cy="1481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  <p:pic>
            <p:nvPicPr>
              <p:cNvPr id="16" name="Picture 7" descr="C:\Documents and Settings\François Wang\Mes documents\Medtronic\VCM N.jp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32" y="725"/>
                <a:ext cx="1637" cy="1491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2532" y="630"/>
              <a:ext cx="1806" cy="3414"/>
              <a:chOff x="3132" y="630"/>
              <a:chExt cx="1806" cy="3414"/>
            </a:xfrm>
          </p:grpSpPr>
          <p:sp>
            <p:nvSpPr>
              <p:cNvPr id="9" name="Rectangle 13"/>
              <p:cNvSpPr>
                <a:spLocks noChangeArrowheads="1"/>
              </p:cNvSpPr>
              <p:nvPr/>
            </p:nvSpPr>
            <p:spPr bwMode="auto">
              <a:xfrm>
                <a:off x="3132" y="2364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Rectangle 14"/>
              <p:cNvSpPr>
                <a:spLocks noChangeArrowheads="1"/>
              </p:cNvSpPr>
              <p:nvPr/>
            </p:nvSpPr>
            <p:spPr bwMode="auto">
              <a:xfrm>
                <a:off x="3132" y="630"/>
                <a:ext cx="1806" cy="1680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11" name="Picture 9" descr="C:\Documents and Settings\François Wang\Mes documents\Medtronic\VCM CMT.jpg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217" y="736"/>
                <a:ext cx="1630" cy="1486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  <p:pic>
            <p:nvPicPr>
              <p:cNvPr id="12" name="Picture 10" descr="C:\Documents and Settings\François Wang\Mes documents\Medtronic\VCM MAG.jpg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219" y="2458"/>
                <a:ext cx="1628" cy="1499"/>
              </a:xfrm>
              <a:prstGeom prst="rect">
                <a:avLst/>
              </a:prstGeom>
              <a:noFill/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</p:pic>
        </p:grpSp>
      </p:grpSp>
      <p:sp>
        <p:nvSpPr>
          <p:cNvPr id="17" name="ZoneTexte 16"/>
          <p:cNvSpPr txBox="1"/>
          <p:nvPr/>
        </p:nvSpPr>
        <p:spPr>
          <a:xfrm>
            <a:off x="1128768" y="2336512"/>
            <a:ext cx="4333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en-US" sz="32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3998968" y="2336512"/>
            <a:ext cx="4146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en-US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04968" y="5219124"/>
            <a:ext cx="4018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en-US" sz="32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3998968" y="5219124"/>
            <a:ext cx="4433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</a:t>
            </a:r>
            <a:endParaRPr lang="en-US" sz="32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6046732" y="1284030"/>
            <a:ext cx="2746966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4000" dirty="0" smtClean="0"/>
              <a:t>A. normal</a:t>
            </a:r>
          </a:p>
          <a:p>
            <a:pPr>
              <a:tabLst>
                <a:tab pos="355600" algn="l"/>
              </a:tabLst>
            </a:pPr>
            <a:r>
              <a:rPr lang="fr-FR" sz="4000" dirty="0" smtClean="0"/>
              <a:t>B. CMT</a:t>
            </a:r>
          </a:p>
          <a:p>
            <a:pPr>
              <a:tabLst>
                <a:tab pos="355600" algn="l"/>
              </a:tabLst>
            </a:pPr>
            <a:r>
              <a:rPr lang="fr-FR" sz="4000" dirty="0" smtClean="0"/>
              <a:t>C. PRNC</a:t>
            </a:r>
          </a:p>
          <a:p>
            <a:pPr>
              <a:tabLst>
                <a:tab pos="355600" algn="l"/>
              </a:tabLst>
            </a:pPr>
            <a:r>
              <a:rPr lang="fr-FR" sz="4000" dirty="0" smtClean="0"/>
              <a:t>D. anti-MAG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-6350" y="4032250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" name="Picture 28" descr="C:\Documents and Settings\François Wang\Mes documents\Medtronic\F CID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663" y="4487863"/>
            <a:ext cx="2400300" cy="1727200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-6350" y="1279525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7" descr="C:\Documents and Settings\François Wang\Mes documents\Medtronic\F 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838" y="1803400"/>
            <a:ext cx="2397125" cy="1771650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2984500" y="4032250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984500" y="1279525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" name="Picture 30" descr="C:\Documents and Settings\François Wang\Mes documents\Medtronic\F CM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1513" y="1827213"/>
            <a:ext cx="2422525" cy="1724025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27" name="Picture 32" descr="C:\Documents and Settings\François Wang\Mes documents\Medtronic\F MA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33738" y="4491038"/>
            <a:ext cx="2400300" cy="1722437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1279525" y="2446338"/>
            <a:ext cx="4410075" cy="2825750"/>
            <a:chOff x="1782" y="1365"/>
            <a:chExt cx="2778" cy="1780"/>
          </a:xfrm>
        </p:grpSpPr>
        <p:sp>
          <p:nvSpPr>
            <p:cNvPr id="29" name="Text Box 23"/>
            <p:cNvSpPr txBox="1">
              <a:spLocks noChangeArrowheads="1"/>
            </p:cNvSpPr>
            <p:nvPr/>
          </p:nvSpPr>
          <p:spPr bwMode="auto">
            <a:xfrm>
              <a:off x="1860" y="1365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24.7 ms</a:t>
              </a:r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auto">
            <a:xfrm>
              <a:off x="1782" y="2971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50.5 ms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528" y="1365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62.8 ms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3726" y="2972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66.3 ms</a:t>
              </a: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41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périphériques</a:t>
            </a:r>
          </a:p>
          <a:p>
            <a:endParaRPr lang="fr-FR" sz="32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850418" y="1482496"/>
            <a:ext cx="322395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bg1"/>
                </a:solidFill>
                <a:latin typeface="Arial Black"/>
                <a:cs typeface="Arial Black"/>
              </a:rPr>
              <a:t>Classer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Normal ?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PRNC ?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anti-MAG ?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Arial Black"/>
                <a:cs typeface="Arial Black"/>
              </a:rPr>
              <a:t>CMT ?</a:t>
            </a:r>
            <a:endParaRPr lang="fr-FR" sz="4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57268" y="2336512"/>
            <a:ext cx="4333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en-US" sz="3200" b="1" dirty="0"/>
          </a:p>
        </p:txBody>
      </p:sp>
      <p:sp>
        <p:nvSpPr>
          <p:cNvPr id="43" name="ZoneTexte 42"/>
          <p:cNvSpPr txBox="1"/>
          <p:nvPr/>
        </p:nvSpPr>
        <p:spPr>
          <a:xfrm>
            <a:off x="3719568" y="2336512"/>
            <a:ext cx="4146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en-US" sz="3200" b="1" dirty="0"/>
          </a:p>
        </p:txBody>
      </p:sp>
      <p:sp>
        <p:nvSpPr>
          <p:cNvPr id="44" name="ZoneTexte 43"/>
          <p:cNvSpPr txBox="1"/>
          <p:nvPr/>
        </p:nvSpPr>
        <p:spPr>
          <a:xfrm>
            <a:off x="626827" y="4997451"/>
            <a:ext cx="4018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en-US" sz="3200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3922274" y="4997451"/>
            <a:ext cx="4433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41</a:t>
            </a:r>
            <a:endParaRPr lang="en-US" sz="24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6046732" y="1284030"/>
            <a:ext cx="2746966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fr-FR" sz="4000" dirty="0" smtClean="0"/>
              <a:t>A. normal</a:t>
            </a:r>
          </a:p>
          <a:p>
            <a:pPr>
              <a:tabLst>
                <a:tab pos="355600" algn="l"/>
              </a:tabLst>
            </a:pPr>
            <a:r>
              <a:rPr lang="fr-FR" sz="4000" dirty="0" smtClean="0"/>
              <a:t>B. CMT</a:t>
            </a:r>
          </a:p>
          <a:p>
            <a:pPr>
              <a:tabLst>
                <a:tab pos="355600" algn="l"/>
              </a:tabLst>
            </a:pPr>
            <a:r>
              <a:rPr lang="fr-FR" sz="4000" dirty="0" smtClean="0"/>
              <a:t>C. PRNC</a:t>
            </a:r>
          </a:p>
          <a:p>
            <a:pPr>
              <a:tabLst>
                <a:tab pos="355600" algn="l"/>
              </a:tabLst>
            </a:pPr>
            <a:r>
              <a:rPr lang="fr-FR" sz="4000" dirty="0" smtClean="0"/>
              <a:t>D. anti-MAG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-6350" y="4032250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8" descr="C:\Documents and Settings\François Wang\Mes documents\Medtronic\F CID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663" y="4487863"/>
            <a:ext cx="2400300" cy="1727200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-6350" y="1279525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27" descr="C:\Documents and Settings\François Wang\Mes documents\Medtronic\F 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838" y="1803400"/>
            <a:ext cx="2397125" cy="1771650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984500" y="4032250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2984500" y="1279525"/>
            <a:ext cx="2867025" cy="26670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8" name="Picture 30" descr="C:\Documents and Settings\François Wang\Mes documents\Medtronic\F CM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1513" y="1827213"/>
            <a:ext cx="2422525" cy="1724025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29" name="Picture 32" descr="C:\Documents and Settings\François Wang\Mes documents\Medtronic\F MA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33738" y="4491038"/>
            <a:ext cx="2400300" cy="1722437"/>
          </a:xfrm>
          <a:prstGeom prst="rect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</p:spPr>
      </p:pic>
      <p:grpSp>
        <p:nvGrpSpPr>
          <p:cNvPr id="30" name="Group 34"/>
          <p:cNvGrpSpPr>
            <a:grpSpLocks/>
          </p:cNvGrpSpPr>
          <p:nvPr/>
        </p:nvGrpSpPr>
        <p:grpSpPr bwMode="auto">
          <a:xfrm>
            <a:off x="1279525" y="2446338"/>
            <a:ext cx="4410075" cy="2825750"/>
            <a:chOff x="1782" y="1365"/>
            <a:chExt cx="2778" cy="1780"/>
          </a:xfrm>
        </p:grpSpPr>
        <p:sp>
          <p:nvSpPr>
            <p:cNvPr id="31" name="Text Box 23"/>
            <p:cNvSpPr txBox="1">
              <a:spLocks noChangeArrowheads="1"/>
            </p:cNvSpPr>
            <p:nvPr/>
          </p:nvSpPr>
          <p:spPr bwMode="auto">
            <a:xfrm>
              <a:off x="1860" y="1365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24.7 ms</a:t>
              </a:r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auto">
            <a:xfrm>
              <a:off x="1782" y="2971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50.5 ms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528" y="1365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62.8 ms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3726" y="2972"/>
              <a:ext cx="83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200" b="1">
                  <a:latin typeface="Century Gothic" pitchFamily="-99" charset="0"/>
                </a:rPr>
                <a:t>F-LAT: 66.3 ms</a:t>
              </a:r>
            </a:p>
          </p:txBody>
        </p:sp>
      </p:grpSp>
      <p:sp>
        <p:nvSpPr>
          <p:cNvPr id="35" name="ZoneTexte 34"/>
          <p:cNvSpPr txBox="1"/>
          <p:nvPr/>
        </p:nvSpPr>
        <p:spPr>
          <a:xfrm>
            <a:off x="557268" y="2336512"/>
            <a:ext cx="4333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en-US" sz="3200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3719568" y="2336512"/>
            <a:ext cx="4146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en-US" sz="3200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626827" y="4997451"/>
            <a:ext cx="4018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en-US" sz="3200" b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3922274" y="4997451"/>
            <a:ext cx="4433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Neuropathies héréditaires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113931" y="1625937"/>
            <a:ext cx="687895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reconnaître une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neuropathie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err="1" smtClean="0">
                <a:solidFill>
                  <a:schemeClr val="bg1"/>
                </a:solidFill>
                <a:latin typeface="Arial Black"/>
                <a:cs typeface="Arial Black"/>
              </a:rPr>
              <a:t>tomaculaire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(HNPP)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11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56323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SCC X 2</a:t>
            </a:r>
            <a:endParaRPr lang="fr-FR" sz="4000" i="1" dirty="0" smtClean="0"/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ulnaire au coude X 2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LDM fibulaire &gt; LDM tibial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parfois fibulaire au genou</a:t>
            </a:r>
            <a:br>
              <a:rPr lang="fr-FR" sz="4000" dirty="0" smtClean="0"/>
            </a:br>
            <a:endParaRPr lang="fr-FR" sz="4000" dirty="0" smtClean="0"/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parfois ralentissement diffus des</a:t>
            </a:r>
            <a:br>
              <a:rPr lang="fr-FR" sz="4000" dirty="0" smtClean="0"/>
            </a:br>
            <a:r>
              <a:rPr lang="fr-FR" sz="4000" dirty="0" smtClean="0"/>
              <a:t>	VC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parfois perte axonale LD</a:t>
            </a:r>
          </a:p>
          <a:p>
            <a:pPr indent="355600"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parfois BC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11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Myopathies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992369" y="2540337"/>
            <a:ext cx="712203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Quels sont les </a:t>
            </a:r>
          </a:p>
          <a:p>
            <a:pPr algn="ctr"/>
            <a:r>
              <a:rPr lang="fr-FR" sz="6000" b="1" dirty="0">
                <a:solidFill>
                  <a:schemeClr val="bg1"/>
                </a:solidFill>
                <a:latin typeface="Arial Black"/>
                <a:cs typeface="Arial Black"/>
              </a:rPr>
              <a:t>c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aractéristiques</a:t>
            </a:r>
          </a:p>
          <a:p>
            <a:pPr algn="ctr"/>
            <a:r>
              <a:rPr lang="fr-FR" sz="6000" b="1" dirty="0">
                <a:solidFill>
                  <a:schemeClr val="bg1"/>
                </a:solidFill>
                <a:latin typeface="Arial Black"/>
                <a:cs typeface="Arial Black"/>
              </a:rPr>
              <a:t>d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es PUMs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5763" y="1256427"/>
            <a:ext cx="8738290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/>
              <a:t>a</a:t>
            </a:r>
            <a:r>
              <a:rPr lang="fr-FR" sz="4000" dirty="0" smtClean="0"/>
              <a:t>mplitude : diminuée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d</a:t>
            </a:r>
            <a:r>
              <a:rPr lang="fr-FR" sz="4000" dirty="0" smtClean="0"/>
              <a:t>urée : diminuée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f</a:t>
            </a:r>
            <a:r>
              <a:rPr lang="fr-FR" sz="4000" dirty="0" smtClean="0"/>
              <a:t>réquence de recrutement : augmentée</a:t>
            </a:r>
          </a:p>
          <a:p>
            <a:pPr indent="355600">
              <a:buFont typeface="Arial"/>
              <a:buChar char="•"/>
            </a:pPr>
            <a:r>
              <a:rPr lang="fr-FR" sz="4000" dirty="0" err="1" smtClean="0"/>
              <a:t>polyphasiques</a:t>
            </a:r>
            <a:r>
              <a:rPr lang="fr-FR" sz="4000" dirty="0" smtClean="0"/>
              <a:t> (&gt; 4 phases) : fréquents</a:t>
            </a:r>
          </a:p>
          <a:p>
            <a:pPr indent="355600">
              <a:buFont typeface="Arial"/>
              <a:buChar char="•"/>
            </a:pPr>
            <a:r>
              <a:rPr lang="fr-FR" sz="4000" dirty="0"/>
              <a:t>s</a:t>
            </a:r>
            <a:r>
              <a:rPr lang="fr-FR" sz="4000" dirty="0" smtClean="0"/>
              <a:t>on : aigu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Décharges myotoniques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20</a:t>
            </a:r>
            <a:endParaRPr lang="en-US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-12798" y="2057737"/>
            <a:ext cx="91324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Quels sont les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diagnostics auxquels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il faut penser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12900" y="2068255"/>
            <a:ext cx="6638306" cy="3785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 smtClean="0"/>
              <a:t>Dystrophie </a:t>
            </a:r>
            <a:r>
              <a:rPr lang="fr-FR" sz="4000" dirty="0" err="1" smtClean="0"/>
              <a:t>myotonique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	(Steinert, PROMM, LGMD1a)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Maladie de Pompe (+CRD)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Canalopathies musculaires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Origine toxique </a:t>
            </a:r>
            <a:br>
              <a:rPr lang="fr-FR" sz="4000" dirty="0" smtClean="0"/>
            </a:br>
            <a:r>
              <a:rPr lang="fr-FR" sz="4000" dirty="0" smtClean="0"/>
              <a:t>	(</a:t>
            </a:r>
            <a:r>
              <a:rPr lang="fr-FR" sz="4000" dirty="0" err="1" smtClean="0"/>
              <a:t>fibrates</a:t>
            </a:r>
            <a:r>
              <a:rPr lang="fr-FR" sz="4000" dirty="0" smtClean="0"/>
              <a:t>, colchicine…)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20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Activités de repos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21</a:t>
            </a:r>
            <a:endParaRPr lang="en-US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-125504" y="2057737"/>
            <a:ext cx="935785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reconnaître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un DRC &gt;&lt; décharge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err="1" smtClean="0">
                <a:solidFill>
                  <a:schemeClr val="bg1"/>
                </a:solidFill>
                <a:latin typeface="Arial Black"/>
                <a:cs typeface="Arial Black"/>
              </a:rPr>
              <a:t>myotonique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Part </a:t>
            </a:r>
            <a:r>
              <a:rPr lang="fr-FR" sz="3200" dirty="0" err="1" smtClean="0"/>
              <a:t>neurapraxique</a:t>
            </a:r>
            <a:r>
              <a:rPr lang="fr-FR" sz="3200" dirty="0" smtClean="0"/>
              <a:t> d’une atteinte focale du SNP</a:t>
            </a:r>
          </a:p>
          <a:p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286847" y="2540337"/>
            <a:ext cx="853310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Comment apprécier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son importance ?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Quel est le bon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i="1" dirty="0" smtClean="0">
                <a:solidFill>
                  <a:schemeClr val="bg1"/>
                </a:solidFill>
                <a:latin typeface="Arial Black"/>
                <a:cs typeface="Arial Black"/>
              </a:rPr>
              <a:t>timing </a:t>
            </a: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?</a:t>
            </a:r>
            <a:endParaRPr lang="fr-FR" sz="6000" b="1" i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614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16000" y="2068255"/>
            <a:ext cx="7122463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indent="355600">
              <a:buFont typeface="Arial"/>
              <a:buChar char="•"/>
            </a:pPr>
            <a:r>
              <a:rPr lang="fr-FR" sz="4000" dirty="0" smtClean="0"/>
              <a:t>Début et fin brusques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Pas de fluctuation de fréquence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Pas de fluctuation d’amplitude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Peu durer très longtemps &gt;&gt; 5’’</a:t>
            </a:r>
          </a:p>
          <a:p>
            <a:pPr indent="355600">
              <a:buFont typeface="Arial"/>
              <a:buChar char="•"/>
            </a:pPr>
            <a:r>
              <a:rPr lang="fr-FR" sz="4000" dirty="0" smtClean="0"/>
              <a:t>Bruit de bateau à moteur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Fibrillations et pointes positives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22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204047" y="1117937"/>
            <a:ext cx="4698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Vrai - Faux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06400" y="2571095"/>
            <a:ext cx="7962901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Sont pathognomoniques d’une atteinte axonale évolutive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06400" y="3896261"/>
            <a:ext cx="7962901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Leur abondance est proportionnelle à l’importance de la perte axonale</a:t>
            </a:r>
            <a:endParaRPr lang="fr-FR" sz="4000" dirty="0">
              <a:solidFill>
                <a:srgbClr val="FFFF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06400" y="5217061"/>
            <a:ext cx="7962901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>
                <a:solidFill>
                  <a:srgbClr val="FFFFFF"/>
                </a:solidFill>
              </a:rPr>
              <a:t>Sont visibles cliniquement sous la peau à jour frisant</a:t>
            </a:r>
            <a:endParaRPr lang="fr-FR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22</a:t>
            </a:r>
            <a:endParaRPr lang="en-US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021605" y="26135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V</a:t>
            </a:r>
            <a:endParaRPr lang="fr-FR" sz="4000" dirty="0"/>
          </a:p>
        </p:txBody>
      </p:sp>
      <p:sp>
        <p:nvSpPr>
          <p:cNvPr id="8" name="ZoneTexte 7"/>
          <p:cNvSpPr txBox="1"/>
          <p:nvPr/>
        </p:nvSpPr>
        <p:spPr>
          <a:xfrm>
            <a:off x="1021605" y="4658261"/>
            <a:ext cx="73476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4013" algn="l"/>
              </a:tabLst>
            </a:pPr>
            <a:r>
              <a:rPr lang="fr-FR" sz="4000" dirty="0" smtClean="0"/>
              <a:t>F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Neurographie sensitive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42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53009" y="1117937"/>
            <a:ext cx="860080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 conclure quand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l’amplitude et la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vitesse de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conduction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sont normales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normal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atteinte </a:t>
            </a:r>
            <a:r>
              <a:rPr lang="fr-FR" sz="4000" dirty="0" err="1" smtClean="0"/>
              <a:t>préganglionnaire</a:t>
            </a:r>
            <a:endParaRPr lang="fr-FR" sz="4000" dirty="0" smtClean="0"/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BC en dehors du segment étudié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neuropathie des petites fibres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42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Neurographie sensitive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43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53009" y="1117937"/>
            <a:ext cx="860080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Que conclure quand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l’amplitude et la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vitesse de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conduction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sont réduites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</a:t>
            </a:r>
            <a:r>
              <a:rPr lang="fr-FR" sz="4000" dirty="0" err="1" smtClean="0"/>
              <a:t>axonopathie</a:t>
            </a:r>
            <a:endParaRPr lang="fr-FR" sz="4000" dirty="0" smtClean="0"/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</a:t>
            </a:r>
            <a:r>
              <a:rPr lang="fr-FR" sz="4000" dirty="0" err="1" smtClean="0"/>
              <a:t>myélinopathie</a:t>
            </a:r>
            <a:endParaRPr lang="fr-FR" sz="4000" dirty="0" smtClean="0"/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BC</a:t>
            </a:r>
            <a:r>
              <a:rPr lang="fr-FR" sz="4000" dirty="0" smtClean="0"/>
              <a:t> entre </a:t>
            </a:r>
            <a:r>
              <a:rPr lang="fr-FR" sz="4000" dirty="0" smtClean="0"/>
              <a:t>s</a:t>
            </a:r>
            <a:r>
              <a:rPr lang="fr-FR" sz="4000" dirty="0" smtClean="0"/>
              <a:t>timulation et détection</a:t>
            </a:r>
            <a:endParaRPr lang="fr-FR" sz="4000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43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Neurographie sensitive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48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49070" y="1117937"/>
            <a:ext cx="800869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Combien de points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de stimulation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nerveuse pour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mesurer une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VCS et pourquoi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1605" y="564495"/>
            <a:ext cx="7347696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1 seul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potentiel de nerf</a:t>
            </a:r>
          </a:p>
          <a:p>
            <a:pPr>
              <a:buFont typeface="Arial"/>
              <a:buChar char="•"/>
              <a:tabLst>
                <a:tab pos="354013" algn="l"/>
              </a:tabLst>
            </a:pPr>
            <a:r>
              <a:rPr lang="fr-FR" sz="4000" dirty="0" smtClean="0"/>
              <a:t> VCS = d/LSD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48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Neurographie motrice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8623300" y="63627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44</a:t>
            </a:r>
            <a:endParaRPr lang="en-US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49070" y="1117937"/>
            <a:ext cx="800869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Combien de points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de stimulation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nerveuse pour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mesurer une </a:t>
            </a:r>
            <a:b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</a:br>
            <a:r>
              <a:rPr lang="fr-FR" sz="6000" b="1" dirty="0" smtClean="0">
                <a:solidFill>
                  <a:schemeClr val="bg1"/>
                </a:solidFill>
                <a:latin typeface="Arial Black"/>
                <a:cs typeface="Arial Black"/>
              </a:rPr>
              <a:t>VCM et pourquoi ?</a:t>
            </a:r>
            <a:endParaRPr lang="fr-FR" sz="60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2689</TotalTime>
  <Words>2412</Words>
  <Application>Microsoft Macintosh PowerPoint</Application>
  <PresentationFormat>Présentation à l'écran (4:3)</PresentationFormat>
  <Paragraphs>519</Paragraphs>
  <Slides>110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110</vt:i4>
      </vt:variant>
    </vt:vector>
  </HeadingPairs>
  <TitlesOfParts>
    <vt:vector size="1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  <vt:lpstr>Diapositive 59</vt:lpstr>
      <vt:lpstr>Diapositive 60</vt:lpstr>
      <vt:lpstr>Diapositive 61</vt:lpstr>
      <vt:lpstr>Diapositive 62</vt:lpstr>
      <vt:lpstr>Diapositive 63</vt:lpstr>
      <vt:lpstr>Diapositive 64</vt:lpstr>
      <vt:lpstr>Diapositive 65</vt:lpstr>
      <vt:lpstr>Diapositive 66</vt:lpstr>
      <vt:lpstr>Diapositive 67</vt:lpstr>
      <vt:lpstr>Diapositive 68</vt:lpstr>
      <vt:lpstr>Diapositive 69</vt:lpstr>
      <vt:lpstr>Diapositive 70</vt:lpstr>
      <vt:lpstr>Diapositive 71</vt:lpstr>
      <vt:lpstr>Diapositive 72</vt:lpstr>
      <vt:lpstr>Diapositive 73</vt:lpstr>
      <vt:lpstr>Diapositive 74</vt:lpstr>
      <vt:lpstr>Diapositive 75</vt:lpstr>
      <vt:lpstr>Diapositive 76</vt:lpstr>
      <vt:lpstr>Diapositive 77</vt:lpstr>
      <vt:lpstr>Diapositive 78</vt:lpstr>
      <vt:lpstr>Diapositive 79</vt:lpstr>
      <vt:lpstr>Diapositive 80</vt:lpstr>
      <vt:lpstr>Diapositive 81</vt:lpstr>
      <vt:lpstr>Diapositive 82</vt:lpstr>
      <vt:lpstr>Diapositive 83</vt:lpstr>
      <vt:lpstr>Diapositive 84</vt:lpstr>
      <vt:lpstr>Diapositive 85</vt:lpstr>
      <vt:lpstr>Diapositive 86</vt:lpstr>
      <vt:lpstr>Diapositive 87</vt:lpstr>
      <vt:lpstr>Diapositive 88</vt:lpstr>
      <vt:lpstr>Diapositive 89</vt:lpstr>
      <vt:lpstr>Diapositive 90</vt:lpstr>
      <vt:lpstr>Diapositive 91</vt:lpstr>
      <vt:lpstr>Diapositive 92</vt:lpstr>
      <vt:lpstr>Diapositive 93</vt:lpstr>
      <vt:lpstr>Diapositive 94</vt:lpstr>
      <vt:lpstr>Diapositive 95</vt:lpstr>
      <vt:lpstr>Diapositive 96</vt:lpstr>
      <vt:lpstr>Diapositive 97</vt:lpstr>
      <vt:lpstr>Diapositive 98</vt:lpstr>
      <vt:lpstr>Diapositive 99</vt:lpstr>
      <vt:lpstr>Diapositive 100</vt:lpstr>
      <vt:lpstr>Diapositive 101</vt:lpstr>
      <vt:lpstr>Diapositive 102</vt:lpstr>
      <vt:lpstr>Diapositive 103</vt:lpstr>
      <vt:lpstr>Diapositive 104</vt:lpstr>
      <vt:lpstr>Diapositive 105</vt:lpstr>
      <vt:lpstr>Diapositive 106</vt:lpstr>
      <vt:lpstr>Diapositive 107</vt:lpstr>
      <vt:lpstr>Diapositive 108</vt:lpstr>
      <vt:lpstr>Diapositive 109</vt:lpstr>
      <vt:lpstr>Diapositive 110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Wang</dc:creator>
  <cp:lastModifiedBy>Francois Wang</cp:lastModifiedBy>
  <cp:revision>87</cp:revision>
  <dcterms:created xsi:type="dcterms:W3CDTF">2018-07-28T09:28:19Z</dcterms:created>
  <dcterms:modified xsi:type="dcterms:W3CDTF">2018-07-28T09:51:08Z</dcterms:modified>
</cp:coreProperties>
</file>