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sldIdLst>
    <p:sldId id="256" r:id="rId2"/>
  </p:sldIdLst>
  <p:sldSz cx="30275213" cy="42786300"/>
  <p:notesSz cx="6797675" cy="9928225"/>
  <p:defaultTextStyle>
    <a:defPPr>
      <a:defRPr lang="en-US"/>
    </a:defPPr>
    <a:lvl1pPr marL="0" algn="l" defTabSz="457042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042" algn="l" defTabSz="457042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085" algn="l" defTabSz="457042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128" algn="l" defTabSz="457042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171" algn="l" defTabSz="457042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213" algn="l" defTabSz="457042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255" algn="l" defTabSz="457042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298" algn="l" defTabSz="457042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6340" algn="l" defTabSz="457042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477" userDrawn="1">
          <p15:clr>
            <a:srgbClr val="A4A3A4"/>
          </p15:clr>
        </p15:guide>
        <p15:guide id="2" pos="953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fan Deleuze" initials="SD" lastIdx="3" clrIdx="0"/>
  <p:cmAuthor id="1" name="Anptige *" initials="A*" lastIdx="2" clrIdx="1">
    <p:extLst/>
  </p:cmAuthor>
  <p:cmAuthor id="2" name="N2A" initials="NAA" lastIdx="6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C5E0B4"/>
    <a:srgbClr val="F4B183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4" autoAdjust="0"/>
    <p:restoredTop sz="94660"/>
  </p:normalViewPr>
  <p:slideViewPr>
    <p:cSldViewPr>
      <p:cViewPr>
        <p:scale>
          <a:sx n="30" d="100"/>
          <a:sy n="30" d="100"/>
        </p:scale>
        <p:origin x="-1338" y="2988"/>
      </p:cViewPr>
      <p:guideLst>
        <p:guide orient="horz" pos="13477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A31902B8-4571-42DF-A959-7B94D174B5B7}" type="datetimeFigureOut">
              <a:rPr lang="fr-FR"/>
              <a:pPr/>
              <a:t>15/06/2018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8134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9860D6B0-2B69-4005-927B-A0459FF643EF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7951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08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1pPr>
    <a:lvl2pPr marL="457042" algn="l" defTabSz="91408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2pPr>
    <a:lvl3pPr marL="914085" algn="l" defTabSz="91408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3pPr>
    <a:lvl4pPr marL="1371128" algn="l" defTabSz="91408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4pPr>
    <a:lvl5pPr marL="1828171" algn="l" defTabSz="91408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5pPr>
    <a:lvl6pPr marL="2285213" algn="l" defTabSz="91408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6pPr>
    <a:lvl7pPr marL="2742255" algn="l" defTabSz="91408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7pPr>
    <a:lvl8pPr marL="3199298" algn="l" defTabSz="91408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8pPr>
    <a:lvl9pPr marL="3656340" algn="l" defTabSz="91408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14563" y="1241425"/>
            <a:ext cx="2368550" cy="334962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0D6B0-2B69-4005-927B-A0459FF643EF}" type="slidenum">
              <a:rPr lang="fr-FR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390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2298"/>
            <a:ext cx="25733931" cy="1489597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72715"/>
            <a:ext cx="22706410" cy="10330115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D73B0-D718-4883-90A8-B0545EE44097}" type="datetimeFigureOut">
              <a:rPr lang="fr-BE" smtClean="0"/>
              <a:pPr/>
              <a:t>15/06/2018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763F-884E-4511-8544-47599BF16308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73851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D73B0-D718-4883-90A8-B0545EE44097}" type="datetimeFigureOut">
              <a:rPr lang="fr-BE" smtClean="0"/>
              <a:pPr/>
              <a:t>15/06/2018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763F-884E-4511-8544-47599BF16308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66751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7974"/>
            <a:ext cx="6528093" cy="3625941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7974"/>
            <a:ext cx="19205838" cy="36259412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D73B0-D718-4883-90A8-B0545EE44097}" type="datetimeFigureOut">
              <a:rPr lang="fr-BE" smtClean="0"/>
              <a:pPr/>
              <a:t>15/06/2018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763F-884E-4511-8544-47599BF16308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59426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D73B0-D718-4883-90A8-B0545EE44097}" type="datetimeFigureOut">
              <a:rPr lang="fr-BE" smtClean="0"/>
              <a:pPr/>
              <a:t>15/06/2018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763F-884E-4511-8544-47599BF16308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3828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66875"/>
            <a:ext cx="26112371" cy="17797909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33159"/>
            <a:ext cx="26112371" cy="935950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D73B0-D718-4883-90A8-B0545EE44097}" type="datetimeFigureOut">
              <a:rPr lang="fr-BE" smtClean="0"/>
              <a:pPr/>
              <a:t>15/06/2018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763F-884E-4511-8544-47599BF16308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11713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89872"/>
            <a:ext cx="12866966" cy="2714751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89872"/>
            <a:ext cx="12866966" cy="2714751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D73B0-D718-4883-90A8-B0545EE44097}" type="datetimeFigureOut">
              <a:rPr lang="fr-BE" smtClean="0"/>
              <a:pPr/>
              <a:t>15/06/2018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763F-884E-4511-8544-47599BF16308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44577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7984"/>
            <a:ext cx="26112371" cy="827004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88589"/>
            <a:ext cx="12807832" cy="5140295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28885"/>
            <a:ext cx="12807832" cy="2298773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88589"/>
            <a:ext cx="12870909" cy="5140295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28885"/>
            <a:ext cx="12870909" cy="2298773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D73B0-D718-4883-90A8-B0545EE44097}" type="datetimeFigureOut">
              <a:rPr lang="fr-BE" smtClean="0"/>
              <a:pPr/>
              <a:t>15/06/2018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763F-884E-4511-8544-47599BF16308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9404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D73B0-D718-4883-90A8-B0545EE44097}" type="datetimeFigureOut">
              <a:rPr lang="fr-BE" smtClean="0"/>
              <a:pPr/>
              <a:t>15/06/2018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763F-884E-4511-8544-47599BF16308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04760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D73B0-D718-4883-90A8-B0545EE44097}" type="datetimeFigureOut">
              <a:rPr lang="fr-BE" smtClean="0"/>
              <a:pPr/>
              <a:t>15/06/2018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763F-884E-4511-8544-47599BF16308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12175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2420"/>
            <a:ext cx="9764544" cy="9983470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0444"/>
            <a:ext cx="15326827" cy="3040600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35890"/>
            <a:ext cx="9764544" cy="23780074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D73B0-D718-4883-90A8-B0545EE44097}" type="datetimeFigureOut">
              <a:rPr lang="fr-BE" smtClean="0"/>
              <a:pPr/>
              <a:t>15/06/2018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763F-884E-4511-8544-47599BF16308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8486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2420"/>
            <a:ext cx="9764544" cy="9983470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0444"/>
            <a:ext cx="15326827" cy="3040600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35890"/>
            <a:ext cx="9764544" cy="23780074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D73B0-D718-4883-90A8-B0545EE44097}" type="datetimeFigureOut">
              <a:rPr lang="fr-BE" smtClean="0"/>
              <a:pPr/>
              <a:t>15/06/2018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763F-884E-4511-8544-47599BF16308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76118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7984"/>
            <a:ext cx="26112371" cy="827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89872"/>
            <a:ext cx="26112371" cy="27147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56571"/>
            <a:ext cx="6811923" cy="2277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D73B0-D718-4883-90A8-B0545EE44097}" type="datetimeFigureOut">
              <a:rPr lang="fr-BE" smtClean="0"/>
              <a:pPr/>
              <a:t>15/06/2018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56571"/>
            <a:ext cx="10217884" cy="2277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56571"/>
            <a:ext cx="6811923" cy="2277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A763F-884E-4511-8544-47599BF16308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072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1.jpe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à coins arrondis 10"/>
          <p:cNvSpPr/>
          <p:nvPr/>
        </p:nvSpPr>
        <p:spPr>
          <a:xfrm>
            <a:off x="5552729" y="510830"/>
            <a:ext cx="20098045" cy="1595141"/>
          </a:xfrm>
          <a:prstGeom prst="roundRect">
            <a:avLst>
              <a:gd name="adj" fmla="val 9676"/>
            </a:avLst>
          </a:prstGeom>
          <a:solidFill>
            <a:srgbClr val="C5E0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505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5552729" y="2599062"/>
            <a:ext cx="20098046" cy="1164087"/>
          </a:xfrm>
          <a:prstGeom prst="roundRect">
            <a:avLst/>
          </a:prstGeom>
          <a:solidFill>
            <a:srgbClr val="C5E0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EGYPTIEN, N SHIMIZU, N ANNE-ARCHARD, F BILLEN, S DELEUZE, S NOEL</a:t>
            </a:r>
          </a:p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Clinical Sciences, Companion animals and Equids, University of Liège, Belgium</a:t>
            </a:r>
            <a:endParaRPr lang="fr-BE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731998" y="9511830"/>
            <a:ext cx="14009676" cy="4551492"/>
          </a:xfrm>
          <a:prstGeom prst="roundRect">
            <a:avLst>
              <a:gd name="adj" fmla="val 8052"/>
            </a:avLst>
          </a:prstGeom>
          <a:noFill/>
          <a:ln w="57150">
            <a:solidFill>
              <a:srgbClr val="70AD4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4136" fontAlgn="base">
              <a:spcBef>
                <a:spcPct val="0"/>
              </a:spcBef>
              <a:spcAft>
                <a:spcPct val="0"/>
              </a:spcAft>
            </a:pPr>
            <a:r>
              <a:rPr lang="en-GB" sz="5400" b="1" dirty="0">
                <a:solidFill>
                  <a:schemeClr val="tx1"/>
                </a:solidFill>
                <a:latin typeface="Arial" charset="0"/>
              </a:rPr>
              <a:t>Case</a:t>
            </a:r>
            <a:endParaRPr lang="en-GB" sz="3347" b="1" dirty="0">
              <a:solidFill>
                <a:schemeClr val="tx1"/>
              </a:solidFill>
              <a:latin typeface="Arial" charset="0"/>
            </a:endParaRPr>
          </a:p>
          <a:p>
            <a:pPr marL="571500" indent="-571500" algn="just" defTabSz="913577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GB" sz="4400" dirty="0">
                <a:solidFill>
                  <a:srgbClr val="000000"/>
                </a:solidFill>
                <a:latin typeface="Arial Narrow"/>
                <a:cs typeface="Arial Narrow"/>
              </a:rPr>
              <a:t>1-year old neutered (at 6 months) European queen</a:t>
            </a:r>
          </a:p>
          <a:p>
            <a:pPr marL="571500" indent="-571500" algn="just" defTabSz="913577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GB" sz="4400" dirty="0">
                <a:solidFill>
                  <a:srgbClr val="000000"/>
                </a:solidFill>
                <a:latin typeface="Arial Narrow"/>
                <a:cs typeface="Arial Narrow"/>
              </a:rPr>
              <a:t>dysuria, </a:t>
            </a:r>
            <a:r>
              <a:rPr lang="en-GB" sz="4400" dirty="0" err="1">
                <a:solidFill>
                  <a:srgbClr val="000000"/>
                </a:solidFill>
                <a:latin typeface="Arial Narrow"/>
                <a:cs typeface="Arial Narrow"/>
              </a:rPr>
              <a:t>stranguria</a:t>
            </a:r>
            <a:r>
              <a:rPr lang="en-GB" sz="4400" dirty="0">
                <a:solidFill>
                  <a:srgbClr val="000000"/>
                </a:solidFill>
                <a:latin typeface="Arial Narrow"/>
                <a:cs typeface="Arial Narrow"/>
              </a:rPr>
              <a:t>, </a:t>
            </a:r>
            <a:r>
              <a:rPr lang="en-GB" sz="4400" dirty="0" err="1">
                <a:solidFill>
                  <a:srgbClr val="000000"/>
                </a:solidFill>
                <a:latin typeface="Arial Narrow"/>
                <a:cs typeface="Arial Narrow"/>
              </a:rPr>
              <a:t>hematuria</a:t>
            </a:r>
            <a:r>
              <a:rPr lang="en-GB" sz="4400" dirty="0">
                <a:solidFill>
                  <a:srgbClr val="000000"/>
                </a:solidFill>
                <a:latin typeface="Arial Narrow"/>
                <a:cs typeface="Arial Narrow"/>
              </a:rPr>
              <a:t> and abdominal discomfort</a:t>
            </a:r>
          </a:p>
          <a:p>
            <a:pPr marL="571500" indent="-571500" algn="just" defTabSz="913577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GB" sz="4400" dirty="0">
                <a:solidFill>
                  <a:srgbClr val="000000"/>
                </a:solidFill>
                <a:latin typeface="Arial Narrow"/>
                <a:cs typeface="Arial Narrow"/>
              </a:rPr>
              <a:t>abdominal palpation: </a:t>
            </a:r>
            <a:r>
              <a:rPr lang="en-GB" sz="4400" dirty="0" err="1">
                <a:solidFill>
                  <a:srgbClr val="000000"/>
                </a:solidFill>
                <a:latin typeface="Arial Narrow"/>
                <a:cs typeface="Arial Narrow"/>
              </a:rPr>
              <a:t>painfull</a:t>
            </a:r>
            <a:r>
              <a:rPr lang="en-GB" sz="4400" dirty="0">
                <a:solidFill>
                  <a:srgbClr val="000000"/>
                </a:solidFill>
                <a:latin typeface="Arial Narrow"/>
                <a:cs typeface="Arial Narrow"/>
              </a:rPr>
              <a:t>, well-circumscribed</a:t>
            </a:r>
            <a:r>
              <a:rPr lang="en-GB" sz="4400" dirty="0"/>
              <a:t> </a:t>
            </a:r>
            <a:r>
              <a:rPr lang="en-GB" sz="4400" dirty="0">
                <a:solidFill>
                  <a:srgbClr val="000000"/>
                </a:solidFill>
                <a:latin typeface="Arial Narrow"/>
                <a:cs typeface="Arial Narrow"/>
              </a:rPr>
              <a:t>mass dorsal to the bladder.</a:t>
            </a:r>
          </a:p>
          <a:p>
            <a:pPr marL="571500" indent="-571500" algn="just" defTabSz="913577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GB" sz="4400" b="1" dirty="0">
                <a:solidFill>
                  <a:srgbClr val="000000"/>
                </a:solidFill>
                <a:latin typeface="Arial Narrow"/>
                <a:cs typeface="Arial Narrow"/>
              </a:rPr>
              <a:t>No vulvar discharge </a:t>
            </a:r>
            <a:endParaRPr lang="fr-BE" sz="2000" b="1" dirty="0"/>
          </a:p>
        </p:txBody>
      </p:sp>
      <p:sp>
        <p:nvSpPr>
          <p:cNvPr id="16" name="Rectangle 15"/>
          <p:cNvSpPr/>
          <p:nvPr/>
        </p:nvSpPr>
        <p:spPr>
          <a:xfrm>
            <a:off x="5690518" y="798862"/>
            <a:ext cx="199602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5400" b="1" dirty="0"/>
              <a:t>Pyocolpos in a spayed queen with imperforate hymen: a case report</a:t>
            </a:r>
            <a:endParaRPr lang="fr-BE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767890" y="14605701"/>
            <a:ext cx="14009676" cy="13124153"/>
          </a:xfrm>
          <a:prstGeom prst="roundRect">
            <a:avLst>
              <a:gd name="adj" fmla="val 7113"/>
            </a:avLst>
          </a:prstGeom>
          <a:noFill/>
          <a:ln w="57150">
            <a:solidFill>
              <a:srgbClr val="70AD4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4136" fontAlgn="base">
              <a:spcBef>
                <a:spcPct val="0"/>
              </a:spcBef>
              <a:spcAft>
                <a:spcPct val="0"/>
              </a:spcAft>
            </a:pPr>
            <a:r>
              <a:rPr lang="en-GB" sz="54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Complementary exams</a:t>
            </a:r>
            <a:endParaRPr lang="en-GB" sz="4400" b="1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 defTabSz="913577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-Urine analysis: </a:t>
            </a:r>
          </a:p>
          <a:p>
            <a:pPr marL="1028542" lvl="1" indent="-571500" algn="just" defTabSz="913577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Cystocentesis</a:t>
            </a:r>
            <a:endParaRPr lang="en-US" sz="4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1028542" lvl="1" indent="-571500" algn="just" defTabSz="913577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No </a:t>
            </a:r>
            <a:r>
              <a:rPr lang="en-US" sz="4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sediment</a:t>
            </a:r>
            <a:endParaRPr lang="en-US" sz="4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1028542" lvl="1" indent="-571500" algn="just" defTabSz="913577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Dipstick test: leucocytes, proteins, erythrocytes , pH6 </a:t>
            </a:r>
          </a:p>
          <a:p>
            <a:pPr marL="1028542" lvl="1" indent="-571500" algn="just" defTabSz="913577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Specific gravity: </a:t>
            </a: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&gt;</a:t>
            </a:r>
            <a:r>
              <a:rPr lang="en-US" sz="4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1.060</a:t>
            </a:r>
            <a:endParaRPr lang="en-US" sz="4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 defTabSz="913577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-</a:t>
            </a:r>
            <a:r>
              <a:rPr lang="en-US" sz="4400" b="1" dirty="0">
                <a:solidFill>
                  <a:schemeClr val="tx1"/>
                </a:solidFill>
                <a:latin typeface="Arial Narrow" panose="020B0606020202030204" pitchFamily="34" charset="0"/>
              </a:rPr>
              <a:t>Abdominal </a:t>
            </a:r>
            <a:r>
              <a:rPr lang="en-US" sz="4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ultrasonography</a:t>
            </a:r>
            <a:r>
              <a:rPr lang="en-US" sz="4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: </a:t>
            </a: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Figure 1 </a:t>
            </a:r>
          </a:p>
          <a:p>
            <a:pPr marL="1028542" lvl="1" indent="-571500" algn="just" defTabSz="913577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4400" dirty="0">
                <a:solidFill>
                  <a:srgbClr val="000000"/>
                </a:solidFill>
                <a:latin typeface="Arial Narrow"/>
                <a:cs typeface="Arial Narrow"/>
              </a:rPr>
              <a:t>Caudal abdominal fluid filled structure (5cm X 2.5cm)</a:t>
            </a:r>
          </a:p>
          <a:p>
            <a:pPr marL="1028542" lvl="1" indent="-571500" algn="just" defTabSz="913577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4400" dirty="0">
                <a:solidFill>
                  <a:srgbClr val="000000"/>
                </a:solidFill>
                <a:latin typeface="Arial Narrow"/>
              </a:rPr>
              <a:t>Extending into the pelvic cavity</a:t>
            </a:r>
          </a:p>
          <a:p>
            <a:pPr marL="1028542" lvl="1" indent="-571500" algn="just" defTabSz="913577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4400" dirty="0">
                <a:solidFill>
                  <a:srgbClr val="000000"/>
                </a:solidFill>
                <a:latin typeface="Arial Narrow"/>
              </a:rPr>
              <a:t>Displacing the colon dorsally and the urethra ventrally </a:t>
            </a:r>
            <a:endParaRPr lang="en-US" sz="4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 defTabSz="913577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-</a:t>
            </a:r>
            <a:r>
              <a:rPr lang="en-US" sz="4400" b="1" dirty="0">
                <a:solidFill>
                  <a:schemeClr val="tx1"/>
                </a:solidFill>
                <a:latin typeface="Arial Narrow" panose="020B0606020202030204" pitchFamily="34" charset="0"/>
              </a:rPr>
              <a:t>Retrograde </a:t>
            </a:r>
            <a:r>
              <a:rPr lang="en-US" sz="4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vagino-urethrography</a:t>
            </a:r>
            <a:r>
              <a:rPr lang="en-US" sz="44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(RVU): Figure 2</a:t>
            </a:r>
          </a:p>
          <a:p>
            <a:pPr marL="1028542" lvl="1" indent="-571500" algn="just" defTabSz="913577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Mass displacing the urethra ventrally </a:t>
            </a:r>
          </a:p>
          <a:p>
            <a:pPr marL="1028542" lvl="1" indent="-571500" algn="just" defTabSz="913577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Contrast </a:t>
            </a: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visible in vestibule, urethra and urinary bladder but not in the vagina</a:t>
            </a:r>
          </a:p>
          <a:p>
            <a:pPr algn="just" defTabSz="913577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-</a:t>
            </a:r>
            <a:r>
              <a:rPr lang="en-US" sz="4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Bacteriologic culture </a:t>
            </a: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on the purulent vaginal content :</a:t>
            </a:r>
          </a:p>
          <a:p>
            <a:pPr marL="1028542" lvl="1" indent="-571500" algn="just" defTabSz="913577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400" i="1" dirty="0">
                <a:solidFill>
                  <a:schemeClr val="tx1"/>
                </a:solidFill>
                <a:latin typeface="Arial Narrow" panose="020B0606020202030204" pitchFamily="34" charset="0"/>
              </a:rPr>
              <a:t>Enterobacter cloacae</a:t>
            </a:r>
          </a:p>
          <a:p>
            <a:pPr marL="1028542" lvl="1" indent="-571500" algn="just" defTabSz="913577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Sensitive to </a:t>
            </a:r>
            <a:r>
              <a:rPr lang="en-US" sz="4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marbofloxacin</a:t>
            </a: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, gentamicin</a:t>
            </a:r>
          </a:p>
          <a:p>
            <a:pPr marL="1028542" lvl="1" indent="-571500" algn="just" defTabSz="913577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Intermediate to </a:t>
            </a:r>
            <a:r>
              <a:rPr lang="en-US" sz="4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enrofloxacin</a:t>
            </a:r>
            <a:endParaRPr lang="en-US" sz="4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1028542" lvl="1" indent="-571500" algn="just" defTabSz="913577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Resistant to </a:t>
            </a:r>
            <a:r>
              <a:rPr lang="en-US" sz="4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cefovecin</a:t>
            </a: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4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amoxicillin-clavulanic </a:t>
            </a: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acid, TMP-S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15539347" y="18800861"/>
            <a:ext cx="13895100" cy="11305257"/>
          </a:xfrm>
          <a:prstGeom prst="roundRect">
            <a:avLst>
              <a:gd name="adj" fmla="val 11721"/>
            </a:avLst>
          </a:prstGeom>
          <a:noFill/>
          <a:ln w="57150"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5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: </a:t>
            </a:r>
            <a:r>
              <a:rPr lang="fr-BE" sz="5400" b="1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Enterobacter</a:t>
            </a:r>
            <a:r>
              <a:rPr lang="fr-BE" sz="54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cloacae</a:t>
            </a:r>
            <a:r>
              <a:rPr lang="fr-BE" sz="2800" b="1" i="1" baseline="8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BE" sz="54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71500" indent="-571500" algn="just">
              <a:buFontTx/>
              <a:buChar char="-"/>
            </a:pP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Gram – bacteria commensal of gastrointestinal tract </a:t>
            </a:r>
          </a:p>
          <a:p>
            <a:pPr marL="571500" indent="-571500" algn="just">
              <a:buFontTx/>
              <a:buChar char="-"/>
            </a:pPr>
            <a:r>
              <a:rPr lang="en-US" sz="4400" b="1" dirty="0">
                <a:solidFill>
                  <a:schemeClr val="tx1"/>
                </a:solidFill>
                <a:latin typeface="Arial Narrow" panose="020B0606020202030204" pitchFamily="34" charset="0"/>
              </a:rPr>
              <a:t>Opportunistic pathogen</a:t>
            </a:r>
          </a:p>
          <a:p>
            <a:pPr marL="571500" indent="-571500" algn="just">
              <a:buFontTx/>
              <a:buChar char="-"/>
            </a:pPr>
            <a:r>
              <a:rPr lang="en-US" sz="4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Antibiotic sensitivity </a:t>
            </a:r>
            <a:r>
              <a:rPr lang="en-US" sz="4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:</a:t>
            </a:r>
            <a:endParaRPr lang="en-US" sz="4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1028542" lvl="1" indent="-571500" algn="just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tx1"/>
                </a:solidFill>
                <a:latin typeface="Arial Narrow" panose="020B0606020202030204" pitchFamily="34" charset="0"/>
              </a:rPr>
              <a:t>Naturally resistant to : </a:t>
            </a:r>
            <a:r>
              <a:rPr lang="en-US" sz="4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Aminopenicillins</a:t>
            </a: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, Amoxicillin-clavulanic acid, First and second generation </a:t>
            </a:r>
            <a:r>
              <a:rPr lang="en-US" sz="4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cephalosporins</a:t>
            </a:r>
            <a:endParaRPr lang="en-US" sz="4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1028542" lvl="1" indent="-571500" algn="just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tx1"/>
                </a:solidFill>
                <a:latin typeface="Arial Narrow" panose="020B0606020202030204" pitchFamily="34" charset="0"/>
              </a:rPr>
              <a:t>Naturally sensitive to: </a:t>
            </a:r>
            <a:r>
              <a:rPr lang="en-US" sz="4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Aminosids</a:t>
            </a: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, Quinolones, </a:t>
            </a:r>
            <a:r>
              <a:rPr lang="en-US" sz="4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Tetracyclins</a:t>
            </a: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4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Trimethoprime</a:t>
            </a: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-sulfonamides</a:t>
            </a:r>
          </a:p>
          <a:p>
            <a:pPr marL="571500" indent="-571500" algn="just">
              <a:buFontTx/>
              <a:buChar char="-"/>
            </a:pP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Multidrug-resistance spreading (humans)</a:t>
            </a:r>
          </a:p>
          <a:p>
            <a:pPr marL="1028542" lvl="1" indent="-571500" algn="just">
              <a:buFont typeface="Arial" panose="020B0604020202020204" pitchFamily="34" charset="0"/>
              <a:buChar char="•"/>
            </a:pPr>
            <a:r>
              <a:rPr lang="en-US" sz="4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Cephalosporinases</a:t>
            </a:r>
            <a:endParaRPr lang="en-US" sz="4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1028542" lvl="1" indent="-571500" algn="just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Extended-spectrum </a:t>
            </a:r>
            <a:r>
              <a:rPr lang="en-US" sz="4400" dirty="0">
                <a:solidFill>
                  <a:schemeClr val="tx1"/>
                </a:solidFill>
                <a:latin typeface="Symbol" panose="05050102010706020507" pitchFamily="18" charset="2"/>
              </a:rPr>
              <a:t>b</a:t>
            </a:r>
            <a:r>
              <a:rPr lang="en-GB" sz="4400" dirty="0">
                <a:solidFill>
                  <a:schemeClr val="tx1"/>
                </a:solidFill>
                <a:latin typeface="Arial Narrow" panose="020B0606020202030204" pitchFamily="34" charset="0"/>
              </a:rPr>
              <a:t>-lactamases </a:t>
            </a:r>
          </a:p>
          <a:p>
            <a:pPr marL="1028542" lvl="1" indent="-571500" algn="just">
              <a:buFont typeface="Arial" panose="020B0604020202020204" pitchFamily="34" charset="0"/>
              <a:buChar char="•"/>
            </a:pPr>
            <a:r>
              <a:rPr lang="en-GB" sz="4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Carbapenemases</a:t>
            </a:r>
            <a:endParaRPr lang="en-US" sz="4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71500" indent="-571500" algn="just">
              <a:buFontTx/>
              <a:buChar char="-"/>
            </a:pP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Humans: nosocomial epidemics </a:t>
            </a:r>
          </a:p>
          <a:p>
            <a:pPr marL="571500" indent="-571500" algn="just">
              <a:buFontTx/>
              <a:buChar char="-"/>
            </a:pPr>
            <a:r>
              <a:rPr lang="en-US" sz="4400" b="1" dirty="0">
                <a:solidFill>
                  <a:schemeClr val="tx1"/>
                </a:solidFill>
                <a:latin typeface="Arial Narrow" panose="020B0606020202030204" pitchFamily="34" charset="0"/>
              </a:rPr>
              <a:t>Veterinary</a:t>
            </a: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 medicine: </a:t>
            </a:r>
            <a:r>
              <a:rPr lang="en-US" sz="4400" b="1" dirty="0">
                <a:solidFill>
                  <a:schemeClr val="tx1"/>
                </a:solidFill>
                <a:latin typeface="Arial Narrow" panose="020B0606020202030204" pitchFamily="34" charset="0"/>
              </a:rPr>
              <a:t>unknown</a:t>
            </a: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 prevalence and clinical impact </a:t>
            </a:r>
            <a:endParaRPr lang="en-GB" sz="4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8" name="Rectangle à coins arrondis 37"/>
          <p:cNvSpPr/>
          <p:nvPr/>
        </p:nvSpPr>
        <p:spPr>
          <a:xfrm>
            <a:off x="15539348" y="4399262"/>
            <a:ext cx="13895098" cy="5007415"/>
          </a:xfrm>
          <a:prstGeom prst="roundRect">
            <a:avLst>
              <a:gd name="adj" fmla="val 10948"/>
            </a:avLst>
          </a:prstGeom>
          <a:noFill/>
          <a:ln w="57150"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4136" fontAlgn="base">
              <a:spcBef>
                <a:spcPct val="0"/>
              </a:spcBef>
              <a:spcAft>
                <a:spcPct val="0"/>
              </a:spcAft>
            </a:pPr>
            <a:endParaRPr lang="en-GB" sz="3679" b="1" dirty="0">
              <a:solidFill>
                <a:srgbClr val="000000"/>
              </a:solidFill>
              <a:latin typeface="Arial Narrow"/>
              <a:ea typeface="Arial" panose="020B0604020202020204" pitchFamily="34" charset="0"/>
              <a:cs typeface="Arial Narrow"/>
            </a:endParaRPr>
          </a:p>
          <a:p>
            <a:pPr algn="ctr" defTabSz="764136" fontAlgn="base">
              <a:spcBef>
                <a:spcPct val="0"/>
              </a:spcBef>
              <a:spcAft>
                <a:spcPct val="0"/>
              </a:spcAft>
            </a:pPr>
            <a:r>
              <a:rPr lang="en-GB" sz="5400" b="1" dirty="0">
                <a:solidFill>
                  <a:schemeClr val="tx1"/>
                </a:solidFill>
                <a:latin typeface="Arial Narrow"/>
                <a:ea typeface="Arial" panose="020B0604020202020204" pitchFamily="34" charset="0"/>
                <a:cs typeface="Arial Narrow"/>
              </a:rPr>
              <a:t>Treatment</a:t>
            </a:r>
            <a:endParaRPr lang="en-GB" sz="4800" b="1" dirty="0">
              <a:solidFill>
                <a:schemeClr val="tx1"/>
              </a:solidFill>
              <a:latin typeface="Arial Narrow"/>
              <a:ea typeface="Arial" panose="020B0604020202020204" pitchFamily="34" charset="0"/>
              <a:cs typeface="Arial Narrow"/>
            </a:endParaRPr>
          </a:p>
          <a:p>
            <a:pPr defTabSz="913577" fontAlgn="base">
              <a:spcBef>
                <a:spcPct val="0"/>
              </a:spcBef>
              <a:spcAft>
                <a:spcPct val="0"/>
              </a:spcAft>
            </a:pPr>
            <a:r>
              <a:rPr lang="en-GB" sz="4000" dirty="0">
                <a:solidFill>
                  <a:schemeClr val="tx1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-</a:t>
            </a:r>
            <a:r>
              <a:rPr lang="en-GB" sz="4000" b="1" dirty="0">
                <a:solidFill>
                  <a:schemeClr val="tx1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Surgery</a:t>
            </a:r>
            <a:r>
              <a:rPr lang="en-GB" sz="4000" dirty="0">
                <a:solidFill>
                  <a:schemeClr val="tx1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: Subtotal vaginectomy by abdominal approach (Figure 3)</a:t>
            </a:r>
          </a:p>
          <a:p>
            <a:pPr defTabSz="913577" fontAlgn="base">
              <a:spcBef>
                <a:spcPct val="0"/>
              </a:spcBef>
              <a:spcAft>
                <a:spcPct val="0"/>
              </a:spcAft>
            </a:pPr>
            <a:r>
              <a:rPr lang="en-GB" sz="4000" dirty="0">
                <a:solidFill>
                  <a:schemeClr val="tx1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-</a:t>
            </a:r>
            <a:r>
              <a:rPr lang="en-GB" sz="4000" b="1" dirty="0" smtClean="0">
                <a:solidFill>
                  <a:schemeClr val="tx1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Antibiotic therapy</a:t>
            </a:r>
            <a:endParaRPr lang="en-GB" sz="4000" b="1" dirty="0">
              <a:solidFill>
                <a:schemeClr val="tx1"/>
              </a:solidFill>
              <a:latin typeface="Arial Narrow" panose="020B0606020202030204" pitchFamily="34" charset="0"/>
              <a:ea typeface="Arial" panose="020B0604020202020204" pitchFamily="34" charset="0"/>
            </a:endParaRPr>
          </a:p>
          <a:p>
            <a:pPr marL="1028700" lvl="1" indent="-571500" defTabSz="913577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Amoxicillin-clavulanic acid (20mg/kg PO BID) for 1 week </a:t>
            </a:r>
          </a:p>
          <a:p>
            <a:pPr marL="1028700" lvl="1" indent="-571500" defTabSz="913577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Changed for </a:t>
            </a:r>
            <a:r>
              <a:rPr lang="en-GB" sz="4000" dirty="0" err="1">
                <a:solidFill>
                  <a:schemeClr val="tx1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marbofloxacin</a:t>
            </a:r>
            <a:r>
              <a:rPr lang="en-GB" sz="4000" dirty="0">
                <a:solidFill>
                  <a:schemeClr val="tx1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 (5mg/kg SID) for 2 weeks based on culture sensitivity</a:t>
            </a:r>
          </a:p>
          <a:p>
            <a:pPr defTabSz="913577" fontAlgn="base">
              <a:spcBef>
                <a:spcPct val="0"/>
              </a:spcBef>
              <a:spcAft>
                <a:spcPct val="0"/>
              </a:spcAft>
            </a:pPr>
            <a:r>
              <a:rPr lang="en-GB" sz="4000" dirty="0">
                <a:solidFill>
                  <a:schemeClr val="tx1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-</a:t>
            </a:r>
            <a:r>
              <a:rPr lang="en-GB" sz="4000" b="1" dirty="0">
                <a:solidFill>
                  <a:schemeClr val="tx1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Anti-inflammatory </a:t>
            </a:r>
            <a:r>
              <a:rPr lang="en-GB" sz="4000" b="1" dirty="0" smtClean="0">
                <a:solidFill>
                  <a:schemeClr val="tx1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therapy</a:t>
            </a:r>
            <a:r>
              <a:rPr lang="en-GB" sz="4000" dirty="0" smtClean="0">
                <a:solidFill>
                  <a:schemeClr val="tx1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: </a:t>
            </a:r>
            <a:r>
              <a:rPr lang="en-GB" sz="4000" dirty="0">
                <a:solidFill>
                  <a:schemeClr val="tx1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Meloxicam (0,1mg/kg PO SID) </a:t>
            </a:r>
          </a:p>
          <a:p>
            <a:pPr algn="ctr" defTabSz="764136" fontAlgn="base">
              <a:spcBef>
                <a:spcPct val="0"/>
              </a:spcBef>
              <a:spcAft>
                <a:spcPct val="0"/>
              </a:spcAft>
            </a:pPr>
            <a:endParaRPr lang="en-GB" sz="3600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0" name="Rectangle à coins arrondis 49"/>
          <p:cNvSpPr/>
          <p:nvPr/>
        </p:nvSpPr>
        <p:spPr>
          <a:xfrm>
            <a:off x="756706" y="4443092"/>
            <a:ext cx="14009676" cy="4492674"/>
          </a:xfrm>
          <a:prstGeom prst="roundRect">
            <a:avLst>
              <a:gd name="adj" fmla="val 10045"/>
            </a:avLst>
          </a:prstGeom>
          <a:noFill/>
          <a:ln w="53975">
            <a:solidFill>
              <a:srgbClr val="70AD4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4136" fontAlgn="base">
              <a:spcBef>
                <a:spcPct val="0"/>
              </a:spcBef>
              <a:spcAft>
                <a:spcPct val="0"/>
              </a:spcAft>
            </a:pPr>
            <a:r>
              <a:rPr lang="fr-BE" sz="5400" b="1" dirty="0" err="1">
                <a:solidFill>
                  <a:schemeClr val="tx1"/>
                </a:solidFill>
                <a:latin typeface="Arial"/>
                <a:cs typeface="Times New Roman" pitchFamily="18" charset="0"/>
              </a:rPr>
              <a:t>Purpose</a:t>
            </a:r>
            <a:r>
              <a:rPr lang="fr-BE" sz="5400" b="1" dirty="0">
                <a:solidFill>
                  <a:schemeClr val="tx1"/>
                </a:solidFill>
                <a:latin typeface="Arial"/>
                <a:cs typeface="Times New Roman" pitchFamily="18" charset="0"/>
              </a:rPr>
              <a:t> </a:t>
            </a:r>
            <a:endParaRPr lang="fr-BE" sz="3347" b="1" dirty="0">
              <a:solidFill>
                <a:schemeClr val="tx1"/>
              </a:solidFill>
              <a:latin typeface="Arial"/>
              <a:cs typeface="Times New Roman" pitchFamily="18" charset="0"/>
            </a:endParaRPr>
          </a:p>
          <a:p>
            <a:pPr algn="just" defTabSz="913577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>
                <a:solidFill>
                  <a:srgbClr val="000000"/>
                </a:solidFill>
                <a:latin typeface="Arial Narrow"/>
                <a:ea typeface="Arial" panose="020B0604020202020204" pitchFamily="34" charset="0"/>
                <a:cs typeface="Arial Narrow"/>
              </a:rPr>
              <a:t>To describe the clinical reflexion leading to diagnosis and treatment of an imperforate hymen associated with </a:t>
            </a:r>
            <a:r>
              <a:rPr lang="en-GB" sz="4400" dirty="0" err="1">
                <a:solidFill>
                  <a:srgbClr val="000000"/>
                </a:solidFill>
                <a:latin typeface="Arial Narrow"/>
                <a:ea typeface="Arial" panose="020B0604020202020204" pitchFamily="34" charset="0"/>
                <a:cs typeface="Arial Narrow"/>
              </a:rPr>
              <a:t>pyocolpos</a:t>
            </a:r>
            <a:r>
              <a:rPr lang="en-GB" sz="4400" dirty="0">
                <a:solidFill>
                  <a:srgbClr val="000000"/>
                </a:solidFill>
                <a:latin typeface="Arial Narrow"/>
                <a:ea typeface="Arial" panose="020B0604020202020204" pitchFamily="34" charset="0"/>
                <a:cs typeface="Arial Narrow"/>
              </a:rPr>
              <a:t>. To highlight the usefulness of retrograde vagino-urethrography in this case and the implication of Enterobacter cloacae in urogenital infections. </a:t>
            </a:r>
            <a:endParaRPr lang="fr-BE" sz="4400" b="1" i="1" dirty="0">
              <a:solidFill>
                <a:srgbClr val="000000"/>
              </a:solidFill>
              <a:latin typeface="Arial Narrow"/>
              <a:cs typeface="Arial Narrow"/>
            </a:endParaRPr>
          </a:p>
        </p:txBody>
      </p:sp>
      <p:sp>
        <p:nvSpPr>
          <p:cNvPr id="51" name="Rectangle à coins arrondis 50"/>
          <p:cNvSpPr/>
          <p:nvPr/>
        </p:nvSpPr>
        <p:spPr>
          <a:xfrm>
            <a:off x="756706" y="33418486"/>
            <a:ext cx="6336768" cy="2045517"/>
          </a:xfrm>
          <a:prstGeom prst="roundRect">
            <a:avLst/>
          </a:prstGeom>
          <a:noFill/>
          <a:ln w="38100">
            <a:solidFill>
              <a:srgbClr val="70AD4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600" b="1" dirty="0">
                <a:solidFill>
                  <a:srgbClr val="000000"/>
                </a:solidFill>
                <a:latin typeface="Arial Narrow"/>
                <a:cs typeface="Arial Narrow"/>
              </a:rPr>
              <a:t>Figure 1: </a:t>
            </a:r>
            <a:r>
              <a:rPr lang="en-GB" sz="3600" dirty="0">
                <a:solidFill>
                  <a:srgbClr val="000000"/>
                </a:solidFill>
                <a:latin typeface="Arial Narrow"/>
                <a:cs typeface="Arial Narrow"/>
              </a:rPr>
              <a:t>Abdominal ultrasonography: caudal abdominal and pelvic fluid filled mass</a:t>
            </a:r>
          </a:p>
        </p:txBody>
      </p:sp>
      <p:sp>
        <p:nvSpPr>
          <p:cNvPr id="52" name="Rectangle à coins arrondis 51"/>
          <p:cNvSpPr/>
          <p:nvPr/>
        </p:nvSpPr>
        <p:spPr>
          <a:xfrm>
            <a:off x="25650774" y="13472269"/>
            <a:ext cx="3783672" cy="2234322"/>
          </a:xfrm>
          <a:prstGeom prst="roundRect">
            <a:avLst/>
          </a:prstGeom>
          <a:noFill/>
          <a:ln w="38100">
            <a:solidFill>
              <a:srgbClr val="70AD4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 dirty="0">
                <a:solidFill>
                  <a:srgbClr val="000000"/>
                </a:solidFill>
                <a:latin typeface="Arial Narrow"/>
                <a:cs typeface="Arial Narrow"/>
              </a:rPr>
              <a:t>Figure 3: </a:t>
            </a:r>
            <a:r>
              <a:rPr lang="en-US" sz="3600" dirty="0">
                <a:solidFill>
                  <a:srgbClr val="000000"/>
                </a:solidFill>
                <a:latin typeface="Arial Narrow"/>
                <a:cs typeface="Arial Narrow"/>
              </a:rPr>
              <a:t>Surgical view of the distended vagina</a:t>
            </a:r>
          </a:p>
        </p:txBody>
      </p:sp>
      <p:pic>
        <p:nvPicPr>
          <p:cNvPr id="54" name="Image 1" descr="compagni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0680" y="510830"/>
            <a:ext cx="2973765" cy="2651952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</p:pic>
      <p:pic>
        <p:nvPicPr>
          <p:cNvPr id="55" name="Image 1" descr="uliege-logo-couleurs-30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7" r="7732" b="12125"/>
          <a:stretch>
            <a:fillRect/>
          </a:stretch>
        </p:blipFill>
        <p:spPr bwMode="auto">
          <a:xfrm>
            <a:off x="457055" y="510830"/>
            <a:ext cx="4611304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Espace réservé du pied de page 55"/>
          <p:cNvSpPr>
            <a:spLocks noGrp="1"/>
          </p:cNvSpPr>
          <p:nvPr>
            <p:ph type="ftr" sz="quarter" idx="11"/>
          </p:nvPr>
        </p:nvSpPr>
        <p:spPr>
          <a:xfrm>
            <a:off x="7984201" y="41915430"/>
            <a:ext cx="14305224" cy="504056"/>
          </a:xfrm>
        </p:spPr>
        <p:txBody>
          <a:bodyPr/>
          <a:lstStyle/>
          <a:p>
            <a:r>
              <a:rPr lang="fr-BE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21</a:t>
            </a:r>
            <a:r>
              <a:rPr lang="fr-BE" sz="2400" b="1" baseline="30000" dirty="0">
                <a:solidFill>
                  <a:schemeClr val="tx1"/>
                </a:solidFill>
                <a:latin typeface="Arial Narrow" panose="020B0606020202030204" pitchFamily="34" charset="0"/>
              </a:rPr>
              <a:t>st</a:t>
            </a:r>
            <a:r>
              <a:rPr lang="fr-BE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fr-BE" sz="2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Congress</a:t>
            </a:r>
            <a:r>
              <a:rPr lang="fr-BE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 of the EVSSAR </a:t>
            </a:r>
            <a:r>
              <a:rPr lang="fr-BE" sz="2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June</a:t>
            </a:r>
            <a:r>
              <a:rPr lang="fr-BE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 22</a:t>
            </a:r>
            <a:r>
              <a:rPr lang="fr-BE" sz="2400" b="1" baseline="30000" dirty="0">
                <a:solidFill>
                  <a:schemeClr val="tx1"/>
                </a:solidFill>
                <a:latin typeface="Arial Narrow" panose="020B0606020202030204" pitchFamily="34" charset="0"/>
              </a:rPr>
              <a:t>nd</a:t>
            </a:r>
            <a:r>
              <a:rPr lang="fr-BE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-23</a:t>
            </a:r>
            <a:r>
              <a:rPr lang="fr-BE" sz="2400" b="1" baseline="30000" dirty="0">
                <a:solidFill>
                  <a:schemeClr val="tx1"/>
                </a:solidFill>
                <a:latin typeface="Arial Narrow" panose="020B0606020202030204" pitchFamily="34" charset="0"/>
              </a:rPr>
              <a:t>rd </a:t>
            </a:r>
            <a:r>
              <a:rPr lang="fr-BE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2018 </a:t>
            </a:r>
            <a:r>
              <a:rPr lang="fr-BE" sz="2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Venice</a:t>
            </a:r>
            <a:r>
              <a:rPr lang="fr-BE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 (</a:t>
            </a:r>
            <a:r>
              <a:rPr lang="fr-BE" sz="2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Italy</a:t>
            </a:r>
            <a:r>
              <a:rPr lang="fr-BE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40" name="Rectangle à coins arrondis 39"/>
          <p:cNvSpPr/>
          <p:nvPr/>
        </p:nvSpPr>
        <p:spPr>
          <a:xfrm>
            <a:off x="7748420" y="33418486"/>
            <a:ext cx="7003483" cy="2477145"/>
          </a:xfrm>
          <a:prstGeom prst="roundRect">
            <a:avLst/>
          </a:prstGeom>
          <a:noFill/>
          <a:ln w="38100">
            <a:solidFill>
              <a:srgbClr val="70AD4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 dirty="0">
                <a:solidFill>
                  <a:srgbClr val="000000"/>
                </a:solidFill>
                <a:latin typeface="Arial Narrow"/>
                <a:cs typeface="Arial Narrow"/>
              </a:rPr>
              <a:t>Figure 2: </a:t>
            </a:r>
            <a:r>
              <a:rPr lang="en-US" sz="3600" dirty="0">
                <a:solidFill>
                  <a:srgbClr val="000000"/>
                </a:solidFill>
                <a:latin typeface="Arial Narrow"/>
                <a:cs typeface="Arial Narrow"/>
              </a:rPr>
              <a:t>Retrograde vagino-urethrography: ventral displacement of urethra (   ), </a:t>
            </a:r>
            <a:r>
              <a:rPr lang="en-US" sz="3600" dirty="0" smtClean="0">
                <a:solidFill>
                  <a:srgbClr val="000000"/>
                </a:solidFill>
                <a:latin typeface="Arial Narrow"/>
                <a:cs typeface="Arial Narrow"/>
              </a:rPr>
              <a:t>absence of </a:t>
            </a:r>
            <a:r>
              <a:rPr lang="en-US" sz="3600" dirty="0">
                <a:solidFill>
                  <a:srgbClr val="000000"/>
                </a:solidFill>
                <a:latin typeface="Arial Narrow"/>
                <a:cs typeface="Arial Narrow"/>
              </a:rPr>
              <a:t>contrast </a:t>
            </a:r>
            <a:r>
              <a:rPr lang="en-US" sz="3600" dirty="0" smtClean="0">
                <a:solidFill>
                  <a:srgbClr val="000000"/>
                </a:solidFill>
                <a:latin typeface="Arial Narrow"/>
                <a:cs typeface="Arial Narrow"/>
              </a:rPr>
              <a:t>in </a:t>
            </a:r>
            <a:r>
              <a:rPr lang="en-US" sz="3600" dirty="0">
                <a:solidFill>
                  <a:srgbClr val="000000"/>
                </a:solidFill>
                <a:latin typeface="Arial Narrow"/>
                <a:cs typeface="Arial Narrow"/>
              </a:rPr>
              <a:t>the vagina (     ). </a:t>
            </a:r>
          </a:p>
        </p:txBody>
      </p:sp>
      <p:sp>
        <p:nvSpPr>
          <p:cNvPr id="33" name="Rectangle à coins arrondis 32"/>
          <p:cNvSpPr/>
          <p:nvPr/>
        </p:nvSpPr>
        <p:spPr>
          <a:xfrm>
            <a:off x="15539348" y="16412654"/>
            <a:ext cx="13895097" cy="1740136"/>
          </a:xfrm>
          <a:prstGeom prst="roundRect">
            <a:avLst>
              <a:gd name="adj" fmla="val 30669"/>
            </a:avLst>
          </a:prstGeom>
          <a:noFill/>
          <a:ln w="57150">
            <a:solidFill>
              <a:srgbClr val="70AD4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4136" fontAlgn="base">
              <a:spcBef>
                <a:spcPct val="0"/>
              </a:spcBef>
              <a:spcAft>
                <a:spcPct val="0"/>
              </a:spcAft>
            </a:pPr>
            <a:r>
              <a:rPr lang="en-GB" sz="54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Diagnosis</a:t>
            </a:r>
            <a:endParaRPr lang="en-GB" sz="4000" b="1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 defTabSz="764136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Pyocolpos associated with imperforate hymen </a:t>
            </a:r>
          </a:p>
        </p:txBody>
      </p:sp>
      <p:sp>
        <p:nvSpPr>
          <p:cNvPr id="34" name="Rectangle à coins arrondis 33"/>
          <p:cNvSpPr/>
          <p:nvPr/>
        </p:nvSpPr>
        <p:spPr>
          <a:xfrm>
            <a:off x="731998" y="36514830"/>
            <a:ext cx="14034384" cy="4968552"/>
          </a:xfrm>
          <a:prstGeom prst="roundRect">
            <a:avLst>
              <a:gd name="adj" fmla="val 11721"/>
            </a:avLst>
          </a:prstGeom>
          <a:solidFill>
            <a:srgbClr val="C5E0B4"/>
          </a:solidFill>
          <a:ln w="57150"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5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  <a:p>
            <a:pPr algn="just"/>
            <a:r>
              <a:rPr lang="en-US" sz="4800" dirty="0">
                <a:solidFill>
                  <a:schemeClr val="tx1"/>
                </a:solidFill>
                <a:latin typeface="Arial Narrow" panose="020B0606020202030204" pitchFamily="34" charset="0"/>
              </a:rPr>
              <a:t>This is the </a:t>
            </a:r>
            <a:r>
              <a:rPr lang="en-US" sz="4800" b="1" dirty="0">
                <a:solidFill>
                  <a:schemeClr val="tx1"/>
                </a:solidFill>
                <a:latin typeface="Arial Narrow" panose="020B0606020202030204" pitchFamily="34" charset="0"/>
              </a:rPr>
              <a:t>first case report </a:t>
            </a:r>
            <a:r>
              <a:rPr lang="en-US" sz="4800" dirty="0">
                <a:solidFill>
                  <a:schemeClr val="tx1"/>
                </a:solidFill>
                <a:latin typeface="Arial Narrow" panose="020B0606020202030204" pitchFamily="34" charset="0"/>
              </a:rPr>
              <a:t>of imperforate hymen in the </a:t>
            </a:r>
            <a:r>
              <a:rPr lang="en-US" sz="4800" b="1" dirty="0">
                <a:solidFill>
                  <a:schemeClr val="tx1"/>
                </a:solidFill>
                <a:latin typeface="Arial Narrow" panose="020B0606020202030204" pitchFamily="34" charset="0"/>
              </a:rPr>
              <a:t>queen</a:t>
            </a:r>
            <a:r>
              <a:rPr lang="en-US" sz="4800" dirty="0">
                <a:solidFill>
                  <a:schemeClr val="tx1"/>
                </a:solidFill>
                <a:latin typeface="Arial Narrow" panose="020B0606020202030204" pitchFamily="34" charset="0"/>
              </a:rPr>
              <a:t>. Retrograde </a:t>
            </a:r>
            <a:r>
              <a:rPr lang="en-US" sz="48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vagino-urethrography</a:t>
            </a:r>
            <a:r>
              <a:rPr lang="en-US" sz="4800" dirty="0">
                <a:solidFill>
                  <a:schemeClr val="tx1"/>
                </a:solidFill>
                <a:latin typeface="Arial Narrow" panose="020B0606020202030204" pitchFamily="34" charset="0"/>
              </a:rPr>
              <a:t> associated with </a:t>
            </a:r>
            <a:r>
              <a:rPr lang="en-US" sz="4800" b="1" dirty="0">
                <a:solidFill>
                  <a:schemeClr val="tx1"/>
                </a:solidFill>
                <a:latin typeface="Arial Narrow" panose="020B0606020202030204" pitchFamily="34" charset="0"/>
              </a:rPr>
              <a:t>ultrasonography</a:t>
            </a:r>
            <a:r>
              <a:rPr lang="en-US" sz="4800" dirty="0">
                <a:solidFill>
                  <a:schemeClr val="tx1"/>
                </a:solidFill>
                <a:latin typeface="Arial Narrow" panose="020B0606020202030204" pitchFamily="34" charset="0"/>
              </a:rPr>
              <a:t> are effective tools for </a:t>
            </a:r>
            <a:r>
              <a:rPr lang="en-US" sz="4800" b="1" dirty="0">
                <a:solidFill>
                  <a:schemeClr val="tx1"/>
                </a:solidFill>
                <a:latin typeface="Arial Narrow" panose="020B0606020202030204" pitchFamily="34" charset="0"/>
              </a:rPr>
              <a:t>imperforate hymen </a:t>
            </a:r>
            <a:r>
              <a:rPr lang="en-US" sz="4800" dirty="0">
                <a:solidFill>
                  <a:schemeClr val="tx1"/>
                </a:solidFill>
                <a:latin typeface="Arial Narrow" panose="020B0606020202030204" pitchFamily="34" charset="0"/>
              </a:rPr>
              <a:t>diagnosis. </a:t>
            </a:r>
            <a:r>
              <a:rPr lang="en-US" sz="4800" b="1" dirty="0">
                <a:solidFill>
                  <a:schemeClr val="tx1"/>
                </a:solidFill>
                <a:latin typeface="Arial Narrow" panose="020B0606020202030204" pitchFamily="34" charset="0"/>
              </a:rPr>
              <a:t>Subtotal </a:t>
            </a:r>
            <a:r>
              <a:rPr lang="en-US" sz="48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vaginectomy</a:t>
            </a:r>
            <a:r>
              <a:rPr lang="en-US" sz="4800" dirty="0">
                <a:solidFill>
                  <a:schemeClr val="tx1"/>
                </a:solidFill>
                <a:latin typeface="Arial Narrow" panose="020B0606020202030204" pitchFamily="34" charset="0"/>
              </a:rPr>
              <a:t> is feasible </a:t>
            </a:r>
            <a:r>
              <a:rPr lang="en-US" sz="4800" b="1" dirty="0">
                <a:solidFill>
                  <a:schemeClr val="tx1"/>
                </a:solidFill>
                <a:latin typeface="Arial Narrow" panose="020B0606020202030204" pitchFamily="34" charset="0"/>
              </a:rPr>
              <a:t>by</a:t>
            </a:r>
            <a:r>
              <a:rPr lang="en-US" sz="4800" dirty="0">
                <a:solidFill>
                  <a:schemeClr val="tx1"/>
                </a:solidFill>
                <a:latin typeface="Arial Narrow" panose="020B0606020202030204" pitchFamily="34" charset="0"/>
              </a:rPr>
              <a:t> an </a:t>
            </a:r>
            <a:r>
              <a:rPr lang="en-US" sz="4800" b="1" dirty="0">
                <a:solidFill>
                  <a:schemeClr val="tx1"/>
                </a:solidFill>
                <a:latin typeface="Arial Narrow" panose="020B0606020202030204" pitchFamily="34" charset="0"/>
              </a:rPr>
              <a:t>abdominal</a:t>
            </a:r>
            <a:r>
              <a:rPr lang="en-US" sz="4800" dirty="0">
                <a:solidFill>
                  <a:schemeClr val="tx1"/>
                </a:solidFill>
                <a:latin typeface="Arial Narrow" panose="020B0606020202030204" pitchFamily="34" charset="0"/>
              </a:rPr>
              <a:t> approach in the queen. </a:t>
            </a:r>
          </a:p>
        </p:txBody>
      </p:sp>
      <p:sp>
        <p:nvSpPr>
          <p:cNvPr id="43" name="Rectangle à coins arrondis 42"/>
          <p:cNvSpPr/>
          <p:nvPr/>
        </p:nvSpPr>
        <p:spPr>
          <a:xfrm>
            <a:off x="15539347" y="38243022"/>
            <a:ext cx="14009675" cy="3240360"/>
          </a:xfrm>
          <a:prstGeom prst="roundRect">
            <a:avLst>
              <a:gd name="adj" fmla="val 17559"/>
            </a:avLst>
          </a:prstGeom>
          <a:noFill/>
          <a:ln w="57150"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36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r>
              <a:rPr lang="fr-BE" sz="3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BE" sz="4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Tx/>
              <a:buChar char="-"/>
            </a:pP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1.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Guerin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F. « Infections à </a:t>
            </a:r>
            <a:r>
              <a:rPr lang="fr-BE" sz="2000" i="1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Enterobacter</a:t>
            </a:r>
            <a:r>
              <a:rPr lang="fr-BE" sz="2000" i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fr-BE" sz="2000" i="1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cloacae</a:t>
            </a:r>
            <a:r>
              <a:rPr lang="fr-BE" sz="2000" i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complex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 résistance aux antibiotiques et traitement». </a:t>
            </a:r>
            <a:r>
              <a:rPr lang="fr-BE" sz="2000" i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J. </a:t>
            </a:r>
            <a:r>
              <a:rPr lang="fr-BE" sz="2000" i="1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Antinfectieux</a:t>
            </a:r>
            <a:r>
              <a:rPr lang="fr-BE" sz="2000" i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(Caen), 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2015</a:t>
            </a:r>
          </a:p>
          <a:p>
            <a:pPr marL="571500" indent="-571500" algn="just">
              <a:buFontTx/>
              <a:buChar char="-"/>
            </a:pP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2. Tardieu S.,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Appelbaum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H. « 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Microperforate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hymen and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pyocolpos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 A case report and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Review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of the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literature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 ». </a:t>
            </a:r>
            <a:r>
              <a:rPr lang="fr-BE" sz="2000" i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J. </a:t>
            </a:r>
            <a:r>
              <a:rPr lang="fr-BE" sz="2000" i="1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Pediatr</a:t>
            </a:r>
            <a:r>
              <a:rPr lang="fr-BE" sz="2000" i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</a:t>
            </a:r>
            <a:r>
              <a:rPr lang="fr-BE" sz="2000" i="1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Adolesc</a:t>
            </a:r>
            <a:r>
              <a:rPr lang="fr-BE" sz="2000" i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</a:t>
            </a:r>
            <a:r>
              <a:rPr lang="fr-BE" sz="2000" i="1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Gynecol</a:t>
            </a:r>
            <a:r>
              <a:rPr lang="fr-BE" sz="2000" i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(New York), 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2018</a:t>
            </a:r>
          </a:p>
          <a:p>
            <a:pPr marL="571500" indent="-571500" algn="just">
              <a:buFontTx/>
              <a:buChar char="-"/>
            </a:pP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3. Kumar B. </a:t>
            </a:r>
            <a:r>
              <a:rPr lang="fr-BE" sz="2000" i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et al. « 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Imperforate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hymen and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subsequent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secondary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pyometra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pyocervix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and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pyovagina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in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marruah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buffalo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heifer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 a case report</a:t>
            </a:r>
            <a:r>
              <a:rPr lang="fr-BE" sz="2000" i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 ». (</a:t>
            </a:r>
            <a:r>
              <a:rPr lang="fr-BE" sz="2000" i="1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Izatnagar</a:t>
            </a:r>
            <a:r>
              <a:rPr lang="fr-BE" sz="2000" i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), 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2016</a:t>
            </a:r>
          </a:p>
          <a:p>
            <a:pPr marL="571500" indent="-571500" algn="just">
              <a:buFontTx/>
              <a:buChar char="-"/>
            </a:pP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4.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Viehoff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F.W.,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Sjollema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B.E. « 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Hydrocolpos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in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dogs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surgical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treatment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in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two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cases ». </a:t>
            </a:r>
            <a:r>
              <a:rPr lang="fr-BE" sz="2000" i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J. S. An. </a:t>
            </a:r>
            <a:r>
              <a:rPr lang="fr-BE" sz="2000" i="1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Pract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</a:t>
            </a:r>
            <a:r>
              <a:rPr lang="fr-BE" sz="2000" i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(Utrecht)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2003</a:t>
            </a:r>
          </a:p>
          <a:p>
            <a:pPr marL="571500" indent="-571500" algn="just">
              <a:buFontTx/>
              <a:buChar char="-"/>
            </a:pP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5. Van den Berghe F </a:t>
            </a:r>
            <a:r>
              <a:rPr lang="fr-BE" sz="2000" i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et al. 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 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Pyovagina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caused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by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pyometra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and persistent hymen in a 9-year-old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bitch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 ». </a:t>
            </a:r>
            <a:r>
              <a:rPr lang="fr-BE" sz="2000" i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Poster ESDAR (Berlin), 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2013</a:t>
            </a:r>
          </a:p>
        </p:txBody>
      </p:sp>
      <p:sp>
        <p:nvSpPr>
          <p:cNvPr id="24" name="Rectangle à coins arrondis 23"/>
          <p:cNvSpPr/>
          <p:nvPr/>
        </p:nvSpPr>
        <p:spPr>
          <a:xfrm>
            <a:off x="15539351" y="30782767"/>
            <a:ext cx="13895096" cy="6956199"/>
          </a:xfrm>
          <a:prstGeom prst="roundRect">
            <a:avLst>
              <a:gd name="adj" fmla="val 11721"/>
            </a:avLst>
          </a:prstGeom>
          <a:noFill/>
          <a:ln w="57150"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5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Discussion: </a:t>
            </a:r>
            <a:r>
              <a:rPr lang="fr-BE" sz="5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Imperforate</a:t>
            </a:r>
            <a:r>
              <a:rPr lang="fr-BE" sz="5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5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hymen</a:t>
            </a:r>
            <a:endParaRPr lang="fr-BE" sz="4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Tx/>
              <a:buChar char="-"/>
            </a:pPr>
            <a:r>
              <a:rPr lang="fr-BE" sz="4400" b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Fusion</a:t>
            </a:r>
            <a:r>
              <a:rPr lang="fr-BE" sz="44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fr-BE" sz="44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Mülleran</a:t>
            </a:r>
            <a:r>
              <a:rPr lang="fr-BE" sz="44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fr-BE" sz="44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ducts</a:t>
            </a:r>
            <a:r>
              <a:rPr lang="fr-BE" sz="44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-&gt; hymen </a:t>
            </a:r>
          </a:p>
          <a:p>
            <a:pPr marL="1485585" lvl="2" indent="-571500" algn="just">
              <a:buFont typeface="Arial" panose="020B0604020202020204" pitchFamily="34" charset="0"/>
              <a:buChar char="•"/>
            </a:pPr>
            <a:r>
              <a:rPr lang="fr-BE" sz="44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Physiologically</a:t>
            </a:r>
            <a:r>
              <a:rPr lang="fr-BE" sz="44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opens</a:t>
            </a:r>
            <a:r>
              <a:rPr lang="fr-BE" sz="4400" b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fr-BE" sz="44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before</a:t>
            </a:r>
            <a:r>
              <a:rPr lang="fr-BE" sz="44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fr-BE" sz="44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birth</a:t>
            </a:r>
            <a:endParaRPr lang="fr-BE" sz="4400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Tx/>
              <a:buChar char="-"/>
            </a:pPr>
            <a:r>
              <a:rPr lang="fr-BE" sz="44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Usually diagnosed by </a:t>
            </a:r>
            <a:r>
              <a:rPr lang="fr-BE" sz="4400" b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vaginoscopy</a:t>
            </a:r>
            <a:r>
              <a:rPr lang="fr-BE" sz="44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fr-BE" sz="4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 </a:t>
            </a:r>
            <a:r>
              <a:rPr lang="fr-BE" sz="44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young </a:t>
            </a:r>
            <a:r>
              <a:rPr lang="fr-BE" sz="4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girls</a:t>
            </a:r>
            <a:r>
              <a:rPr lang="fr-BE" sz="2400" baseline="80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</a:t>
            </a:r>
            <a:r>
              <a:rPr lang="fr-BE" sz="4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cows</a:t>
            </a:r>
            <a:r>
              <a:rPr lang="fr-BE" sz="2400" baseline="80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</a:t>
            </a:r>
            <a:r>
              <a:rPr lang="fr-BE" sz="4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and bitches</a:t>
            </a:r>
            <a:r>
              <a:rPr lang="fr-BE" sz="2400" baseline="80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</a:t>
            </a:r>
          </a:p>
          <a:p>
            <a:pPr marL="571500" indent="-571500" algn="just">
              <a:buFontTx/>
              <a:buChar char="-"/>
            </a:pPr>
            <a:r>
              <a:rPr lang="fr-BE" sz="4400" b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First</a:t>
            </a:r>
            <a:r>
              <a:rPr lang="fr-BE" sz="44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fr-BE" sz="4400" b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description</a:t>
            </a:r>
            <a:r>
              <a:rPr lang="fr-BE" sz="44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of </a:t>
            </a:r>
            <a:r>
              <a:rPr lang="fr-BE" sz="4400" b="1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retrograde</a:t>
            </a:r>
            <a:r>
              <a:rPr lang="fr-BE" sz="4400" b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fr-BE" sz="4400" b="1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vagino-urethrography</a:t>
            </a:r>
            <a:r>
              <a:rPr lang="fr-BE" sz="4400" b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fr-BE" sz="44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for </a:t>
            </a:r>
            <a:r>
              <a:rPr lang="fr-BE" sz="44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diagnosis</a:t>
            </a:r>
            <a:r>
              <a:rPr lang="fr-BE" sz="44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in the </a:t>
            </a:r>
            <a:r>
              <a:rPr lang="fr-BE" sz="4400" b="1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queen</a:t>
            </a:r>
            <a:endParaRPr lang="fr-BE" sz="4400" b="1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Tx/>
              <a:buChar char="-"/>
            </a:pPr>
            <a:r>
              <a:rPr lang="fr-BE" sz="44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Complication: </a:t>
            </a:r>
            <a:r>
              <a:rPr lang="fr-BE" sz="4400" b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pyovagina</a:t>
            </a:r>
            <a:r>
              <a:rPr lang="fr-BE" sz="2400" b="1" baseline="80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5</a:t>
            </a:r>
            <a:r>
              <a:rPr lang="fr-BE" sz="4400" b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</a:p>
          <a:p>
            <a:pPr marL="571500" indent="-571500" algn="just">
              <a:buFontTx/>
              <a:buChar char="-"/>
            </a:pPr>
            <a:r>
              <a:rPr lang="fr-BE" sz="44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Treatment</a:t>
            </a:r>
            <a:r>
              <a:rPr lang="fr-BE" sz="44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 </a:t>
            </a:r>
            <a:r>
              <a:rPr lang="fr-BE" sz="4400" b="1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hymenectomy</a:t>
            </a:r>
            <a:r>
              <a:rPr lang="fr-BE" sz="44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or </a:t>
            </a:r>
            <a:r>
              <a:rPr lang="fr-BE" sz="4400" b="1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vaginectomy</a:t>
            </a:r>
            <a:endParaRPr lang="fr-BE" sz="4400" b="1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86" y="28445890"/>
            <a:ext cx="6336767" cy="4540548"/>
          </a:xfrm>
          <a:prstGeom prst="rect">
            <a:avLst/>
          </a:prstGeom>
          <a:ln w="88900" cap="sq" cmpd="thickThin">
            <a:solidFill>
              <a:schemeClr val="accent5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28000" contrast="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545" y="28445890"/>
            <a:ext cx="6980129" cy="4540548"/>
          </a:xfrm>
          <a:prstGeom prst="rect">
            <a:avLst/>
          </a:prstGeom>
          <a:ln w="88900" cap="sq" cmpd="thickThin">
            <a:solidFill>
              <a:schemeClr val="accent5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9345" y="9982166"/>
            <a:ext cx="9751387" cy="5943883"/>
          </a:xfrm>
          <a:prstGeom prst="rect">
            <a:avLst/>
          </a:prstGeom>
        </p:spPr>
      </p:pic>
      <p:sp>
        <p:nvSpPr>
          <p:cNvPr id="5" name="Flèche vers le bas 4"/>
          <p:cNvSpPr/>
          <p:nvPr/>
        </p:nvSpPr>
        <p:spPr>
          <a:xfrm>
            <a:off x="9448974" y="34829354"/>
            <a:ext cx="324036" cy="317324"/>
          </a:xfrm>
          <a:prstGeom prst="downArrow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5" name="Flèche vers le bas 24"/>
          <p:cNvSpPr/>
          <p:nvPr/>
        </p:nvSpPr>
        <p:spPr>
          <a:xfrm>
            <a:off x="9376966" y="35362702"/>
            <a:ext cx="324036" cy="317324"/>
          </a:xfrm>
          <a:prstGeom prst="downArrow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812257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10471</TotalTime>
  <Words>514</Words>
  <Application>Microsoft Office PowerPoint</Application>
  <PresentationFormat>Personnalisé</PresentationFormat>
  <Paragraphs>69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Sauvage Aurélie</dc:creator>
  <cp:lastModifiedBy>Egyptien Sophie</cp:lastModifiedBy>
  <cp:revision>333</cp:revision>
  <cp:lastPrinted>2018-06-14T14:06:24Z</cp:lastPrinted>
  <dcterms:created xsi:type="dcterms:W3CDTF">2017-06-19T09:28:29Z</dcterms:created>
  <dcterms:modified xsi:type="dcterms:W3CDTF">2018-06-15T07:47:59Z</dcterms:modified>
</cp:coreProperties>
</file>