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872" r:id="rId1"/>
  </p:sldMasterIdLst>
  <p:sldIdLst>
    <p:sldId id="256" r:id="rId2"/>
    <p:sldId id="257" r:id="rId3"/>
    <p:sldId id="271" r:id="rId4"/>
    <p:sldId id="266" r:id="rId5"/>
    <p:sldId id="259" r:id="rId6"/>
    <p:sldId id="267" r:id="rId7"/>
    <p:sldId id="260" r:id="rId8"/>
    <p:sldId id="268" r:id="rId9"/>
    <p:sldId id="270" r:id="rId10"/>
    <p:sldId id="262" r:id="rId11"/>
    <p:sldId id="272" r:id="rId12"/>
    <p:sldId id="273" r:id="rId13"/>
    <p:sldId id="263" r:id="rId14"/>
    <p:sldId id="274" r:id="rId15"/>
    <p:sldId id="276" r:id="rId16"/>
    <p:sldId id="277" r:id="rId17"/>
    <p:sldId id="264" r:id="rId18"/>
    <p:sldId id="26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E4958A33-325B-459F-A480-98EB3396A7F0}">
          <p14:sldIdLst>
            <p14:sldId id="256"/>
            <p14:sldId id="257"/>
            <p14:sldId id="271"/>
            <p14:sldId id="266"/>
            <p14:sldId id="259"/>
            <p14:sldId id="267"/>
            <p14:sldId id="260"/>
            <p14:sldId id="268"/>
            <p14:sldId id="270"/>
            <p14:sldId id="262"/>
            <p14:sldId id="272"/>
            <p14:sldId id="273"/>
            <p14:sldId id="263"/>
            <p14:sldId id="274"/>
            <p14:sldId id="276"/>
            <p14:sldId id="277"/>
            <p14:sldId id="264"/>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abo\AppData\Local\Microsoft\Windows\INetCache\Content.Outlook\BIK0YG86\Graphiques%20rapport%20annuel%202016%2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r>
              <a:rPr lang="en-US" sz="1200" b="1">
                <a:effectLst>
                  <a:outerShdw blurRad="38100" dist="38100" dir="2700000" algn="tl">
                    <a:srgbClr val="000000">
                      <a:alpha val="43137"/>
                    </a:srgbClr>
                  </a:outerShdw>
                </a:effectLst>
              </a:rPr>
              <a:t>Evolution du nombre de mutuelles de santé au Sénégal</a:t>
            </a:r>
          </a:p>
        </c:rich>
      </c:tx>
      <c:layout>
        <c:manualLayout>
          <c:xMode val="edge"/>
          <c:yMode val="edge"/>
          <c:x val="0.19412335729049798"/>
          <c:y val="3.335156753578666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endParaRPr lang="fr-FR"/>
        </a:p>
      </c:txPr>
    </c:title>
    <c:autoTitleDeleted val="0"/>
    <c:plotArea>
      <c:layout/>
      <c:barChart>
        <c:barDir val="col"/>
        <c:grouping val="clustered"/>
        <c:varyColors val="0"/>
        <c:ser>
          <c:idx val="0"/>
          <c:order val="0"/>
          <c:tx>
            <c:strRef>
              <c:f>Feuil1!$B$2</c:f>
              <c:strCache>
                <c:ptCount val="1"/>
                <c:pt idx="0">
                  <c:v>Nombre de mutuelles de santé</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Feuil1!$A$3:$A$8</c:f>
              <c:numCache>
                <c:formatCode>General</c:formatCode>
                <c:ptCount val="6"/>
                <c:pt idx="0">
                  <c:v>1997</c:v>
                </c:pt>
                <c:pt idx="1">
                  <c:v>2000</c:v>
                </c:pt>
                <c:pt idx="2">
                  <c:v>2003</c:v>
                </c:pt>
                <c:pt idx="3">
                  <c:v>2007</c:v>
                </c:pt>
                <c:pt idx="4">
                  <c:v>2011</c:v>
                </c:pt>
                <c:pt idx="5">
                  <c:v>2016</c:v>
                </c:pt>
              </c:numCache>
            </c:numRef>
          </c:cat>
          <c:val>
            <c:numRef>
              <c:f>Feuil1!$B$3:$B$8</c:f>
              <c:numCache>
                <c:formatCode>General</c:formatCode>
                <c:ptCount val="6"/>
                <c:pt idx="0">
                  <c:v>19</c:v>
                </c:pt>
                <c:pt idx="1">
                  <c:v>28</c:v>
                </c:pt>
                <c:pt idx="2">
                  <c:v>79</c:v>
                </c:pt>
                <c:pt idx="3">
                  <c:v>129</c:v>
                </c:pt>
                <c:pt idx="4">
                  <c:v>237</c:v>
                </c:pt>
                <c:pt idx="5">
                  <c:v>671</c:v>
                </c:pt>
              </c:numCache>
            </c:numRef>
          </c:val>
          <c:extLst>
            <c:ext xmlns:c16="http://schemas.microsoft.com/office/drawing/2014/chart" uri="{C3380CC4-5D6E-409C-BE32-E72D297353CC}">
              <c16:uniqueId val="{00000000-6E00-4BF9-8989-827446BF33E6}"/>
            </c:ext>
          </c:extLst>
        </c:ser>
        <c:dLbls>
          <c:dLblPos val="outEnd"/>
          <c:showLegendKey val="0"/>
          <c:showVal val="1"/>
          <c:showCatName val="0"/>
          <c:showSerName val="0"/>
          <c:showPercent val="0"/>
          <c:showBubbleSize val="0"/>
        </c:dLbls>
        <c:gapWidth val="219"/>
        <c:overlap val="-27"/>
        <c:axId val="395727152"/>
        <c:axId val="395725904"/>
      </c:barChart>
      <c:catAx>
        <c:axId val="39572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95725904"/>
        <c:crosses val="autoZero"/>
        <c:auto val="1"/>
        <c:lblAlgn val="ctr"/>
        <c:lblOffset val="100"/>
        <c:noMultiLvlLbl val="0"/>
      </c:catAx>
      <c:valAx>
        <c:axId val="395725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95727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200"/>
              <a:t>Répartition</a:t>
            </a:r>
            <a:r>
              <a:rPr lang="en-US" sz="1200" baseline="0"/>
              <a:t> des bénéficiaires des Mutuelles de Santé en 2016</a:t>
            </a:r>
            <a:endParaRPr lang="en-US" sz="120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fr-FR"/>
        </a:p>
      </c:txPr>
    </c:title>
    <c:autoTitleDeleted val="0"/>
    <c:plotArea>
      <c:layout>
        <c:manualLayout>
          <c:layoutTarget val="inner"/>
          <c:xMode val="edge"/>
          <c:yMode val="edge"/>
          <c:x val="0"/>
          <c:y val="0.23259770326073206"/>
          <c:w val="0.48531684698609001"/>
          <c:h val="0.55651149141412704"/>
        </c:manualLayout>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'[Graphiques rapport annuel 2016 .xlsx]Technique'!$A$4:$A$6</c:f>
              <c:strCache>
                <c:ptCount val="3"/>
                <c:pt idx="0">
                  <c:v>Nombre de bénéficiaires cotisants des mutuelles de santé </c:v>
                </c:pt>
                <c:pt idx="1">
                  <c:v>Nombre de  bénéficiaires de la Bourse de Sécurité Familiale enrôlés dans les mutuelles de santé</c:v>
                </c:pt>
                <c:pt idx="2">
                  <c:v>Nombre de détenteurs de la Carte d’Egalité des Chances enrôlés dans les Mutuelles de santé</c:v>
                </c:pt>
              </c:strCache>
            </c:strRef>
          </c:cat>
          <c:val>
            <c:numRef>
              <c:f>'[Graphiques rapport annuel 2016 .xlsx]Technique'!$B$4:$B$6</c:f>
              <c:numCache>
                <c:formatCode>_-* #,##0\ _€_-;\-* #,##0\ _€_-;_-* "-"??\ _€_-;_-@_-</c:formatCode>
                <c:ptCount val="3"/>
                <c:pt idx="0">
                  <c:v>755654</c:v>
                </c:pt>
                <c:pt idx="1">
                  <c:v>1482942</c:v>
                </c:pt>
                <c:pt idx="2">
                  <c:v>17190</c:v>
                </c:pt>
              </c:numCache>
            </c:numRef>
          </c:val>
          <c:extLst>
            <c:ext xmlns:c16="http://schemas.microsoft.com/office/drawing/2014/chart" uri="{C3380CC4-5D6E-409C-BE32-E72D297353CC}">
              <c16:uniqueId val="{00000000-CD8A-4654-B5FB-8E3C8821F44F}"/>
            </c:ext>
          </c:extLst>
        </c:ser>
        <c:dLbls>
          <c:showLegendKey val="0"/>
          <c:showVal val="1"/>
          <c:showCatName val="0"/>
          <c:showSerName val="0"/>
          <c:showPercent val="0"/>
          <c:showBubbleSize val="0"/>
        </c:dLbls>
        <c:gapWidth val="150"/>
        <c:overlap val="-25"/>
        <c:axId val="2121052216"/>
        <c:axId val="2124824216"/>
      </c:barChart>
      <c:catAx>
        <c:axId val="2121052216"/>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2124824216"/>
        <c:crosses val="autoZero"/>
        <c:auto val="1"/>
        <c:lblAlgn val="ctr"/>
        <c:lblOffset val="100"/>
        <c:noMultiLvlLbl val="0"/>
      </c:catAx>
      <c:valAx>
        <c:axId val="2124824216"/>
        <c:scaling>
          <c:orientation val="minMax"/>
        </c:scaling>
        <c:delete val="1"/>
        <c:axPos val="l"/>
        <c:numFmt formatCode="_-* #,##0\ _€_-;\-* #,##0\ _€_-;_-* &quot;-&quot;??\ _€_-;_-@_-" sourceLinked="1"/>
        <c:majorTickMark val="none"/>
        <c:minorTickMark val="none"/>
        <c:tickLblPos val="nextTo"/>
        <c:crossAx val="2121052216"/>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B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BE"/>
          </a:p>
        </p:txBody>
      </p:sp>
      <p:sp>
        <p:nvSpPr>
          <p:cNvPr id="4" name="Espace réservé de la date 3"/>
          <p:cNvSpPr>
            <a:spLocks noGrp="1"/>
          </p:cNvSpPr>
          <p:nvPr>
            <p:ph type="dt" sz="half" idx="10"/>
          </p:nvPr>
        </p:nvSpPr>
        <p:spPr/>
        <p:txBody>
          <a:bodyPr/>
          <a:lstStyle/>
          <a:p>
            <a:fld id="{B61BEF0D-F0BB-DE4B-95CE-6DB70DBA9567}" type="datetimeFigureOut">
              <a:rPr lang="en-US" smtClean="0"/>
              <a:pPr/>
              <a:t>7/11/2018</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39985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B61BEF0D-F0BB-DE4B-95CE-6DB70DBA9567}" type="datetimeFigureOut">
              <a:rPr lang="en-US" smtClean="0"/>
              <a:pPr/>
              <a:t>7/11/2018</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71453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B61BEF0D-F0BB-DE4B-95CE-6DB70DBA9567}" type="datetimeFigureOut">
              <a:rPr lang="en-US" smtClean="0"/>
              <a:pPr/>
              <a:t>7/11/2018</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220806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B61BEF0D-F0BB-DE4B-95CE-6DB70DBA9567}" type="datetimeFigureOut">
              <a:rPr lang="en-US" smtClean="0"/>
              <a:pPr/>
              <a:t>7/11/2018</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3374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B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B61BEF0D-F0BB-DE4B-95CE-6DB70DBA9567}" type="datetimeFigureOut">
              <a:rPr lang="en-US" smtClean="0"/>
              <a:pPr/>
              <a:t>7/11/2018</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13324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B61BEF0D-F0BB-DE4B-95CE-6DB70DBA9567}" type="datetimeFigureOut">
              <a:rPr lang="en-US" smtClean="0"/>
              <a:pPr/>
              <a:t>7/11/2018</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60372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B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B61BEF0D-F0BB-DE4B-95CE-6DB70DBA9567}" type="datetimeFigureOut">
              <a:rPr lang="en-US" smtClean="0"/>
              <a:pPr/>
              <a:t>7/11/2018</a:t>
            </a:fld>
            <a:endParaRPr lang="en-US" dirty="0"/>
          </a:p>
        </p:txBody>
      </p:sp>
      <p:sp>
        <p:nvSpPr>
          <p:cNvPr id="8" name="Espace réservé du pied de page 7"/>
          <p:cNvSpPr>
            <a:spLocks noGrp="1"/>
          </p:cNvSpPr>
          <p:nvPr>
            <p:ph type="ftr" sz="quarter" idx="11"/>
          </p:nvPr>
        </p:nvSpPr>
        <p:spPr/>
        <p:txBody>
          <a:bodyPr/>
          <a:lstStyle/>
          <a:p>
            <a:endParaRPr lang="en-US" dirty="0"/>
          </a:p>
        </p:txBody>
      </p:sp>
      <p:sp>
        <p:nvSpPr>
          <p:cNvPr id="9" name="Espace réservé du numéro de diapositive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33810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B61BEF0D-F0BB-DE4B-95CE-6DB70DBA9567}" type="datetimeFigureOut">
              <a:rPr lang="en-US" smtClean="0"/>
              <a:pPr/>
              <a:t>7/11/2018</a:t>
            </a:fld>
            <a:endParaRPr lang="en-US"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28514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61BEF0D-F0BB-DE4B-95CE-6DB70DBA9567}" type="datetimeFigureOut">
              <a:rPr lang="en-US" smtClean="0"/>
              <a:pPr/>
              <a:t>7/11/2018</a:t>
            </a:fld>
            <a:endParaRPr lang="en-US" dirty="0"/>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76772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B61BEF0D-F0BB-DE4B-95CE-6DB70DBA9567}" type="datetimeFigureOut">
              <a:rPr lang="en-US" smtClean="0"/>
              <a:pPr/>
              <a:t>7/11/2018</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11952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B61BEF0D-F0BB-DE4B-95CE-6DB70DBA9567}" type="datetimeFigureOut">
              <a:rPr lang="en-US" smtClean="0"/>
              <a:pPr/>
              <a:t>7/11/2018</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99405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7/11/2018</a:t>
            </a:fld>
            <a:endParaRPr lang="en-US"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65722383"/>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celine.deville@uliege.be" TargetMode="Externa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002969" y="383175"/>
            <a:ext cx="8317275" cy="1831341"/>
          </a:xfrm>
        </p:spPr>
        <p:txBody>
          <a:bodyPr>
            <a:noAutofit/>
          </a:bodyPr>
          <a:lstStyle/>
          <a:p>
            <a:pPr algn="ctr"/>
            <a:r>
              <a:rPr lang="fr-BE" sz="4000" dirty="0" smtClean="0">
                <a:solidFill>
                  <a:schemeClr val="accent1">
                    <a:lumMod val="75000"/>
                  </a:schemeClr>
                </a:solidFill>
                <a:effectLst>
                  <a:outerShdw blurRad="38100" dist="38100" dir="2700000" algn="tl">
                    <a:srgbClr val="000000">
                      <a:alpha val="43137"/>
                    </a:srgbClr>
                  </a:outerShdw>
                </a:effectLst>
              </a:rPr>
              <a:t>Les mutuelles de santé subventionnées </a:t>
            </a:r>
            <a:br>
              <a:rPr lang="fr-BE" sz="4000" dirty="0" smtClean="0">
                <a:solidFill>
                  <a:schemeClr val="accent1">
                    <a:lumMod val="75000"/>
                  </a:schemeClr>
                </a:solidFill>
                <a:effectLst>
                  <a:outerShdw blurRad="38100" dist="38100" dir="2700000" algn="tl">
                    <a:srgbClr val="000000">
                      <a:alpha val="43137"/>
                    </a:srgbClr>
                  </a:outerShdw>
                </a:effectLst>
              </a:rPr>
            </a:br>
            <a:r>
              <a:rPr lang="fr-BE" sz="4000" dirty="0" smtClean="0">
                <a:solidFill>
                  <a:schemeClr val="accent1">
                    <a:lumMod val="75000"/>
                  </a:schemeClr>
                </a:solidFill>
                <a:effectLst>
                  <a:outerShdw blurRad="38100" dist="38100" dir="2700000" algn="tl">
                    <a:srgbClr val="000000">
                      <a:alpha val="43137"/>
                    </a:srgbClr>
                  </a:outerShdw>
                </a:effectLst>
              </a:rPr>
              <a:t>comme instruments de la Couverture Maladie Universelle au Sénégal</a:t>
            </a:r>
            <a:endParaRPr lang="fr-BE" sz="4000" dirty="0">
              <a:solidFill>
                <a:schemeClr val="accent1">
                  <a:lumMod val="75000"/>
                </a:schemeClr>
              </a:solidFill>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7498798" y="2813318"/>
            <a:ext cx="4693202" cy="1841134"/>
          </a:xfrm>
        </p:spPr>
        <p:txBody>
          <a:bodyPr>
            <a:normAutofit/>
          </a:bodyPr>
          <a:lstStyle/>
          <a:p>
            <a:pPr algn="ctr">
              <a:lnSpc>
                <a:spcPct val="120000"/>
              </a:lnSpc>
            </a:pPr>
            <a:r>
              <a:rPr lang="fr-BE" b="1" dirty="0" smtClean="0"/>
              <a:t>Céline Deville</a:t>
            </a:r>
            <a:br>
              <a:rPr lang="fr-BE" b="1" dirty="0" smtClean="0"/>
            </a:br>
            <a:r>
              <a:rPr lang="fr-BE" sz="1400" b="1" dirty="0" smtClean="0"/>
              <a:t>Doctorante</a:t>
            </a:r>
            <a:r>
              <a:rPr lang="fr-BE" b="1" dirty="0" smtClean="0"/>
              <a:t/>
            </a:r>
            <a:br>
              <a:rPr lang="fr-BE" b="1" dirty="0" smtClean="0"/>
            </a:br>
            <a:r>
              <a:rPr lang="fr-BE" sz="1400" b="1" dirty="0" smtClean="0">
                <a:hlinkClick r:id="rId2"/>
              </a:rPr>
              <a:t>celine.deville@uliege.be</a:t>
            </a:r>
            <a:r>
              <a:rPr lang="fr-BE" sz="1400" b="1" dirty="0" smtClean="0"/>
              <a:t/>
            </a:r>
            <a:br>
              <a:rPr lang="fr-BE" sz="1400" b="1" dirty="0" smtClean="0"/>
            </a:br>
            <a:r>
              <a:rPr lang="fr-BE" sz="1400" b="1" dirty="0" smtClean="0"/>
              <a:t>Projet ARC </a:t>
            </a:r>
            <a:r>
              <a:rPr lang="fr-BE" sz="1400" b="1" dirty="0" err="1" smtClean="0"/>
              <a:t>Effi</a:t>
            </a:r>
            <a:r>
              <a:rPr lang="fr-BE" sz="1400" b="1" dirty="0" smtClean="0"/>
              <a:t>-Santé </a:t>
            </a:r>
            <a:r>
              <a:rPr lang="fr-BE" sz="3200" b="1" dirty="0" smtClean="0"/>
              <a:t/>
            </a:r>
            <a:br>
              <a:rPr lang="fr-BE" sz="3200" b="1" dirty="0" smtClean="0"/>
            </a:br>
            <a:r>
              <a:rPr lang="fr-BE" sz="1800" b="1" dirty="0" smtClean="0"/>
              <a:t>  avec Fabienne Fecher et Marc Poncelet</a:t>
            </a:r>
          </a:p>
          <a:p>
            <a:pPr algn="ctr">
              <a:lnSpc>
                <a:spcPct val="120000"/>
              </a:lnSpc>
            </a:pPr>
            <a:endParaRPr lang="fr-BE" b="1" dirty="0" smtClean="0"/>
          </a:p>
        </p:txBody>
      </p:sp>
      <p:pic>
        <p:nvPicPr>
          <p:cNvPr id="4" name="Image 3"/>
          <p:cNvPicPr>
            <a:picLocks noChangeAspect="1"/>
          </p:cNvPicPr>
          <p:nvPr/>
        </p:nvPicPr>
        <p:blipFill>
          <a:blip r:embed="rId3"/>
          <a:stretch>
            <a:fillRect/>
          </a:stretch>
        </p:blipFill>
        <p:spPr>
          <a:xfrm>
            <a:off x="8942517" y="4583650"/>
            <a:ext cx="1805763" cy="786039"/>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521" y="2442315"/>
            <a:ext cx="7100815" cy="3994208"/>
          </a:xfrm>
          <a:prstGeom prst="rect">
            <a:avLst/>
          </a:prstGeom>
        </p:spPr>
      </p:pic>
      <p:sp>
        <p:nvSpPr>
          <p:cNvPr id="6" name="Rectangle 5"/>
          <p:cNvSpPr/>
          <p:nvPr/>
        </p:nvSpPr>
        <p:spPr>
          <a:xfrm>
            <a:off x="7340685" y="5679393"/>
            <a:ext cx="4851315" cy="757130"/>
          </a:xfrm>
          <a:prstGeom prst="rect">
            <a:avLst/>
          </a:prstGeom>
        </p:spPr>
        <p:txBody>
          <a:bodyPr wrap="square">
            <a:spAutoFit/>
          </a:bodyPr>
          <a:lstStyle/>
          <a:p>
            <a:pPr algn="ctr">
              <a:lnSpc>
                <a:spcPct val="120000"/>
              </a:lnSpc>
            </a:pPr>
            <a:r>
              <a:rPr lang="fr-BE" dirty="0">
                <a:effectLst>
                  <a:outerShdw blurRad="38100" dist="38100" dir="2700000" algn="tl">
                    <a:srgbClr val="000000">
                      <a:alpha val="43137"/>
                    </a:srgbClr>
                  </a:outerShdw>
                </a:effectLst>
              </a:rPr>
              <a:t>Rencontre des Etudes Africaines en France – REAF</a:t>
            </a:r>
          </a:p>
          <a:p>
            <a:pPr algn="ctr">
              <a:lnSpc>
                <a:spcPct val="120000"/>
              </a:lnSpc>
            </a:pPr>
            <a:r>
              <a:rPr lang="fr-BE" dirty="0"/>
              <a:t>Marseille – 11 juillet 2018</a:t>
            </a:r>
          </a:p>
        </p:txBody>
      </p:sp>
    </p:spTree>
    <p:extLst>
      <p:ext uri="{BB962C8B-B14F-4D97-AF65-F5344CB8AC3E}">
        <p14:creationId xmlns:p14="http://schemas.microsoft.com/office/powerpoint/2010/main" val="271689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7371" y="784635"/>
            <a:ext cx="8911687" cy="1280890"/>
          </a:xfrm>
        </p:spPr>
        <p:txBody>
          <a:bodyPr>
            <a:normAutofit fontScale="90000"/>
          </a:bodyPr>
          <a:lstStyle/>
          <a:p>
            <a:r>
              <a:rPr lang="fr-BE" dirty="0" smtClean="0">
                <a:solidFill>
                  <a:schemeClr val="accent1">
                    <a:lumMod val="75000"/>
                  </a:schemeClr>
                </a:solidFill>
                <a:effectLst>
                  <a:outerShdw blurRad="38100" dist="38100" dir="2700000" algn="tl">
                    <a:srgbClr val="000000">
                      <a:alpha val="43137"/>
                    </a:srgbClr>
                  </a:outerShdw>
                </a:effectLst>
              </a:rPr>
              <a:t>Les conséquences de la CMU sur le mouvement mutualiste sénégalais</a:t>
            </a:r>
            <a:br>
              <a:rPr lang="fr-BE" dirty="0" smtClean="0">
                <a:solidFill>
                  <a:schemeClr val="accent1">
                    <a:lumMod val="75000"/>
                  </a:schemeClr>
                </a:solidFill>
                <a:effectLst>
                  <a:outerShdw blurRad="38100" dist="38100" dir="2700000" algn="tl">
                    <a:srgbClr val="000000">
                      <a:alpha val="43137"/>
                    </a:srgbClr>
                  </a:outerShdw>
                </a:effectLst>
              </a:rPr>
            </a:br>
            <a:r>
              <a:rPr lang="fr-BE" i="1" dirty="0">
                <a:solidFill>
                  <a:schemeClr val="accent1">
                    <a:lumMod val="75000"/>
                  </a:schemeClr>
                </a:solidFill>
                <a:effectLst>
                  <a:outerShdw blurRad="38100" dist="38100" dir="2700000" algn="tl">
                    <a:srgbClr val="000000">
                      <a:alpha val="43137"/>
                    </a:srgbClr>
                  </a:outerShdw>
                </a:effectLst>
              </a:rPr>
              <a:t>Evolution du nombre de mutuelles de </a:t>
            </a:r>
            <a:r>
              <a:rPr lang="fr-BE" i="1" dirty="0" smtClean="0">
                <a:solidFill>
                  <a:schemeClr val="accent1">
                    <a:lumMod val="75000"/>
                  </a:schemeClr>
                </a:solidFill>
                <a:effectLst>
                  <a:outerShdw blurRad="38100" dist="38100" dir="2700000" algn="tl">
                    <a:srgbClr val="000000">
                      <a:alpha val="43137"/>
                    </a:srgbClr>
                  </a:outerShdw>
                </a:effectLst>
              </a:rPr>
              <a:t>santé</a:t>
            </a:r>
            <a:r>
              <a:rPr lang="fr-BE" i="1" dirty="0"/>
              <a:t/>
            </a:r>
            <a:br>
              <a:rPr lang="fr-BE" i="1" dirty="0"/>
            </a:br>
            <a:endParaRPr lang="fr-BE" dirty="0"/>
          </a:p>
        </p:txBody>
      </p:sp>
      <p:graphicFrame>
        <p:nvGraphicFramePr>
          <p:cNvPr id="4" name="Graphique 3"/>
          <p:cNvGraphicFramePr/>
          <p:nvPr>
            <p:extLst>
              <p:ext uri="{D42A27DB-BD31-4B8C-83A1-F6EECF244321}">
                <p14:modId xmlns:p14="http://schemas.microsoft.com/office/powerpoint/2010/main" val="4210214514"/>
              </p:ext>
            </p:extLst>
          </p:nvPr>
        </p:nvGraphicFramePr>
        <p:xfrm>
          <a:off x="5834742" y="2274198"/>
          <a:ext cx="5872843" cy="3054699"/>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 de texte 3"/>
          <p:cNvSpPr txBox="1"/>
          <p:nvPr/>
        </p:nvSpPr>
        <p:spPr>
          <a:xfrm>
            <a:off x="6559185" y="5426712"/>
            <a:ext cx="4549140" cy="54546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fr-BE" sz="900" i="1" dirty="0">
                <a:solidFill>
                  <a:srgbClr val="44546A"/>
                </a:solidFill>
                <a:effectLst/>
                <a:latin typeface="Calibri Light" panose="020F0302020204030204" pitchFamily="34" charset="0"/>
                <a:ea typeface="Calibri" panose="020F0502020204030204" pitchFamily="34" charset="0"/>
                <a:cs typeface="Times New Roman" panose="02020603050405020304" pitchFamily="18" charset="0"/>
              </a:rPr>
              <a:t>Figure 1. Evolution du nombre de mutuelles de santé au Sénégal.</a:t>
            </a:r>
            <a:br>
              <a:rPr lang="fr-BE" sz="900" i="1" dirty="0">
                <a:solidFill>
                  <a:srgbClr val="44546A"/>
                </a:solidFill>
                <a:effectLst/>
                <a:latin typeface="Calibri Light" panose="020F0302020204030204" pitchFamily="34" charset="0"/>
                <a:ea typeface="Calibri" panose="020F0502020204030204" pitchFamily="34" charset="0"/>
                <a:cs typeface="Times New Roman" panose="02020603050405020304" pitchFamily="18" charset="0"/>
              </a:rPr>
            </a:br>
            <a:r>
              <a:rPr lang="fr-BE" sz="900" i="1" dirty="0">
                <a:solidFill>
                  <a:srgbClr val="44546A"/>
                </a:solidFill>
                <a:effectLst/>
                <a:latin typeface="Calibri Light" panose="020F0302020204030204" pitchFamily="34" charset="0"/>
                <a:ea typeface="Calibri" panose="020F0502020204030204" pitchFamily="34" charset="0"/>
                <a:cs typeface="Times New Roman" panose="02020603050405020304" pitchFamily="18" charset="0"/>
              </a:rPr>
              <a:t>Elaboré à partir de : Plan Stratégique de Développement des Mutuelles de Santé (2004), Stratégie Nationale de Développement Economique et Social 2013-2017 ; Rapport d’activités ACMU 2016.</a:t>
            </a:r>
          </a:p>
        </p:txBody>
      </p:sp>
      <p:sp>
        <p:nvSpPr>
          <p:cNvPr id="6" name="ZoneTexte 5"/>
          <p:cNvSpPr txBox="1"/>
          <p:nvPr/>
        </p:nvSpPr>
        <p:spPr>
          <a:xfrm>
            <a:off x="607370" y="2274198"/>
            <a:ext cx="3685955" cy="1477328"/>
          </a:xfrm>
          <a:prstGeom prst="rect">
            <a:avLst/>
          </a:prstGeom>
          <a:noFill/>
        </p:spPr>
        <p:txBody>
          <a:bodyPr wrap="square" rtlCol="0">
            <a:spAutoFit/>
          </a:bodyPr>
          <a:lstStyle/>
          <a:p>
            <a:pPr marL="342900" indent="-342900">
              <a:buFont typeface="Wingdings" panose="05000000000000000000" pitchFamily="2" charset="2"/>
              <a:buChar char="Ø"/>
            </a:pPr>
            <a:r>
              <a:rPr lang="fr-BE" dirty="0" smtClean="0"/>
              <a:t>Création de mutuelles et réorganisation des mutuelles préexistantes</a:t>
            </a:r>
          </a:p>
          <a:p>
            <a:pPr marL="342900" indent="-342900">
              <a:buFont typeface="Wingdings" panose="05000000000000000000" pitchFamily="2" charset="2"/>
              <a:buChar char="Ø"/>
            </a:pPr>
            <a:r>
              <a:rPr lang="fr-BE" dirty="0" smtClean="0"/>
              <a:t>Harmonisation des paramètres (paquet de services, cotisation)</a:t>
            </a:r>
          </a:p>
        </p:txBody>
      </p:sp>
      <p:sp>
        <p:nvSpPr>
          <p:cNvPr id="7" name="Rectangle 6"/>
          <p:cNvSpPr/>
          <p:nvPr/>
        </p:nvSpPr>
        <p:spPr>
          <a:xfrm>
            <a:off x="199443" y="4020002"/>
            <a:ext cx="5123125" cy="2308324"/>
          </a:xfrm>
          <a:prstGeom prst="rect">
            <a:avLst/>
          </a:prstGeom>
        </p:spPr>
        <p:txBody>
          <a:bodyPr wrap="square">
            <a:spAutoFit/>
          </a:bodyPr>
          <a:lstStyle/>
          <a:p>
            <a:pPr marL="449580" algn="just">
              <a:spcAft>
                <a:spcPts val="1000"/>
              </a:spcAft>
            </a:pPr>
            <a:r>
              <a:rPr lang="fr-BE" sz="1600" dirty="0">
                <a:latin typeface="Times New Roman" panose="02020603050405020304" pitchFamily="18" charset="0"/>
                <a:ea typeface="Calibri" panose="020F0502020204030204" pitchFamily="34" charset="0"/>
                <a:cs typeface="Times New Roman" panose="02020603050405020304" pitchFamily="18" charset="0"/>
              </a:rPr>
              <a:t>« </a:t>
            </a:r>
            <a:r>
              <a:rPr lang="fr-BE" sz="1600" i="1" dirty="0">
                <a:latin typeface="Times New Roman" panose="02020603050405020304" pitchFamily="18" charset="0"/>
                <a:ea typeface="Calibri" panose="020F0502020204030204" pitchFamily="34" charset="0"/>
                <a:cs typeface="Times New Roman" panose="02020603050405020304" pitchFamily="18" charset="0"/>
              </a:rPr>
              <a:t>Les mutuelles ne devaient pas refuser. En fait, c’est une proposition, donc une proposition qu’on devait amener à l’assemblée générale. Mais il fallait bien argumenter cette proposition à cette assemblée générale, c’est pourquoi toutes les mutuelles, avec leur assemblée générale, ont dit oui. Parce qu’on a bien argumenté, et les populations ont trouvé l’attractivité du paquet. […] On n’a pas eu vraiment de réticences</a:t>
            </a:r>
            <a:r>
              <a:rPr lang="fr-BE" sz="1600" dirty="0">
                <a:latin typeface="Times New Roman" panose="02020603050405020304" pitchFamily="18" charset="0"/>
                <a:ea typeface="Calibri" panose="020F0502020204030204" pitchFamily="34" charset="0"/>
                <a:cs typeface="Times New Roman" panose="02020603050405020304" pitchFamily="18" charset="0"/>
              </a:rPr>
              <a:t> » (Responsable mutualiste, 07/04/2016).</a:t>
            </a:r>
            <a:endParaRPr lang="fr-BE" sz="1600" dirty="0">
              <a:latin typeface="Calibri Light" panose="020F03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1932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3698" y="553833"/>
            <a:ext cx="10996748" cy="1325563"/>
          </a:xfrm>
        </p:spPr>
        <p:txBody>
          <a:bodyPr>
            <a:noAutofit/>
          </a:bodyPr>
          <a:lstStyle/>
          <a:p>
            <a:r>
              <a:rPr lang="fr-BE" sz="4000" dirty="0" smtClean="0">
                <a:solidFill>
                  <a:schemeClr val="accent1">
                    <a:lumMod val="75000"/>
                  </a:schemeClr>
                </a:solidFill>
                <a:effectLst>
                  <a:outerShdw blurRad="38100" dist="38100" dir="2700000" algn="tl">
                    <a:srgbClr val="000000">
                      <a:alpha val="43137"/>
                    </a:srgbClr>
                  </a:outerShdw>
                </a:effectLst>
              </a:rPr>
              <a:t>Les conséquences de la CMU sur le mouvement mutualiste sénégalais </a:t>
            </a:r>
            <a:br>
              <a:rPr lang="fr-BE" sz="4000" dirty="0" smtClean="0">
                <a:solidFill>
                  <a:schemeClr val="accent1">
                    <a:lumMod val="75000"/>
                  </a:schemeClr>
                </a:solidFill>
                <a:effectLst>
                  <a:outerShdw blurRad="38100" dist="38100" dir="2700000" algn="tl">
                    <a:srgbClr val="000000">
                      <a:alpha val="43137"/>
                    </a:srgbClr>
                  </a:outerShdw>
                </a:effectLst>
              </a:rPr>
            </a:br>
            <a:r>
              <a:rPr lang="fr-BE" sz="4000" i="1" dirty="0" smtClean="0">
                <a:solidFill>
                  <a:schemeClr val="accent1">
                    <a:lumMod val="75000"/>
                  </a:schemeClr>
                </a:solidFill>
                <a:effectLst>
                  <a:outerShdw blurRad="38100" dist="38100" dir="2700000" algn="tl">
                    <a:srgbClr val="000000">
                      <a:alpha val="43137"/>
                    </a:srgbClr>
                  </a:outerShdw>
                </a:effectLst>
              </a:rPr>
              <a:t>Evolution </a:t>
            </a:r>
            <a:r>
              <a:rPr lang="fr-BE" sz="4000" i="1" dirty="0">
                <a:solidFill>
                  <a:schemeClr val="accent1">
                    <a:lumMod val="75000"/>
                  </a:schemeClr>
                </a:solidFill>
                <a:effectLst>
                  <a:outerShdw blurRad="38100" dist="38100" dir="2700000" algn="tl">
                    <a:srgbClr val="000000">
                      <a:alpha val="43137"/>
                    </a:srgbClr>
                  </a:outerShdw>
                </a:effectLst>
              </a:rPr>
              <a:t>du nombre </a:t>
            </a:r>
            <a:r>
              <a:rPr lang="fr-BE" sz="4000" i="1" dirty="0" smtClean="0">
                <a:solidFill>
                  <a:schemeClr val="accent1">
                    <a:lumMod val="75000"/>
                  </a:schemeClr>
                </a:solidFill>
                <a:effectLst>
                  <a:outerShdw blurRad="38100" dist="38100" dir="2700000" algn="tl">
                    <a:srgbClr val="000000">
                      <a:alpha val="43137"/>
                    </a:srgbClr>
                  </a:outerShdw>
                </a:effectLst>
              </a:rPr>
              <a:t>d’adhérents et de bénéficiaires</a:t>
            </a:r>
            <a:endParaRPr lang="fr-BE" i="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820809" y="2255519"/>
            <a:ext cx="10735465" cy="4310743"/>
          </a:xfrm>
        </p:spPr>
        <p:txBody>
          <a:bodyPr>
            <a:normAutofit fontScale="92500" lnSpcReduction="10000"/>
          </a:bodyPr>
          <a:lstStyle/>
          <a:p>
            <a:r>
              <a:rPr lang="fr-BE" sz="2400" dirty="0" smtClean="0"/>
              <a:t>Evolution du nombre de bénéficiaires des mutuelles de santé :</a:t>
            </a:r>
          </a:p>
          <a:p>
            <a:pPr marL="457200" lvl="1" indent="0">
              <a:buNone/>
            </a:pPr>
            <a:r>
              <a:rPr lang="fr-BE" sz="2800" dirty="0" smtClean="0"/>
              <a:t>De</a:t>
            </a:r>
            <a:r>
              <a:rPr lang="fr-BE" sz="2800" b="1" dirty="0" smtClean="0"/>
              <a:t> 3,79% </a:t>
            </a:r>
            <a:r>
              <a:rPr lang="fr-BE" sz="2800" dirty="0"/>
              <a:t>de la population sénégalaise </a:t>
            </a:r>
            <a:r>
              <a:rPr lang="fr-BE" sz="2800" b="1" dirty="0" smtClean="0"/>
              <a:t>en 2007 à 16% en 2016</a:t>
            </a:r>
          </a:p>
          <a:p>
            <a:pPr marL="457200" lvl="1" indent="0">
              <a:buNone/>
            </a:pPr>
            <a:endParaRPr lang="fr-BE" b="1" dirty="0"/>
          </a:p>
          <a:p>
            <a:pPr marL="457200" lvl="1" indent="0">
              <a:buNone/>
            </a:pPr>
            <a:endParaRPr lang="fr-BE" b="1" dirty="0" smtClean="0"/>
          </a:p>
          <a:p>
            <a:pPr marL="457200" lvl="1" indent="0">
              <a:buNone/>
            </a:pPr>
            <a:endParaRPr lang="fr-BE" b="1" dirty="0"/>
          </a:p>
          <a:p>
            <a:pPr marL="457200" lvl="1" indent="0">
              <a:buNone/>
            </a:pPr>
            <a:endParaRPr lang="fr-BE" b="1" dirty="0" smtClean="0"/>
          </a:p>
          <a:p>
            <a:pPr marL="457200" lvl="1" indent="0">
              <a:buNone/>
            </a:pPr>
            <a:endParaRPr lang="fr-BE" b="1" dirty="0"/>
          </a:p>
          <a:p>
            <a:pPr marL="457200" lvl="1" indent="0">
              <a:buNone/>
            </a:pPr>
            <a:endParaRPr lang="fr-BE" b="1" dirty="0" smtClean="0"/>
          </a:p>
          <a:p>
            <a:pPr lvl="1"/>
            <a:endParaRPr lang="fr-BE" b="1" u="sng" dirty="0" smtClean="0"/>
          </a:p>
          <a:p>
            <a:pPr lvl="1"/>
            <a:endParaRPr lang="fr-BE" b="1" u="sng" dirty="0"/>
          </a:p>
          <a:p>
            <a:pPr lvl="1"/>
            <a:r>
              <a:rPr lang="fr-BE" b="1" u="sng" dirty="0" smtClean="0"/>
              <a:t>2/3</a:t>
            </a:r>
            <a:r>
              <a:rPr lang="fr-BE" dirty="0" smtClean="0"/>
              <a:t> sont des bénéficiaires entièrement subventionnés par l’Etat</a:t>
            </a:r>
          </a:p>
          <a:p>
            <a:pPr lvl="1"/>
            <a:r>
              <a:rPr lang="fr-BE" dirty="0" smtClean="0"/>
              <a:t>Seuls 33% de cotisants, </a:t>
            </a:r>
            <a:r>
              <a:rPr lang="fr-BE" b="1" u="sng" dirty="0" smtClean="0"/>
              <a:t>soit 5,28% </a:t>
            </a:r>
            <a:r>
              <a:rPr lang="fr-BE" dirty="0" smtClean="0"/>
              <a:t>de la population sénégalaise</a:t>
            </a:r>
          </a:p>
          <a:p>
            <a:pPr marL="457200" lvl="1" indent="0">
              <a:buNone/>
            </a:pPr>
            <a:endParaRPr lang="fr-BE" b="1" dirty="0" smtClean="0"/>
          </a:p>
        </p:txBody>
      </p:sp>
      <p:sp>
        <p:nvSpPr>
          <p:cNvPr id="4" name="Rectangle 3"/>
          <p:cNvSpPr/>
          <p:nvPr/>
        </p:nvSpPr>
        <p:spPr>
          <a:xfrm>
            <a:off x="3048000" y="2828836"/>
            <a:ext cx="6096000" cy="646331"/>
          </a:xfrm>
          <a:prstGeom prst="rect">
            <a:avLst/>
          </a:prstGeom>
        </p:spPr>
        <p:txBody>
          <a:bodyPr>
            <a:spAutoFit/>
          </a:bodyPr>
          <a:lstStyle/>
          <a:p>
            <a:r>
              <a:rPr lang="fr-BE" i="1" dirty="0"/>
              <a:t/>
            </a:r>
            <a:br>
              <a:rPr lang="fr-BE" i="1" dirty="0"/>
            </a:br>
            <a:endParaRPr lang="fr-BE" dirty="0"/>
          </a:p>
        </p:txBody>
      </p:sp>
      <p:graphicFrame>
        <p:nvGraphicFramePr>
          <p:cNvPr id="5" name="Graphique 4">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932442072"/>
              </p:ext>
            </p:extLst>
          </p:nvPr>
        </p:nvGraphicFramePr>
        <p:xfrm>
          <a:off x="3330526" y="2951882"/>
          <a:ext cx="4961301" cy="2308316"/>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 de texte 8"/>
          <p:cNvSpPr txBox="1"/>
          <p:nvPr/>
        </p:nvSpPr>
        <p:spPr>
          <a:xfrm>
            <a:off x="4368628" y="5260198"/>
            <a:ext cx="3454743" cy="276999"/>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fr-BE" sz="900" i="1" dirty="0">
                <a:solidFill>
                  <a:srgbClr val="44546A"/>
                </a:solidFill>
                <a:effectLst/>
                <a:latin typeface="Calibri Light" panose="020F0302020204030204" pitchFamily="34" charset="0"/>
                <a:ea typeface="Calibri" panose="020F0502020204030204" pitchFamily="34" charset="0"/>
                <a:cs typeface="Times New Roman" panose="02020603050405020304" pitchFamily="18" charset="0"/>
              </a:rPr>
              <a:t>Figure 2 Répartition des bénéficiaires des Mutuelles de Santé en 2016</a:t>
            </a:r>
            <a:br>
              <a:rPr lang="fr-BE" sz="900" i="1" dirty="0">
                <a:solidFill>
                  <a:srgbClr val="44546A"/>
                </a:solidFill>
                <a:effectLst/>
                <a:latin typeface="Calibri Light" panose="020F0302020204030204" pitchFamily="34" charset="0"/>
                <a:ea typeface="Calibri" panose="020F0502020204030204" pitchFamily="34" charset="0"/>
                <a:cs typeface="Times New Roman" panose="02020603050405020304" pitchFamily="18" charset="0"/>
              </a:rPr>
            </a:br>
            <a:r>
              <a:rPr lang="fr-BE" sz="900" i="1" dirty="0">
                <a:solidFill>
                  <a:srgbClr val="44546A"/>
                </a:solidFill>
                <a:effectLst/>
                <a:latin typeface="Calibri Light" panose="020F0302020204030204" pitchFamily="34" charset="0"/>
                <a:ea typeface="Calibri" panose="020F0502020204030204" pitchFamily="34" charset="0"/>
                <a:cs typeface="Times New Roman" panose="02020603050405020304" pitchFamily="18" charset="0"/>
              </a:rPr>
              <a:t>Source : Rapport d’activités ACMU 2016</a:t>
            </a:r>
          </a:p>
        </p:txBody>
      </p:sp>
    </p:spTree>
    <p:extLst>
      <p:ext uri="{BB962C8B-B14F-4D97-AF65-F5344CB8AC3E}">
        <p14:creationId xmlns:p14="http://schemas.microsoft.com/office/powerpoint/2010/main" val="2745364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0560" y="249642"/>
            <a:ext cx="10946675" cy="1280890"/>
          </a:xfrm>
        </p:spPr>
        <p:txBody>
          <a:bodyPr>
            <a:normAutofit fontScale="90000"/>
          </a:bodyPr>
          <a:lstStyle/>
          <a:p>
            <a:r>
              <a:rPr lang="fr-BE" dirty="0" smtClean="0">
                <a:solidFill>
                  <a:schemeClr val="accent1">
                    <a:lumMod val="75000"/>
                  </a:schemeClr>
                </a:solidFill>
                <a:effectLst>
                  <a:outerShdw blurRad="38100" dist="38100" dir="2700000" algn="tl">
                    <a:srgbClr val="000000">
                      <a:alpha val="43137"/>
                    </a:srgbClr>
                  </a:outerShdw>
                </a:effectLst>
              </a:rPr>
              <a:t>Déterminants de l’adhésion et de la rétention dans les mutuelles : vers l’obligation ?</a:t>
            </a:r>
            <a:endParaRPr lang="fr-BE" dirty="0">
              <a:solidFill>
                <a:schemeClr val="accent1">
                  <a:lumMod val="75000"/>
                </a:schemeClr>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539931" y="1876697"/>
            <a:ext cx="11416937" cy="4981303"/>
          </a:xfrm>
        </p:spPr>
        <p:txBody>
          <a:bodyPr>
            <a:noAutofit/>
          </a:bodyPr>
          <a:lstStyle/>
          <a:p>
            <a:r>
              <a:rPr lang="fr-BE" sz="2000" dirty="0" smtClean="0">
                <a:solidFill>
                  <a:schemeClr val="tx1"/>
                </a:solidFill>
              </a:rPr>
              <a:t>L’attractivité du paquet ne suffit pas… ou n’est-il pas attractif ?</a:t>
            </a:r>
          </a:p>
          <a:p>
            <a:r>
              <a:rPr lang="fr-BE" sz="2000" dirty="0" smtClean="0">
                <a:solidFill>
                  <a:schemeClr val="tx1"/>
                </a:solidFill>
              </a:rPr>
              <a:t>De nombreux </a:t>
            </a:r>
            <a:r>
              <a:rPr lang="fr-BE" sz="2000" b="1" dirty="0" smtClean="0">
                <a:solidFill>
                  <a:schemeClr val="tx1"/>
                </a:solidFill>
              </a:rPr>
              <a:t>déterminants de l’adhésion et de la rétention </a:t>
            </a:r>
            <a:r>
              <a:rPr lang="fr-BE" sz="2000" dirty="0" smtClean="0">
                <a:solidFill>
                  <a:schemeClr val="tx1"/>
                </a:solidFill>
              </a:rPr>
              <a:t>dans les mutuelles de santé</a:t>
            </a:r>
            <a:r>
              <a:rPr lang="fr-BE" sz="2000" b="1" dirty="0" smtClean="0">
                <a:solidFill>
                  <a:schemeClr val="tx1"/>
                </a:solidFill>
              </a:rPr>
              <a:t> </a:t>
            </a:r>
            <a:r>
              <a:rPr lang="fr-BE" sz="2000" dirty="0" smtClean="0">
                <a:solidFill>
                  <a:schemeClr val="tx1"/>
                </a:solidFill>
              </a:rPr>
              <a:t>(Panda et al., 2016). Deux études réalisées à Ziguinchor (</a:t>
            </a:r>
            <a:r>
              <a:rPr lang="fr-BE" sz="2000" dirty="0" err="1" smtClean="0">
                <a:solidFill>
                  <a:schemeClr val="tx1"/>
                </a:solidFill>
              </a:rPr>
              <a:t>Sagna</a:t>
            </a:r>
            <a:r>
              <a:rPr lang="fr-BE" sz="2000" dirty="0" smtClean="0">
                <a:solidFill>
                  <a:schemeClr val="tx1"/>
                </a:solidFill>
              </a:rPr>
              <a:t> et al., 2016; </a:t>
            </a:r>
            <a:r>
              <a:rPr lang="fr-BE" sz="2000" dirty="0" err="1" smtClean="0">
                <a:solidFill>
                  <a:schemeClr val="tx1"/>
                </a:solidFill>
              </a:rPr>
              <a:t>Seck</a:t>
            </a:r>
            <a:r>
              <a:rPr lang="fr-BE" sz="2000" dirty="0" smtClean="0">
                <a:solidFill>
                  <a:schemeClr val="tx1"/>
                </a:solidFill>
              </a:rPr>
              <a:t> et al., 2017).</a:t>
            </a:r>
          </a:p>
          <a:p>
            <a:r>
              <a:rPr lang="fr-BE" sz="2000" dirty="0" smtClean="0">
                <a:solidFill>
                  <a:schemeClr val="tx1"/>
                </a:solidFill>
              </a:rPr>
              <a:t>Vers «</a:t>
            </a:r>
            <a:r>
              <a:rPr lang="fr-BE" sz="2000" dirty="0">
                <a:solidFill>
                  <a:schemeClr val="tx1"/>
                </a:solidFill>
              </a:rPr>
              <a:t> l’introduction </a:t>
            </a:r>
            <a:r>
              <a:rPr lang="fr-BE" sz="2000" b="1" dirty="0">
                <a:solidFill>
                  <a:schemeClr val="tx1"/>
                </a:solidFill>
              </a:rPr>
              <a:t>d’une loi rendant obligatoire l’adhésion </a:t>
            </a:r>
            <a:r>
              <a:rPr lang="fr-BE" sz="2000" dirty="0">
                <a:solidFill>
                  <a:schemeClr val="tx1"/>
                </a:solidFill>
              </a:rPr>
              <a:t>dans les mutuelles de </a:t>
            </a:r>
            <a:r>
              <a:rPr lang="fr-BE" sz="2000" dirty="0" smtClean="0">
                <a:solidFill>
                  <a:schemeClr val="tx1"/>
                </a:solidFill>
              </a:rPr>
              <a:t>santé</a:t>
            </a:r>
            <a:r>
              <a:rPr lang="fr-BE" sz="2000" dirty="0">
                <a:solidFill>
                  <a:schemeClr val="tx1"/>
                </a:solidFill>
              </a:rPr>
              <a:t> </a:t>
            </a:r>
            <a:r>
              <a:rPr lang="fr-BE" sz="2000" dirty="0" smtClean="0">
                <a:solidFill>
                  <a:schemeClr val="tx1"/>
                </a:solidFill>
              </a:rPr>
              <a:t>» ? (</a:t>
            </a:r>
            <a:r>
              <a:rPr lang="fr-BE" sz="2000" dirty="0" err="1">
                <a:solidFill>
                  <a:schemeClr val="tx1"/>
                </a:solidFill>
              </a:rPr>
              <a:t>Sagna</a:t>
            </a:r>
            <a:r>
              <a:rPr lang="fr-BE" sz="2000" dirty="0">
                <a:solidFill>
                  <a:schemeClr val="tx1"/>
                </a:solidFill>
              </a:rPr>
              <a:t> et al., 2016 : 204</a:t>
            </a:r>
            <a:r>
              <a:rPr lang="fr-BE" sz="2000" dirty="0" smtClean="0">
                <a:solidFill>
                  <a:schemeClr val="tx1"/>
                </a:solidFill>
              </a:rPr>
              <a:t>). Des </a:t>
            </a:r>
            <a:r>
              <a:rPr lang="fr-BE" sz="2000" b="1" dirty="0" smtClean="0">
                <a:solidFill>
                  <a:schemeClr val="tx1"/>
                </a:solidFill>
              </a:rPr>
              <a:t>réticences</a:t>
            </a:r>
            <a:r>
              <a:rPr lang="fr-BE" sz="2000" dirty="0" smtClean="0">
                <a:solidFill>
                  <a:schemeClr val="tx1"/>
                </a:solidFill>
              </a:rPr>
              <a:t>: </a:t>
            </a:r>
            <a:endParaRPr lang="fr-BE" sz="2000" dirty="0">
              <a:solidFill>
                <a:schemeClr val="tx1"/>
              </a:solidFill>
            </a:endParaRPr>
          </a:p>
          <a:p>
            <a:pPr marL="457200" lvl="1" indent="0">
              <a:buNone/>
            </a:pPr>
            <a:r>
              <a:rPr lang="fr-BE" sz="1600" dirty="0" smtClean="0">
                <a:solidFill>
                  <a:schemeClr val="tx1"/>
                </a:solidFill>
              </a:rPr>
              <a:t> «</a:t>
            </a:r>
            <a:r>
              <a:rPr lang="fr-BE" sz="1600" dirty="0">
                <a:solidFill>
                  <a:schemeClr val="tx1"/>
                </a:solidFill>
              </a:rPr>
              <a:t> </a:t>
            </a:r>
            <a:r>
              <a:rPr lang="fr-BE" sz="1600" i="1" dirty="0">
                <a:solidFill>
                  <a:schemeClr val="tx1"/>
                </a:solidFill>
              </a:rPr>
              <a:t>Il faut être très pragmatique sur cette question. On ne peut pas obliger une vendeuse de cacahuète, quelqu’un avec qui tu n’as aucune transaction. […] </a:t>
            </a:r>
            <a:r>
              <a:rPr lang="fr-BE" sz="1600" dirty="0">
                <a:solidFill>
                  <a:schemeClr val="tx1"/>
                </a:solidFill>
              </a:rPr>
              <a:t>S</a:t>
            </a:r>
            <a:r>
              <a:rPr lang="fr-BE" sz="1600" i="1" dirty="0">
                <a:solidFill>
                  <a:schemeClr val="tx1"/>
                </a:solidFill>
              </a:rPr>
              <a:t>i vous dites que c’est obligatoire, il y aura des suspicions à n’en plus finir. […] On sera traités de régime dictatorial »,</a:t>
            </a:r>
            <a:r>
              <a:rPr lang="fr-BE" sz="1600" dirty="0">
                <a:solidFill>
                  <a:schemeClr val="tx1"/>
                </a:solidFill>
              </a:rPr>
              <a:t> ajoutant cependant que l’« </a:t>
            </a:r>
            <a:r>
              <a:rPr lang="fr-BE" sz="1600" i="1" dirty="0">
                <a:solidFill>
                  <a:schemeClr val="tx1"/>
                </a:solidFill>
              </a:rPr>
              <a:t>on peut rendre obligatoire sans le dire » </a:t>
            </a:r>
            <a:r>
              <a:rPr lang="fr-BE" sz="1600" dirty="0">
                <a:solidFill>
                  <a:schemeClr val="tx1"/>
                </a:solidFill>
              </a:rPr>
              <a:t>(Agent CMU, 11/09/2017). </a:t>
            </a:r>
          </a:p>
          <a:p>
            <a:pPr marL="457200" lvl="1" indent="0">
              <a:buNone/>
            </a:pPr>
            <a:r>
              <a:rPr lang="fr-BE" sz="1600" i="1" dirty="0">
                <a:solidFill>
                  <a:schemeClr val="tx1"/>
                </a:solidFill>
              </a:rPr>
              <a:t>« Bon, on doit aller vers [l’obligation], à terme. Mais dans un premier temps, il faut quand même que les structures soient beaucoup plus mises en place, que les choses soient beaucoup plus réglées. Il y a beaucoup de problèmes qu’il faut d’abord mettre en place, pour pouvoir aller vers l’obligation. Parce que de toute façon, une obligation, ça n’est jamais la meilleure des choses. Il faut amener les gens à adhérer par leur propre volonté, pas les obliger ou les forcer à faire ce qu’ils ne veulent pas. Moi, je ne suis pas d’accord souvent sur des questions d’obligation »</a:t>
            </a:r>
            <a:r>
              <a:rPr lang="fr-BE" sz="1600" dirty="0">
                <a:solidFill>
                  <a:schemeClr val="tx1"/>
                </a:solidFill>
              </a:rPr>
              <a:t> (Responsable mutualiste, 19/09/2017).</a:t>
            </a:r>
          </a:p>
          <a:p>
            <a:r>
              <a:rPr lang="fr-BE" sz="2000" dirty="0" smtClean="0">
                <a:solidFill>
                  <a:schemeClr val="tx1"/>
                </a:solidFill>
              </a:rPr>
              <a:t>L’expérience du Ghana montre que </a:t>
            </a:r>
            <a:r>
              <a:rPr lang="fr-BE" sz="2000" b="1" dirty="0" smtClean="0">
                <a:solidFill>
                  <a:schemeClr val="tx1"/>
                </a:solidFill>
              </a:rPr>
              <a:t>la loi ne suffit pas </a:t>
            </a:r>
            <a:r>
              <a:rPr lang="fr-BE" sz="2000" dirty="0" smtClean="0">
                <a:solidFill>
                  <a:schemeClr val="tx1"/>
                </a:solidFill>
              </a:rPr>
              <a:t>(</a:t>
            </a:r>
            <a:r>
              <a:rPr lang="fr-BE" sz="2000" dirty="0" err="1" smtClean="0">
                <a:solidFill>
                  <a:schemeClr val="tx1"/>
                </a:solidFill>
              </a:rPr>
              <a:t>Agyepong</a:t>
            </a:r>
            <a:r>
              <a:rPr lang="fr-BE" sz="2000" dirty="0" smtClean="0">
                <a:solidFill>
                  <a:schemeClr val="tx1"/>
                </a:solidFill>
              </a:rPr>
              <a:t> </a:t>
            </a:r>
            <a:r>
              <a:rPr lang="fr-BE" sz="2000" dirty="0">
                <a:solidFill>
                  <a:schemeClr val="tx1"/>
                </a:solidFill>
              </a:rPr>
              <a:t>et al., 2016; </a:t>
            </a:r>
            <a:r>
              <a:rPr lang="fr-BE" sz="2000" dirty="0" err="1">
                <a:solidFill>
                  <a:schemeClr val="tx1"/>
                </a:solidFill>
              </a:rPr>
              <a:t>Kotoh</a:t>
            </a:r>
            <a:r>
              <a:rPr lang="fr-BE" sz="2000" dirty="0">
                <a:solidFill>
                  <a:schemeClr val="tx1"/>
                </a:solidFill>
              </a:rPr>
              <a:t>, </a:t>
            </a:r>
            <a:r>
              <a:rPr lang="fr-BE" sz="2000" dirty="0" err="1">
                <a:solidFill>
                  <a:schemeClr val="tx1"/>
                </a:solidFill>
              </a:rPr>
              <a:t>Aryeetey</a:t>
            </a:r>
            <a:r>
              <a:rPr lang="fr-BE" sz="2000" dirty="0">
                <a:solidFill>
                  <a:schemeClr val="tx1"/>
                </a:solidFill>
              </a:rPr>
              <a:t>, &amp; Van der </a:t>
            </a:r>
            <a:r>
              <a:rPr lang="fr-BE" sz="2000" dirty="0" err="1">
                <a:solidFill>
                  <a:schemeClr val="tx1"/>
                </a:solidFill>
              </a:rPr>
              <a:t>Geest</a:t>
            </a:r>
            <a:r>
              <a:rPr lang="fr-BE" sz="2000" dirty="0">
                <a:solidFill>
                  <a:schemeClr val="tx1"/>
                </a:solidFill>
              </a:rPr>
              <a:t>, 2017). </a:t>
            </a:r>
            <a:endParaRPr lang="fr-BE" sz="2000" dirty="0" smtClean="0">
              <a:solidFill>
                <a:schemeClr val="tx1"/>
              </a:solidFill>
            </a:endParaRPr>
          </a:p>
        </p:txBody>
      </p:sp>
    </p:spTree>
    <p:extLst>
      <p:ext uri="{BB962C8B-B14F-4D97-AF65-F5344CB8AC3E}">
        <p14:creationId xmlns:p14="http://schemas.microsoft.com/office/powerpoint/2010/main" val="4023731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3989" y="408573"/>
            <a:ext cx="10813279" cy="1280890"/>
          </a:xfrm>
        </p:spPr>
        <p:txBody>
          <a:bodyPr>
            <a:normAutofit fontScale="90000"/>
          </a:bodyPr>
          <a:lstStyle/>
          <a:p>
            <a:r>
              <a:rPr lang="fr-BE" dirty="0" smtClean="0">
                <a:solidFill>
                  <a:schemeClr val="accent1">
                    <a:lumMod val="75000"/>
                  </a:schemeClr>
                </a:solidFill>
                <a:effectLst>
                  <a:outerShdw blurRad="38100" dist="38100" dir="2700000" algn="tl">
                    <a:srgbClr val="000000">
                      <a:alpha val="43137"/>
                    </a:srgbClr>
                  </a:outerShdw>
                </a:effectLst>
              </a:rPr>
              <a:t>Conséquences de la CMU sur </a:t>
            </a:r>
            <a:r>
              <a:rPr lang="fr-BE" dirty="0">
                <a:solidFill>
                  <a:schemeClr val="accent1">
                    <a:lumMod val="75000"/>
                  </a:schemeClr>
                </a:solidFill>
                <a:effectLst>
                  <a:outerShdw blurRad="38100" dist="38100" dir="2700000" algn="tl">
                    <a:srgbClr val="000000">
                      <a:alpha val="43137"/>
                    </a:srgbClr>
                  </a:outerShdw>
                </a:effectLst>
              </a:rPr>
              <a:t>le fonctionnement des mutuelles de </a:t>
            </a:r>
            <a:r>
              <a:rPr lang="fr-BE" dirty="0" smtClean="0">
                <a:solidFill>
                  <a:schemeClr val="accent1">
                    <a:lumMod val="75000"/>
                  </a:schemeClr>
                </a:solidFill>
                <a:effectLst>
                  <a:outerShdw blurRad="38100" dist="38100" dir="2700000" algn="tl">
                    <a:srgbClr val="000000">
                      <a:alpha val="43137"/>
                    </a:srgbClr>
                  </a:outerShdw>
                </a:effectLst>
              </a:rPr>
              <a:t>santé : </a:t>
            </a:r>
            <a:r>
              <a:rPr lang="fr-BE" i="1" dirty="0" smtClean="0">
                <a:solidFill>
                  <a:schemeClr val="accent1">
                    <a:lumMod val="75000"/>
                  </a:schemeClr>
                </a:solidFill>
                <a:effectLst>
                  <a:outerShdw blurRad="38100" dist="38100" dir="2700000" algn="tl">
                    <a:srgbClr val="000000">
                      <a:alpha val="43137"/>
                    </a:srgbClr>
                  </a:outerShdw>
                </a:effectLst>
              </a:rPr>
              <a:t>(1) L’autonomie</a:t>
            </a:r>
            <a:endParaRPr lang="fr-BE" i="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533989" y="2220686"/>
            <a:ext cx="11318376" cy="4911362"/>
          </a:xfrm>
        </p:spPr>
        <p:txBody>
          <a:bodyPr>
            <a:noAutofit/>
          </a:bodyPr>
          <a:lstStyle/>
          <a:p>
            <a:r>
              <a:rPr lang="fr-BE" sz="2000" dirty="0" smtClean="0">
                <a:solidFill>
                  <a:schemeClr val="tx1"/>
                </a:solidFill>
              </a:rPr>
              <a:t>Perte de certaines des </a:t>
            </a:r>
            <a:r>
              <a:rPr lang="fr-BE" sz="2000" b="1" dirty="0" smtClean="0">
                <a:solidFill>
                  <a:schemeClr val="tx1"/>
                </a:solidFill>
              </a:rPr>
              <a:t>prérogatives </a:t>
            </a:r>
            <a:r>
              <a:rPr lang="fr-BE" sz="2000" b="1" dirty="0">
                <a:solidFill>
                  <a:schemeClr val="tx1"/>
                </a:solidFill>
              </a:rPr>
              <a:t>les plus </a:t>
            </a:r>
            <a:r>
              <a:rPr lang="fr-BE" sz="2000" b="1" dirty="0" smtClean="0">
                <a:solidFill>
                  <a:schemeClr val="tx1"/>
                </a:solidFill>
              </a:rPr>
              <a:t>importantes </a:t>
            </a:r>
            <a:r>
              <a:rPr lang="fr-BE" sz="2000" dirty="0" smtClean="0">
                <a:solidFill>
                  <a:schemeClr val="tx1"/>
                </a:solidFill>
              </a:rPr>
              <a:t>des mutuelles de santé (</a:t>
            </a:r>
            <a:r>
              <a:rPr lang="fr-BE" sz="2000" dirty="0">
                <a:solidFill>
                  <a:schemeClr val="tx1"/>
                </a:solidFill>
              </a:rPr>
              <a:t>c</a:t>
            </a:r>
            <a:r>
              <a:rPr lang="fr-BE" sz="2000" dirty="0" smtClean="0">
                <a:solidFill>
                  <a:schemeClr val="tx1"/>
                </a:solidFill>
              </a:rPr>
              <a:t>hoix </a:t>
            </a:r>
            <a:r>
              <a:rPr lang="fr-BE" sz="2000" dirty="0">
                <a:solidFill>
                  <a:schemeClr val="tx1"/>
                </a:solidFill>
              </a:rPr>
              <a:t>du montant de la cotisation et du paquet de services </a:t>
            </a:r>
            <a:r>
              <a:rPr lang="fr-BE" sz="2000" dirty="0" smtClean="0">
                <a:solidFill>
                  <a:schemeClr val="tx1"/>
                </a:solidFill>
              </a:rPr>
              <a:t>offerts)</a:t>
            </a:r>
          </a:p>
          <a:p>
            <a:pPr marL="457200" lvl="1" indent="0">
              <a:buNone/>
            </a:pPr>
            <a:r>
              <a:rPr lang="fr-BE" dirty="0" smtClean="0">
                <a:solidFill>
                  <a:schemeClr val="tx1"/>
                </a:solidFill>
              </a:rPr>
              <a:t> </a:t>
            </a:r>
            <a:r>
              <a:rPr lang="fr-BE" sz="1800" i="1" dirty="0" smtClean="0">
                <a:solidFill>
                  <a:schemeClr val="tx1"/>
                </a:solidFill>
              </a:rPr>
              <a:t>«</a:t>
            </a:r>
            <a:r>
              <a:rPr lang="fr-BE" sz="1800" i="1" dirty="0">
                <a:solidFill>
                  <a:schemeClr val="tx1"/>
                </a:solidFill>
              </a:rPr>
              <a:t> Maintenant, on ne va plus à l’assemblée générale pour parler des paramètres, ça, c’est déjà appliqué, c’est déjà harmonisé […] L’assemblée générale pourrait remettre en cause… Ça veut dire que peut-être, on n’a pas d’assemblée générale très forte, mais l’assemblée générale pouvait remettre en cause l’harmonisation de ces paramètres. »</a:t>
            </a:r>
            <a:r>
              <a:rPr lang="fr-BE" sz="1800" dirty="0">
                <a:solidFill>
                  <a:schemeClr val="tx1"/>
                </a:solidFill>
              </a:rPr>
              <a:t> (Responsable mutualiste, 07/04/2016).</a:t>
            </a:r>
          </a:p>
          <a:p>
            <a:r>
              <a:rPr lang="fr-BE" sz="2000" dirty="0" smtClean="0">
                <a:solidFill>
                  <a:schemeClr val="tx1"/>
                </a:solidFill>
              </a:rPr>
              <a:t>Mutuelles largement </a:t>
            </a:r>
            <a:r>
              <a:rPr lang="fr-BE" sz="2000" b="1" dirty="0" smtClean="0">
                <a:solidFill>
                  <a:schemeClr val="tx1"/>
                </a:solidFill>
              </a:rPr>
              <a:t>tributaires des financements de l’Etat</a:t>
            </a:r>
          </a:p>
          <a:p>
            <a:pPr lvl="1"/>
            <a:r>
              <a:rPr lang="fr-BE" sz="2000" dirty="0" smtClean="0">
                <a:solidFill>
                  <a:schemeClr val="tx1"/>
                </a:solidFill>
              </a:rPr>
              <a:t>Subventions (partielles </a:t>
            </a:r>
            <a:r>
              <a:rPr lang="fr-BE" sz="2000" dirty="0">
                <a:solidFill>
                  <a:schemeClr val="tx1"/>
                </a:solidFill>
              </a:rPr>
              <a:t>ou </a:t>
            </a:r>
            <a:r>
              <a:rPr lang="fr-BE" sz="2000" dirty="0" smtClean="0">
                <a:solidFill>
                  <a:schemeClr val="tx1"/>
                </a:solidFill>
              </a:rPr>
              <a:t>totales) </a:t>
            </a:r>
            <a:r>
              <a:rPr lang="fr-BE" sz="2000" dirty="0">
                <a:solidFill>
                  <a:schemeClr val="tx1"/>
                </a:solidFill>
              </a:rPr>
              <a:t>des </a:t>
            </a:r>
            <a:r>
              <a:rPr lang="fr-BE" sz="2000" dirty="0" smtClean="0">
                <a:solidFill>
                  <a:schemeClr val="tx1"/>
                </a:solidFill>
              </a:rPr>
              <a:t>cotisations</a:t>
            </a:r>
          </a:p>
          <a:p>
            <a:pPr lvl="1"/>
            <a:r>
              <a:rPr lang="fr-BE" sz="2000" dirty="0" smtClean="0">
                <a:solidFill>
                  <a:schemeClr val="tx1"/>
                </a:solidFill>
              </a:rPr>
              <a:t>Financement de </a:t>
            </a:r>
            <a:r>
              <a:rPr lang="fr-BE" sz="2000" dirty="0">
                <a:solidFill>
                  <a:schemeClr val="tx1"/>
                </a:solidFill>
              </a:rPr>
              <a:t>frais de </a:t>
            </a:r>
            <a:r>
              <a:rPr lang="fr-BE" sz="2000" dirty="0" smtClean="0">
                <a:solidFill>
                  <a:schemeClr val="tx1"/>
                </a:solidFill>
              </a:rPr>
              <a:t>fonctionnement (salaires UTG, indemnité des gérants) en vue de professionnaliser les mutuelles de santé</a:t>
            </a:r>
          </a:p>
          <a:p>
            <a:r>
              <a:rPr lang="fr-BE" sz="2000" dirty="0" smtClean="0">
                <a:solidFill>
                  <a:schemeClr val="tx1"/>
                </a:solidFill>
              </a:rPr>
              <a:t>Tension </a:t>
            </a:r>
            <a:r>
              <a:rPr lang="fr-BE" sz="2000" dirty="0">
                <a:solidFill>
                  <a:schemeClr val="tx1"/>
                </a:solidFill>
              </a:rPr>
              <a:t>entre </a:t>
            </a:r>
            <a:r>
              <a:rPr lang="fr-BE" sz="2000" b="1" dirty="0">
                <a:solidFill>
                  <a:schemeClr val="tx1"/>
                </a:solidFill>
              </a:rPr>
              <a:t>autonomie et dépendance </a:t>
            </a:r>
            <a:r>
              <a:rPr lang="fr-BE" sz="2000" dirty="0">
                <a:solidFill>
                  <a:schemeClr val="tx1"/>
                </a:solidFill>
              </a:rPr>
              <a:t>à l’Etat, où les mutuelles de santé sont de plus en plus amenées à se comporter en « prestataires de services publics » </a:t>
            </a:r>
            <a:r>
              <a:rPr lang="fr-BE" sz="2000" dirty="0" smtClean="0">
                <a:solidFill>
                  <a:schemeClr val="tx1"/>
                </a:solidFill>
              </a:rPr>
              <a:t>(</a:t>
            </a:r>
            <a:r>
              <a:rPr lang="fr-BE" sz="2000" dirty="0" err="1">
                <a:solidFill>
                  <a:schemeClr val="tx1"/>
                </a:solidFill>
              </a:rPr>
              <a:t>Alenda-Demoutiez</a:t>
            </a:r>
            <a:r>
              <a:rPr lang="fr-BE" sz="2000" dirty="0">
                <a:solidFill>
                  <a:schemeClr val="tx1"/>
                </a:solidFill>
              </a:rPr>
              <a:t>, 2016 : 325</a:t>
            </a:r>
            <a:r>
              <a:rPr lang="fr-BE" sz="2000" dirty="0" smtClean="0">
                <a:solidFill>
                  <a:schemeClr val="tx1"/>
                </a:solidFill>
              </a:rPr>
              <a:t>)</a:t>
            </a:r>
            <a:endParaRPr lang="fr-BE" sz="2000" dirty="0">
              <a:solidFill>
                <a:schemeClr val="tx1"/>
              </a:solidFill>
            </a:endParaRPr>
          </a:p>
        </p:txBody>
      </p:sp>
    </p:spTree>
    <p:extLst>
      <p:ext uri="{BB962C8B-B14F-4D97-AF65-F5344CB8AC3E}">
        <p14:creationId xmlns:p14="http://schemas.microsoft.com/office/powerpoint/2010/main" val="2013167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0892" y="1933303"/>
            <a:ext cx="11103427" cy="5756365"/>
          </a:xfrm>
        </p:spPr>
        <p:txBody>
          <a:bodyPr>
            <a:noAutofit/>
          </a:bodyPr>
          <a:lstStyle/>
          <a:p>
            <a:r>
              <a:rPr lang="fr-BE" sz="1800" b="1" dirty="0" smtClean="0">
                <a:solidFill>
                  <a:schemeClr val="tx1"/>
                </a:solidFill>
              </a:rPr>
              <a:t>Déséquilibre </a:t>
            </a:r>
            <a:r>
              <a:rPr lang="fr-BE" sz="1800" b="1" dirty="0">
                <a:solidFill>
                  <a:schemeClr val="tx1"/>
                </a:solidFill>
              </a:rPr>
              <a:t>entre les bénéficiaires</a:t>
            </a:r>
            <a:r>
              <a:rPr lang="fr-BE" sz="1800" dirty="0">
                <a:solidFill>
                  <a:schemeClr val="tx1"/>
                </a:solidFill>
              </a:rPr>
              <a:t> (cotisant ou non) </a:t>
            </a:r>
            <a:endParaRPr lang="fr-BE" sz="1800" dirty="0" smtClean="0">
              <a:solidFill>
                <a:schemeClr val="tx1"/>
              </a:solidFill>
            </a:endParaRPr>
          </a:p>
          <a:p>
            <a:r>
              <a:rPr lang="fr-BE" sz="1800" b="1" dirty="0" smtClean="0"/>
              <a:t>R</a:t>
            </a:r>
            <a:r>
              <a:rPr lang="fr-BE" sz="1800" b="1" dirty="0" smtClean="0">
                <a:solidFill>
                  <a:schemeClr val="tx1"/>
                </a:solidFill>
              </a:rPr>
              <a:t>etard </a:t>
            </a:r>
            <a:r>
              <a:rPr lang="fr-BE" sz="1800" b="1" dirty="0">
                <a:solidFill>
                  <a:schemeClr val="tx1"/>
                </a:solidFill>
              </a:rPr>
              <a:t>des </a:t>
            </a:r>
            <a:r>
              <a:rPr lang="fr-BE" sz="1800" b="1" dirty="0" smtClean="0">
                <a:solidFill>
                  <a:schemeClr val="tx1"/>
                </a:solidFill>
              </a:rPr>
              <a:t>subventions : </a:t>
            </a:r>
            <a:r>
              <a:rPr lang="fr-BE" sz="1800" dirty="0" smtClean="0">
                <a:solidFill>
                  <a:schemeClr val="tx1"/>
                </a:solidFill>
              </a:rPr>
              <a:t>Logique </a:t>
            </a:r>
            <a:r>
              <a:rPr lang="fr-BE" sz="1800" dirty="0">
                <a:solidFill>
                  <a:schemeClr val="tx1"/>
                </a:solidFill>
              </a:rPr>
              <a:t>de </a:t>
            </a:r>
            <a:r>
              <a:rPr lang="fr-BE" sz="1800" dirty="0" smtClean="0">
                <a:solidFill>
                  <a:schemeClr val="tx1"/>
                </a:solidFill>
              </a:rPr>
              <a:t>prépaiement </a:t>
            </a:r>
            <a:r>
              <a:rPr lang="fr-BE" sz="1800" dirty="0">
                <a:solidFill>
                  <a:schemeClr val="tx1"/>
                </a:solidFill>
              </a:rPr>
              <a:t>vs. logique de paiement </a:t>
            </a:r>
            <a:r>
              <a:rPr lang="fr-BE" sz="1800" i="1" dirty="0">
                <a:solidFill>
                  <a:schemeClr val="tx1"/>
                </a:solidFill>
              </a:rPr>
              <a:t>« après service rendu »</a:t>
            </a:r>
            <a:r>
              <a:rPr lang="fr-BE" sz="1800" dirty="0">
                <a:solidFill>
                  <a:schemeClr val="tx1"/>
                </a:solidFill>
              </a:rPr>
              <a:t> (Agent CMU, 10/10/2017</a:t>
            </a:r>
            <a:r>
              <a:rPr lang="fr-BE" sz="1800" dirty="0" smtClean="0">
                <a:solidFill>
                  <a:schemeClr val="tx1"/>
                </a:solidFill>
              </a:rPr>
              <a:t>)</a:t>
            </a:r>
            <a:br>
              <a:rPr lang="fr-BE" sz="1800" dirty="0" smtClean="0">
                <a:solidFill>
                  <a:schemeClr val="tx1"/>
                </a:solidFill>
              </a:rPr>
            </a:br>
            <a:endParaRPr lang="fr-BE" sz="1800" dirty="0" smtClean="0">
              <a:solidFill>
                <a:schemeClr val="tx1"/>
              </a:solidFill>
            </a:endParaRPr>
          </a:p>
          <a:p>
            <a:pPr lvl="1">
              <a:buFont typeface="Wingdings" panose="05000000000000000000" pitchFamily="2" charset="2"/>
              <a:buChar char="Ø"/>
            </a:pPr>
            <a:r>
              <a:rPr lang="fr-BE" sz="2000" dirty="0" smtClean="0">
                <a:solidFill>
                  <a:schemeClr val="tx1"/>
                </a:solidFill>
              </a:rPr>
              <a:t> entraîne des problèmes de </a:t>
            </a:r>
            <a:r>
              <a:rPr lang="fr-BE" sz="2000" b="1" dirty="0" smtClean="0">
                <a:solidFill>
                  <a:schemeClr val="tx1"/>
                </a:solidFill>
              </a:rPr>
              <a:t>gestion financière</a:t>
            </a:r>
            <a:endParaRPr lang="fr-BE" sz="2000" dirty="0"/>
          </a:p>
          <a:p>
            <a:pPr marL="0" indent="0">
              <a:buNone/>
            </a:pPr>
            <a:r>
              <a:rPr lang="fr-BE" sz="1800" i="1" dirty="0">
                <a:solidFill>
                  <a:schemeClr val="tx1"/>
                </a:solidFill>
              </a:rPr>
              <a:t>	</a:t>
            </a:r>
            <a:r>
              <a:rPr lang="fr-BE" sz="1600" i="1" dirty="0" smtClean="0">
                <a:solidFill>
                  <a:schemeClr val="tx1"/>
                </a:solidFill>
              </a:rPr>
              <a:t>«</a:t>
            </a:r>
            <a:r>
              <a:rPr lang="fr-BE" sz="1600" i="1" dirty="0">
                <a:solidFill>
                  <a:schemeClr val="tx1"/>
                </a:solidFill>
              </a:rPr>
              <a:t> Oui, ça pose problème ! On anticipe dans les années. Et ça, c’est depuis la mise en place de la Couverture maladie </a:t>
            </a:r>
            <a:r>
              <a:rPr lang="fr-BE" sz="1600" i="1" dirty="0" smtClean="0">
                <a:solidFill>
                  <a:schemeClr val="tx1"/>
                </a:solidFill>
              </a:rPr>
              <a:t>	universelle</a:t>
            </a:r>
            <a:r>
              <a:rPr lang="fr-BE" sz="1600" i="1" dirty="0">
                <a:solidFill>
                  <a:schemeClr val="tx1"/>
                </a:solidFill>
              </a:rPr>
              <a:t>. La subvention de 2013, on l’a reçue en 2014. La subvention de 2014, on l’a reçue en 2015. La subvention de </a:t>
            </a:r>
            <a:r>
              <a:rPr lang="fr-BE" sz="1600" i="1" dirty="0" smtClean="0">
                <a:solidFill>
                  <a:schemeClr val="tx1"/>
                </a:solidFill>
              </a:rPr>
              <a:t>	2015</a:t>
            </a:r>
            <a:r>
              <a:rPr lang="fr-BE" sz="1600" i="1" dirty="0">
                <a:solidFill>
                  <a:schemeClr val="tx1"/>
                </a:solidFill>
              </a:rPr>
              <a:t>, on l’a reçue en 2016 »</a:t>
            </a:r>
            <a:r>
              <a:rPr lang="fr-BE" sz="1600" dirty="0">
                <a:solidFill>
                  <a:schemeClr val="tx1"/>
                </a:solidFill>
              </a:rPr>
              <a:t> (Responsable mutualiste, 07/04/2016).</a:t>
            </a:r>
          </a:p>
          <a:p>
            <a:pPr marL="457200" lvl="1" indent="0">
              <a:buNone/>
            </a:pPr>
            <a:r>
              <a:rPr lang="fr-BE" sz="1600" dirty="0">
                <a:solidFill>
                  <a:schemeClr val="tx1"/>
                </a:solidFill>
              </a:rPr>
              <a:t> </a:t>
            </a:r>
            <a:r>
              <a:rPr lang="fr-BE" sz="1600" dirty="0" smtClean="0">
                <a:solidFill>
                  <a:schemeClr val="tx1"/>
                </a:solidFill>
              </a:rPr>
              <a:t>	</a:t>
            </a:r>
            <a:r>
              <a:rPr lang="fr-BE" sz="1600" i="1" dirty="0" smtClean="0">
                <a:solidFill>
                  <a:schemeClr val="tx1"/>
                </a:solidFill>
              </a:rPr>
              <a:t>«</a:t>
            </a:r>
            <a:r>
              <a:rPr lang="fr-BE" sz="1600" i="1" dirty="0">
                <a:solidFill>
                  <a:schemeClr val="tx1"/>
                </a:solidFill>
              </a:rPr>
              <a:t> Le principe d’une mutuelle, c’est de cotiser avant de bénéficier, mais maintenant, c’est l’inverse »</a:t>
            </a:r>
            <a:r>
              <a:rPr lang="fr-BE" sz="1600" dirty="0">
                <a:solidFill>
                  <a:schemeClr val="tx1"/>
                </a:solidFill>
              </a:rPr>
              <a:t> </a:t>
            </a:r>
            <a:r>
              <a:rPr lang="fr-BE" sz="1600" dirty="0" smtClean="0">
                <a:solidFill>
                  <a:schemeClr val="tx1"/>
                </a:solidFill>
              </a:rPr>
              <a:t>(Responsable 	mutualiste, 02/12/2017).</a:t>
            </a:r>
            <a:endParaRPr lang="fr-BE" sz="1800" dirty="0" smtClean="0">
              <a:solidFill>
                <a:schemeClr val="tx1"/>
              </a:solidFill>
            </a:endParaRPr>
          </a:p>
          <a:p>
            <a:endParaRPr lang="fr-BE" sz="1800" dirty="0" smtClean="0">
              <a:solidFill>
                <a:schemeClr val="tx1"/>
              </a:solidFill>
            </a:endParaRPr>
          </a:p>
          <a:p>
            <a:r>
              <a:rPr lang="fr-BE" sz="1800" dirty="0" smtClean="0">
                <a:solidFill>
                  <a:schemeClr val="tx1"/>
                </a:solidFill>
              </a:rPr>
              <a:t>Constitution d’un «</a:t>
            </a:r>
            <a:r>
              <a:rPr lang="fr-BE" sz="1800" b="1" dirty="0" smtClean="0">
                <a:solidFill>
                  <a:schemeClr val="tx1"/>
                </a:solidFill>
              </a:rPr>
              <a:t> fonds de garantie</a:t>
            </a:r>
            <a:r>
              <a:rPr lang="fr-BE" sz="1800" dirty="0" smtClean="0">
                <a:solidFill>
                  <a:schemeClr val="tx1"/>
                </a:solidFill>
              </a:rPr>
              <a:t> » et prêts entre mutuelles pour éviter la cessation de paiement à Kaolack </a:t>
            </a:r>
          </a:p>
          <a:p>
            <a:pPr marL="0" indent="0">
              <a:buNone/>
            </a:pPr>
            <a:r>
              <a:rPr lang="fr-BE" sz="1600" i="1" dirty="0"/>
              <a:t> </a:t>
            </a:r>
            <a:r>
              <a:rPr lang="fr-BE" sz="1600" i="1" dirty="0" smtClean="0"/>
              <a:t>        	  </a:t>
            </a:r>
            <a:r>
              <a:rPr lang="fr-BE" sz="1600" i="1" dirty="0" smtClean="0">
                <a:solidFill>
                  <a:schemeClr val="tx1"/>
                </a:solidFill>
              </a:rPr>
              <a:t>«</a:t>
            </a:r>
            <a:r>
              <a:rPr lang="fr-BE" sz="1600" i="1" dirty="0">
                <a:solidFill>
                  <a:schemeClr val="tx1"/>
                </a:solidFill>
              </a:rPr>
              <a:t> La subvention tombe toujours à la fin de l’année. […] Ça pose problème mais l’Union régionale de Kaolack est assez </a:t>
            </a:r>
            <a:r>
              <a:rPr lang="fr-BE" sz="1600" i="1" dirty="0" smtClean="0">
                <a:solidFill>
                  <a:schemeClr val="tx1"/>
                </a:solidFill>
              </a:rPr>
              <a:t>	bien  organisée</a:t>
            </a:r>
            <a:r>
              <a:rPr lang="fr-BE" sz="1600" i="1" dirty="0">
                <a:solidFill>
                  <a:schemeClr val="tx1"/>
                </a:solidFill>
              </a:rPr>
              <a:t>, au point </a:t>
            </a:r>
            <a:r>
              <a:rPr lang="fr-BE" sz="1600" i="1" dirty="0" smtClean="0">
                <a:solidFill>
                  <a:schemeClr val="tx1"/>
                </a:solidFill>
              </a:rPr>
              <a:t>d’avoir </a:t>
            </a:r>
            <a:r>
              <a:rPr lang="fr-BE" sz="1600" i="1" dirty="0">
                <a:solidFill>
                  <a:schemeClr val="tx1"/>
                </a:solidFill>
              </a:rPr>
              <a:t>dans son fonds de garantie quelque </a:t>
            </a:r>
            <a:r>
              <a:rPr lang="fr-BE" sz="1600" i="1" dirty="0" smtClean="0">
                <a:solidFill>
                  <a:schemeClr val="tx1"/>
                </a:solidFill>
              </a:rPr>
              <a:t>chose </a:t>
            </a:r>
            <a:r>
              <a:rPr lang="fr-BE" sz="1600" i="1" dirty="0">
                <a:solidFill>
                  <a:schemeClr val="tx1"/>
                </a:solidFill>
              </a:rPr>
              <a:t>comme 150 millions qui peuvent nous aider à </a:t>
            </a:r>
            <a:r>
              <a:rPr lang="fr-BE" sz="1600" i="1" dirty="0" smtClean="0">
                <a:solidFill>
                  <a:schemeClr val="tx1"/>
                </a:solidFill>
              </a:rPr>
              <a:t>	préfinancer </a:t>
            </a:r>
            <a:r>
              <a:rPr lang="fr-BE" sz="1600" i="1" dirty="0">
                <a:solidFill>
                  <a:schemeClr val="tx1"/>
                </a:solidFill>
              </a:rPr>
              <a:t>les choses »</a:t>
            </a:r>
            <a:r>
              <a:rPr lang="fr-BE" sz="1600" dirty="0">
                <a:solidFill>
                  <a:schemeClr val="tx1"/>
                </a:solidFill>
              </a:rPr>
              <a:t> (Responsable </a:t>
            </a:r>
            <a:r>
              <a:rPr lang="fr-BE" sz="1600" dirty="0" smtClean="0">
                <a:solidFill>
                  <a:schemeClr val="tx1"/>
                </a:solidFill>
              </a:rPr>
              <a:t>mutualiste</a:t>
            </a:r>
            <a:r>
              <a:rPr lang="fr-BE" sz="1600" dirty="0">
                <a:solidFill>
                  <a:schemeClr val="tx1"/>
                </a:solidFill>
              </a:rPr>
              <a:t>, 14/09/2017). </a:t>
            </a:r>
          </a:p>
        </p:txBody>
      </p:sp>
      <p:sp>
        <p:nvSpPr>
          <p:cNvPr id="6" name="Titre 1"/>
          <p:cNvSpPr>
            <a:spLocks noGrp="1"/>
          </p:cNvSpPr>
          <p:nvPr>
            <p:ph type="title"/>
          </p:nvPr>
        </p:nvSpPr>
        <p:spPr>
          <a:xfrm>
            <a:off x="533990" y="408573"/>
            <a:ext cx="10926490" cy="1280890"/>
          </a:xfrm>
        </p:spPr>
        <p:txBody>
          <a:bodyPr>
            <a:normAutofit fontScale="90000"/>
          </a:bodyPr>
          <a:lstStyle/>
          <a:p>
            <a:r>
              <a:rPr lang="fr-BE" dirty="0" smtClean="0">
                <a:solidFill>
                  <a:schemeClr val="accent1">
                    <a:lumMod val="75000"/>
                  </a:schemeClr>
                </a:solidFill>
                <a:effectLst>
                  <a:outerShdw blurRad="38100" dist="38100" dir="2700000" algn="tl">
                    <a:srgbClr val="000000">
                      <a:alpha val="43137"/>
                    </a:srgbClr>
                  </a:outerShdw>
                </a:effectLst>
              </a:rPr>
              <a:t>Conséquences de la CMU sur </a:t>
            </a:r>
            <a:r>
              <a:rPr lang="fr-BE" dirty="0">
                <a:solidFill>
                  <a:schemeClr val="accent1">
                    <a:lumMod val="75000"/>
                  </a:schemeClr>
                </a:solidFill>
                <a:effectLst>
                  <a:outerShdw blurRad="38100" dist="38100" dir="2700000" algn="tl">
                    <a:srgbClr val="000000">
                      <a:alpha val="43137"/>
                    </a:srgbClr>
                  </a:outerShdw>
                </a:effectLst>
              </a:rPr>
              <a:t>le fonctionnement des mutuelles de </a:t>
            </a:r>
            <a:r>
              <a:rPr lang="fr-BE" dirty="0" smtClean="0">
                <a:solidFill>
                  <a:schemeClr val="accent1">
                    <a:lumMod val="75000"/>
                  </a:schemeClr>
                </a:solidFill>
                <a:effectLst>
                  <a:outerShdw blurRad="38100" dist="38100" dir="2700000" algn="tl">
                    <a:srgbClr val="000000">
                      <a:alpha val="43137"/>
                    </a:srgbClr>
                  </a:outerShdw>
                </a:effectLst>
              </a:rPr>
              <a:t>santé : </a:t>
            </a:r>
            <a:r>
              <a:rPr lang="fr-BE" i="1" dirty="0" smtClean="0">
                <a:solidFill>
                  <a:schemeClr val="accent1">
                    <a:lumMod val="75000"/>
                  </a:schemeClr>
                </a:solidFill>
                <a:effectLst>
                  <a:outerShdw blurRad="38100" dist="38100" dir="2700000" algn="tl">
                    <a:srgbClr val="000000">
                      <a:alpha val="43137"/>
                    </a:srgbClr>
                  </a:outerShdw>
                </a:effectLst>
              </a:rPr>
              <a:t>(2) La gestion financière</a:t>
            </a:r>
            <a:endParaRPr lang="fr-BE"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8866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366171" cy="6955970"/>
          </a:xfrm>
        </p:spPr>
      </p:pic>
    </p:spTree>
    <p:extLst>
      <p:ext uri="{BB962C8B-B14F-4D97-AF65-F5344CB8AC3E}">
        <p14:creationId xmlns:p14="http://schemas.microsoft.com/office/powerpoint/2010/main" val="2069532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199" y="1825624"/>
            <a:ext cx="10909664" cy="4845141"/>
          </a:xfrm>
        </p:spPr>
        <p:txBody>
          <a:bodyPr>
            <a:normAutofit lnSpcReduction="10000"/>
          </a:bodyPr>
          <a:lstStyle/>
          <a:p>
            <a:r>
              <a:rPr lang="fr-BE" sz="2000" dirty="0" smtClean="0">
                <a:solidFill>
                  <a:schemeClr val="tx1"/>
                </a:solidFill>
              </a:rPr>
              <a:t>Conséquences sur la perception des bénéficiaires de la BSF : opportunité d’augmenter la taille de la mutuelle vs. </a:t>
            </a:r>
            <a:r>
              <a:rPr lang="fr-BE" sz="2000" b="1" dirty="0" smtClean="0">
                <a:solidFill>
                  <a:schemeClr val="tx1"/>
                </a:solidFill>
              </a:rPr>
              <a:t>« adhérents de second ordre » </a:t>
            </a:r>
            <a:r>
              <a:rPr lang="fr-BE" sz="2000" dirty="0" smtClean="0">
                <a:solidFill>
                  <a:schemeClr val="tx1"/>
                </a:solidFill>
              </a:rPr>
              <a:t>et </a:t>
            </a:r>
            <a:r>
              <a:rPr lang="fr-BE" sz="2000" b="1" dirty="0" smtClean="0">
                <a:solidFill>
                  <a:schemeClr val="tx1"/>
                </a:solidFill>
              </a:rPr>
              <a:t>stigmatisation</a:t>
            </a:r>
            <a:r>
              <a:rPr lang="fr-BE" sz="2000" dirty="0" smtClean="0">
                <a:solidFill>
                  <a:schemeClr val="tx1"/>
                </a:solidFill>
              </a:rPr>
              <a:t> :</a:t>
            </a:r>
          </a:p>
          <a:p>
            <a:pPr marL="0" indent="0">
              <a:buNone/>
            </a:pPr>
            <a:r>
              <a:rPr lang="fr-BE" sz="2000" dirty="0" smtClean="0">
                <a:solidFill>
                  <a:schemeClr val="tx1"/>
                </a:solidFill>
              </a:rPr>
              <a:t>	</a:t>
            </a:r>
            <a:r>
              <a:rPr lang="fr-BE" sz="1800" dirty="0"/>
              <a:t> </a:t>
            </a:r>
            <a:r>
              <a:rPr lang="fr-BE" sz="1800" i="1" dirty="0"/>
              <a:t>« Parfois, j’avais même des médicaments, j’avais le complexe d’aller là-bas parce qu’ils me </a:t>
            </a:r>
            <a:r>
              <a:rPr lang="fr-BE" sz="1800" i="1" dirty="0" smtClean="0"/>
              <a:t>	disaient</a:t>
            </a:r>
            <a:r>
              <a:rPr lang="fr-BE" sz="1800" i="1" dirty="0"/>
              <a:t> : ‘tu es tout le temps 	malade, tu es tout le temps malade’. Et moi je répondais : ‘la maladie, </a:t>
            </a:r>
            <a:r>
              <a:rPr lang="fr-BE" sz="1800" i="1" dirty="0" smtClean="0"/>
              <a:t>	ce </a:t>
            </a:r>
            <a:r>
              <a:rPr lang="fr-BE" sz="1800" i="1" dirty="0"/>
              <a:t>n’est pas de ma faute’ »</a:t>
            </a:r>
            <a:r>
              <a:rPr lang="fr-BE" sz="1800" dirty="0"/>
              <a:t> (Bénéficiaire BSF, </a:t>
            </a:r>
            <a:r>
              <a:rPr lang="fr-BE" sz="1800" dirty="0" smtClean="0"/>
              <a:t>20/09/2017</a:t>
            </a:r>
            <a:r>
              <a:rPr lang="fr-BE" sz="1800" dirty="0"/>
              <a:t>)</a:t>
            </a:r>
          </a:p>
          <a:p>
            <a:pPr marL="0" indent="0">
              <a:buNone/>
            </a:pPr>
            <a:r>
              <a:rPr lang="fr-BE" sz="1800" i="1" dirty="0"/>
              <a:t>	« C’est parce que la subvention des BSF n’est pas arrivée, c’est pour ça qu’il y a tous ces hurlements. </a:t>
            </a:r>
            <a:r>
              <a:rPr lang="fr-BE" sz="1800" i="1" dirty="0" smtClean="0"/>
              <a:t>	[…] </a:t>
            </a:r>
            <a:r>
              <a:rPr lang="fr-BE" sz="1800" i="1" dirty="0"/>
              <a:t>Les mutuelles </a:t>
            </a:r>
            <a:r>
              <a:rPr lang="fr-BE" sz="1800" i="1" dirty="0" smtClean="0"/>
              <a:t>savent </a:t>
            </a:r>
            <a:r>
              <a:rPr lang="fr-BE" sz="1800" i="1" dirty="0"/>
              <a:t>très bien qu’en réalité, les BSF ne consomment pas. […] Le </a:t>
            </a:r>
            <a:r>
              <a:rPr lang="fr-BE" sz="1800" i="1" dirty="0" smtClean="0"/>
              <a:t>problème</a:t>
            </a:r>
            <a:r>
              <a:rPr lang="fr-BE" sz="1800" i="1" dirty="0"/>
              <a:t>, </a:t>
            </a:r>
            <a:r>
              <a:rPr lang="fr-BE" sz="1800" i="1" dirty="0" smtClean="0"/>
              <a:t>c’est 	que 	la </a:t>
            </a:r>
            <a:r>
              <a:rPr lang="fr-BE" sz="1800" i="1" dirty="0"/>
              <a:t>mutualité souffre. Elle prend </a:t>
            </a:r>
            <a:r>
              <a:rPr lang="fr-BE" sz="1800" i="1" dirty="0" smtClean="0"/>
              <a:t>l’argent </a:t>
            </a:r>
            <a:r>
              <a:rPr lang="fr-BE" sz="1800" i="1" dirty="0"/>
              <a:t>des familles simples [pour payer les prestations des </a:t>
            </a:r>
            <a:r>
              <a:rPr lang="fr-BE" sz="1800" i="1" dirty="0" smtClean="0"/>
              <a:t>BSF</a:t>
            </a:r>
            <a:r>
              <a:rPr lang="fr-BE" sz="1800" i="1" dirty="0"/>
              <a:t>] » </a:t>
            </a:r>
            <a:r>
              <a:rPr lang="fr-BE" sz="1800" i="1" dirty="0" smtClean="0"/>
              <a:t>	</a:t>
            </a:r>
            <a:r>
              <a:rPr lang="fr-BE" sz="1800" dirty="0" smtClean="0"/>
              <a:t>(</a:t>
            </a:r>
            <a:r>
              <a:rPr lang="fr-BE" sz="1800" dirty="0"/>
              <a:t>Responsable mutualiste, 02/12/2017).</a:t>
            </a:r>
          </a:p>
          <a:p>
            <a:r>
              <a:rPr lang="fr-BE" sz="2000" b="1" dirty="0" smtClean="0">
                <a:solidFill>
                  <a:schemeClr val="tx1"/>
                </a:solidFill>
              </a:rPr>
              <a:t>Réticences</a:t>
            </a:r>
            <a:r>
              <a:rPr lang="fr-BE" sz="2000" dirty="0" smtClean="0">
                <a:solidFill>
                  <a:schemeClr val="tx1"/>
                </a:solidFill>
              </a:rPr>
              <a:t> à enrôler et prendre en charge de nouveaux bénéficiaires </a:t>
            </a:r>
            <a:r>
              <a:rPr lang="fr-BE" sz="2000" dirty="0" smtClean="0"/>
              <a:t>(&gt; </a:t>
            </a:r>
            <a:r>
              <a:rPr lang="fr-BE" sz="2000" b="1" dirty="0" smtClean="0"/>
              <a:t>impossibilité pratique</a:t>
            </a:r>
            <a:r>
              <a:rPr lang="fr-BE" sz="2000" dirty="0" smtClean="0"/>
              <a:t>)</a:t>
            </a:r>
            <a:br>
              <a:rPr lang="fr-BE" sz="2000" dirty="0" smtClean="0"/>
            </a:br>
            <a:endParaRPr lang="fr-BE" sz="2000" dirty="0" smtClean="0"/>
          </a:p>
          <a:p>
            <a:pPr>
              <a:buFont typeface="Wingdings" panose="05000000000000000000" pitchFamily="2" charset="2"/>
              <a:buChar char="Ø"/>
            </a:pPr>
            <a:r>
              <a:rPr lang="fr-BE" sz="2000" dirty="0" smtClean="0">
                <a:solidFill>
                  <a:schemeClr val="tx1"/>
                </a:solidFill>
              </a:rPr>
              <a:t>A long terme, avec l’augmentation des bénéficiaires de BSF (et sans augmentation des adhérents FS), les bonnes pratiques développées </a:t>
            </a:r>
            <a:r>
              <a:rPr lang="fr-BE" sz="2000" u="sng" dirty="0" smtClean="0">
                <a:solidFill>
                  <a:schemeClr val="tx1"/>
                </a:solidFill>
              </a:rPr>
              <a:t>à Kaolack </a:t>
            </a:r>
            <a:r>
              <a:rPr lang="fr-BE" sz="2000" dirty="0" smtClean="0">
                <a:solidFill>
                  <a:schemeClr val="tx1"/>
                </a:solidFill>
              </a:rPr>
              <a:t>ne sont pas </a:t>
            </a:r>
            <a:r>
              <a:rPr lang="fr-BE" sz="2000" b="1" dirty="0" smtClean="0">
                <a:solidFill>
                  <a:schemeClr val="tx1"/>
                </a:solidFill>
              </a:rPr>
              <a:t>soutenables </a:t>
            </a:r>
          </a:p>
          <a:p>
            <a:pPr lvl="1">
              <a:buFont typeface="Wingdings" panose="05000000000000000000" pitchFamily="2" charset="2"/>
              <a:buChar char="Ø"/>
            </a:pPr>
            <a:r>
              <a:rPr lang="fr-BE" sz="1800" dirty="0" smtClean="0">
                <a:solidFill>
                  <a:schemeClr val="tx1"/>
                </a:solidFill>
              </a:rPr>
              <a:t>Nécessité de trouver de </a:t>
            </a:r>
            <a:r>
              <a:rPr lang="fr-BE" sz="1800" b="1" dirty="0" smtClean="0">
                <a:solidFill>
                  <a:schemeClr val="tx1"/>
                </a:solidFill>
              </a:rPr>
              <a:t>nouvelles modalités de collaboration </a:t>
            </a:r>
            <a:r>
              <a:rPr lang="fr-BE" sz="1800" dirty="0" smtClean="0">
                <a:solidFill>
                  <a:schemeClr val="tx1"/>
                </a:solidFill>
              </a:rPr>
              <a:t>entre l’ACMU et les mutuelles</a:t>
            </a:r>
          </a:p>
          <a:p>
            <a:pPr lvl="1">
              <a:buFont typeface="Wingdings" panose="05000000000000000000" pitchFamily="2" charset="2"/>
              <a:buChar char="Ø"/>
            </a:pPr>
            <a:r>
              <a:rPr lang="fr-BE" sz="1800" dirty="0" smtClean="0">
                <a:solidFill>
                  <a:schemeClr val="tx1"/>
                </a:solidFill>
              </a:rPr>
              <a:t>Une meilleure politique </a:t>
            </a:r>
            <a:r>
              <a:rPr lang="fr-BE" sz="1800" b="1" dirty="0" smtClean="0">
                <a:solidFill>
                  <a:schemeClr val="tx1"/>
                </a:solidFill>
              </a:rPr>
              <a:t>d’approvisionnement en médicaments essentiels </a:t>
            </a:r>
            <a:r>
              <a:rPr lang="fr-BE" sz="1800" dirty="0" smtClean="0">
                <a:solidFill>
                  <a:schemeClr val="tx1"/>
                </a:solidFill>
              </a:rPr>
              <a:t>pour réduire les charges des mutuelles de santé</a:t>
            </a:r>
          </a:p>
          <a:p>
            <a:pPr marL="457200" lvl="1" indent="0">
              <a:buNone/>
            </a:pPr>
            <a:endParaRPr lang="fr-BE" sz="1200" dirty="0" smtClean="0">
              <a:solidFill>
                <a:schemeClr val="tx1"/>
              </a:solidFill>
            </a:endParaRPr>
          </a:p>
          <a:p>
            <a:pPr lvl="1">
              <a:buFont typeface="Wingdings" panose="05000000000000000000" pitchFamily="2" charset="2"/>
              <a:buChar char="Ø"/>
            </a:pPr>
            <a:endParaRPr lang="fr-BE" sz="1200" dirty="0" smtClean="0">
              <a:solidFill>
                <a:schemeClr val="tx1"/>
              </a:solidFill>
            </a:endParaRPr>
          </a:p>
          <a:p>
            <a:pPr>
              <a:buFont typeface="Wingdings" panose="05000000000000000000" pitchFamily="2" charset="2"/>
              <a:buChar char="Ø"/>
            </a:pPr>
            <a:endParaRPr lang="fr-BE" sz="1600" dirty="0" smtClean="0">
              <a:solidFill>
                <a:schemeClr val="tx1"/>
              </a:solidFill>
            </a:endParaRPr>
          </a:p>
          <a:p>
            <a:pPr marL="0" indent="0">
              <a:buNone/>
            </a:pPr>
            <a:endParaRPr lang="fr-BE" dirty="0"/>
          </a:p>
        </p:txBody>
      </p:sp>
      <p:sp>
        <p:nvSpPr>
          <p:cNvPr id="5" name="Titre 1"/>
          <p:cNvSpPr txBox="1">
            <a:spLocks/>
          </p:cNvSpPr>
          <p:nvPr/>
        </p:nvSpPr>
        <p:spPr>
          <a:xfrm>
            <a:off x="533990" y="408573"/>
            <a:ext cx="11135496" cy="14898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3600" dirty="0" smtClean="0">
                <a:solidFill>
                  <a:schemeClr val="accent1">
                    <a:lumMod val="75000"/>
                  </a:schemeClr>
                </a:solidFill>
                <a:effectLst>
                  <a:outerShdw blurRad="38100" dist="38100" dir="2700000" algn="tl">
                    <a:srgbClr val="000000">
                      <a:alpha val="43137"/>
                    </a:srgbClr>
                  </a:outerShdw>
                </a:effectLst>
              </a:rPr>
              <a:t>Conséquences de la CMU sur le fonctionnement des mutuelles de santé : </a:t>
            </a:r>
            <a:r>
              <a:rPr lang="fr-BE" sz="3600" i="1" dirty="0" smtClean="0">
                <a:solidFill>
                  <a:schemeClr val="accent1">
                    <a:lumMod val="75000"/>
                  </a:schemeClr>
                </a:solidFill>
                <a:effectLst>
                  <a:outerShdw blurRad="38100" dist="38100" dir="2700000" algn="tl">
                    <a:srgbClr val="000000">
                      <a:alpha val="43137"/>
                    </a:srgbClr>
                  </a:outerShdw>
                </a:effectLst>
              </a:rPr>
              <a:t>(3) La prise en charge des bénéficiaires</a:t>
            </a:r>
            <a:endParaRPr lang="fr-BE" sz="36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6619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solidFill>
                  <a:schemeClr val="accent1">
                    <a:lumMod val="75000"/>
                  </a:schemeClr>
                </a:solidFill>
                <a:effectLst>
                  <a:outerShdw blurRad="38100" dist="38100" dir="2700000" algn="tl">
                    <a:srgbClr val="000000">
                      <a:alpha val="43137"/>
                    </a:srgbClr>
                  </a:outerShdw>
                </a:effectLst>
              </a:rPr>
              <a:t>Conclusions</a:t>
            </a:r>
            <a:endParaRPr lang="fr-BE" dirty="0">
              <a:solidFill>
                <a:schemeClr val="accent1">
                  <a:lumMod val="75000"/>
                </a:schemeClr>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838200" y="1551351"/>
            <a:ext cx="10515600" cy="5084580"/>
          </a:xfrm>
        </p:spPr>
        <p:txBody>
          <a:bodyPr>
            <a:normAutofit fontScale="40000" lnSpcReduction="20000"/>
          </a:bodyPr>
          <a:lstStyle/>
          <a:p>
            <a:pPr marL="0" indent="0">
              <a:buNone/>
            </a:pPr>
            <a:r>
              <a:rPr lang="fr-BE" sz="4000" b="1" u="sng" dirty="0" smtClean="0"/>
              <a:t>Le choix des mutuelles: entre continuité et changements</a:t>
            </a:r>
          </a:p>
          <a:p>
            <a:r>
              <a:rPr lang="fr-BE" sz="4000" dirty="0" smtClean="0"/>
              <a:t>Continuité dans les idées, favorisée par une « coalition de cause » présentant les mutuelles de santé comme « la » solution au Sénégal (pour le secteur informel/rural).</a:t>
            </a:r>
          </a:p>
          <a:p>
            <a:r>
              <a:rPr lang="fr-BE" sz="4000" dirty="0" smtClean="0"/>
              <a:t>Changement de par une volonté politique forte (promesse électorale) et des moyens (humains et financiers) qui permettent de concrétiser des axes précédemment identifiés</a:t>
            </a:r>
          </a:p>
          <a:p>
            <a:r>
              <a:rPr lang="fr-BE" sz="4000" dirty="0" smtClean="0"/>
              <a:t>Ouattara &amp; Ndiaye (2017 : 46) parlent à ce propos d’une « quatrième phase » de la mutualité au Sénégal à partir de 2012</a:t>
            </a:r>
          </a:p>
          <a:p>
            <a:r>
              <a:rPr lang="fr-BE" sz="4000" dirty="0" smtClean="0"/>
              <a:t>Besoins de financement en constante évolution : quelle pérennité? </a:t>
            </a:r>
            <a:br>
              <a:rPr lang="fr-BE" sz="4000" dirty="0" smtClean="0"/>
            </a:br>
            <a:endParaRPr lang="fr-BE" sz="4000" dirty="0" smtClean="0"/>
          </a:p>
          <a:p>
            <a:pPr marL="0" indent="0">
              <a:buNone/>
            </a:pPr>
            <a:r>
              <a:rPr lang="fr-BE" sz="4000" b="1" u="sng" dirty="0" smtClean="0"/>
              <a:t>Le fonctionnement des mutuelles dans le cadre de la CMU : anciens et nouveaux enjeux</a:t>
            </a:r>
          </a:p>
          <a:p>
            <a:r>
              <a:rPr lang="fr-BE" sz="4000" dirty="0" smtClean="0"/>
              <a:t>Ampleur du mouvement mutualiste suite à la CMU (une mutuelle par commune, unions régionales et nationale)</a:t>
            </a:r>
          </a:p>
          <a:p>
            <a:r>
              <a:rPr lang="fr-BE" sz="4000" dirty="0" smtClean="0"/>
              <a:t>Le faible taux adhésion de la population : un défi ancien, qui reste de taille !</a:t>
            </a:r>
          </a:p>
          <a:p>
            <a:r>
              <a:rPr lang="fr-BE" sz="4000" dirty="0" smtClean="0"/>
              <a:t>De nouveaux enjeux face à un nouveau public : la prise en charge des populations identifiées comme pauvres et indigentes</a:t>
            </a:r>
          </a:p>
          <a:p>
            <a:r>
              <a:rPr lang="fr-BE" sz="4000" dirty="0" smtClean="0"/>
              <a:t>A la recherche d’un équilibre entre autonomie, représentation communautaire, professionnalisation et prestation de service publics</a:t>
            </a:r>
          </a:p>
          <a:p>
            <a:pPr marL="0" indent="0">
              <a:buNone/>
            </a:pPr>
            <a:endParaRPr lang="fr-BE" sz="2900" dirty="0" smtClean="0"/>
          </a:p>
          <a:p>
            <a:pPr marL="0" indent="0">
              <a:buNone/>
            </a:pPr>
            <a:r>
              <a:rPr lang="fr-BE" sz="4000" dirty="0" smtClean="0"/>
              <a:t>Les </a:t>
            </a:r>
            <a:r>
              <a:rPr lang="fr-BE" sz="4000" dirty="0"/>
              <a:t>acteurs mutualistes sont en tout cas déterminés à garder leur rôle central comme instruments de la couverture universelle, tandis que certains analystes y voient une « solution transitoire » (</a:t>
            </a:r>
            <a:r>
              <a:rPr lang="fr-BE" sz="4000" dirty="0" err="1"/>
              <a:t>Boidin</a:t>
            </a:r>
            <a:r>
              <a:rPr lang="fr-BE" sz="4000" dirty="0"/>
              <a:t>, 2015; </a:t>
            </a:r>
            <a:r>
              <a:rPr lang="fr-BE" sz="4000" dirty="0" err="1"/>
              <a:t>Carrin</a:t>
            </a:r>
            <a:r>
              <a:rPr lang="fr-BE" sz="4000" dirty="0"/>
              <a:t>, James, &amp; Evans, 2006) : </a:t>
            </a:r>
            <a:endParaRPr lang="fr-BE" sz="4000" dirty="0" smtClean="0"/>
          </a:p>
          <a:p>
            <a:pPr marL="0" indent="0">
              <a:buNone/>
            </a:pPr>
            <a:r>
              <a:rPr lang="fr-BE" sz="4000" dirty="0"/>
              <a:t>	</a:t>
            </a:r>
            <a:r>
              <a:rPr lang="fr-BE" sz="4000" dirty="0" smtClean="0"/>
              <a:t>«</a:t>
            </a:r>
            <a:r>
              <a:rPr lang="fr-BE" sz="4000" dirty="0"/>
              <a:t> </a:t>
            </a:r>
            <a:r>
              <a:rPr lang="fr-BE" sz="4000" i="1" dirty="0"/>
              <a:t>En tout cas, on est toujours dans cette défense et dans ce combat. […] Il faut qu’on prouve, il faut qu’on prouve </a:t>
            </a:r>
            <a:r>
              <a:rPr lang="fr-BE" sz="4000" i="1" dirty="0" smtClean="0"/>
              <a:t>	pourquoi </a:t>
            </a:r>
            <a:r>
              <a:rPr lang="fr-BE" sz="4000" i="1" dirty="0"/>
              <a:t>l’Etat a choisi les mutuelles de santé à base communautaire »</a:t>
            </a:r>
            <a:r>
              <a:rPr lang="fr-BE" sz="4000" dirty="0"/>
              <a:t> (Responsable mutualiste, 07/04/2016). </a:t>
            </a:r>
          </a:p>
        </p:txBody>
      </p:sp>
    </p:spTree>
    <p:extLst>
      <p:ext uri="{BB962C8B-B14F-4D97-AF65-F5344CB8AC3E}">
        <p14:creationId xmlns:p14="http://schemas.microsoft.com/office/powerpoint/2010/main" val="2310473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dirty="0" smtClean="0">
                <a:solidFill>
                  <a:schemeClr val="accent1">
                    <a:lumMod val="75000"/>
                  </a:schemeClr>
                </a:solidFill>
                <a:effectLst>
                  <a:outerShdw blurRad="38100" dist="38100" dir="2700000" algn="tl">
                    <a:srgbClr val="000000">
                      <a:alpha val="43137"/>
                    </a:srgbClr>
                  </a:outerShdw>
                </a:effectLst>
              </a:rPr>
              <a:t>Merci de votre aimable attention</a:t>
            </a:r>
            <a:endParaRPr lang="fr-BE" dirty="0">
              <a:solidFill>
                <a:schemeClr val="accent1">
                  <a:lumMod val="75000"/>
                </a:schemeClr>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329293" y="1690688"/>
            <a:ext cx="11533414" cy="5068388"/>
          </a:xfrm>
        </p:spPr>
        <p:txBody>
          <a:bodyPr>
            <a:normAutofit fontScale="40000" lnSpcReduction="20000"/>
          </a:bodyPr>
          <a:lstStyle/>
          <a:p>
            <a:pPr marL="0" indent="0">
              <a:buNone/>
            </a:pPr>
            <a:r>
              <a:rPr lang="fr-BE" b="1" u="sng" dirty="0" smtClean="0"/>
              <a:t>Références bibliographiques :</a:t>
            </a:r>
          </a:p>
          <a:p>
            <a:r>
              <a:rPr lang="fr-BE" dirty="0"/>
              <a:t>Abt Associates. (</a:t>
            </a:r>
            <a:r>
              <a:rPr lang="fr-BE" dirty="0" err="1"/>
              <a:t>n.d</a:t>
            </a:r>
            <a:r>
              <a:rPr lang="fr-BE" dirty="0"/>
              <a:t>.). Projet DECAM : Synthèse des études de faisabilité des réseaux départementaux des mutuelles de santé. USAID Programme santé, Ministère de la Santé et de l’Action Sociale, République du Sénégal.</a:t>
            </a:r>
          </a:p>
          <a:p>
            <a:r>
              <a:rPr lang="fr-BE" dirty="0"/>
              <a:t>Agence de la CMU. (2017, mars). Mise en </a:t>
            </a:r>
            <a:r>
              <a:rPr lang="fr-BE" dirty="0" smtClean="0"/>
              <a:t>œuvre </a:t>
            </a:r>
            <a:r>
              <a:rPr lang="fr-BE" dirty="0"/>
              <a:t>de la couverture maladie universelle: rapport d’activités de l’année 2016. Ministère de la Santé et de l’Action Sociale, République du Sénégal</a:t>
            </a:r>
            <a:r>
              <a:rPr lang="fr-BE" dirty="0" smtClean="0"/>
              <a:t>.</a:t>
            </a:r>
          </a:p>
          <a:p>
            <a:r>
              <a:rPr lang="en-US" dirty="0" err="1"/>
              <a:t>Agyepong</a:t>
            </a:r>
            <a:r>
              <a:rPr lang="en-US" dirty="0"/>
              <a:t>, I. A., </a:t>
            </a:r>
            <a:r>
              <a:rPr lang="en-US" dirty="0" err="1"/>
              <a:t>Abankwah</a:t>
            </a:r>
            <a:r>
              <a:rPr lang="en-US" dirty="0"/>
              <a:t>, D. N. Y., </a:t>
            </a:r>
            <a:r>
              <a:rPr lang="en-US" dirty="0" err="1"/>
              <a:t>Abroso</a:t>
            </a:r>
            <a:r>
              <a:rPr lang="en-US" dirty="0"/>
              <a:t>, A., Chun, C., </a:t>
            </a:r>
            <a:r>
              <a:rPr lang="en-US" dirty="0" err="1"/>
              <a:t>Dodoo</a:t>
            </a:r>
            <a:r>
              <a:rPr lang="en-US" dirty="0"/>
              <a:t>, J. N. O., Lee, S., … </a:t>
            </a:r>
            <a:r>
              <a:rPr lang="en-US" dirty="0" err="1"/>
              <a:t>Asenso-Boadi</a:t>
            </a:r>
            <a:r>
              <a:rPr lang="en-US" dirty="0"/>
              <a:t>, F. (2016). The “Universal” in UHC and Ghana’s National Health Insurance Scheme: policy and implementation challenges and dilemmas of a lower middle income country. </a:t>
            </a:r>
            <a:r>
              <a:rPr lang="en-US" i="1" dirty="0"/>
              <a:t>BMC Health Services Research</a:t>
            </a:r>
            <a:r>
              <a:rPr lang="en-US" dirty="0"/>
              <a:t>, </a:t>
            </a:r>
            <a:r>
              <a:rPr lang="en-US" i="1" dirty="0"/>
              <a:t>16</a:t>
            </a:r>
            <a:r>
              <a:rPr lang="en-US" dirty="0"/>
              <a:t>(1). https://doi.org/10.1186/s12913-016-1758-y</a:t>
            </a:r>
            <a:endParaRPr lang="fr-BE" dirty="0"/>
          </a:p>
          <a:p>
            <a:r>
              <a:rPr lang="en-US" dirty="0" err="1"/>
              <a:t>Alenda-Demoutiez</a:t>
            </a:r>
            <a:r>
              <a:rPr lang="en-US" dirty="0"/>
              <a:t>, J. (2016, </a:t>
            </a:r>
            <a:r>
              <a:rPr lang="en-US" dirty="0" err="1"/>
              <a:t>mai</a:t>
            </a:r>
            <a:r>
              <a:rPr lang="en-US" dirty="0"/>
              <a:t> 17). </a:t>
            </a:r>
            <a:r>
              <a:rPr lang="fr-BE" i="1" dirty="0"/>
              <a:t>Les mutuelles de santé dans l’extension de la Couverture Maladie au Sénégal. Une lecture par les conventions et l’économie sociale et solidaire</a:t>
            </a:r>
            <a:r>
              <a:rPr lang="fr-BE" dirty="0"/>
              <a:t>. Université de Lille, Lille.</a:t>
            </a:r>
          </a:p>
          <a:p>
            <a:r>
              <a:rPr lang="fr-BE" dirty="0" err="1"/>
              <a:t>Boidin</a:t>
            </a:r>
            <a:r>
              <a:rPr lang="fr-BE" dirty="0"/>
              <a:t>, B. (2015). L’extension de la couverture maladie par les mutuelles communautaires en Afrique : mythes et réalités. </a:t>
            </a:r>
            <a:r>
              <a:rPr lang="fr-BE" i="1" dirty="0"/>
              <a:t>Bulletin de la Société de pathologie exotique</a:t>
            </a:r>
            <a:r>
              <a:rPr lang="fr-BE" dirty="0"/>
              <a:t>, </a:t>
            </a:r>
            <a:r>
              <a:rPr lang="fr-BE" i="1" dirty="0"/>
              <a:t>108</a:t>
            </a:r>
            <a:r>
              <a:rPr lang="fr-BE" dirty="0"/>
              <a:t>(1), 63‑69. https://doi.org/10.1007/s13149-014-0364-7</a:t>
            </a:r>
          </a:p>
          <a:p>
            <a:r>
              <a:rPr lang="fr-BE" dirty="0" err="1"/>
              <a:t>Carrin</a:t>
            </a:r>
            <a:r>
              <a:rPr lang="fr-BE" dirty="0"/>
              <a:t>, G., James, C., &amp; Evans, D. (2006). Atteindre la couverture universelle : Le développement du système de financement. In G. Dussault, P. Fournier, &amp; A. </a:t>
            </a:r>
            <a:r>
              <a:rPr lang="fr-BE" dirty="0" err="1"/>
              <a:t>Letourmy</a:t>
            </a:r>
            <a:r>
              <a:rPr lang="fr-BE" dirty="0"/>
              <a:t>, </a:t>
            </a:r>
            <a:r>
              <a:rPr lang="fr-BE" i="1" dirty="0"/>
              <a:t>L’Assurance maladie en Afrique francophone : Améliorer l’accès aux soins et lutter contre la pauvreté</a:t>
            </a:r>
            <a:r>
              <a:rPr lang="fr-BE" dirty="0"/>
              <a:t> (p. 149‑161). Washington D.C.: The World Bank.</a:t>
            </a:r>
          </a:p>
          <a:p>
            <a:r>
              <a:rPr lang="fr-BE" dirty="0" smtClean="0"/>
              <a:t>Cellule </a:t>
            </a:r>
            <a:r>
              <a:rPr lang="fr-BE" dirty="0"/>
              <a:t>d’Appui au Financement de la Santé et au Partenariat. (2008). Stratégie Nationale d’Extension de la Couverture du Risque Maladie des Sénégalais. USAID, Ministère de la Santé et de la Prévention, République du Sénégal.</a:t>
            </a:r>
          </a:p>
          <a:p>
            <a:r>
              <a:rPr lang="fr-BE" dirty="0"/>
              <a:t>De Maillard, J., &amp; </a:t>
            </a:r>
            <a:r>
              <a:rPr lang="fr-BE" dirty="0" err="1"/>
              <a:t>Kübler</a:t>
            </a:r>
            <a:r>
              <a:rPr lang="fr-BE" dirty="0"/>
              <a:t>, D. (2009). </a:t>
            </a:r>
            <a:r>
              <a:rPr lang="fr-BE" i="1" dirty="0"/>
              <a:t>Analyser les politiques publiques</a:t>
            </a:r>
            <a:r>
              <a:rPr lang="fr-BE" dirty="0"/>
              <a:t>. Grenoble: Presses Universitaires de Grenoble.</a:t>
            </a:r>
          </a:p>
          <a:p>
            <a:r>
              <a:rPr lang="en-US" dirty="0" err="1"/>
              <a:t>Kotoh</a:t>
            </a:r>
            <a:r>
              <a:rPr lang="en-US" dirty="0"/>
              <a:t>, A. M., </a:t>
            </a:r>
            <a:r>
              <a:rPr lang="en-US" dirty="0" err="1"/>
              <a:t>Aryeetey</a:t>
            </a:r>
            <a:r>
              <a:rPr lang="en-US" dirty="0"/>
              <a:t>, G. C., &amp; Van der </a:t>
            </a:r>
            <a:r>
              <a:rPr lang="en-US" dirty="0" err="1"/>
              <a:t>Geest</a:t>
            </a:r>
            <a:r>
              <a:rPr lang="en-US" dirty="0"/>
              <a:t>, S. (2017). Factors That Influence Enrolment and Retention in Ghana’ National Health Insurance Scheme. </a:t>
            </a:r>
            <a:r>
              <a:rPr lang="en-US" i="1" dirty="0"/>
              <a:t>International Journal of Health Policy and Management</a:t>
            </a:r>
            <a:r>
              <a:rPr lang="en-US" dirty="0"/>
              <a:t>, </a:t>
            </a:r>
            <a:r>
              <a:rPr lang="en-US" i="1" dirty="0"/>
              <a:t>7</a:t>
            </a:r>
            <a:r>
              <a:rPr lang="en-US" dirty="0"/>
              <a:t>(5), 443‑454. https://doi.org/10.15171/ijhpm.2017.117</a:t>
            </a:r>
            <a:endParaRPr lang="fr-BE" dirty="0"/>
          </a:p>
          <a:p>
            <a:r>
              <a:rPr lang="fr-BE" dirty="0" smtClean="0"/>
              <a:t>Ministère </a:t>
            </a:r>
            <a:r>
              <a:rPr lang="fr-BE" dirty="0"/>
              <a:t>de la Santé. (2004, juillet). Plan Stratégique de Développement des Mutuelles de Santé au Sénégal. République du Sénégal.</a:t>
            </a:r>
          </a:p>
          <a:p>
            <a:r>
              <a:rPr lang="fr-BE" dirty="0" smtClean="0"/>
              <a:t>Ministère </a:t>
            </a:r>
            <a:r>
              <a:rPr lang="fr-BE" dirty="0"/>
              <a:t>de la Santé et de l’Action Sociale. (2013). Plan stratégique de développement de la Couverture Maladie Universelle au Sénégal 2013-2017. République du Sénégal</a:t>
            </a:r>
            <a:r>
              <a:rPr lang="fr-BE" dirty="0" smtClean="0"/>
              <a:t>.</a:t>
            </a:r>
          </a:p>
          <a:p>
            <a:r>
              <a:rPr lang="fr-BE" dirty="0"/>
              <a:t>Ouattara, O., &amp; Ndiaye, P. (2017). </a:t>
            </a:r>
            <a:r>
              <a:rPr lang="fr-BE" i="1" dirty="0"/>
              <a:t>Potentiel des mutuelles de santé à la mise en œuvre de la Couverture Maladie Universelle au Mali et au Sénégal</a:t>
            </a:r>
            <a:r>
              <a:rPr lang="fr-BE" dirty="0"/>
              <a:t>. </a:t>
            </a:r>
            <a:r>
              <a:rPr lang="en-US" dirty="0"/>
              <a:t>Coordination MASMUT zone UEMOA.</a:t>
            </a:r>
            <a:endParaRPr lang="fr-BE" dirty="0"/>
          </a:p>
          <a:p>
            <a:r>
              <a:rPr lang="en-US" dirty="0" smtClean="0"/>
              <a:t>Panda</a:t>
            </a:r>
            <a:r>
              <a:rPr lang="en-US" dirty="0"/>
              <a:t>, P., H </a:t>
            </a:r>
            <a:r>
              <a:rPr lang="en-US" dirty="0" err="1"/>
              <a:t>Dror</a:t>
            </a:r>
            <a:r>
              <a:rPr lang="en-US" dirty="0"/>
              <a:t>, I., Micro Insurance Academy, Perez </a:t>
            </a:r>
            <a:r>
              <a:rPr lang="en-US" dirty="0" err="1"/>
              <a:t>Koehlmoos</a:t>
            </a:r>
            <a:r>
              <a:rPr lang="en-US" dirty="0"/>
              <a:t>, T., Uniformed Services University of the Health Sciences, Hossain, S. A. S., … Micro Insurance Academy. (2016). </a:t>
            </a:r>
            <a:r>
              <a:rPr lang="en-US" i="1" dirty="0"/>
              <a:t>Factors affecting uptake of voluntary and community-based health insurance schemes in low-and middle-income countries</a:t>
            </a:r>
            <a:r>
              <a:rPr lang="en-US" dirty="0"/>
              <a:t>. International Initiative for Impact Evaluation (3ie). https://doi.org/10.23846/SR41009</a:t>
            </a:r>
            <a:endParaRPr lang="fr-BE" dirty="0"/>
          </a:p>
          <a:p>
            <a:r>
              <a:rPr lang="en-US" dirty="0" err="1"/>
              <a:t>Sagna</a:t>
            </a:r>
            <a:r>
              <a:rPr lang="en-US" dirty="0"/>
              <a:t>, O., </a:t>
            </a:r>
            <a:r>
              <a:rPr lang="en-US" dirty="0" err="1"/>
              <a:t>Seck</a:t>
            </a:r>
            <a:r>
              <a:rPr lang="en-US" dirty="0"/>
              <a:t>, I., </a:t>
            </a:r>
            <a:r>
              <a:rPr lang="en-US" dirty="0" err="1"/>
              <a:t>Dia</a:t>
            </a:r>
            <a:r>
              <a:rPr lang="en-US" dirty="0"/>
              <a:t>, A. T., </a:t>
            </a:r>
            <a:r>
              <a:rPr lang="en-US" dirty="0" err="1"/>
              <a:t>Sall</a:t>
            </a:r>
            <a:r>
              <a:rPr lang="en-US" dirty="0"/>
              <a:t>, F. L., </a:t>
            </a:r>
            <a:r>
              <a:rPr lang="en-US" dirty="0" err="1"/>
              <a:t>Diouf</a:t>
            </a:r>
            <a:r>
              <a:rPr lang="en-US" dirty="0"/>
              <a:t>, S., Mendy, J., … </a:t>
            </a:r>
            <a:r>
              <a:rPr lang="fr-BE" dirty="0" err="1"/>
              <a:t>Kassoka</a:t>
            </a:r>
            <a:r>
              <a:rPr lang="fr-BE" dirty="0"/>
              <a:t>, B. (2016). Étude de la préférence des usagers sur les stratégies de développement de la couverture sanitaire universelle à travers les mutuelles de santé dans la région de Ziguinchor au sud-ouest du Sénégal. </a:t>
            </a:r>
            <a:r>
              <a:rPr lang="fr-BE" i="1" dirty="0"/>
              <a:t>Bulletin de la Société de pathologie exotique</a:t>
            </a:r>
            <a:r>
              <a:rPr lang="fr-BE" dirty="0"/>
              <a:t>, </a:t>
            </a:r>
            <a:r>
              <a:rPr lang="fr-BE" i="1" dirty="0"/>
              <a:t>109</a:t>
            </a:r>
            <a:r>
              <a:rPr lang="fr-BE" dirty="0"/>
              <a:t>(3), 195‑206. https://doi.org/10.1007/s13149-016-0508-z</a:t>
            </a:r>
          </a:p>
          <a:p>
            <a:r>
              <a:rPr lang="fr-BE" dirty="0" err="1"/>
              <a:t>Seck</a:t>
            </a:r>
            <a:r>
              <a:rPr lang="fr-BE" dirty="0"/>
              <a:t>, I., Dia, A. T., </a:t>
            </a:r>
            <a:r>
              <a:rPr lang="fr-BE" dirty="0" err="1"/>
              <a:t>Sagna</a:t>
            </a:r>
            <a:r>
              <a:rPr lang="fr-BE" dirty="0"/>
              <a:t>, O., &amp; </a:t>
            </a:r>
            <a:r>
              <a:rPr lang="fr-BE" dirty="0" err="1"/>
              <a:t>Leye</a:t>
            </a:r>
            <a:r>
              <a:rPr lang="fr-BE" dirty="0"/>
              <a:t>, M. M. (2017). Déterminants de l’adhésion et de la fidélisation aux mutuelles de santé dans la région de Ziguinchor (Sénégal). </a:t>
            </a:r>
            <a:r>
              <a:rPr lang="fr-BE" i="1" dirty="0"/>
              <a:t>Santé Publique</a:t>
            </a:r>
            <a:r>
              <a:rPr lang="fr-BE" dirty="0"/>
              <a:t>, </a:t>
            </a:r>
            <a:r>
              <a:rPr lang="fr-BE" i="1" dirty="0"/>
              <a:t>29</a:t>
            </a:r>
            <a:r>
              <a:rPr lang="fr-BE" dirty="0"/>
              <a:t>(1), 105–114</a:t>
            </a:r>
            <a:r>
              <a:rPr lang="fr-BE" dirty="0" smtClean="0"/>
              <a:t>.</a:t>
            </a:r>
            <a:endParaRPr lang="fr-BE" sz="1600" dirty="0"/>
          </a:p>
        </p:txBody>
      </p:sp>
    </p:spTree>
    <p:extLst>
      <p:ext uri="{BB962C8B-B14F-4D97-AF65-F5344CB8AC3E}">
        <p14:creationId xmlns:p14="http://schemas.microsoft.com/office/powerpoint/2010/main" val="657870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solidFill>
                  <a:schemeClr val="accent1">
                    <a:lumMod val="75000"/>
                  </a:schemeClr>
                </a:solidFill>
                <a:effectLst>
                  <a:outerShdw blurRad="38100" dist="38100" dir="2700000" algn="tl">
                    <a:srgbClr val="000000">
                      <a:alpha val="43137"/>
                    </a:srgbClr>
                  </a:outerShdw>
                </a:effectLst>
              </a:rPr>
              <a:t>Introduction</a:t>
            </a:r>
            <a:endParaRPr lang="fr-BE" dirty="0">
              <a:solidFill>
                <a:schemeClr val="accent1">
                  <a:lumMod val="75000"/>
                </a:schemeClr>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566057" y="1655853"/>
            <a:ext cx="10877595" cy="4859383"/>
          </a:xfrm>
        </p:spPr>
        <p:txBody>
          <a:bodyPr>
            <a:noAutofit/>
          </a:bodyPr>
          <a:lstStyle/>
          <a:p>
            <a:pPr>
              <a:lnSpc>
                <a:spcPct val="120000"/>
              </a:lnSpc>
            </a:pPr>
            <a:r>
              <a:rPr lang="fr-BE" sz="1800" b="1" dirty="0" smtClean="0"/>
              <a:t>Lancement officiel de la Couverture Maladie Universelle (CMU) </a:t>
            </a:r>
            <a:r>
              <a:rPr lang="fr-BE" sz="1800" dirty="0" smtClean="0"/>
              <a:t>par le Président M. </a:t>
            </a:r>
            <a:r>
              <a:rPr lang="fr-BE" sz="1800" dirty="0" err="1" smtClean="0"/>
              <a:t>Sall</a:t>
            </a:r>
            <a:r>
              <a:rPr lang="fr-BE" sz="1800" dirty="0" smtClean="0"/>
              <a:t> en septembre 2013</a:t>
            </a:r>
          </a:p>
          <a:p>
            <a:pPr marL="0" indent="0">
              <a:lnSpc>
                <a:spcPct val="120000"/>
              </a:lnSpc>
              <a:buNone/>
            </a:pPr>
            <a:r>
              <a:rPr lang="fr-BE" sz="1600" i="1" dirty="0" smtClean="0"/>
              <a:t>	Objectif : «</a:t>
            </a:r>
            <a:r>
              <a:rPr lang="fr-BE" sz="1600" i="1" dirty="0"/>
              <a:t> </a:t>
            </a:r>
            <a:r>
              <a:rPr lang="fr-BE" sz="1600" i="1" dirty="0" smtClean="0"/>
              <a:t>un</a:t>
            </a:r>
            <a:r>
              <a:rPr lang="fr-BE" sz="1600" i="1" dirty="0" smtClean="0">
                <a:effectLst>
                  <a:outerShdw blurRad="38100" dist="38100" dir="2700000" algn="tl">
                    <a:srgbClr val="000000">
                      <a:alpha val="43137"/>
                    </a:srgbClr>
                  </a:outerShdw>
                </a:effectLst>
              </a:rPr>
              <a:t> </a:t>
            </a:r>
            <a:r>
              <a:rPr lang="fr-BE" sz="1600" i="1" dirty="0">
                <a:effectLst>
                  <a:outerShdw blurRad="38100" dist="38100" dir="2700000" algn="tl">
                    <a:srgbClr val="000000">
                      <a:alpha val="43137"/>
                    </a:srgbClr>
                  </a:outerShdw>
                </a:effectLst>
              </a:rPr>
              <a:t>accès universel à des services de santé</a:t>
            </a:r>
            <a:r>
              <a:rPr lang="fr-BE" sz="1600" b="1" i="1" dirty="0">
                <a:effectLst>
                  <a:outerShdw blurRad="38100" dist="38100" dir="2700000" algn="tl">
                    <a:srgbClr val="000000">
                      <a:alpha val="43137"/>
                    </a:srgbClr>
                  </a:outerShdw>
                </a:effectLst>
              </a:rPr>
              <a:t> </a:t>
            </a:r>
            <a:r>
              <a:rPr lang="fr-BE" sz="1600" i="1" dirty="0" smtClean="0"/>
              <a:t>[…] de qualité </a:t>
            </a:r>
            <a:r>
              <a:rPr lang="fr-BE" sz="1600" i="1" dirty="0"/>
              <a:t>sans aucune forme d’exclusion </a:t>
            </a:r>
            <a:r>
              <a:rPr lang="fr-BE" sz="1600" i="1" dirty="0" smtClean="0"/>
              <a:t>» </a:t>
            </a:r>
            <a:r>
              <a:rPr lang="fr-BE" sz="1050" i="1" dirty="0" smtClean="0"/>
              <a:t>(Ministère de la Santé et de 	l’Action Sociale, 2013 : 9)</a:t>
            </a:r>
          </a:p>
          <a:p>
            <a:pPr>
              <a:lnSpc>
                <a:spcPct val="120000"/>
              </a:lnSpc>
            </a:pPr>
            <a:r>
              <a:rPr lang="fr-BE" sz="1800" dirty="0" smtClean="0"/>
              <a:t>La stratégie d’atteinte de la CMU est une combinaison de:</a:t>
            </a:r>
          </a:p>
          <a:p>
            <a:pPr lvl="1">
              <a:lnSpc>
                <a:spcPct val="120000"/>
              </a:lnSpc>
            </a:pPr>
            <a:r>
              <a:rPr lang="fr-BE" sz="1600" b="1" dirty="0"/>
              <a:t>Assurance maladie obligatoire </a:t>
            </a:r>
            <a:r>
              <a:rPr lang="fr-BE" sz="1600" dirty="0"/>
              <a:t>(secteur formel)</a:t>
            </a:r>
          </a:p>
          <a:p>
            <a:pPr lvl="1">
              <a:lnSpc>
                <a:spcPct val="120000"/>
              </a:lnSpc>
            </a:pPr>
            <a:r>
              <a:rPr lang="fr-BE" sz="1600" b="1" dirty="0" smtClean="0"/>
              <a:t>Politiques d’exemption ciblées </a:t>
            </a:r>
            <a:r>
              <a:rPr lang="fr-BE" sz="1600" dirty="0" smtClean="0"/>
              <a:t>(Plan Sésame, enfants de 0-5 ans, césariennes)</a:t>
            </a:r>
          </a:p>
          <a:p>
            <a:pPr lvl="1">
              <a:lnSpc>
                <a:spcPct val="120000"/>
              </a:lnSpc>
            </a:pPr>
            <a:r>
              <a:rPr lang="fr-BE" sz="1600" b="1" dirty="0" smtClean="0"/>
              <a:t>Assurance maladie volontaire</a:t>
            </a:r>
            <a:r>
              <a:rPr lang="fr-BE" sz="1600" dirty="0" smtClean="0"/>
              <a:t>, via les mutuelles de santé (secteurs informel/rural)</a:t>
            </a:r>
          </a:p>
          <a:p>
            <a:pPr>
              <a:lnSpc>
                <a:spcPct val="120000"/>
              </a:lnSpc>
            </a:pPr>
            <a:r>
              <a:rPr lang="fr-BE" sz="1800" dirty="0" smtClean="0"/>
              <a:t>Des </a:t>
            </a:r>
            <a:r>
              <a:rPr lang="fr-BE" sz="1800" b="1" dirty="0" smtClean="0"/>
              <a:t>moyens considérables alloués </a:t>
            </a:r>
            <a:r>
              <a:rPr lang="fr-BE" sz="1800" dirty="0" smtClean="0"/>
              <a:t>(+ de 200 agents à l’Agence de la CMU, ligne budgétaire de ≈20 (+40) milliards en 2016)</a:t>
            </a:r>
          </a:p>
          <a:p>
            <a:pPr>
              <a:lnSpc>
                <a:spcPct val="120000"/>
              </a:lnSpc>
            </a:pPr>
            <a:r>
              <a:rPr lang="fr-BE" sz="1800" dirty="0" smtClean="0"/>
              <a:t>Entre 2012 et 2017, le Sénégal est passé </a:t>
            </a:r>
            <a:r>
              <a:rPr lang="fr-BE" sz="1800" b="1" dirty="0" smtClean="0"/>
              <a:t>d’une couverture de 20 à 47%</a:t>
            </a:r>
            <a:r>
              <a:rPr lang="fr-BE" sz="1800" dirty="0" smtClean="0"/>
              <a:t> de la population, tous mécanismes confondus (&lt;Objectif de 75% fin 2017)</a:t>
            </a:r>
            <a:endParaRPr lang="fr-BE" sz="1800" dirty="0"/>
          </a:p>
        </p:txBody>
      </p:sp>
    </p:spTree>
    <p:extLst>
      <p:ext uri="{BB962C8B-B14F-4D97-AF65-F5344CB8AC3E}">
        <p14:creationId xmlns:p14="http://schemas.microsoft.com/office/powerpoint/2010/main" val="4199390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smtClean="0">
                <a:solidFill>
                  <a:schemeClr val="accent1">
                    <a:lumMod val="75000"/>
                  </a:schemeClr>
                </a:solidFill>
                <a:effectLst>
                  <a:outerShdw blurRad="38100" dist="38100" dir="2700000" algn="tl">
                    <a:srgbClr val="000000">
                      <a:alpha val="43137"/>
                    </a:srgbClr>
                  </a:outerShdw>
                </a:effectLst>
              </a:rPr>
              <a:t>La Décentralisation de l’Assurance Maladie (DECAM) comme axe central de la CMU</a:t>
            </a:r>
            <a:endParaRPr lang="fr-BE" dirty="0">
              <a:solidFill>
                <a:schemeClr val="accent1">
                  <a:lumMod val="75000"/>
                </a:schemeClr>
              </a:solidFill>
              <a:effectLst>
                <a:outerShdw blurRad="38100" dist="38100" dir="2700000" algn="tl">
                  <a:srgbClr val="000000">
                    <a:alpha val="43137"/>
                  </a:srgbClr>
                </a:outerShdw>
              </a:effectLst>
            </a:endParaRPr>
          </a:p>
        </p:txBody>
      </p:sp>
      <p:pic>
        <p:nvPicPr>
          <p:cNvPr id="4" name="Espace réservé du contenu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438177" y="2335628"/>
            <a:ext cx="9315646" cy="4351338"/>
          </a:xfrm>
          <a:prstGeom prst="rect">
            <a:avLst/>
          </a:prstGeom>
          <a:noFill/>
          <a:ln>
            <a:noFill/>
          </a:ln>
        </p:spPr>
      </p:pic>
      <p:sp>
        <p:nvSpPr>
          <p:cNvPr id="5" name="Rectangle 4"/>
          <p:cNvSpPr/>
          <p:nvPr/>
        </p:nvSpPr>
        <p:spPr>
          <a:xfrm>
            <a:off x="2164080" y="1763179"/>
            <a:ext cx="7863840"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Slogan : « </a:t>
            </a:r>
            <a:r>
              <a:rPr kumimoji="0" lang="fr-BE" sz="1800" b="0" i="1" u="none" strike="noStrike" kern="1200" cap="none" spc="0" normalizeH="0" baseline="0" noProof="0" dirty="0" smtClean="0">
                <a:ln>
                  <a:noFill/>
                </a:ln>
                <a:solidFill>
                  <a:prstClr val="black"/>
                </a:solidFill>
                <a:effectLst/>
                <a:uLnTx/>
                <a:uFillTx/>
                <a:latin typeface="Century Gothic" panose="020B0502020202020204"/>
                <a:ea typeface="+mn-ea"/>
                <a:cs typeface="+mn-cs"/>
              </a:rPr>
              <a:t>Une collectivité locale, une mutuelle de santé au moins</a:t>
            </a:r>
            <a:r>
              <a:rPr kumimoji="0" lang="fr-BE"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endParaRPr kumimoji="0" lang="fr-BE"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95707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3600" dirty="0" smtClean="0">
                <a:solidFill>
                  <a:schemeClr val="accent1">
                    <a:lumMod val="75000"/>
                  </a:schemeClr>
                </a:solidFill>
                <a:effectLst>
                  <a:outerShdw blurRad="38100" dist="38100" dir="2700000" algn="tl">
                    <a:srgbClr val="000000">
                      <a:alpha val="43137"/>
                    </a:srgbClr>
                  </a:outerShdw>
                </a:effectLst>
              </a:rPr>
              <a:t>Question de recherche et méthodologie</a:t>
            </a:r>
            <a:endParaRPr lang="fr-BE" sz="3600" dirty="0">
              <a:solidFill>
                <a:schemeClr val="accent1">
                  <a:lumMod val="75000"/>
                </a:schemeClr>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579120" y="1445622"/>
            <a:ext cx="11033760" cy="5085806"/>
          </a:xfrm>
        </p:spPr>
        <p:txBody>
          <a:bodyPr>
            <a:normAutofit fontScale="77500" lnSpcReduction="20000"/>
          </a:bodyPr>
          <a:lstStyle/>
          <a:p>
            <a:pPr marL="0" indent="0" algn="ctr">
              <a:buNone/>
            </a:pPr>
            <a:endParaRPr lang="fr-BE" sz="2600" i="1" dirty="0" smtClean="0"/>
          </a:p>
          <a:p>
            <a:pPr marL="0" indent="0" algn="ctr">
              <a:buNone/>
            </a:pPr>
            <a:r>
              <a:rPr lang="fr-BE" sz="2600" i="1" dirty="0" smtClean="0"/>
              <a:t>L’appui </a:t>
            </a:r>
            <a:r>
              <a:rPr lang="fr-BE" sz="2600" i="1" dirty="0"/>
              <a:t>aux mutuelles de santé </a:t>
            </a:r>
            <a:r>
              <a:rPr lang="fr-BE" sz="2600" i="1" dirty="0" smtClean="0"/>
              <a:t> dans le cadre de la CMU :</a:t>
            </a:r>
          </a:p>
          <a:p>
            <a:pPr marL="0" indent="0" algn="ctr">
              <a:buNone/>
            </a:pPr>
            <a:r>
              <a:rPr lang="fr-BE" sz="2600" i="1" dirty="0" smtClean="0">
                <a:effectLst>
                  <a:outerShdw blurRad="38100" dist="38100" dir="2700000" algn="tl">
                    <a:srgbClr val="000000">
                      <a:alpha val="43137"/>
                    </a:srgbClr>
                  </a:outerShdw>
                </a:effectLst>
              </a:rPr>
              <a:t> «</a:t>
            </a:r>
            <a:r>
              <a:rPr lang="fr-BE" sz="2600" i="1" dirty="0">
                <a:effectLst>
                  <a:outerShdw blurRad="38100" dist="38100" dir="2700000" algn="tl">
                    <a:srgbClr val="000000">
                      <a:alpha val="43137"/>
                    </a:srgbClr>
                  </a:outerShdw>
                </a:effectLst>
              </a:rPr>
              <a:t> répétition de scénarios déjà vus » </a:t>
            </a:r>
            <a:endParaRPr lang="fr-BE" sz="2600" i="1" dirty="0" smtClean="0">
              <a:effectLst>
                <a:outerShdw blurRad="38100" dist="38100" dir="2700000" algn="tl">
                  <a:srgbClr val="000000">
                    <a:alpha val="43137"/>
                  </a:srgbClr>
                </a:outerShdw>
              </a:effectLst>
            </a:endParaRPr>
          </a:p>
          <a:p>
            <a:pPr marL="0" indent="0" algn="ctr">
              <a:buNone/>
            </a:pPr>
            <a:r>
              <a:rPr lang="fr-BE" sz="2600" i="1" dirty="0" smtClean="0"/>
              <a:t>ou </a:t>
            </a:r>
          </a:p>
          <a:p>
            <a:pPr marL="0" indent="0" algn="ctr">
              <a:buNone/>
            </a:pPr>
            <a:r>
              <a:rPr lang="fr-BE" sz="2600" i="1" dirty="0" smtClean="0">
                <a:effectLst>
                  <a:outerShdw blurRad="38100" dist="38100" dir="2700000" algn="tl">
                    <a:srgbClr val="000000">
                      <a:alpha val="43137"/>
                    </a:srgbClr>
                  </a:outerShdw>
                </a:effectLst>
              </a:rPr>
              <a:t> </a:t>
            </a:r>
            <a:r>
              <a:rPr lang="fr-BE" sz="2600" i="1" dirty="0">
                <a:effectLst>
                  <a:outerShdw blurRad="38100" dist="38100" dir="2700000" algn="tl">
                    <a:srgbClr val="000000">
                      <a:alpha val="43137"/>
                    </a:srgbClr>
                  </a:outerShdw>
                </a:effectLst>
              </a:rPr>
              <a:t>« véritable dynamique </a:t>
            </a:r>
            <a:r>
              <a:rPr lang="fr-BE" sz="2600" i="1" dirty="0" smtClean="0">
                <a:effectLst>
                  <a:outerShdw blurRad="38100" dist="38100" dir="2700000" algn="tl">
                    <a:srgbClr val="000000">
                      <a:alpha val="43137"/>
                    </a:srgbClr>
                  </a:outerShdw>
                </a:effectLst>
              </a:rPr>
              <a:t>nouvelle</a:t>
            </a:r>
            <a:r>
              <a:rPr lang="fr-BE" sz="2600" i="1" dirty="0">
                <a:effectLst>
                  <a:outerShdw blurRad="38100" dist="38100" dir="2700000" algn="tl">
                    <a:srgbClr val="000000">
                      <a:alpha val="43137"/>
                    </a:srgbClr>
                  </a:outerShdw>
                </a:effectLst>
              </a:rPr>
              <a:t> » </a:t>
            </a:r>
            <a:r>
              <a:rPr lang="fr-BE" sz="2600" i="1" dirty="0" smtClean="0">
                <a:effectLst>
                  <a:outerShdw blurRad="38100" dist="38100" dir="2700000" algn="tl">
                    <a:srgbClr val="000000">
                      <a:alpha val="43137"/>
                    </a:srgbClr>
                  </a:outerShdw>
                </a:effectLst>
              </a:rPr>
              <a:t>?</a:t>
            </a:r>
          </a:p>
          <a:p>
            <a:pPr marL="0" indent="0" algn="ctr">
              <a:buNone/>
            </a:pPr>
            <a:endParaRPr lang="fr-BE" sz="2400" i="1" dirty="0">
              <a:effectLst>
                <a:outerShdw blurRad="38100" dist="38100" dir="2700000" algn="tl">
                  <a:srgbClr val="000000">
                    <a:alpha val="43137"/>
                  </a:srgbClr>
                </a:outerShdw>
              </a:effectLst>
            </a:endParaRPr>
          </a:p>
          <a:p>
            <a:pPr marL="0" indent="0">
              <a:buNone/>
            </a:pPr>
            <a:endParaRPr lang="fr-BE" sz="2400" b="1" dirty="0" smtClean="0"/>
          </a:p>
          <a:p>
            <a:pPr marL="0" indent="0">
              <a:buNone/>
            </a:pPr>
            <a:r>
              <a:rPr lang="fr-BE" sz="2400" b="1" dirty="0" smtClean="0"/>
              <a:t>Terrains </a:t>
            </a:r>
            <a:r>
              <a:rPr lang="fr-BE" sz="2400" b="1" dirty="0"/>
              <a:t>de recherche entre 2016 et 2018 </a:t>
            </a:r>
            <a:r>
              <a:rPr lang="fr-BE" sz="2400" dirty="0"/>
              <a:t>(13 semaines)</a:t>
            </a:r>
            <a:r>
              <a:rPr lang="fr-BE" sz="2400" b="1" i="1" dirty="0"/>
              <a:t/>
            </a:r>
            <a:br>
              <a:rPr lang="fr-BE" sz="2400" b="1" i="1" dirty="0"/>
            </a:br>
            <a:r>
              <a:rPr lang="fr-BE" sz="2400" b="1" i="1" dirty="0"/>
              <a:t/>
            </a:r>
            <a:br>
              <a:rPr lang="fr-BE" sz="2400" b="1" i="1" dirty="0"/>
            </a:br>
            <a:r>
              <a:rPr lang="fr-BE" sz="2400" i="1" dirty="0"/>
              <a:t>Niveau stratégique (national) et opérationnel (département de Kaolack</a:t>
            </a:r>
            <a:r>
              <a:rPr lang="fr-BE" sz="2400" i="1" dirty="0" smtClean="0"/>
              <a:t>)</a:t>
            </a:r>
            <a:endParaRPr lang="fr-BE" sz="2400" b="1" i="1" dirty="0" smtClean="0"/>
          </a:p>
          <a:p>
            <a:pPr>
              <a:buFont typeface="Wingdings" panose="05000000000000000000" pitchFamily="2" charset="2"/>
              <a:buChar char="Ø"/>
            </a:pPr>
            <a:r>
              <a:rPr lang="fr-BE" sz="2400" i="1" dirty="0"/>
              <a:t>Entretiens </a:t>
            </a:r>
            <a:r>
              <a:rPr lang="fr-BE" sz="2400" i="1" dirty="0" smtClean="0"/>
              <a:t>semi-directifs</a:t>
            </a:r>
          </a:p>
          <a:p>
            <a:pPr>
              <a:buFont typeface="Wingdings" panose="05000000000000000000" pitchFamily="2" charset="2"/>
              <a:buChar char="Ø"/>
            </a:pPr>
            <a:r>
              <a:rPr lang="fr-BE" sz="2400" i="1" dirty="0"/>
              <a:t>Revue documentaire</a:t>
            </a:r>
          </a:p>
          <a:p>
            <a:pPr>
              <a:buFont typeface="Wingdings" panose="05000000000000000000" pitchFamily="2" charset="2"/>
              <a:buChar char="Ø"/>
            </a:pPr>
            <a:r>
              <a:rPr lang="fr-BE" sz="2400" i="1" dirty="0"/>
              <a:t>Observations</a:t>
            </a:r>
          </a:p>
          <a:p>
            <a:pPr>
              <a:buFont typeface="Wingdings" panose="05000000000000000000" pitchFamily="2" charset="2"/>
              <a:buChar char="Ø"/>
            </a:pPr>
            <a:r>
              <a:rPr lang="fr-BE" sz="2400" i="1" dirty="0"/>
              <a:t>Discussions informelles</a:t>
            </a:r>
          </a:p>
          <a:p>
            <a:pPr>
              <a:buFont typeface="Wingdings" panose="05000000000000000000" pitchFamily="2" charset="2"/>
              <a:buChar char="Ø"/>
            </a:pPr>
            <a:r>
              <a:rPr lang="fr-BE" sz="2400" i="1" dirty="0"/>
              <a:t>Récolte des données </a:t>
            </a:r>
            <a:r>
              <a:rPr lang="fr-BE" sz="2400" i="1" dirty="0" smtClean="0"/>
              <a:t/>
            </a:r>
            <a:br>
              <a:rPr lang="fr-BE" sz="2400" i="1" dirty="0" smtClean="0"/>
            </a:br>
            <a:r>
              <a:rPr lang="fr-BE" sz="2400" i="1" dirty="0" smtClean="0"/>
              <a:t>quantitatives disponibles </a:t>
            </a:r>
            <a:endParaRPr lang="fr-BE" sz="2400" i="1" dirty="0"/>
          </a:p>
          <a:p>
            <a:pPr marL="0" indent="0">
              <a:buNone/>
            </a:pPr>
            <a:endParaRPr lang="fr-BE" sz="2400" b="1" i="1" dirty="0"/>
          </a:p>
          <a:p>
            <a:pPr marL="0" indent="0" algn="ctr">
              <a:buNone/>
            </a:pPr>
            <a:endParaRPr lang="fr-BE" sz="2400" i="1" dirty="0" smtClean="0">
              <a:effectLst>
                <a:outerShdw blurRad="38100" dist="38100" dir="2700000" algn="tl">
                  <a:srgbClr val="000000">
                    <a:alpha val="43137"/>
                  </a:srgbClr>
                </a:outerShdw>
              </a:effectLst>
            </a:endParaRPr>
          </a:p>
          <a:p>
            <a:pPr marL="0" indent="0" algn="ctr">
              <a:buNone/>
            </a:pPr>
            <a:endParaRPr lang="fr-BE" sz="2400" i="1" dirty="0" smtClean="0"/>
          </a:p>
        </p:txBody>
      </p:sp>
      <p:sp>
        <p:nvSpPr>
          <p:cNvPr id="4" name="Zone de texte 2"/>
          <p:cNvSpPr txBox="1">
            <a:spLocks noChangeArrowheads="1"/>
          </p:cNvSpPr>
          <p:nvPr/>
        </p:nvSpPr>
        <p:spPr bwMode="auto">
          <a:xfrm>
            <a:off x="5746069" y="4687932"/>
            <a:ext cx="5731828" cy="178253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fr-BE" sz="1200" b="1"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Encadré 1 : Typologie et nombre d’acteurs interviewés</a:t>
            </a:r>
            <a:endParaRPr lang="fr-BE" sz="1100" dirty="0">
              <a:solidFill>
                <a:schemeClr val="accent1">
                  <a:lumMod val="50000"/>
                </a:schemeClr>
              </a:solidFill>
              <a:effectLst/>
              <a:latin typeface="Calibri Light" panose="020F03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BE" sz="12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Agents ACMU et Ministère de la Santé (20)</a:t>
            </a:r>
            <a:br>
              <a:rPr lang="fr-BE" sz="12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br>
            <a:r>
              <a:rPr lang="fr-BE" sz="12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Responsables mutualistes (12)</a:t>
            </a:r>
            <a:br>
              <a:rPr lang="fr-BE" sz="12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br>
            <a:r>
              <a:rPr lang="fr-BE" sz="12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Partenaires techniques et financiers (9)</a:t>
            </a:r>
            <a:br>
              <a:rPr lang="fr-BE" sz="12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br>
            <a:r>
              <a:rPr lang="fr-BE" sz="12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Responsables sanitaires et prestataires de soins (12)</a:t>
            </a:r>
            <a:br>
              <a:rPr lang="fr-BE" sz="12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br>
            <a:r>
              <a:rPr lang="fr-BE" sz="12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Bénéficiaires Bourse de Sécurité Familiale (18)</a:t>
            </a:r>
            <a:r>
              <a:rPr lang="fr-BE" sz="1200" b="1"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r>
            <a:br>
              <a:rPr lang="fr-BE" sz="1200" b="1"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br>
            <a:r>
              <a:rPr lang="fr-BE" sz="12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Autres (8)</a:t>
            </a:r>
            <a:endParaRPr lang="fr-BE" sz="1100" dirty="0">
              <a:solidFill>
                <a:schemeClr val="accent1">
                  <a:lumMod val="50000"/>
                </a:schemeClr>
              </a:solidFill>
              <a:effectLst/>
              <a:latin typeface="Calibri Light" panose="020F03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BE" sz="1100" dirty="0">
                <a:solidFill>
                  <a:schemeClr val="accent1">
                    <a:lumMod val="50000"/>
                  </a:schemeClr>
                </a:solidFill>
                <a:effectLst/>
                <a:latin typeface="Calibri Light" panose="020F03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766675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4985" y="589004"/>
            <a:ext cx="8911687" cy="1280890"/>
          </a:xfrm>
        </p:spPr>
        <p:txBody>
          <a:bodyPr>
            <a:normAutofit/>
          </a:bodyPr>
          <a:lstStyle/>
          <a:p>
            <a:r>
              <a:rPr lang="fr-BE" sz="3600" dirty="0" smtClean="0">
                <a:solidFill>
                  <a:schemeClr val="accent1">
                    <a:lumMod val="75000"/>
                  </a:schemeClr>
                </a:solidFill>
                <a:effectLst>
                  <a:outerShdw blurRad="38100" dist="38100" dir="2700000" algn="tl">
                    <a:srgbClr val="000000">
                      <a:alpha val="43137"/>
                    </a:srgbClr>
                  </a:outerShdw>
                </a:effectLst>
              </a:rPr>
              <a:t>Le choix des mutuelles de santé</a:t>
            </a:r>
            <a:br>
              <a:rPr lang="fr-BE" sz="3600" dirty="0" smtClean="0">
                <a:solidFill>
                  <a:schemeClr val="accent1">
                    <a:lumMod val="75000"/>
                  </a:schemeClr>
                </a:solidFill>
                <a:effectLst>
                  <a:outerShdw blurRad="38100" dist="38100" dir="2700000" algn="tl">
                    <a:srgbClr val="000000">
                      <a:alpha val="43137"/>
                    </a:srgbClr>
                  </a:outerShdw>
                </a:effectLst>
              </a:rPr>
            </a:br>
            <a:r>
              <a:rPr lang="fr-BE" sz="3600" i="1" dirty="0">
                <a:solidFill>
                  <a:schemeClr val="accent1">
                    <a:lumMod val="75000"/>
                  </a:schemeClr>
                </a:solidFill>
                <a:effectLst>
                  <a:outerShdw blurRad="38100" dist="38100" dir="2700000" algn="tl">
                    <a:srgbClr val="000000">
                      <a:alpha val="43137"/>
                    </a:srgbClr>
                  </a:outerShdw>
                </a:effectLst>
              </a:rPr>
              <a:t>Une répétition de scénarios déjà vus </a:t>
            </a:r>
            <a:r>
              <a:rPr lang="fr-BE" sz="3600" i="1" dirty="0" smtClean="0">
                <a:solidFill>
                  <a:schemeClr val="accent1">
                    <a:lumMod val="75000"/>
                  </a:schemeClr>
                </a:solidFill>
                <a:effectLst>
                  <a:outerShdw blurRad="38100" dist="38100" dir="2700000" algn="tl">
                    <a:srgbClr val="000000">
                      <a:alpha val="43137"/>
                    </a:srgbClr>
                  </a:outerShdw>
                </a:effectLst>
              </a:rPr>
              <a:t>?</a:t>
            </a:r>
            <a:endParaRPr lang="fr-BE" i="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954406" y="2009230"/>
            <a:ext cx="10323194" cy="4452529"/>
          </a:xfrm>
        </p:spPr>
        <p:txBody>
          <a:bodyPr>
            <a:normAutofit lnSpcReduction="10000"/>
          </a:bodyPr>
          <a:lstStyle/>
          <a:p>
            <a:pPr marL="0" indent="0">
              <a:buNone/>
            </a:pPr>
            <a:r>
              <a:rPr lang="fr-BE" sz="2400" i="1" dirty="0" smtClean="0"/>
              <a:t>Trois phases du développement des mutuelles de santé </a:t>
            </a:r>
            <a:r>
              <a:rPr lang="fr-BE" sz="1200" i="1" dirty="0" smtClean="0"/>
              <a:t>(Ministère de la santé, 2004)</a:t>
            </a:r>
            <a:endParaRPr lang="fr-BE" i="1" dirty="0"/>
          </a:p>
          <a:p>
            <a:r>
              <a:rPr lang="fr-BE" sz="2000" i="1" dirty="0" smtClean="0"/>
              <a:t>Phase de </a:t>
            </a:r>
            <a:r>
              <a:rPr lang="fr-BE" sz="2000" b="1" i="1" dirty="0" smtClean="0"/>
              <a:t>naissance</a:t>
            </a:r>
            <a:r>
              <a:rPr lang="fr-BE" sz="2000" i="1" dirty="0" smtClean="0"/>
              <a:t> (avant 1994) ; </a:t>
            </a:r>
          </a:p>
          <a:p>
            <a:r>
              <a:rPr lang="fr-BE" sz="2000" i="1" dirty="0" smtClean="0"/>
              <a:t>Phase de </a:t>
            </a:r>
            <a:r>
              <a:rPr lang="fr-BE" sz="2000" b="1" i="1" dirty="0" smtClean="0"/>
              <a:t>diffusion</a:t>
            </a:r>
            <a:r>
              <a:rPr lang="fr-BE" sz="2000" i="1" dirty="0" smtClean="0"/>
              <a:t> (1994-1998)</a:t>
            </a:r>
          </a:p>
          <a:p>
            <a:r>
              <a:rPr lang="fr-BE" sz="2000" i="1" dirty="0" smtClean="0"/>
              <a:t>Phase d’</a:t>
            </a:r>
            <a:r>
              <a:rPr lang="fr-BE" sz="2000" b="1" i="1" dirty="0" smtClean="0"/>
              <a:t>engagement</a:t>
            </a:r>
            <a:r>
              <a:rPr lang="fr-BE" sz="2000" i="1" dirty="0" smtClean="0"/>
              <a:t> (à partir de 1998)</a:t>
            </a:r>
            <a:br>
              <a:rPr lang="fr-BE" sz="2000" i="1" dirty="0" smtClean="0"/>
            </a:br>
            <a:endParaRPr lang="fr-BE" sz="2000" i="1" dirty="0" smtClean="0"/>
          </a:p>
          <a:p>
            <a:pPr lvl="1"/>
            <a:r>
              <a:rPr lang="fr-BE" sz="2200" i="1" dirty="0" smtClean="0"/>
              <a:t>1998 : Création de la CAMICS (Cellule d’Appui aux Mutuelles de santé, …)</a:t>
            </a:r>
          </a:p>
          <a:p>
            <a:pPr lvl="1"/>
            <a:r>
              <a:rPr lang="fr-BE" sz="2200" i="1" dirty="0" smtClean="0"/>
              <a:t>2003 : Loi relative aux mutuelles de santé</a:t>
            </a:r>
          </a:p>
          <a:p>
            <a:pPr lvl="1"/>
            <a:r>
              <a:rPr lang="fr-BE" sz="2200" i="1" dirty="0" smtClean="0"/>
              <a:t>2004 : Plan Stratégique de Développement des Mutuelles de Santé </a:t>
            </a:r>
          </a:p>
          <a:p>
            <a:pPr lvl="1"/>
            <a:r>
              <a:rPr lang="fr-BE" sz="2200" i="1" dirty="0" smtClean="0"/>
              <a:t>2008 : Stratégie Nationale d’Extension de la Couverture du Risque Maladie des Sénégalais</a:t>
            </a:r>
          </a:p>
          <a:p>
            <a:pPr lvl="1"/>
            <a:r>
              <a:rPr lang="fr-BE" sz="2200" i="1" dirty="0" smtClean="0"/>
              <a:t>2013 : Plan Stratégique de Développement de la CMU 2013-2017</a:t>
            </a:r>
            <a:r>
              <a:rPr lang="fr-BE" i="1" dirty="0" smtClean="0"/>
              <a:t/>
            </a:r>
            <a:br>
              <a:rPr lang="fr-BE" i="1" dirty="0" smtClean="0"/>
            </a:br>
            <a:r>
              <a:rPr lang="fr-BE" i="1" dirty="0" smtClean="0"/>
              <a:t>				</a:t>
            </a:r>
          </a:p>
          <a:p>
            <a:pPr lvl="2">
              <a:buFont typeface="Wingdings" panose="05000000000000000000" pitchFamily="2" charset="2"/>
              <a:buChar char="Ø"/>
            </a:pPr>
            <a:r>
              <a:rPr lang="fr-BE" sz="1800" i="1" dirty="0" smtClean="0">
                <a:effectLst>
                  <a:outerShdw blurRad="38100" dist="38100" dir="2700000" algn="tl">
                    <a:srgbClr val="000000">
                      <a:alpha val="43137"/>
                    </a:srgbClr>
                  </a:outerShdw>
                </a:effectLst>
              </a:rPr>
              <a:t>Continuité ou quatrième phase </a:t>
            </a:r>
            <a:r>
              <a:rPr lang="fr-BE" sz="1200" i="1" dirty="0" smtClean="0"/>
              <a:t>(Ouattara &amp; Ndiaye, 2016) </a:t>
            </a:r>
            <a:r>
              <a:rPr lang="fr-BE" sz="1800" i="1" dirty="0" smtClean="0">
                <a:effectLst>
                  <a:outerShdw blurRad="38100" dist="38100" dir="2700000" algn="tl">
                    <a:srgbClr val="000000">
                      <a:alpha val="43137"/>
                    </a:srgbClr>
                  </a:outerShdw>
                </a:effectLst>
              </a:rPr>
              <a:t>?</a:t>
            </a:r>
          </a:p>
          <a:p>
            <a:pPr marL="914400" lvl="2" indent="0">
              <a:buNone/>
            </a:pPr>
            <a:endParaRPr lang="fr-BE" i="1" dirty="0" smtClean="0"/>
          </a:p>
        </p:txBody>
      </p:sp>
    </p:spTree>
    <p:extLst>
      <p:ext uri="{BB962C8B-B14F-4D97-AF65-F5344CB8AC3E}">
        <p14:creationId xmlns:p14="http://schemas.microsoft.com/office/powerpoint/2010/main" val="1734463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Espace réservé du contenu 8"/>
          <p:cNvGraphicFramePr>
            <a:graphicFrameLocks noGrp="1"/>
          </p:cNvGraphicFramePr>
          <p:nvPr>
            <p:ph idx="1"/>
            <p:extLst>
              <p:ext uri="{D42A27DB-BD31-4B8C-83A1-F6EECF244321}">
                <p14:modId xmlns:p14="http://schemas.microsoft.com/office/powerpoint/2010/main" val="4094713899"/>
              </p:ext>
            </p:extLst>
          </p:nvPr>
        </p:nvGraphicFramePr>
        <p:xfrm>
          <a:off x="1535974" y="1221377"/>
          <a:ext cx="8982620" cy="5615940"/>
        </p:xfrm>
        <a:graphic>
          <a:graphicData uri="http://schemas.openxmlformats.org/drawingml/2006/table">
            <a:tbl>
              <a:tblPr firstRow="1" firstCol="1" bandRow="1"/>
              <a:tblGrid>
                <a:gridCol w="1061160">
                  <a:extLst>
                    <a:ext uri="{9D8B030D-6E8A-4147-A177-3AD203B41FA5}">
                      <a16:colId xmlns:a16="http://schemas.microsoft.com/office/drawing/2014/main" val="797804409"/>
                    </a:ext>
                  </a:extLst>
                </a:gridCol>
                <a:gridCol w="2261944">
                  <a:extLst>
                    <a:ext uri="{9D8B030D-6E8A-4147-A177-3AD203B41FA5}">
                      <a16:colId xmlns:a16="http://schemas.microsoft.com/office/drawing/2014/main" val="1797178901"/>
                    </a:ext>
                  </a:extLst>
                </a:gridCol>
                <a:gridCol w="2578430">
                  <a:extLst>
                    <a:ext uri="{9D8B030D-6E8A-4147-A177-3AD203B41FA5}">
                      <a16:colId xmlns:a16="http://schemas.microsoft.com/office/drawing/2014/main" val="2938470871"/>
                    </a:ext>
                  </a:extLst>
                </a:gridCol>
                <a:gridCol w="3081086">
                  <a:extLst>
                    <a:ext uri="{9D8B030D-6E8A-4147-A177-3AD203B41FA5}">
                      <a16:colId xmlns:a16="http://schemas.microsoft.com/office/drawing/2014/main" val="1665150999"/>
                    </a:ext>
                  </a:extLst>
                </a:gridCol>
              </a:tblGrid>
              <a:tr h="388867">
                <a:tc>
                  <a:txBody>
                    <a:bodyPr/>
                    <a:lstStyle/>
                    <a:p>
                      <a:pPr>
                        <a:spcAft>
                          <a:spcPts val="0"/>
                        </a:spcAft>
                      </a:pPr>
                      <a:r>
                        <a:rPr lang="fr-FR" sz="800" dirty="0">
                          <a:effectLst/>
                          <a:latin typeface="Times New Roman" panose="02020603050405020304" pitchFamily="18" charset="0"/>
                          <a:ea typeface="Times New Roman" panose="02020603050405020304" pitchFamily="18" charset="0"/>
                          <a:cs typeface="Arial" panose="020B0604020202020204" pitchFamily="34" charset="0"/>
                        </a:rPr>
                        <a:t> </a:t>
                      </a:r>
                      <a:endParaRPr lang="fr-BE" sz="800" dirty="0">
                        <a:effectLst/>
                        <a:latin typeface="Arial" panose="020B0604020202020204" pitchFamily="34" charset="0"/>
                        <a:ea typeface="Times New Roman" panose="02020603050405020304" pitchFamily="18" charset="0"/>
                      </a:endParaRPr>
                    </a:p>
                  </a:txBody>
                  <a:tcPr marL="46454" marR="46454" marT="0" marB="0">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gn="ctr">
                        <a:spcAft>
                          <a:spcPts val="0"/>
                        </a:spcAft>
                      </a:pPr>
                      <a:r>
                        <a:rPr lang="fr-FR" sz="1800" b="1" i="1" dirty="0" smtClean="0">
                          <a:effectLst/>
                          <a:latin typeface="Times New Roman" panose="02020603050405020304" pitchFamily="18" charset="0"/>
                          <a:ea typeface="Times New Roman" panose="02020603050405020304" pitchFamily="18" charset="0"/>
                          <a:cs typeface="Arial" panose="020B0604020202020204" pitchFamily="34" charset="0"/>
                        </a:rPr>
                        <a:t>AXES </a:t>
                      </a:r>
                      <a:r>
                        <a:rPr lang="fr-FR" sz="1800" b="1" i="1" dirty="0">
                          <a:effectLst/>
                          <a:latin typeface="Times New Roman" panose="02020603050405020304" pitchFamily="18" charset="0"/>
                          <a:ea typeface="Times New Roman" panose="02020603050405020304" pitchFamily="18" charset="0"/>
                          <a:cs typeface="Arial" panose="020B0604020202020204" pitchFamily="34" charset="0"/>
                        </a:rPr>
                        <a:t>d’intervention</a:t>
                      </a:r>
                      <a:endParaRPr lang="fr-BE" sz="1400" dirty="0">
                        <a:effectLst/>
                        <a:latin typeface="Arial" panose="020B0604020202020204" pitchFamily="34" charset="0"/>
                        <a:ea typeface="Times New Roman" panose="02020603050405020304" pitchFamily="18" charset="0"/>
                      </a:endParaRPr>
                    </a:p>
                    <a:p>
                      <a:pPr algn="ctr">
                        <a:spcAft>
                          <a:spcPts val="0"/>
                        </a:spcAft>
                      </a:pPr>
                      <a:r>
                        <a:rPr lang="fr-FR" sz="800" dirty="0">
                          <a:effectLst/>
                          <a:latin typeface="Times New Roman" panose="02020603050405020304" pitchFamily="18" charset="0"/>
                          <a:ea typeface="Times New Roman" panose="02020603050405020304" pitchFamily="18" charset="0"/>
                          <a:cs typeface="Arial" panose="020B0604020202020204" pitchFamily="34" charset="0"/>
                        </a:rPr>
                        <a:t> </a:t>
                      </a:r>
                      <a:endParaRPr lang="fr-BE" sz="800" dirty="0">
                        <a:effectLst/>
                        <a:latin typeface="Arial" panose="020B0604020202020204" pitchFamily="34" charset="0"/>
                        <a:ea typeface="Times New Roman" panose="02020603050405020304" pitchFamily="18" charset="0"/>
                      </a:endParaRPr>
                    </a:p>
                  </a:txBody>
                  <a:tcPr marL="46454" marR="46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67302688"/>
                  </a:ext>
                </a:extLst>
              </a:tr>
              <a:tr h="568343">
                <a:tc>
                  <a:txBody>
                    <a:bodyPr/>
                    <a:lstStyle/>
                    <a:p>
                      <a:pPr>
                        <a:spcAft>
                          <a:spcPts val="0"/>
                        </a:spcAft>
                      </a:pPr>
                      <a:r>
                        <a:rPr lang="fr-FR" sz="800">
                          <a:effectLst/>
                          <a:latin typeface="Times New Roman" panose="02020603050405020304" pitchFamily="18" charset="0"/>
                          <a:ea typeface="Times New Roman" panose="02020603050405020304" pitchFamily="18" charset="0"/>
                          <a:cs typeface="Arial" panose="020B0604020202020204" pitchFamily="34" charset="0"/>
                        </a:rPr>
                        <a:t> </a:t>
                      </a:r>
                      <a:endParaRPr lang="fr-BE" sz="800">
                        <a:effectLst/>
                        <a:latin typeface="Arial" panose="020B0604020202020204" pitchFamily="34" charset="0"/>
                        <a:ea typeface="Times New Roman" panose="02020603050405020304" pitchFamily="18" charset="0"/>
                      </a:endParaRPr>
                    </a:p>
                    <a:p>
                      <a:pPr>
                        <a:spcAft>
                          <a:spcPts val="0"/>
                        </a:spcAft>
                      </a:pPr>
                      <a:r>
                        <a:rPr lang="fr-FR" sz="800">
                          <a:effectLst/>
                          <a:latin typeface="Times New Roman" panose="02020603050405020304" pitchFamily="18" charset="0"/>
                          <a:ea typeface="Times New Roman" panose="02020603050405020304" pitchFamily="18" charset="0"/>
                          <a:cs typeface="Arial" panose="020B0604020202020204" pitchFamily="34" charset="0"/>
                        </a:rPr>
                        <a:t> </a:t>
                      </a:r>
                      <a:endParaRPr lang="fr-BE" sz="800">
                        <a:effectLst/>
                        <a:latin typeface="Arial" panose="020B0604020202020204" pitchFamily="34" charset="0"/>
                        <a:ea typeface="Times New Roman" panose="02020603050405020304" pitchFamily="18" charset="0"/>
                      </a:endParaRPr>
                    </a:p>
                    <a:p>
                      <a:pPr>
                        <a:spcAft>
                          <a:spcPts val="0"/>
                        </a:spcAft>
                      </a:pPr>
                      <a:r>
                        <a:rPr lang="fr-FR" sz="800">
                          <a:effectLst/>
                          <a:latin typeface="Times New Roman" panose="02020603050405020304" pitchFamily="18" charset="0"/>
                          <a:ea typeface="Times New Roman" panose="02020603050405020304" pitchFamily="18" charset="0"/>
                          <a:cs typeface="Arial" panose="020B0604020202020204" pitchFamily="34" charset="0"/>
                        </a:rPr>
                        <a:t> </a:t>
                      </a:r>
                      <a:endParaRPr lang="fr-BE" sz="800">
                        <a:effectLst/>
                        <a:latin typeface="Arial" panose="020B0604020202020204" pitchFamily="34" charset="0"/>
                        <a:ea typeface="Times New Roman" panose="02020603050405020304" pitchFamily="18" charset="0"/>
                      </a:endParaRPr>
                    </a:p>
                  </a:txBody>
                  <a:tcPr marL="46454" marR="46454"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dirty="0">
                          <a:effectLst/>
                          <a:latin typeface="Times New Roman" panose="02020603050405020304" pitchFamily="18" charset="0"/>
                          <a:ea typeface="Times New Roman" panose="02020603050405020304" pitchFamily="18" charset="0"/>
                          <a:cs typeface="Arial" panose="020B0604020202020204" pitchFamily="34" charset="0"/>
                        </a:rPr>
                        <a:t> </a:t>
                      </a:r>
                      <a:endParaRPr lang="fr-BE" sz="800" dirty="0">
                        <a:effectLst/>
                        <a:latin typeface="Arial" panose="020B0604020202020204" pitchFamily="34" charset="0"/>
                        <a:ea typeface="Times New Roman" panose="02020603050405020304" pitchFamily="18" charset="0"/>
                      </a:endParaRPr>
                    </a:p>
                    <a:p>
                      <a:pPr marL="0" lvl="0" indent="0" algn="ctr">
                        <a:spcAft>
                          <a:spcPts val="0"/>
                        </a:spcAft>
                        <a:buFont typeface="+mj-lt"/>
                        <a:buNone/>
                      </a:pPr>
                      <a:r>
                        <a:rPr lang="fr-FR" sz="1400" b="1" dirty="0" smtClean="0">
                          <a:effectLst/>
                          <a:latin typeface="Times New Roman" panose="02020603050405020304" pitchFamily="18" charset="0"/>
                          <a:ea typeface="Times New Roman" panose="02020603050405020304" pitchFamily="18" charset="0"/>
                          <a:cs typeface="Arial" panose="020B0604020202020204" pitchFamily="34" charset="0"/>
                        </a:rPr>
                        <a:t>1.</a:t>
                      </a:r>
                      <a:r>
                        <a:rPr lang="fr-FR" sz="1400" b="1" baseline="0" dirty="0" smtClean="0">
                          <a:effectLst/>
                          <a:latin typeface="Times New Roman" panose="02020603050405020304" pitchFamily="18" charset="0"/>
                          <a:ea typeface="Times New Roman" panose="02020603050405020304" pitchFamily="18" charset="0"/>
                          <a:cs typeface="Arial" panose="020B0604020202020204" pitchFamily="34" charset="0"/>
                        </a:rPr>
                        <a:t> </a:t>
                      </a:r>
                      <a:r>
                        <a:rPr lang="fr-FR" sz="1400" b="1" dirty="0" smtClean="0">
                          <a:effectLst/>
                          <a:latin typeface="Times New Roman" panose="02020603050405020304" pitchFamily="18" charset="0"/>
                          <a:ea typeface="Times New Roman" panose="02020603050405020304" pitchFamily="18" charset="0"/>
                          <a:cs typeface="Arial" panose="020B0604020202020204" pitchFamily="34" charset="0"/>
                        </a:rPr>
                        <a:t>Initiatives </a:t>
                      </a:r>
                      <a:r>
                        <a:rPr lang="fr-FR" sz="1400" b="1" dirty="0">
                          <a:effectLst/>
                          <a:latin typeface="Times New Roman" panose="02020603050405020304" pitchFamily="18" charset="0"/>
                          <a:ea typeface="Times New Roman" panose="02020603050405020304" pitchFamily="18" charset="0"/>
                          <a:cs typeface="Arial" panose="020B0604020202020204" pitchFamily="34" charset="0"/>
                        </a:rPr>
                        <a:t>de Gratuité</a:t>
                      </a:r>
                      <a:endParaRPr lang="fr-BE" sz="1100" dirty="0">
                        <a:effectLst/>
                        <a:latin typeface="Arial" panose="020B0604020202020204" pitchFamily="34" charset="0"/>
                        <a:ea typeface="Times New Roman" panose="02020603050405020304" pitchFamily="18" charset="0"/>
                      </a:endParaRPr>
                    </a:p>
                  </a:txBody>
                  <a:tcPr marL="46454" marR="46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dirty="0">
                          <a:effectLst/>
                          <a:latin typeface="Times New Roman" panose="02020603050405020304" pitchFamily="18" charset="0"/>
                          <a:ea typeface="Times New Roman" panose="02020603050405020304" pitchFamily="18" charset="0"/>
                          <a:cs typeface="Arial" panose="020B0604020202020204" pitchFamily="34" charset="0"/>
                        </a:rPr>
                        <a:t> </a:t>
                      </a:r>
                      <a:endParaRPr lang="fr-BE" sz="800" dirty="0">
                        <a:effectLst/>
                        <a:latin typeface="Arial" panose="020B0604020202020204" pitchFamily="34" charset="0"/>
                        <a:ea typeface="Times New Roman" panose="02020603050405020304" pitchFamily="18" charset="0"/>
                      </a:endParaRPr>
                    </a:p>
                    <a:p>
                      <a:pPr marL="0" lvl="0" indent="0" algn="ctr">
                        <a:spcAft>
                          <a:spcPts val="0"/>
                        </a:spcAft>
                        <a:buFont typeface="+mj-lt"/>
                        <a:buNone/>
                      </a:pPr>
                      <a:r>
                        <a:rPr lang="fr-FR" sz="1400" b="1" dirty="0" smtClean="0">
                          <a:effectLst/>
                          <a:latin typeface="Times New Roman" panose="02020603050405020304" pitchFamily="18" charset="0"/>
                          <a:ea typeface="Times New Roman" panose="02020603050405020304" pitchFamily="18" charset="0"/>
                          <a:cs typeface="Arial" panose="020B0604020202020204" pitchFamily="34" charset="0"/>
                        </a:rPr>
                        <a:t>2. Assurance </a:t>
                      </a:r>
                      <a:r>
                        <a:rPr lang="fr-FR" sz="1400" b="1" dirty="0">
                          <a:effectLst/>
                          <a:latin typeface="Times New Roman" panose="02020603050405020304" pitchFamily="18" charset="0"/>
                          <a:ea typeface="Times New Roman" panose="02020603050405020304" pitchFamily="18" charset="0"/>
                          <a:cs typeface="Arial" panose="020B0604020202020204" pitchFamily="34" charset="0"/>
                        </a:rPr>
                        <a:t>maladie obligatoire (IPM)</a:t>
                      </a:r>
                      <a:endParaRPr lang="fr-BE" sz="1100" dirty="0">
                        <a:effectLst/>
                        <a:latin typeface="Arial" panose="020B0604020202020204" pitchFamily="34" charset="0"/>
                        <a:ea typeface="Times New Roman" panose="02020603050405020304" pitchFamily="18" charset="0"/>
                      </a:endParaRPr>
                    </a:p>
                  </a:txBody>
                  <a:tcPr marL="46454" marR="46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dirty="0">
                          <a:effectLst/>
                          <a:latin typeface="Times New Roman" panose="02020603050405020304" pitchFamily="18" charset="0"/>
                          <a:ea typeface="Times New Roman" panose="02020603050405020304" pitchFamily="18" charset="0"/>
                          <a:cs typeface="Arial" panose="020B0604020202020204" pitchFamily="34" charset="0"/>
                        </a:rPr>
                        <a:t> </a:t>
                      </a:r>
                      <a:endParaRPr lang="fr-BE" sz="800" dirty="0">
                        <a:effectLst/>
                        <a:latin typeface="Arial" panose="020B0604020202020204" pitchFamily="34" charset="0"/>
                        <a:ea typeface="Times New Roman" panose="02020603050405020304" pitchFamily="18" charset="0"/>
                      </a:endParaRPr>
                    </a:p>
                    <a:p>
                      <a:pPr marL="0" lvl="0" indent="0" algn="ctr">
                        <a:spcAft>
                          <a:spcPts val="0"/>
                        </a:spcAft>
                        <a:buFont typeface="+mj-lt"/>
                        <a:buNone/>
                      </a:pPr>
                      <a:r>
                        <a:rPr lang="fr-FR" sz="1400" b="1" dirty="0" smtClean="0">
                          <a:effectLst/>
                          <a:latin typeface="Times New Roman" panose="02020603050405020304" pitchFamily="18" charset="0"/>
                          <a:ea typeface="Times New Roman" panose="02020603050405020304" pitchFamily="18" charset="0"/>
                          <a:cs typeface="Arial" panose="020B0604020202020204" pitchFamily="34" charset="0"/>
                        </a:rPr>
                        <a:t>3. Assurance </a:t>
                      </a:r>
                      <a:r>
                        <a:rPr lang="fr-FR" sz="1400" b="1" dirty="0">
                          <a:effectLst/>
                          <a:latin typeface="Times New Roman" panose="02020603050405020304" pitchFamily="18" charset="0"/>
                          <a:ea typeface="Times New Roman" panose="02020603050405020304" pitchFamily="18" charset="0"/>
                          <a:cs typeface="Arial" panose="020B0604020202020204" pitchFamily="34" charset="0"/>
                        </a:rPr>
                        <a:t>maladie par approche mutualiste</a:t>
                      </a:r>
                      <a:endParaRPr lang="fr-BE" sz="1100" dirty="0">
                        <a:effectLst/>
                        <a:latin typeface="Arial" panose="020B0604020202020204" pitchFamily="34" charset="0"/>
                        <a:ea typeface="Times New Roman" panose="02020603050405020304" pitchFamily="18" charset="0"/>
                      </a:endParaRPr>
                    </a:p>
                  </a:txBody>
                  <a:tcPr marL="46454" marR="46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950258673"/>
                  </a:ext>
                </a:extLst>
              </a:tr>
              <a:tr h="1465728">
                <a:tc>
                  <a:txBody>
                    <a:bodyPr/>
                    <a:lstStyle/>
                    <a:p>
                      <a:pPr>
                        <a:spcAft>
                          <a:spcPts val="0"/>
                        </a:spcAft>
                      </a:pPr>
                      <a:r>
                        <a:rPr lang="fr-FR" sz="1400" b="1" dirty="0">
                          <a:effectLst/>
                          <a:latin typeface="Times New Roman" panose="02020603050405020304" pitchFamily="18" charset="0"/>
                          <a:ea typeface="Times New Roman" panose="02020603050405020304" pitchFamily="18" charset="0"/>
                          <a:cs typeface="Arial" panose="020B0604020202020204" pitchFamily="34" charset="0"/>
                        </a:rPr>
                        <a:t> </a:t>
                      </a:r>
                      <a:endParaRPr lang="fr-BE" sz="1100" dirty="0">
                        <a:effectLst/>
                        <a:latin typeface="Arial" panose="020B0604020202020204" pitchFamily="34" charset="0"/>
                        <a:ea typeface="Times New Roman" panose="02020603050405020304" pitchFamily="18" charset="0"/>
                      </a:endParaRPr>
                    </a:p>
                    <a:p>
                      <a:pPr>
                        <a:spcAft>
                          <a:spcPts val="0"/>
                        </a:spcAft>
                      </a:pPr>
                      <a:r>
                        <a:rPr lang="fr-FR" sz="1400" b="1" dirty="0">
                          <a:effectLst/>
                          <a:latin typeface="Times New Roman" panose="02020603050405020304" pitchFamily="18" charset="0"/>
                          <a:ea typeface="Times New Roman" panose="02020603050405020304" pitchFamily="18" charset="0"/>
                          <a:cs typeface="Arial" panose="020B0604020202020204" pitchFamily="34" charset="0"/>
                        </a:rPr>
                        <a:t>Objectifs</a:t>
                      </a:r>
                      <a:endParaRPr lang="fr-BE" sz="1100" dirty="0">
                        <a:effectLst/>
                        <a:latin typeface="Arial" panose="020B0604020202020204" pitchFamily="34" charset="0"/>
                        <a:ea typeface="Times New Roman" panose="02020603050405020304" pitchFamily="18" charset="0"/>
                      </a:endParaRPr>
                    </a:p>
                    <a:p>
                      <a:pPr>
                        <a:spcAft>
                          <a:spcPts val="0"/>
                        </a:spcAft>
                      </a:pPr>
                      <a:r>
                        <a:rPr lang="fr-FR" sz="1400" b="1" dirty="0">
                          <a:effectLst/>
                          <a:latin typeface="Times New Roman" panose="02020603050405020304" pitchFamily="18" charset="0"/>
                          <a:ea typeface="Times New Roman" panose="02020603050405020304" pitchFamily="18" charset="0"/>
                          <a:cs typeface="Arial" panose="020B0604020202020204" pitchFamily="34" charset="0"/>
                        </a:rPr>
                        <a:t> </a:t>
                      </a:r>
                      <a:endParaRPr lang="fr-BE" sz="1100" dirty="0">
                        <a:effectLst/>
                        <a:latin typeface="Arial" panose="020B0604020202020204" pitchFamily="34" charset="0"/>
                        <a:ea typeface="Times New Roman" panose="02020603050405020304" pitchFamily="18" charset="0"/>
                      </a:endParaRPr>
                    </a:p>
                  </a:txBody>
                  <a:tcPr marL="46454" marR="46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400" dirty="0">
                          <a:effectLst/>
                          <a:latin typeface="Times New Roman" panose="02020603050405020304" pitchFamily="18" charset="0"/>
                          <a:ea typeface="Times New Roman" panose="02020603050405020304" pitchFamily="18" charset="0"/>
                          <a:cs typeface="Arial" panose="020B0604020202020204" pitchFamily="34" charset="0"/>
                        </a:rPr>
                        <a:t> </a:t>
                      </a:r>
                      <a:endParaRPr lang="fr-BE" sz="1400" dirty="0">
                        <a:effectLst/>
                        <a:latin typeface="Arial" panose="020B0604020202020204" pitchFamily="34" charset="0"/>
                        <a:ea typeface="Times New Roman" panose="02020603050405020304" pitchFamily="18" charset="0"/>
                      </a:endParaRPr>
                    </a:p>
                    <a:p>
                      <a:pPr>
                        <a:spcAft>
                          <a:spcPts val="0"/>
                        </a:spcAft>
                      </a:pPr>
                      <a:r>
                        <a:rPr lang="fr-FR" sz="1400" dirty="0">
                          <a:effectLst/>
                          <a:latin typeface="Times New Roman" panose="02020603050405020304" pitchFamily="18" charset="0"/>
                          <a:ea typeface="Times New Roman" panose="02020603050405020304" pitchFamily="18" charset="0"/>
                          <a:cs typeface="Arial" panose="020B0604020202020204" pitchFamily="34" charset="0"/>
                        </a:rPr>
                        <a:t>Améliorer les modalités de gestion des initiatives de gratuité et extension des publics cibles.</a:t>
                      </a:r>
                      <a:endParaRPr lang="fr-BE" sz="1400" dirty="0">
                        <a:effectLst/>
                        <a:latin typeface="Arial" panose="020B0604020202020204" pitchFamily="34" charset="0"/>
                        <a:ea typeface="Times New Roman" panose="02020603050405020304" pitchFamily="18" charset="0"/>
                      </a:endParaRPr>
                    </a:p>
                  </a:txBody>
                  <a:tcPr marL="46454" marR="46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400" dirty="0">
                          <a:effectLst/>
                          <a:latin typeface="Times New Roman" panose="02020603050405020304" pitchFamily="18" charset="0"/>
                          <a:ea typeface="Times New Roman" panose="02020603050405020304" pitchFamily="18" charset="0"/>
                          <a:cs typeface="Arial" panose="020B0604020202020204" pitchFamily="34" charset="0"/>
                        </a:rPr>
                        <a:t> </a:t>
                      </a:r>
                      <a:endParaRPr lang="fr-BE" sz="1400" dirty="0">
                        <a:effectLst/>
                        <a:latin typeface="Arial" panose="020B0604020202020204" pitchFamily="34" charset="0"/>
                        <a:ea typeface="Times New Roman" panose="02020603050405020304" pitchFamily="18" charset="0"/>
                      </a:endParaRPr>
                    </a:p>
                    <a:p>
                      <a:pPr>
                        <a:spcAft>
                          <a:spcPts val="0"/>
                        </a:spcAft>
                      </a:pPr>
                      <a:r>
                        <a:rPr lang="fr-FR" sz="1400" dirty="0">
                          <a:effectLst/>
                          <a:latin typeface="Times New Roman" panose="02020603050405020304" pitchFamily="18" charset="0"/>
                          <a:ea typeface="Times New Roman" panose="02020603050405020304" pitchFamily="18" charset="0"/>
                          <a:cs typeface="Arial" panose="020B0604020202020204" pitchFamily="34" charset="0"/>
                        </a:rPr>
                        <a:t>Réformer l’assurance maladie obligatoire et étendre la couverture de ce système.</a:t>
                      </a:r>
                      <a:endParaRPr lang="fr-BE" sz="1400" dirty="0">
                        <a:effectLst/>
                        <a:latin typeface="Arial" panose="020B0604020202020204" pitchFamily="34" charset="0"/>
                        <a:ea typeface="Times New Roman" panose="02020603050405020304" pitchFamily="18" charset="0"/>
                      </a:endParaRPr>
                    </a:p>
                  </a:txBody>
                  <a:tcPr marL="46454" marR="46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400" dirty="0">
                          <a:effectLst/>
                          <a:latin typeface="Times New Roman" panose="02020603050405020304" pitchFamily="18" charset="0"/>
                          <a:ea typeface="Times New Roman" panose="02020603050405020304" pitchFamily="18" charset="0"/>
                          <a:cs typeface="Arial" panose="020B0604020202020204" pitchFamily="34" charset="0"/>
                        </a:rPr>
                        <a:t> </a:t>
                      </a:r>
                      <a:endParaRPr lang="fr-BE" sz="1400" dirty="0">
                        <a:effectLst/>
                        <a:latin typeface="Arial" panose="020B0604020202020204" pitchFamily="34" charset="0"/>
                        <a:ea typeface="Times New Roman" panose="02020603050405020304" pitchFamily="18" charset="0"/>
                      </a:endParaRPr>
                    </a:p>
                    <a:p>
                      <a:pPr marL="0" lvl="0" indent="0">
                        <a:spcAft>
                          <a:spcPts val="0"/>
                        </a:spcAft>
                        <a:buFont typeface="Times New Roman" panose="02020603050405020304" pitchFamily="18" charset="0"/>
                        <a:buNone/>
                      </a:pPr>
                      <a:r>
                        <a:rPr lang="fr-FR" sz="1400" dirty="0">
                          <a:effectLst/>
                          <a:latin typeface="Times New Roman" panose="02020603050405020304" pitchFamily="18" charset="0"/>
                          <a:ea typeface="Times New Roman" panose="02020603050405020304" pitchFamily="18" charset="0"/>
                          <a:cs typeface="Arial" panose="020B0604020202020204" pitchFamily="34" charset="0"/>
                        </a:rPr>
                        <a:t>Etendre la couverture du risque maladie à travers les systèmes mutualistes.</a:t>
                      </a:r>
                      <a:endParaRPr lang="fr-BE" sz="1400" dirty="0">
                        <a:effectLst/>
                        <a:latin typeface="Arial" panose="020B0604020202020204" pitchFamily="34" charset="0"/>
                        <a:ea typeface="Times New Roman" panose="02020603050405020304" pitchFamily="18" charset="0"/>
                      </a:endParaRPr>
                    </a:p>
                    <a:p>
                      <a:pPr>
                        <a:spcAft>
                          <a:spcPts val="0"/>
                        </a:spcAft>
                      </a:pPr>
                      <a:r>
                        <a:rPr lang="fr-FR" sz="1400" dirty="0">
                          <a:effectLst/>
                          <a:latin typeface="Times New Roman" panose="02020603050405020304" pitchFamily="18" charset="0"/>
                          <a:ea typeface="Times New Roman" panose="02020603050405020304" pitchFamily="18" charset="0"/>
                          <a:cs typeface="Arial" panose="020B0604020202020204" pitchFamily="34" charset="0"/>
                        </a:rPr>
                        <a:t>Mettre en place de nouveaux régimes de protection sociale : le régime agro-</a:t>
                      </a:r>
                      <a:r>
                        <a:rPr lang="fr-FR" sz="1400" dirty="0" err="1">
                          <a:effectLst/>
                          <a:latin typeface="Times New Roman" panose="02020603050405020304" pitchFamily="18" charset="0"/>
                          <a:ea typeface="Times New Roman" panose="02020603050405020304" pitchFamily="18" charset="0"/>
                          <a:cs typeface="Arial" panose="020B0604020202020204" pitchFamily="34" charset="0"/>
                        </a:rPr>
                        <a:t>sylvo</a:t>
                      </a:r>
                      <a:r>
                        <a:rPr lang="fr-FR" sz="1400" dirty="0">
                          <a:effectLst/>
                          <a:latin typeface="Times New Roman" panose="02020603050405020304" pitchFamily="18" charset="0"/>
                          <a:ea typeface="Times New Roman" panose="02020603050405020304" pitchFamily="18" charset="0"/>
                          <a:cs typeface="Arial" panose="020B0604020202020204" pitchFamily="34" charset="0"/>
                        </a:rPr>
                        <a:t>-pastoral et le régime des transporteurs routiers.</a:t>
                      </a:r>
                      <a:endParaRPr lang="fr-BE" sz="1400" dirty="0">
                        <a:effectLst/>
                        <a:latin typeface="Arial" panose="020B0604020202020204" pitchFamily="34" charset="0"/>
                        <a:ea typeface="Times New Roman" panose="02020603050405020304" pitchFamily="18" charset="0"/>
                      </a:endParaRPr>
                    </a:p>
                  </a:txBody>
                  <a:tcPr marL="46454" marR="46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516479342"/>
                  </a:ext>
                </a:extLst>
              </a:tr>
              <a:tr h="3088498">
                <a:tc>
                  <a:txBody>
                    <a:bodyPr/>
                    <a:lstStyle/>
                    <a:p>
                      <a:pPr>
                        <a:spcAft>
                          <a:spcPts val="0"/>
                        </a:spcAft>
                      </a:pPr>
                      <a:r>
                        <a:rPr lang="fr-FR" sz="1400" b="1" dirty="0">
                          <a:effectLst/>
                          <a:latin typeface="Times New Roman" panose="02020603050405020304" pitchFamily="18" charset="0"/>
                          <a:ea typeface="Times New Roman" panose="02020603050405020304" pitchFamily="18" charset="0"/>
                          <a:cs typeface="Arial" panose="020B0604020202020204" pitchFamily="34" charset="0"/>
                        </a:rPr>
                        <a:t> </a:t>
                      </a:r>
                      <a:endParaRPr lang="fr-BE" sz="1100" dirty="0">
                        <a:effectLst/>
                        <a:latin typeface="Arial" panose="020B0604020202020204" pitchFamily="34" charset="0"/>
                        <a:ea typeface="Times New Roman" panose="02020603050405020304" pitchFamily="18" charset="0"/>
                      </a:endParaRPr>
                    </a:p>
                    <a:p>
                      <a:pPr>
                        <a:spcAft>
                          <a:spcPts val="0"/>
                        </a:spcAft>
                      </a:pPr>
                      <a:r>
                        <a:rPr lang="fr-FR" sz="1400" b="1" dirty="0">
                          <a:effectLst/>
                          <a:latin typeface="Times New Roman" panose="02020603050405020304" pitchFamily="18" charset="0"/>
                          <a:ea typeface="Times New Roman" panose="02020603050405020304" pitchFamily="18" charset="0"/>
                          <a:cs typeface="Arial" panose="020B0604020202020204" pitchFamily="34" charset="0"/>
                        </a:rPr>
                        <a:t> </a:t>
                      </a:r>
                      <a:endParaRPr lang="fr-BE" sz="1100" dirty="0">
                        <a:effectLst/>
                        <a:latin typeface="Arial" panose="020B0604020202020204" pitchFamily="34" charset="0"/>
                        <a:ea typeface="Times New Roman" panose="02020603050405020304" pitchFamily="18" charset="0"/>
                      </a:endParaRPr>
                    </a:p>
                    <a:p>
                      <a:pPr>
                        <a:spcAft>
                          <a:spcPts val="0"/>
                        </a:spcAft>
                      </a:pPr>
                      <a:r>
                        <a:rPr lang="fr-FR" sz="1400" b="1" dirty="0">
                          <a:effectLst/>
                          <a:latin typeface="Times New Roman" panose="02020603050405020304" pitchFamily="18" charset="0"/>
                          <a:ea typeface="Times New Roman" panose="02020603050405020304" pitchFamily="18" charset="0"/>
                          <a:cs typeface="Arial" panose="020B0604020202020204" pitchFamily="34" charset="0"/>
                        </a:rPr>
                        <a:t>Ligne d’action</a:t>
                      </a:r>
                      <a:endParaRPr lang="fr-BE" sz="1100" dirty="0">
                        <a:effectLst/>
                        <a:latin typeface="Arial" panose="020B0604020202020204" pitchFamily="34" charset="0"/>
                        <a:ea typeface="Times New Roman" panose="02020603050405020304" pitchFamily="18" charset="0"/>
                      </a:endParaRPr>
                    </a:p>
                    <a:p>
                      <a:pPr>
                        <a:spcAft>
                          <a:spcPts val="0"/>
                        </a:spcAft>
                      </a:pPr>
                      <a:r>
                        <a:rPr lang="fr-FR" sz="1400" b="1" dirty="0">
                          <a:effectLst/>
                          <a:latin typeface="Times New Roman" panose="02020603050405020304" pitchFamily="18" charset="0"/>
                          <a:ea typeface="Times New Roman" panose="02020603050405020304" pitchFamily="18" charset="0"/>
                          <a:cs typeface="Arial" panose="020B0604020202020204" pitchFamily="34" charset="0"/>
                        </a:rPr>
                        <a:t> </a:t>
                      </a:r>
                      <a:endParaRPr lang="fr-BE" sz="1100" dirty="0">
                        <a:effectLst/>
                        <a:latin typeface="Arial" panose="020B0604020202020204" pitchFamily="34" charset="0"/>
                        <a:ea typeface="Times New Roman" panose="02020603050405020304" pitchFamily="18" charset="0"/>
                      </a:endParaRPr>
                    </a:p>
                  </a:txBody>
                  <a:tcPr marL="46454" marR="46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050" dirty="0">
                          <a:effectLst/>
                          <a:latin typeface="Times New Roman" panose="02020603050405020304" pitchFamily="18" charset="0"/>
                          <a:ea typeface="Times New Roman" panose="02020603050405020304" pitchFamily="18" charset="0"/>
                          <a:cs typeface="Arial" panose="020B0604020202020204" pitchFamily="34" charset="0"/>
                        </a:rPr>
                        <a:t> </a:t>
                      </a:r>
                      <a:endParaRPr lang="fr-BE" sz="1050" dirty="0">
                        <a:effectLst/>
                        <a:latin typeface="Arial" panose="020B0604020202020204" pitchFamily="34" charset="0"/>
                        <a:ea typeface="Times New Roman" panose="02020603050405020304" pitchFamily="18" charset="0"/>
                      </a:endParaRPr>
                    </a:p>
                    <a:p>
                      <a:pPr marL="342900" lvl="0" indent="-342900">
                        <a:spcAft>
                          <a:spcPts val="0"/>
                        </a:spcAft>
                        <a:buFont typeface="Symbol" panose="05050102010706020507" pitchFamily="18" charset="2"/>
                        <a:buChar char=""/>
                        <a:tabLst>
                          <a:tab pos="228600" algn="l"/>
                        </a:tabLst>
                      </a:pPr>
                      <a:r>
                        <a:rPr lang="fr-FR" sz="1400" dirty="0">
                          <a:effectLst/>
                          <a:latin typeface="Times New Roman" panose="02020603050405020304" pitchFamily="18" charset="0"/>
                          <a:ea typeface="Times New Roman" panose="02020603050405020304" pitchFamily="18" charset="0"/>
                          <a:cs typeface="Arial" panose="020B0604020202020204" pitchFamily="34" charset="0"/>
                        </a:rPr>
                        <a:t>Création d’un Fonds national d’achat (2009) </a:t>
                      </a:r>
                      <a:endParaRPr lang="fr-BE" sz="1400" dirty="0">
                        <a:effectLst/>
                        <a:latin typeface="Arial" panose="020B0604020202020204" pitchFamily="34" charset="0"/>
                        <a:ea typeface="Times New Roman" panose="02020603050405020304" pitchFamily="18" charset="0"/>
                      </a:endParaRPr>
                    </a:p>
                    <a:p>
                      <a:pPr marL="342900" lvl="0" indent="-342900">
                        <a:spcAft>
                          <a:spcPts val="0"/>
                        </a:spcAft>
                        <a:buFont typeface="Symbol" panose="05050102010706020507" pitchFamily="18" charset="2"/>
                        <a:buChar char=""/>
                        <a:tabLst>
                          <a:tab pos="228600" algn="l"/>
                        </a:tabLst>
                      </a:pPr>
                      <a:r>
                        <a:rPr lang="fr-FR" sz="1400" dirty="0">
                          <a:effectLst/>
                          <a:latin typeface="Times New Roman" panose="02020603050405020304" pitchFamily="18" charset="0"/>
                          <a:ea typeface="Times New Roman" panose="02020603050405020304" pitchFamily="18" charset="0"/>
                          <a:cs typeface="Arial" panose="020B0604020202020204" pitchFamily="34" charset="0"/>
                        </a:rPr>
                        <a:t>Étendre la gratuité de la Césarienne à la</a:t>
                      </a:r>
                      <a:r>
                        <a:rPr lang="fr-FR" sz="1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 Région de Dakar </a:t>
                      </a:r>
                      <a:endParaRPr lang="fr-BE" sz="1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endParaRPr>
                    </a:p>
                    <a:p>
                      <a:pPr marL="342900" lvl="0" indent="-342900">
                        <a:spcAft>
                          <a:spcPts val="0"/>
                        </a:spcAft>
                        <a:buFont typeface="Symbol" panose="05050102010706020507" pitchFamily="18" charset="2"/>
                        <a:buChar char=""/>
                        <a:tabLst>
                          <a:tab pos="228600" algn="l"/>
                        </a:tabLst>
                      </a:pPr>
                      <a:r>
                        <a:rPr lang="fr-FR" sz="1400" dirty="0">
                          <a:effectLst/>
                          <a:latin typeface="Times New Roman" panose="02020603050405020304" pitchFamily="18" charset="0"/>
                          <a:ea typeface="Times New Roman" panose="02020603050405020304" pitchFamily="18" charset="0"/>
                          <a:cs typeface="Arial" panose="020B0604020202020204" pitchFamily="34" charset="0"/>
                        </a:rPr>
                        <a:t>Étendre la gratuité à tous les groupes vulnérables : les indigents et </a:t>
                      </a:r>
                      <a:r>
                        <a:rPr lang="fr-FR" sz="1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les enfants de 0 à 5 ans</a:t>
                      </a:r>
                      <a:endParaRPr lang="fr-BE" sz="1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endParaRPr>
                    </a:p>
                    <a:p>
                      <a:pPr algn="just">
                        <a:spcAft>
                          <a:spcPts val="0"/>
                        </a:spcAft>
                      </a:pPr>
                      <a:r>
                        <a:rPr lang="fr-FR" sz="105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 </a:t>
                      </a:r>
                      <a:endParaRPr lang="fr-BE" sz="105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endParaRPr>
                    </a:p>
                  </a:txBody>
                  <a:tcPr marL="46454" marR="46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400" dirty="0">
                          <a:effectLst/>
                          <a:latin typeface="Times New Roman" panose="02020603050405020304" pitchFamily="18" charset="0"/>
                          <a:ea typeface="Times New Roman" panose="02020603050405020304" pitchFamily="18" charset="0"/>
                          <a:cs typeface="Arial" panose="020B0604020202020204" pitchFamily="34" charset="0"/>
                        </a:rPr>
                        <a:t> </a:t>
                      </a:r>
                      <a:endParaRPr lang="fr-BE" sz="1400" dirty="0">
                        <a:effectLst/>
                        <a:latin typeface="Arial" panose="020B0604020202020204" pitchFamily="34" charset="0"/>
                        <a:ea typeface="Times New Roman" panose="02020603050405020304" pitchFamily="18" charset="0"/>
                      </a:endParaRPr>
                    </a:p>
                    <a:p>
                      <a:pPr marL="342900" lvl="0" indent="-342900">
                        <a:spcAft>
                          <a:spcPts val="0"/>
                        </a:spcAft>
                        <a:buFont typeface="Symbol" panose="05050102010706020507" pitchFamily="18" charset="2"/>
                        <a:buChar char=""/>
                        <a:tabLst>
                          <a:tab pos="228600" algn="l"/>
                        </a:tabLst>
                      </a:pPr>
                      <a:r>
                        <a:rPr lang="fr-FR" sz="1400" dirty="0">
                          <a:effectLst/>
                          <a:latin typeface="Times New Roman" panose="02020603050405020304" pitchFamily="18" charset="0"/>
                          <a:ea typeface="Times New Roman" panose="02020603050405020304" pitchFamily="18" charset="0"/>
                          <a:cs typeface="Arial" panose="020B0604020202020204" pitchFamily="34" charset="0"/>
                        </a:rPr>
                        <a:t>Mener une étude pour préparer la </a:t>
                      </a:r>
                      <a:r>
                        <a:rPr lang="fr-FR" sz="1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réforme de l’assurance maladie obligatoire.</a:t>
                      </a:r>
                      <a:endParaRPr lang="fr-BE" sz="1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endParaRPr>
                    </a:p>
                    <a:p>
                      <a:pPr marL="342900" lvl="0" indent="-342900">
                        <a:spcAft>
                          <a:spcPts val="0"/>
                        </a:spcAft>
                        <a:buFont typeface="Symbol" panose="05050102010706020507" pitchFamily="18" charset="2"/>
                        <a:buChar char=""/>
                        <a:tabLst>
                          <a:tab pos="228600" algn="l"/>
                        </a:tabLst>
                      </a:pPr>
                      <a:r>
                        <a:rPr lang="fr-FR" sz="1400" dirty="0">
                          <a:effectLst/>
                          <a:latin typeface="Times New Roman" panose="02020603050405020304" pitchFamily="18" charset="0"/>
                          <a:ea typeface="Times New Roman" panose="02020603050405020304" pitchFamily="18" charset="0"/>
                          <a:cs typeface="Arial" panose="020B0604020202020204" pitchFamily="34" charset="0"/>
                        </a:rPr>
                        <a:t>Mise en œuvre de l’assurance maladie obligatoire notamment la revue des textes législatifs : création d’une </a:t>
                      </a:r>
                      <a:r>
                        <a:rPr lang="fr-FR" sz="1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structure faîtière</a:t>
                      </a:r>
                      <a:r>
                        <a:rPr lang="fr-FR" sz="1400" dirty="0">
                          <a:effectLst/>
                          <a:latin typeface="Times New Roman" panose="02020603050405020304" pitchFamily="18" charset="0"/>
                          <a:ea typeface="Times New Roman" panose="02020603050405020304" pitchFamily="18" charset="0"/>
                          <a:cs typeface="Arial" panose="020B0604020202020204" pitchFamily="34" charset="0"/>
                        </a:rPr>
                        <a:t> des IPM ; extension par la lutte contre l’évasion sociale ; la revue des textes législatifs.</a:t>
                      </a:r>
                      <a:endParaRPr lang="fr-BE" sz="1400" dirty="0">
                        <a:effectLst/>
                        <a:latin typeface="Arial" panose="020B0604020202020204" pitchFamily="34" charset="0"/>
                        <a:ea typeface="Times New Roman" panose="02020603050405020304" pitchFamily="18" charset="0"/>
                      </a:endParaRPr>
                    </a:p>
                  </a:txBody>
                  <a:tcPr marL="46454" marR="46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50" dirty="0">
                          <a:effectLst/>
                          <a:latin typeface="Times New Roman" panose="02020603050405020304" pitchFamily="18" charset="0"/>
                          <a:ea typeface="Times New Roman" panose="02020603050405020304" pitchFamily="18" charset="0"/>
                          <a:cs typeface="Arial" panose="020B0604020202020204" pitchFamily="34" charset="0"/>
                        </a:rPr>
                        <a:t> </a:t>
                      </a:r>
                      <a:endParaRPr lang="fr-BE" sz="1400" dirty="0">
                        <a:effectLst/>
                        <a:latin typeface="Arial" panose="020B0604020202020204" pitchFamily="34" charset="0"/>
                        <a:ea typeface="Times New Roman" panose="02020603050405020304" pitchFamily="18" charset="0"/>
                      </a:endParaRPr>
                    </a:p>
                    <a:p>
                      <a:pPr marL="342900" lvl="0" indent="-342900">
                        <a:spcAft>
                          <a:spcPts val="0"/>
                        </a:spcAft>
                        <a:buFont typeface="Symbol" panose="05050102010706020507" pitchFamily="18" charset="2"/>
                        <a:buChar char=""/>
                        <a:tabLst>
                          <a:tab pos="228600" algn="l"/>
                        </a:tabLst>
                      </a:pPr>
                      <a:r>
                        <a:rPr lang="fr-FR" sz="1400" dirty="0">
                          <a:effectLst/>
                          <a:latin typeface="Times New Roman" panose="02020603050405020304" pitchFamily="18" charset="0"/>
                          <a:ea typeface="Times New Roman" panose="02020603050405020304" pitchFamily="18" charset="0"/>
                          <a:cs typeface="Arial" panose="020B0604020202020204" pitchFamily="34" charset="0"/>
                        </a:rPr>
                        <a:t>Renforcement des Capacités d’Implantation, d’Organisation et d’Extension des MS ;</a:t>
                      </a:r>
                      <a:endParaRPr lang="fr-BE" sz="1400" dirty="0">
                        <a:effectLst/>
                        <a:latin typeface="Arial" panose="020B0604020202020204" pitchFamily="34" charset="0"/>
                        <a:ea typeface="Times New Roman" panose="02020603050405020304" pitchFamily="18" charset="0"/>
                      </a:endParaRPr>
                    </a:p>
                    <a:p>
                      <a:pPr marL="342900" lvl="0" indent="-342900">
                        <a:spcAft>
                          <a:spcPts val="0"/>
                        </a:spcAft>
                        <a:buFont typeface="Symbol" panose="05050102010706020507" pitchFamily="18" charset="2"/>
                        <a:buChar char=""/>
                        <a:tabLst>
                          <a:tab pos="228600" algn="l"/>
                        </a:tabLst>
                      </a:pPr>
                      <a:r>
                        <a:rPr lang="fr-FR" sz="1400" dirty="0">
                          <a:effectLst/>
                          <a:latin typeface="Times New Roman" panose="02020603050405020304" pitchFamily="18" charset="0"/>
                          <a:ea typeface="Times New Roman" panose="02020603050405020304" pitchFamily="18" charset="0"/>
                          <a:cs typeface="Arial" panose="020B0604020202020204" pitchFamily="34" charset="0"/>
                        </a:rPr>
                        <a:t>Renforcement des Capacités des Acteurs du Développement des MS ;</a:t>
                      </a:r>
                      <a:endParaRPr lang="fr-BE" sz="1400" dirty="0">
                        <a:effectLst/>
                        <a:latin typeface="Arial" panose="020B0604020202020204" pitchFamily="34" charset="0"/>
                        <a:ea typeface="Times New Roman" panose="02020603050405020304" pitchFamily="18" charset="0"/>
                      </a:endParaRPr>
                    </a:p>
                    <a:p>
                      <a:pPr marL="342900" lvl="0" indent="-342900">
                        <a:spcAft>
                          <a:spcPts val="0"/>
                        </a:spcAft>
                        <a:buFont typeface="Symbol" panose="05050102010706020507" pitchFamily="18" charset="2"/>
                        <a:buChar char=""/>
                        <a:tabLst>
                          <a:tab pos="228600" algn="l"/>
                        </a:tabLst>
                      </a:pPr>
                      <a:r>
                        <a:rPr lang="fr-FR" sz="1400" dirty="0">
                          <a:effectLst/>
                          <a:latin typeface="Times New Roman" panose="02020603050405020304" pitchFamily="18" charset="0"/>
                          <a:ea typeface="Times New Roman" panose="02020603050405020304" pitchFamily="18" charset="0"/>
                          <a:cs typeface="Arial" panose="020B0604020202020204" pitchFamily="34" charset="0"/>
                        </a:rPr>
                        <a:t>Mise en place d’un Plan de Communication pour la Promotion des MS;</a:t>
                      </a:r>
                      <a:endParaRPr lang="fr-BE" sz="1400" dirty="0">
                        <a:effectLst/>
                        <a:latin typeface="Arial" panose="020B0604020202020204" pitchFamily="34" charset="0"/>
                        <a:ea typeface="Times New Roman" panose="02020603050405020304" pitchFamily="18" charset="0"/>
                      </a:endParaRPr>
                    </a:p>
                    <a:p>
                      <a:pPr marL="342900" lvl="0" indent="-342900">
                        <a:spcAft>
                          <a:spcPts val="0"/>
                        </a:spcAft>
                        <a:buFont typeface="Symbol" panose="05050102010706020507" pitchFamily="18" charset="2"/>
                        <a:buChar char=""/>
                        <a:tabLst>
                          <a:tab pos="228600" algn="l"/>
                        </a:tabLst>
                      </a:pPr>
                      <a:r>
                        <a:rPr lang="fr-FR" sz="1400" dirty="0">
                          <a:effectLst/>
                          <a:latin typeface="Times New Roman" panose="02020603050405020304" pitchFamily="18" charset="0"/>
                          <a:ea typeface="Times New Roman" panose="02020603050405020304" pitchFamily="18" charset="0"/>
                          <a:cs typeface="Arial" panose="020B0604020202020204" pitchFamily="34" charset="0"/>
                        </a:rPr>
                        <a:t>Mise en Place et Développement de </a:t>
                      </a:r>
                      <a:r>
                        <a:rPr lang="fr-FR" sz="1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Partenariats Effectifs </a:t>
                      </a:r>
                      <a:r>
                        <a:rPr lang="fr-FR" sz="1400" dirty="0">
                          <a:effectLst/>
                          <a:latin typeface="Times New Roman" panose="02020603050405020304" pitchFamily="18" charset="0"/>
                          <a:ea typeface="Times New Roman" panose="02020603050405020304" pitchFamily="18" charset="0"/>
                          <a:cs typeface="Arial" panose="020B0604020202020204" pitchFamily="34" charset="0"/>
                        </a:rPr>
                        <a:t>entre les Acteurs de la MS;</a:t>
                      </a:r>
                      <a:endParaRPr lang="fr-BE" sz="1400" dirty="0">
                        <a:effectLst/>
                        <a:latin typeface="Arial" panose="020B0604020202020204" pitchFamily="34" charset="0"/>
                        <a:ea typeface="Times New Roman" panose="02020603050405020304" pitchFamily="18" charset="0"/>
                      </a:endParaRPr>
                    </a:p>
                    <a:p>
                      <a:pPr marL="342900" lvl="0" indent="-342900">
                        <a:spcAft>
                          <a:spcPts val="0"/>
                        </a:spcAft>
                        <a:buFont typeface="Symbol" panose="05050102010706020507" pitchFamily="18" charset="2"/>
                        <a:buChar char=""/>
                        <a:tabLst>
                          <a:tab pos="228600" algn="l"/>
                        </a:tabLst>
                      </a:pPr>
                      <a:r>
                        <a:rPr lang="fr-FR" sz="1400" dirty="0">
                          <a:effectLst/>
                          <a:latin typeface="Times New Roman" panose="02020603050405020304" pitchFamily="18" charset="0"/>
                          <a:ea typeface="Times New Roman" panose="02020603050405020304" pitchFamily="18" charset="0"/>
                          <a:cs typeface="Arial" panose="020B0604020202020204" pitchFamily="34" charset="0"/>
                        </a:rPr>
                        <a:t>Renforcement de l’Appui de l’État au Développement des </a:t>
                      </a:r>
                      <a:r>
                        <a:rPr lang="fr-FR" sz="1400" dirty="0" smtClean="0">
                          <a:effectLst/>
                          <a:latin typeface="Times New Roman" panose="02020603050405020304" pitchFamily="18" charset="0"/>
                          <a:ea typeface="Times New Roman" panose="02020603050405020304" pitchFamily="18" charset="0"/>
                          <a:cs typeface="Arial" panose="020B0604020202020204" pitchFamily="34" charset="0"/>
                        </a:rPr>
                        <a:t>MS</a:t>
                      </a:r>
                    </a:p>
                    <a:p>
                      <a:pPr marL="342900" lvl="0" indent="-342900">
                        <a:spcAft>
                          <a:spcPts val="0"/>
                        </a:spcAft>
                        <a:buFont typeface="Symbol" panose="05050102010706020507" pitchFamily="18" charset="2"/>
                        <a:buChar char=""/>
                        <a:tabLst>
                          <a:tab pos="228600" algn="l"/>
                        </a:tabLst>
                      </a:pPr>
                      <a:r>
                        <a:rPr lang="fr-FR" sz="1400" dirty="0" smtClean="0">
                          <a:effectLst/>
                          <a:latin typeface="Times New Roman" panose="02020603050405020304" pitchFamily="18" charset="0"/>
                          <a:ea typeface="Times New Roman" panose="02020603050405020304" pitchFamily="18" charset="0"/>
                          <a:cs typeface="Arial" panose="020B0604020202020204" pitchFamily="34" charset="0"/>
                        </a:rPr>
                        <a:t>…</a:t>
                      </a:r>
                      <a:endParaRPr lang="fr-BE" sz="1400" dirty="0">
                        <a:effectLst/>
                        <a:latin typeface="Arial" panose="020B0604020202020204" pitchFamily="34" charset="0"/>
                        <a:ea typeface="Times New Roman" panose="02020603050405020304" pitchFamily="18" charset="0"/>
                      </a:endParaRPr>
                    </a:p>
                  </a:txBody>
                  <a:tcPr marL="46454" marR="46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161298002"/>
                  </a:ext>
                </a:extLst>
              </a:tr>
            </a:tbl>
          </a:graphicData>
        </a:graphic>
      </p:graphicFrame>
      <p:sp>
        <p:nvSpPr>
          <p:cNvPr id="11" name="ZoneTexte 10"/>
          <p:cNvSpPr txBox="1"/>
          <p:nvPr/>
        </p:nvSpPr>
        <p:spPr>
          <a:xfrm>
            <a:off x="987334" y="205714"/>
            <a:ext cx="9880963" cy="1015663"/>
          </a:xfrm>
          <a:prstGeom prst="rect">
            <a:avLst/>
          </a:prstGeom>
          <a:noFill/>
        </p:spPr>
        <p:txBody>
          <a:bodyPr wrap="square" rtlCol="0">
            <a:spAutoFit/>
          </a:bodyPr>
          <a:lstStyle/>
          <a:p>
            <a:pPr algn="ctr"/>
            <a:r>
              <a:rPr lang="fr-BE" sz="2000" dirty="0" smtClean="0">
                <a:solidFill>
                  <a:schemeClr val="accent1">
                    <a:lumMod val="75000"/>
                  </a:schemeClr>
                </a:solidFill>
                <a:effectLst>
                  <a:outerShdw blurRad="38100" dist="38100" dir="2700000" algn="tl">
                    <a:srgbClr val="000000">
                      <a:alpha val="43137"/>
                    </a:srgbClr>
                  </a:outerShdw>
                </a:effectLst>
              </a:rPr>
              <a:t>Axes d’intervention de la </a:t>
            </a:r>
            <a:br>
              <a:rPr lang="fr-BE" sz="2000" dirty="0" smtClean="0">
                <a:solidFill>
                  <a:schemeClr val="accent1">
                    <a:lumMod val="75000"/>
                  </a:schemeClr>
                </a:solidFill>
                <a:effectLst>
                  <a:outerShdw blurRad="38100" dist="38100" dir="2700000" algn="tl">
                    <a:srgbClr val="000000">
                      <a:alpha val="43137"/>
                    </a:srgbClr>
                  </a:outerShdw>
                </a:effectLst>
              </a:rPr>
            </a:br>
            <a:r>
              <a:rPr lang="fr-BE" sz="2000" dirty="0" smtClean="0">
                <a:solidFill>
                  <a:schemeClr val="accent1">
                    <a:lumMod val="75000"/>
                  </a:schemeClr>
                </a:solidFill>
                <a:effectLst>
                  <a:outerShdw blurRad="38100" dist="38100" dir="2700000" algn="tl">
                    <a:srgbClr val="000000">
                      <a:alpha val="43137"/>
                    </a:srgbClr>
                  </a:outerShdw>
                </a:effectLst>
              </a:rPr>
              <a:t>Stratégie nationale d’Extension de la Couverture du Risque Maladie des Sénégalais </a:t>
            </a:r>
            <a:r>
              <a:rPr lang="fr-BE" sz="1200" dirty="0" smtClean="0">
                <a:solidFill>
                  <a:schemeClr val="accent1">
                    <a:lumMod val="75000"/>
                  </a:schemeClr>
                </a:solidFill>
                <a:effectLst>
                  <a:outerShdw blurRad="38100" dist="38100" dir="2700000" algn="tl">
                    <a:srgbClr val="000000">
                      <a:alpha val="43137"/>
                    </a:srgbClr>
                  </a:outerShdw>
                </a:effectLst>
              </a:rPr>
              <a:t>(2008 : 44) </a:t>
            </a:r>
            <a:br>
              <a:rPr lang="fr-BE" sz="1200" dirty="0" smtClean="0">
                <a:solidFill>
                  <a:schemeClr val="accent1">
                    <a:lumMod val="75000"/>
                  </a:schemeClr>
                </a:solidFill>
                <a:effectLst>
                  <a:outerShdw blurRad="38100" dist="38100" dir="2700000" algn="tl">
                    <a:srgbClr val="000000">
                      <a:alpha val="43137"/>
                    </a:srgbClr>
                  </a:outerShdw>
                </a:effectLst>
              </a:rPr>
            </a:br>
            <a:r>
              <a:rPr lang="fr-BE" sz="2000" dirty="0" smtClean="0">
                <a:solidFill>
                  <a:schemeClr val="accent1">
                    <a:lumMod val="75000"/>
                  </a:schemeClr>
                </a:solidFill>
                <a:effectLst>
                  <a:outerShdw blurRad="38100" dist="38100" dir="2700000" algn="tl">
                    <a:srgbClr val="000000">
                      <a:alpha val="43137"/>
                    </a:srgbClr>
                  </a:outerShdw>
                </a:effectLst>
              </a:rPr>
              <a:t>= CMU ?</a:t>
            </a:r>
          </a:p>
        </p:txBody>
      </p:sp>
    </p:spTree>
    <p:extLst>
      <p:ext uri="{BB962C8B-B14F-4D97-AF65-F5344CB8AC3E}">
        <p14:creationId xmlns:p14="http://schemas.microsoft.com/office/powerpoint/2010/main" val="1425078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4360" y="652508"/>
            <a:ext cx="10779034" cy="1325563"/>
          </a:xfrm>
        </p:spPr>
        <p:txBody>
          <a:bodyPr>
            <a:noAutofit/>
          </a:bodyPr>
          <a:lstStyle/>
          <a:p>
            <a:r>
              <a:rPr lang="fr-BE" sz="3200" dirty="0">
                <a:solidFill>
                  <a:schemeClr val="accent1">
                    <a:lumMod val="75000"/>
                  </a:schemeClr>
                </a:solidFill>
                <a:effectLst>
                  <a:outerShdw blurRad="38100" dist="38100" dir="2700000" algn="tl">
                    <a:srgbClr val="000000">
                      <a:alpha val="43137"/>
                    </a:srgbClr>
                  </a:outerShdw>
                </a:effectLst>
              </a:rPr>
              <a:t>Le choix des mutuelles de santé comme instruments de la </a:t>
            </a:r>
            <a:r>
              <a:rPr lang="fr-BE" sz="3200" dirty="0" smtClean="0">
                <a:solidFill>
                  <a:schemeClr val="accent1">
                    <a:lumMod val="75000"/>
                  </a:schemeClr>
                </a:solidFill>
                <a:effectLst>
                  <a:outerShdw blurRad="38100" dist="38100" dir="2700000" algn="tl">
                    <a:srgbClr val="000000">
                      <a:alpha val="43137"/>
                    </a:srgbClr>
                  </a:outerShdw>
                </a:effectLst>
              </a:rPr>
              <a:t>CMU</a:t>
            </a:r>
            <a:br>
              <a:rPr lang="fr-BE" sz="3200" dirty="0" smtClean="0">
                <a:solidFill>
                  <a:schemeClr val="accent1">
                    <a:lumMod val="75000"/>
                  </a:schemeClr>
                </a:solidFill>
                <a:effectLst>
                  <a:outerShdw blurRad="38100" dist="38100" dir="2700000" algn="tl">
                    <a:srgbClr val="000000">
                      <a:alpha val="43137"/>
                    </a:srgbClr>
                  </a:outerShdw>
                </a:effectLst>
              </a:rPr>
            </a:br>
            <a:r>
              <a:rPr lang="fr-BE" sz="3200" i="1" dirty="0">
                <a:solidFill>
                  <a:schemeClr val="accent1">
                    <a:lumMod val="75000"/>
                  </a:schemeClr>
                </a:solidFill>
                <a:effectLst>
                  <a:outerShdw blurRad="38100" dist="38100" dir="2700000" algn="tl">
                    <a:srgbClr val="000000">
                      <a:alpha val="43137"/>
                    </a:srgbClr>
                  </a:outerShdw>
                </a:effectLst>
              </a:rPr>
              <a:t>Comment expliquer ce choix </a:t>
            </a:r>
            <a:r>
              <a:rPr lang="fr-BE" sz="3200" i="1" dirty="0" smtClean="0">
                <a:solidFill>
                  <a:schemeClr val="accent1">
                    <a:lumMod val="75000"/>
                  </a:schemeClr>
                </a:solidFill>
                <a:effectLst>
                  <a:outerShdw blurRad="38100" dist="38100" dir="2700000" algn="tl">
                    <a:srgbClr val="000000">
                      <a:alpha val="43137"/>
                    </a:srgbClr>
                  </a:outerShdw>
                </a:effectLst>
              </a:rPr>
              <a:t>? Cette continuité ?</a:t>
            </a:r>
            <a:r>
              <a:rPr lang="fr-BE" sz="3200" i="1" dirty="0">
                <a:effectLst>
                  <a:outerShdw blurRad="38100" dist="38100" dir="2700000" algn="tl">
                    <a:srgbClr val="000000">
                      <a:alpha val="43137"/>
                    </a:srgbClr>
                  </a:outerShdw>
                </a:effectLst>
              </a:rPr>
              <a:t/>
            </a:r>
            <a:br>
              <a:rPr lang="fr-BE" sz="3200" i="1" dirty="0">
                <a:effectLst>
                  <a:outerShdw blurRad="38100" dist="38100" dir="2700000" algn="tl">
                    <a:srgbClr val="000000">
                      <a:alpha val="43137"/>
                    </a:srgbClr>
                  </a:outerShdw>
                </a:effectLst>
              </a:rPr>
            </a:br>
            <a:endParaRPr lang="fr-BE" sz="3200"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827314" y="1759131"/>
            <a:ext cx="10850880" cy="4519749"/>
          </a:xfrm>
        </p:spPr>
        <p:txBody>
          <a:bodyPr>
            <a:normAutofit fontScale="92500" lnSpcReduction="10000"/>
          </a:bodyPr>
          <a:lstStyle/>
          <a:p>
            <a:r>
              <a:rPr lang="fr-BE" i="1" dirty="0" smtClean="0"/>
              <a:t>Une </a:t>
            </a:r>
            <a:r>
              <a:rPr lang="fr-BE" b="1" i="1" dirty="0" smtClean="0"/>
              <a:t>coalition de cause </a:t>
            </a:r>
            <a:r>
              <a:rPr lang="fr-BE" i="1" dirty="0" smtClean="0"/>
              <a:t>(</a:t>
            </a:r>
            <a:r>
              <a:rPr lang="fr-BE" i="1" dirty="0" err="1" smtClean="0"/>
              <a:t>advocacy</a:t>
            </a:r>
            <a:r>
              <a:rPr lang="fr-BE" i="1" dirty="0" smtClean="0"/>
              <a:t> coalition) autour de la mutuelle de santé communautaire au Sénégal</a:t>
            </a:r>
          </a:p>
          <a:p>
            <a:pPr marL="0" indent="0" algn="ctr">
              <a:buNone/>
            </a:pPr>
            <a:r>
              <a:rPr lang="fr-BE" sz="2200" i="1" dirty="0"/>
              <a:t>« Il s’agit d’acteurs collectifs poursuivant un but précis : faire en sorte que les activités étatiques déployées dans un sous-système de politique publique obéissent aux principes, objectifs et instruments véhiculés par le système de croyance qui leur est propre. »</a:t>
            </a:r>
            <a:r>
              <a:rPr lang="fr-BE" sz="2200" dirty="0"/>
              <a:t> (De Maillard &amp; </a:t>
            </a:r>
            <a:r>
              <a:rPr lang="fr-BE" sz="2200" dirty="0" err="1"/>
              <a:t>Kübler</a:t>
            </a:r>
            <a:r>
              <a:rPr lang="fr-BE" sz="2200" dirty="0"/>
              <a:t>, </a:t>
            </a:r>
            <a:r>
              <a:rPr lang="fr-BE" sz="2200" dirty="0" smtClean="0"/>
              <a:t>2009)</a:t>
            </a:r>
          </a:p>
          <a:p>
            <a:pPr lvl="1"/>
            <a:endParaRPr lang="fr-BE" dirty="0" smtClean="0"/>
          </a:p>
          <a:p>
            <a:pPr lvl="1"/>
            <a:r>
              <a:rPr lang="fr-BE" dirty="0" smtClean="0"/>
              <a:t>Composée d’experts de la mutualité (« communauté épistémique ») dont les rôles et positions ont pu varier à travers le temps (agents étatiques, Abt</a:t>
            </a:r>
            <a:r>
              <a:rPr lang="fr-BE" dirty="0"/>
              <a:t> </a:t>
            </a:r>
            <a:r>
              <a:rPr lang="fr-BE" dirty="0" err="1" smtClean="0"/>
              <a:t>associates</a:t>
            </a:r>
            <a:r>
              <a:rPr lang="fr-BE" dirty="0" smtClean="0"/>
              <a:t>, consultants, …), de représentants des structures mutualistes, etc.</a:t>
            </a:r>
          </a:p>
          <a:p>
            <a:pPr lvl="1"/>
            <a:r>
              <a:rPr lang="fr-BE" dirty="0" smtClean="0"/>
              <a:t>Impliquée dans la réflexion et l’élaboration des différents documents stratégiques </a:t>
            </a:r>
          </a:p>
          <a:p>
            <a:pPr lvl="1"/>
            <a:r>
              <a:rPr lang="fr-BE" dirty="0" smtClean="0"/>
              <a:t>Construisant un discours présentant la mutuelle de santé comme « la » solution la plus appropriée pour étendre la CMU aux secteurs informel et rural</a:t>
            </a:r>
          </a:p>
          <a:p>
            <a:pPr lvl="1"/>
            <a:r>
              <a:rPr lang="fr-BE" dirty="0" smtClean="0"/>
              <a:t>Défendant les mutuelles de santé à base communautaire face à d’autres solutions (mutuelles socioprofessionnelles, UDAM)</a:t>
            </a:r>
          </a:p>
          <a:p>
            <a:pPr lvl="1"/>
            <a:endParaRPr lang="fr-BE" sz="1400" dirty="0" smtClean="0"/>
          </a:p>
        </p:txBody>
      </p:sp>
    </p:spTree>
    <p:extLst>
      <p:ext uri="{BB962C8B-B14F-4D97-AF65-F5344CB8AC3E}">
        <p14:creationId xmlns:p14="http://schemas.microsoft.com/office/powerpoint/2010/main" val="2778306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4000" dirty="0" smtClean="0">
                <a:solidFill>
                  <a:schemeClr val="accent1">
                    <a:lumMod val="75000"/>
                  </a:schemeClr>
                </a:solidFill>
                <a:effectLst>
                  <a:outerShdw blurRad="38100" dist="38100" dir="2700000" algn="tl">
                    <a:srgbClr val="000000">
                      <a:alpha val="43137"/>
                    </a:srgbClr>
                  </a:outerShdw>
                </a:effectLst>
              </a:rPr>
              <a:t>Face aux faiblesses des mutuelles, </a:t>
            </a:r>
            <a:br>
              <a:rPr lang="fr-BE" sz="4000" dirty="0" smtClean="0">
                <a:solidFill>
                  <a:schemeClr val="accent1">
                    <a:lumMod val="75000"/>
                  </a:schemeClr>
                </a:solidFill>
                <a:effectLst>
                  <a:outerShdw blurRad="38100" dist="38100" dir="2700000" algn="tl">
                    <a:srgbClr val="000000">
                      <a:alpha val="43137"/>
                    </a:srgbClr>
                  </a:outerShdw>
                </a:effectLst>
              </a:rPr>
            </a:br>
            <a:r>
              <a:rPr lang="fr-BE" sz="4000" dirty="0" smtClean="0">
                <a:solidFill>
                  <a:schemeClr val="accent1">
                    <a:lumMod val="75000"/>
                  </a:schemeClr>
                </a:solidFill>
                <a:effectLst>
                  <a:outerShdw blurRad="38100" dist="38100" dir="2700000" algn="tl">
                    <a:srgbClr val="000000">
                      <a:alpha val="43137"/>
                    </a:srgbClr>
                  </a:outerShdw>
                </a:effectLst>
              </a:rPr>
              <a:t>une réponse : le « partenariat effectif »</a:t>
            </a:r>
            <a:endParaRPr lang="fr-BE" sz="4000" dirty="0">
              <a:solidFill>
                <a:schemeClr val="accent1">
                  <a:lumMod val="75000"/>
                </a:schemeClr>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713808" y="2185851"/>
            <a:ext cx="10764384" cy="4328161"/>
          </a:xfrm>
        </p:spPr>
        <p:txBody>
          <a:bodyPr>
            <a:normAutofit fontScale="92500" lnSpcReduction="20000"/>
          </a:bodyPr>
          <a:lstStyle/>
          <a:p>
            <a:pPr marL="0" indent="0" algn="ctr">
              <a:buNone/>
            </a:pPr>
            <a:r>
              <a:rPr lang="fr-BE" dirty="0"/>
              <a:t>« Le faible développement des mutuelles de santé dans le pays est lié en partie à la </a:t>
            </a:r>
            <a:r>
              <a:rPr lang="fr-BE" b="1" dirty="0"/>
              <a:t>faible implication des parties prenantes </a:t>
            </a:r>
            <a:r>
              <a:rPr lang="fr-BE" dirty="0"/>
              <a:t>clés dans la mise en place des mutuelles.  […]  Le </a:t>
            </a:r>
            <a:r>
              <a:rPr lang="fr-BE" b="1" dirty="0"/>
              <a:t>faible appui de l’Etat central et des collectivités locales </a:t>
            </a:r>
            <a:r>
              <a:rPr lang="fr-BE" dirty="0"/>
              <a:t>aux mutuelles communautaires n’a pas permis jusqu’ici de transformer les mutuelles de santé en relais dans l’extension de la couverture du risque maladie. </a:t>
            </a:r>
            <a:r>
              <a:rPr lang="fr-BE" b="1" dirty="0"/>
              <a:t>Le faible appui des pouvoirs publics et la modicité des montants de cotisation</a:t>
            </a:r>
            <a:r>
              <a:rPr lang="fr-BE" dirty="0"/>
              <a:t> ont contraint la plupart des mutuelles à offrir des paquets de prestations pas attractives à leurs adhérents » </a:t>
            </a:r>
            <a:r>
              <a:rPr lang="fr-BE" dirty="0" smtClean="0"/>
              <a:t/>
            </a:r>
            <a:br>
              <a:rPr lang="fr-BE" dirty="0" smtClean="0"/>
            </a:br>
            <a:r>
              <a:rPr lang="fr-BE" dirty="0" smtClean="0"/>
              <a:t>(</a:t>
            </a:r>
            <a:r>
              <a:rPr lang="fr-BE" dirty="0"/>
              <a:t>Ministère de la Santé et de l’Action Sociale, 2013 : 29</a:t>
            </a:r>
            <a:r>
              <a:rPr lang="fr-BE" dirty="0" smtClean="0"/>
              <a:t>)</a:t>
            </a:r>
            <a:br>
              <a:rPr lang="fr-BE" dirty="0" smtClean="0"/>
            </a:br>
            <a:endParaRPr lang="fr-BE" dirty="0" smtClean="0"/>
          </a:p>
          <a:p>
            <a:pPr marL="0" indent="0" algn="ctr">
              <a:buNone/>
            </a:pPr>
            <a:r>
              <a:rPr lang="fr-BE" dirty="0" smtClean="0"/>
              <a:t>«</a:t>
            </a:r>
            <a:r>
              <a:rPr lang="fr-BE" dirty="0"/>
              <a:t> </a:t>
            </a:r>
            <a:r>
              <a:rPr lang="fr-BE" dirty="0" smtClean="0"/>
              <a:t>La </a:t>
            </a:r>
            <a:r>
              <a:rPr lang="fr-BE" dirty="0"/>
              <a:t>mise en place d’un </a:t>
            </a:r>
            <a:r>
              <a:rPr lang="fr-BE" b="1" i="1" dirty="0"/>
              <a:t>partenariat effectif</a:t>
            </a:r>
            <a:r>
              <a:rPr lang="fr-BE" b="1" dirty="0"/>
              <a:t> </a:t>
            </a:r>
            <a:r>
              <a:rPr lang="fr-BE" dirty="0"/>
              <a:t>entre les mutuelles de santé communautaires, les collectivités locales et l’Etat pour impulser les progrès vers la couverture maladie universelle </a:t>
            </a:r>
            <a:r>
              <a:rPr lang="fr-BE" dirty="0" smtClean="0"/>
              <a:t>»</a:t>
            </a:r>
            <a:br>
              <a:rPr lang="fr-BE" dirty="0" smtClean="0"/>
            </a:br>
            <a:r>
              <a:rPr lang="fr-BE" dirty="0" smtClean="0"/>
              <a:t>(</a:t>
            </a:r>
            <a:r>
              <a:rPr lang="fr-BE" dirty="0"/>
              <a:t>Abt Associates, </a:t>
            </a:r>
            <a:r>
              <a:rPr lang="fr-BE" dirty="0" err="1"/>
              <a:t>n.d</a:t>
            </a:r>
            <a:r>
              <a:rPr lang="fr-BE" dirty="0"/>
              <a:t>. : 2</a:t>
            </a:r>
            <a:r>
              <a:rPr lang="fr-BE" dirty="0" smtClean="0"/>
              <a:t>)</a:t>
            </a:r>
          </a:p>
          <a:p>
            <a:pPr marL="0" indent="0">
              <a:buNone/>
            </a:pPr>
            <a:endParaRPr lang="fr-BE" dirty="0"/>
          </a:p>
        </p:txBody>
      </p:sp>
    </p:spTree>
    <p:extLst>
      <p:ext uri="{BB962C8B-B14F-4D97-AF65-F5344CB8AC3E}">
        <p14:creationId xmlns:p14="http://schemas.microsoft.com/office/powerpoint/2010/main" val="3718591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500062"/>
            <a:ext cx="10515600" cy="1325563"/>
          </a:xfrm>
        </p:spPr>
        <p:txBody>
          <a:bodyPr>
            <a:normAutofit fontScale="90000"/>
          </a:bodyPr>
          <a:lstStyle/>
          <a:p>
            <a:pPr algn="ctr"/>
            <a:r>
              <a:rPr lang="fr-BE" dirty="0" smtClean="0">
                <a:solidFill>
                  <a:schemeClr val="accent1">
                    <a:lumMod val="75000"/>
                  </a:schemeClr>
                </a:solidFill>
                <a:effectLst>
                  <a:outerShdw blurRad="38100" dist="38100" dir="2700000" algn="tl">
                    <a:srgbClr val="000000">
                      <a:alpha val="43137"/>
                    </a:srgbClr>
                  </a:outerShdw>
                </a:effectLst>
              </a:rPr>
              <a:t>Le choix des mutuelles de santé communautaires comme instruments de la CMU : </a:t>
            </a:r>
            <a:br>
              <a:rPr lang="fr-BE" dirty="0" smtClean="0">
                <a:solidFill>
                  <a:schemeClr val="accent1">
                    <a:lumMod val="75000"/>
                  </a:schemeClr>
                </a:solidFill>
                <a:effectLst>
                  <a:outerShdw blurRad="38100" dist="38100" dir="2700000" algn="tl">
                    <a:srgbClr val="000000">
                      <a:alpha val="43137"/>
                    </a:srgbClr>
                  </a:outerShdw>
                </a:effectLst>
              </a:rPr>
            </a:br>
            <a:r>
              <a:rPr lang="fr-BE" dirty="0" smtClean="0">
                <a:solidFill>
                  <a:schemeClr val="accent1">
                    <a:lumMod val="75000"/>
                  </a:schemeClr>
                </a:solidFill>
                <a:effectLst>
                  <a:outerShdw blurRad="38100" dist="38100" dir="2700000" algn="tl">
                    <a:srgbClr val="000000">
                      <a:alpha val="43137"/>
                    </a:srgbClr>
                  </a:outerShdw>
                </a:effectLst>
              </a:rPr>
              <a:t>Entre changements et continuité </a:t>
            </a:r>
            <a:endParaRPr lang="fr-BE" dirty="0">
              <a:solidFill>
                <a:schemeClr val="accent1">
                  <a:lumMod val="75000"/>
                </a:schemeClr>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838200" y="2307771"/>
            <a:ext cx="10515600" cy="3869192"/>
          </a:xfrm>
        </p:spPr>
        <p:txBody>
          <a:bodyPr/>
          <a:lstStyle/>
          <a:p>
            <a:endParaRPr lang="fr-BE" dirty="0" smtClean="0"/>
          </a:p>
          <a:p>
            <a:r>
              <a:rPr lang="fr-BE" dirty="0" smtClean="0"/>
              <a:t>Des idées parfois anciennes sont concrétisées</a:t>
            </a:r>
          </a:p>
          <a:p>
            <a:r>
              <a:rPr lang="fr-BE" dirty="0" smtClean="0"/>
              <a:t>La volonté politique affirmée est forte, la CMU prioritaire</a:t>
            </a:r>
          </a:p>
          <a:p>
            <a:r>
              <a:rPr lang="fr-BE" dirty="0" smtClean="0"/>
              <a:t>Des moyens considérables sont mis en place</a:t>
            </a:r>
          </a:p>
          <a:p>
            <a:endParaRPr lang="fr-BE" dirty="0"/>
          </a:p>
          <a:p>
            <a:pPr lvl="2">
              <a:buFont typeface="Wingdings" panose="05000000000000000000" pitchFamily="2" charset="2"/>
              <a:buChar char="Ø"/>
            </a:pPr>
            <a:r>
              <a:rPr lang="fr-BE" sz="2800" i="1" dirty="0" smtClean="0"/>
              <a:t> Quelles conséquences sur le mouvement mutualiste ?</a:t>
            </a:r>
            <a:br>
              <a:rPr lang="fr-BE" sz="2800" i="1" dirty="0" smtClean="0"/>
            </a:br>
            <a:r>
              <a:rPr lang="fr-BE" sz="2800" i="1" dirty="0" smtClean="0"/>
              <a:t>Changements ou continuité ?</a:t>
            </a:r>
          </a:p>
          <a:p>
            <a:pPr marL="0" indent="0">
              <a:buNone/>
            </a:pPr>
            <a:endParaRPr lang="fr-BE" sz="3600" dirty="0" smtClean="0"/>
          </a:p>
        </p:txBody>
      </p:sp>
    </p:spTree>
    <p:extLst>
      <p:ext uri="{BB962C8B-B14F-4D97-AF65-F5344CB8AC3E}">
        <p14:creationId xmlns:p14="http://schemas.microsoft.com/office/powerpoint/2010/main" val="2986609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247</TotalTime>
  <Words>561</Words>
  <Application>Microsoft Office PowerPoint</Application>
  <PresentationFormat>Grand écran</PresentationFormat>
  <Paragraphs>190</Paragraphs>
  <Slides>18</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18</vt:i4>
      </vt:variant>
    </vt:vector>
  </HeadingPairs>
  <TitlesOfParts>
    <vt:vector size="26" baseType="lpstr">
      <vt:lpstr>Arial</vt:lpstr>
      <vt:lpstr>Calibri</vt:lpstr>
      <vt:lpstr>Calibri Light</vt:lpstr>
      <vt:lpstr>Century Gothic</vt:lpstr>
      <vt:lpstr>Symbol</vt:lpstr>
      <vt:lpstr>Times New Roman</vt:lpstr>
      <vt:lpstr>Wingdings</vt:lpstr>
      <vt:lpstr>Thème Office</vt:lpstr>
      <vt:lpstr>Les mutuelles de santé subventionnées  comme instruments de la Couverture Maladie Universelle au Sénégal</vt:lpstr>
      <vt:lpstr>Introduction</vt:lpstr>
      <vt:lpstr>La Décentralisation de l’Assurance Maladie (DECAM) comme axe central de la CMU</vt:lpstr>
      <vt:lpstr>Question de recherche et méthodologie</vt:lpstr>
      <vt:lpstr>Le choix des mutuelles de santé Une répétition de scénarios déjà vus ?</vt:lpstr>
      <vt:lpstr>Présentation PowerPoint</vt:lpstr>
      <vt:lpstr>Le choix des mutuelles de santé comme instruments de la CMU Comment expliquer ce choix ? Cette continuité ? </vt:lpstr>
      <vt:lpstr>Face aux faiblesses des mutuelles,  une réponse : le « partenariat effectif »</vt:lpstr>
      <vt:lpstr>Le choix des mutuelles de santé communautaires comme instruments de la CMU :  Entre changements et continuité </vt:lpstr>
      <vt:lpstr>Les conséquences de la CMU sur le mouvement mutualiste sénégalais Evolution du nombre de mutuelles de santé </vt:lpstr>
      <vt:lpstr>Les conséquences de la CMU sur le mouvement mutualiste sénégalais  Evolution du nombre d’adhérents et de bénéficiaires</vt:lpstr>
      <vt:lpstr>Déterminants de l’adhésion et de la rétention dans les mutuelles : vers l’obligation ?</vt:lpstr>
      <vt:lpstr>Conséquences de la CMU sur le fonctionnement des mutuelles de santé : (1) L’autonomie</vt:lpstr>
      <vt:lpstr>Conséquences de la CMU sur le fonctionnement des mutuelles de santé : (2) La gestion financière</vt:lpstr>
      <vt:lpstr>Présentation PowerPoint</vt:lpstr>
      <vt:lpstr>Présentation PowerPoint</vt:lpstr>
      <vt:lpstr>Conclusions</vt:lpstr>
      <vt:lpstr>Merci de votre aimable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mutuelles de santé subventionnées  comme instruments de la Couverture Maladie Universelle au Sénégal</dc:title>
  <dc:creator>Céline Deville</dc:creator>
  <cp:lastModifiedBy>Céline Deville</cp:lastModifiedBy>
  <cp:revision>43</cp:revision>
  <dcterms:created xsi:type="dcterms:W3CDTF">2018-07-08T07:09:45Z</dcterms:created>
  <dcterms:modified xsi:type="dcterms:W3CDTF">2018-07-11T06:42:57Z</dcterms:modified>
</cp:coreProperties>
</file>