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7" r:id="rId2"/>
    <p:sldId id="258" r:id="rId3"/>
    <p:sldId id="281" r:id="rId4"/>
    <p:sldId id="276" r:id="rId5"/>
    <p:sldId id="277" r:id="rId6"/>
    <p:sldId id="278" r:id="rId7"/>
    <p:sldId id="283" r:id="rId8"/>
    <p:sldId id="27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194B9-164D-48E9-B4DC-9D6033137A17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03C2B-A25D-4624-A84C-43B0279FBD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37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3C2B-A25D-4624-A84C-43B0279FBD0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21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EFBD7A-4A05-4D80-9D02-A4083E1CFB67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27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B3CF-2EB7-4062-92AE-26E2E135E427}" type="datetime1">
              <a:rPr lang="fr-FR" smtClean="0"/>
              <a:t>21/06/2018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27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DD9-8C3B-4200-9C59-8DAC9DB82CA6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1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EF57-4375-4DB4-A13A-B09DFB19884C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0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2505-3EBF-445B-8B40-9EF298AAEDB8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0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F136-CE83-45B4-A6D1-6D4FDB02DAC4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035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8705-4EAE-4758-ADDE-F711E3994EAB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28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135C-1641-4F91-8D3F-5DEDABBA3EE2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28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556-64F8-44BE-AA94-8AC9BEE15770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7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0A09-0A06-4DE5-B243-BB219EC6BDD5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4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FC3F-77C3-4C6A-9244-678AAD26BC1B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5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DE95-27F4-4BDE-AF6B-AAC67F2AF468}" type="datetime1">
              <a:rPr lang="fr-FR" smtClean="0"/>
              <a:t>21/06/2018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0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8EB3-2AE5-4A5F-93AE-CF3249DB3685}" type="datetime1">
              <a:rPr lang="fr-FR" smtClean="0"/>
              <a:t>21/06/2018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5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22CA-203E-430E-BC6F-ECC5F2D17BFF}" type="datetime1">
              <a:rPr lang="fr-FR" smtClean="0"/>
              <a:t>21/06/2018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7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0F0-9681-4203-9504-B0C038FA3238}" type="datetime1">
              <a:rPr lang="fr-FR" smtClean="0"/>
              <a:t>21/06/2018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94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A98D-3BFA-47E0-990F-E64CACC038F2}" type="datetime1">
              <a:rPr lang="fr-FR" smtClean="0"/>
              <a:t>21/06/2018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3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9720-278B-45F5-9EFF-387775DCB8C7}" type="datetime1">
              <a:rPr lang="fr-FR" smtClean="0"/>
              <a:t>21/06/2018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7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1C61BC-AA08-4F88-BA02-52A6D42FF7E6}" type="datetime1">
              <a:rPr lang="fr-FR" smtClean="0"/>
              <a:t>21/06/2018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63BE18-4113-43EE-8AEA-7B7189E4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03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7246" y="243712"/>
            <a:ext cx="9981127" cy="1152229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Médecines en Afrique, entre tradition et modernité</a:t>
            </a:r>
            <a:b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</a:br>
            <a:endParaRPr lang="fr-F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44437" y="1820338"/>
            <a:ext cx="7626928" cy="32192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Expérience de l’intégration des cours de Médecine traditionnelle dans la Faculté de Médecine de l’Université Notre-Dame du </a:t>
            </a:r>
            <a:r>
              <a:rPr lang="fr-F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Kasayi</a:t>
            </a:r>
            <a:endParaRPr lang="fr-F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 Jethro MAVUNGU</a:t>
            </a:r>
            <a:r>
              <a:rPr lang="fr-F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sz="15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Assistant </a:t>
            </a:r>
            <a:r>
              <a:rPr lang="fr-FR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U.Ka</a:t>
            </a:r>
            <a:endParaRPr lang="fr-FR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          </a:t>
            </a:r>
            <a:r>
              <a:rPr lang="fr-FR" sz="15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Doctorant </a:t>
            </a:r>
            <a:r>
              <a:rPr lang="fr-FR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Ulg</a:t>
            </a:r>
            <a:endParaRPr lang="fr-FR" sz="15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 Charlot MIKOBI</a:t>
            </a:r>
            <a:r>
              <a:rPr lang="fr-F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fr-FR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15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Chef de travaux </a:t>
            </a:r>
            <a:r>
              <a:rPr lang="fr-FR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U.Ka</a:t>
            </a:r>
            <a:endParaRPr lang="fr-FR" sz="15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288419"/>
              </p:ext>
            </p:extLst>
          </p:nvPr>
        </p:nvGraphicFramePr>
        <p:xfrm>
          <a:off x="84145" y="135520"/>
          <a:ext cx="1442435" cy="136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icture" r:id="rId3" imgW="617400" imgH="800280" progId="Word.Picture.8">
                  <p:embed/>
                </p:oleObj>
              </mc:Choice>
              <mc:Fallback>
                <p:oleObj name="Picture" r:id="rId3" imgW="617400" imgH="8002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5" y="135520"/>
                        <a:ext cx="1442435" cy="13686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31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029" y="956548"/>
            <a:ext cx="4562420" cy="409590"/>
          </a:xfrm>
        </p:spPr>
        <p:txBody>
          <a:bodyPr>
            <a:noAutofit/>
          </a:bodyPr>
          <a:lstStyle/>
          <a:p>
            <a:pPr algn="just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Conclusion et perspectives (2)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12" y="1161343"/>
            <a:ext cx="4360099" cy="399254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11723" y="1861597"/>
            <a:ext cx="5441032" cy="329229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Mobilisation des ressources</a:t>
            </a:r>
          </a:p>
          <a:p>
            <a:pPr algn="just"/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200" dirty="0"/>
              <a:t>Recherche : efficacité, innocuité et qualité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200" dirty="0"/>
              <a:t>Formation des prestataires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200" dirty="0"/>
              <a:t>Intensifier la culture des PM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93914" y="53467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Cassia occidentalis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65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04" y="856566"/>
            <a:ext cx="4228090" cy="3158018"/>
          </a:xfrm>
        </p:spPr>
      </p:pic>
      <p:sp>
        <p:nvSpPr>
          <p:cNvPr id="3" name="ZoneTexte 2"/>
          <p:cNvSpPr txBox="1"/>
          <p:nvPr/>
        </p:nvSpPr>
        <p:spPr>
          <a:xfrm>
            <a:off x="8138865" y="4355632"/>
            <a:ext cx="309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/>
              <a:t>Tithonia</a:t>
            </a:r>
            <a:r>
              <a:rPr lang="fr-FR" sz="2400" b="1" i="1" dirty="0"/>
              <a:t> </a:t>
            </a:r>
            <a:r>
              <a:rPr lang="fr-FR" sz="2400" b="1" i="1" dirty="0" err="1"/>
              <a:t>diversifolia</a:t>
            </a:r>
            <a:endParaRPr lang="fr-FR" sz="2400" b="1" i="1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236000" y="744831"/>
            <a:ext cx="5013248" cy="163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attention!</a:t>
            </a:r>
          </a:p>
          <a:p>
            <a:pPr marL="0" indent="0">
              <a:buFont typeface="Arial"/>
              <a:buNone/>
            </a:pP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C:\Users\Pa Jonas\Pictures\Nouvelle image (7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33" y="2379518"/>
            <a:ext cx="4256758" cy="30964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1533761" y="5619479"/>
            <a:ext cx="320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/>
              <a:t>Dioscorea</a:t>
            </a:r>
            <a:r>
              <a:rPr lang="fr-FR" sz="2400" b="1" i="1" dirty="0"/>
              <a:t> </a:t>
            </a:r>
            <a:r>
              <a:rPr lang="fr-FR" sz="2400" b="1" i="1" dirty="0" err="1"/>
              <a:t>bulbifera</a:t>
            </a:r>
            <a:endParaRPr lang="fr-FR" sz="2400" b="1" i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88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1087" y="755024"/>
            <a:ext cx="3718455" cy="502276"/>
          </a:xfrm>
        </p:spPr>
        <p:txBody>
          <a:bodyPr>
            <a:no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Introduction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28" y="1549654"/>
            <a:ext cx="4709850" cy="37601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2504" y="1604690"/>
            <a:ext cx="4795623" cy="37050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 RDC</a:t>
            </a:r>
          </a:p>
          <a:p>
            <a:pPr algn="just"/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Dans chaque village, il y a au moins un guérisseur. 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dirty="0"/>
              <a:t>Dans les contrées rurales, chaque famille voir chaque adulte a une expérience thérapeutique sur au moins une plante.</a:t>
            </a:r>
          </a:p>
          <a:p>
            <a:pPr algn="just"/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29589" y="5576552"/>
            <a:ext cx="38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Cassia </a:t>
            </a:r>
            <a:r>
              <a:rPr lang="fr-FR" sz="2400" b="1" i="1" dirty="0" err="1"/>
              <a:t>alata</a:t>
            </a:r>
            <a:endParaRPr lang="fr-FR" sz="2400" b="1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73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2504" y="1604690"/>
            <a:ext cx="4795623" cy="37050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400" dirty="0"/>
          </a:p>
          <a:p>
            <a:pPr algn="just"/>
            <a:r>
              <a:rPr lang="fr-FR" sz="2200" dirty="0"/>
              <a:t>Intégration de la MT dans la Faculté de Médecine</a:t>
            </a:r>
          </a:p>
          <a:p>
            <a:pPr algn="l"/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éducationnelle</a:t>
            </a:r>
          </a:p>
          <a:p>
            <a:pPr algn="l"/>
            <a:r>
              <a:rPr lang="fr-FR" sz="2000" dirty="0"/>
              <a:t>Appréhender les 2 approches thérapeutiques (traditionnelle et conventionnelle)</a:t>
            </a:r>
          </a:p>
          <a:p>
            <a:pPr algn="just"/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44" y="982664"/>
            <a:ext cx="4652933" cy="3924690"/>
          </a:xfrm>
        </p:spPr>
      </p:pic>
      <p:sp>
        <p:nvSpPr>
          <p:cNvPr id="8" name="ZoneTexte 7"/>
          <p:cNvSpPr txBox="1"/>
          <p:nvPr/>
        </p:nvSpPr>
        <p:spPr>
          <a:xfrm>
            <a:off x="7214217" y="5309754"/>
            <a:ext cx="382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Cassia </a:t>
            </a:r>
            <a:r>
              <a:rPr lang="fr-FR" sz="2400" b="1" i="1" dirty="0" err="1"/>
              <a:t>alata</a:t>
            </a:r>
            <a:r>
              <a:rPr lang="fr-FR" sz="2400" b="1" i="1" dirty="0"/>
              <a:t> en floraison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29828" y="825044"/>
            <a:ext cx="4768299" cy="5022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Cours de Médecine traditionnel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42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6563" y="1571883"/>
            <a:ext cx="5302674" cy="383139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Répartition des cours au départ</a:t>
            </a:r>
          </a:p>
          <a:p>
            <a:pPr algn="l"/>
            <a:r>
              <a:rPr lang="fr-FR" sz="2000" dirty="0"/>
              <a:t>2</a:t>
            </a:r>
            <a:r>
              <a:rPr lang="fr-FR" sz="2000" baseline="30000" dirty="0"/>
              <a:t>ème</a:t>
            </a:r>
            <a:r>
              <a:rPr lang="fr-FR" sz="2000" dirty="0"/>
              <a:t> Graduat SBM : Les  sources des médicaments</a:t>
            </a:r>
          </a:p>
          <a:p>
            <a:pPr algn="l"/>
            <a:r>
              <a:rPr lang="fr-FR" sz="2000" dirty="0"/>
              <a:t>3</a:t>
            </a:r>
            <a:r>
              <a:rPr lang="fr-FR" sz="2000" baseline="30000" dirty="0"/>
              <a:t>ème</a:t>
            </a:r>
            <a:r>
              <a:rPr lang="fr-FR" sz="2000" dirty="0"/>
              <a:t> Graduat : La validation de l'information thérapeutique (recherche et statistiques)</a:t>
            </a:r>
          </a:p>
          <a:p>
            <a:pPr algn="l"/>
            <a:r>
              <a:rPr lang="fr-FR" sz="2000" dirty="0"/>
              <a:t>1</a:t>
            </a:r>
            <a:r>
              <a:rPr lang="fr-FR" sz="2000" baseline="30000" dirty="0"/>
              <a:t>er</a:t>
            </a:r>
            <a:r>
              <a:rPr lang="fr-FR" sz="2000" dirty="0"/>
              <a:t> Doctorat : La Médecine traditionnelle et Obstétrique</a:t>
            </a:r>
          </a:p>
          <a:p>
            <a:pPr algn="l"/>
            <a:r>
              <a:rPr lang="fr-FR" sz="2000" dirty="0"/>
              <a:t>2</a:t>
            </a:r>
            <a:r>
              <a:rPr lang="fr-FR" sz="2000" baseline="30000" dirty="0"/>
              <a:t>ème</a:t>
            </a:r>
            <a:r>
              <a:rPr lang="fr-FR" sz="2000" dirty="0"/>
              <a:t> Doctorat : La </a:t>
            </a:r>
            <a:r>
              <a:rPr lang="fr-FR" sz="2000" dirty="0" err="1"/>
              <a:t>Phytodiététique</a:t>
            </a:r>
            <a:endParaRPr lang="fr-FR" sz="2000" dirty="0"/>
          </a:p>
          <a:p>
            <a:pPr algn="l"/>
            <a:r>
              <a:rPr lang="fr-FR" sz="2000" dirty="0"/>
              <a:t>3</a:t>
            </a:r>
            <a:r>
              <a:rPr lang="fr-FR" sz="2000" baseline="30000" dirty="0"/>
              <a:t>ème</a:t>
            </a:r>
            <a:r>
              <a:rPr lang="fr-FR" sz="2000" dirty="0"/>
              <a:t> Doctorat: La Législation et l’organisation de la MT dans les SSP en RDC 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52" y="1571883"/>
            <a:ext cx="4592358" cy="383139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43531" y="5481423"/>
            <a:ext cx="401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/>
              <a:t>Cymbopogon</a:t>
            </a:r>
            <a:r>
              <a:rPr lang="fr-FR" sz="2000" b="1" i="1" dirty="0"/>
              <a:t> </a:t>
            </a:r>
            <a:r>
              <a:rPr lang="fr-FR" sz="2000" b="1" i="1" dirty="0" err="1"/>
              <a:t>citratus</a:t>
            </a:r>
            <a:endParaRPr lang="fr-FR" sz="2000" b="1" i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04255" y="739988"/>
            <a:ext cx="5383581" cy="5022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Cours de Médecine traditionnel (2)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0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749" y="787953"/>
            <a:ext cx="5253496" cy="502276"/>
          </a:xfrm>
        </p:spPr>
        <p:txBody>
          <a:bodyPr>
            <a:noAutofit/>
          </a:bodyPr>
          <a:lstStyle/>
          <a:p>
            <a:pPr algn="just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Cours de Médecine traditionnel (3)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0549" y="1683814"/>
            <a:ext cx="5169696" cy="32894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Actuellement</a:t>
            </a:r>
          </a:p>
          <a:p>
            <a:pPr algn="just"/>
            <a:endParaRPr lang="fr-FR" sz="2800" dirty="0"/>
          </a:p>
          <a:p>
            <a:pPr algn="just"/>
            <a:r>
              <a:rPr lang="fr-FR" sz="2200" dirty="0"/>
              <a:t>Tous les modules se donnent en 3</a:t>
            </a:r>
            <a:r>
              <a:rPr lang="fr-FR" sz="2200" baseline="30000" dirty="0"/>
              <a:t>ème</a:t>
            </a:r>
            <a:r>
              <a:rPr lang="fr-FR" sz="2200" dirty="0"/>
              <a:t> doctorat : Phytothérapie et Médecine traditionnelle.</a:t>
            </a:r>
          </a:p>
          <a:p>
            <a:pPr algn="just"/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200" dirty="0"/>
              <a:t>Partie pratique : enquête de terrain</a:t>
            </a:r>
          </a:p>
        </p:txBody>
      </p:sp>
      <p:pic>
        <p:nvPicPr>
          <p:cNvPr id="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46" y="1120462"/>
            <a:ext cx="4836368" cy="3597011"/>
          </a:xfrm>
        </p:spPr>
      </p:pic>
      <p:sp>
        <p:nvSpPr>
          <p:cNvPr id="8" name="ZoneTexte 7"/>
          <p:cNvSpPr txBox="1"/>
          <p:nvPr/>
        </p:nvSpPr>
        <p:spPr>
          <a:xfrm>
            <a:off x="6976954" y="4973242"/>
            <a:ext cx="374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Tephrosia </a:t>
            </a:r>
            <a:r>
              <a:rPr lang="fr-FR" sz="2400" b="1" i="1" dirty="0" err="1"/>
              <a:t>vogelii</a:t>
            </a:r>
            <a:endParaRPr lang="fr-FR" sz="2400" b="1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07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9519" y="842309"/>
            <a:ext cx="6411192" cy="502276"/>
          </a:xfrm>
        </p:spPr>
        <p:txBody>
          <a:bodyPr>
            <a:noAutofit/>
          </a:bodyPr>
          <a:lstStyle/>
          <a:p>
            <a:pPr algn="just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Perception des Médecins en milieu rural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6022" y="1799816"/>
            <a:ext cx="4847578" cy="350570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endParaRPr lang="fr-FR" sz="2200" dirty="0"/>
          </a:p>
          <a:p>
            <a:pPr algn="l"/>
            <a:r>
              <a:rPr lang="fr-FR" sz="2200" dirty="0"/>
              <a:t>Les deux médecines sont complémentaires </a:t>
            </a:r>
          </a:p>
          <a:p>
            <a:pPr algn="just"/>
            <a:endParaRPr lang="fr-FR" sz="2200" dirty="0"/>
          </a:p>
          <a:p>
            <a:pPr algn="just"/>
            <a:r>
              <a:rPr lang="fr-FR" sz="2200" dirty="0"/>
              <a:t>-</a:t>
            </a:r>
            <a:r>
              <a:rPr lang="fr-FR" sz="2200" dirty="0">
                <a:sym typeface="Wingdings" panose="05000000000000000000" pitchFamily="2" charset="2"/>
              </a:rPr>
              <a:t>--&gt; </a:t>
            </a:r>
            <a:r>
              <a:rPr lang="fr-FR" sz="2200" dirty="0"/>
              <a:t>Référence de certains cas aux </a:t>
            </a:r>
            <a:r>
              <a:rPr lang="fr-FR" sz="2200" dirty="0" err="1"/>
              <a:t>tradipraticiens</a:t>
            </a:r>
            <a:r>
              <a:rPr lang="fr-FR" sz="2200" dirty="0"/>
              <a:t> ( inceste, etc.)</a:t>
            </a:r>
          </a:p>
        </p:txBody>
      </p:sp>
      <p:pic>
        <p:nvPicPr>
          <p:cNvPr id="7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0117" y="1472879"/>
            <a:ext cx="3672279" cy="4320904"/>
          </a:xfrm>
        </p:spPr>
      </p:pic>
      <p:sp>
        <p:nvSpPr>
          <p:cNvPr id="8" name="ZoneTexte 7"/>
          <p:cNvSpPr txBox="1"/>
          <p:nvPr/>
        </p:nvSpPr>
        <p:spPr>
          <a:xfrm>
            <a:off x="7449747" y="5568915"/>
            <a:ext cx="330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Aloe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40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0159" y="876545"/>
            <a:ext cx="10307782" cy="502276"/>
          </a:xfrm>
        </p:spPr>
        <p:txBody>
          <a:bodyPr>
            <a:no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Projet de sauvegarde et de domestication de 30 plantes médicinales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40159" y="1911243"/>
            <a:ext cx="4889142" cy="322323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</a:p>
          <a:p>
            <a:pPr algn="just"/>
            <a:r>
              <a:rPr lang="fr-FR" sz="2200" dirty="0"/>
              <a:t>Les plantes médicinales sont menacées 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200" dirty="0"/>
              <a:t>Mode de récolte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200" dirty="0"/>
              <a:t>Déforestation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200" dirty="0"/>
              <a:t>Besoin croissant du marché mondial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200" dirty="0"/>
              <a:t>Croissance démographique</a:t>
            </a:r>
          </a:p>
        </p:txBody>
      </p:sp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3" y="1743624"/>
            <a:ext cx="4539817" cy="33908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044744" y="5499277"/>
            <a:ext cx="32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Jatropha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curcas</a:t>
            </a:r>
            <a:endParaRPr lang="fr-F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83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0158" y="864276"/>
            <a:ext cx="10307782" cy="502276"/>
          </a:xfrm>
        </p:spPr>
        <p:txBody>
          <a:bodyPr>
            <a:no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Projet de sauvegarde et de domestication de 30 plantes médicinales (2)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40158" y="1764406"/>
            <a:ext cx="5408687" cy="360769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fr-F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Herbarium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fr-FR" sz="2200" dirty="0"/>
              <a:t>Reserve de la diversité biologique et outil pédagogique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fr-FR" sz="2200" dirty="0"/>
              <a:t>La flore médicinale constituée des classes de </a:t>
            </a:r>
            <a:r>
              <a:rPr lang="fr-FR" sz="2200" dirty="0" err="1"/>
              <a:t>Magnoliopsida</a:t>
            </a:r>
            <a:r>
              <a:rPr lang="fr-FR" sz="2200" dirty="0"/>
              <a:t> et </a:t>
            </a:r>
            <a:r>
              <a:rPr lang="fr-FR" sz="2200" dirty="0" err="1"/>
              <a:t>Liliopsida</a:t>
            </a:r>
            <a:r>
              <a:rPr lang="fr-FR" sz="2200" dirty="0"/>
              <a:t> issues des 8 familles botaniques et dont 30 spécimens ont été ciblés.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24" y="1764406"/>
            <a:ext cx="4607547" cy="344143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044744" y="5499277"/>
            <a:ext cx="32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Jatropha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curcas</a:t>
            </a:r>
            <a:endParaRPr lang="fr-F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9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0396" y="973230"/>
            <a:ext cx="4436263" cy="334852"/>
          </a:xfrm>
        </p:spPr>
        <p:txBody>
          <a:bodyPr>
            <a:no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Conclusion et perspectives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36" y="1308082"/>
            <a:ext cx="4725230" cy="3767312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60396" y="1645960"/>
            <a:ext cx="5342977" cy="32585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Valoriser la profession du guérisseur </a:t>
            </a:r>
          </a:p>
          <a:p>
            <a:pPr algn="just"/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Répondre aux besoins thérapeutiques des populations </a:t>
            </a:r>
          </a:p>
          <a:p>
            <a:pPr algn="just"/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Participer à la capitalisation du patrimoine sanitaire mondial</a:t>
            </a:r>
            <a:endParaRPr lang="fr-FR" sz="2200" dirty="0"/>
          </a:p>
        </p:txBody>
      </p:sp>
      <p:sp>
        <p:nvSpPr>
          <p:cNvPr id="3" name="ZoneTexte 2"/>
          <p:cNvSpPr txBox="1"/>
          <p:nvPr/>
        </p:nvSpPr>
        <p:spPr>
          <a:xfrm>
            <a:off x="6774287" y="5422003"/>
            <a:ext cx="383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Vinca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rosea</a:t>
            </a:r>
            <a:endParaRPr lang="fr-F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BE18-4113-43EE-8AEA-7B7189E4096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028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616</TotalTime>
  <Words>349</Words>
  <Application>Microsoft Office PowerPoint</Application>
  <PresentationFormat>Grand écran</PresentationFormat>
  <Paragraphs>83</Paragraphs>
  <Slides>11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Arial Unicode MS</vt:lpstr>
      <vt:lpstr>Calibri</vt:lpstr>
      <vt:lpstr>Garamond</vt:lpstr>
      <vt:lpstr>Kalinga</vt:lpstr>
      <vt:lpstr>Wingdings</vt:lpstr>
      <vt:lpstr>Organique</vt:lpstr>
      <vt:lpstr>Picture</vt:lpstr>
      <vt:lpstr>Médecines en Afrique, entre tradition et modernité </vt:lpstr>
      <vt:lpstr>1. Introduction</vt:lpstr>
      <vt:lpstr>Présentation PowerPoint</vt:lpstr>
      <vt:lpstr>Présentation PowerPoint</vt:lpstr>
      <vt:lpstr>2. Cours de Médecine traditionnel (3)</vt:lpstr>
      <vt:lpstr>3. Perception des Médecins en milieu rural </vt:lpstr>
      <vt:lpstr>4. Projet de sauvegarde et de domestication de 30 plantes médicinales </vt:lpstr>
      <vt:lpstr>4. Projet de sauvegarde et de domestication de 30 plantes médicinales (2) </vt:lpstr>
      <vt:lpstr>5. Conclusion et perspectives </vt:lpstr>
      <vt:lpstr>5. Conclusion et perspectives (2)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ct charlot</dc:creator>
  <cp:lastModifiedBy>MAVUNGU LANDU  Don Jethro</cp:lastModifiedBy>
  <cp:revision>80</cp:revision>
  <dcterms:created xsi:type="dcterms:W3CDTF">2017-10-26T14:00:19Z</dcterms:created>
  <dcterms:modified xsi:type="dcterms:W3CDTF">2018-06-21T10:23:11Z</dcterms:modified>
</cp:coreProperties>
</file>