
<file path=[Content_Types].xml><?xml version="1.0" encoding="utf-8"?>
<Types xmlns="http://schemas.openxmlformats.org/package/2006/content-types">
  <Override PartName="/docProps/core.xml" ContentType="application/vnd.openxmlformats-package.core-properties+xml"/>
  <Default Extension="rels" ContentType="application/vnd.openxmlformats-package.relationships+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Default Extension="png" ContentType="image/png"/>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docProps/app.xml" ContentType="application/vnd.openxmlformats-officedocument.extended-properties+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theme/theme2.xml" ContentType="application/vnd.openxmlformats-officedocument.theme+xml"/>
  <Override PartName="/ppt/viewProps.xml" ContentType="application/vnd.openxmlformats-officedocument.presentationml.viewProps+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2.xml" ContentType="application/vnd.openxmlformats-officedocument.presentationml.slideLayout+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slideLayouts/slideLayout4.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84" r:id="rId1"/>
  </p:sldMasterIdLst>
  <p:notesMasterIdLst>
    <p:notesMasterId r:id="rId3"/>
  </p:notesMasterIdLst>
  <p:sldIdLst>
    <p:sldId id="260" r:id="rId2"/>
  </p:sldIdLst>
  <p:sldSz cx="30275213" cy="4280376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xmlns:p="http://schemas.openxmlformats.org/presentationml/2006/main" xmlns:r="http://schemas.openxmlformats.org/officeDocument/2006/relationships" xmlns:a="http://schemas.openxmlformats.org/drawingml/2006/main"/>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p:present/>
    <p:sldAll/>
    <p:penClr>
      <a:prstClr val="red"/>
    </p:penClr>
    <p:extLst>
      <p:ext uri="{EC167BDD-8182-4AB7-AECC-EB403E3ABB37}">
        <p14:laserClr xmlns:p14="http://schemas.microsoft.com/office/powerpoint/2010/main" xmlns="" xmlns:p="http://schemas.openxmlformats.org/presentationml/2006/main" xmlns:r="http://schemas.openxmlformats.org/officeDocument/2006/relationships" xmlns:a="http://schemas.openxmlformats.org/drawingml/2006/main">
          <a:srgbClr val="FF0000"/>
        </p14:laserClr>
      </p:ext>
      <p:ext uri="{2FDB2607-1784-4EEB-B798-7EB5836EED8A}">
        <p14:showMediaCtrls xmlns:p14="http://schemas.microsoft.com/office/powerpoint/2010/main" xmlns="" xmlns:p="http://schemas.openxmlformats.org/presentationml/2006/main" xmlns:r="http://schemas.openxmlformats.org/officeDocument/2006/relationships" xmlns:a="http://schemas.openxmlformats.org/drawingml/2006/main" val="1"/>
      </p:ext>
    </p:extLst>
  </p:showPr>
  <p:clrMru>
    <a:srgbClr val="4B4B4B"/>
    <a:srgbClr val="FFC000"/>
    <a:srgbClr val="951B81"/>
    <a:srgbClr val="00B050"/>
    <a:srgbClr val="6E953A"/>
    <a:srgbClr val="CD1719"/>
    <a:srgbClr val="1F4D81"/>
    <a:srgbClr val="E20D3F"/>
    <a:srgbClr val="FFFFFF"/>
    <a:srgbClr val="3BB7BB"/>
  </p:clrMru>
  <p:extLst>
    <p:ext uri="{E76CE94A-603C-4142-B9EB-6D1370010A27}">
      <p14:discardImageEditData xmlns:p14="http://schemas.microsoft.com/office/powerpoint/2010/main" xmlns="" xmlns:p="http://schemas.openxmlformats.org/presentationml/2006/main" xmlns:r="http://schemas.openxmlformats.org/officeDocument/2006/relationships" xmlns:a="http://schemas.openxmlformats.org/drawingml/2006/main" val="0"/>
    </p:ext>
    <p:ext uri="{D31A062A-798A-4329-ABDD-BBA856620510}">
      <p14:defaultImageDpi xmlns:p14="http://schemas.microsoft.com/office/powerpoint/2010/main" xmlns="" xmlns:p="http://schemas.openxmlformats.org/presentationml/2006/main" xmlns:r="http://schemas.openxmlformats.org/officeDocument/2006/relationships" xmlns:a="http://schemas.openxmlformats.org/drawingml/2006/main" val="220"/>
    </p:ext>
    <p:ext uri="{FD5EFAAD-0ECE-453E-9831-46B23BE46B34}">
      <p15:chartTrackingRefBased xmlns:p15="http://schemas.microsoft.com/office/powerpoint/2012/main" xmlns="" xmlns:p="http://schemas.openxmlformats.org/presentationml/2006/main" xmlns:r="http://schemas.openxmlformats.org/officeDocument/2006/relationships" xmlns:a="http://schemas.openxmlformats.org/drawingml/2006/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napVertSplitter="1" vertBarState="minimized" horzBarState="maximized">
    <p:restoredLeft sz="11338" autoAdjust="0"/>
    <p:restoredTop sz="97458" autoAdjust="0"/>
  </p:normalViewPr>
  <p:slideViewPr>
    <p:cSldViewPr snapToGrid="0" snapToObjects="1">
      <p:cViewPr>
        <p:scale>
          <a:sx n="33" d="100"/>
          <a:sy n="33" d="100"/>
        </p:scale>
        <p:origin x="-1104" y="56"/>
      </p:cViewPr>
      <p:guideLst>
        <p:guide orient="horz" pos="13481"/>
        <p:guide pos="9535"/>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B14BE48-8F7B-4987-BC8B-E14F06525785}" type="datetimeFigureOut">
              <a:rPr lang="fr-BE" smtClean="0"/>
              <a:pPr/>
              <a:t>14/05/18</a:t>
            </a:fld>
            <a:endParaRPr lang="fr-BE"/>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A1614F1-D27C-44B8-97C3-ACE4B8FE943A}" type="slidenum">
              <a:rPr lang="fr-BE" smtClean="0"/>
              <a:pPr/>
              <a:t>‹#›</a:t>
            </a:fld>
            <a:endParaRPr lang="fr-BE"/>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dirty="0"/>
          </a:p>
        </p:txBody>
      </p:sp>
      <p:sp>
        <p:nvSpPr>
          <p:cNvPr id="4" name="Espace réservé du numéro de diapositive 3"/>
          <p:cNvSpPr>
            <a:spLocks noGrp="1"/>
          </p:cNvSpPr>
          <p:nvPr>
            <p:ph type="sldNum" sz="quarter" idx="10"/>
          </p:nvPr>
        </p:nvSpPr>
        <p:spPr/>
        <p:txBody>
          <a:bodyPr/>
          <a:lstStyle/>
          <a:p>
            <a:fld id="{3A1614F1-D27C-44B8-97C3-ACE4B8FE943A}" type="slidenum">
              <a:rPr lang="fr-BE" smtClean="0"/>
              <a:pPr/>
              <a:t>1</a:t>
            </a:fld>
            <a:endParaRPr lang="fr-B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7005156"/>
            <a:ext cx="25733931" cy="14902051"/>
          </a:xfrm>
        </p:spPr>
        <p:txBody>
          <a:bodyPr anchor="b"/>
          <a:lstStyle>
            <a:lvl1pPr algn="ctr">
              <a:defRPr sz="19865"/>
            </a:lvl1pPr>
          </a:lstStyle>
          <a:p>
            <a:r>
              <a:rPr lang="fr-FR" smtClean="0"/>
              <a:t>Modifiez le style du titre</a:t>
            </a:r>
            <a:endParaRPr lang="en-US" dirty="0"/>
          </a:p>
        </p:txBody>
      </p:sp>
      <p:sp>
        <p:nvSpPr>
          <p:cNvPr id="3" name="Subtitle 2"/>
          <p:cNvSpPr>
            <a:spLocks noGrp="1"/>
          </p:cNvSpPr>
          <p:nvPr>
            <p:ph type="subTitle" idx="1"/>
          </p:nvPr>
        </p:nvSpPr>
        <p:spPr>
          <a:xfrm>
            <a:off x="3784402" y="22481887"/>
            <a:ext cx="22706410" cy="10334331"/>
          </a:xfrm>
        </p:spPr>
        <p:txBody>
          <a:bodyPr/>
          <a:lstStyle>
            <a:lvl1pPr marL="0" indent="0" algn="ctr">
              <a:buNone/>
              <a:defRPr sz="7946"/>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5F8A0D8E-FF00-4D42-88CE-BC3D5FEB38AC}" type="datetimeFigureOut">
              <a:rPr lang="fr-FR" smtClean="0"/>
              <a:pPr/>
              <a:t>14/05/18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6F1DCAF-5FDD-41B3-9679-6395DF3E550E}" type="slidenum">
              <a:rPr lang="fr-FR" smtClean="0"/>
              <a:pPr/>
              <a:t>‹#›</a:t>
            </a:fld>
            <a:endParaRPr lang="fr-FR"/>
          </a:p>
        </p:txBody>
      </p:sp>
    </p:spTree>
    <p:extLst>
      <p:ext uri="{BB962C8B-B14F-4D97-AF65-F5344CB8AC3E}">
        <p14:creationId xmlns:p14="http://schemas.microsoft.com/office/powerpoint/2010/main" xmlns="" xmlns:p="http://schemas.openxmlformats.org/presentationml/2006/main" xmlns:r="http://schemas.openxmlformats.org/officeDocument/2006/relationships" xmlns:a="http://schemas.openxmlformats.org/drawingml/2006/main" val="3394754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5F8A0D8E-FF00-4D42-88CE-BC3D5FEB38AC}" type="datetimeFigureOut">
              <a:rPr lang="fr-FR" smtClean="0"/>
              <a:pPr/>
              <a:t>14/05/18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6F1DCAF-5FDD-41B3-9679-6395DF3E550E}" type="slidenum">
              <a:rPr lang="fr-FR" smtClean="0"/>
              <a:pPr/>
              <a:t>‹#›</a:t>
            </a:fld>
            <a:endParaRPr lang="fr-FR"/>
          </a:p>
        </p:txBody>
      </p:sp>
    </p:spTree>
    <p:extLst>
      <p:ext uri="{BB962C8B-B14F-4D97-AF65-F5344CB8AC3E}">
        <p14:creationId xmlns:p14="http://schemas.microsoft.com/office/powerpoint/2010/main" xmlns="" xmlns:p="http://schemas.openxmlformats.org/presentationml/2006/main" xmlns:r="http://schemas.openxmlformats.org/officeDocument/2006/relationships" xmlns:a="http://schemas.openxmlformats.org/drawingml/2006/main" val="1096541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4"/>
            <a:ext cx="6528093" cy="36274211"/>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2081423" y="2278904"/>
            <a:ext cx="19205838" cy="36274211"/>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5F8A0D8E-FF00-4D42-88CE-BC3D5FEB38AC}" type="datetimeFigureOut">
              <a:rPr lang="fr-FR" smtClean="0"/>
              <a:pPr/>
              <a:t>14/05/18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6F1DCAF-5FDD-41B3-9679-6395DF3E550E}" type="slidenum">
              <a:rPr lang="fr-FR" smtClean="0"/>
              <a:pPr/>
              <a:t>‹#›</a:t>
            </a:fld>
            <a:endParaRPr lang="fr-FR"/>
          </a:p>
        </p:txBody>
      </p:sp>
    </p:spTree>
    <p:extLst>
      <p:ext uri="{BB962C8B-B14F-4D97-AF65-F5344CB8AC3E}">
        <p14:creationId xmlns:p14="http://schemas.microsoft.com/office/powerpoint/2010/main" xmlns="" xmlns:p="http://schemas.openxmlformats.org/presentationml/2006/main" xmlns:r="http://schemas.openxmlformats.org/officeDocument/2006/relationships" xmlns:a="http://schemas.openxmlformats.org/drawingml/2006/main" val="167240071"/>
      </p:ext>
    </p:extLst>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5F8A0D8E-FF00-4D42-88CE-BC3D5FEB38AC}" type="datetimeFigureOut">
              <a:rPr lang="fr-FR" smtClean="0"/>
              <a:pPr/>
              <a:t>14/05/18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6F1DCAF-5FDD-41B3-9679-6395DF3E550E}" type="slidenum">
              <a:rPr lang="fr-FR" smtClean="0"/>
              <a:pPr/>
              <a:t>‹#›</a:t>
            </a:fld>
            <a:endParaRPr lang="fr-FR"/>
          </a:p>
        </p:txBody>
      </p:sp>
    </p:spTree>
    <p:extLst>
      <p:ext uri="{BB962C8B-B14F-4D97-AF65-F5344CB8AC3E}">
        <p14:creationId xmlns:p14="http://schemas.microsoft.com/office/powerpoint/2010/main" xmlns="" xmlns:p="http://schemas.openxmlformats.org/presentationml/2006/main" xmlns:r="http://schemas.openxmlformats.org/officeDocument/2006/relationships" xmlns:a="http://schemas.openxmlformats.org/drawingml/2006/main" val="3874478775"/>
      </p:ext>
    </p:extLst>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065654" y="10671229"/>
            <a:ext cx="26112371" cy="17805173"/>
          </a:xfrm>
        </p:spPr>
        <p:txBody>
          <a:bodyPr anchor="b"/>
          <a:lstStyle>
            <a:lvl1pPr>
              <a:defRPr sz="19865"/>
            </a:lvl1pPr>
          </a:lstStyle>
          <a:p>
            <a:r>
              <a:rPr lang="fr-FR" smtClean="0"/>
              <a:t>Modifiez le style du titre</a:t>
            </a:r>
            <a:endParaRPr lang="en-US" dirty="0"/>
          </a:p>
        </p:txBody>
      </p:sp>
      <p:sp>
        <p:nvSpPr>
          <p:cNvPr id="3" name="Text Placeholder 2"/>
          <p:cNvSpPr>
            <a:spLocks noGrp="1"/>
          </p:cNvSpPr>
          <p:nvPr>
            <p:ph type="body" idx="1"/>
          </p:nvPr>
        </p:nvSpPr>
        <p:spPr>
          <a:xfrm>
            <a:off x="2065654" y="28644846"/>
            <a:ext cx="26112371" cy="9363320"/>
          </a:xfrm>
        </p:spPr>
        <p:txBody>
          <a:bodyPr/>
          <a:lstStyle>
            <a:lvl1pPr marL="0" indent="0">
              <a:buNone/>
              <a:defRPr sz="7946">
                <a:solidFill>
                  <a:schemeClr val="tx1"/>
                </a:solidFill>
              </a:defRPr>
            </a:lvl1pPr>
            <a:lvl2pPr marL="1513743" indent="0">
              <a:buNone/>
              <a:defRPr sz="6622">
                <a:solidFill>
                  <a:schemeClr val="tx1">
                    <a:tint val="75000"/>
                  </a:schemeClr>
                </a:solidFill>
              </a:defRPr>
            </a:lvl2pPr>
            <a:lvl3pPr marL="3027487" indent="0">
              <a:buNone/>
              <a:defRPr sz="5960">
                <a:solidFill>
                  <a:schemeClr val="tx1">
                    <a:tint val="75000"/>
                  </a:schemeClr>
                </a:solidFill>
              </a:defRPr>
            </a:lvl3pPr>
            <a:lvl4pPr marL="4541230" indent="0">
              <a:buNone/>
              <a:defRPr sz="5297">
                <a:solidFill>
                  <a:schemeClr val="tx1">
                    <a:tint val="75000"/>
                  </a:schemeClr>
                </a:solidFill>
              </a:defRPr>
            </a:lvl4pPr>
            <a:lvl5pPr marL="6054974" indent="0">
              <a:buNone/>
              <a:defRPr sz="5297">
                <a:solidFill>
                  <a:schemeClr val="tx1">
                    <a:tint val="75000"/>
                  </a:schemeClr>
                </a:solidFill>
              </a:defRPr>
            </a:lvl5pPr>
            <a:lvl6pPr marL="7568717" indent="0">
              <a:buNone/>
              <a:defRPr sz="5297">
                <a:solidFill>
                  <a:schemeClr val="tx1">
                    <a:tint val="75000"/>
                  </a:schemeClr>
                </a:solidFill>
              </a:defRPr>
            </a:lvl6pPr>
            <a:lvl7pPr marL="9082461" indent="0">
              <a:buNone/>
              <a:defRPr sz="5297">
                <a:solidFill>
                  <a:schemeClr val="tx1">
                    <a:tint val="75000"/>
                  </a:schemeClr>
                </a:solidFill>
              </a:defRPr>
            </a:lvl7pPr>
            <a:lvl8pPr marL="10596204" indent="0">
              <a:buNone/>
              <a:defRPr sz="5297">
                <a:solidFill>
                  <a:schemeClr val="tx1">
                    <a:tint val="75000"/>
                  </a:schemeClr>
                </a:solidFill>
              </a:defRPr>
            </a:lvl8pPr>
            <a:lvl9pPr marL="12109948" indent="0">
              <a:buNone/>
              <a:defRPr sz="5297">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5F8A0D8E-FF00-4D42-88CE-BC3D5FEB38AC}" type="datetimeFigureOut">
              <a:rPr lang="fr-FR" smtClean="0"/>
              <a:pPr/>
              <a:t>14/05/18</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6F1DCAF-5FDD-41B3-9679-6395DF3E550E}" type="slidenum">
              <a:rPr lang="fr-FR" smtClean="0"/>
              <a:pPr/>
              <a:t>‹#›</a:t>
            </a:fld>
            <a:endParaRPr lang="fr-FR"/>
          </a:p>
        </p:txBody>
      </p:sp>
    </p:spTree>
    <p:extLst>
      <p:ext uri="{BB962C8B-B14F-4D97-AF65-F5344CB8AC3E}">
        <p14:creationId xmlns:p14="http://schemas.microsoft.com/office/powerpoint/2010/main" xmlns="" xmlns:p="http://schemas.openxmlformats.org/presentationml/2006/main" xmlns:r="http://schemas.openxmlformats.org/officeDocument/2006/relationships" xmlns:a="http://schemas.openxmlformats.org/drawingml/2006/main" val="2249035145"/>
      </p:ext>
    </p:extLst>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081421" y="11394520"/>
            <a:ext cx="12866966" cy="27158594"/>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15326826" y="11394520"/>
            <a:ext cx="12866966" cy="27158594"/>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5F8A0D8E-FF00-4D42-88CE-BC3D5FEB38AC}" type="datetimeFigureOut">
              <a:rPr lang="fr-FR" smtClean="0"/>
              <a:pPr/>
              <a:t>14/05/18</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6F1DCAF-5FDD-41B3-9679-6395DF3E550E}" type="slidenum">
              <a:rPr lang="fr-FR" smtClean="0"/>
              <a:pPr/>
              <a:t>‹#›</a:t>
            </a:fld>
            <a:endParaRPr lang="fr-FR"/>
          </a:p>
        </p:txBody>
      </p:sp>
    </p:spTree>
    <p:extLst>
      <p:ext uri="{BB962C8B-B14F-4D97-AF65-F5344CB8AC3E}">
        <p14:creationId xmlns:p14="http://schemas.microsoft.com/office/powerpoint/2010/main" xmlns="" xmlns:p="http://schemas.openxmlformats.org/presentationml/2006/main" xmlns:r="http://schemas.openxmlformats.org/officeDocument/2006/relationships" xmlns:a="http://schemas.openxmlformats.org/drawingml/2006/main" val="3251499415"/>
      </p:ext>
    </p:extLst>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278913"/>
            <a:ext cx="26112371" cy="8273416"/>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2085368" y="10492870"/>
            <a:ext cx="12807832"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fr-FR" smtClean="0"/>
              <a:t>Modifier les styles du texte du masque</a:t>
            </a:r>
          </a:p>
        </p:txBody>
      </p:sp>
      <p:sp>
        <p:nvSpPr>
          <p:cNvPr id="4" name="Content Placeholder 3"/>
          <p:cNvSpPr>
            <a:spLocks noGrp="1"/>
          </p:cNvSpPr>
          <p:nvPr>
            <p:ph sz="half" idx="2"/>
          </p:nvPr>
        </p:nvSpPr>
        <p:spPr>
          <a:xfrm>
            <a:off x="2085368" y="15635264"/>
            <a:ext cx="12807832" cy="22997117"/>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15326828" y="10492870"/>
            <a:ext cx="12870909"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fr-FR" smtClean="0"/>
              <a:t>Modifier les styles du texte du masque</a:t>
            </a:r>
          </a:p>
        </p:txBody>
      </p:sp>
      <p:sp>
        <p:nvSpPr>
          <p:cNvPr id="6" name="Content Placeholder 5"/>
          <p:cNvSpPr>
            <a:spLocks noGrp="1"/>
          </p:cNvSpPr>
          <p:nvPr>
            <p:ph sz="quarter" idx="4"/>
          </p:nvPr>
        </p:nvSpPr>
        <p:spPr>
          <a:xfrm>
            <a:off x="15326828" y="15635264"/>
            <a:ext cx="12870909" cy="22997117"/>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5F8A0D8E-FF00-4D42-88CE-BC3D5FEB38AC}" type="datetimeFigureOut">
              <a:rPr lang="fr-FR" smtClean="0"/>
              <a:pPr/>
              <a:t>14/05/18</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96F1DCAF-5FDD-41B3-9679-6395DF3E550E}" type="slidenum">
              <a:rPr lang="fr-FR" smtClean="0"/>
              <a:pPr/>
              <a:t>‹#›</a:t>
            </a:fld>
            <a:endParaRPr lang="fr-FR"/>
          </a:p>
        </p:txBody>
      </p:sp>
    </p:spTree>
    <p:extLst>
      <p:ext uri="{BB962C8B-B14F-4D97-AF65-F5344CB8AC3E}">
        <p14:creationId xmlns:p14="http://schemas.microsoft.com/office/powerpoint/2010/main" xmlns="" xmlns:p="http://schemas.openxmlformats.org/presentationml/2006/main" xmlns:r="http://schemas.openxmlformats.org/officeDocument/2006/relationships" xmlns:a="http://schemas.openxmlformats.org/drawingml/2006/main" val="3633262168"/>
      </p:ext>
    </p:extLst>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5F8A0D8E-FF00-4D42-88CE-BC3D5FEB38AC}" type="datetimeFigureOut">
              <a:rPr lang="fr-FR" smtClean="0"/>
              <a:pPr/>
              <a:t>14/05/18</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96F1DCAF-5FDD-41B3-9679-6395DF3E550E}" type="slidenum">
              <a:rPr lang="fr-FR" smtClean="0"/>
              <a:pPr/>
              <a:t>‹#›</a:t>
            </a:fld>
            <a:endParaRPr lang="fr-FR"/>
          </a:p>
        </p:txBody>
      </p:sp>
    </p:spTree>
    <p:extLst>
      <p:ext uri="{BB962C8B-B14F-4D97-AF65-F5344CB8AC3E}">
        <p14:creationId xmlns:p14="http://schemas.microsoft.com/office/powerpoint/2010/main" xmlns="" xmlns:p="http://schemas.openxmlformats.org/presentationml/2006/main" xmlns:r="http://schemas.openxmlformats.org/officeDocument/2006/relationships" xmlns:a="http://schemas.openxmlformats.org/drawingml/2006/main" val="547881038"/>
      </p:ext>
    </p:extLst>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8A0D8E-FF00-4D42-88CE-BC3D5FEB38AC}" type="datetimeFigureOut">
              <a:rPr lang="fr-FR" smtClean="0"/>
              <a:pPr/>
              <a:t>14/05/18</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96F1DCAF-5FDD-41B3-9679-6395DF3E550E}" type="slidenum">
              <a:rPr lang="fr-FR" smtClean="0"/>
              <a:pPr/>
              <a:t>‹#›</a:t>
            </a:fld>
            <a:endParaRPr lang="fr-FR"/>
          </a:p>
        </p:txBody>
      </p:sp>
    </p:spTree>
    <p:extLst>
      <p:ext uri="{BB962C8B-B14F-4D97-AF65-F5344CB8AC3E}">
        <p14:creationId xmlns:p14="http://schemas.microsoft.com/office/powerpoint/2010/main" xmlns="" xmlns:p="http://schemas.openxmlformats.org/presentationml/2006/main" xmlns:r="http://schemas.openxmlformats.org/officeDocument/2006/relationships" xmlns:a="http://schemas.openxmlformats.org/drawingml/2006/main" val="1809364493"/>
      </p:ext>
    </p:extLst>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fr-FR" smtClean="0"/>
              <a:t>Modifiez le style du titre</a:t>
            </a:r>
            <a:endParaRPr lang="en-US" dirty="0"/>
          </a:p>
        </p:txBody>
      </p:sp>
      <p:sp>
        <p:nvSpPr>
          <p:cNvPr id="3" name="Content Placeholder 2"/>
          <p:cNvSpPr>
            <a:spLocks noGrp="1"/>
          </p:cNvSpPr>
          <p:nvPr>
            <p:ph idx="1"/>
          </p:nvPr>
        </p:nvSpPr>
        <p:spPr>
          <a:xfrm>
            <a:off x="12870909" y="6162959"/>
            <a:ext cx="15326827" cy="30418415"/>
          </a:xfrm>
        </p:spPr>
        <p:txBody>
          <a:bodyPr/>
          <a:lstStyle>
            <a:lvl1pPr>
              <a:defRPr sz="10595"/>
            </a:lvl1pPr>
            <a:lvl2pPr>
              <a:defRPr sz="9271"/>
            </a:lvl2pPr>
            <a:lvl3pPr>
              <a:defRPr sz="7946"/>
            </a:lvl3pPr>
            <a:lvl4pPr>
              <a:defRPr sz="6622"/>
            </a:lvl4pPr>
            <a:lvl5pPr>
              <a:defRPr sz="6622"/>
            </a:lvl5pPr>
            <a:lvl6pPr>
              <a:defRPr sz="6622"/>
            </a:lvl6pPr>
            <a:lvl7pPr>
              <a:defRPr sz="6622"/>
            </a:lvl7pPr>
            <a:lvl8pPr>
              <a:defRPr sz="6622"/>
            </a:lvl8pPr>
            <a:lvl9pPr>
              <a:defRPr sz="6622"/>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5F8A0D8E-FF00-4D42-88CE-BC3D5FEB38AC}" type="datetimeFigureOut">
              <a:rPr lang="fr-FR" smtClean="0"/>
              <a:pPr/>
              <a:t>14/05/18</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6F1DCAF-5FDD-41B3-9679-6395DF3E550E}" type="slidenum">
              <a:rPr lang="fr-FR" smtClean="0"/>
              <a:pPr/>
              <a:t>‹#›</a:t>
            </a:fld>
            <a:endParaRPr lang="fr-FR"/>
          </a:p>
        </p:txBody>
      </p:sp>
    </p:spTree>
    <p:extLst>
      <p:ext uri="{BB962C8B-B14F-4D97-AF65-F5344CB8AC3E}">
        <p14:creationId xmlns:p14="http://schemas.microsoft.com/office/powerpoint/2010/main" xmlns="" xmlns:p="http://schemas.openxmlformats.org/presentationml/2006/main" xmlns:r="http://schemas.openxmlformats.org/officeDocument/2006/relationships" xmlns:a="http://schemas.openxmlformats.org/drawingml/2006/main" val="4193128684"/>
      </p:ext>
    </p:extLst>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2870909" y="6162959"/>
            <a:ext cx="15326827" cy="30418415"/>
          </a:xfrm>
        </p:spPr>
        <p:txBody>
          <a:bodyPr anchor="t"/>
          <a:lstStyle>
            <a:lvl1pPr marL="0" indent="0">
              <a:buNone/>
              <a:defRPr sz="10595"/>
            </a:lvl1pPr>
            <a:lvl2pPr marL="1513743" indent="0">
              <a:buNone/>
              <a:defRPr sz="9271"/>
            </a:lvl2pPr>
            <a:lvl3pPr marL="3027487" indent="0">
              <a:buNone/>
              <a:defRPr sz="7946"/>
            </a:lvl3pPr>
            <a:lvl4pPr marL="4541230" indent="0">
              <a:buNone/>
              <a:defRPr sz="6622"/>
            </a:lvl4pPr>
            <a:lvl5pPr marL="6054974" indent="0">
              <a:buNone/>
              <a:defRPr sz="6622"/>
            </a:lvl5pPr>
            <a:lvl6pPr marL="7568717" indent="0">
              <a:buNone/>
              <a:defRPr sz="6622"/>
            </a:lvl6pPr>
            <a:lvl7pPr marL="9082461" indent="0">
              <a:buNone/>
              <a:defRPr sz="6622"/>
            </a:lvl7pPr>
            <a:lvl8pPr marL="10596204" indent="0">
              <a:buNone/>
              <a:defRPr sz="6622"/>
            </a:lvl8pPr>
            <a:lvl9pPr marL="12109948" indent="0">
              <a:buNone/>
              <a:defRPr sz="6622"/>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5F8A0D8E-FF00-4D42-88CE-BC3D5FEB38AC}" type="datetimeFigureOut">
              <a:rPr lang="fr-FR" smtClean="0"/>
              <a:pPr/>
              <a:t>14/05/18</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6F1DCAF-5FDD-41B3-9679-6395DF3E550E}" type="slidenum">
              <a:rPr lang="fr-FR" smtClean="0"/>
              <a:pPr/>
              <a:t>‹#›</a:t>
            </a:fld>
            <a:endParaRPr lang="fr-FR"/>
          </a:p>
        </p:txBody>
      </p:sp>
    </p:spTree>
    <p:extLst>
      <p:ext uri="{BB962C8B-B14F-4D97-AF65-F5344CB8AC3E}">
        <p14:creationId xmlns:p14="http://schemas.microsoft.com/office/powerpoint/2010/main" xmlns="" xmlns:p="http://schemas.openxmlformats.org/presentationml/2006/main" xmlns:r="http://schemas.openxmlformats.org/officeDocument/2006/relationships" xmlns:a="http://schemas.openxmlformats.org/drawingml/2006/main" val="375647321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2081421" y="39672756"/>
            <a:ext cx="6811923" cy="2278904"/>
          </a:xfrm>
          <a:prstGeom prst="rect">
            <a:avLst/>
          </a:prstGeom>
        </p:spPr>
        <p:txBody>
          <a:bodyPr vert="horz" lIns="91440" tIns="45720" rIns="91440" bIns="45720" rtlCol="0" anchor="ctr"/>
          <a:lstStyle>
            <a:lvl1pPr algn="l">
              <a:defRPr sz="3973">
                <a:solidFill>
                  <a:schemeClr val="tx1">
                    <a:tint val="75000"/>
                  </a:schemeClr>
                </a:solidFill>
              </a:defRPr>
            </a:lvl1pPr>
          </a:lstStyle>
          <a:p>
            <a:fld id="{5F8A0D8E-FF00-4D42-88CE-BC3D5FEB38AC}" type="datetimeFigureOut">
              <a:rPr lang="fr-FR" smtClean="0"/>
              <a:pPr/>
              <a:t>14/05/18</a:t>
            </a:fld>
            <a:endParaRPr lang="fr-FR"/>
          </a:p>
        </p:txBody>
      </p:sp>
      <p:sp>
        <p:nvSpPr>
          <p:cNvPr id="5" name="Footer Placeholder 4"/>
          <p:cNvSpPr>
            <a:spLocks noGrp="1"/>
          </p:cNvSpPr>
          <p:nvPr>
            <p:ph type="ftr" sz="quarter" idx="3"/>
          </p:nvPr>
        </p:nvSpPr>
        <p:spPr>
          <a:xfrm>
            <a:off x="10028665" y="39672756"/>
            <a:ext cx="10217884" cy="2278904"/>
          </a:xfrm>
          <a:prstGeom prst="rect">
            <a:avLst/>
          </a:prstGeom>
        </p:spPr>
        <p:txBody>
          <a:bodyPr vert="horz" lIns="91440" tIns="45720" rIns="91440" bIns="45720" rtlCol="0" anchor="ctr"/>
          <a:lstStyle>
            <a:lvl1pPr algn="ctr">
              <a:defRPr sz="3973">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3">
                <a:solidFill>
                  <a:schemeClr val="tx1">
                    <a:tint val="75000"/>
                  </a:schemeClr>
                </a:solidFill>
              </a:defRPr>
            </a:lvl1pPr>
          </a:lstStyle>
          <a:p>
            <a:fld id="{96F1DCAF-5FDD-41B3-9679-6395DF3E550E}" type="slidenum">
              <a:rPr lang="fr-FR" smtClean="0"/>
              <a:pPr/>
              <a:t>‹#›</a:t>
            </a:fld>
            <a:endParaRPr lang="fr-FR"/>
          </a:p>
        </p:txBody>
      </p:sp>
    </p:spTree>
    <p:extLst>
      <p:ext uri="{BB962C8B-B14F-4D97-AF65-F5344CB8AC3E}">
        <p14:creationId xmlns:p14="http://schemas.microsoft.com/office/powerpoint/2010/main" xmlns="" xmlns:p="http://schemas.openxmlformats.org/presentationml/2006/main" xmlns:r="http://schemas.openxmlformats.org/officeDocument/2006/relationships" xmlns:a="http://schemas.openxmlformats.org/drawingml/2006/main" val="425680146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3027487" rtl="0" eaLnBrk="1" latinLnBrk="0" hangingPunct="1">
        <a:lnSpc>
          <a:spcPct val="90000"/>
        </a:lnSpc>
        <a:spcBef>
          <a:spcPct val="0"/>
        </a:spcBef>
        <a:buNone/>
        <a:defRPr sz="14568" kern="1200">
          <a:solidFill>
            <a:schemeClr val="tx1"/>
          </a:solidFill>
          <a:latin typeface="+mj-lt"/>
          <a:ea typeface="+mj-ea"/>
          <a:cs typeface="+mj-cs"/>
        </a:defRPr>
      </a:lvl1pPr>
    </p:titleStyle>
    <p:bodyStyle>
      <a:lvl1pPr marL="756872" indent="-756872" algn="l" defTabSz="3027487" rtl="0" eaLnBrk="1" latinLnBrk="0" hangingPunct="1">
        <a:lnSpc>
          <a:spcPct val="90000"/>
        </a:lnSpc>
        <a:spcBef>
          <a:spcPts val="3311"/>
        </a:spcBef>
        <a:buFont typeface="Arial" panose="020B0604020202020204" pitchFamily="34" charset="0"/>
        <a:buChar char="•"/>
        <a:defRPr sz="9271" kern="1200">
          <a:solidFill>
            <a:schemeClr val="tx1"/>
          </a:solidFill>
          <a:latin typeface="+mn-lt"/>
          <a:ea typeface="+mn-ea"/>
          <a:cs typeface="+mn-cs"/>
        </a:defRPr>
      </a:lvl1pPr>
      <a:lvl2pPr marL="2270615" indent="-756872" algn="l" defTabSz="3027487" rtl="0" eaLnBrk="1" latinLnBrk="0" hangingPunct="1">
        <a:lnSpc>
          <a:spcPct val="90000"/>
        </a:lnSpc>
        <a:spcBef>
          <a:spcPts val="1655"/>
        </a:spcBef>
        <a:buFont typeface="Arial" panose="020B0604020202020204" pitchFamily="34" charset="0"/>
        <a:buChar char="•"/>
        <a:defRPr sz="7946" kern="1200">
          <a:solidFill>
            <a:schemeClr val="tx1"/>
          </a:solidFill>
          <a:latin typeface="+mn-lt"/>
          <a:ea typeface="+mn-ea"/>
          <a:cs typeface="+mn-cs"/>
        </a:defRPr>
      </a:lvl2pPr>
      <a:lvl3pPr marL="3784359" indent="-756872" algn="l" defTabSz="3027487" rtl="0" eaLnBrk="1" latinLnBrk="0" hangingPunct="1">
        <a:lnSpc>
          <a:spcPct val="90000"/>
        </a:lnSpc>
        <a:spcBef>
          <a:spcPts val="1655"/>
        </a:spcBef>
        <a:buFont typeface="Arial" panose="020B0604020202020204" pitchFamily="34" charset="0"/>
        <a:buChar char="•"/>
        <a:defRPr sz="6622" kern="1200">
          <a:solidFill>
            <a:schemeClr val="tx1"/>
          </a:solidFill>
          <a:latin typeface="+mn-lt"/>
          <a:ea typeface="+mn-ea"/>
          <a:cs typeface="+mn-cs"/>
        </a:defRPr>
      </a:lvl3pPr>
      <a:lvl4pPr marL="5298102"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4pPr>
      <a:lvl5pPr marL="681184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 name="ZoneTexte 23"/>
          <p:cNvSpPr txBox="1"/>
          <p:nvPr/>
        </p:nvSpPr>
        <p:spPr>
          <a:xfrm>
            <a:off x="793493" y="10352182"/>
            <a:ext cx="28399610" cy="43550363"/>
          </a:xfrm>
          <a:prstGeom prst="rect">
            <a:avLst/>
          </a:prstGeom>
          <a:noFill/>
        </p:spPr>
        <p:txBody>
          <a:bodyPr wrap="square" numCol="1" rtlCol="0">
            <a:spAutoFit/>
          </a:bodyPr>
          <a:lstStyle/>
          <a:p>
            <a:pPr algn="just"/>
            <a:r>
              <a:rPr lang="fr-FR" sz="3200" dirty="0" smtClean="0"/>
              <a:t>Les tests d’excitabilité nerveuse périphérique (« </a:t>
            </a:r>
            <a:r>
              <a:rPr lang="fr-FR" sz="3200" i="1" dirty="0" err="1" smtClean="0"/>
              <a:t>treshold</a:t>
            </a:r>
            <a:r>
              <a:rPr lang="fr-FR" sz="3200" i="1" dirty="0" smtClean="0"/>
              <a:t> </a:t>
            </a:r>
            <a:r>
              <a:rPr lang="fr-FR" sz="3200" i="1" dirty="0" err="1" smtClean="0"/>
              <a:t>tracking</a:t>
            </a:r>
            <a:r>
              <a:rPr lang="fr-FR" sz="3200" i="1" dirty="0" smtClean="0"/>
              <a:t> techniques</a:t>
            </a:r>
            <a:r>
              <a:rPr lang="fr-FR" sz="3200" dirty="0" smtClean="0"/>
              <a:t> ») existent depuis de nombreuses années [1–3] mais restent peu utilisés en pratique ENMG. Ils ont le désavantage de nécessiter l’usage de matériel et de software spécifiques, non disponibles sur les machines d’ENMG de routine. Ils nécessitent une</a:t>
            </a:r>
            <a:r>
              <a:rPr lang="fr-FR" sz="3200" dirty="0" smtClean="0"/>
              <a:t> longue expérience et </a:t>
            </a:r>
            <a:r>
              <a:rPr lang="fr-FR" sz="3200" dirty="0" smtClean="0"/>
              <a:t>leurs résultats sont difficiles à interpréter [4].</a:t>
            </a:r>
            <a:endParaRPr lang="fr-BE" sz="3200" dirty="0" smtClean="0"/>
          </a:p>
          <a:p>
            <a:pPr algn="just"/>
            <a:r>
              <a:rPr lang="fr-FR" sz="3200" dirty="0" smtClean="0"/>
              <a:t>L’</a:t>
            </a:r>
            <a:r>
              <a:rPr lang="fr-FR" sz="3200" dirty="0" err="1" smtClean="0"/>
              <a:t>iMAX</a:t>
            </a:r>
            <a:r>
              <a:rPr lang="fr-FR" sz="3200" dirty="0" smtClean="0"/>
              <a:t> mesure la quantité de courant juste nécessaire pour évoquer un potentiel d’action global musculaire (PAGM) d’amplitude maximale. La mesure de l’</a:t>
            </a:r>
            <a:r>
              <a:rPr lang="fr-FR" sz="3200" dirty="0" err="1" smtClean="0"/>
              <a:t>iMAX</a:t>
            </a:r>
            <a:r>
              <a:rPr lang="fr-FR" sz="3200" dirty="0" smtClean="0"/>
              <a:t> est rapide, non invasive, ne nécessite ni logiciel ou matériel spécifique, ni traitement des données après la phase d’acquisition. C’est un paramètre facilement mesurable en routine  avec le même dispositif qu’une mesure de vitesse de conduction nerveuse [5,6</a:t>
            </a:r>
            <a:r>
              <a:rPr lang="fr-FR" sz="3200" dirty="0" smtClean="0"/>
              <a:t>]</a:t>
            </a:r>
            <a:r>
              <a:rPr lang="fr-FR" sz="3200" dirty="0" smtClean="0"/>
              <a:t>.</a:t>
            </a:r>
            <a:r>
              <a:rPr lang="fr-FR" sz="3200" dirty="0" smtClean="0"/>
              <a:t> </a:t>
            </a:r>
          </a:p>
          <a:p>
            <a:pPr algn="just"/>
            <a:endParaRPr lang="fr-FR" sz="3200" dirty="0" smtClean="0"/>
          </a:p>
          <a:p>
            <a:pPr algn="just"/>
            <a:endParaRPr lang="fr-FR" sz="3200" dirty="0" smtClean="0"/>
          </a:p>
          <a:p>
            <a:pPr algn="just"/>
            <a:endParaRPr lang="fr-FR" sz="3200" dirty="0" smtClean="0"/>
          </a:p>
          <a:p>
            <a:pPr algn="just"/>
            <a:endParaRPr lang="fr-FR" sz="3200" dirty="0" smtClean="0"/>
          </a:p>
          <a:p>
            <a:pPr algn="just"/>
            <a:r>
              <a:rPr lang="fr-FR" sz="3200" dirty="0" smtClean="0"/>
              <a:t>Le but de ce travail est d’établir les valeurs normatives pour les nerfs médian au poignet et au coude, ulnaire au coude et fibulaire au creux poplité</a:t>
            </a:r>
            <a:r>
              <a:rPr lang="fr-FR" sz="3200" dirty="0" smtClean="0"/>
              <a:t>.</a:t>
            </a:r>
          </a:p>
          <a:p>
            <a:pPr algn="just"/>
            <a:endParaRPr lang="fr-FR" sz="3200" dirty="0" smtClean="0"/>
          </a:p>
          <a:p>
            <a:pPr algn="just"/>
            <a:endParaRPr lang="fr-FR" sz="3200" dirty="0" smtClean="0"/>
          </a:p>
          <a:p>
            <a:pPr algn="just"/>
            <a:endParaRPr lang="fr-FR" sz="3200" dirty="0" smtClean="0"/>
          </a:p>
          <a:p>
            <a:pPr algn="just"/>
            <a:endParaRPr lang="fr-FR" sz="3200" dirty="0" smtClean="0"/>
          </a:p>
          <a:p>
            <a:pPr algn="just"/>
            <a:r>
              <a:rPr lang="fr-FR" sz="3200" dirty="0" smtClean="0"/>
              <a:t>Un groupe de sujets sains (n=27) est soumis à l’</a:t>
            </a:r>
            <a:r>
              <a:rPr lang="fr-FR" sz="3200" dirty="0" err="1" smtClean="0"/>
              <a:t>iMAX</a:t>
            </a:r>
            <a:r>
              <a:rPr lang="fr-FR" sz="3200" dirty="0" smtClean="0"/>
              <a:t> en quatre sites de stimulation : </a:t>
            </a:r>
            <a:endParaRPr lang="fr-BE" sz="3200" dirty="0" smtClean="0"/>
          </a:p>
          <a:p>
            <a:pPr algn="just">
              <a:tabLst>
                <a:tab pos="2590800" algn="l"/>
              </a:tabLst>
            </a:pPr>
            <a:r>
              <a:rPr lang="fr-FR" sz="3200" u="sng" dirty="0" smtClean="0"/>
              <a:t>Nerf médian</a:t>
            </a:r>
            <a:r>
              <a:rPr lang="fr-FR" sz="3200" dirty="0" smtClean="0"/>
              <a:t> :</a:t>
            </a:r>
            <a:r>
              <a:rPr lang="fr-FR" sz="3200" dirty="0" smtClean="0"/>
              <a:t> 	Au </a:t>
            </a:r>
            <a:r>
              <a:rPr lang="fr-FR" sz="3200" dirty="0" smtClean="0"/>
              <a:t>poignet 2 cm </a:t>
            </a:r>
            <a:r>
              <a:rPr lang="fr-FR" sz="3200" dirty="0" err="1" smtClean="0"/>
              <a:t>proximalement</a:t>
            </a:r>
            <a:r>
              <a:rPr lang="fr-FR" sz="3200" dirty="0" smtClean="0"/>
              <a:t> par rapport au pli de flexion distal du poignet.</a:t>
            </a:r>
            <a:endParaRPr lang="fr-BE" sz="3200" dirty="0" smtClean="0"/>
          </a:p>
          <a:p>
            <a:pPr algn="just">
              <a:tabLst>
                <a:tab pos="2616200" algn="l"/>
              </a:tabLst>
            </a:pPr>
            <a:r>
              <a:rPr lang="fr-FR" sz="3200" dirty="0" smtClean="0"/>
              <a:t>                        </a:t>
            </a:r>
            <a:r>
              <a:rPr lang="fr-FR" sz="3200" dirty="0" smtClean="0"/>
              <a:t> 	Au </a:t>
            </a:r>
            <a:r>
              <a:rPr lang="fr-FR" sz="3200" dirty="0" smtClean="0"/>
              <a:t>coude en regard du pli de flexion à hauteur du pouls huméral</a:t>
            </a:r>
            <a:endParaRPr lang="fr-BE" sz="3200" dirty="0" smtClean="0"/>
          </a:p>
          <a:p>
            <a:pPr algn="just">
              <a:tabLst>
                <a:tab pos="2597150" algn="l"/>
              </a:tabLst>
            </a:pPr>
            <a:r>
              <a:rPr lang="fr-FR" sz="3200" u="sng" dirty="0" smtClean="0"/>
              <a:t>Nerf ulnaire</a:t>
            </a:r>
            <a:r>
              <a:rPr lang="fr-FR" sz="3200" dirty="0" smtClean="0"/>
              <a:t> :</a:t>
            </a:r>
            <a:r>
              <a:rPr lang="fr-FR" sz="3200" dirty="0" smtClean="0"/>
              <a:t> 	Au </a:t>
            </a:r>
            <a:r>
              <a:rPr lang="fr-FR" sz="3200" dirty="0" smtClean="0"/>
              <a:t>coude juste au-dessus de l’</a:t>
            </a:r>
            <a:r>
              <a:rPr lang="fr-FR" sz="3200" dirty="0" err="1" smtClean="0"/>
              <a:t>épitrochlée</a:t>
            </a:r>
            <a:endParaRPr lang="fr-BE" sz="3200" dirty="0" smtClean="0"/>
          </a:p>
          <a:p>
            <a:pPr algn="just">
              <a:tabLst>
                <a:tab pos="2597150" algn="l"/>
              </a:tabLst>
            </a:pPr>
            <a:r>
              <a:rPr lang="fr-FR" sz="3200" u="sng" dirty="0" smtClean="0"/>
              <a:t>Nerf fibulaire</a:t>
            </a:r>
            <a:r>
              <a:rPr lang="fr-FR" sz="3200" dirty="0" smtClean="0"/>
              <a:t> :</a:t>
            </a:r>
            <a:r>
              <a:rPr lang="fr-FR" sz="3200" dirty="0" smtClean="0"/>
              <a:t> 	Au </a:t>
            </a:r>
            <a:r>
              <a:rPr lang="fr-FR" sz="3200" dirty="0" smtClean="0"/>
              <a:t>creux poplité en regard de la zone latérale du pli de flexion du genou</a:t>
            </a:r>
            <a:endParaRPr lang="fr-BE" sz="3200" dirty="0" smtClean="0"/>
          </a:p>
          <a:p>
            <a:pPr algn="just"/>
            <a:r>
              <a:rPr lang="fr-FR" sz="3200" dirty="0" smtClean="0"/>
              <a:t>La stimulation est réalisée à l’aide d’un stimulateur de surface bipolaire. La durée des stimuli est de 1 ms, la bande-passante comprise entre 2 Hz et 5 KHz et l’impédance sous la cathode et l’anode inférieure à 20 </a:t>
            </a:r>
            <a:r>
              <a:rPr lang="fr-FR" sz="3200" dirty="0" err="1" smtClean="0"/>
              <a:t>kΩ</a:t>
            </a:r>
            <a:r>
              <a:rPr lang="fr-FR" sz="3200" dirty="0" smtClean="0"/>
              <a:t>. La température cutanée est supérieure à 30°C. Au préalable, la peau est préparée à l’aide d’une pâte abrasive et conductrice, en regard des sites de détection, de stimulation et de placement de l’électrode terre.</a:t>
            </a:r>
            <a:endParaRPr lang="fr-BE" sz="3200" dirty="0" smtClean="0"/>
          </a:p>
          <a:p>
            <a:pPr algn="just"/>
            <a:r>
              <a:rPr lang="fr-FR" sz="3200" dirty="0" smtClean="0"/>
              <a:t>Les </a:t>
            </a:r>
            <a:r>
              <a:rPr lang="fr-FR" sz="3200" dirty="0" smtClean="0"/>
              <a:t>PAGM sont enregistrés par des électrodes de </a:t>
            </a:r>
            <a:r>
              <a:rPr lang="fr-FR" sz="3200" dirty="0" smtClean="0"/>
              <a:t>surface : </a:t>
            </a:r>
            <a:endParaRPr lang="fr-BE" sz="3200" dirty="0" smtClean="0"/>
          </a:p>
          <a:p>
            <a:pPr algn="just">
              <a:tabLst>
                <a:tab pos="2590800" algn="l"/>
              </a:tabLst>
            </a:pPr>
            <a:r>
              <a:rPr lang="fr-FR" sz="3200" u="sng" dirty="0" smtClean="0"/>
              <a:t>Nerf médian</a:t>
            </a:r>
            <a:r>
              <a:rPr lang="fr-FR" sz="3200" dirty="0" smtClean="0"/>
              <a:t> :</a:t>
            </a:r>
            <a:r>
              <a:rPr lang="fr-FR" sz="3200" dirty="0" smtClean="0"/>
              <a:t> 	l’électrode </a:t>
            </a:r>
            <a:r>
              <a:rPr lang="fr-FR" sz="3200" dirty="0" smtClean="0"/>
              <a:t>active est placée sur le point moteur des muscles thénariens, la référence sur la face dorsale de la première phalange du pouce</a:t>
            </a:r>
            <a:endParaRPr lang="fr-BE" sz="3200" dirty="0" smtClean="0"/>
          </a:p>
          <a:p>
            <a:pPr algn="just">
              <a:tabLst>
                <a:tab pos="2590800" algn="l"/>
              </a:tabLst>
            </a:pPr>
            <a:r>
              <a:rPr lang="fr-FR" sz="3200" u="sng" dirty="0" smtClean="0"/>
              <a:t>Nerf ulnaire</a:t>
            </a:r>
            <a:r>
              <a:rPr lang="fr-FR" sz="3200" dirty="0" smtClean="0"/>
              <a:t> :</a:t>
            </a:r>
            <a:r>
              <a:rPr lang="fr-FR" sz="3200" dirty="0" smtClean="0"/>
              <a:t> 	l’électrode </a:t>
            </a:r>
            <a:r>
              <a:rPr lang="fr-FR" sz="3200" dirty="0" smtClean="0"/>
              <a:t>active est placée sur le point moteur des muscles hypothénariens, la référence sur la face dorsale de la première phalange de R5</a:t>
            </a:r>
            <a:endParaRPr lang="fr-BE" sz="3200" dirty="0" smtClean="0"/>
          </a:p>
          <a:p>
            <a:pPr algn="just"/>
            <a:r>
              <a:rPr lang="fr-FR" sz="3200" u="sng" dirty="0" smtClean="0"/>
              <a:t>Nerf fibulaire</a:t>
            </a:r>
            <a:r>
              <a:rPr lang="fr-FR" sz="3200" dirty="0" smtClean="0"/>
              <a:t> :</a:t>
            </a:r>
            <a:r>
              <a:rPr lang="fr-FR" sz="3200" dirty="0" smtClean="0"/>
              <a:t> l’électrode </a:t>
            </a:r>
            <a:r>
              <a:rPr lang="fr-FR" sz="3200" dirty="0" smtClean="0"/>
              <a:t>active est placée</a:t>
            </a:r>
            <a:r>
              <a:rPr lang="fr-FR" sz="3200" dirty="0" smtClean="0"/>
              <a:t> au </a:t>
            </a:r>
            <a:r>
              <a:rPr lang="fr-FR" sz="3200" dirty="0" smtClean="0"/>
              <a:t>quart de la distance entre la tubérosité tibiale antérieure et la malléole interne, 1</a:t>
            </a:r>
            <a:r>
              <a:rPr lang="fr-FR" sz="3200" dirty="0" smtClean="0"/>
              <a:t> cm </a:t>
            </a:r>
            <a:r>
              <a:rPr lang="fr-FR" sz="3200" dirty="0" smtClean="0"/>
              <a:t>en dehors de la </a:t>
            </a:r>
            <a:r>
              <a:rPr lang="fr-FR" sz="3200" dirty="0" err="1" smtClean="0"/>
              <a:t>crète</a:t>
            </a:r>
            <a:r>
              <a:rPr lang="fr-FR" sz="3200" dirty="0" smtClean="0"/>
              <a:t> tibiale, la référence au dessus de la malléole </a:t>
            </a:r>
            <a:r>
              <a:rPr lang="fr-FR" sz="3200" dirty="0" smtClean="0"/>
              <a:t>interne.</a:t>
            </a:r>
            <a:endParaRPr lang="fr-BE" sz="3200" dirty="0" smtClean="0"/>
          </a:p>
          <a:p>
            <a:pPr algn="just"/>
            <a:r>
              <a:rPr lang="fr-FR" sz="3200" dirty="0" smtClean="0"/>
              <a:t>Le </a:t>
            </a:r>
            <a:r>
              <a:rPr lang="fr-FR" sz="3200" b="1" dirty="0" smtClean="0"/>
              <a:t>seuil d’intensité </a:t>
            </a:r>
            <a:r>
              <a:rPr lang="fr-FR" sz="3200" dirty="0" smtClean="0"/>
              <a:t>(quantité de courant nécessaire pour évoquer un PAGM de 100 µV) est d’abord mesuré (3 ms/D et 0,1 mV/D). </a:t>
            </a:r>
            <a:endParaRPr lang="fr-BE" sz="3200" dirty="0" smtClean="0"/>
          </a:p>
          <a:p>
            <a:pPr algn="just"/>
            <a:r>
              <a:rPr lang="fr-FR" sz="3200" dirty="0" smtClean="0"/>
              <a:t>La mesure de l</a:t>
            </a:r>
            <a:r>
              <a:rPr lang="fr-FR" sz="3200" b="1" dirty="0" smtClean="0"/>
              <a:t>’</a:t>
            </a:r>
            <a:r>
              <a:rPr lang="fr-FR" sz="3200" b="1" dirty="0" err="1" smtClean="0"/>
              <a:t>iMAX</a:t>
            </a:r>
            <a:r>
              <a:rPr lang="fr-FR" sz="3200" dirty="0" smtClean="0"/>
              <a:t> (3 ms/D et 3mV/D) repose sur une procédure en </a:t>
            </a:r>
            <a:r>
              <a:rPr lang="fr-FR" sz="3200" b="1" dirty="0" smtClean="0"/>
              <a:t>3 étapes</a:t>
            </a:r>
            <a:r>
              <a:rPr lang="fr-FR" sz="3200" dirty="0" smtClean="0"/>
              <a:t> : </a:t>
            </a:r>
            <a:endParaRPr lang="fr-BE" sz="3200" dirty="0" smtClean="0"/>
          </a:p>
          <a:p>
            <a:pPr algn="just"/>
            <a:r>
              <a:rPr lang="fr-FR" sz="3200" dirty="0" smtClean="0"/>
              <a:t>1) l’intensité est augmentée par incréments de 1 mA, quand l’amplitude du PAGM n’augmente plus, l’intensité est accrue de 50% pour vérifier que l’amplitude est bien maximale</a:t>
            </a:r>
            <a:endParaRPr lang="fr-BE" sz="3200" dirty="0" smtClean="0"/>
          </a:p>
          <a:p>
            <a:pPr algn="just"/>
            <a:r>
              <a:rPr lang="fr-FR" sz="3200" dirty="0" smtClean="0"/>
              <a:t>2) l’intensité est diminuée par décréments de 0,1 mA jusqu’à obtenir une diminution de l’amplitude du PAGM</a:t>
            </a:r>
            <a:endParaRPr lang="fr-BE" sz="3200" dirty="0" smtClean="0"/>
          </a:p>
          <a:p>
            <a:pPr algn="just"/>
            <a:r>
              <a:rPr lang="fr-FR" sz="3200" dirty="0" smtClean="0"/>
              <a:t>3) l’intensité est augmentée d’1 ou quelques incréments de 0,1 mA jusqu’à ce que le PAGM d’amplitude maximale soit à nouveau </a:t>
            </a:r>
            <a:r>
              <a:rPr lang="fr-FR" sz="3200" dirty="0" smtClean="0"/>
              <a:t>évoqué</a:t>
            </a:r>
          </a:p>
          <a:p>
            <a:pPr algn="just"/>
            <a:endParaRPr lang="fr-FR" sz="3200" dirty="0" smtClean="0"/>
          </a:p>
          <a:p>
            <a:pPr algn="just"/>
            <a:endParaRPr lang="fr-FR" sz="3200" dirty="0" smtClean="0"/>
          </a:p>
          <a:p>
            <a:pPr algn="just"/>
            <a:endParaRPr lang="fr-FR" sz="3200" dirty="0" smtClean="0"/>
          </a:p>
          <a:p>
            <a:pPr algn="just"/>
            <a:endParaRPr lang="fr-FR" sz="3200" dirty="0" smtClean="0"/>
          </a:p>
          <a:p>
            <a:pPr algn="just"/>
            <a:endParaRPr lang="fr-FR" sz="3200" dirty="0" smtClean="0"/>
          </a:p>
          <a:p>
            <a:pPr algn="just"/>
            <a:endParaRPr lang="fr-FR" sz="3200" dirty="0" smtClean="0"/>
          </a:p>
          <a:p>
            <a:pPr algn="just"/>
            <a:endParaRPr lang="fr-BE" sz="3200" dirty="0" smtClean="0"/>
          </a:p>
          <a:p>
            <a:pPr algn="just"/>
            <a:endParaRPr lang="fr-BE" sz="3200" dirty="0" smtClean="0"/>
          </a:p>
          <a:p>
            <a:pPr algn="just"/>
            <a:endParaRPr lang="fr-BE" sz="3200" dirty="0" smtClean="0"/>
          </a:p>
          <a:p>
            <a:pPr algn="just"/>
            <a:endParaRPr lang="fr-BE" sz="3200" dirty="0" smtClean="0"/>
          </a:p>
          <a:p>
            <a:pPr algn="just"/>
            <a:endParaRPr lang="fr-BE" sz="3200" dirty="0" smtClean="0"/>
          </a:p>
          <a:p>
            <a:pPr algn="just"/>
            <a:endParaRPr lang="fr-BE" sz="3200" dirty="0" smtClean="0"/>
          </a:p>
          <a:p>
            <a:pPr algn="just"/>
            <a:r>
              <a:rPr lang="fr-BE" sz="3200" dirty="0" smtClean="0"/>
              <a:t>L’iMAX </a:t>
            </a:r>
            <a:r>
              <a:rPr lang="fr-BE" sz="3200" dirty="0" smtClean="0"/>
              <a:t>est un outil qui devrait permettre de distinguer les neuropathies sans</a:t>
            </a:r>
            <a:r>
              <a:rPr lang="fr-BE" sz="3200" dirty="0" smtClean="0"/>
              <a:t> </a:t>
            </a:r>
          </a:p>
          <a:p>
            <a:pPr algn="just"/>
            <a:r>
              <a:rPr lang="fr-BE" sz="3200" dirty="0" smtClean="0"/>
              <a:t>changement </a:t>
            </a:r>
            <a:r>
              <a:rPr lang="fr-BE" sz="3200" dirty="0" smtClean="0"/>
              <a:t>d’excitabilité</a:t>
            </a:r>
            <a:r>
              <a:rPr lang="fr-BE" sz="3200" dirty="0" smtClean="0"/>
              <a:t> nerveuse </a:t>
            </a:r>
            <a:r>
              <a:rPr lang="fr-BE" sz="3200" dirty="0" smtClean="0"/>
              <a:t>(axonopathies et neuronopathies) des</a:t>
            </a:r>
            <a:r>
              <a:rPr lang="fr-BE" sz="3200" dirty="0" smtClean="0"/>
              <a:t> </a:t>
            </a:r>
          </a:p>
          <a:p>
            <a:pPr algn="just"/>
            <a:r>
              <a:rPr lang="fr-BE" sz="3200" dirty="0" smtClean="0"/>
              <a:t>neuropathies </a:t>
            </a:r>
            <a:r>
              <a:rPr lang="fr-BE" sz="3200" dirty="0" smtClean="0"/>
              <a:t>caractérisées par une </a:t>
            </a:r>
            <a:r>
              <a:rPr lang="fr-BE" sz="3200" dirty="0" smtClean="0"/>
              <a:t>hypoexcitabilité nerveuse </a:t>
            </a:r>
          </a:p>
          <a:p>
            <a:pPr algn="just"/>
            <a:r>
              <a:rPr lang="fr-BE" sz="3200" dirty="0" smtClean="0"/>
              <a:t>(</a:t>
            </a:r>
            <a:r>
              <a:rPr lang="fr-BE" sz="3200" dirty="0" smtClean="0"/>
              <a:t>myélinopathies, nodo-paranodopathies)</a:t>
            </a:r>
            <a:r>
              <a:rPr lang="fr-BE" sz="3200" dirty="0" smtClean="0"/>
              <a:t>.</a:t>
            </a:r>
          </a:p>
          <a:p>
            <a:pPr algn="just"/>
            <a:endParaRPr lang="fr-BE" sz="3200" dirty="0" smtClean="0"/>
          </a:p>
          <a:p>
            <a:pPr algn="just"/>
            <a:endParaRPr lang="fr-BE" sz="3200" dirty="0" smtClean="0"/>
          </a:p>
          <a:p>
            <a:pPr algn="just"/>
            <a:endParaRPr lang="fr-BE" sz="3200" dirty="0" smtClean="0"/>
          </a:p>
          <a:p>
            <a:pPr algn="just"/>
            <a:endParaRPr lang="fr-BE" sz="3200" dirty="0" smtClean="0"/>
          </a:p>
          <a:p>
            <a:pPr algn="just"/>
            <a:r>
              <a:rPr lang="fr-BE" sz="3200" dirty="0" smtClean="0"/>
              <a:t>L’établissement </a:t>
            </a:r>
            <a:r>
              <a:rPr lang="fr-BE" sz="3200" dirty="0" smtClean="0"/>
              <a:t>de valeurs normatives est un préalable indispensable avant</a:t>
            </a:r>
            <a:r>
              <a:rPr lang="fr-BE" sz="3200" dirty="0" smtClean="0"/>
              <a:t> </a:t>
            </a:r>
            <a:br>
              <a:rPr lang="fr-BE" sz="3200" dirty="0" smtClean="0"/>
            </a:br>
            <a:r>
              <a:rPr lang="fr-BE" sz="3200" dirty="0" smtClean="0"/>
              <a:t>d’appliquer</a:t>
            </a:r>
            <a:r>
              <a:rPr lang="fr-BE" sz="3200" dirty="0" smtClean="0"/>
              <a:t> </a:t>
            </a:r>
            <a:r>
              <a:rPr lang="fr-BE" sz="3200" dirty="0" smtClean="0"/>
              <a:t>cette </a:t>
            </a:r>
            <a:r>
              <a:rPr lang="fr-BE" sz="3200" dirty="0" smtClean="0"/>
              <a:t>technique aux</a:t>
            </a:r>
            <a:r>
              <a:rPr lang="fr-BE" sz="3200" dirty="0" smtClean="0"/>
              <a:t> patients </a:t>
            </a:r>
            <a:r>
              <a:rPr lang="fr-BE" sz="3200" dirty="0" smtClean="0"/>
              <a:t>atteints d’une neuropathie périphérique</a:t>
            </a:r>
            <a:r>
              <a:rPr lang="fr-BE" sz="3200" dirty="0" smtClean="0"/>
              <a:t>.</a:t>
            </a:r>
          </a:p>
          <a:p>
            <a:pPr algn="just"/>
            <a:endParaRPr lang="fr-BE" sz="3200" dirty="0" smtClean="0"/>
          </a:p>
          <a:p>
            <a:pPr algn="just"/>
            <a:endParaRPr lang="fr-BE" sz="3200" dirty="0" smtClean="0"/>
          </a:p>
          <a:p>
            <a:pPr algn="just"/>
            <a:endParaRPr lang="fr-BE" sz="3200" dirty="0" smtClean="0"/>
          </a:p>
          <a:p>
            <a:pPr algn="just"/>
            <a:endParaRPr lang="fr-BE" sz="3200" dirty="0" smtClean="0"/>
          </a:p>
          <a:p>
            <a:pPr>
              <a:tabLst>
                <a:tab pos="533400" algn="l"/>
              </a:tabLst>
            </a:pPr>
            <a:r>
              <a:rPr lang="fr-BE" sz="2400" dirty="0" smtClean="0"/>
              <a:t>[</a:t>
            </a:r>
            <a:r>
              <a:rPr lang="fr-BE" sz="2400" dirty="0" smtClean="0"/>
              <a:t>1]</a:t>
            </a:r>
            <a:r>
              <a:rPr lang="fr-BE" sz="2400" dirty="0" smtClean="0"/>
              <a:t>	Brismar T. Changes in electrical threshold in human peripheral neuropathy. J Neurol Sci 1985;68:215–23. doi:10.1016/0022-510X(85)90102-9.</a:t>
            </a:r>
          </a:p>
          <a:p>
            <a:pPr>
              <a:tabLst>
                <a:tab pos="533400" algn="l"/>
              </a:tabLst>
            </a:pPr>
            <a:r>
              <a:rPr lang="fr-BE" sz="2400" dirty="0" smtClean="0"/>
              <a:t>[2]	Bostock H, Baker M, Grafe P, Reid G. Changes in excitability and accommodation of human motor axons following brief periods of ischaemia. J Physiol 1991;441:513–35. doi:10.1113/jphysiol.1991.sp018765.</a:t>
            </a:r>
          </a:p>
          <a:p>
            <a:pPr>
              <a:tabLst>
                <a:tab pos="533400" algn="l"/>
              </a:tabLst>
            </a:pPr>
            <a:r>
              <a:rPr lang="fr-BE" sz="2400" dirty="0" smtClean="0"/>
              <a:t>[3]	Kiernan MC, Burke D, Andersen K V., Bostock H. Multiple measures of axonal excitability: A new approach in clinical testing. Muscle Nerve 2000;23:399–409. doi:10.1002/(SICI)1097-4598(200003)23:3&lt;399::AID-	MUS12&gt;3.0.CO;2-G.</a:t>
            </a:r>
          </a:p>
          <a:p>
            <a:pPr>
              <a:tabLst>
                <a:tab pos="533400" algn="l"/>
              </a:tabLst>
            </a:pPr>
            <a:r>
              <a:rPr lang="fr-BE" sz="2400" dirty="0" smtClean="0"/>
              <a:t>[4]	Bostock H. S117 Excitability testing in the 21st century. Clin Neurophysiol 2017;128:e216. doi:10.1016/J.CLINPH.2017.07.128.</a:t>
            </a:r>
          </a:p>
          <a:p>
            <a:pPr>
              <a:tabLst>
                <a:tab pos="533400" algn="l"/>
              </a:tabLst>
            </a:pPr>
            <a:r>
              <a:rPr lang="fr-BE" sz="2400" dirty="0" smtClean="0"/>
              <a:t>[5]	Milants C, Benmouna K, Wang FC. iMAX: A new tool to assess peripheral motor axonal hypoexcitability. Clin Neurophysiol 2017;128:2382–3. doi:10.1016/j.clinph.2017.09.111.</a:t>
            </a:r>
          </a:p>
          <a:p>
            <a:pPr>
              <a:tabLst>
                <a:tab pos="533400" algn="l"/>
              </a:tabLst>
            </a:pPr>
            <a:r>
              <a:rPr lang="fr-BE" sz="2400" dirty="0" smtClean="0"/>
              <a:t>[6]	Wang FC. Reply to “Stimulus, response and excitability – What is new?” Clin Neurophysiol 2018;129:335. doi:10.1016/J.CLINPH.2017.10.012.</a:t>
            </a:r>
          </a:p>
          <a:p>
            <a:pPr algn="just"/>
            <a:endParaRPr lang="fr-BE" sz="3200" dirty="0" smtClean="0"/>
          </a:p>
          <a:p>
            <a:pPr algn="just"/>
            <a:endParaRPr lang="fr-BE" sz="3200" dirty="0" smtClean="0"/>
          </a:p>
          <a:p>
            <a:pPr algn="just"/>
            <a:endParaRPr lang="fr-BE" sz="3200" dirty="0" smtClean="0"/>
          </a:p>
          <a:p>
            <a:pPr algn="just"/>
            <a:endParaRPr lang="fr-BE" sz="3200" dirty="0" smtClean="0"/>
          </a:p>
          <a:p>
            <a:pPr algn="just"/>
            <a:endParaRPr lang="fr-BE" sz="3200" dirty="0" smtClean="0"/>
          </a:p>
          <a:p>
            <a:pPr algn="just"/>
            <a:endParaRPr lang="fr-BE" sz="3200" dirty="0" smtClean="0"/>
          </a:p>
          <a:p>
            <a:pPr algn="just"/>
            <a:endParaRPr lang="fr-FR" sz="3200" dirty="0" smtClean="0"/>
          </a:p>
          <a:p>
            <a:pPr algn="just"/>
            <a:endParaRPr lang="fr-FR" sz="3200" dirty="0" smtClean="0"/>
          </a:p>
          <a:p>
            <a:pPr algn="just"/>
            <a:endParaRPr lang="fr-FR" sz="3200" dirty="0" smtClean="0"/>
          </a:p>
          <a:p>
            <a:pPr algn="just"/>
            <a:endParaRPr lang="fr-FR" sz="3200" dirty="0" smtClean="0"/>
          </a:p>
          <a:p>
            <a:pPr algn="just"/>
            <a:endParaRPr lang="fr-FR" sz="3200" dirty="0" smtClean="0"/>
          </a:p>
          <a:p>
            <a:pPr algn="just"/>
            <a:endParaRPr lang="fr-FR" sz="3200" dirty="0" smtClean="0"/>
          </a:p>
          <a:p>
            <a:pPr algn="just"/>
            <a:endParaRPr lang="fr-FR" sz="3200" dirty="0" smtClean="0"/>
          </a:p>
          <a:p>
            <a:pPr algn="just"/>
            <a:endParaRPr lang="fr-BE" sz="3200" dirty="0" smtClean="0"/>
          </a:p>
          <a:p>
            <a:pPr algn="just"/>
            <a:endParaRPr lang="fr-FR" sz="3200" dirty="0" smtClean="0"/>
          </a:p>
          <a:p>
            <a:pPr algn="just"/>
            <a:endParaRPr lang="fr-FR" sz="3200" dirty="0" smtClean="0"/>
          </a:p>
          <a:p>
            <a:pPr algn="just"/>
            <a:endParaRPr lang="fr-FR" sz="3200" dirty="0" smtClean="0"/>
          </a:p>
          <a:p>
            <a:pPr algn="just"/>
            <a:endParaRPr lang="fr-FR" sz="3200" dirty="0" smtClean="0"/>
          </a:p>
          <a:p>
            <a:pPr algn="just"/>
            <a:endParaRPr lang="fr-FR" sz="3200" dirty="0" smtClean="0"/>
          </a:p>
          <a:p>
            <a:pPr algn="just"/>
            <a:endParaRPr lang="fr-BE" sz="3200" dirty="0" smtClean="0"/>
          </a:p>
          <a:p>
            <a:pPr algn="just"/>
            <a:endParaRPr lang="fr-BE" sz="3200" dirty="0" smtClean="0"/>
          </a:p>
          <a:p>
            <a:pPr algn="just"/>
            <a:endParaRPr lang="fr-BE" sz="3200" dirty="0">
              <a:latin typeface="Arial" pitchFamily="34" charset="0"/>
              <a:cs typeface="Arial" pitchFamily="34" charset="0"/>
            </a:endParaRPr>
          </a:p>
        </p:txBody>
      </p:sp>
      <p:sp>
        <p:nvSpPr>
          <p:cNvPr id="2" name="Rectangle 1"/>
          <p:cNvSpPr/>
          <p:nvPr/>
        </p:nvSpPr>
        <p:spPr>
          <a:xfrm>
            <a:off x="0" y="2"/>
            <a:ext cx="30275213" cy="4068244"/>
          </a:xfrm>
          <a:prstGeom prst="rect">
            <a:avLst/>
          </a:prstGeom>
          <a:solidFill>
            <a:srgbClr val="1F4D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555"/>
          </a:p>
        </p:txBody>
      </p:sp>
      <p:sp>
        <p:nvSpPr>
          <p:cNvPr id="5" name="ZoneTexte 4"/>
          <p:cNvSpPr txBox="1"/>
          <p:nvPr/>
        </p:nvSpPr>
        <p:spPr>
          <a:xfrm>
            <a:off x="0" y="521630"/>
            <a:ext cx="30119018" cy="1922065"/>
          </a:xfrm>
          <a:prstGeom prst="rect">
            <a:avLst/>
          </a:prstGeom>
          <a:noFill/>
        </p:spPr>
        <p:txBody>
          <a:bodyPr wrap="square" rtlCol="0">
            <a:spAutoFit/>
          </a:bodyPr>
          <a:lstStyle/>
          <a:p>
            <a:pPr algn="ctr"/>
            <a:r>
              <a:rPr lang="fr-FR" sz="11890" b="1" dirty="0" smtClean="0">
                <a:solidFill>
                  <a:schemeClr val="bg1"/>
                </a:solidFill>
                <a:latin typeface="Arial" panose="020B0604020202020204" pitchFamily="34" charset="0"/>
                <a:cs typeface="Arial" panose="020B0604020202020204" pitchFamily="34" charset="0"/>
              </a:rPr>
              <a:t>ENMG</a:t>
            </a:r>
            <a:endParaRPr lang="fr-FR" sz="11890" b="1" dirty="0">
              <a:solidFill>
                <a:schemeClr val="bg1"/>
              </a:solidFill>
              <a:latin typeface="Arial" panose="020B0604020202020204" pitchFamily="34" charset="0"/>
              <a:cs typeface="Arial" panose="020B0604020202020204" pitchFamily="34" charset="0"/>
            </a:endParaRPr>
          </a:p>
        </p:txBody>
      </p:sp>
      <p:sp>
        <p:nvSpPr>
          <p:cNvPr id="6" name="ZoneTexte 5"/>
          <p:cNvSpPr txBox="1"/>
          <p:nvPr/>
        </p:nvSpPr>
        <p:spPr>
          <a:xfrm>
            <a:off x="13451292" y="2137234"/>
            <a:ext cx="3216435" cy="1373145"/>
          </a:xfrm>
          <a:prstGeom prst="rect">
            <a:avLst/>
          </a:prstGeom>
          <a:noFill/>
        </p:spPr>
        <p:txBody>
          <a:bodyPr wrap="square" rtlCol="0">
            <a:spAutoFit/>
          </a:bodyPr>
          <a:lstStyle/>
          <a:p>
            <a:pPr algn="ctr"/>
            <a:r>
              <a:rPr lang="fr-FR" sz="8323" dirty="0" smtClean="0">
                <a:solidFill>
                  <a:schemeClr val="bg1"/>
                </a:solidFill>
                <a:latin typeface="Arial" panose="020B0604020202020204" pitchFamily="34" charset="0"/>
                <a:cs typeface="Arial" panose="020B0604020202020204" pitchFamily="34" charset="0"/>
              </a:rPr>
              <a:t>CA35</a:t>
            </a:r>
            <a:endParaRPr lang="fr-FR" sz="8323" dirty="0">
              <a:solidFill>
                <a:schemeClr val="bg1"/>
              </a:solidFill>
              <a:latin typeface="Arial" panose="020B0604020202020204" pitchFamily="34" charset="0"/>
              <a:cs typeface="Arial" panose="020B0604020202020204" pitchFamily="34" charset="0"/>
            </a:endParaRPr>
          </a:p>
        </p:txBody>
      </p:sp>
      <p:sp>
        <p:nvSpPr>
          <p:cNvPr id="32" name="ZoneTexte 64"/>
          <p:cNvSpPr txBox="1">
            <a:spLocks noChangeArrowheads="1"/>
          </p:cNvSpPr>
          <p:nvPr/>
        </p:nvSpPr>
        <p:spPr bwMode="auto">
          <a:xfrm>
            <a:off x="387117" y="4589095"/>
            <a:ext cx="29962824" cy="1938992"/>
          </a:xfrm>
          <a:prstGeom prst="rect">
            <a:avLst/>
          </a:prstGeom>
          <a:noFill/>
          <a:ln>
            <a:noFill/>
          </a:ln>
          <a:extLst>
            <a:ext uri="{909E8E84-426E-40DD-AFC4-6F175D3DCCD1}">
              <a14:hiddenFill xmlns:a14="http://schemas.microsoft.com/office/drawing/2010/main" xmlns="" xmlns:p="http://schemas.openxmlformats.org/presentationml/2006/main" xmlns:r="http://schemas.openxmlformats.org/officeDocument/2006/relationships" xmlns:a="http://schemas.openxmlformats.org/drawingml/2006/main">
                <a:solidFill>
                  <a:srgbClr val="FFFFFF"/>
                </a:solidFill>
              </a14:hiddenFill>
            </a:ext>
            <a:ext uri="{91240B29-F687-4F45-9708-019B960494DF}">
              <a14:hiddenLine xmlns:a14="http://schemas.microsoft.com/office/drawing/2010/main" xmlns="" xmlns:p="http://schemas.openxmlformats.org/presentationml/2006/main" xmlns:r="http://schemas.openxmlformats.org/officeDocument/2006/relationships" xmlns:a="http://schemas.openxmlformats.org/drawingml/2006/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13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113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97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8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8100">
                <a:solidFill>
                  <a:schemeClr val="tx1"/>
                </a:solidFill>
                <a:latin typeface="Calibri" panose="020F0502020204030204" pitchFamily="34" charset="0"/>
              </a:defRPr>
            </a:lvl5pPr>
            <a:lvl6pPr marL="2514600" indent="-228600" defTabSz="3702050" eaLnBrk="0" fontAlgn="base" hangingPunct="0">
              <a:spcBef>
                <a:spcPct val="20000"/>
              </a:spcBef>
              <a:spcAft>
                <a:spcPct val="0"/>
              </a:spcAft>
              <a:buFont typeface="Arial" panose="020B0604020202020204" pitchFamily="34" charset="0"/>
              <a:buChar char="»"/>
              <a:defRPr sz="8100">
                <a:solidFill>
                  <a:schemeClr val="tx1"/>
                </a:solidFill>
                <a:latin typeface="Calibri" panose="020F0502020204030204" pitchFamily="34" charset="0"/>
              </a:defRPr>
            </a:lvl6pPr>
            <a:lvl7pPr marL="2971800" indent="-228600" defTabSz="3702050" eaLnBrk="0" fontAlgn="base" hangingPunct="0">
              <a:spcBef>
                <a:spcPct val="20000"/>
              </a:spcBef>
              <a:spcAft>
                <a:spcPct val="0"/>
              </a:spcAft>
              <a:buFont typeface="Arial" panose="020B0604020202020204" pitchFamily="34" charset="0"/>
              <a:buChar char="»"/>
              <a:defRPr sz="8100">
                <a:solidFill>
                  <a:schemeClr val="tx1"/>
                </a:solidFill>
                <a:latin typeface="Calibri" panose="020F0502020204030204" pitchFamily="34" charset="0"/>
              </a:defRPr>
            </a:lvl7pPr>
            <a:lvl8pPr marL="3429000" indent="-228600" defTabSz="3702050" eaLnBrk="0" fontAlgn="base" hangingPunct="0">
              <a:spcBef>
                <a:spcPct val="20000"/>
              </a:spcBef>
              <a:spcAft>
                <a:spcPct val="0"/>
              </a:spcAft>
              <a:buFont typeface="Arial" panose="020B0604020202020204" pitchFamily="34" charset="0"/>
              <a:buChar char="»"/>
              <a:defRPr sz="8100">
                <a:solidFill>
                  <a:schemeClr val="tx1"/>
                </a:solidFill>
                <a:latin typeface="Calibri" panose="020F0502020204030204" pitchFamily="34" charset="0"/>
              </a:defRPr>
            </a:lvl8pPr>
            <a:lvl9pPr marL="3886200" indent="-228600" defTabSz="3702050" eaLnBrk="0" fontAlgn="base" hangingPunct="0">
              <a:spcBef>
                <a:spcPct val="20000"/>
              </a:spcBef>
              <a:spcAft>
                <a:spcPct val="0"/>
              </a:spcAft>
              <a:buFont typeface="Arial" panose="020B0604020202020204" pitchFamily="34" charset="0"/>
              <a:buChar char="»"/>
              <a:defRPr sz="8100">
                <a:solidFill>
                  <a:schemeClr val="tx1"/>
                </a:solidFill>
                <a:latin typeface="Calibri" panose="020F0502020204030204" pitchFamily="34" charset="0"/>
              </a:defRPr>
            </a:lvl9pPr>
          </a:lstStyle>
          <a:p>
            <a:pPr algn="ctr">
              <a:spcBef>
                <a:spcPct val="0"/>
              </a:spcBef>
              <a:buNone/>
            </a:pPr>
            <a:r>
              <a:rPr lang="fr-BE" sz="6000" cap="all" dirty="0" smtClean="0">
                <a:solidFill>
                  <a:srgbClr val="000000"/>
                </a:solidFill>
                <a:latin typeface="Arial" pitchFamily="34" charset="0"/>
                <a:cs typeface="Arial" pitchFamily="34" charset="0"/>
              </a:rPr>
              <a:t>Un nouvel outil d’évaluation en routine de l’excitabilité</a:t>
            </a:r>
            <a:r>
              <a:rPr lang="fr-BE" sz="6000" cap="all" dirty="0" smtClean="0">
                <a:solidFill>
                  <a:srgbClr val="000000"/>
                </a:solidFill>
                <a:latin typeface="Arial" pitchFamily="34" charset="0"/>
                <a:cs typeface="Arial" pitchFamily="34" charset="0"/>
              </a:rPr>
              <a:t> </a:t>
            </a:r>
            <a:br>
              <a:rPr lang="fr-BE" sz="6000" cap="all" dirty="0" smtClean="0">
                <a:solidFill>
                  <a:srgbClr val="000000"/>
                </a:solidFill>
                <a:latin typeface="Arial" pitchFamily="34" charset="0"/>
                <a:cs typeface="Arial" pitchFamily="34" charset="0"/>
              </a:rPr>
            </a:br>
            <a:r>
              <a:rPr lang="fr-BE" sz="6000" cap="all" dirty="0" smtClean="0">
                <a:solidFill>
                  <a:srgbClr val="000000"/>
                </a:solidFill>
                <a:latin typeface="Arial" pitchFamily="34" charset="0"/>
                <a:cs typeface="Arial" pitchFamily="34" charset="0"/>
              </a:rPr>
              <a:t>nerveuse </a:t>
            </a:r>
            <a:r>
              <a:rPr lang="fr-BE" sz="6000" cap="all" dirty="0" smtClean="0">
                <a:solidFill>
                  <a:srgbClr val="000000"/>
                </a:solidFill>
                <a:latin typeface="Arial" pitchFamily="34" charset="0"/>
                <a:cs typeface="Arial" pitchFamily="34" charset="0"/>
              </a:rPr>
              <a:t>périphérique : </a:t>
            </a:r>
            <a:r>
              <a:rPr lang="fr-BE" sz="6000" dirty="0" smtClean="0">
                <a:solidFill>
                  <a:srgbClr val="000000"/>
                </a:solidFill>
                <a:latin typeface="Arial" pitchFamily="34" charset="0"/>
                <a:cs typeface="Arial" pitchFamily="34" charset="0"/>
              </a:rPr>
              <a:t>L’iMAX</a:t>
            </a:r>
            <a:r>
              <a:rPr lang="fr-BE" sz="6000" cap="all" dirty="0" smtClean="0">
                <a:solidFill>
                  <a:srgbClr val="000000"/>
                </a:solidFill>
                <a:latin typeface="Arial" pitchFamily="34" charset="0"/>
                <a:cs typeface="Arial" pitchFamily="34" charset="0"/>
              </a:rPr>
              <a:t> (valeurs normatives)</a:t>
            </a:r>
            <a:endParaRPr lang="fr-FR" altLang="fr-FR" sz="6000" cap="all" dirty="0">
              <a:solidFill>
                <a:srgbClr val="000000"/>
              </a:solidFill>
              <a:latin typeface="Arial" pitchFamily="34" charset="0"/>
              <a:cs typeface="Arial" pitchFamily="34" charset="0"/>
            </a:endParaRPr>
          </a:p>
        </p:txBody>
      </p:sp>
      <p:sp>
        <p:nvSpPr>
          <p:cNvPr id="33" name="ZoneTexte 98"/>
          <p:cNvSpPr txBox="1">
            <a:spLocks noChangeArrowheads="1"/>
          </p:cNvSpPr>
          <p:nvPr/>
        </p:nvSpPr>
        <p:spPr bwMode="auto">
          <a:xfrm>
            <a:off x="793493" y="6902830"/>
            <a:ext cx="28926167" cy="1298817"/>
          </a:xfrm>
          <a:prstGeom prst="rect">
            <a:avLst/>
          </a:prstGeom>
          <a:noFill/>
          <a:ln>
            <a:noFill/>
          </a:ln>
          <a:extLst>
            <a:ext uri="{909E8E84-426E-40DD-AFC4-6F175D3DCCD1}">
              <a14:hiddenFill xmlns:a14="http://schemas.microsoft.com/office/drawing/2010/main" xmlns="" xmlns:p="http://schemas.openxmlformats.org/presentationml/2006/main" xmlns:r="http://schemas.openxmlformats.org/officeDocument/2006/relationships" xmlns:a="http://schemas.openxmlformats.org/drawingml/2006/main">
                <a:solidFill>
                  <a:srgbClr val="FFFFFF"/>
                </a:solidFill>
              </a14:hiddenFill>
            </a:ext>
            <a:ext uri="{91240B29-F687-4F45-9708-019B960494DF}">
              <a14:hiddenLine xmlns:a14="http://schemas.microsoft.com/office/drawing/2010/main" xmlns="" xmlns:p="http://schemas.openxmlformats.org/presentationml/2006/main" xmlns:r="http://schemas.openxmlformats.org/officeDocument/2006/relationships" xmlns:a="http://schemas.openxmlformats.org/drawingml/2006/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tabLst>
                <a:tab pos="2771775" algn="l"/>
              </a:tabLst>
              <a:defRPr sz="13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2771775" algn="l"/>
              </a:tabLst>
              <a:defRPr sz="113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2771775" algn="l"/>
              </a:tabLst>
              <a:defRPr sz="97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2771775" algn="l"/>
              </a:tabLst>
              <a:defRPr sz="81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2771775" algn="l"/>
              </a:tabLst>
              <a:defRPr sz="8100">
                <a:solidFill>
                  <a:schemeClr val="tx1"/>
                </a:solidFill>
                <a:latin typeface="Calibri" panose="020F0502020204030204" pitchFamily="34" charset="0"/>
              </a:defRPr>
            </a:lvl5pPr>
            <a:lvl6pPr marL="2514600" indent="-228600" defTabSz="3702050" eaLnBrk="0" fontAlgn="base" hangingPunct="0">
              <a:spcBef>
                <a:spcPct val="20000"/>
              </a:spcBef>
              <a:spcAft>
                <a:spcPct val="0"/>
              </a:spcAft>
              <a:buFont typeface="Arial" panose="020B0604020202020204" pitchFamily="34" charset="0"/>
              <a:buChar char="»"/>
              <a:tabLst>
                <a:tab pos="2771775" algn="l"/>
              </a:tabLst>
              <a:defRPr sz="8100">
                <a:solidFill>
                  <a:schemeClr val="tx1"/>
                </a:solidFill>
                <a:latin typeface="Calibri" panose="020F0502020204030204" pitchFamily="34" charset="0"/>
              </a:defRPr>
            </a:lvl6pPr>
            <a:lvl7pPr marL="2971800" indent="-228600" defTabSz="3702050" eaLnBrk="0" fontAlgn="base" hangingPunct="0">
              <a:spcBef>
                <a:spcPct val="20000"/>
              </a:spcBef>
              <a:spcAft>
                <a:spcPct val="0"/>
              </a:spcAft>
              <a:buFont typeface="Arial" panose="020B0604020202020204" pitchFamily="34" charset="0"/>
              <a:buChar char="»"/>
              <a:tabLst>
                <a:tab pos="2771775" algn="l"/>
              </a:tabLst>
              <a:defRPr sz="8100">
                <a:solidFill>
                  <a:schemeClr val="tx1"/>
                </a:solidFill>
                <a:latin typeface="Calibri" panose="020F0502020204030204" pitchFamily="34" charset="0"/>
              </a:defRPr>
            </a:lvl7pPr>
            <a:lvl8pPr marL="3429000" indent="-228600" defTabSz="3702050" eaLnBrk="0" fontAlgn="base" hangingPunct="0">
              <a:spcBef>
                <a:spcPct val="20000"/>
              </a:spcBef>
              <a:spcAft>
                <a:spcPct val="0"/>
              </a:spcAft>
              <a:buFont typeface="Arial" panose="020B0604020202020204" pitchFamily="34" charset="0"/>
              <a:buChar char="»"/>
              <a:tabLst>
                <a:tab pos="2771775" algn="l"/>
              </a:tabLst>
              <a:defRPr sz="8100">
                <a:solidFill>
                  <a:schemeClr val="tx1"/>
                </a:solidFill>
                <a:latin typeface="Calibri" panose="020F0502020204030204" pitchFamily="34" charset="0"/>
              </a:defRPr>
            </a:lvl8pPr>
            <a:lvl9pPr marL="3886200" indent="-228600" defTabSz="3702050" eaLnBrk="0" fontAlgn="base" hangingPunct="0">
              <a:spcBef>
                <a:spcPct val="20000"/>
              </a:spcBef>
              <a:spcAft>
                <a:spcPct val="0"/>
              </a:spcAft>
              <a:buFont typeface="Arial" panose="020B0604020202020204" pitchFamily="34" charset="0"/>
              <a:buChar char="»"/>
              <a:tabLst>
                <a:tab pos="2771775" algn="l"/>
              </a:tabLst>
              <a:defRPr sz="8100">
                <a:solidFill>
                  <a:schemeClr val="tx1"/>
                </a:solidFill>
                <a:latin typeface="Calibri" panose="020F0502020204030204" pitchFamily="34" charset="0"/>
              </a:defRPr>
            </a:lvl9pPr>
          </a:lstStyle>
          <a:p>
            <a:pPr algn="ctr">
              <a:buNone/>
            </a:pPr>
            <a:r>
              <a:rPr lang="en-US" sz="4000" cap="all" dirty="0" smtClean="0">
                <a:latin typeface="Arial" pitchFamily="34" charset="0"/>
                <a:cs typeface="Arial" pitchFamily="34" charset="0"/>
              </a:rPr>
              <a:t>C. </a:t>
            </a:r>
            <a:r>
              <a:rPr lang="en-US" sz="4000" cap="all" dirty="0" smtClean="0">
                <a:latin typeface="Arial" pitchFamily="34" charset="0"/>
                <a:cs typeface="Arial" pitchFamily="34" charset="0"/>
              </a:rPr>
              <a:t>Milants</a:t>
            </a:r>
            <a:r>
              <a:rPr lang="en-US" sz="4000" cap="all" baseline="30000" dirty="0" smtClean="0">
                <a:latin typeface="Arial" pitchFamily="34" charset="0"/>
                <a:cs typeface="Arial" pitchFamily="34" charset="0"/>
              </a:rPr>
              <a:t>1</a:t>
            </a:r>
            <a:r>
              <a:rPr lang="en-US" sz="4000" cap="all" dirty="0" smtClean="0">
                <a:latin typeface="Arial" pitchFamily="34" charset="0"/>
                <a:cs typeface="Arial" pitchFamily="34" charset="0"/>
              </a:rPr>
              <a:t>  </a:t>
            </a:r>
            <a:r>
              <a:rPr lang="en-US" sz="4000" cap="all" dirty="0" smtClean="0">
                <a:latin typeface="Arial" pitchFamily="34" charset="0"/>
                <a:cs typeface="Arial" pitchFamily="34" charset="0"/>
              </a:rPr>
              <a:t>F.C. </a:t>
            </a:r>
            <a:r>
              <a:rPr lang="en-US" sz="4000" cap="all" dirty="0" smtClean="0">
                <a:latin typeface="Arial" pitchFamily="34" charset="0"/>
                <a:cs typeface="Arial" pitchFamily="34" charset="0"/>
              </a:rPr>
              <a:t>Wang</a:t>
            </a:r>
            <a:r>
              <a:rPr lang="en-US" sz="4000" cap="all" baseline="30000" dirty="0" smtClean="0">
                <a:latin typeface="Arial" pitchFamily="34" charset="0"/>
                <a:cs typeface="Arial" pitchFamily="34" charset="0"/>
              </a:rPr>
              <a:t>1</a:t>
            </a:r>
          </a:p>
          <a:p>
            <a:pPr algn="ctr">
              <a:buNone/>
            </a:pPr>
            <a:r>
              <a:rPr lang="en-US" sz="3200" cap="all" baseline="30000" dirty="0" smtClean="0">
                <a:solidFill>
                  <a:srgbClr val="4B4B4B"/>
                </a:solidFill>
                <a:latin typeface="Arial" pitchFamily="34" charset="0"/>
                <a:cs typeface="Arial" pitchFamily="34" charset="0"/>
              </a:rPr>
              <a:t>1 </a:t>
            </a:r>
            <a:r>
              <a:rPr lang="fr-BE" sz="3200" dirty="0" smtClean="0">
                <a:solidFill>
                  <a:srgbClr val="4B4B4B"/>
                </a:solidFill>
                <a:latin typeface="Arial" pitchFamily="34" charset="0"/>
                <a:cs typeface="Arial" pitchFamily="34" charset="0"/>
              </a:rPr>
              <a:t>Département de neurophysiologie clinique, CHU de Liège, Belgique</a:t>
            </a:r>
            <a:r>
              <a:rPr lang="fr-BE" sz="3200" dirty="0" smtClean="0">
                <a:solidFill>
                  <a:srgbClr val="4B4B4B"/>
                </a:solidFill>
                <a:latin typeface="Arial" pitchFamily="34" charset="0"/>
                <a:cs typeface="Arial" pitchFamily="34" charset="0"/>
              </a:rPr>
              <a:t> </a:t>
            </a:r>
            <a:endParaRPr lang="fr-FR" altLang="fr-FR" sz="3200" i="1" dirty="0" smtClean="0">
              <a:solidFill>
                <a:srgbClr val="4B4B4B"/>
              </a:solidFill>
              <a:latin typeface="Arial" pitchFamily="34" charset="0"/>
              <a:cs typeface="Arial" pitchFamily="34" charset="0"/>
            </a:endParaRPr>
          </a:p>
        </p:txBody>
      </p:sp>
      <p:sp>
        <p:nvSpPr>
          <p:cNvPr id="7" name="ZoneTexte 6"/>
          <p:cNvSpPr txBox="1"/>
          <p:nvPr/>
        </p:nvSpPr>
        <p:spPr>
          <a:xfrm>
            <a:off x="793493" y="9037994"/>
            <a:ext cx="5863242" cy="897490"/>
          </a:xfrm>
          <a:prstGeom prst="rect">
            <a:avLst/>
          </a:prstGeom>
          <a:solidFill>
            <a:srgbClr val="1F4D81"/>
          </a:solidFill>
        </p:spPr>
        <p:txBody>
          <a:bodyPr wrap="square" rtlCol="0">
            <a:spAutoFit/>
          </a:bodyPr>
          <a:lstStyle/>
          <a:p>
            <a:pPr algn="ctr"/>
            <a:r>
              <a:rPr lang="fr-FR" sz="5232" dirty="0">
                <a:solidFill>
                  <a:schemeClr val="bg1"/>
                </a:solidFill>
                <a:latin typeface="Arial" panose="020B0604020202020204" pitchFamily="34" charset="0"/>
                <a:cs typeface="Arial" panose="020B0604020202020204" pitchFamily="34" charset="0"/>
              </a:rPr>
              <a:t>INTRODUCTION</a:t>
            </a:r>
          </a:p>
        </p:txBody>
      </p:sp>
      <p:sp>
        <p:nvSpPr>
          <p:cNvPr id="55" name="ZoneTexte 54"/>
          <p:cNvSpPr txBox="1"/>
          <p:nvPr/>
        </p:nvSpPr>
        <p:spPr>
          <a:xfrm>
            <a:off x="793493" y="13925700"/>
            <a:ext cx="5863242" cy="897490"/>
          </a:xfrm>
          <a:prstGeom prst="rect">
            <a:avLst/>
          </a:prstGeom>
          <a:solidFill>
            <a:srgbClr val="1F4D81"/>
          </a:solidFill>
        </p:spPr>
        <p:txBody>
          <a:bodyPr wrap="square" rtlCol="0">
            <a:spAutoFit/>
          </a:bodyPr>
          <a:lstStyle/>
          <a:p>
            <a:pPr algn="ctr"/>
            <a:r>
              <a:rPr lang="fr-FR" sz="5232" dirty="0">
                <a:solidFill>
                  <a:schemeClr val="bg1"/>
                </a:solidFill>
                <a:latin typeface="Arial" panose="020B0604020202020204" pitchFamily="34" charset="0"/>
                <a:cs typeface="Arial" panose="020B0604020202020204" pitchFamily="34" charset="0"/>
              </a:rPr>
              <a:t>OBJECTIFS</a:t>
            </a:r>
          </a:p>
        </p:txBody>
      </p:sp>
      <p:sp>
        <p:nvSpPr>
          <p:cNvPr id="56" name="ZoneTexte 55"/>
          <p:cNvSpPr txBox="1"/>
          <p:nvPr/>
        </p:nvSpPr>
        <p:spPr>
          <a:xfrm>
            <a:off x="793493" y="16318664"/>
            <a:ext cx="5863242" cy="897490"/>
          </a:xfrm>
          <a:prstGeom prst="rect">
            <a:avLst/>
          </a:prstGeom>
          <a:solidFill>
            <a:srgbClr val="1F4D81"/>
          </a:solidFill>
        </p:spPr>
        <p:txBody>
          <a:bodyPr wrap="square" rtlCol="0">
            <a:spAutoFit/>
          </a:bodyPr>
          <a:lstStyle/>
          <a:p>
            <a:pPr algn="ctr"/>
            <a:r>
              <a:rPr lang="fr-FR" sz="5232" dirty="0">
                <a:solidFill>
                  <a:schemeClr val="bg1"/>
                </a:solidFill>
                <a:latin typeface="Arial" panose="020B0604020202020204" pitchFamily="34" charset="0"/>
                <a:cs typeface="Arial" panose="020B0604020202020204" pitchFamily="34" charset="0"/>
              </a:rPr>
              <a:t>METHODES</a:t>
            </a:r>
          </a:p>
        </p:txBody>
      </p:sp>
      <p:sp>
        <p:nvSpPr>
          <p:cNvPr id="57" name="ZoneTexte 56"/>
          <p:cNvSpPr txBox="1"/>
          <p:nvPr/>
        </p:nvSpPr>
        <p:spPr>
          <a:xfrm>
            <a:off x="793493" y="31504446"/>
            <a:ext cx="5863242" cy="897490"/>
          </a:xfrm>
          <a:prstGeom prst="rect">
            <a:avLst/>
          </a:prstGeom>
          <a:solidFill>
            <a:srgbClr val="1F4D81"/>
          </a:solidFill>
        </p:spPr>
        <p:txBody>
          <a:bodyPr wrap="square" rtlCol="0">
            <a:spAutoFit/>
          </a:bodyPr>
          <a:lstStyle/>
          <a:p>
            <a:pPr algn="ctr"/>
            <a:r>
              <a:rPr lang="fr-FR" sz="5232" dirty="0">
                <a:solidFill>
                  <a:schemeClr val="bg1"/>
                </a:solidFill>
                <a:latin typeface="Arial" panose="020B0604020202020204" pitchFamily="34" charset="0"/>
                <a:cs typeface="Arial" panose="020B0604020202020204" pitchFamily="34" charset="0"/>
              </a:rPr>
              <a:t>DISCUSSION</a:t>
            </a:r>
          </a:p>
        </p:txBody>
      </p:sp>
      <p:sp>
        <p:nvSpPr>
          <p:cNvPr id="58" name="ZoneTexte 57"/>
          <p:cNvSpPr txBox="1"/>
          <p:nvPr/>
        </p:nvSpPr>
        <p:spPr>
          <a:xfrm>
            <a:off x="793493" y="27651055"/>
            <a:ext cx="5863242" cy="897490"/>
          </a:xfrm>
          <a:prstGeom prst="rect">
            <a:avLst/>
          </a:prstGeom>
          <a:solidFill>
            <a:srgbClr val="1F4D81"/>
          </a:solidFill>
        </p:spPr>
        <p:txBody>
          <a:bodyPr wrap="square" rtlCol="0">
            <a:spAutoFit/>
          </a:bodyPr>
          <a:lstStyle/>
          <a:p>
            <a:pPr algn="ctr"/>
            <a:r>
              <a:rPr lang="fr-FR" sz="5232" dirty="0">
                <a:solidFill>
                  <a:schemeClr val="bg1"/>
                </a:solidFill>
                <a:latin typeface="Arial" panose="020B0604020202020204" pitchFamily="34" charset="0"/>
                <a:cs typeface="Arial" panose="020B0604020202020204" pitchFamily="34" charset="0"/>
              </a:rPr>
              <a:t>RESULTATS</a:t>
            </a:r>
          </a:p>
        </p:txBody>
      </p:sp>
      <p:sp>
        <p:nvSpPr>
          <p:cNvPr id="59" name="ZoneTexte 58"/>
          <p:cNvSpPr txBox="1"/>
          <p:nvPr/>
        </p:nvSpPr>
        <p:spPr>
          <a:xfrm>
            <a:off x="793493" y="35425228"/>
            <a:ext cx="5863242" cy="897490"/>
          </a:xfrm>
          <a:prstGeom prst="rect">
            <a:avLst/>
          </a:prstGeom>
          <a:solidFill>
            <a:srgbClr val="1F4D81"/>
          </a:solidFill>
        </p:spPr>
        <p:txBody>
          <a:bodyPr wrap="square" rtlCol="0">
            <a:spAutoFit/>
          </a:bodyPr>
          <a:lstStyle/>
          <a:p>
            <a:pPr algn="ctr"/>
            <a:r>
              <a:rPr lang="fr-FR" sz="5232" dirty="0">
                <a:solidFill>
                  <a:schemeClr val="bg1"/>
                </a:solidFill>
                <a:latin typeface="Arial" panose="020B0604020202020204" pitchFamily="34" charset="0"/>
                <a:cs typeface="Arial" panose="020B0604020202020204" pitchFamily="34" charset="0"/>
              </a:rPr>
              <a:t>CONCLUSION</a:t>
            </a:r>
          </a:p>
        </p:txBody>
      </p:sp>
      <p:sp>
        <p:nvSpPr>
          <p:cNvPr id="60" name="ZoneTexte 59"/>
          <p:cNvSpPr txBox="1"/>
          <p:nvPr/>
        </p:nvSpPr>
        <p:spPr>
          <a:xfrm>
            <a:off x="793493" y="38364634"/>
            <a:ext cx="5863242" cy="897476"/>
          </a:xfrm>
          <a:prstGeom prst="rect">
            <a:avLst/>
          </a:prstGeom>
          <a:solidFill>
            <a:srgbClr val="1F4D81"/>
          </a:solidFill>
        </p:spPr>
        <p:txBody>
          <a:bodyPr wrap="square" rtlCol="0">
            <a:spAutoFit/>
          </a:bodyPr>
          <a:lstStyle/>
          <a:p>
            <a:pPr algn="ctr"/>
            <a:r>
              <a:rPr lang="fr-FR" sz="5232" dirty="0">
                <a:solidFill>
                  <a:schemeClr val="bg1"/>
                </a:solidFill>
                <a:latin typeface="Arial" panose="020B0604020202020204" pitchFamily="34" charset="0"/>
                <a:cs typeface="Arial" panose="020B0604020202020204" pitchFamily="34" charset="0"/>
              </a:rPr>
              <a:t>REFERENCES</a:t>
            </a:r>
          </a:p>
        </p:txBody>
      </p:sp>
      <p:pic>
        <p:nvPicPr>
          <p:cNvPr id="29" name="Image 28"/>
          <p:cNvPicPr>
            <a:picLocks noChangeAspect="1"/>
          </p:cNvPicPr>
          <p:nvPr/>
        </p:nvPicPr>
        <p:blipFill>
          <a:blip r:embed="rId3" cstate="print"/>
          <a:stretch>
            <a:fillRect/>
          </a:stretch>
        </p:blipFill>
        <p:spPr>
          <a:xfrm>
            <a:off x="-227994" y="39636"/>
            <a:ext cx="3707794" cy="3939532"/>
          </a:xfrm>
          <a:prstGeom prst="rect">
            <a:avLst/>
          </a:prstGeom>
        </p:spPr>
      </p:pic>
      <p:sp>
        <p:nvSpPr>
          <p:cNvPr id="34" name="ZoneTexte 33"/>
          <p:cNvSpPr txBox="1"/>
          <p:nvPr/>
        </p:nvSpPr>
        <p:spPr>
          <a:xfrm>
            <a:off x="793493" y="29104784"/>
            <a:ext cx="16155518" cy="2062103"/>
          </a:xfrm>
          <a:prstGeom prst="rect">
            <a:avLst/>
          </a:prstGeom>
          <a:noFill/>
        </p:spPr>
        <p:txBody>
          <a:bodyPr wrap="square" rtlCol="0">
            <a:spAutoFit/>
          </a:bodyPr>
          <a:lstStyle/>
          <a:p>
            <a:r>
              <a:rPr lang="fr-BE" sz="3200" b="1" dirty="0" smtClean="0"/>
              <a:t>Tableau 1. </a:t>
            </a:r>
            <a:r>
              <a:rPr lang="fr-BE" sz="3200" dirty="0" smtClean="0"/>
              <a:t>Récapitulatif des valeurs normatives mesurées pour le seuil et l’iMAX</a:t>
            </a:r>
            <a:r>
              <a:rPr lang="fr-BE" sz="3200" dirty="0" smtClean="0"/>
              <a:t> </a:t>
            </a:r>
          </a:p>
          <a:p>
            <a:r>
              <a:rPr lang="fr-BE" sz="3200" dirty="0" smtClean="0"/>
              <a:t>en </a:t>
            </a:r>
            <a:r>
              <a:rPr lang="fr-BE" sz="3200" dirty="0" smtClean="0"/>
              <a:t>fonction des nerfs et des sites de stimulation </a:t>
            </a:r>
            <a:r>
              <a:rPr lang="fr-BE" sz="3200" dirty="0" smtClean="0"/>
              <a:t>nerveuse (n=27). </a:t>
            </a:r>
            <a:br>
              <a:rPr lang="fr-BE" sz="3200" dirty="0" smtClean="0"/>
            </a:br>
            <a:r>
              <a:rPr lang="fr-BE" sz="3200" dirty="0" smtClean="0"/>
              <a:t>Moy </a:t>
            </a:r>
            <a:r>
              <a:rPr lang="fr-BE" sz="3200" dirty="0" smtClean="0"/>
              <a:t>:</a:t>
            </a:r>
            <a:r>
              <a:rPr lang="fr-BE" sz="3200" dirty="0" smtClean="0"/>
              <a:t> valeur </a:t>
            </a:r>
            <a:r>
              <a:rPr lang="fr-BE" sz="3200" dirty="0" smtClean="0"/>
              <a:t>moyenne, DS : déviation standard, LSN : limite supérieure de la normale</a:t>
            </a:r>
            <a:r>
              <a:rPr lang="fr-BE" sz="3200" dirty="0" smtClean="0"/>
              <a:t> </a:t>
            </a:r>
          </a:p>
          <a:p>
            <a:r>
              <a:rPr lang="fr-BE" sz="3200" dirty="0" smtClean="0"/>
              <a:t>(</a:t>
            </a:r>
            <a:r>
              <a:rPr lang="fr-BE" sz="3200" dirty="0" smtClean="0"/>
              <a:t>moy + 2DS)</a:t>
            </a:r>
            <a:endParaRPr lang="fr-BE" sz="3200" dirty="0"/>
          </a:p>
        </p:txBody>
      </p:sp>
      <p:graphicFrame>
        <p:nvGraphicFramePr>
          <p:cNvPr id="18" name="Tableau 17"/>
          <p:cNvGraphicFramePr>
            <a:graphicFrameLocks noGrp="1"/>
          </p:cNvGraphicFramePr>
          <p:nvPr/>
        </p:nvGraphicFramePr>
        <p:xfrm>
          <a:off x="16542635" y="27600253"/>
          <a:ext cx="12650469" cy="10713582"/>
        </p:xfrm>
        <a:graphic>
          <a:graphicData uri="http://schemas.openxmlformats.org/drawingml/2006/table">
            <a:tbl>
              <a:tblPr firstRow="1" bandRow="1">
                <a:tableStyleId>{5C22544A-7EE6-4342-B048-85BDC9FD1C3A}</a:tableStyleId>
              </a:tblPr>
              <a:tblGrid>
                <a:gridCol w="4277086"/>
                <a:gridCol w="1875858"/>
                <a:gridCol w="1038835"/>
                <a:gridCol w="1197829"/>
                <a:gridCol w="1875858"/>
                <a:gridCol w="1038835"/>
                <a:gridCol w="1346168"/>
              </a:tblGrid>
              <a:tr h="1785597">
                <a:tc rowSpan="2">
                  <a:txBody>
                    <a:bodyPr/>
                    <a:lstStyle/>
                    <a:p>
                      <a:endParaRPr lang="en-US" sz="4400" dirty="0"/>
                    </a:p>
                  </a:txBody>
                  <a:tcPr/>
                </a:tc>
                <a:tc gridSpan="3">
                  <a:txBody>
                    <a:bodyPr/>
                    <a:lstStyle/>
                    <a:p>
                      <a:pPr algn="ctr"/>
                      <a:r>
                        <a:rPr lang="en-US" sz="4400" dirty="0" err="1" smtClean="0"/>
                        <a:t>Seuil</a:t>
                      </a:r>
                      <a:r>
                        <a:rPr lang="en-US" sz="4400" dirty="0" smtClean="0"/>
                        <a:t> (</a:t>
                      </a:r>
                      <a:r>
                        <a:rPr lang="en-US" sz="4400" dirty="0" err="1" smtClean="0"/>
                        <a:t>mA</a:t>
                      </a:r>
                      <a:r>
                        <a:rPr lang="en-US" sz="4400" dirty="0" smtClean="0"/>
                        <a:t>)</a:t>
                      </a:r>
                      <a:endParaRPr lang="en-US" sz="4400" dirty="0"/>
                    </a:p>
                  </a:txBody>
                  <a:tcPr/>
                </a:tc>
                <a:tc hMerge="1">
                  <a:txBody>
                    <a:bodyPr/>
                    <a:lstStyle/>
                    <a:p>
                      <a:endParaRPr lang="en-US" dirty="0"/>
                    </a:p>
                  </a:txBody>
                  <a:tcPr/>
                </a:tc>
                <a:tc hMerge="1">
                  <a:txBody>
                    <a:bodyPr/>
                    <a:lstStyle/>
                    <a:p>
                      <a:endParaRPr lang="en-US" dirty="0"/>
                    </a:p>
                  </a:txBody>
                  <a:tcPr/>
                </a:tc>
                <a:tc gridSpan="3">
                  <a:txBody>
                    <a:bodyPr/>
                    <a:lstStyle/>
                    <a:p>
                      <a:pPr algn="ctr"/>
                      <a:r>
                        <a:rPr lang="en-US" sz="4400" dirty="0" err="1" smtClean="0"/>
                        <a:t>iMAX</a:t>
                      </a:r>
                      <a:r>
                        <a:rPr lang="en-US" sz="4400" dirty="0" smtClean="0"/>
                        <a:t> (</a:t>
                      </a:r>
                      <a:r>
                        <a:rPr lang="en-US" sz="4400" dirty="0" err="1" smtClean="0"/>
                        <a:t>mA</a:t>
                      </a:r>
                      <a:r>
                        <a:rPr lang="en-US" sz="4400" dirty="0" smtClean="0"/>
                        <a:t>)</a:t>
                      </a:r>
                      <a:endParaRPr lang="en-US" sz="4400" dirty="0"/>
                    </a:p>
                  </a:txBody>
                  <a:tcPr/>
                </a:tc>
                <a:tc hMerge="1">
                  <a:txBody>
                    <a:bodyPr/>
                    <a:lstStyle/>
                    <a:p>
                      <a:endParaRPr lang="en-US" dirty="0"/>
                    </a:p>
                  </a:txBody>
                  <a:tcPr/>
                </a:tc>
                <a:tc hMerge="1">
                  <a:txBody>
                    <a:bodyPr/>
                    <a:lstStyle/>
                    <a:p>
                      <a:endParaRPr lang="en-US" dirty="0"/>
                    </a:p>
                  </a:txBody>
                  <a:tcPr/>
                </a:tc>
              </a:tr>
              <a:tr h="1785597">
                <a:tc vMerge="1">
                  <a:txBody>
                    <a:bodyPr/>
                    <a:lstStyle/>
                    <a:p>
                      <a:endParaRPr lang="en-US" baseline="0" dirty="0" smtClean="0"/>
                    </a:p>
                  </a:txBody>
                  <a:tcPr/>
                </a:tc>
                <a:tc>
                  <a:txBody>
                    <a:bodyPr/>
                    <a:lstStyle/>
                    <a:p>
                      <a:pPr algn="ctr"/>
                      <a:r>
                        <a:rPr lang="en-US" sz="4400" dirty="0" smtClean="0">
                          <a:solidFill>
                            <a:srgbClr val="FF0000"/>
                          </a:solidFill>
                        </a:rPr>
                        <a:t>Moy</a:t>
                      </a:r>
                      <a:endParaRPr lang="en-US" sz="4400" dirty="0">
                        <a:solidFill>
                          <a:srgbClr val="FF0000"/>
                        </a:solidFill>
                      </a:endParaRPr>
                    </a:p>
                  </a:txBody>
                  <a:tcPr/>
                </a:tc>
                <a:tc>
                  <a:txBody>
                    <a:bodyPr/>
                    <a:lstStyle/>
                    <a:p>
                      <a:pPr algn="ctr"/>
                      <a:r>
                        <a:rPr lang="en-US" sz="4400" dirty="0" smtClean="0">
                          <a:solidFill>
                            <a:srgbClr val="FF0000"/>
                          </a:solidFill>
                        </a:rPr>
                        <a:t>DS</a:t>
                      </a:r>
                      <a:endParaRPr lang="en-US" sz="4400" dirty="0">
                        <a:solidFill>
                          <a:srgbClr val="FF0000"/>
                        </a:solidFill>
                      </a:endParaRPr>
                    </a:p>
                  </a:txBody>
                  <a:tcPr/>
                </a:tc>
                <a:tc>
                  <a:txBody>
                    <a:bodyPr/>
                    <a:lstStyle/>
                    <a:p>
                      <a:pPr algn="ctr"/>
                      <a:r>
                        <a:rPr lang="en-US" sz="4400" dirty="0" smtClean="0">
                          <a:solidFill>
                            <a:srgbClr val="FF0000"/>
                          </a:solidFill>
                        </a:rPr>
                        <a:t>LSN</a:t>
                      </a:r>
                      <a:endParaRPr lang="en-US" sz="4400" dirty="0">
                        <a:solidFill>
                          <a:srgbClr val="FF0000"/>
                        </a:solidFill>
                      </a:endParaRPr>
                    </a:p>
                  </a:txBody>
                  <a:tcPr/>
                </a:tc>
                <a:tc>
                  <a:txBody>
                    <a:bodyPr/>
                    <a:lstStyle/>
                    <a:p>
                      <a:pPr algn="ctr"/>
                      <a:r>
                        <a:rPr lang="en-US" sz="4400" dirty="0" smtClean="0">
                          <a:solidFill>
                            <a:srgbClr val="FF0000"/>
                          </a:solidFill>
                        </a:rPr>
                        <a:t>Moy</a:t>
                      </a:r>
                      <a:endParaRPr lang="en-US" sz="4400" dirty="0">
                        <a:solidFill>
                          <a:srgbClr val="FF0000"/>
                        </a:solidFill>
                      </a:endParaRPr>
                    </a:p>
                  </a:txBody>
                  <a:tcPr/>
                </a:tc>
                <a:tc>
                  <a:txBody>
                    <a:bodyPr/>
                    <a:lstStyle/>
                    <a:p>
                      <a:pPr algn="ctr"/>
                      <a:r>
                        <a:rPr lang="en-US" sz="4400" dirty="0" smtClean="0">
                          <a:solidFill>
                            <a:srgbClr val="FF0000"/>
                          </a:solidFill>
                        </a:rPr>
                        <a:t>DS</a:t>
                      </a:r>
                      <a:endParaRPr lang="en-US" sz="4400" dirty="0">
                        <a:solidFill>
                          <a:srgbClr val="FF0000"/>
                        </a:solidFill>
                      </a:endParaRPr>
                    </a:p>
                  </a:txBody>
                  <a:tcPr/>
                </a:tc>
                <a:tc>
                  <a:txBody>
                    <a:bodyPr/>
                    <a:lstStyle/>
                    <a:p>
                      <a:pPr algn="ctr"/>
                      <a:r>
                        <a:rPr lang="en-US" sz="4400" dirty="0" smtClean="0">
                          <a:solidFill>
                            <a:srgbClr val="FF0000"/>
                          </a:solidFill>
                        </a:rPr>
                        <a:t>LSN</a:t>
                      </a:r>
                      <a:endParaRPr lang="en-US" sz="4400" dirty="0">
                        <a:solidFill>
                          <a:srgbClr val="FF0000"/>
                        </a:solidFill>
                      </a:endParaRPr>
                    </a:p>
                  </a:txBody>
                  <a:tcPr/>
                </a:tc>
              </a:tr>
              <a:tr h="1785597">
                <a:tc>
                  <a:txBody>
                    <a:bodyPr/>
                    <a:lstStyle/>
                    <a:p>
                      <a:r>
                        <a:rPr lang="en-US" sz="4400" dirty="0" err="1" smtClean="0"/>
                        <a:t>Médian/</a:t>
                      </a:r>
                      <a:r>
                        <a:rPr lang="en-US" sz="4400" baseline="0" dirty="0" err="1" smtClean="0"/>
                        <a:t>poignet</a:t>
                      </a:r>
                      <a:endParaRPr lang="en-US" sz="4400" baseline="0" dirty="0" smtClean="0"/>
                    </a:p>
                  </a:txBody>
                  <a:tcPr/>
                </a:tc>
                <a:tc>
                  <a:txBody>
                    <a:bodyPr/>
                    <a:lstStyle/>
                    <a:p>
                      <a:pPr algn="ctr"/>
                      <a:r>
                        <a:rPr lang="en-US" sz="4400" dirty="0" smtClean="0"/>
                        <a:t>1,6</a:t>
                      </a:r>
                    </a:p>
                  </a:txBody>
                  <a:tcPr/>
                </a:tc>
                <a:tc>
                  <a:txBody>
                    <a:bodyPr/>
                    <a:lstStyle/>
                    <a:p>
                      <a:pPr algn="ctr"/>
                      <a:r>
                        <a:rPr lang="en-US" sz="4400" dirty="0" smtClean="0"/>
                        <a:t>0,4</a:t>
                      </a:r>
                      <a:endParaRPr lang="en-US" sz="4400" dirty="0"/>
                    </a:p>
                  </a:txBody>
                  <a:tcPr/>
                </a:tc>
                <a:tc>
                  <a:txBody>
                    <a:bodyPr/>
                    <a:lstStyle/>
                    <a:p>
                      <a:pPr algn="ctr"/>
                      <a:r>
                        <a:rPr lang="en-US" sz="4400" b="1" dirty="0" smtClean="0"/>
                        <a:t>2,4</a:t>
                      </a:r>
                      <a:endParaRPr lang="en-US" sz="4400" b="1" dirty="0"/>
                    </a:p>
                  </a:txBody>
                  <a:tcPr/>
                </a:tc>
                <a:tc>
                  <a:txBody>
                    <a:bodyPr/>
                    <a:lstStyle/>
                    <a:p>
                      <a:pPr algn="ctr"/>
                      <a:r>
                        <a:rPr lang="en-US" sz="4400" dirty="0" smtClean="0"/>
                        <a:t>3,8</a:t>
                      </a:r>
                    </a:p>
                  </a:txBody>
                  <a:tcPr/>
                </a:tc>
                <a:tc>
                  <a:txBody>
                    <a:bodyPr/>
                    <a:lstStyle/>
                    <a:p>
                      <a:pPr algn="ctr"/>
                      <a:r>
                        <a:rPr lang="en-US" sz="4400" dirty="0" smtClean="0"/>
                        <a:t>1,2</a:t>
                      </a:r>
                      <a:endParaRPr lang="en-US" sz="4400" dirty="0"/>
                    </a:p>
                  </a:txBody>
                  <a:tcPr/>
                </a:tc>
                <a:tc>
                  <a:txBody>
                    <a:bodyPr/>
                    <a:lstStyle/>
                    <a:p>
                      <a:pPr algn="ctr"/>
                      <a:r>
                        <a:rPr lang="en-US" sz="4400" b="1" dirty="0" smtClean="0"/>
                        <a:t>6,2</a:t>
                      </a:r>
                      <a:endParaRPr lang="en-US" sz="4400" b="1" dirty="0"/>
                    </a:p>
                  </a:txBody>
                  <a:tcPr/>
                </a:tc>
              </a:tr>
              <a:tr h="1785597">
                <a:tc>
                  <a:txBody>
                    <a:bodyPr/>
                    <a:lstStyle/>
                    <a:p>
                      <a:r>
                        <a:rPr lang="en-US" sz="4400" dirty="0" err="1" smtClean="0"/>
                        <a:t>Médian/coude</a:t>
                      </a:r>
                      <a:endParaRPr lang="en-US" sz="4400" dirty="0"/>
                    </a:p>
                  </a:txBody>
                  <a:tcPr/>
                </a:tc>
                <a:tc>
                  <a:txBody>
                    <a:bodyPr/>
                    <a:lstStyle/>
                    <a:p>
                      <a:pPr algn="ctr"/>
                      <a:r>
                        <a:rPr lang="en-US" sz="4400" dirty="0" smtClean="0"/>
                        <a:t>3,2</a:t>
                      </a:r>
                    </a:p>
                  </a:txBody>
                  <a:tcPr/>
                </a:tc>
                <a:tc>
                  <a:txBody>
                    <a:bodyPr/>
                    <a:lstStyle/>
                    <a:p>
                      <a:pPr algn="ctr"/>
                      <a:r>
                        <a:rPr lang="en-US" sz="4400" dirty="0" smtClean="0"/>
                        <a:t>1,8</a:t>
                      </a:r>
                      <a:endParaRPr lang="en-US" sz="4400" dirty="0"/>
                    </a:p>
                  </a:txBody>
                  <a:tcPr/>
                </a:tc>
                <a:tc>
                  <a:txBody>
                    <a:bodyPr/>
                    <a:lstStyle/>
                    <a:p>
                      <a:pPr algn="ctr"/>
                      <a:r>
                        <a:rPr lang="en-US" sz="4400" b="1" dirty="0" smtClean="0"/>
                        <a:t>6,8</a:t>
                      </a:r>
                      <a:endParaRPr lang="en-US" sz="4400" b="1" dirty="0"/>
                    </a:p>
                  </a:txBody>
                  <a:tcPr/>
                </a:tc>
                <a:tc>
                  <a:txBody>
                    <a:bodyPr/>
                    <a:lstStyle/>
                    <a:p>
                      <a:pPr algn="ctr"/>
                      <a:r>
                        <a:rPr lang="en-US" sz="4400" dirty="0" smtClean="0"/>
                        <a:t>7,9</a:t>
                      </a:r>
                      <a:endParaRPr lang="en-US" sz="4400" dirty="0"/>
                    </a:p>
                  </a:txBody>
                  <a:tcPr/>
                </a:tc>
                <a:tc>
                  <a:txBody>
                    <a:bodyPr/>
                    <a:lstStyle/>
                    <a:p>
                      <a:pPr algn="ctr"/>
                      <a:r>
                        <a:rPr lang="en-US" sz="4400" dirty="0" smtClean="0"/>
                        <a:t>4,3</a:t>
                      </a:r>
                      <a:endParaRPr lang="en-US" sz="4400" dirty="0"/>
                    </a:p>
                  </a:txBody>
                  <a:tcPr/>
                </a:tc>
                <a:tc>
                  <a:txBody>
                    <a:bodyPr/>
                    <a:lstStyle/>
                    <a:p>
                      <a:pPr algn="ctr"/>
                      <a:r>
                        <a:rPr lang="en-US" sz="4400" b="1" dirty="0" smtClean="0"/>
                        <a:t>16,5</a:t>
                      </a:r>
                      <a:endParaRPr lang="en-US" sz="4400" b="1" dirty="0"/>
                    </a:p>
                  </a:txBody>
                  <a:tcPr/>
                </a:tc>
              </a:tr>
              <a:tr h="1785597">
                <a:tc>
                  <a:txBody>
                    <a:bodyPr/>
                    <a:lstStyle/>
                    <a:p>
                      <a:r>
                        <a:rPr lang="en-US" sz="4400" dirty="0" err="1" smtClean="0"/>
                        <a:t>Ulnaire/coude</a:t>
                      </a:r>
                      <a:endParaRPr lang="en-US" sz="4400" dirty="0"/>
                    </a:p>
                  </a:txBody>
                  <a:tcPr/>
                </a:tc>
                <a:tc>
                  <a:txBody>
                    <a:bodyPr/>
                    <a:lstStyle/>
                    <a:p>
                      <a:pPr algn="ctr"/>
                      <a:r>
                        <a:rPr lang="en-US" sz="4400" dirty="0" smtClean="0"/>
                        <a:t>1,8</a:t>
                      </a:r>
                    </a:p>
                  </a:txBody>
                  <a:tcPr/>
                </a:tc>
                <a:tc>
                  <a:txBody>
                    <a:bodyPr/>
                    <a:lstStyle/>
                    <a:p>
                      <a:pPr algn="ctr"/>
                      <a:r>
                        <a:rPr lang="en-US" sz="4400" dirty="0" smtClean="0"/>
                        <a:t>0,5</a:t>
                      </a:r>
                      <a:endParaRPr lang="en-US" sz="4400" dirty="0"/>
                    </a:p>
                  </a:txBody>
                  <a:tcPr/>
                </a:tc>
                <a:tc>
                  <a:txBody>
                    <a:bodyPr/>
                    <a:lstStyle/>
                    <a:p>
                      <a:pPr algn="ctr"/>
                      <a:r>
                        <a:rPr lang="en-US" sz="4400" b="1" dirty="0" smtClean="0"/>
                        <a:t>2,8</a:t>
                      </a:r>
                      <a:endParaRPr lang="en-US" sz="4400" b="1" dirty="0"/>
                    </a:p>
                  </a:txBody>
                  <a:tcPr/>
                </a:tc>
                <a:tc>
                  <a:txBody>
                    <a:bodyPr/>
                    <a:lstStyle/>
                    <a:p>
                      <a:pPr algn="ctr"/>
                      <a:r>
                        <a:rPr lang="en-US" sz="4400" dirty="0" smtClean="0"/>
                        <a:t>5,5</a:t>
                      </a:r>
                    </a:p>
                  </a:txBody>
                  <a:tcPr/>
                </a:tc>
                <a:tc>
                  <a:txBody>
                    <a:bodyPr/>
                    <a:lstStyle/>
                    <a:p>
                      <a:pPr algn="ctr"/>
                      <a:r>
                        <a:rPr lang="en-US" sz="4400" dirty="0" smtClean="0"/>
                        <a:t>1,7</a:t>
                      </a:r>
                      <a:endParaRPr lang="en-US" sz="4400" dirty="0"/>
                    </a:p>
                  </a:txBody>
                  <a:tcPr/>
                </a:tc>
                <a:tc>
                  <a:txBody>
                    <a:bodyPr/>
                    <a:lstStyle/>
                    <a:p>
                      <a:pPr algn="ctr"/>
                      <a:r>
                        <a:rPr lang="en-US" sz="4400" b="1" dirty="0" smtClean="0"/>
                        <a:t>8,9</a:t>
                      </a:r>
                      <a:endParaRPr lang="en-US" sz="4400" b="1" dirty="0"/>
                    </a:p>
                  </a:txBody>
                  <a:tcPr/>
                </a:tc>
              </a:tr>
              <a:tr h="1785597">
                <a:tc>
                  <a:txBody>
                    <a:bodyPr/>
                    <a:lstStyle/>
                    <a:p>
                      <a:r>
                        <a:rPr lang="en-US" sz="4400" dirty="0" smtClean="0"/>
                        <a:t>Fibulaire/</a:t>
                      </a:r>
                      <a:r>
                        <a:rPr lang="en-US" sz="4400" dirty="0" err="1" smtClean="0"/>
                        <a:t>genou</a:t>
                      </a:r>
                      <a:endParaRPr lang="en-US" sz="4400" dirty="0"/>
                    </a:p>
                  </a:txBody>
                  <a:tcPr/>
                </a:tc>
                <a:tc>
                  <a:txBody>
                    <a:bodyPr/>
                    <a:lstStyle/>
                    <a:p>
                      <a:pPr algn="ctr"/>
                      <a:r>
                        <a:rPr lang="en-US" sz="4400" dirty="0" smtClean="0"/>
                        <a:t>2,0</a:t>
                      </a:r>
                    </a:p>
                  </a:txBody>
                  <a:tcPr/>
                </a:tc>
                <a:tc>
                  <a:txBody>
                    <a:bodyPr/>
                    <a:lstStyle/>
                    <a:p>
                      <a:pPr algn="ctr"/>
                      <a:r>
                        <a:rPr lang="en-US" sz="4400" dirty="0" smtClean="0"/>
                        <a:t>1,3</a:t>
                      </a:r>
                      <a:endParaRPr lang="en-US" sz="4400" dirty="0"/>
                    </a:p>
                  </a:txBody>
                  <a:tcPr/>
                </a:tc>
                <a:tc>
                  <a:txBody>
                    <a:bodyPr/>
                    <a:lstStyle/>
                    <a:p>
                      <a:pPr algn="ctr"/>
                      <a:r>
                        <a:rPr lang="en-US" sz="4400" b="1" dirty="0" smtClean="0"/>
                        <a:t>4,6</a:t>
                      </a:r>
                      <a:endParaRPr lang="en-US" sz="4400" b="1" dirty="0"/>
                    </a:p>
                  </a:txBody>
                  <a:tcPr/>
                </a:tc>
                <a:tc>
                  <a:txBody>
                    <a:bodyPr/>
                    <a:lstStyle/>
                    <a:p>
                      <a:pPr algn="ctr"/>
                      <a:r>
                        <a:rPr lang="en-US" sz="4400" dirty="0" smtClean="0"/>
                        <a:t>6,5</a:t>
                      </a:r>
                    </a:p>
                  </a:txBody>
                  <a:tcPr/>
                </a:tc>
                <a:tc>
                  <a:txBody>
                    <a:bodyPr/>
                    <a:lstStyle/>
                    <a:p>
                      <a:pPr algn="ctr"/>
                      <a:r>
                        <a:rPr lang="en-US" sz="4400" dirty="0" smtClean="0"/>
                        <a:t>3,9</a:t>
                      </a:r>
                      <a:endParaRPr lang="en-US" sz="4400" dirty="0"/>
                    </a:p>
                  </a:txBody>
                  <a:tcPr/>
                </a:tc>
                <a:tc>
                  <a:txBody>
                    <a:bodyPr/>
                    <a:lstStyle/>
                    <a:p>
                      <a:pPr algn="ctr"/>
                      <a:r>
                        <a:rPr lang="en-US" sz="4400" b="1" dirty="0" smtClean="0"/>
                        <a:t>14,3</a:t>
                      </a:r>
                      <a:endParaRPr lang="en-US" sz="4400" b="1" dirty="0"/>
                    </a:p>
                  </a:txBody>
                  <a:tcPr/>
                </a:tc>
              </a:tr>
            </a:tbl>
          </a:graphicData>
        </a:graphic>
      </p:graphicFrame>
    </p:spTree>
    <p:extLst>
      <p:ext uri="{BB962C8B-B14F-4D97-AF65-F5344CB8AC3E}">
        <p14:creationId xmlns:p14="http://schemas.microsoft.com/office/powerpoint/2010/main" xmlns="" xmlns:p="http://schemas.openxmlformats.org/presentationml/2006/main" xmlns:r="http://schemas.openxmlformats.org/officeDocument/2006/relationships" xmlns:a="http://schemas.openxmlformats.org/drawingml/2006/main" val="2259874771"/>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xmlns:a="http://schemas.openxmlformats.org/drawingml/2006/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1392</TotalTime>
  <Words>1047</Words>
  <Application>Microsoft Macintosh PowerPoint</Application>
  <PresentationFormat>Personnalisé</PresentationFormat>
  <Paragraphs>129</Paragraphs>
  <Slides>1</Slides>
  <Notes>1</Notes>
  <HiddenSlides>0</HiddenSlides>
  <MMClips>0</MMClips>
  <ScaleCrop>false</ScaleCrop>
  <HeadingPairs>
    <vt:vector size="4" baseType="variant">
      <vt:variant>
        <vt:lpstr>Modèle de conception</vt:lpstr>
      </vt:variant>
      <vt:variant>
        <vt:i4>1</vt:i4>
      </vt:variant>
      <vt:variant>
        <vt:lpstr>Titres des diapositives</vt:lpstr>
      </vt:variant>
      <vt:variant>
        <vt:i4>1</vt:i4>
      </vt:variant>
    </vt:vector>
  </HeadingPairs>
  <TitlesOfParts>
    <vt:vector size="2" baseType="lpstr">
      <vt:lpstr>Thème Office</vt:lpstr>
      <vt:lpstr>Diapositive 1</vt:lpstr>
    </vt:vector>
  </TitlesOfParts>
  <Company>HOPSCOTCHGROUPE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Jeanne BONNOT</dc:creator>
  <cp:lastModifiedBy>Francois Wang</cp:lastModifiedBy>
  <cp:revision>44</cp:revision>
  <dcterms:created xsi:type="dcterms:W3CDTF">2018-05-14T21:41:25Z</dcterms:created>
  <dcterms:modified xsi:type="dcterms:W3CDTF">2018-05-15T11:54:00Z</dcterms:modified>
</cp:coreProperties>
</file>