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57" r:id="rId3"/>
    <p:sldId id="360" r:id="rId4"/>
    <p:sldId id="377" r:id="rId5"/>
    <p:sldId id="359" r:id="rId6"/>
    <p:sldId id="352" r:id="rId7"/>
    <p:sldId id="376" r:id="rId8"/>
    <p:sldId id="374" r:id="rId9"/>
    <p:sldId id="375" r:id="rId10"/>
    <p:sldId id="378" r:id="rId11"/>
    <p:sldId id="353" r:id="rId12"/>
    <p:sldId id="354" r:id="rId13"/>
    <p:sldId id="361" r:id="rId14"/>
    <p:sldId id="362" r:id="rId15"/>
    <p:sldId id="370" r:id="rId16"/>
    <p:sldId id="379" r:id="rId17"/>
    <p:sldId id="381" r:id="rId18"/>
    <p:sldId id="363" r:id="rId19"/>
    <p:sldId id="364" r:id="rId2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92" autoAdjust="0"/>
  </p:normalViewPr>
  <p:slideViewPr>
    <p:cSldViewPr>
      <p:cViewPr varScale="1">
        <p:scale>
          <a:sx n="84" d="100"/>
          <a:sy n="84" d="100"/>
        </p:scale>
        <p:origin x="-1325"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rancoiswang:Documents:EXCITABILITE.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rancoiswang:Documents:ARTICLES%20ET%20REVUES%20D'ARTICLES:iMAX:EXCITABILITE%20bis.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BE"/>
  <c:chart>
    <c:plotArea>
      <c:layout/>
      <c:lineChart>
        <c:grouping val="standard"/>
        <c:ser>
          <c:idx val="0"/>
          <c:order val="0"/>
          <c:tx>
            <c:v>Latence</c:v>
          </c:tx>
          <c:cat>
            <c:numRef>
              <c:f>SGB!$A$2:$A$9</c:f>
              <c:numCache>
                <c:formatCode>General</c:formatCode>
                <c:ptCount val="8"/>
                <c:pt idx="0">
                  <c:v>4</c:v>
                </c:pt>
                <c:pt idx="1">
                  <c:v>11</c:v>
                </c:pt>
                <c:pt idx="2">
                  <c:v>18</c:v>
                </c:pt>
                <c:pt idx="3">
                  <c:v>25</c:v>
                </c:pt>
                <c:pt idx="4">
                  <c:v>39</c:v>
                </c:pt>
                <c:pt idx="5">
                  <c:v>46</c:v>
                </c:pt>
                <c:pt idx="6">
                  <c:v>60</c:v>
                </c:pt>
                <c:pt idx="7">
                  <c:v>90</c:v>
                </c:pt>
              </c:numCache>
            </c:numRef>
          </c:cat>
          <c:val>
            <c:numRef>
              <c:f>SGB!$B$2:$B$9</c:f>
              <c:numCache>
                <c:formatCode>General</c:formatCode>
                <c:ptCount val="8"/>
                <c:pt idx="0">
                  <c:v>6.48</c:v>
                </c:pt>
                <c:pt idx="1">
                  <c:v>19.899999999999999</c:v>
                </c:pt>
                <c:pt idx="2">
                  <c:v>17.100000000000001</c:v>
                </c:pt>
                <c:pt idx="3">
                  <c:v>25.5</c:v>
                </c:pt>
                <c:pt idx="4">
                  <c:v>29.3</c:v>
                </c:pt>
                <c:pt idx="5">
                  <c:v>24.2</c:v>
                </c:pt>
                <c:pt idx="6">
                  <c:v>17.3</c:v>
                </c:pt>
                <c:pt idx="7">
                  <c:v>13.9</c:v>
                </c:pt>
              </c:numCache>
            </c:numRef>
          </c:val>
        </c:ser>
        <c:ser>
          <c:idx val="1"/>
          <c:order val="1"/>
          <c:tx>
            <c:v>Durée</c:v>
          </c:tx>
          <c:cat>
            <c:numRef>
              <c:f>SGB!$A$2:$A$9</c:f>
              <c:numCache>
                <c:formatCode>General</c:formatCode>
                <c:ptCount val="8"/>
                <c:pt idx="0">
                  <c:v>4</c:v>
                </c:pt>
                <c:pt idx="1">
                  <c:v>11</c:v>
                </c:pt>
                <c:pt idx="2">
                  <c:v>18</c:v>
                </c:pt>
                <c:pt idx="3">
                  <c:v>25</c:v>
                </c:pt>
                <c:pt idx="4">
                  <c:v>39</c:v>
                </c:pt>
                <c:pt idx="5">
                  <c:v>46</c:v>
                </c:pt>
                <c:pt idx="6">
                  <c:v>60</c:v>
                </c:pt>
                <c:pt idx="7">
                  <c:v>90</c:v>
                </c:pt>
              </c:numCache>
            </c:numRef>
          </c:cat>
          <c:val>
            <c:numRef>
              <c:f>SGB!$C$2:$C$9</c:f>
              <c:numCache>
                <c:formatCode>General</c:formatCode>
                <c:ptCount val="8"/>
                <c:pt idx="0">
                  <c:v>9</c:v>
                </c:pt>
                <c:pt idx="1">
                  <c:v>15</c:v>
                </c:pt>
                <c:pt idx="2">
                  <c:v>22.2</c:v>
                </c:pt>
                <c:pt idx="3">
                  <c:v>14.5</c:v>
                </c:pt>
                <c:pt idx="4">
                  <c:v>14.3</c:v>
                </c:pt>
                <c:pt idx="5">
                  <c:v>15</c:v>
                </c:pt>
                <c:pt idx="6">
                  <c:v>13</c:v>
                </c:pt>
                <c:pt idx="7">
                  <c:v>11.8</c:v>
                </c:pt>
              </c:numCache>
            </c:numRef>
          </c:val>
        </c:ser>
        <c:ser>
          <c:idx val="2"/>
          <c:order val="2"/>
          <c:tx>
            <c:v>Ampitude</c:v>
          </c:tx>
          <c:cat>
            <c:numRef>
              <c:f>SGB!$A$2:$A$9</c:f>
              <c:numCache>
                <c:formatCode>General</c:formatCode>
                <c:ptCount val="8"/>
                <c:pt idx="0">
                  <c:v>4</c:v>
                </c:pt>
                <c:pt idx="1">
                  <c:v>11</c:v>
                </c:pt>
                <c:pt idx="2">
                  <c:v>18</c:v>
                </c:pt>
                <c:pt idx="3">
                  <c:v>25</c:v>
                </c:pt>
                <c:pt idx="4">
                  <c:v>39</c:v>
                </c:pt>
                <c:pt idx="5">
                  <c:v>46</c:v>
                </c:pt>
                <c:pt idx="6">
                  <c:v>60</c:v>
                </c:pt>
                <c:pt idx="7">
                  <c:v>90</c:v>
                </c:pt>
              </c:numCache>
            </c:numRef>
          </c:cat>
          <c:val>
            <c:numRef>
              <c:f>SGB!$D$2:$D$9</c:f>
              <c:numCache>
                <c:formatCode>General</c:formatCode>
                <c:ptCount val="8"/>
                <c:pt idx="0">
                  <c:v>1.27</c:v>
                </c:pt>
                <c:pt idx="1">
                  <c:v>6.5000000000000099E-2</c:v>
                </c:pt>
                <c:pt idx="2">
                  <c:v>0.41000000000000031</c:v>
                </c:pt>
                <c:pt idx="3">
                  <c:v>0.99</c:v>
                </c:pt>
                <c:pt idx="4">
                  <c:v>2.6</c:v>
                </c:pt>
                <c:pt idx="5">
                  <c:v>2.4</c:v>
                </c:pt>
                <c:pt idx="6">
                  <c:v>2.9</c:v>
                </c:pt>
                <c:pt idx="7">
                  <c:v>4.3</c:v>
                </c:pt>
              </c:numCache>
            </c:numRef>
          </c:val>
        </c:ser>
        <c:ser>
          <c:idx val="3"/>
          <c:order val="3"/>
          <c:tx>
            <c:v>Seuil</c:v>
          </c:tx>
          <c:cat>
            <c:numRef>
              <c:f>SGB!$A$2:$A$9</c:f>
              <c:numCache>
                <c:formatCode>General</c:formatCode>
                <c:ptCount val="8"/>
                <c:pt idx="0">
                  <c:v>4</c:v>
                </c:pt>
                <c:pt idx="1">
                  <c:v>11</c:v>
                </c:pt>
                <c:pt idx="2">
                  <c:v>18</c:v>
                </c:pt>
                <c:pt idx="3">
                  <c:v>25</c:v>
                </c:pt>
                <c:pt idx="4">
                  <c:v>39</c:v>
                </c:pt>
                <c:pt idx="5">
                  <c:v>46</c:v>
                </c:pt>
                <c:pt idx="6">
                  <c:v>60</c:v>
                </c:pt>
                <c:pt idx="7">
                  <c:v>90</c:v>
                </c:pt>
              </c:numCache>
            </c:numRef>
          </c:cat>
          <c:val>
            <c:numRef>
              <c:f>SGB!$E$2:$E$9</c:f>
              <c:numCache>
                <c:formatCode>General</c:formatCode>
                <c:ptCount val="8"/>
                <c:pt idx="0">
                  <c:v>2</c:v>
                </c:pt>
                <c:pt idx="1">
                  <c:v>5</c:v>
                </c:pt>
                <c:pt idx="2">
                  <c:v>4</c:v>
                </c:pt>
                <c:pt idx="3">
                  <c:v>2.6</c:v>
                </c:pt>
                <c:pt idx="4">
                  <c:v>2.1</c:v>
                </c:pt>
                <c:pt idx="5">
                  <c:v>2.4</c:v>
                </c:pt>
                <c:pt idx="6">
                  <c:v>1.6</c:v>
                </c:pt>
                <c:pt idx="7">
                  <c:v>2.4</c:v>
                </c:pt>
              </c:numCache>
            </c:numRef>
          </c:val>
        </c:ser>
        <c:ser>
          <c:idx val="4"/>
          <c:order val="4"/>
          <c:tx>
            <c:v>I max</c:v>
          </c:tx>
          <c:cat>
            <c:numRef>
              <c:f>SGB!$A$2:$A$9</c:f>
              <c:numCache>
                <c:formatCode>General</c:formatCode>
                <c:ptCount val="8"/>
                <c:pt idx="0">
                  <c:v>4</c:v>
                </c:pt>
                <c:pt idx="1">
                  <c:v>11</c:v>
                </c:pt>
                <c:pt idx="2">
                  <c:v>18</c:v>
                </c:pt>
                <c:pt idx="3">
                  <c:v>25</c:v>
                </c:pt>
                <c:pt idx="4">
                  <c:v>39</c:v>
                </c:pt>
                <c:pt idx="5">
                  <c:v>46</c:v>
                </c:pt>
                <c:pt idx="6">
                  <c:v>60</c:v>
                </c:pt>
                <c:pt idx="7">
                  <c:v>90</c:v>
                </c:pt>
              </c:numCache>
            </c:numRef>
          </c:cat>
          <c:val>
            <c:numRef>
              <c:f>SGB!$F$2:$F$9</c:f>
              <c:numCache>
                <c:formatCode>General</c:formatCode>
                <c:ptCount val="8"/>
                <c:pt idx="0">
                  <c:v>9.5</c:v>
                </c:pt>
                <c:pt idx="1">
                  <c:v>65</c:v>
                </c:pt>
                <c:pt idx="2">
                  <c:v>100</c:v>
                </c:pt>
                <c:pt idx="3">
                  <c:v>70</c:v>
                </c:pt>
                <c:pt idx="4">
                  <c:v>80</c:v>
                </c:pt>
                <c:pt idx="5">
                  <c:v>50</c:v>
                </c:pt>
                <c:pt idx="6">
                  <c:v>40</c:v>
                </c:pt>
                <c:pt idx="7">
                  <c:v>40</c:v>
                </c:pt>
              </c:numCache>
            </c:numRef>
          </c:val>
        </c:ser>
        <c:marker val="1"/>
        <c:axId val="140037504"/>
        <c:axId val="140223616"/>
      </c:lineChart>
      <c:catAx>
        <c:axId val="140037504"/>
        <c:scaling>
          <c:orientation val="minMax"/>
        </c:scaling>
        <c:axPos val="b"/>
        <c:numFmt formatCode="General" sourceLinked="1"/>
        <c:tickLblPos val="nextTo"/>
        <c:crossAx val="140223616"/>
        <c:crosses val="autoZero"/>
        <c:auto val="1"/>
        <c:lblAlgn val="ctr"/>
        <c:lblOffset val="1"/>
        <c:tickLblSkip val="2"/>
        <c:tickMarkSkip val="1"/>
      </c:catAx>
      <c:valAx>
        <c:axId val="140223616"/>
        <c:scaling>
          <c:orientation val="minMax"/>
          <c:max val="40"/>
        </c:scaling>
        <c:axPos val="l"/>
        <c:majorGridlines/>
        <c:numFmt formatCode="General" sourceLinked="1"/>
        <c:tickLblPos val="nextTo"/>
        <c:crossAx val="14003750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BE"/>
  <c:chart>
    <c:plotArea>
      <c:layout/>
      <c:lineChart>
        <c:grouping val="standard"/>
        <c:ser>
          <c:idx val="0"/>
          <c:order val="0"/>
          <c:tx>
            <c:v>Latence</c:v>
          </c:tx>
          <c:cat>
            <c:numRef>
              <c:f>SGB!$A$2:$A$13</c:f>
              <c:numCache>
                <c:formatCode>d/mm/yy</c:formatCode>
                <c:ptCount val="12"/>
                <c:pt idx="0">
                  <c:v>41247</c:v>
                </c:pt>
                <c:pt idx="1">
                  <c:v>41254</c:v>
                </c:pt>
                <c:pt idx="2">
                  <c:v>41261</c:v>
                </c:pt>
                <c:pt idx="3">
                  <c:v>41268</c:v>
                </c:pt>
                <c:pt idx="4">
                  <c:v>41282</c:v>
                </c:pt>
                <c:pt idx="5">
                  <c:v>41289</c:v>
                </c:pt>
                <c:pt idx="6">
                  <c:v>41303</c:v>
                </c:pt>
                <c:pt idx="7">
                  <c:v>41333</c:v>
                </c:pt>
                <c:pt idx="8">
                  <c:v>41351</c:v>
                </c:pt>
                <c:pt idx="9">
                  <c:v>41403</c:v>
                </c:pt>
                <c:pt idx="10">
                  <c:v>41473</c:v>
                </c:pt>
                <c:pt idx="11">
                  <c:v>41683</c:v>
                </c:pt>
              </c:numCache>
            </c:numRef>
          </c:cat>
          <c:val>
            <c:numRef>
              <c:f>SGB!$B$2:$B$28</c:f>
              <c:numCache>
                <c:formatCode>General</c:formatCode>
                <c:ptCount val="27"/>
                <c:pt idx="0">
                  <c:v>6.48</c:v>
                </c:pt>
                <c:pt idx="1">
                  <c:v>19.899999999999999</c:v>
                </c:pt>
                <c:pt idx="2">
                  <c:v>17.100000000000001</c:v>
                </c:pt>
                <c:pt idx="3">
                  <c:v>25.5</c:v>
                </c:pt>
                <c:pt idx="4">
                  <c:v>29.3</c:v>
                </c:pt>
                <c:pt idx="5">
                  <c:v>24.2</c:v>
                </c:pt>
                <c:pt idx="6">
                  <c:v>17.3</c:v>
                </c:pt>
                <c:pt idx="7">
                  <c:v>13.9</c:v>
                </c:pt>
                <c:pt idx="8">
                  <c:v>8.3800000000000008</c:v>
                </c:pt>
                <c:pt idx="9">
                  <c:v>7.2</c:v>
                </c:pt>
                <c:pt idx="10">
                  <c:v>5.85</c:v>
                </c:pt>
                <c:pt idx="11">
                  <c:v>5.42</c:v>
                </c:pt>
                <c:pt idx="26">
                  <c:v>0</c:v>
                </c:pt>
              </c:numCache>
            </c:numRef>
          </c:val>
        </c:ser>
        <c:ser>
          <c:idx val="1"/>
          <c:order val="1"/>
          <c:tx>
            <c:v>Durée</c:v>
          </c:tx>
          <c:cat>
            <c:numRef>
              <c:f>SGB!$A$2:$A$13</c:f>
              <c:numCache>
                <c:formatCode>d/mm/yy</c:formatCode>
                <c:ptCount val="12"/>
                <c:pt idx="0">
                  <c:v>41247</c:v>
                </c:pt>
                <c:pt idx="1">
                  <c:v>41254</c:v>
                </c:pt>
                <c:pt idx="2">
                  <c:v>41261</c:v>
                </c:pt>
                <c:pt idx="3">
                  <c:v>41268</c:v>
                </c:pt>
                <c:pt idx="4">
                  <c:v>41282</c:v>
                </c:pt>
                <c:pt idx="5">
                  <c:v>41289</c:v>
                </c:pt>
                <c:pt idx="6">
                  <c:v>41303</c:v>
                </c:pt>
                <c:pt idx="7">
                  <c:v>41333</c:v>
                </c:pt>
                <c:pt idx="8">
                  <c:v>41351</c:v>
                </c:pt>
                <c:pt idx="9">
                  <c:v>41403</c:v>
                </c:pt>
                <c:pt idx="10">
                  <c:v>41473</c:v>
                </c:pt>
                <c:pt idx="11">
                  <c:v>41683</c:v>
                </c:pt>
              </c:numCache>
            </c:numRef>
          </c:cat>
          <c:val>
            <c:numRef>
              <c:f>SGB!$C$2:$C$28</c:f>
              <c:numCache>
                <c:formatCode>General</c:formatCode>
                <c:ptCount val="27"/>
                <c:pt idx="0">
                  <c:v>9</c:v>
                </c:pt>
                <c:pt idx="1">
                  <c:v>15</c:v>
                </c:pt>
                <c:pt idx="2">
                  <c:v>22.2</c:v>
                </c:pt>
                <c:pt idx="3">
                  <c:v>14.5</c:v>
                </c:pt>
                <c:pt idx="4">
                  <c:v>14.3</c:v>
                </c:pt>
                <c:pt idx="5">
                  <c:v>15</c:v>
                </c:pt>
                <c:pt idx="6">
                  <c:v>13</c:v>
                </c:pt>
                <c:pt idx="7">
                  <c:v>11.8</c:v>
                </c:pt>
                <c:pt idx="8">
                  <c:v>9.6</c:v>
                </c:pt>
                <c:pt idx="9">
                  <c:v>8.1</c:v>
                </c:pt>
                <c:pt idx="10">
                  <c:v>7.5</c:v>
                </c:pt>
                <c:pt idx="11">
                  <c:v>8</c:v>
                </c:pt>
                <c:pt idx="26">
                  <c:v>0</c:v>
                </c:pt>
              </c:numCache>
            </c:numRef>
          </c:val>
        </c:ser>
        <c:ser>
          <c:idx val="2"/>
          <c:order val="2"/>
          <c:tx>
            <c:v>Amplitude</c:v>
          </c:tx>
          <c:cat>
            <c:numRef>
              <c:f>SGB!$A$2:$A$13</c:f>
              <c:numCache>
                <c:formatCode>d/mm/yy</c:formatCode>
                <c:ptCount val="12"/>
                <c:pt idx="0">
                  <c:v>41247</c:v>
                </c:pt>
                <c:pt idx="1">
                  <c:v>41254</c:v>
                </c:pt>
                <c:pt idx="2">
                  <c:v>41261</c:v>
                </c:pt>
                <c:pt idx="3">
                  <c:v>41268</c:v>
                </c:pt>
                <c:pt idx="4">
                  <c:v>41282</c:v>
                </c:pt>
                <c:pt idx="5">
                  <c:v>41289</c:v>
                </c:pt>
                <c:pt idx="6">
                  <c:v>41303</c:v>
                </c:pt>
                <c:pt idx="7">
                  <c:v>41333</c:v>
                </c:pt>
                <c:pt idx="8">
                  <c:v>41351</c:v>
                </c:pt>
                <c:pt idx="9">
                  <c:v>41403</c:v>
                </c:pt>
                <c:pt idx="10">
                  <c:v>41473</c:v>
                </c:pt>
                <c:pt idx="11">
                  <c:v>41683</c:v>
                </c:pt>
              </c:numCache>
            </c:numRef>
          </c:cat>
          <c:val>
            <c:numRef>
              <c:f>SGB!$D$2:$D$28</c:f>
              <c:numCache>
                <c:formatCode>General</c:formatCode>
                <c:ptCount val="27"/>
                <c:pt idx="0">
                  <c:v>1.27</c:v>
                </c:pt>
                <c:pt idx="1">
                  <c:v>6.5000000000000002E-2</c:v>
                </c:pt>
                <c:pt idx="2">
                  <c:v>0.41000000000000031</c:v>
                </c:pt>
                <c:pt idx="3">
                  <c:v>0.99</c:v>
                </c:pt>
                <c:pt idx="4">
                  <c:v>2.6</c:v>
                </c:pt>
                <c:pt idx="5">
                  <c:v>2.4</c:v>
                </c:pt>
                <c:pt idx="6">
                  <c:v>2.9</c:v>
                </c:pt>
                <c:pt idx="7">
                  <c:v>4.3</c:v>
                </c:pt>
                <c:pt idx="8">
                  <c:v>7.3</c:v>
                </c:pt>
                <c:pt idx="9">
                  <c:v>8.5</c:v>
                </c:pt>
                <c:pt idx="10">
                  <c:v>8.8000000000000007</c:v>
                </c:pt>
                <c:pt idx="11">
                  <c:v>11.9</c:v>
                </c:pt>
                <c:pt idx="26">
                  <c:v>0</c:v>
                </c:pt>
              </c:numCache>
            </c:numRef>
          </c:val>
        </c:ser>
        <c:ser>
          <c:idx val="3"/>
          <c:order val="3"/>
          <c:tx>
            <c:v>Seuil</c:v>
          </c:tx>
          <c:cat>
            <c:numRef>
              <c:f>SGB!$A$2:$A$13</c:f>
              <c:numCache>
                <c:formatCode>d/mm/yy</c:formatCode>
                <c:ptCount val="12"/>
                <c:pt idx="0">
                  <c:v>41247</c:v>
                </c:pt>
                <c:pt idx="1">
                  <c:v>41254</c:v>
                </c:pt>
                <c:pt idx="2">
                  <c:v>41261</c:v>
                </c:pt>
                <c:pt idx="3">
                  <c:v>41268</c:v>
                </c:pt>
                <c:pt idx="4">
                  <c:v>41282</c:v>
                </c:pt>
                <c:pt idx="5">
                  <c:v>41289</c:v>
                </c:pt>
                <c:pt idx="6">
                  <c:v>41303</c:v>
                </c:pt>
                <c:pt idx="7">
                  <c:v>41333</c:v>
                </c:pt>
                <c:pt idx="8">
                  <c:v>41351</c:v>
                </c:pt>
                <c:pt idx="9">
                  <c:v>41403</c:v>
                </c:pt>
                <c:pt idx="10">
                  <c:v>41473</c:v>
                </c:pt>
                <c:pt idx="11">
                  <c:v>41683</c:v>
                </c:pt>
              </c:numCache>
            </c:numRef>
          </c:cat>
          <c:val>
            <c:numRef>
              <c:f>SGB!$E$2:$E$28</c:f>
              <c:numCache>
                <c:formatCode>General</c:formatCode>
                <c:ptCount val="27"/>
                <c:pt idx="0">
                  <c:v>2</c:v>
                </c:pt>
                <c:pt idx="1">
                  <c:v>5</c:v>
                </c:pt>
                <c:pt idx="2">
                  <c:v>4</c:v>
                </c:pt>
                <c:pt idx="3">
                  <c:v>2.6</c:v>
                </c:pt>
                <c:pt idx="4">
                  <c:v>2.1</c:v>
                </c:pt>
                <c:pt idx="5">
                  <c:v>2.4</c:v>
                </c:pt>
                <c:pt idx="6">
                  <c:v>1.6</c:v>
                </c:pt>
                <c:pt idx="7">
                  <c:v>2.4</c:v>
                </c:pt>
                <c:pt idx="8">
                  <c:v>2.8</c:v>
                </c:pt>
                <c:pt idx="9">
                  <c:v>2.8</c:v>
                </c:pt>
                <c:pt idx="10">
                  <c:v>2.9</c:v>
                </c:pt>
                <c:pt idx="11">
                  <c:v>2.4</c:v>
                </c:pt>
                <c:pt idx="26">
                  <c:v>0</c:v>
                </c:pt>
              </c:numCache>
            </c:numRef>
          </c:val>
        </c:ser>
        <c:ser>
          <c:idx val="4"/>
          <c:order val="4"/>
          <c:tx>
            <c:v>Imax</c:v>
          </c:tx>
          <c:cat>
            <c:numRef>
              <c:f>SGB!$A$2:$A$13</c:f>
              <c:numCache>
                <c:formatCode>d/mm/yy</c:formatCode>
                <c:ptCount val="12"/>
                <c:pt idx="0">
                  <c:v>41247</c:v>
                </c:pt>
                <c:pt idx="1">
                  <c:v>41254</c:v>
                </c:pt>
                <c:pt idx="2">
                  <c:v>41261</c:v>
                </c:pt>
                <c:pt idx="3">
                  <c:v>41268</c:v>
                </c:pt>
                <c:pt idx="4">
                  <c:v>41282</c:v>
                </c:pt>
                <c:pt idx="5">
                  <c:v>41289</c:v>
                </c:pt>
                <c:pt idx="6">
                  <c:v>41303</c:v>
                </c:pt>
                <c:pt idx="7">
                  <c:v>41333</c:v>
                </c:pt>
                <c:pt idx="8">
                  <c:v>41351</c:v>
                </c:pt>
                <c:pt idx="9">
                  <c:v>41403</c:v>
                </c:pt>
                <c:pt idx="10">
                  <c:v>41473</c:v>
                </c:pt>
                <c:pt idx="11">
                  <c:v>41683</c:v>
                </c:pt>
              </c:numCache>
            </c:numRef>
          </c:cat>
          <c:val>
            <c:numRef>
              <c:f>SGB!$F$2:$F$28</c:f>
              <c:numCache>
                <c:formatCode>General</c:formatCode>
                <c:ptCount val="27"/>
                <c:pt idx="0">
                  <c:v>9.5</c:v>
                </c:pt>
                <c:pt idx="1">
                  <c:v>65</c:v>
                </c:pt>
                <c:pt idx="2">
                  <c:v>100</c:v>
                </c:pt>
                <c:pt idx="3">
                  <c:v>70</c:v>
                </c:pt>
                <c:pt idx="4">
                  <c:v>80</c:v>
                </c:pt>
                <c:pt idx="5">
                  <c:v>50</c:v>
                </c:pt>
                <c:pt idx="6">
                  <c:v>50</c:v>
                </c:pt>
                <c:pt idx="7">
                  <c:v>50</c:v>
                </c:pt>
                <c:pt idx="8">
                  <c:v>50</c:v>
                </c:pt>
                <c:pt idx="9">
                  <c:v>25</c:v>
                </c:pt>
                <c:pt idx="10">
                  <c:v>20</c:v>
                </c:pt>
                <c:pt idx="11">
                  <c:v>19.899999999999999</c:v>
                </c:pt>
                <c:pt idx="26">
                  <c:v>0</c:v>
                </c:pt>
              </c:numCache>
            </c:numRef>
          </c:val>
        </c:ser>
        <c:marker val="1"/>
        <c:axId val="140241920"/>
        <c:axId val="140972800"/>
      </c:lineChart>
      <c:dateAx>
        <c:axId val="140241920"/>
        <c:scaling>
          <c:orientation val="minMax"/>
        </c:scaling>
        <c:axPos val="b"/>
        <c:numFmt formatCode="d/mm/yy" sourceLinked="1"/>
        <c:tickLblPos val="nextTo"/>
        <c:crossAx val="140972800"/>
        <c:crosses val="autoZero"/>
        <c:auto val="1"/>
        <c:lblOffset val="100"/>
      </c:dateAx>
      <c:valAx>
        <c:axId val="140972800"/>
        <c:scaling>
          <c:orientation val="minMax"/>
          <c:max val="40"/>
        </c:scaling>
        <c:axPos val="l"/>
        <c:majorGridlines/>
        <c:numFmt formatCode="General" sourceLinked="1"/>
        <c:tickLblPos val="nextTo"/>
        <c:crossAx val="140241920"/>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F1E0F-D270-4F01-BE8A-92CC07B17990}" type="datetimeFigureOut">
              <a:rPr lang="fr-BE" smtClean="0"/>
              <a:pPr/>
              <a:t>30-05-18</a:t>
            </a:fld>
            <a:endParaRPr lang="fr-BE"/>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1B859-B8A3-4835-BA07-2C0D88A5DF19}"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Bonjour, </a:t>
            </a:r>
            <a:br>
              <a:rPr lang="fr-BE" dirty="0" smtClean="0"/>
            </a:br>
            <a:r>
              <a:rPr lang="fr-BE" dirty="0" smtClean="0"/>
              <a:t>Je suis Christophe</a:t>
            </a:r>
            <a:r>
              <a:rPr lang="fr-BE" baseline="0" dirty="0" smtClean="0"/>
              <a:t> </a:t>
            </a:r>
            <a:r>
              <a:rPr lang="fr-BE" baseline="0" dirty="0" err="1" smtClean="0"/>
              <a:t>Milants</a:t>
            </a:r>
            <a:r>
              <a:rPr lang="fr-BE" baseline="0" dirty="0" smtClean="0"/>
              <a:t>, du CHU de Liège. Tout d’abord, je tiens à remercier les organisateurs de me donner la parole aujourd’hui. Le sujet de ma présentation est l’application en clinique de l’</a:t>
            </a:r>
            <a:r>
              <a:rPr lang="fr-BE" baseline="0" dirty="0" err="1" smtClean="0"/>
              <a:t>iMAX</a:t>
            </a:r>
            <a:r>
              <a:rPr lang="fr-BE" baseline="0" dirty="0" smtClean="0"/>
              <a:t> qui un outil d’évaluation en routine de l’excitabilité nerveuse périphérique, que nous avons récemment développé au CHU de Liège.</a:t>
            </a:r>
          </a:p>
          <a:p>
            <a:endParaRPr lang="fr-BE" baseline="0" dirty="0" smtClean="0"/>
          </a:p>
          <a:p>
            <a:r>
              <a:rPr lang="fr-BE" baseline="0" dirty="0" smtClean="0"/>
              <a:t>(référence : COO2)</a:t>
            </a:r>
          </a:p>
          <a:p>
            <a:r>
              <a:rPr lang="fr-BE" dirty="0" smtClean="0"/>
              <a:t>images doivent être au format .</a:t>
            </a:r>
            <a:r>
              <a:rPr lang="fr-BE" dirty="0" err="1" smtClean="0"/>
              <a:t>jpg</a:t>
            </a:r>
            <a:r>
              <a:rPr lang="fr-BE" dirty="0" smtClean="0"/>
              <a:t>, .</a:t>
            </a:r>
            <a:r>
              <a:rPr lang="fr-BE" dirty="0" err="1" smtClean="0"/>
              <a:t>png</a:t>
            </a:r>
            <a:r>
              <a:rPr lang="fr-BE" dirty="0" smtClean="0"/>
              <a:t>, .tif ou .</a:t>
            </a:r>
            <a:r>
              <a:rPr lang="fr-BE" dirty="0" err="1" smtClean="0"/>
              <a:t>bmp</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Voici</a:t>
            </a:r>
            <a:r>
              <a:rPr lang="fr-BE" baseline="0" dirty="0" smtClean="0"/>
              <a:t> la première publication que nous avons réalisé, concernant l’</a:t>
            </a:r>
            <a:r>
              <a:rPr lang="fr-BE" baseline="0" dirty="0" err="1" smtClean="0"/>
              <a:t>iMAX</a:t>
            </a:r>
            <a:r>
              <a:rPr lang="fr-BE" baseline="0" dirty="0" smtClean="0"/>
              <a:t>, qui représente des résultats préliminaires de mesure de l’</a:t>
            </a:r>
            <a:r>
              <a:rPr lang="fr-BE" baseline="0" dirty="0" err="1" smtClean="0"/>
              <a:t>iMAX</a:t>
            </a:r>
            <a:r>
              <a:rPr lang="fr-BE" baseline="0" dirty="0" smtClean="0"/>
              <a:t> chez des patients contrôles VS atteints d’une pathologie du système nerveux périphérique. Vous constatez que les patients atteints d’une neuropathie </a:t>
            </a:r>
            <a:r>
              <a:rPr lang="fr-BE" baseline="0" dirty="0" err="1" smtClean="0"/>
              <a:t>axonale</a:t>
            </a:r>
            <a:r>
              <a:rPr lang="fr-BE" baseline="0" dirty="0" smtClean="0"/>
              <a:t> gardent des valeurs d’</a:t>
            </a:r>
            <a:r>
              <a:rPr lang="fr-BE" baseline="0" dirty="0" err="1" smtClean="0"/>
              <a:t>iMAX</a:t>
            </a:r>
            <a:r>
              <a:rPr lang="fr-BE" baseline="0" dirty="0" smtClean="0"/>
              <a:t> dans les limites de la normale.</a:t>
            </a:r>
            <a:br>
              <a:rPr lang="fr-BE" baseline="0" dirty="0" smtClean="0"/>
            </a:br>
            <a:r>
              <a:rPr lang="fr-BE" baseline="0" dirty="0" smtClean="0"/>
              <a:t>Chez les patients CMT1a, l’</a:t>
            </a:r>
            <a:r>
              <a:rPr lang="fr-BE" baseline="0" dirty="0" err="1" smtClean="0"/>
              <a:t>iMAX</a:t>
            </a:r>
            <a:r>
              <a:rPr lang="fr-BE" baseline="0" dirty="0" smtClean="0"/>
              <a:t> est augmenté de façon importante chez tous les patients.</a:t>
            </a:r>
            <a:br>
              <a:rPr lang="fr-BE" baseline="0" dirty="0" smtClean="0"/>
            </a:br>
            <a:r>
              <a:rPr lang="fr-BE" baseline="0" dirty="0" smtClean="0"/>
              <a:t>Chez les patients GBS, l’</a:t>
            </a:r>
            <a:r>
              <a:rPr lang="fr-BE" baseline="0" dirty="0" err="1" smtClean="0"/>
              <a:t>iMAX</a:t>
            </a:r>
            <a:r>
              <a:rPr lang="fr-BE" baseline="0" dirty="0" smtClean="0"/>
              <a:t> est également augmenté. Chez un des patients AMAN, seule une mesure de l’</a:t>
            </a:r>
            <a:r>
              <a:rPr lang="fr-BE" baseline="0" dirty="0" err="1" smtClean="0"/>
              <a:t>iMAX</a:t>
            </a:r>
            <a:r>
              <a:rPr lang="fr-BE" baseline="0" dirty="0" smtClean="0"/>
              <a:t> était discrètement au-delà des limites de la normale.</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10</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Nous avons mesuré</a:t>
            </a:r>
            <a:r>
              <a:rPr lang="fr-BE" baseline="0" dirty="0" smtClean="0"/>
              <a:t> les valeurs de nos deux paramètres d’excitabilité nerveuse, le seuil et l’</a:t>
            </a:r>
            <a:r>
              <a:rPr lang="fr-BE" baseline="0" dirty="0" err="1" smtClean="0"/>
              <a:t>iMAX</a:t>
            </a:r>
            <a:r>
              <a:rPr lang="fr-BE" baseline="0" dirty="0" smtClean="0"/>
              <a:t>, chez des patients qui présentent différentes atteintes du système nerveux périphérique, </a:t>
            </a:r>
            <a:r>
              <a:rPr lang="fr-BE" baseline="0" dirty="0" err="1" smtClean="0"/>
              <a:t>démyélinisantes</a:t>
            </a:r>
            <a:r>
              <a:rPr lang="fr-BE" baseline="0" dirty="0" smtClean="0"/>
              <a:t>, </a:t>
            </a:r>
            <a:r>
              <a:rPr lang="fr-BE" baseline="0" dirty="0" err="1" smtClean="0"/>
              <a:t>axonales</a:t>
            </a:r>
            <a:r>
              <a:rPr lang="fr-BE" baseline="0" dirty="0" smtClean="0"/>
              <a:t> ou </a:t>
            </a:r>
            <a:r>
              <a:rPr lang="fr-BE" baseline="0" dirty="0" err="1" smtClean="0"/>
              <a:t>motoneuronales</a:t>
            </a:r>
            <a:r>
              <a:rPr lang="fr-BE" baseline="0" dirty="0" smtClean="0"/>
              <a:t>, sur le nerf médian stimulé au poignet ou au coude ainsi qu’au nerf </a:t>
            </a:r>
            <a:r>
              <a:rPr lang="fr-BE" baseline="0" dirty="0" err="1" smtClean="0"/>
              <a:t>fibulaire</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11</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Voici</a:t>
            </a:r>
            <a:r>
              <a:rPr lang="fr-BE" baseline="0" dirty="0" smtClean="0"/>
              <a:t> les résultats exprimés sous forme de tableau. Ici, vous pouvez voir que, chez les 5 patients qui présentent un CMT 1A, les valeurs de seuil et d’</a:t>
            </a:r>
            <a:r>
              <a:rPr lang="fr-BE" baseline="0" dirty="0" err="1" smtClean="0"/>
              <a:t>iMAX</a:t>
            </a:r>
            <a:r>
              <a:rPr lang="fr-BE" baseline="0" dirty="0" smtClean="0"/>
              <a:t> sont très augmentées. Je rappelle que la LSN de l’</a:t>
            </a:r>
            <a:r>
              <a:rPr lang="fr-BE" baseline="0" dirty="0" err="1" smtClean="0"/>
              <a:t>iMAX</a:t>
            </a:r>
            <a:r>
              <a:rPr lang="fr-BE" baseline="0" dirty="0" smtClean="0"/>
              <a:t> est de 6.2 mA pour la cohorte de patients sains. Chez les patients CMT1a; la moyenne est de 38.9 mA.</a:t>
            </a:r>
          </a:p>
          <a:p>
            <a:r>
              <a:rPr lang="fr-BE" baseline="0" dirty="0" smtClean="0"/>
              <a:t>Chez les patients atteints de neuropathie </a:t>
            </a:r>
            <a:r>
              <a:rPr lang="fr-BE" baseline="0" dirty="0" err="1" smtClean="0"/>
              <a:t>démyélinisante</a:t>
            </a:r>
            <a:r>
              <a:rPr lang="fr-BE" baseline="0" dirty="0" smtClean="0"/>
              <a:t> acquise </a:t>
            </a:r>
            <a:r>
              <a:rPr lang="fr-BE" baseline="0" dirty="0" err="1" smtClean="0"/>
              <a:t>dysimmune</a:t>
            </a:r>
            <a:r>
              <a:rPr lang="fr-BE" baseline="0" dirty="0" smtClean="0"/>
              <a:t>, les valeurs sont majorées également (SGB classique, PRNC, MMN)</a:t>
            </a:r>
          </a:p>
          <a:p>
            <a:r>
              <a:rPr lang="fr-BE" baseline="0" dirty="0" smtClean="0"/>
              <a:t>Par contre, chez les patients atteints de </a:t>
            </a:r>
            <a:r>
              <a:rPr lang="fr-BE" baseline="0" dirty="0" err="1" smtClean="0"/>
              <a:t>motoneuropathie</a:t>
            </a:r>
            <a:r>
              <a:rPr lang="fr-BE" baseline="0" dirty="0" smtClean="0"/>
              <a:t> ou de neuropathie </a:t>
            </a:r>
            <a:r>
              <a:rPr lang="fr-BE" baseline="0" dirty="0" err="1" smtClean="0"/>
              <a:t>axonale</a:t>
            </a:r>
            <a:r>
              <a:rPr lang="fr-BE" baseline="0" dirty="0" smtClean="0"/>
              <a:t>, ces paramètres restent dans les limites de la normale.</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12</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Voyez</a:t>
            </a:r>
            <a:r>
              <a:rPr lang="fr-BE" baseline="0" dirty="0" smtClean="0"/>
              <a:t> ici les résultats concernant le nerf médian stimulé au coude, où les résultats sont assez similaires mais où la valeur de seuil d’excitabilité semble moins discriminante</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13</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Concernant le</a:t>
            </a:r>
            <a:r>
              <a:rPr lang="fr-BE" baseline="0" dirty="0" smtClean="0"/>
              <a:t> test d’</a:t>
            </a:r>
            <a:r>
              <a:rPr lang="fr-BE" baseline="0" dirty="0" err="1" smtClean="0"/>
              <a:t>iMAX</a:t>
            </a:r>
            <a:r>
              <a:rPr lang="fr-BE" baseline="0" dirty="0" smtClean="0"/>
              <a:t> du nerf </a:t>
            </a:r>
            <a:r>
              <a:rPr lang="fr-BE" baseline="0" dirty="0" err="1" smtClean="0"/>
              <a:t>fibulaire</a:t>
            </a:r>
            <a:r>
              <a:rPr lang="fr-BE" baseline="0" dirty="0" smtClean="0"/>
              <a:t> au genou, vous pouvez constater que l’</a:t>
            </a:r>
            <a:r>
              <a:rPr lang="fr-BE" baseline="0" dirty="0" err="1" smtClean="0"/>
              <a:t>iMAX</a:t>
            </a:r>
            <a:r>
              <a:rPr lang="fr-BE" baseline="0" dirty="0" smtClean="0"/>
              <a:t> reste très augmenté chez le patient CMT1a, mais que chez le patient MMN, par exemple, sa valeur reste dans les limites de la normale.</a:t>
            </a:r>
          </a:p>
          <a:p>
            <a:r>
              <a:rPr lang="fr-BE" baseline="0" dirty="0" smtClean="0"/>
              <a:t>Par contre, chez les patients atteints de </a:t>
            </a:r>
            <a:r>
              <a:rPr lang="fr-BE" baseline="0" dirty="0" err="1" smtClean="0"/>
              <a:t>motoneuropathie</a:t>
            </a:r>
            <a:r>
              <a:rPr lang="fr-BE" baseline="0" dirty="0" smtClean="0"/>
              <a:t> et de neuropathie </a:t>
            </a:r>
            <a:r>
              <a:rPr lang="fr-BE" baseline="0" dirty="0" err="1" smtClean="0"/>
              <a:t>axonale</a:t>
            </a:r>
            <a:r>
              <a:rPr lang="fr-BE" baseline="0" dirty="0" smtClean="0"/>
              <a:t>, les deux paramètres restent dans les limites de la normale.</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14</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Je vais maintenant vous</a:t>
            </a:r>
            <a:r>
              <a:rPr lang="fr-BE" baseline="0" dirty="0" smtClean="0"/>
              <a:t> présenter plus en détail les différences de résultats obtenus chez les patients atteints de neuropathies </a:t>
            </a:r>
            <a:r>
              <a:rPr lang="fr-BE" baseline="0" dirty="0" err="1" smtClean="0"/>
              <a:t>démyélinisantes</a:t>
            </a:r>
            <a:r>
              <a:rPr lang="fr-BE" baseline="0" dirty="0" smtClean="0"/>
              <a:t> chroniques.</a:t>
            </a:r>
            <a:endParaRPr lang="fr-BE" dirty="0" smtClean="0"/>
          </a:p>
          <a:p>
            <a:r>
              <a:rPr lang="fr-BE" dirty="0" err="1" smtClean="0"/>
              <a:t>Ches</a:t>
            </a:r>
            <a:r>
              <a:rPr lang="fr-BE" dirty="0" smtClean="0"/>
              <a:t> les patients atteints de neuropathie </a:t>
            </a:r>
            <a:r>
              <a:rPr lang="fr-BE" dirty="0" err="1" smtClean="0"/>
              <a:t>démyélinisantes</a:t>
            </a:r>
            <a:r>
              <a:rPr lang="fr-BE" dirty="0" smtClean="0"/>
              <a:t> chroniques, de</a:t>
            </a:r>
            <a:r>
              <a:rPr lang="fr-BE" baseline="0" dirty="0" smtClean="0"/>
              <a:t> petites différences apparaissent entre les pathologies acquises et héréditaires</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15</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Sur ces schémas,</a:t>
            </a:r>
            <a:r>
              <a:rPr lang="fr-BE" baseline="0" dirty="0" smtClean="0"/>
              <a:t> vous pouvez visualiser sous forme de points les sites de stimulation où l’</a:t>
            </a:r>
            <a:r>
              <a:rPr lang="fr-BE" baseline="0" dirty="0" err="1" smtClean="0"/>
              <a:t>iMAX</a:t>
            </a:r>
            <a:r>
              <a:rPr lang="fr-BE" baseline="0" dirty="0" smtClean="0"/>
              <a:t> a été mesuré. Un point rouge correspond à une valeur au-delà de la LSN, d’autant plus éloignée que le point est volumineux. Un point vert est une valeur dans les </a:t>
            </a:r>
            <a:r>
              <a:rPr lang="fr-BE" baseline="0" dirty="0" err="1" smtClean="0"/>
              <a:t>limtes</a:t>
            </a:r>
            <a:r>
              <a:rPr lang="fr-BE" baseline="0" dirty="0" smtClean="0"/>
              <a:t> de la normale</a:t>
            </a:r>
            <a:endParaRPr lang="fr-BE" dirty="0" smtClean="0"/>
          </a:p>
          <a:p>
            <a:r>
              <a:rPr lang="fr-BE" dirty="0" smtClean="0"/>
              <a:t>Chez les patients</a:t>
            </a:r>
            <a:r>
              <a:rPr lang="fr-BE" baseline="0" dirty="0" smtClean="0"/>
              <a:t> CMT1a, neuropathie </a:t>
            </a:r>
            <a:r>
              <a:rPr lang="fr-BE" baseline="0" dirty="0" err="1" smtClean="0"/>
              <a:t>démyélinisante</a:t>
            </a:r>
            <a:r>
              <a:rPr lang="fr-BE" baseline="0" dirty="0" smtClean="0"/>
              <a:t> héréditaire, les valeurs d’</a:t>
            </a:r>
            <a:r>
              <a:rPr lang="fr-BE" baseline="0" dirty="0" err="1" smtClean="0"/>
              <a:t>iMAX</a:t>
            </a:r>
            <a:r>
              <a:rPr lang="fr-BE" baseline="0" dirty="0" smtClean="0"/>
              <a:t> </a:t>
            </a:r>
            <a:r>
              <a:rPr lang="fr-BE" baseline="0" dirty="0" err="1" smtClean="0"/>
              <a:t>étaients</a:t>
            </a:r>
            <a:r>
              <a:rPr lang="fr-BE" baseline="0" dirty="0" smtClean="0"/>
              <a:t> toutes fortement majorées, et ce, sur tous les sites de stimulation</a:t>
            </a:r>
          </a:p>
          <a:p>
            <a:r>
              <a:rPr lang="fr-BE" baseline="0" dirty="0" smtClean="0"/>
              <a:t>Ci-dessous, une image échographique d’un nerf médian droit à l’avant-bras qui présente une hypertrophie majeure chez un des patients CMT1a</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16</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Par contre, chez les patients atteints</a:t>
            </a:r>
            <a:r>
              <a:rPr lang="fr-BE" baseline="0" dirty="0" smtClean="0"/>
              <a:t> d’une PRNC et MMN, neuropathies </a:t>
            </a:r>
            <a:r>
              <a:rPr lang="fr-BE" baseline="0" dirty="0" err="1" smtClean="0"/>
              <a:t>démyélinisantes</a:t>
            </a:r>
            <a:r>
              <a:rPr lang="fr-BE" baseline="0" dirty="0" smtClean="0"/>
              <a:t> chroniques acquises, les anomalies étaient plus hétérogènes, les valeurs d’</a:t>
            </a:r>
            <a:r>
              <a:rPr lang="fr-BE" baseline="0" dirty="0" err="1" smtClean="0"/>
              <a:t>iMAX</a:t>
            </a:r>
            <a:r>
              <a:rPr lang="fr-BE" baseline="0" dirty="0" smtClean="0"/>
              <a:t> restaient parfois dans les limites de la normale en certains points de stimulation</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17</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Si</a:t>
            </a:r>
            <a:r>
              <a:rPr lang="fr-BE" baseline="0" dirty="0" smtClean="0"/>
              <a:t> l’on résume les résultats obtenus, l’</a:t>
            </a:r>
            <a:r>
              <a:rPr lang="fr-BE" baseline="0" dirty="0" err="1" smtClean="0"/>
              <a:t>iMAX</a:t>
            </a:r>
            <a:r>
              <a:rPr lang="fr-BE" baseline="0" dirty="0" smtClean="0"/>
              <a:t> reste dans les limites de la normale chez le patients atteints d’une neuropathie </a:t>
            </a:r>
            <a:r>
              <a:rPr lang="fr-BE" baseline="0" dirty="0" err="1" smtClean="0"/>
              <a:t>axonale</a:t>
            </a:r>
            <a:r>
              <a:rPr lang="fr-BE" baseline="0" dirty="0" smtClean="0"/>
              <a:t> et de neuropathie motrice. </a:t>
            </a:r>
            <a:br>
              <a:rPr lang="fr-BE" baseline="0" dirty="0" smtClean="0"/>
            </a:br>
            <a:r>
              <a:rPr lang="fr-BE" baseline="0" dirty="0" smtClean="0"/>
              <a:t>Chez les patients CMT1a, l’</a:t>
            </a:r>
            <a:r>
              <a:rPr lang="fr-BE" baseline="0" dirty="0" err="1" smtClean="0"/>
              <a:t>iMAX</a:t>
            </a:r>
            <a:r>
              <a:rPr lang="fr-BE" baseline="0" dirty="0" smtClean="0"/>
              <a:t> est le plus augmenté et pour tous les sites de stimulation testés</a:t>
            </a:r>
          </a:p>
          <a:p>
            <a:r>
              <a:rPr lang="fr-BE" baseline="0" dirty="0" smtClean="0"/>
              <a:t>Chez les patients atteints d’une neuropathie </a:t>
            </a:r>
            <a:r>
              <a:rPr lang="fr-BE" baseline="0" dirty="0" err="1" smtClean="0"/>
              <a:t>dysimmunitaire</a:t>
            </a:r>
            <a:r>
              <a:rPr lang="fr-BE" baseline="0" dirty="0" smtClean="0"/>
              <a:t>, les anomalies sont plus hétérogènes et l’</a:t>
            </a:r>
            <a:r>
              <a:rPr lang="fr-BE" baseline="0" dirty="0" err="1" smtClean="0"/>
              <a:t>iMAX</a:t>
            </a:r>
            <a:r>
              <a:rPr lang="fr-BE" baseline="0" dirty="0" smtClean="0"/>
              <a:t> peut rester dans les limites de la normale en certains points </a:t>
            </a:r>
            <a:r>
              <a:rPr lang="fr-BE" baseline="0" smtClean="0"/>
              <a:t>de stimulation</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18</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pPr algn="l"/>
            <a:r>
              <a:rPr lang="fr-BE" dirty="0" smtClean="0"/>
              <a:t>Je conclurai en disant que l’</a:t>
            </a:r>
            <a:r>
              <a:rPr lang="fr-BE" dirty="0" err="1" smtClean="0"/>
              <a:t>iMAX</a:t>
            </a:r>
            <a:r>
              <a:rPr lang="fr-BE" dirty="0" smtClean="0"/>
              <a:t> est un outil prometteur et simple pour</a:t>
            </a:r>
            <a:r>
              <a:rPr lang="fr-BE" baseline="0" dirty="0" smtClean="0"/>
              <a:t> évaluer l’excitabilité nerveuse et distinguer les neuropathies avec ou sans hypoexcitabilité nerveuse et éventuellement les neuropathie héréditaires (où les anomalies sont plus homogènes) des neuropathies acquises (où les anomalies sont plus hétérogènes )</a:t>
            </a:r>
          </a:p>
          <a:p>
            <a:pPr algn="l"/>
            <a:r>
              <a:rPr lang="fr-BE" baseline="0" dirty="0" smtClean="0"/>
              <a:t>Ces résultats sont bien entendu préliminaires et à confirmer sur des cohortes de patients plus larges et sur des études multicentriques. </a:t>
            </a:r>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19</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baseline="0" dirty="0" smtClean="0"/>
              <a:t>Les tests d’excitabilité nerveuses existent depuis de nombreuses années (courbes intensité/réponse, « </a:t>
            </a:r>
            <a:r>
              <a:rPr lang="fr-BE" baseline="0" dirty="0" err="1" smtClean="0"/>
              <a:t>treshold</a:t>
            </a:r>
            <a:r>
              <a:rPr lang="fr-BE" baseline="0" dirty="0" smtClean="0"/>
              <a:t> </a:t>
            </a:r>
            <a:r>
              <a:rPr lang="fr-BE" baseline="0" dirty="0" err="1" smtClean="0"/>
              <a:t>tracking</a:t>
            </a:r>
            <a:r>
              <a:rPr lang="fr-BE" baseline="0" dirty="0" smtClean="0"/>
              <a:t> techniques) mais restent peu utilisées en pratique courante étant donné le fait qu’elles prennent du temps, nécessitent du matériel spécifique et leur interprétation reste difficile </a:t>
            </a:r>
            <a:endParaRPr lang="fr-BE" dirty="0" smtClean="0"/>
          </a:p>
          <a:p>
            <a:r>
              <a:rPr lang="fr-BE" dirty="0" smtClean="0"/>
              <a:t>L’</a:t>
            </a:r>
            <a:r>
              <a:rPr lang="fr-BE" dirty="0" err="1" smtClean="0"/>
              <a:t>iMAX</a:t>
            </a:r>
            <a:r>
              <a:rPr lang="fr-BE" baseline="0" dirty="0" smtClean="0"/>
              <a:t> permet d’évaluer l’excitabilité nerveuse à l’aide d’un</a:t>
            </a:r>
            <a:r>
              <a:rPr lang="fr-BE" dirty="0" smtClean="0"/>
              <a:t>e</a:t>
            </a:r>
            <a:r>
              <a:rPr lang="fr-BE" baseline="0" dirty="0" smtClean="0"/>
              <a:t> méthode simple, sans nécessiter de logiciel ou de matériel spécifique. </a:t>
            </a:r>
          </a:p>
          <a:p>
            <a:r>
              <a:rPr lang="fr-BE" baseline="0" dirty="0" smtClean="0"/>
              <a:t>Le matériel utilisé est le même que celui que l’on utilise en routine pour étudier la conduction nerveuse.</a:t>
            </a:r>
            <a:br>
              <a:rPr lang="fr-BE" baseline="0" dirty="0" smtClean="0"/>
            </a:br>
            <a:r>
              <a:rPr lang="fr-BE" baseline="0" dirty="0" smtClean="0"/>
              <a:t>Le test est rapide, non invasif, confortable pour le patient et a l’avantage d’être mesurable en tout point de stimulation et sur tous les troncs nerveux.</a:t>
            </a:r>
            <a:br>
              <a:rPr lang="fr-BE" baseline="0" dirty="0" smtClean="0"/>
            </a:br>
            <a:r>
              <a:rPr lang="fr-BE" baseline="0" dirty="0" smtClean="0"/>
              <a:t>De plus, il n’y a pas de traitement de données après la phase d’acquisition.</a:t>
            </a:r>
            <a:br>
              <a:rPr lang="fr-BE" baseline="0" dirty="0" smtClean="0"/>
            </a:b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Je vous décris ici rapidement la</a:t>
            </a:r>
            <a:r>
              <a:rPr lang="fr-BE" baseline="0" dirty="0" smtClean="0"/>
              <a:t> procédure d’obtention des paramètres d’excitabilité nerveuse à l’aide de l’</a:t>
            </a:r>
            <a:r>
              <a:rPr lang="fr-BE" baseline="0" dirty="0" err="1" smtClean="0"/>
              <a:t>iMAX</a:t>
            </a:r>
            <a:r>
              <a:rPr lang="fr-BE" baseline="0" dirty="0" smtClean="0"/>
              <a:t>.</a:t>
            </a:r>
            <a:br>
              <a:rPr lang="fr-BE" baseline="0" dirty="0" smtClean="0"/>
            </a:br>
            <a:r>
              <a:rPr lang="fr-BE" baseline="0" dirty="0" smtClean="0"/>
              <a:t>Au préalable, la peau est préparée à l’aide d’une pâte abrasive et conductrice afin d’obtenir une impédance inférieure à 20kOhms sous l’anode, la cathode et l’électrode de terre. La température cutanée doit être supérieure à 30°C. La bande passante est délimitée entre 3 Hz et 5 KHz</a:t>
            </a:r>
          </a:p>
          <a:p>
            <a:r>
              <a:rPr lang="fr-BE" baseline="0" dirty="0" smtClean="0"/>
              <a:t>Les paramètres d’affichage sont les suivants.</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Des chocs de courant constant d’1ms de durée sont appliqués.</a:t>
            </a:r>
          </a:p>
          <a:p>
            <a:r>
              <a:rPr lang="fr-BE" baseline="0" dirty="0" smtClean="0"/>
              <a:t>Le stimulateur ainsi que les électrodes réceptrices sont placées de la même manière que pour la </a:t>
            </a:r>
            <a:r>
              <a:rPr lang="fr-BE" baseline="0" dirty="0" err="1" smtClean="0"/>
              <a:t>neurographie</a:t>
            </a:r>
            <a:r>
              <a:rPr lang="fr-BE" baseline="0" dirty="0" smtClean="0"/>
              <a:t> motrice réalisée en routine (dont voici le positionnement standard pour le nerf médian au poignet dans notre laboratoire)</a:t>
            </a:r>
            <a:br>
              <a:rPr lang="fr-BE" baseline="0" dirty="0" smtClean="0"/>
            </a:br>
            <a:endParaRPr lang="fr-BE" baseline="0" dirty="0" smtClean="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3</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baseline="0" dirty="0" smtClean="0"/>
              <a:t>L’ intensité de stimulation est majorée progressivement jusqu’à l’obtention d’une réponse motrice de 100µV d’amplitude. </a:t>
            </a:r>
          </a:p>
          <a:p>
            <a:r>
              <a:rPr lang="fr-BE" baseline="0" dirty="0" smtClean="0"/>
              <a:t>Ceci permet d’obtenir le premier paramètre d’excitabilité nerveuse qui est le seuil d’excitabilité, qui est donc l’intensité de ce choc nécessaire pour évoquer une réponse motrice de 100µV</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Ensuite, la mesure de l’</a:t>
            </a:r>
            <a:r>
              <a:rPr lang="fr-BE" dirty="0" err="1" smtClean="0"/>
              <a:t>iMAX</a:t>
            </a:r>
            <a:r>
              <a:rPr lang="fr-BE" dirty="0" smtClean="0"/>
              <a:t> repose sur une procédure en trois étapes.</a:t>
            </a:r>
          </a:p>
          <a:p>
            <a:r>
              <a:rPr lang="fr-BE" sz="1200" kern="1200" baseline="0" dirty="0" smtClean="0">
                <a:solidFill>
                  <a:schemeClr val="tx1"/>
                </a:solidFill>
                <a:latin typeface="+mn-lt"/>
                <a:ea typeface="+mn-ea"/>
                <a:cs typeface="+mn-cs"/>
              </a:rPr>
              <a:t>Premièrement, l’intensité du stimulus est augmentée par incréments de 1 mA environ toutes les 2s</a:t>
            </a:r>
          </a:p>
          <a:p>
            <a:r>
              <a:rPr lang="fr-BE" sz="1200" kern="1200" baseline="0" dirty="0" smtClean="0">
                <a:solidFill>
                  <a:schemeClr val="tx1"/>
                </a:solidFill>
                <a:latin typeface="+mn-lt"/>
                <a:ea typeface="+mn-ea"/>
                <a:cs typeface="+mn-cs"/>
              </a:rPr>
              <a:t>Quand l’amplitude du PAGM n’augmente plus, un stimulus d’une intensité de 50% supplémentaire est appliqué pour vérifier que l’amplitude est bien maximale </a:t>
            </a:r>
          </a:p>
          <a:p>
            <a:r>
              <a:rPr lang="fr-BE" sz="1200" kern="1200" baseline="0" dirty="0" smtClean="0">
                <a:solidFill>
                  <a:schemeClr val="tx1"/>
                </a:solidFill>
                <a:latin typeface="+mn-lt"/>
                <a:ea typeface="+mn-ea"/>
                <a:cs typeface="+mn-cs"/>
              </a:rPr>
              <a:t>Ensuite, l’intensité est diminuée par décréments de 0,1 mA jusqu’à obtenir une diminution de l’amplitude du PAGM</a:t>
            </a:r>
          </a:p>
          <a:p>
            <a:r>
              <a:rPr lang="fr-BE" sz="1200" kern="1200" baseline="0" dirty="0" smtClean="0">
                <a:solidFill>
                  <a:schemeClr val="tx1"/>
                </a:solidFill>
                <a:latin typeface="+mn-lt"/>
                <a:ea typeface="+mn-ea"/>
                <a:cs typeface="+mn-cs"/>
              </a:rPr>
              <a:t>Enfin, l’intensité est augmentée d’1 ou quelques incréments de 0,1 mA jusqu’à ce que le PAGM d’amplitude maximale soit à nouveau évoqué.</a:t>
            </a:r>
          </a:p>
          <a:p>
            <a:r>
              <a:rPr lang="fr-BE" sz="1200" kern="1200" baseline="0" dirty="0" smtClean="0">
                <a:solidFill>
                  <a:schemeClr val="tx1"/>
                </a:solidFill>
                <a:latin typeface="+mn-lt"/>
                <a:ea typeface="+mn-ea"/>
                <a:cs typeface="+mn-cs"/>
              </a:rPr>
              <a:t>L’</a:t>
            </a:r>
            <a:r>
              <a:rPr lang="fr-BE" sz="1200" kern="1200" baseline="0" dirty="0" err="1" smtClean="0">
                <a:solidFill>
                  <a:schemeClr val="tx1"/>
                </a:solidFill>
                <a:latin typeface="+mn-lt"/>
                <a:ea typeface="+mn-ea"/>
                <a:cs typeface="+mn-cs"/>
              </a:rPr>
              <a:t>iMAX</a:t>
            </a:r>
            <a:r>
              <a:rPr lang="fr-BE" sz="1200" kern="1200" baseline="0" dirty="0" smtClean="0">
                <a:solidFill>
                  <a:schemeClr val="tx1"/>
                </a:solidFill>
                <a:latin typeface="+mn-lt"/>
                <a:ea typeface="+mn-ea"/>
                <a:cs typeface="+mn-cs"/>
              </a:rPr>
              <a:t> est donc l’intensité de stimulus juste suffisante pour obtenir la réponse motrice d’amplitude maximale</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J’invite</a:t>
            </a:r>
            <a:r>
              <a:rPr lang="fr-BE" baseline="0" dirty="0" smtClean="0"/>
              <a:t> les personnes intéressées </a:t>
            </a:r>
            <a:r>
              <a:rPr lang="fr-BE" dirty="0" smtClean="0"/>
              <a:t>à venir</a:t>
            </a:r>
            <a:r>
              <a:rPr lang="fr-BE" baseline="0" dirty="0" smtClean="0"/>
              <a:t> visualiser notre poster, où sont affichées les valeurs normatives de notre laboratoire.</a:t>
            </a:r>
          </a:p>
          <a:p>
            <a:r>
              <a:rPr lang="fr-BE" baseline="0" dirty="0" smtClean="0"/>
              <a:t>Afin d’avoir un ordre d’idée des limites de la normale, la limite supérieure du seuil a été calculée pour notre laboratoire à partir de la valeur moyenne + 2 DS :  à 2.4mA et de l’</a:t>
            </a:r>
            <a:r>
              <a:rPr lang="fr-BE" baseline="0" dirty="0" err="1" smtClean="0"/>
              <a:t>iMAX</a:t>
            </a:r>
            <a:r>
              <a:rPr lang="fr-BE" baseline="0" dirty="0" smtClean="0"/>
              <a:t> à 6.2mA pour le nerf médian stimulé au poignet</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6</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Voici</a:t>
            </a:r>
            <a:r>
              <a:rPr lang="fr-BE" baseline="0" dirty="0" smtClean="0"/>
              <a:t> maintenant quelques exemples cliniques démonstratifs de l’intérêt potentiel de ce paramètre d’excitabilité</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7</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Sur cette</a:t>
            </a:r>
            <a:r>
              <a:rPr lang="fr-BE" baseline="0" dirty="0" smtClean="0"/>
              <a:t> dia, vous pouvez voir les valeurs de seuil et d’</a:t>
            </a:r>
            <a:r>
              <a:rPr lang="fr-BE" baseline="0" dirty="0" err="1" smtClean="0"/>
              <a:t>iMAX</a:t>
            </a:r>
            <a:r>
              <a:rPr lang="fr-BE" baseline="0" dirty="0" smtClean="0"/>
              <a:t> chez un patient à 8j du développement d’une </a:t>
            </a:r>
            <a:r>
              <a:rPr lang="fr-BE" baseline="0" dirty="0" err="1" smtClean="0"/>
              <a:t>tétraparésie</a:t>
            </a:r>
            <a:r>
              <a:rPr lang="fr-BE" baseline="0" dirty="0" smtClean="0"/>
              <a:t> flasque sur SGB classique.</a:t>
            </a:r>
          </a:p>
          <a:p>
            <a:r>
              <a:rPr lang="fr-BE" baseline="0" dirty="0" smtClean="0"/>
              <a:t>Vous pouvez voir l’augmentation marquée des latences distales motrices du nerf médian après stimulation au poignet.</a:t>
            </a:r>
            <a:br>
              <a:rPr lang="fr-BE" baseline="0" dirty="0" smtClean="0"/>
            </a:br>
            <a:r>
              <a:rPr lang="fr-BE" baseline="0" dirty="0" smtClean="0"/>
              <a:t>Les valeurs de seuil et surtout d’</a:t>
            </a:r>
            <a:r>
              <a:rPr lang="fr-BE" baseline="0" dirty="0" err="1" smtClean="0"/>
              <a:t>iMAX</a:t>
            </a:r>
            <a:r>
              <a:rPr lang="fr-BE" baseline="0" dirty="0" smtClean="0"/>
              <a:t> sont également très augmentées (60.3mA VS LSN 6.2)</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BE" dirty="0" smtClean="0"/>
              <a:t>Ici, un</a:t>
            </a:r>
            <a:r>
              <a:rPr lang="fr-BE" baseline="0" dirty="0" smtClean="0"/>
              <a:t> autre exemple où sont représentées les valeurs de latence, durée, amplitude des réponses motrices ainsi que du seuil et de l’</a:t>
            </a:r>
            <a:r>
              <a:rPr lang="fr-BE" baseline="0" dirty="0" err="1" smtClean="0"/>
              <a:t>iMAX</a:t>
            </a:r>
            <a:r>
              <a:rPr lang="fr-BE" baseline="0" dirty="0" smtClean="0"/>
              <a:t> chez un même patient qui présente un SGB classique au fil du temps.</a:t>
            </a:r>
            <a:br>
              <a:rPr lang="fr-BE" baseline="0" dirty="0" smtClean="0"/>
            </a:br>
            <a:r>
              <a:rPr lang="fr-BE" baseline="0" dirty="0" smtClean="0"/>
              <a:t>Vous pouvez remarquer que l’augmentation de la valeur du paramètres </a:t>
            </a:r>
            <a:r>
              <a:rPr lang="fr-BE" baseline="0" dirty="0" err="1" smtClean="0"/>
              <a:t>iMAX</a:t>
            </a:r>
            <a:r>
              <a:rPr lang="fr-BE" baseline="0" dirty="0" smtClean="0"/>
              <a:t> est très marquée et précoce, </a:t>
            </a:r>
          </a:p>
          <a:p>
            <a:r>
              <a:rPr lang="fr-BE" baseline="0" dirty="0" smtClean="0"/>
              <a:t>-montrant l’intérêt potentiel de ce paramètre pour la confirmation diagnostique en phase précoce d’une neuropathie </a:t>
            </a:r>
            <a:r>
              <a:rPr lang="fr-BE" baseline="0" dirty="0" err="1" smtClean="0"/>
              <a:t>démyélinisante</a:t>
            </a:r>
            <a:r>
              <a:rPr lang="fr-BE" baseline="0" dirty="0" smtClean="0"/>
              <a:t> aigüe face à un tableau clinique évocateur</a:t>
            </a:r>
            <a:endParaRPr lang="fr-BE" dirty="0"/>
          </a:p>
        </p:txBody>
      </p:sp>
      <p:sp>
        <p:nvSpPr>
          <p:cNvPr id="4" name="Espace réservé du numéro de diapositive 3"/>
          <p:cNvSpPr>
            <a:spLocks noGrp="1"/>
          </p:cNvSpPr>
          <p:nvPr>
            <p:ph type="sldNum" sz="quarter" idx="10"/>
          </p:nvPr>
        </p:nvSpPr>
        <p:spPr/>
        <p:txBody>
          <a:bodyPr/>
          <a:lstStyle/>
          <a:p>
            <a:fld id="{F351B859-B8A3-4835-BA07-2C0D88A5DF19}" type="slidenum">
              <a:rPr lang="fr-BE" smtClean="0"/>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2" y="1597824"/>
            <a:ext cx="7772400" cy="1102519"/>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0A498263-249A-4135-94DF-1ECBA805A0C5}" type="datetimeFigureOut">
              <a:rPr lang="fr-BE" smtClean="0"/>
              <a:pPr/>
              <a:t>30-05-18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A498263-249A-4135-94DF-1ECBA805A0C5}" type="datetimeFigureOut">
              <a:rPr lang="fr-BE" smtClean="0"/>
              <a:pPr/>
              <a:t>30-05-18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7" y="205979"/>
            <a:ext cx="2057401" cy="4388644"/>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05979"/>
            <a:ext cx="6019801" cy="43886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A498263-249A-4135-94DF-1ECBA805A0C5}" type="datetimeFigureOut">
              <a:rPr lang="fr-BE" smtClean="0"/>
              <a:pPr/>
              <a:t>30-05-18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A498263-249A-4135-94DF-1ECBA805A0C5}" type="datetimeFigureOut">
              <a:rPr lang="fr-BE" smtClean="0"/>
              <a:pPr/>
              <a:t>30-05-18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4" y="3305176"/>
            <a:ext cx="7772400" cy="1021556"/>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A498263-249A-4135-94DF-1ECBA805A0C5}" type="datetimeFigureOut">
              <a:rPr lang="fr-BE" smtClean="0"/>
              <a:pPr/>
              <a:t>30-05-18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4"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A498263-249A-4135-94DF-1ECBA805A0C5}" type="datetimeFigureOut">
              <a:rPr lang="fr-BE" smtClean="0"/>
              <a:pPr/>
              <a:t>30-05-18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0A498263-249A-4135-94DF-1ECBA805A0C5}" type="datetimeFigureOut">
              <a:rPr lang="fr-BE" smtClean="0"/>
              <a:pPr/>
              <a:t>30-05-18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0A498263-249A-4135-94DF-1ECBA805A0C5}" type="datetimeFigureOut">
              <a:rPr lang="fr-BE" smtClean="0"/>
              <a:pPr/>
              <a:t>30-05-18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498263-249A-4135-94DF-1ECBA805A0C5}" type="datetimeFigureOut">
              <a:rPr lang="fr-BE" smtClean="0"/>
              <a:pPr/>
              <a:t>30-05-18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4" y="204793"/>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498263-249A-4135-94DF-1ECBA805A0C5}" type="datetimeFigureOut">
              <a:rPr lang="fr-BE" smtClean="0"/>
              <a:pPr/>
              <a:t>30-05-18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498263-249A-4135-94DF-1ECBA805A0C5}" type="datetimeFigureOut">
              <a:rPr lang="fr-BE" smtClean="0"/>
              <a:pPr/>
              <a:t>30-05-18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C19462F-3804-482A-A8D7-61583F8C52B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498263-249A-4135-94DF-1ECBA805A0C5}" type="datetimeFigureOut">
              <a:rPr lang="fr-BE" smtClean="0"/>
              <a:pPr/>
              <a:t>30-05-18</a:t>
            </a:fld>
            <a:endParaRPr lang="fr-BE"/>
          </a:p>
        </p:txBody>
      </p:sp>
      <p:sp>
        <p:nvSpPr>
          <p:cNvPr id="5" name="Espace réservé du pied de page 4"/>
          <p:cNvSpPr>
            <a:spLocks noGrp="1"/>
          </p:cNvSpPr>
          <p:nvPr>
            <p:ph type="ftr" sz="quarter" idx="3"/>
          </p:nvPr>
        </p:nvSpPr>
        <p:spPr>
          <a:xfrm>
            <a:off x="3124202"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C19462F-3804-482A-A8D7-61583F8C52B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9" y="497129"/>
            <a:ext cx="7772400" cy="1102519"/>
          </a:xfrm>
        </p:spPr>
        <p:txBody>
          <a:bodyPr>
            <a:noAutofit/>
          </a:bodyPr>
          <a:lstStyle/>
          <a:p>
            <a:r>
              <a:rPr lang="fr-FR" sz="3200" b="1" dirty="0" smtClean="0"/>
              <a:t>Un nouvel outil d’évaluation en routine de l’excitabilité nerveuse périphérique : l’</a:t>
            </a:r>
            <a:r>
              <a:rPr lang="fr-FR" sz="3200" b="1" dirty="0" err="1" smtClean="0"/>
              <a:t>iMAX</a:t>
            </a:r>
            <a:r>
              <a:rPr lang="fr-FR" sz="3200" b="1" dirty="0" smtClean="0"/>
              <a:t> (application en clinique)</a:t>
            </a:r>
            <a:br>
              <a:rPr lang="fr-FR" sz="3200" b="1" dirty="0" smtClean="0"/>
            </a:br>
            <a:endParaRPr lang="fr-BE" sz="3200" u="sng" dirty="0"/>
          </a:p>
        </p:txBody>
      </p:sp>
      <p:sp>
        <p:nvSpPr>
          <p:cNvPr id="3" name="Sous-titre 2"/>
          <p:cNvSpPr>
            <a:spLocks noGrp="1"/>
          </p:cNvSpPr>
          <p:nvPr>
            <p:ph type="subTitle" idx="1"/>
          </p:nvPr>
        </p:nvSpPr>
        <p:spPr>
          <a:xfrm>
            <a:off x="1475657" y="1545637"/>
            <a:ext cx="6400800" cy="918102"/>
          </a:xfrm>
        </p:spPr>
        <p:txBody>
          <a:bodyPr>
            <a:noAutofit/>
          </a:bodyPr>
          <a:lstStyle/>
          <a:p>
            <a:r>
              <a:rPr lang="fr-BE" sz="2800" i="1" dirty="0" smtClean="0"/>
              <a:t>21</a:t>
            </a:r>
            <a:r>
              <a:rPr lang="fr-BE" sz="2800" i="1" baseline="30000" dirty="0" smtClean="0"/>
              <a:t>e</a:t>
            </a:r>
            <a:r>
              <a:rPr lang="fr-BE" sz="2800" i="1" dirty="0" smtClean="0"/>
              <a:t> Journées Francophones d’</a:t>
            </a:r>
            <a:r>
              <a:rPr lang="fr-BE" sz="2800" i="1" dirty="0" err="1" smtClean="0"/>
              <a:t>ElectroNeuroMyoGraphie</a:t>
            </a:r>
            <a:endParaRPr lang="fr-BE" sz="2800" i="1" dirty="0" smtClean="0"/>
          </a:p>
        </p:txBody>
      </p:sp>
      <p:sp>
        <p:nvSpPr>
          <p:cNvPr id="4" name="ZoneTexte 3"/>
          <p:cNvSpPr txBox="1"/>
          <p:nvPr/>
        </p:nvSpPr>
        <p:spPr>
          <a:xfrm>
            <a:off x="2123728" y="2571750"/>
            <a:ext cx="4929223" cy="1077218"/>
          </a:xfrm>
          <a:prstGeom prst="rect">
            <a:avLst/>
          </a:prstGeom>
          <a:noFill/>
        </p:spPr>
        <p:txBody>
          <a:bodyPr wrap="square" rtlCol="0">
            <a:spAutoFit/>
          </a:bodyPr>
          <a:lstStyle/>
          <a:p>
            <a:pPr algn="ctr"/>
            <a:r>
              <a:rPr lang="en-US" sz="1600" dirty="0" smtClean="0"/>
              <a:t>Dr C. </a:t>
            </a:r>
            <a:r>
              <a:rPr lang="en-US" sz="1600" dirty="0" err="1" smtClean="0"/>
              <a:t>Milants</a:t>
            </a:r>
            <a:r>
              <a:rPr lang="en-US" sz="1600" dirty="0" smtClean="0"/>
              <a:t>, Dr F.C. Wang</a:t>
            </a:r>
          </a:p>
          <a:p>
            <a:pPr algn="ctr"/>
            <a:r>
              <a:rPr lang="en-US" sz="1600" dirty="0" err="1" smtClean="0"/>
              <a:t>Département</a:t>
            </a:r>
            <a:r>
              <a:rPr lang="en-US" sz="1600" dirty="0" smtClean="0"/>
              <a:t> de </a:t>
            </a:r>
            <a:r>
              <a:rPr lang="en-US" sz="1600" dirty="0" err="1" smtClean="0"/>
              <a:t>Neurophysiologie</a:t>
            </a:r>
            <a:r>
              <a:rPr lang="en-US" sz="1600" dirty="0" smtClean="0"/>
              <a:t> Clinique</a:t>
            </a:r>
          </a:p>
          <a:p>
            <a:pPr algn="ctr"/>
            <a:r>
              <a:rPr lang="en-US" sz="1600" dirty="0" smtClean="0"/>
              <a:t>CHU </a:t>
            </a:r>
            <a:r>
              <a:rPr lang="en-US" sz="1600" dirty="0" err="1" smtClean="0"/>
              <a:t>Sart-Tilman</a:t>
            </a:r>
            <a:endParaRPr lang="en-US" sz="1600" dirty="0" smtClean="0"/>
          </a:p>
          <a:p>
            <a:pPr algn="ctr"/>
            <a:r>
              <a:rPr lang="en-US" sz="1600" dirty="0" err="1" smtClean="0"/>
              <a:t>Liège</a:t>
            </a:r>
            <a:r>
              <a:rPr lang="en-US" sz="1600" dirty="0" smtClean="0"/>
              <a:t>, </a:t>
            </a:r>
            <a:r>
              <a:rPr lang="en-US" sz="1600" dirty="0" err="1" smtClean="0"/>
              <a:t>Belgique</a:t>
            </a:r>
            <a:endParaRPr lang="en-US" sz="1600" dirty="0"/>
          </a:p>
        </p:txBody>
      </p:sp>
      <p:pic>
        <p:nvPicPr>
          <p:cNvPr id="9" name="Picture 3"/>
          <p:cNvPicPr>
            <a:picLocks noChangeAspect="1" noChangeArrowheads="1"/>
          </p:cNvPicPr>
          <p:nvPr/>
        </p:nvPicPr>
        <p:blipFill>
          <a:blip r:embed="rId3" cstate="print"/>
          <a:srcRect l="5253" t="11769" r="82218" b="54820"/>
          <a:stretch>
            <a:fillRect/>
          </a:stretch>
        </p:blipFill>
        <p:spPr bwMode="auto">
          <a:xfrm>
            <a:off x="0" y="1347614"/>
            <a:ext cx="1200133" cy="1800200"/>
          </a:xfrm>
          <a:prstGeom prst="rect">
            <a:avLst/>
          </a:prstGeom>
          <a:noFill/>
          <a:ln w="9525">
            <a:noFill/>
            <a:miter lim="800000"/>
            <a:headEnd/>
            <a:tailEnd/>
          </a:ln>
        </p:spPr>
      </p:pic>
      <p:pic>
        <p:nvPicPr>
          <p:cNvPr id="11" name="Picture 2" descr="RÃ©sultat de recherche d'images pour &quot;logo chu liege&quot;"/>
          <p:cNvPicPr>
            <a:picLocks noChangeAspect="1" noChangeArrowheads="1"/>
          </p:cNvPicPr>
          <p:nvPr/>
        </p:nvPicPr>
        <p:blipFill>
          <a:blip r:embed="rId4" cstate="print"/>
          <a:srcRect/>
          <a:stretch>
            <a:fillRect/>
          </a:stretch>
        </p:blipFill>
        <p:spPr bwMode="auto">
          <a:xfrm>
            <a:off x="1043608" y="3619499"/>
            <a:ext cx="6962775" cy="1524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1026" name="Picture 2"/>
          <p:cNvPicPr>
            <a:picLocks noGrp="1" noChangeAspect="1" noChangeArrowheads="1"/>
          </p:cNvPicPr>
          <p:nvPr>
            <p:ph idx="1"/>
          </p:nvPr>
        </p:nvPicPr>
        <p:blipFill>
          <a:blip r:embed="rId3" cstate="print"/>
          <a:srcRect l="11812" t="14953" r="29712" b="6549"/>
          <a:stretch>
            <a:fillRect/>
          </a:stretch>
        </p:blipFill>
        <p:spPr bwMode="auto">
          <a:xfrm>
            <a:off x="1216722" y="0"/>
            <a:ext cx="6811662"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Méthodes</a:t>
            </a:r>
            <a:endParaRPr lang="fr-BE" b="1" dirty="0"/>
          </a:p>
        </p:txBody>
      </p:sp>
      <p:sp>
        <p:nvSpPr>
          <p:cNvPr id="3" name="Espace réservé du contenu 2"/>
          <p:cNvSpPr>
            <a:spLocks noGrp="1"/>
          </p:cNvSpPr>
          <p:nvPr>
            <p:ph idx="1"/>
          </p:nvPr>
        </p:nvSpPr>
        <p:spPr>
          <a:xfrm>
            <a:off x="457200" y="1200150"/>
            <a:ext cx="8229600" cy="3675855"/>
          </a:xfrm>
        </p:spPr>
        <p:txBody>
          <a:bodyPr>
            <a:normAutofit fontScale="85000" lnSpcReduction="20000"/>
          </a:bodyPr>
          <a:lstStyle/>
          <a:p>
            <a:r>
              <a:rPr lang="fr-BE" dirty="0" smtClean="0"/>
              <a:t>Mesure du seuil et de l’</a:t>
            </a:r>
            <a:r>
              <a:rPr lang="fr-BE" dirty="0" err="1" smtClean="0"/>
              <a:t>iMAX</a:t>
            </a:r>
            <a:r>
              <a:rPr lang="fr-BE" dirty="0" smtClean="0"/>
              <a:t> chez des patients souffrant d’une atteinte du système nerveux périphérique</a:t>
            </a:r>
          </a:p>
          <a:p>
            <a:pPr lvl="1"/>
            <a:r>
              <a:rPr lang="fr-BE" dirty="0" smtClean="0"/>
              <a:t>CMT 1a (n=5)</a:t>
            </a:r>
          </a:p>
          <a:p>
            <a:pPr lvl="1"/>
            <a:r>
              <a:rPr lang="fr-BE" dirty="0" smtClean="0"/>
              <a:t>PRNC (n=6)</a:t>
            </a:r>
          </a:p>
          <a:p>
            <a:pPr lvl="1"/>
            <a:r>
              <a:rPr lang="fr-BE" dirty="0" smtClean="0"/>
              <a:t>MMN (n=4)</a:t>
            </a:r>
          </a:p>
          <a:p>
            <a:pPr lvl="1"/>
            <a:r>
              <a:rPr lang="fr-BE" dirty="0" smtClean="0"/>
              <a:t>SGB de forme classique (n=4)</a:t>
            </a:r>
          </a:p>
          <a:p>
            <a:pPr lvl="1"/>
            <a:r>
              <a:rPr lang="fr-BE" dirty="0" smtClean="0"/>
              <a:t>AMAN (n=2)</a:t>
            </a:r>
          </a:p>
          <a:p>
            <a:pPr lvl="1"/>
            <a:r>
              <a:rPr lang="fr-BE" dirty="0" smtClean="0"/>
              <a:t>Maladie du motoneurone (n=5)</a:t>
            </a:r>
          </a:p>
          <a:p>
            <a:pPr lvl="1"/>
            <a:r>
              <a:rPr lang="fr-BE" dirty="0" smtClean="0"/>
              <a:t>Neuropathie </a:t>
            </a:r>
            <a:r>
              <a:rPr lang="fr-BE" dirty="0" err="1" smtClean="0"/>
              <a:t>axonale</a:t>
            </a:r>
            <a:r>
              <a:rPr lang="fr-BE" dirty="0" smtClean="0"/>
              <a:t> (n=11)</a:t>
            </a:r>
          </a:p>
          <a:p>
            <a:pPr lvl="1"/>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Résultats</a:t>
            </a:r>
            <a:endParaRPr lang="fr-BE" b="1" dirty="0"/>
          </a:p>
        </p:txBody>
      </p:sp>
      <p:sp>
        <p:nvSpPr>
          <p:cNvPr id="3" name="Espace réservé du contenu 2"/>
          <p:cNvSpPr>
            <a:spLocks noGrp="1"/>
          </p:cNvSpPr>
          <p:nvPr>
            <p:ph idx="1"/>
          </p:nvPr>
        </p:nvSpPr>
        <p:spPr/>
        <p:txBody>
          <a:bodyPr/>
          <a:lstStyle/>
          <a:p>
            <a:endParaRPr lang="fr-BE" dirty="0"/>
          </a:p>
        </p:txBody>
      </p:sp>
      <p:graphicFrame>
        <p:nvGraphicFramePr>
          <p:cNvPr id="4" name="Tableau 3"/>
          <p:cNvGraphicFramePr>
            <a:graphicFrameLocks noGrp="1"/>
          </p:cNvGraphicFramePr>
          <p:nvPr/>
        </p:nvGraphicFramePr>
        <p:xfrm>
          <a:off x="683567" y="915566"/>
          <a:ext cx="7740349" cy="4227935"/>
        </p:xfrm>
        <a:graphic>
          <a:graphicData uri="http://schemas.openxmlformats.org/drawingml/2006/table">
            <a:tbl>
              <a:tblPr firstRow="1" bandRow="1">
                <a:tableStyleId>{5C22544A-7EE6-4342-B048-85BDC9FD1C3A}</a:tableStyleId>
              </a:tblPr>
              <a:tblGrid>
                <a:gridCol w="2594319"/>
                <a:gridCol w="1107988"/>
                <a:gridCol w="613594"/>
                <a:gridCol w="726218"/>
                <a:gridCol w="1107988"/>
                <a:gridCol w="795121"/>
                <a:gridCol w="795121"/>
              </a:tblGrid>
              <a:tr h="435482">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t>Médian/</a:t>
                      </a:r>
                      <a:r>
                        <a:rPr lang="en-US" sz="2400" baseline="0" dirty="0" err="1" smtClean="0"/>
                        <a:t>poignet</a:t>
                      </a:r>
                      <a:endParaRPr lang="en-US" sz="2400" baseline="0" dirty="0" smtClean="0"/>
                    </a:p>
                  </a:txBody>
                  <a:tcPr marT="34290" marB="34290"/>
                </a:tc>
                <a:tc gridSpan="3">
                  <a:txBody>
                    <a:bodyPr/>
                    <a:lstStyle/>
                    <a:p>
                      <a:pPr algn="ctr"/>
                      <a:r>
                        <a:rPr lang="en-US" sz="2400" dirty="0" err="1" smtClean="0"/>
                        <a:t>Seuil</a:t>
                      </a:r>
                      <a:r>
                        <a:rPr lang="en-US" sz="2400" dirty="0" smtClean="0"/>
                        <a:t> (</a:t>
                      </a:r>
                      <a:r>
                        <a:rPr lang="en-US" sz="2400" dirty="0" err="1" smtClean="0"/>
                        <a:t>mA</a:t>
                      </a:r>
                      <a:r>
                        <a:rPr lang="en-US" sz="2400" dirty="0" smtClean="0"/>
                        <a:t>)</a:t>
                      </a:r>
                      <a:endParaRPr lang="en-US" sz="2400" dirty="0"/>
                    </a:p>
                  </a:txBody>
                  <a:tcPr marT="34290" marB="34290"/>
                </a:tc>
                <a:tc hMerge="1">
                  <a:txBody>
                    <a:bodyPr/>
                    <a:lstStyle/>
                    <a:p>
                      <a:endParaRPr lang="en-US" dirty="0"/>
                    </a:p>
                  </a:txBody>
                  <a:tcPr/>
                </a:tc>
                <a:tc hMerge="1">
                  <a:txBody>
                    <a:bodyPr/>
                    <a:lstStyle/>
                    <a:p>
                      <a:endParaRPr lang="en-US" dirty="0"/>
                    </a:p>
                  </a:txBody>
                  <a:tcPr/>
                </a:tc>
                <a:tc gridSpan="3">
                  <a:txBody>
                    <a:bodyPr/>
                    <a:lstStyle/>
                    <a:p>
                      <a:pPr algn="ctr"/>
                      <a:r>
                        <a:rPr lang="en-US" sz="2400" dirty="0" err="1" smtClean="0"/>
                        <a:t>iMAX</a:t>
                      </a:r>
                      <a:r>
                        <a:rPr lang="en-US" sz="2400" dirty="0" smtClean="0"/>
                        <a:t> (</a:t>
                      </a:r>
                      <a:r>
                        <a:rPr lang="en-US" sz="2400" dirty="0" err="1" smtClean="0"/>
                        <a:t>mA</a:t>
                      </a:r>
                      <a:r>
                        <a:rPr lang="en-US" sz="2400" dirty="0" smtClean="0"/>
                        <a:t>)</a:t>
                      </a:r>
                      <a:endParaRPr lang="en-US" sz="2400" dirty="0"/>
                    </a:p>
                  </a:txBody>
                  <a:tcPr marT="34290" marB="34290"/>
                </a:tc>
                <a:tc hMerge="1">
                  <a:txBody>
                    <a:bodyPr/>
                    <a:lstStyle/>
                    <a:p>
                      <a:endParaRPr lang="en-US" dirty="0"/>
                    </a:p>
                  </a:txBody>
                  <a:tcPr/>
                </a:tc>
                <a:tc hMerge="1">
                  <a:txBody>
                    <a:bodyPr/>
                    <a:lstStyle/>
                    <a:p>
                      <a:endParaRPr lang="en-US" dirty="0"/>
                    </a:p>
                  </a:txBody>
                  <a:tcPr/>
                </a:tc>
              </a:tr>
              <a:tr h="435482">
                <a:tc vMerge="1">
                  <a:txBody>
                    <a:bodyPr/>
                    <a:lstStyle/>
                    <a:p>
                      <a:endParaRPr lang="en-US" baseline="0" dirty="0" smtClean="0"/>
                    </a:p>
                  </a:txBody>
                  <a:tcPr/>
                </a:tc>
                <a:tc>
                  <a:txBody>
                    <a:bodyPr/>
                    <a:lstStyle/>
                    <a:p>
                      <a:pPr algn="ctr"/>
                      <a:r>
                        <a:rPr lang="en-US" sz="2400" dirty="0" smtClean="0">
                          <a:solidFill>
                            <a:srgbClr val="FF0000"/>
                          </a:solidFill>
                        </a:rPr>
                        <a:t>Moy</a:t>
                      </a:r>
                      <a:endParaRPr lang="en-US" sz="2400" dirty="0">
                        <a:solidFill>
                          <a:srgbClr val="FF0000"/>
                        </a:solidFill>
                      </a:endParaRPr>
                    </a:p>
                  </a:txBody>
                  <a:tcPr marT="34290" marB="34290"/>
                </a:tc>
                <a:tc>
                  <a:txBody>
                    <a:bodyPr/>
                    <a:lstStyle/>
                    <a:p>
                      <a:pPr algn="ctr"/>
                      <a:r>
                        <a:rPr lang="en-US" sz="2400" dirty="0" smtClean="0">
                          <a:solidFill>
                            <a:srgbClr val="FF0000"/>
                          </a:solidFill>
                        </a:rPr>
                        <a:t>DS</a:t>
                      </a:r>
                      <a:endParaRPr lang="en-US" sz="2400" dirty="0">
                        <a:solidFill>
                          <a:srgbClr val="FF0000"/>
                        </a:solidFill>
                      </a:endParaRPr>
                    </a:p>
                  </a:txBody>
                  <a:tcPr marT="34290" marB="34290"/>
                </a:tc>
                <a:tc>
                  <a:txBody>
                    <a:bodyPr/>
                    <a:lstStyle/>
                    <a:p>
                      <a:pPr algn="ctr"/>
                      <a:r>
                        <a:rPr lang="en-US" sz="2400" dirty="0" smtClean="0">
                          <a:solidFill>
                            <a:srgbClr val="FF0000"/>
                          </a:solidFill>
                        </a:rPr>
                        <a:t>Z</a:t>
                      </a:r>
                      <a:endParaRPr lang="en-US" sz="2400" dirty="0">
                        <a:solidFill>
                          <a:srgbClr val="FF0000"/>
                        </a:solidFill>
                      </a:endParaRPr>
                    </a:p>
                  </a:txBody>
                  <a:tcPr marT="34290" marB="34290"/>
                </a:tc>
                <a:tc>
                  <a:txBody>
                    <a:bodyPr/>
                    <a:lstStyle/>
                    <a:p>
                      <a:pPr algn="ctr"/>
                      <a:r>
                        <a:rPr lang="en-US" sz="2400" dirty="0" smtClean="0">
                          <a:solidFill>
                            <a:srgbClr val="FF0000"/>
                          </a:solidFill>
                        </a:rPr>
                        <a:t>Moy</a:t>
                      </a:r>
                      <a:endParaRPr lang="en-US" sz="2400" dirty="0">
                        <a:solidFill>
                          <a:srgbClr val="FF0000"/>
                        </a:solidFill>
                      </a:endParaRPr>
                    </a:p>
                  </a:txBody>
                  <a:tcPr marT="34290" marB="34290"/>
                </a:tc>
                <a:tc>
                  <a:txBody>
                    <a:bodyPr/>
                    <a:lstStyle/>
                    <a:p>
                      <a:pPr algn="ctr"/>
                      <a:r>
                        <a:rPr lang="en-US" sz="2400" dirty="0" smtClean="0">
                          <a:solidFill>
                            <a:srgbClr val="FF0000"/>
                          </a:solidFill>
                        </a:rPr>
                        <a:t>DS</a:t>
                      </a:r>
                      <a:endParaRPr lang="en-US" sz="2400" dirty="0">
                        <a:solidFill>
                          <a:srgbClr val="FF0000"/>
                        </a:solidFill>
                      </a:endParaRPr>
                    </a:p>
                  </a:txBody>
                  <a:tcPr marT="34290" marB="34290"/>
                </a:tc>
                <a:tc>
                  <a:txBody>
                    <a:bodyPr/>
                    <a:lstStyle/>
                    <a:p>
                      <a:pPr algn="ctr"/>
                      <a:r>
                        <a:rPr lang="en-US" sz="2400" dirty="0" smtClean="0">
                          <a:solidFill>
                            <a:srgbClr val="FF0000"/>
                          </a:solidFill>
                        </a:rPr>
                        <a:t>Z</a:t>
                      </a:r>
                      <a:endParaRPr lang="en-US" sz="2400" dirty="0">
                        <a:solidFill>
                          <a:srgbClr val="FF0000"/>
                        </a:solidFill>
                      </a:endParaRPr>
                    </a:p>
                  </a:txBody>
                  <a:tcPr marT="34290" marB="34290"/>
                </a:tc>
              </a:tr>
              <a:tr h="458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CMT1a (</a:t>
                      </a:r>
                      <a:r>
                        <a:rPr lang="en-US" sz="2400" dirty="0" err="1" smtClean="0"/>
                        <a:t>n</a:t>
                      </a:r>
                      <a:r>
                        <a:rPr lang="en-US" sz="2400" dirty="0" smtClean="0"/>
                        <a:t>=5)</a:t>
                      </a:r>
                    </a:p>
                  </a:txBody>
                  <a:tcPr marT="34290" marB="34290"/>
                </a:tc>
                <a:tc>
                  <a:txBody>
                    <a:bodyPr/>
                    <a:lstStyle/>
                    <a:p>
                      <a:pPr algn="ctr"/>
                      <a:r>
                        <a:rPr lang="en-US" sz="2400" dirty="0" smtClean="0"/>
                        <a:t>8,3</a:t>
                      </a:r>
                    </a:p>
                  </a:txBody>
                  <a:tcPr marT="34290" marB="34290"/>
                </a:tc>
                <a:tc>
                  <a:txBody>
                    <a:bodyPr/>
                    <a:lstStyle/>
                    <a:p>
                      <a:pPr algn="ctr"/>
                      <a:r>
                        <a:rPr lang="en-US" sz="2400" dirty="0" smtClean="0"/>
                        <a:t>4,9</a:t>
                      </a:r>
                      <a:endParaRPr lang="en-US" sz="2400" dirty="0"/>
                    </a:p>
                  </a:txBody>
                  <a:tcPr marT="34290" marB="34290"/>
                </a:tc>
                <a:tc>
                  <a:txBody>
                    <a:bodyPr/>
                    <a:lstStyle/>
                    <a:p>
                      <a:pPr algn="ctr"/>
                      <a:r>
                        <a:rPr lang="en-US" sz="2400" b="1" dirty="0" smtClean="0">
                          <a:solidFill>
                            <a:srgbClr val="FF0000"/>
                          </a:solidFill>
                        </a:rPr>
                        <a:t>15</a:t>
                      </a:r>
                      <a:endParaRPr lang="en-US" sz="2400" b="1" dirty="0">
                        <a:solidFill>
                          <a:srgbClr val="FF0000"/>
                        </a:solidFill>
                      </a:endParaRPr>
                    </a:p>
                  </a:txBody>
                  <a:tcPr marT="34290" marB="34290"/>
                </a:tc>
                <a:tc>
                  <a:txBody>
                    <a:bodyPr/>
                    <a:lstStyle/>
                    <a:p>
                      <a:pPr algn="ctr"/>
                      <a:r>
                        <a:rPr lang="en-US" sz="2400" dirty="0" smtClean="0"/>
                        <a:t>38,9</a:t>
                      </a:r>
                    </a:p>
                  </a:txBody>
                  <a:tcPr marT="34290" marB="34290"/>
                </a:tc>
                <a:tc>
                  <a:txBody>
                    <a:bodyPr/>
                    <a:lstStyle/>
                    <a:p>
                      <a:pPr algn="ctr"/>
                      <a:r>
                        <a:rPr lang="en-US" sz="2400" dirty="0" smtClean="0"/>
                        <a:t>17,9</a:t>
                      </a:r>
                      <a:endParaRPr lang="en-US" sz="2400" dirty="0"/>
                    </a:p>
                  </a:txBody>
                  <a:tcPr marT="34290" marB="34290"/>
                </a:tc>
                <a:tc>
                  <a:txBody>
                    <a:bodyPr/>
                    <a:lstStyle/>
                    <a:p>
                      <a:pPr algn="ctr"/>
                      <a:r>
                        <a:rPr lang="en-US" sz="2400" b="1" dirty="0" smtClean="0">
                          <a:solidFill>
                            <a:srgbClr val="FF0000"/>
                          </a:solidFill>
                        </a:rPr>
                        <a:t>29</a:t>
                      </a:r>
                      <a:endParaRPr lang="en-US" sz="2400" b="1" dirty="0">
                        <a:solidFill>
                          <a:srgbClr val="FF0000"/>
                        </a:solidFill>
                      </a:endParaRPr>
                    </a:p>
                  </a:txBody>
                  <a:tcPr marT="34290" marB="34290"/>
                </a:tc>
              </a:tr>
              <a:tr h="458987">
                <a:tc>
                  <a:txBody>
                    <a:bodyPr/>
                    <a:lstStyle/>
                    <a:p>
                      <a:r>
                        <a:rPr lang="en-US" sz="2400" dirty="0" smtClean="0"/>
                        <a:t>PRNC (</a:t>
                      </a:r>
                      <a:r>
                        <a:rPr lang="en-US" sz="2400" dirty="0" err="1" smtClean="0"/>
                        <a:t>n</a:t>
                      </a:r>
                      <a:r>
                        <a:rPr lang="en-US" sz="2400" dirty="0" smtClean="0"/>
                        <a:t>=6)</a:t>
                      </a:r>
                      <a:endParaRPr lang="en-US" sz="2400" dirty="0"/>
                    </a:p>
                  </a:txBody>
                  <a:tcPr marT="34290" marB="34290"/>
                </a:tc>
                <a:tc>
                  <a:txBody>
                    <a:bodyPr/>
                    <a:lstStyle/>
                    <a:p>
                      <a:pPr algn="ctr"/>
                      <a:r>
                        <a:rPr lang="en-US" sz="2400" dirty="0" smtClean="0"/>
                        <a:t>2,9</a:t>
                      </a:r>
                    </a:p>
                  </a:txBody>
                  <a:tcPr marT="34290" marB="34290"/>
                </a:tc>
                <a:tc>
                  <a:txBody>
                    <a:bodyPr/>
                    <a:lstStyle/>
                    <a:p>
                      <a:pPr algn="ctr"/>
                      <a:r>
                        <a:rPr lang="en-US" sz="2400" dirty="0" smtClean="0"/>
                        <a:t>1</a:t>
                      </a:r>
                      <a:endParaRPr lang="en-US" sz="2400" dirty="0"/>
                    </a:p>
                  </a:txBody>
                  <a:tcPr marT="34290" marB="34290"/>
                </a:tc>
                <a:tc>
                  <a:txBody>
                    <a:bodyPr/>
                    <a:lstStyle/>
                    <a:p>
                      <a:pPr algn="ctr"/>
                      <a:r>
                        <a:rPr lang="en-US" sz="2400" b="1" dirty="0" smtClean="0">
                          <a:solidFill>
                            <a:srgbClr val="FF0000"/>
                          </a:solidFill>
                        </a:rPr>
                        <a:t>3</a:t>
                      </a:r>
                      <a:endParaRPr lang="en-US" sz="2400" b="1" dirty="0">
                        <a:solidFill>
                          <a:srgbClr val="FF0000"/>
                        </a:solidFill>
                      </a:endParaRPr>
                    </a:p>
                  </a:txBody>
                  <a:tcPr marT="34290" marB="34290"/>
                </a:tc>
                <a:tc>
                  <a:txBody>
                    <a:bodyPr/>
                    <a:lstStyle/>
                    <a:p>
                      <a:pPr algn="ctr"/>
                      <a:r>
                        <a:rPr lang="en-US" sz="2400" dirty="0" smtClean="0"/>
                        <a:t>15,4</a:t>
                      </a:r>
                    </a:p>
                  </a:txBody>
                  <a:tcPr marT="34290" marB="34290"/>
                </a:tc>
                <a:tc>
                  <a:txBody>
                    <a:bodyPr/>
                    <a:lstStyle/>
                    <a:p>
                      <a:pPr algn="ctr"/>
                      <a:r>
                        <a:rPr lang="en-US" sz="2400" dirty="0" smtClean="0"/>
                        <a:t>15,4</a:t>
                      </a:r>
                      <a:endParaRPr lang="en-US" sz="2400" dirty="0"/>
                    </a:p>
                  </a:txBody>
                  <a:tcPr marT="34290" marB="34290"/>
                </a:tc>
                <a:tc>
                  <a:txBody>
                    <a:bodyPr/>
                    <a:lstStyle/>
                    <a:p>
                      <a:pPr algn="ctr"/>
                      <a:r>
                        <a:rPr lang="en-US" sz="2400" b="1" dirty="0" smtClean="0">
                          <a:solidFill>
                            <a:srgbClr val="FF0000"/>
                          </a:solidFill>
                        </a:rPr>
                        <a:t>10</a:t>
                      </a:r>
                      <a:endParaRPr lang="en-US" sz="2400" b="1" dirty="0">
                        <a:solidFill>
                          <a:srgbClr val="FF0000"/>
                        </a:solidFill>
                      </a:endParaRPr>
                    </a:p>
                  </a:txBody>
                  <a:tcPr marT="34290" marB="34290"/>
                </a:tc>
              </a:tr>
              <a:tr h="458987">
                <a:tc>
                  <a:txBody>
                    <a:bodyPr/>
                    <a:lstStyle/>
                    <a:p>
                      <a:r>
                        <a:rPr lang="en-US" sz="2400" dirty="0" smtClean="0"/>
                        <a:t>MMN (</a:t>
                      </a:r>
                      <a:r>
                        <a:rPr lang="en-US" sz="2400" dirty="0" err="1" smtClean="0"/>
                        <a:t>n</a:t>
                      </a:r>
                      <a:r>
                        <a:rPr lang="en-US" sz="2400" dirty="0" smtClean="0"/>
                        <a:t>=4)</a:t>
                      </a:r>
                      <a:endParaRPr lang="en-US" sz="2400" dirty="0"/>
                    </a:p>
                  </a:txBody>
                  <a:tcPr marT="34290" marB="34290"/>
                </a:tc>
                <a:tc>
                  <a:txBody>
                    <a:bodyPr/>
                    <a:lstStyle/>
                    <a:p>
                      <a:pPr algn="ctr"/>
                      <a:r>
                        <a:rPr lang="en-US" sz="2400" dirty="0" smtClean="0"/>
                        <a:t>5,5</a:t>
                      </a:r>
                    </a:p>
                  </a:txBody>
                  <a:tcPr marT="34290" marB="34290"/>
                </a:tc>
                <a:tc>
                  <a:txBody>
                    <a:bodyPr/>
                    <a:lstStyle/>
                    <a:p>
                      <a:pPr algn="ctr"/>
                      <a:r>
                        <a:rPr lang="en-US" sz="2400" dirty="0" smtClean="0"/>
                        <a:t>3,9</a:t>
                      </a:r>
                      <a:endParaRPr lang="en-US" sz="2400" dirty="0"/>
                    </a:p>
                  </a:txBody>
                  <a:tcPr marT="34290" marB="34290"/>
                </a:tc>
                <a:tc>
                  <a:txBody>
                    <a:bodyPr/>
                    <a:lstStyle/>
                    <a:p>
                      <a:pPr algn="ctr"/>
                      <a:r>
                        <a:rPr lang="en-US" sz="2400" b="1" dirty="0" smtClean="0">
                          <a:solidFill>
                            <a:srgbClr val="FF0000"/>
                          </a:solidFill>
                        </a:rPr>
                        <a:t>9</a:t>
                      </a:r>
                      <a:endParaRPr lang="en-US" sz="2400" b="1" dirty="0">
                        <a:solidFill>
                          <a:srgbClr val="FF0000"/>
                        </a:solidFill>
                      </a:endParaRPr>
                    </a:p>
                  </a:txBody>
                  <a:tcPr marT="34290" marB="34290"/>
                </a:tc>
                <a:tc>
                  <a:txBody>
                    <a:bodyPr/>
                    <a:lstStyle/>
                    <a:p>
                      <a:pPr algn="ctr"/>
                      <a:r>
                        <a:rPr lang="en-US" sz="2400" dirty="0" smtClean="0"/>
                        <a:t>24,4</a:t>
                      </a:r>
                    </a:p>
                  </a:txBody>
                  <a:tcPr marT="34290" marB="34290"/>
                </a:tc>
                <a:tc>
                  <a:txBody>
                    <a:bodyPr/>
                    <a:lstStyle/>
                    <a:p>
                      <a:pPr algn="ctr"/>
                      <a:r>
                        <a:rPr lang="en-US" sz="2400" dirty="0" smtClean="0"/>
                        <a:t>11</a:t>
                      </a:r>
                      <a:endParaRPr lang="en-US" sz="2400" dirty="0"/>
                    </a:p>
                  </a:txBody>
                  <a:tcPr marT="34290" marB="34290"/>
                </a:tc>
                <a:tc>
                  <a:txBody>
                    <a:bodyPr/>
                    <a:lstStyle/>
                    <a:p>
                      <a:pPr algn="ctr"/>
                      <a:r>
                        <a:rPr lang="en-US" sz="2400" b="1" dirty="0" smtClean="0">
                          <a:solidFill>
                            <a:srgbClr val="FF0000"/>
                          </a:solidFill>
                        </a:rPr>
                        <a:t>17</a:t>
                      </a:r>
                      <a:endParaRPr lang="en-US" sz="2400" b="1" dirty="0">
                        <a:solidFill>
                          <a:srgbClr val="FF0000"/>
                        </a:solidFill>
                      </a:endParaRPr>
                    </a:p>
                  </a:txBody>
                  <a:tcPr marT="34290" marB="34290"/>
                </a:tc>
              </a:tr>
              <a:tr h="458987">
                <a:tc>
                  <a:txBody>
                    <a:bodyPr/>
                    <a:lstStyle/>
                    <a:p>
                      <a:r>
                        <a:rPr lang="en-US" sz="2400" dirty="0" smtClean="0"/>
                        <a:t>SGB </a:t>
                      </a:r>
                      <a:r>
                        <a:rPr lang="en-US" sz="2400" dirty="0" err="1" smtClean="0"/>
                        <a:t>cl</a:t>
                      </a:r>
                      <a:r>
                        <a:rPr lang="en-US" sz="2400" dirty="0" smtClean="0"/>
                        <a:t> (</a:t>
                      </a:r>
                      <a:r>
                        <a:rPr lang="en-US" sz="2400" dirty="0" err="1" smtClean="0"/>
                        <a:t>n</a:t>
                      </a:r>
                      <a:r>
                        <a:rPr lang="en-US" sz="2400" dirty="0" smtClean="0"/>
                        <a:t>=4)</a:t>
                      </a:r>
                      <a:endParaRPr lang="en-US" sz="2400" dirty="0"/>
                    </a:p>
                  </a:txBody>
                  <a:tcPr marT="34290" marB="34290"/>
                </a:tc>
                <a:tc>
                  <a:txBody>
                    <a:bodyPr/>
                    <a:lstStyle/>
                    <a:p>
                      <a:pPr algn="ctr"/>
                      <a:r>
                        <a:rPr lang="en-US" sz="2400" dirty="0" smtClean="0"/>
                        <a:t>3,4</a:t>
                      </a:r>
                    </a:p>
                  </a:txBody>
                  <a:tcPr marT="34290" marB="34290"/>
                </a:tc>
                <a:tc>
                  <a:txBody>
                    <a:bodyPr/>
                    <a:lstStyle/>
                    <a:p>
                      <a:pPr algn="ctr"/>
                      <a:r>
                        <a:rPr lang="en-US" sz="2400" dirty="0" smtClean="0"/>
                        <a:t>1,7</a:t>
                      </a:r>
                      <a:endParaRPr lang="en-US" sz="2400" dirty="0"/>
                    </a:p>
                  </a:txBody>
                  <a:tcPr marT="34290" marB="34290"/>
                </a:tc>
                <a:tc>
                  <a:txBody>
                    <a:bodyPr/>
                    <a:lstStyle/>
                    <a:p>
                      <a:pPr algn="ctr"/>
                      <a:r>
                        <a:rPr lang="en-US" sz="2400" b="1" dirty="0" smtClean="0">
                          <a:solidFill>
                            <a:srgbClr val="FF0000"/>
                          </a:solidFill>
                        </a:rPr>
                        <a:t>4</a:t>
                      </a:r>
                      <a:endParaRPr lang="en-US" sz="2400" b="1" dirty="0">
                        <a:solidFill>
                          <a:srgbClr val="FF0000"/>
                        </a:solidFill>
                      </a:endParaRPr>
                    </a:p>
                  </a:txBody>
                  <a:tcPr marT="34290" marB="34290"/>
                </a:tc>
                <a:tc>
                  <a:txBody>
                    <a:bodyPr/>
                    <a:lstStyle/>
                    <a:p>
                      <a:pPr algn="ctr"/>
                      <a:r>
                        <a:rPr lang="en-US" sz="2400" dirty="0" smtClean="0"/>
                        <a:t>36,3</a:t>
                      </a:r>
                    </a:p>
                  </a:txBody>
                  <a:tcPr marT="34290" marB="34290"/>
                </a:tc>
                <a:tc>
                  <a:txBody>
                    <a:bodyPr/>
                    <a:lstStyle/>
                    <a:p>
                      <a:pPr algn="ctr"/>
                      <a:r>
                        <a:rPr lang="en-US" sz="2400" dirty="0" smtClean="0"/>
                        <a:t>30,6</a:t>
                      </a:r>
                      <a:endParaRPr lang="en-US" sz="2400" dirty="0"/>
                    </a:p>
                  </a:txBody>
                  <a:tcPr marT="34290" marB="34290"/>
                </a:tc>
                <a:tc>
                  <a:txBody>
                    <a:bodyPr/>
                    <a:lstStyle/>
                    <a:p>
                      <a:pPr algn="ctr"/>
                      <a:r>
                        <a:rPr lang="en-US" sz="2400" b="1" dirty="0" smtClean="0">
                          <a:solidFill>
                            <a:srgbClr val="FF0000"/>
                          </a:solidFill>
                        </a:rPr>
                        <a:t>27</a:t>
                      </a:r>
                      <a:endParaRPr lang="en-US" sz="2400" b="1" dirty="0">
                        <a:solidFill>
                          <a:srgbClr val="FF0000"/>
                        </a:solidFill>
                      </a:endParaRPr>
                    </a:p>
                  </a:txBody>
                  <a:tcPr marT="34290" marB="34290"/>
                </a:tc>
              </a:tr>
              <a:tr h="458987">
                <a:tc>
                  <a:txBody>
                    <a:bodyPr/>
                    <a:lstStyle/>
                    <a:p>
                      <a:r>
                        <a:rPr lang="en-US" sz="2400" dirty="0" smtClean="0"/>
                        <a:t>AMAN (</a:t>
                      </a:r>
                      <a:r>
                        <a:rPr lang="en-US" sz="2400" dirty="0" err="1" smtClean="0"/>
                        <a:t>n</a:t>
                      </a:r>
                      <a:r>
                        <a:rPr lang="en-US" sz="2400" dirty="0" smtClean="0"/>
                        <a:t>=2)</a:t>
                      </a:r>
                      <a:endParaRPr lang="en-US" sz="2400" dirty="0"/>
                    </a:p>
                  </a:txBody>
                  <a:tcPr marT="34290" marB="34290"/>
                </a:tc>
                <a:tc>
                  <a:txBody>
                    <a:bodyPr/>
                    <a:lstStyle/>
                    <a:p>
                      <a:pPr algn="ctr"/>
                      <a:r>
                        <a:rPr lang="en-US" sz="2400" dirty="0" smtClean="0"/>
                        <a:t>1,9</a:t>
                      </a:r>
                    </a:p>
                  </a:txBody>
                  <a:tcPr marT="34290" marB="34290"/>
                </a:tc>
                <a:tc>
                  <a:txBody>
                    <a:bodyPr/>
                    <a:lstStyle/>
                    <a:p>
                      <a:pPr algn="ctr"/>
                      <a:r>
                        <a:rPr lang="en-US" sz="2400" dirty="0" smtClean="0"/>
                        <a:t>0,7</a:t>
                      </a:r>
                      <a:endParaRPr lang="en-US" sz="2400" dirty="0"/>
                    </a:p>
                  </a:txBody>
                  <a:tcPr marT="34290" marB="34290"/>
                </a:tc>
                <a:tc>
                  <a:txBody>
                    <a:bodyPr/>
                    <a:lstStyle/>
                    <a:p>
                      <a:pPr algn="ctr"/>
                      <a:r>
                        <a:rPr lang="en-US" sz="2400" b="1" dirty="0" smtClean="0"/>
                        <a:t>1</a:t>
                      </a:r>
                      <a:endParaRPr lang="en-US" sz="2400" b="1" dirty="0"/>
                    </a:p>
                  </a:txBody>
                  <a:tcPr marT="34290" marB="34290"/>
                </a:tc>
                <a:tc>
                  <a:txBody>
                    <a:bodyPr/>
                    <a:lstStyle/>
                    <a:p>
                      <a:pPr algn="ctr"/>
                      <a:r>
                        <a:rPr lang="en-US" sz="2400" dirty="0" smtClean="0"/>
                        <a:t>10,0</a:t>
                      </a:r>
                    </a:p>
                  </a:txBody>
                  <a:tcPr marT="34290" marB="34290"/>
                </a:tc>
                <a:tc>
                  <a:txBody>
                    <a:bodyPr/>
                    <a:lstStyle/>
                    <a:p>
                      <a:pPr algn="ctr"/>
                      <a:r>
                        <a:rPr lang="en-US" sz="2400" dirty="0" smtClean="0"/>
                        <a:t>2,8</a:t>
                      </a:r>
                      <a:endParaRPr lang="en-US" sz="2400" dirty="0"/>
                    </a:p>
                  </a:txBody>
                  <a:tcPr marT="34290" marB="34290"/>
                </a:tc>
                <a:tc>
                  <a:txBody>
                    <a:bodyPr/>
                    <a:lstStyle/>
                    <a:p>
                      <a:pPr algn="ctr"/>
                      <a:r>
                        <a:rPr lang="en-US" sz="2400" b="1" dirty="0" smtClean="0">
                          <a:solidFill>
                            <a:srgbClr val="FF0000"/>
                          </a:solidFill>
                        </a:rPr>
                        <a:t>5</a:t>
                      </a:r>
                      <a:endParaRPr lang="en-US" sz="2400" b="1" dirty="0">
                        <a:solidFill>
                          <a:srgbClr val="FF0000"/>
                        </a:solidFill>
                      </a:endParaRPr>
                    </a:p>
                  </a:txBody>
                  <a:tcPr marT="34290" marB="34290"/>
                </a:tc>
              </a:tr>
              <a:tr h="458987">
                <a:tc>
                  <a:txBody>
                    <a:bodyPr/>
                    <a:lstStyle/>
                    <a:p>
                      <a:r>
                        <a:rPr lang="en-US" sz="2400" dirty="0" smtClean="0"/>
                        <a:t>MN (</a:t>
                      </a:r>
                      <a:r>
                        <a:rPr lang="en-US" sz="2400" dirty="0" err="1" smtClean="0"/>
                        <a:t>n</a:t>
                      </a:r>
                      <a:r>
                        <a:rPr lang="en-US" sz="2400" dirty="0" smtClean="0"/>
                        <a:t>=5)</a:t>
                      </a:r>
                      <a:endParaRPr lang="en-US" sz="2400" dirty="0"/>
                    </a:p>
                  </a:txBody>
                  <a:tcPr marT="34290" marB="34290"/>
                </a:tc>
                <a:tc>
                  <a:txBody>
                    <a:bodyPr/>
                    <a:lstStyle/>
                    <a:p>
                      <a:pPr algn="ctr"/>
                      <a:r>
                        <a:rPr lang="en-US" sz="2400" dirty="0" smtClean="0"/>
                        <a:t>1,7</a:t>
                      </a:r>
                    </a:p>
                  </a:txBody>
                  <a:tcPr marT="34290" marB="34290"/>
                </a:tc>
                <a:tc>
                  <a:txBody>
                    <a:bodyPr/>
                    <a:lstStyle/>
                    <a:p>
                      <a:pPr algn="ctr"/>
                      <a:r>
                        <a:rPr lang="en-US" sz="2400" dirty="0" smtClean="0"/>
                        <a:t>0,3</a:t>
                      </a:r>
                      <a:endParaRPr lang="en-US" sz="2400" dirty="0"/>
                    </a:p>
                  </a:txBody>
                  <a:tcPr marT="34290" marB="34290"/>
                </a:tc>
                <a:tc>
                  <a:txBody>
                    <a:bodyPr/>
                    <a:lstStyle/>
                    <a:p>
                      <a:pPr algn="ctr"/>
                      <a:r>
                        <a:rPr lang="en-US" sz="2400" b="1" dirty="0" smtClean="0"/>
                        <a:t>0,2</a:t>
                      </a:r>
                      <a:endParaRPr lang="en-US" sz="2400" b="1" dirty="0"/>
                    </a:p>
                  </a:txBody>
                  <a:tcPr marT="34290" marB="34290"/>
                </a:tc>
                <a:tc>
                  <a:txBody>
                    <a:bodyPr/>
                    <a:lstStyle/>
                    <a:p>
                      <a:pPr algn="ctr"/>
                      <a:r>
                        <a:rPr lang="en-US" sz="2400" dirty="0" smtClean="0"/>
                        <a:t>4,6</a:t>
                      </a:r>
                    </a:p>
                  </a:txBody>
                  <a:tcPr marT="34290" marB="34290"/>
                </a:tc>
                <a:tc>
                  <a:txBody>
                    <a:bodyPr/>
                    <a:lstStyle/>
                    <a:p>
                      <a:pPr algn="ctr"/>
                      <a:r>
                        <a:rPr lang="en-US" sz="2400" dirty="0" smtClean="0"/>
                        <a:t>2</a:t>
                      </a:r>
                      <a:endParaRPr lang="en-US" sz="2400" dirty="0"/>
                    </a:p>
                  </a:txBody>
                  <a:tcPr marT="34290" marB="34290"/>
                </a:tc>
                <a:tc>
                  <a:txBody>
                    <a:bodyPr/>
                    <a:lstStyle/>
                    <a:p>
                      <a:pPr algn="ctr"/>
                      <a:r>
                        <a:rPr lang="en-US" sz="2400" b="1" dirty="0" smtClean="0">
                          <a:solidFill>
                            <a:schemeClr val="tx1"/>
                          </a:solidFill>
                        </a:rPr>
                        <a:t>0,7</a:t>
                      </a:r>
                      <a:endParaRPr lang="en-US" sz="2400" b="1" dirty="0">
                        <a:solidFill>
                          <a:schemeClr val="tx1"/>
                        </a:solidFill>
                      </a:endParaRPr>
                    </a:p>
                  </a:txBody>
                  <a:tcPr marT="34290" marB="34290"/>
                </a:tc>
              </a:tr>
              <a:tr h="603049">
                <a:tc>
                  <a:txBody>
                    <a:bodyPr/>
                    <a:lstStyle/>
                    <a:p>
                      <a:r>
                        <a:rPr lang="en-US" sz="2400" dirty="0" smtClean="0"/>
                        <a:t>Ax</a:t>
                      </a:r>
                      <a:r>
                        <a:rPr lang="en-US" sz="2400" baseline="0" dirty="0" smtClean="0"/>
                        <a:t> (</a:t>
                      </a:r>
                      <a:r>
                        <a:rPr lang="en-US" sz="2400" baseline="0" dirty="0" err="1" smtClean="0"/>
                        <a:t>n</a:t>
                      </a:r>
                      <a:r>
                        <a:rPr lang="en-US" sz="2400" baseline="0" dirty="0" smtClean="0"/>
                        <a:t>=4)</a:t>
                      </a:r>
                      <a:endParaRPr lang="en-US" sz="2400" dirty="0"/>
                    </a:p>
                  </a:txBody>
                  <a:tcPr marT="34290" marB="34290"/>
                </a:tc>
                <a:tc>
                  <a:txBody>
                    <a:bodyPr/>
                    <a:lstStyle/>
                    <a:p>
                      <a:pPr algn="ctr"/>
                      <a:r>
                        <a:rPr lang="en-US" sz="2400" dirty="0" smtClean="0"/>
                        <a:t>1,4</a:t>
                      </a:r>
                    </a:p>
                  </a:txBody>
                  <a:tcPr marT="34290" marB="34290"/>
                </a:tc>
                <a:tc>
                  <a:txBody>
                    <a:bodyPr/>
                    <a:lstStyle/>
                    <a:p>
                      <a:pPr algn="ctr"/>
                      <a:r>
                        <a:rPr lang="en-US" sz="2400" dirty="0" smtClean="0"/>
                        <a:t>0,5</a:t>
                      </a:r>
                      <a:endParaRPr lang="en-US" sz="2400" dirty="0"/>
                    </a:p>
                  </a:txBody>
                  <a:tcPr marT="34290" marB="34290"/>
                </a:tc>
                <a:tc>
                  <a:txBody>
                    <a:bodyPr/>
                    <a:lstStyle/>
                    <a:p>
                      <a:pPr algn="ctr"/>
                      <a:r>
                        <a:rPr lang="en-US" sz="2400" b="1" dirty="0" smtClean="0"/>
                        <a:t>-0,5</a:t>
                      </a:r>
                      <a:endParaRPr lang="en-US" sz="2400" b="1" dirty="0"/>
                    </a:p>
                  </a:txBody>
                  <a:tcPr marT="34290" marB="34290"/>
                </a:tc>
                <a:tc>
                  <a:txBody>
                    <a:bodyPr/>
                    <a:lstStyle/>
                    <a:p>
                      <a:pPr algn="ctr"/>
                      <a:r>
                        <a:rPr lang="en-US" sz="2400" dirty="0" smtClean="0"/>
                        <a:t>2,8</a:t>
                      </a:r>
                    </a:p>
                  </a:txBody>
                  <a:tcPr marT="34290" marB="34290"/>
                </a:tc>
                <a:tc>
                  <a:txBody>
                    <a:bodyPr/>
                    <a:lstStyle/>
                    <a:p>
                      <a:pPr algn="ctr"/>
                      <a:r>
                        <a:rPr lang="en-US" sz="2400" dirty="0" smtClean="0"/>
                        <a:t>0,8</a:t>
                      </a:r>
                      <a:endParaRPr lang="en-US" sz="2400" dirty="0"/>
                    </a:p>
                  </a:txBody>
                  <a:tcPr marT="34290" marB="34290"/>
                </a:tc>
                <a:tc>
                  <a:txBody>
                    <a:bodyPr/>
                    <a:lstStyle/>
                    <a:p>
                      <a:pPr algn="ctr"/>
                      <a:r>
                        <a:rPr lang="en-US" sz="2400" b="1" dirty="0" smtClean="0">
                          <a:solidFill>
                            <a:schemeClr val="tx1"/>
                          </a:solidFill>
                        </a:rPr>
                        <a:t>-0,8</a:t>
                      </a:r>
                      <a:endParaRPr lang="en-US" sz="2400" b="1" dirty="0">
                        <a:solidFill>
                          <a:schemeClr val="tx1"/>
                        </a:solidFill>
                      </a:endParaRPr>
                    </a:p>
                  </a:txBody>
                  <a:tcPr marT="34290" marB="3429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Résultats</a:t>
            </a:r>
            <a:endParaRPr lang="fr-BE" b="1" dirty="0"/>
          </a:p>
        </p:txBody>
      </p:sp>
      <p:sp>
        <p:nvSpPr>
          <p:cNvPr id="3" name="Espace réservé du contenu 2"/>
          <p:cNvSpPr>
            <a:spLocks noGrp="1"/>
          </p:cNvSpPr>
          <p:nvPr>
            <p:ph idx="1"/>
          </p:nvPr>
        </p:nvSpPr>
        <p:spPr/>
        <p:txBody>
          <a:bodyPr/>
          <a:lstStyle/>
          <a:p>
            <a:endParaRPr lang="fr-BE" dirty="0"/>
          </a:p>
        </p:txBody>
      </p:sp>
      <p:graphicFrame>
        <p:nvGraphicFramePr>
          <p:cNvPr id="6" name="Tableau 5"/>
          <p:cNvGraphicFramePr>
            <a:graphicFrameLocks noGrp="1"/>
          </p:cNvGraphicFramePr>
          <p:nvPr/>
        </p:nvGraphicFramePr>
        <p:xfrm>
          <a:off x="683569" y="915566"/>
          <a:ext cx="7704856" cy="4227930"/>
        </p:xfrm>
        <a:graphic>
          <a:graphicData uri="http://schemas.openxmlformats.org/drawingml/2006/table">
            <a:tbl>
              <a:tblPr firstRow="1" bandRow="1">
                <a:tableStyleId>{5C22544A-7EE6-4342-B048-85BDC9FD1C3A}</a:tableStyleId>
              </a:tblPr>
              <a:tblGrid>
                <a:gridCol w="2333351"/>
                <a:gridCol w="1117126"/>
                <a:gridCol w="801681"/>
                <a:gridCol w="732210"/>
                <a:gridCol w="1117126"/>
                <a:gridCol w="801681"/>
                <a:gridCol w="801681"/>
              </a:tblGrid>
              <a:tr h="469770">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t>Médian/</a:t>
                      </a:r>
                      <a:r>
                        <a:rPr lang="en-US" sz="2400" baseline="0" dirty="0" err="1" smtClean="0"/>
                        <a:t>coude</a:t>
                      </a:r>
                      <a:endParaRPr lang="en-US" sz="2400" baseline="0" dirty="0" smtClean="0"/>
                    </a:p>
                  </a:txBody>
                  <a:tcPr marT="34290" marB="34290"/>
                </a:tc>
                <a:tc gridSpan="3">
                  <a:txBody>
                    <a:bodyPr/>
                    <a:lstStyle/>
                    <a:p>
                      <a:pPr algn="ctr"/>
                      <a:r>
                        <a:rPr lang="en-US" sz="2400" dirty="0" err="1" smtClean="0"/>
                        <a:t>Seuil</a:t>
                      </a:r>
                      <a:r>
                        <a:rPr lang="en-US" sz="2400" dirty="0" smtClean="0"/>
                        <a:t> (</a:t>
                      </a:r>
                      <a:r>
                        <a:rPr lang="en-US" sz="2400" dirty="0" err="1" smtClean="0"/>
                        <a:t>mA</a:t>
                      </a:r>
                      <a:r>
                        <a:rPr lang="en-US" sz="2400" dirty="0" smtClean="0"/>
                        <a:t>)</a:t>
                      </a:r>
                      <a:endParaRPr lang="en-US" sz="2400" dirty="0"/>
                    </a:p>
                  </a:txBody>
                  <a:tcPr marT="34290" marB="34290"/>
                </a:tc>
                <a:tc hMerge="1">
                  <a:txBody>
                    <a:bodyPr/>
                    <a:lstStyle/>
                    <a:p>
                      <a:endParaRPr lang="en-US" dirty="0"/>
                    </a:p>
                  </a:txBody>
                  <a:tcPr/>
                </a:tc>
                <a:tc hMerge="1">
                  <a:txBody>
                    <a:bodyPr/>
                    <a:lstStyle/>
                    <a:p>
                      <a:endParaRPr lang="en-US" dirty="0"/>
                    </a:p>
                  </a:txBody>
                  <a:tcPr/>
                </a:tc>
                <a:tc gridSpan="3">
                  <a:txBody>
                    <a:bodyPr/>
                    <a:lstStyle/>
                    <a:p>
                      <a:pPr algn="ctr"/>
                      <a:r>
                        <a:rPr lang="en-US" sz="2400" dirty="0" err="1" smtClean="0"/>
                        <a:t>iMAX</a:t>
                      </a:r>
                      <a:r>
                        <a:rPr lang="en-US" sz="2400" dirty="0" smtClean="0"/>
                        <a:t> (</a:t>
                      </a:r>
                      <a:r>
                        <a:rPr lang="en-US" sz="2400" dirty="0" err="1" smtClean="0"/>
                        <a:t>mA</a:t>
                      </a:r>
                      <a:r>
                        <a:rPr lang="en-US" sz="2400" dirty="0" smtClean="0"/>
                        <a:t>)</a:t>
                      </a:r>
                      <a:endParaRPr lang="en-US" sz="2400" dirty="0"/>
                    </a:p>
                  </a:txBody>
                  <a:tcPr marT="34290" marB="34290"/>
                </a:tc>
                <a:tc hMerge="1">
                  <a:txBody>
                    <a:bodyPr/>
                    <a:lstStyle/>
                    <a:p>
                      <a:endParaRPr lang="en-US" dirty="0"/>
                    </a:p>
                  </a:txBody>
                  <a:tcPr/>
                </a:tc>
                <a:tc hMerge="1">
                  <a:txBody>
                    <a:bodyPr/>
                    <a:lstStyle/>
                    <a:p>
                      <a:endParaRPr lang="en-US" dirty="0"/>
                    </a:p>
                  </a:txBody>
                  <a:tcPr/>
                </a:tc>
              </a:tr>
              <a:tr h="469770">
                <a:tc vMerge="1">
                  <a:txBody>
                    <a:bodyPr/>
                    <a:lstStyle/>
                    <a:p>
                      <a:endParaRPr lang="en-US" baseline="0" dirty="0" smtClean="0"/>
                    </a:p>
                  </a:txBody>
                  <a:tcPr/>
                </a:tc>
                <a:tc>
                  <a:txBody>
                    <a:bodyPr/>
                    <a:lstStyle/>
                    <a:p>
                      <a:pPr algn="ctr"/>
                      <a:r>
                        <a:rPr lang="en-US" sz="2400" dirty="0" smtClean="0">
                          <a:solidFill>
                            <a:srgbClr val="FF0000"/>
                          </a:solidFill>
                        </a:rPr>
                        <a:t>Moy</a:t>
                      </a:r>
                      <a:endParaRPr lang="en-US" sz="2400" dirty="0">
                        <a:solidFill>
                          <a:srgbClr val="FF0000"/>
                        </a:solidFill>
                      </a:endParaRPr>
                    </a:p>
                  </a:txBody>
                  <a:tcPr marT="34290" marB="34290"/>
                </a:tc>
                <a:tc>
                  <a:txBody>
                    <a:bodyPr/>
                    <a:lstStyle/>
                    <a:p>
                      <a:pPr algn="ctr"/>
                      <a:r>
                        <a:rPr lang="en-US" sz="2400" dirty="0" smtClean="0">
                          <a:solidFill>
                            <a:srgbClr val="FF0000"/>
                          </a:solidFill>
                        </a:rPr>
                        <a:t>DS</a:t>
                      </a:r>
                      <a:endParaRPr lang="en-US" sz="2400" dirty="0">
                        <a:solidFill>
                          <a:srgbClr val="FF0000"/>
                        </a:solidFill>
                      </a:endParaRPr>
                    </a:p>
                  </a:txBody>
                  <a:tcPr marT="34290" marB="34290"/>
                </a:tc>
                <a:tc>
                  <a:txBody>
                    <a:bodyPr/>
                    <a:lstStyle/>
                    <a:p>
                      <a:pPr algn="ctr"/>
                      <a:r>
                        <a:rPr lang="en-US" sz="2400" dirty="0" smtClean="0">
                          <a:solidFill>
                            <a:srgbClr val="FF0000"/>
                          </a:solidFill>
                        </a:rPr>
                        <a:t>Z</a:t>
                      </a:r>
                      <a:endParaRPr lang="en-US" sz="2400" dirty="0">
                        <a:solidFill>
                          <a:srgbClr val="FF0000"/>
                        </a:solidFill>
                      </a:endParaRPr>
                    </a:p>
                  </a:txBody>
                  <a:tcPr marT="34290" marB="34290"/>
                </a:tc>
                <a:tc>
                  <a:txBody>
                    <a:bodyPr/>
                    <a:lstStyle/>
                    <a:p>
                      <a:pPr algn="ctr"/>
                      <a:r>
                        <a:rPr lang="en-US" sz="2400" dirty="0" smtClean="0">
                          <a:solidFill>
                            <a:srgbClr val="FF0000"/>
                          </a:solidFill>
                        </a:rPr>
                        <a:t>Moy</a:t>
                      </a:r>
                      <a:endParaRPr lang="en-US" sz="2400" dirty="0">
                        <a:solidFill>
                          <a:srgbClr val="FF0000"/>
                        </a:solidFill>
                      </a:endParaRPr>
                    </a:p>
                  </a:txBody>
                  <a:tcPr marT="34290" marB="34290"/>
                </a:tc>
                <a:tc>
                  <a:txBody>
                    <a:bodyPr/>
                    <a:lstStyle/>
                    <a:p>
                      <a:pPr algn="ctr"/>
                      <a:r>
                        <a:rPr lang="en-US" sz="2400" dirty="0" smtClean="0">
                          <a:solidFill>
                            <a:srgbClr val="FF0000"/>
                          </a:solidFill>
                        </a:rPr>
                        <a:t>DS</a:t>
                      </a:r>
                      <a:endParaRPr lang="en-US" sz="2400" dirty="0">
                        <a:solidFill>
                          <a:srgbClr val="FF0000"/>
                        </a:solidFill>
                      </a:endParaRPr>
                    </a:p>
                  </a:txBody>
                  <a:tcPr marT="34290" marB="34290"/>
                </a:tc>
                <a:tc>
                  <a:txBody>
                    <a:bodyPr/>
                    <a:lstStyle/>
                    <a:p>
                      <a:pPr algn="ctr"/>
                      <a:r>
                        <a:rPr lang="en-US" sz="2400" dirty="0" smtClean="0">
                          <a:solidFill>
                            <a:srgbClr val="FF0000"/>
                          </a:solidFill>
                        </a:rPr>
                        <a:t>Z</a:t>
                      </a:r>
                      <a:endParaRPr lang="en-US" sz="2400" dirty="0">
                        <a:solidFill>
                          <a:srgbClr val="FF0000"/>
                        </a:solidFill>
                      </a:endParaRPr>
                    </a:p>
                  </a:txBody>
                  <a:tcPr marT="34290" marB="34290"/>
                </a:tc>
              </a:tr>
              <a:tr h="4697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CMT1a (</a:t>
                      </a:r>
                      <a:r>
                        <a:rPr lang="en-US" sz="2400" dirty="0" err="1" smtClean="0"/>
                        <a:t>n</a:t>
                      </a:r>
                      <a:r>
                        <a:rPr lang="en-US" sz="2400" dirty="0" smtClean="0"/>
                        <a:t>=1)</a:t>
                      </a:r>
                    </a:p>
                  </a:txBody>
                  <a:tcPr marT="34290" marB="34290"/>
                </a:tc>
                <a:tc>
                  <a:txBody>
                    <a:bodyPr/>
                    <a:lstStyle/>
                    <a:p>
                      <a:pPr algn="ctr"/>
                      <a:r>
                        <a:rPr lang="en-US" sz="2400" dirty="0" smtClean="0"/>
                        <a:t>5,1</a:t>
                      </a:r>
                    </a:p>
                  </a:txBody>
                  <a:tcPr marT="34290" marB="34290"/>
                </a:tc>
                <a:tc>
                  <a:txBody>
                    <a:bodyPr/>
                    <a:lstStyle/>
                    <a:p>
                      <a:pPr algn="ctr"/>
                      <a:endParaRPr lang="en-US" sz="2400" dirty="0"/>
                    </a:p>
                  </a:txBody>
                  <a:tcPr marT="34290" marB="34290"/>
                </a:tc>
                <a:tc>
                  <a:txBody>
                    <a:bodyPr/>
                    <a:lstStyle/>
                    <a:p>
                      <a:pPr algn="ctr"/>
                      <a:r>
                        <a:rPr lang="en-US" sz="2400" b="1" dirty="0" smtClean="0">
                          <a:solidFill>
                            <a:srgbClr val="000000"/>
                          </a:solidFill>
                        </a:rPr>
                        <a:t>1,0</a:t>
                      </a:r>
                      <a:endParaRPr lang="en-US" sz="2400" b="1" dirty="0">
                        <a:solidFill>
                          <a:srgbClr val="000000"/>
                        </a:solidFill>
                      </a:endParaRPr>
                    </a:p>
                  </a:txBody>
                  <a:tcPr marT="34290" marB="34290"/>
                </a:tc>
                <a:tc>
                  <a:txBody>
                    <a:bodyPr/>
                    <a:lstStyle/>
                    <a:p>
                      <a:pPr algn="ctr"/>
                      <a:r>
                        <a:rPr lang="en-US" sz="2400" dirty="0" smtClean="0"/>
                        <a:t>40,3</a:t>
                      </a:r>
                    </a:p>
                  </a:txBody>
                  <a:tcPr marT="34290" marB="34290"/>
                </a:tc>
                <a:tc>
                  <a:txBody>
                    <a:bodyPr/>
                    <a:lstStyle/>
                    <a:p>
                      <a:pPr algn="ctr"/>
                      <a:endParaRPr lang="en-US" sz="2400" dirty="0"/>
                    </a:p>
                  </a:txBody>
                  <a:tcPr marT="34290" marB="34290"/>
                </a:tc>
                <a:tc>
                  <a:txBody>
                    <a:bodyPr/>
                    <a:lstStyle/>
                    <a:p>
                      <a:pPr algn="ctr"/>
                      <a:r>
                        <a:rPr lang="en-US" sz="2400" b="1" dirty="0" smtClean="0">
                          <a:solidFill>
                            <a:srgbClr val="FF0000"/>
                          </a:solidFill>
                        </a:rPr>
                        <a:t>7,5</a:t>
                      </a:r>
                      <a:endParaRPr lang="en-US" sz="2400" b="1" dirty="0">
                        <a:solidFill>
                          <a:srgbClr val="FF0000"/>
                        </a:solidFill>
                      </a:endParaRPr>
                    </a:p>
                  </a:txBody>
                  <a:tcPr marT="34290" marB="34290"/>
                </a:tc>
              </a:tr>
              <a:tr h="469770">
                <a:tc>
                  <a:txBody>
                    <a:bodyPr/>
                    <a:lstStyle/>
                    <a:p>
                      <a:r>
                        <a:rPr lang="en-US" sz="2400" dirty="0" smtClean="0"/>
                        <a:t>PRNC (</a:t>
                      </a:r>
                      <a:r>
                        <a:rPr lang="en-US" sz="2400" dirty="0" err="1" smtClean="0"/>
                        <a:t>n</a:t>
                      </a:r>
                      <a:r>
                        <a:rPr lang="en-US" sz="2400" dirty="0" smtClean="0"/>
                        <a:t>=6)</a:t>
                      </a:r>
                      <a:endParaRPr lang="en-US" sz="2400" dirty="0"/>
                    </a:p>
                  </a:txBody>
                  <a:tcPr marT="34290" marB="34290"/>
                </a:tc>
                <a:tc>
                  <a:txBody>
                    <a:bodyPr/>
                    <a:lstStyle/>
                    <a:p>
                      <a:pPr algn="ctr"/>
                      <a:r>
                        <a:rPr lang="en-US" sz="2400" dirty="0" smtClean="0"/>
                        <a:t>6,1</a:t>
                      </a:r>
                    </a:p>
                  </a:txBody>
                  <a:tcPr marT="34290" marB="34290"/>
                </a:tc>
                <a:tc>
                  <a:txBody>
                    <a:bodyPr/>
                    <a:lstStyle/>
                    <a:p>
                      <a:pPr algn="ctr"/>
                      <a:r>
                        <a:rPr lang="en-US" sz="2400" dirty="0" smtClean="0"/>
                        <a:t>3,5</a:t>
                      </a:r>
                      <a:endParaRPr lang="en-US" sz="2400" dirty="0"/>
                    </a:p>
                  </a:txBody>
                  <a:tcPr marT="34290" marB="34290"/>
                </a:tc>
                <a:tc>
                  <a:txBody>
                    <a:bodyPr/>
                    <a:lstStyle/>
                    <a:p>
                      <a:pPr algn="ctr"/>
                      <a:r>
                        <a:rPr lang="en-US" sz="2400" b="1" dirty="0" smtClean="0">
                          <a:solidFill>
                            <a:srgbClr val="000000"/>
                          </a:solidFill>
                        </a:rPr>
                        <a:t>1,6</a:t>
                      </a:r>
                      <a:endParaRPr lang="en-US" sz="2400" b="1" dirty="0">
                        <a:solidFill>
                          <a:srgbClr val="000000"/>
                        </a:solidFill>
                      </a:endParaRPr>
                    </a:p>
                  </a:txBody>
                  <a:tcPr marT="34290" marB="34290"/>
                </a:tc>
                <a:tc>
                  <a:txBody>
                    <a:bodyPr/>
                    <a:lstStyle/>
                    <a:p>
                      <a:pPr algn="ctr"/>
                      <a:r>
                        <a:rPr lang="en-US" sz="2400" dirty="0" smtClean="0"/>
                        <a:t>33,2</a:t>
                      </a:r>
                    </a:p>
                  </a:txBody>
                  <a:tcPr marT="34290" marB="34290"/>
                </a:tc>
                <a:tc>
                  <a:txBody>
                    <a:bodyPr/>
                    <a:lstStyle/>
                    <a:p>
                      <a:pPr algn="ctr"/>
                      <a:r>
                        <a:rPr lang="en-US" sz="2400" dirty="0" smtClean="0"/>
                        <a:t>20,6</a:t>
                      </a:r>
                      <a:endParaRPr lang="en-US" sz="2400" dirty="0"/>
                    </a:p>
                  </a:txBody>
                  <a:tcPr marT="34290" marB="34290"/>
                </a:tc>
                <a:tc>
                  <a:txBody>
                    <a:bodyPr/>
                    <a:lstStyle/>
                    <a:p>
                      <a:pPr algn="ctr"/>
                      <a:r>
                        <a:rPr lang="en-US" sz="2400" b="1" dirty="0" smtClean="0">
                          <a:solidFill>
                            <a:srgbClr val="FF0000"/>
                          </a:solidFill>
                        </a:rPr>
                        <a:t>5,9</a:t>
                      </a:r>
                      <a:endParaRPr lang="en-US" sz="2400" b="1" dirty="0">
                        <a:solidFill>
                          <a:srgbClr val="FF0000"/>
                        </a:solidFill>
                      </a:endParaRPr>
                    </a:p>
                  </a:txBody>
                  <a:tcPr marT="34290" marB="34290"/>
                </a:tc>
              </a:tr>
              <a:tr h="469770">
                <a:tc>
                  <a:txBody>
                    <a:bodyPr/>
                    <a:lstStyle/>
                    <a:p>
                      <a:r>
                        <a:rPr lang="en-US" sz="2400" dirty="0" smtClean="0"/>
                        <a:t>MMN (</a:t>
                      </a:r>
                      <a:r>
                        <a:rPr lang="en-US" sz="2400" dirty="0" err="1" smtClean="0"/>
                        <a:t>n</a:t>
                      </a:r>
                      <a:r>
                        <a:rPr lang="en-US" sz="2400" dirty="0" smtClean="0"/>
                        <a:t>=3)</a:t>
                      </a:r>
                      <a:endParaRPr lang="en-US" sz="2400" dirty="0"/>
                    </a:p>
                  </a:txBody>
                  <a:tcPr marT="34290" marB="34290"/>
                </a:tc>
                <a:tc>
                  <a:txBody>
                    <a:bodyPr/>
                    <a:lstStyle/>
                    <a:p>
                      <a:pPr algn="ctr"/>
                      <a:r>
                        <a:rPr lang="en-US" sz="2400" dirty="0" smtClean="0"/>
                        <a:t>10,2</a:t>
                      </a:r>
                    </a:p>
                  </a:txBody>
                  <a:tcPr marT="34290" marB="34290"/>
                </a:tc>
                <a:tc>
                  <a:txBody>
                    <a:bodyPr/>
                    <a:lstStyle/>
                    <a:p>
                      <a:pPr algn="ctr"/>
                      <a:r>
                        <a:rPr lang="en-US" sz="2400" dirty="0" smtClean="0"/>
                        <a:t>11,1</a:t>
                      </a:r>
                      <a:endParaRPr lang="en-US" sz="2400" dirty="0"/>
                    </a:p>
                  </a:txBody>
                  <a:tcPr marT="34290" marB="34290"/>
                </a:tc>
                <a:tc>
                  <a:txBody>
                    <a:bodyPr/>
                    <a:lstStyle/>
                    <a:p>
                      <a:pPr algn="ctr"/>
                      <a:r>
                        <a:rPr lang="en-US" sz="2400" b="1" dirty="0" smtClean="0">
                          <a:solidFill>
                            <a:srgbClr val="FF0000"/>
                          </a:solidFill>
                        </a:rPr>
                        <a:t>3,8</a:t>
                      </a:r>
                      <a:endParaRPr lang="en-US" sz="2400" b="1" dirty="0">
                        <a:solidFill>
                          <a:srgbClr val="FF0000"/>
                        </a:solidFill>
                      </a:endParaRPr>
                    </a:p>
                  </a:txBody>
                  <a:tcPr marT="34290" marB="34290"/>
                </a:tc>
                <a:tc>
                  <a:txBody>
                    <a:bodyPr/>
                    <a:lstStyle/>
                    <a:p>
                      <a:pPr algn="ctr"/>
                      <a:r>
                        <a:rPr lang="en-US" sz="2400" dirty="0" smtClean="0"/>
                        <a:t>34,4</a:t>
                      </a:r>
                    </a:p>
                  </a:txBody>
                  <a:tcPr marT="34290" marB="34290"/>
                </a:tc>
                <a:tc>
                  <a:txBody>
                    <a:bodyPr/>
                    <a:lstStyle/>
                    <a:p>
                      <a:pPr algn="ctr"/>
                      <a:r>
                        <a:rPr lang="en-US" sz="2400" dirty="0" smtClean="0"/>
                        <a:t>22,2</a:t>
                      </a:r>
                      <a:endParaRPr lang="en-US" sz="2400" dirty="0"/>
                    </a:p>
                  </a:txBody>
                  <a:tcPr marT="34290" marB="34290"/>
                </a:tc>
                <a:tc>
                  <a:txBody>
                    <a:bodyPr/>
                    <a:lstStyle/>
                    <a:p>
                      <a:pPr algn="ctr"/>
                      <a:r>
                        <a:rPr lang="en-US" sz="2400" b="1" dirty="0" smtClean="0">
                          <a:solidFill>
                            <a:srgbClr val="FF0000"/>
                          </a:solidFill>
                        </a:rPr>
                        <a:t>6,2</a:t>
                      </a:r>
                    </a:p>
                  </a:txBody>
                  <a:tcPr marT="34290" marB="34290"/>
                </a:tc>
              </a:tr>
              <a:tr h="469770">
                <a:tc>
                  <a:txBody>
                    <a:bodyPr/>
                    <a:lstStyle/>
                    <a:p>
                      <a:r>
                        <a:rPr lang="en-US" sz="2400" dirty="0" smtClean="0"/>
                        <a:t>SGB </a:t>
                      </a:r>
                      <a:r>
                        <a:rPr lang="en-US" sz="2400" dirty="0" err="1" smtClean="0"/>
                        <a:t>cl</a:t>
                      </a:r>
                      <a:r>
                        <a:rPr lang="en-US" sz="2400" dirty="0" smtClean="0"/>
                        <a:t> (</a:t>
                      </a:r>
                      <a:r>
                        <a:rPr lang="en-US" sz="2400" dirty="0" err="1" smtClean="0"/>
                        <a:t>n</a:t>
                      </a:r>
                      <a:r>
                        <a:rPr lang="en-US" sz="2400" dirty="0" smtClean="0"/>
                        <a:t>=3)</a:t>
                      </a:r>
                      <a:endParaRPr lang="en-US" sz="2400" dirty="0"/>
                    </a:p>
                  </a:txBody>
                  <a:tcPr marT="34290" marB="34290"/>
                </a:tc>
                <a:tc>
                  <a:txBody>
                    <a:bodyPr/>
                    <a:lstStyle/>
                    <a:p>
                      <a:pPr algn="ctr"/>
                      <a:r>
                        <a:rPr lang="en-US" sz="2400" dirty="0" smtClean="0"/>
                        <a:t>4,5</a:t>
                      </a:r>
                    </a:p>
                  </a:txBody>
                  <a:tcPr marT="34290" marB="34290"/>
                </a:tc>
                <a:tc>
                  <a:txBody>
                    <a:bodyPr/>
                    <a:lstStyle/>
                    <a:p>
                      <a:pPr algn="ctr"/>
                      <a:r>
                        <a:rPr lang="en-US" sz="2400" dirty="0" smtClean="0"/>
                        <a:t>3,4</a:t>
                      </a:r>
                      <a:endParaRPr lang="en-US" sz="2400" dirty="0"/>
                    </a:p>
                  </a:txBody>
                  <a:tcPr marT="34290" marB="34290"/>
                </a:tc>
                <a:tc>
                  <a:txBody>
                    <a:bodyPr/>
                    <a:lstStyle/>
                    <a:p>
                      <a:pPr algn="ctr"/>
                      <a:r>
                        <a:rPr lang="en-US" sz="2400" b="1" dirty="0" smtClean="0">
                          <a:solidFill>
                            <a:srgbClr val="000000"/>
                          </a:solidFill>
                        </a:rPr>
                        <a:t>0,7</a:t>
                      </a:r>
                      <a:endParaRPr lang="en-US" sz="2400" b="1" dirty="0">
                        <a:solidFill>
                          <a:srgbClr val="000000"/>
                        </a:solidFill>
                      </a:endParaRPr>
                    </a:p>
                  </a:txBody>
                  <a:tcPr marT="34290" marB="34290"/>
                </a:tc>
                <a:tc>
                  <a:txBody>
                    <a:bodyPr/>
                    <a:lstStyle/>
                    <a:p>
                      <a:pPr algn="ctr"/>
                      <a:r>
                        <a:rPr lang="en-US" sz="2400" dirty="0" smtClean="0"/>
                        <a:t>19,4</a:t>
                      </a:r>
                    </a:p>
                  </a:txBody>
                  <a:tcPr marT="34290" marB="34290"/>
                </a:tc>
                <a:tc>
                  <a:txBody>
                    <a:bodyPr/>
                    <a:lstStyle/>
                    <a:p>
                      <a:pPr algn="ctr"/>
                      <a:r>
                        <a:rPr lang="en-US" sz="2400" dirty="0" smtClean="0"/>
                        <a:t>18,1</a:t>
                      </a:r>
                      <a:endParaRPr lang="en-US" sz="2400" dirty="0"/>
                    </a:p>
                  </a:txBody>
                  <a:tcPr marT="34290" marB="34290"/>
                </a:tc>
                <a:tc>
                  <a:txBody>
                    <a:bodyPr/>
                    <a:lstStyle/>
                    <a:p>
                      <a:pPr algn="ctr"/>
                      <a:r>
                        <a:rPr lang="en-US" sz="2400" b="1" dirty="0" smtClean="0">
                          <a:solidFill>
                            <a:srgbClr val="FF0000"/>
                          </a:solidFill>
                        </a:rPr>
                        <a:t>2,7</a:t>
                      </a:r>
                      <a:endParaRPr lang="en-US" sz="2400" b="1" dirty="0">
                        <a:solidFill>
                          <a:srgbClr val="FF0000"/>
                        </a:solidFill>
                      </a:endParaRPr>
                    </a:p>
                  </a:txBody>
                  <a:tcPr marT="34290" marB="34290"/>
                </a:tc>
              </a:tr>
              <a:tr h="469770">
                <a:tc>
                  <a:txBody>
                    <a:bodyPr/>
                    <a:lstStyle/>
                    <a:p>
                      <a:r>
                        <a:rPr lang="en-US" sz="2400" dirty="0" smtClean="0"/>
                        <a:t>AMAN (</a:t>
                      </a:r>
                      <a:r>
                        <a:rPr lang="en-US" sz="2400" dirty="0" err="1" smtClean="0"/>
                        <a:t>n</a:t>
                      </a:r>
                      <a:r>
                        <a:rPr lang="en-US" sz="2400" dirty="0" smtClean="0"/>
                        <a:t>=1)</a:t>
                      </a:r>
                      <a:endParaRPr lang="en-US" sz="2400" dirty="0"/>
                    </a:p>
                  </a:txBody>
                  <a:tcPr marT="34290" marB="34290"/>
                </a:tc>
                <a:tc>
                  <a:txBody>
                    <a:bodyPr/>
                    <a:lstStyle/>
                    <a:p>
                      <a:pPr algn="ctr"/>
                      <a:r>
                        <a:rPr lang="en-US" sz="2400" dirty="0" smtClean="0"/>
                        <a:t>3,5</a:t>
                      </a:r>
                    </a:p>
                  </a:txBody>
                  <a:tcPr marT="34290" marB="34290"/>
                </a:tc>
                <a:tc>
                  <a:txBody>
                    <a:bodyPr/>
                    <a:lstStyle/>
                    <a:p>
                      <a:pPr algn="ctr"/>
                      <a:endParaRPr lang="en-US" sz="2400" dirty="0"/>
                    </a:p>
                  </a:txBody>
                  <a:tcPr marT="34290" marB="34290"/>
                </a:tc>
                <a:tc>
                  <a:txBody>
                    <a:bodyPr/>
                    <a:lstStyle/>
                    <a:p>
                      <a:pPr algn="ctr"/>
                      <a:r>
                        <a:rPr lang="en-US" sz="2400" b="1" dirty="0" smtClean="0"/>
                        <a:t>0,2</a:t>
                      </a:r>
                      <a:endParaRPr lang="en-US" sz="2400" b="1" dirty="0"/>
                    </a:p>
                  </a:txBody>
                  <a:tcPr marT="34290" marB="34290"/>
                </a:tc>
                <a:tc>
                  <a:txBody>
                    <a:bodyPr/>
                    <a:lstStyle/>
                    <a:p>
                      <a:pPr algn="ctr"/>
                      <a:r>
                        <a:rPr lang="en-US" sz="2400" dirty="0" smtClean="0"/>
                        <a:t>10,4</a:t>
                      </a:r>
                    </a:p>
                  </a:txBody>
                  <a:tcPr marT="34290" marB="34290"/>
                </a:tc>
                <a:tc>
                  <a:txBody>
                    <a:bodyPr/>
                    <a:lstStyle/>
                    <a:p>
                      <a:pPr algn="ctr"/>
                      <a:endParaRPr lang="en-US" sz="2400" dirty="0"/>
                    </a:p>
                  </a:txBody>
                  <a:tcPr marT="34290" marB="34290"/>
                </a:tc>
                <a:tc>
                  <a:txBody>
                    <a:bodyPr/>
                    <a:lstStyle/>
                    <a:p>
                      <a:pPr algn="ctr"/>
                      <a:r>
                        <a:rPr lang="en-US" sz="2400" b="1" dirty="0" smtClean="0">
                          <a:solidFill>
                            <a:srgbClr val="000000"/>
                          </a:solidFill>
                        </a:rPr>
                        <a:t>0,6</a:t>
                      </a:r>
                      <a:endParaRPr lang="en-US" sz="2400" b="1" dirty="0">
                        <a:solidFill>
                          <a:srgbClr val="000000"/>
                        </a:solidFill>
                      </a:endParaRPr>
                    </a:p>
                  </a:txBody>
                  <a:tcPr marT="34290" marB="34290"/>
                </a:tc>
              </a:tr>
              <a:tr h="469770">
                <a:tc>
                  <a:txBody>
                    <a:bodyPr/>
                    <a:lstStyle/>
                    <a:p>
                      <a:r>
                        <a:rPr lang="en-US" sz="2400" dirty="0" smtClean="0"/>
                        <a:t>MN (</a:t>
                      </a:r>
                      <a:r>
                        <a:rPr lang="en-US" sz="2400" dirty="0" err="1" smtClean="0"/>
                        <a:t>n</a:t>
                      </a:r>
                      <a:r>
                        <a:rPr lang="en-US" sz="2400" dirty="0" smtClean="0"/>
                        <a:t>=4)</a:t>
                      </a:r>
                      <a:endParaRPr lang="en-US" sz="2400" dirty="0"/>
                    </a:p>
                  </a:txBody>
                  <a:tcPr marT="34290" marB="34290"/>
                </a:tc>
                <a:tc>
                  <a:txBody>
                    <a:bodyPr/>
                    <a:lstStyle/>
                    <a:p>
                      <a:pPr algn="ctr"/>
                      <a:r>
                        <a:rPr lang="en-US" sz="2400" dirty="0" smtClean="0"/>
                        <a:t>2,3</a:t>
                      </a:r>
                    </a:p>
                  </a:txBody>
                  <a:tcPr marT="34290" marB="34290"/>
                </a:tc>
                <a:tc>
                  <a:txBody>
                    <a:bodyPr/>
                    <a:lstStyle/>
                    <a:p>
                      <a:pPr algn="ctr"/>
                      <a:r>
                        <a:rPr lang="en-US" sz="2400" dirty="0" smtClean="0"/>
                        <a:t>1,5</a:t>
                      </a:r>
                      <a:endParaRPr lang="en-US" sz="2400" dirty="0"/>
                    </a:p>
                  </a:txBody>
                  <a:tcPr marT="34290" marB="34290"/>
                </a:tc>
                <a:tc>
                  <a:txBody>
                    <a:bodyPr/>
                    <a:lstStyle/>
                    <a:p>
                      <a:pPr algn="ctr"/>
                      <a:r>
                        <a:rPr lang="en-US" sz="2400" b="1" dirty="0" smtClean="0"/>
                        <a:t>-0,5</a:t>
                      </a:r>
                      <a:endParaRPr lang="en-US" sz="2400" b="1" dirty="0"/>
                    </a:p>
                  </a:txBody>
                  <a:tcPr marT="34290" marB="34290"/>
                </a:tc>
                <a:tc>
                  <a:txBody>
                    <a:bodyPr/>
                    <a:lstStyle/>
                    <a:p>
                      <a:pPr algn="ctr"/>
                      <a:r>
                        <a:rPr lang="en-US" sz="2400" dirty="0" smtClean="0"/>
                        <a:t>5,0</a:t>
                      </a:r>
                    </a:p>
                  </a:txBody>
                  <a:tcPr marT="34290" marB="34290"/>
                </a:tc>
                <a:tc>
                  <a:txBody>
                    <a:bodyPr/>
                    <a:lstStyle/>
                    <a:p>
                      <a:pPr algn="ctr"/>
                      <a:r>
                        <a:rPr lang="en-US" sz="2400" dirty="0" smtClean="0"/>
                        <a:t>2,4</a:t>
                      </a:r>
                      <a:endParaRPr lang="en-US" sz="2400" dirty="0"/>
                    </a:p>
                  </a:txBody>
                  <a:tcPr marT="34290" marB="34290"/>
                </a:tc>
                <a:tc>
                  <a:txBody>
                    <a:bodyPr/>
                    <a:lstStyle/>
                    <a:p>
                      <a:pPr algn="ctr"/>
                      <a:r>
                        <a:rPr lang="en-US" sz="2400" b="1" dirty="0" smtClean="0">
                          <a:solidFill>
                            <a:schemeClr val="tx1"/>
                          </a:solidFill>
                        </a:rPr>
                        <a:t>-0,7</a:t>
                      </a:r>
                      <a:endParaRPr lang="en-US" sz="2400" b="1" dirty="0">
                        <a:solidFill>
                          <a:schemeClr val="tx1"/>
                        </a:solidFill>
                      </a:endParaRPr>
                    </a:p>
                  </a:txBody>
                  <a:tcPr marT="34290" marB="34290"/>
                </a:tc>
              </a:tr>
              <a:tr h="469770">
                <a:tc>
                  <a:txBody>
                    <a:bodyPr/>
                    <a:lstStyle/>
                    <a:p>
                      <a:r>
                        <a:rPr lang="en-US" sz="2400" dirty="0" smtClean="0"/>
                        <a:t>Ax</a:t>
                      </a:r>
                      <a:r>
                        <a:rPr lang="en-US" sz="2400" baseline="0" dirty="0" smtClean="0"/>
                        <a:t> (</a:t>
                      </a:r>
                      <a:r>
                        <a:rPr lang="en-US" sz="2400" baseline="0" dirty="0" err="1" smtClean="0"/>
                        <a:t>n</a:t>
                      </a:r>
                      <a:r>
                        <a:rPr lang="en-US" sz="2400" baseline="0" dirty="0" smtClean="0"/>
                        <a:t>=3)</a:t>
                      </a:r>
                      <a:endParaRPr lang="en-US" sz="2400" dirty="0"/>
                    </a:p>
                  </a:txBody>
                  <a:tcPr marT="34290" marB="34290"/>
                </a:tc>
                <a:tc>
                  <a:txBody>
                    <a:bodyPr/>
                    <a:lstStyle/>
                    <a:p>
                      <a:pPr algn="ctr"/>
                      <a:r>
                        <a:rPr lang="en-US" sz="2400" dirty="0" smtClean="0"/>
                        <a:t>1,9</a:t>
                      </a:r>
                    </a:p>
                  </a:txBody>
                  <a:tcPr marT="34290" marB="34290"/>
                </a:tc>
                <a:tc>
                  <a:txBody>
                    <a:bodyPr/>
                    <a:lstStyle/>
                    <a:p>
                      <a:pPr algn="ctr"/>
                      <a:r>
                        <a:rPr lang="en-US" sz="2400" dirty="0" smtClean="0"/>
                        <a:t>0,6</a:t>
                      </a:r>
                      <a:endParaRPr lang="en-US" sz="2400" dirty="0"/>
                    </a:p>
                  </a:txBody>
                  <a:tcPr marT="34290" marB="34290"/>
                </a:tc>
                <a:tc>
                  <a:txBody>
                    <a:bodyPr/>
                    <a:lstStyle/>
                    <a:p>
                      <a:pPr algn="ctr"/>
                      <a:r>
                        <a:rPr lang="en-US" sz="2400" b="1" dirty="0" smtClean="0"/>
                        <a:t>-0,7</a:t>
                      </a:r>
                      <a:endParaRPr lang="en-US" sz="2400" b="1" dirty="0"/>
                    </a:p>
                  </a:txBody>
                  <a:tcPr marT="34290" marB="34290"/>
                </a:tc>
                <a:tc>
                  <a:txBody>
                    <a:bodyPr/>
                    <a:lstStyle/>
                    <a:p>
                      <a:pPr algn="ctr"/>
                      <a:r>
                        <a:rPr lang="en-US" sz="2400" dirty="0" smtClean="0"/>
                        <a:t>4,8</a:t>
                      </a:r>
                    </a:p>
                  </a:txBody>
                  <a:tcPr marT="34290" marB="34290"/>
                </a:tc>
                <a:tc>
                  <a:txBody>
                    <a:bodyPr/>
                    <a:lstStyle/>
                    <a:p>
                      <a:pPr algn="ctr"/>
                      <a:r>
                        <a:rPr lang="en-US" sz="2400" dirty="0" smtClean="0"/>
                        <a:t>0,9</a:t>
                      </a:r>
                      <a:endParaRPr lang="en-US" sz="2400" dirty="0"/>
                    </a:p>
                  </a:txBody>
                  <a:tcPr marT="34290" marB="34290"/>
                </a:tc>
                <a:tc>
                  <a:txBody>
                    <a:bodyPr/>
                    <a:lstStyle/>
                    <a:p>
                      <a:pPr algn="ctr"/>
                      <a:r>
                        <a:rPr lang="en-US" sz="2400" b="1" dirty="0" smtClean="0">
                          <a:solidFill>
                            <a:schemeClr val="tx1"/>
                          </a:solidFill>
                        </a:rPr>
                        <a:t>-0,7</a:t>
                      </a:r>
                      <a:endParaRPr lang="en-US" sz="2400" b="1" dirty="0">
                        <a:solidFill>
                          <a:schemeClr val="tx1"/>
                        </a:solidFill>
                      </a:endParaRPr>
                    </a:p>
                  </a:txBody>
                  <a:tcPr marT="34290" marB="3429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Résultats</a:t>
            </a:r>
            <a:endParaRPr lang="fr-BE" b="1" dirty="0"/>
          </a:p>
        </p:txBody>
      </p:sp>
      <p:sp>
        <p:nvSpPr>
          <p:cNvPr id="3" name="Espace réservé du contenu 2"/>
          <p:cNvSpPr>
            <a:spLocks noGrp="1"/>
          </p:cNvSpPr>
          <p:nvPr>
            <p:ph idx="1"/>
          </p:nvPr>
        </p:nvSpPr>
        <p:spPr/>
        <p:txBody>
          <a:bodyPr/>
          <a:lstStyle/>
          <a:p>
            <a:endParaRPr lang="fr-BE" dirty="0"/>
          </a:p>
        </p:txBody>
      </p:sp>
      <p:graphicFrame>
        <p:nvGraphicFramePr>
          <p:cNvPr id="5" name="Tableau 4"/>
          <p:cNvGraphicFramePr>
            <a:graphicFrameLocks noGrp="1"/>
          </p:cNvGraphicFramePr>
          <p:nvPr/>
        </p:nvGraphicFramePr>
        <p:xfrm>
          <a:off x="683567" y="915566"/>
          <a:ext cx="7812358" cy="4227934"/>
        </p:xfrm>
        <a:graphic>
          <a:graphicData uri="http://schemas.openxmlformats.org/drawingml/2006/table">
            <a:tbl>
              <a:tblPr firstRow="1" bandRow="1">
                <a:tableStyleId>{5C22544A-7EE6-4342-B048-85BDC9FD1C3A}</a:tableStyleId>
              </a:tblPr>
              <a:tblGrid>
                <a:gridCol w="2481986"/>
                <a:gridCol w="1108572"/>
                <a:gridCol w="795542"/>
                <a:gridCol w="726602"/>
                <a:gridCol w="1108572"/>
                <a:gridCol w="795542"/>
                <a:gridCol w="795542"/>
              </a:tblGrid>
              <a:tr h="450313">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Fibulaire/</a:t>
                      </a:r>
                      <a:r>
                        <a:rPr lang="en-US" sz="2400" baseline="0" dirty="0" err="1" smtClean="0"/>
                        <a:t>genou</a:t>
                      </a:r>
                      <a:endParaRPr lang="en-US" sz="2400" baseline="0" dirty="0" smtClean="0"/>
                    </a:p>
                  </a:txBody>
                  <a:tcPr marT="34290" marB="34290"/>
                </a:tc>
                <a:tc gridSpan="3">
                  <a:txBody>
                    <a:bodyPr/>
                    <a:lstStyle/>
                    <a:p>
                      <a:pPr algn="ctr"/>
                      <a:r>
                        <a:rPr lang="en-US" sz="2400" dirty="0" err="1" smtClean="0"/>
                        <a:t>Seuil</a:t>
                      </a:r>
                      <a:r>
                        <a:rPr lang="en-US" sz="2400" dirty="0" smtClean="0"/>
                        <a:t> (</a:t>
                      </a:r>
                      <a:r>
                        <a:rPr lang="en-US" sz="2400" dirty="0" err="1" smtClean="0"/>
                        <a:t>mA</a:t>
                      </a:r>
                      <a:r>
                        <a:rPr lang="en-US" sz="2400" dirty="0" smtClean="0"/>
                        <a:t>)</a:t>
                      </a:r>
                      <a:endParaRPr lang="en-US" sz="2400" dirty="0"/>
                    </a:p>
                  </a:txBody>
                  <a:tcPr marT="34290" marB="34290"/>
                </a:tc>
                <a:tc hMerge="1">
                  <a:txBody>
                    <a:bodyPr/>
                    <a:lstStyle/>
                    <a:p>
                      <a:endParaRPr lang="en-US" dirty="0"/>
                    </a:p>
                  </a:txBody>
                  <a:tcPr/>
                </a:tc>
                <a:tc hMerge="1">
                  <a:txBody>
                    <a:bodyPr/>
                    <a:lstStyle/>
                    <a:p>
                      <a:endParaRPr lang="en-US" dirty="0"/>
                    </a:p>
                  </a:txBody>
                  <a:tcPr/>
                </a:tc>
                <a:tc gridSpan="3">
                  <a:txBody>
                    <a:bodyPr/>
                    <a:lstStyle/>
                    <a:p>
                      <a:pPr algn="ctr"/>
                      <a:r>
                        <a:rPr lang="en-US" sz="2400" dirty="0" err="1" smtClean="0"/>
                        <a:t>iMAX</a:t>
                      </a:r>
                      <a:r>
                        <a:rPr lang="en-US" sz="2400" dirty="0" smtClean="0"/>
                        <a:t> (</a:t>
                      </a:r>
                      <a:r>
                        <a:rPr lang="en-US" sz="2400" dirty="0" err="1" smtClean="0"/>
                        <a:t>mA</a:t>
                      </a:r>
                      <a:r>
                        <a:rPr lang="en-US" sz="2400" dirty="0" smtClean="0"/>
                        <a:t>)</a:t>
                      </a:r>
                      <a:endParaRPr lang="en-US" sz="2400" dirty="0"/>
                    </a:p>
                  </a:txBody>
                  <a:tcPr marT="34290" marB="34290"/>
                </a:tc>
                <a:tc hMerge="1">
                  <a:txBody>
                    <a:bodyPr/>
                    <a:lstStyle/>
                    <a:p>
                      <a:endParaRPr lang="en-US" dirty="0"/>
                    </a:p>
                  </a:txBody>
                  <a:tcPr/>
                </a:tc>
                <a:tc hMerge="1">
                  <a:txBody>
                    <a:bodyPr/>
                    <a:lstStyle/>
                    <a:p>
                      <a:endParaRPr lang="en-US" dirty="0"/>
                    </a:p>
                  </a:txBody>
                  <a:tcPr/>
                </a:tc>
              </a:tr>
              <a:tr h="450313">
                <a:tc vMerge="1">
                  <a:txBody>
                    <a:bodyPr/>
                    <a:lstStyle/>
                    <a:p>
                      <a:endParaRPr lang="en-US" baseline="0" dirty="0" smtClean="0"/>
                    </a:p>
                  </a:txBody>
                  <a:tcPr/>
                </a:tc>
                <a:tc>
                  <a:txBody>
                    <a:bodyPr/>
                    <a:lstStyle/>
                    <a:p>
                      <a:pPr algn="ctr"/>
                      <a:r>
                        <a:rPr lang="en-US" sz="2400" dirty="0" smtClean="0">
                          <a:solidFill>
                            <a:srgbClr val="FF0000"/>
                          </a:solidFill>
                        </a:rPr>
                        <a:t>Moy</a:t>
                      </a:r>
                      <a:endParaRPr lang="en-US" sz="2400" dirty="0">
                        <a:solidFill>
                          <a:srgbClr val="FF0000"/>
                        </a:solidFill>
                      </a:endParaRPr>
                    </a:p>
                  </a:txBody>
                  <a:tcPr marT="34290" marB="34290"/>
                </a:tc>
                <a:tc>
                  <a:txBody>
                    <a:bodyPr/>
                    <a:lstStyle/>
                    <a:p>
                      <a:pPr algn="ctr"/>
                      <a:r>
                        <a:rPr lang="en-US" sz="2400" dirty="0" smtClean="0">
                          <a:solidFill>
                            <a:srgbClr val="FF0000"/>
                          </a:solidFill>
                        </a:rPr>
                        <a:t>DS</a:t>
                      </a:r>
                      <a:endParaRPr lang="en-US" sz="2400" dirty="0">
                        <a:solidFill>
                          <a:srgbClr val="FF0000"/>
                        </a:solidFill>
                      </a:endParaRPr>
                    </a:p>
                  </a:txBody>
                  <a:tcPr marT="34290" marB="34290"/>
                </a:tc>
                <a:tc>
                  <a:txBody>
                    <a:bodyPr/>
                    <a:lstStyle/>
                    <a:p>
                      <a:pPr algn="ctr"/>
                      <a:r>
                        <a:rPr lang="en-US" sz="2400" dirty="0" smtClean="0">
                          <a:solidFill>
                            <a:srgbClr val="FF0000"/>
                          </a:solidFill>
                        </a:rPr>
                        <a:t>Z</a:t>
                      </a:r>
                      <a:endParaRPr lang="en-US" sz="2400" dirty="0">
                        <a:solidFill>
                          <a:srgbClr val="FF0000"/>
                        </a:solidFill>
                      </a:endParaRPr>
                    </a:p>
                  </a:txBody>
                  <a:tcPr marT="34290" marB="34290"/>
                </a:tc>
                <a:tc>
                  <a:txBody>
                    <a:bodyPr/>
                    <a:lstStyle/>
                    <a:p>
                      <a:pPr algn="ctr"/>
                      <a:r>
                        <a:rPr lang="en-US" sz="2400" dirty="0" smtClean="0">
                          <a:solidFill>
                            <a:srgbClr val="FF0000"/>
                          </a:solidFill>
                        </a:rPr>
                        <a:t>Moy</a:t>
                      </a:r>
                      <a:endParaRPr lang="en-US" sz="2400" dirty="0">
                        <a:solidFill>
                          <a:srgbClr val="FF0000"/>
                        </a:solidFill>
                      </a:endParaRPr>
                    </a:p>
                  </a:txBody>
                  <a:tcPr marT="34290" marB="34290"/>
                </a:tc>
                <a:tc>
                  <a:txBody>
                    <a:bodyPr/>
                    <a:lstStyle/>
                    <a:p>
                      <a:pPr algn="ctr"/>
                      <a:r>
                        <a:rPr lang="en-US" sz="2400" dirty="0" smtClean="0">
                          <a:solidFill>
                            <a:srgbClr val="FF0000"/>
                          </a:solidFill>
                        </a:rPr>
                        <a:t>DS</a:t>
                      </a:r>
                      <a:endParaRPr lang="en-US" sz="2400" dirty="0">
                        <a:solidFill>
                          <a:srgbClr val="FF0000"/>
                        </a:solidFill>
                      </a:endParaRPr>
                    </a:p>
                  </a:txBody>
                  <a:tcPr marT="34290" marB="34290"/>
                </a:tc>
                <a:tc>
                  <a:txBody>
                    <a:bodyPr/>
                    <a:lstStyle/>
                    <a:p>
                      <a:pPr algn="ctr"/>
                      <a:r>
                        <a:rPr lang="en-US" sz="2400" dirty="0" smtClean="0">
                          <a:solidFill>
                            <a:srgbClr val="FF0000"/>
                          </a:solidFill>
                        </a:rPr>
                        <a:t>Z</a:t>
                      </a:r>
                      <a:endParaRPr lang="en-US" sz="2400" dirty="0">
                        <a:solidFill>
                          <a:srgbClr val="FF0000"/>
                        </a:solidFill>
                      </a:endParaRPr>
                    </a:p>
                  </a:txBody>
                  <a:tcPr marT="34290" marB="34290"/>
                </a:tc>
              </a:tr>
              <a:tr h="5020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CMT1a (</a:t>
                      </a:r>
                      <a:r>
                        <a:rPr lang="en-US" sz="2400" dirty="0" err="1" smtClean="0"/>
                        <a:t>n</a:t>
                      </a:r>
                      <a:r>
                        <a:rPr lang="en-US" sz="2400" dirty="0" smtClean="0"/>
                        <a:t>=1)</a:t>
                      </a:r>
                    </a:p>
                  </a:txBody>
                  <a:tcPr marT="34290" marB="34290"/>
                </a:tc>
                <a:tc>
                  <a:txBody>
                    <a:bodyPr/>
                    <a:lstStyle/>
                    <a:p>
                      <a:pPr algn="ctr"/>
                      <a:r>
                        <a:rPr lang="en-US" sz="2400" dirty="0" smtClean="0"/>
                        <a:t>4,1</a:t>
                      </a:r>
                    </a:p>
                  </a:txBody>
                  <a:tcPr marT="34290" marB="34290"/>
                </a:tc>
                <a:tc>
                  <a:txBody>
                    <a:bodyPr/>
                    <a:lstStyle/>
                    <a:p>
                      <a:pPr algn="ctr"/>
                      <a:endParaRPr lang="en-US" sz="2400" dirty="0"/>
                    </a:p>
                  </a:txBody>
                  <a:tcPr marT="34290" marB="34290"/>
                </a:tc>
                <a:tc>
                  <a:txBody>
                    <a:bodyPr/>
                    <a:lstStyle/>
                    <a:p>
                      <a:pPr algn="ctr"/>
                      <a:r>
                        <a:rPr lang="en-US" sz="2400" b="1" dirty="0" smtClean="0">
                          <a:solidFill>
                            <a:srgbClr val="000000"/>
                          </a:solidFill>
                        </a:rPr>
                        <a:t>1,6</a:t>
                      </a:r>
                      <a:endParaRPr lang="en-US" sz="2400" b="1" dirty="0">
                        <a:solidFill>
                          <a:srgbClr val="000000"/>
                        </a:solidFill>
                      </a:endParaRPr>
                    </a:p>
                  </a:txBody>
                  <a:tcPr marT="34290" marB="34290"/>
                </a:tc>
                <a:tc>
                  <a:txBody>
                    <a:bodyPr/>
                    <a:lstStyle/>
                    <a:p>
                      <a:pPr algn="ctr"/>
                      <a:r>
                        <a:rPr lang="en-US" sz="2400" dirty="0" smtClean="0"/>
                        <a:t>50,2</a:t>
                      </a:r>
                    </a:p>
                  </a:txBody>
                  <a:tcPr marT="34290" marB="34290"/>
                </a:tc>
                <a:tc>
                  <a:txBody>
                    <a:bodyPr/>
                    <a:lstStyle/>
                    <a:p>
                      <a:pPr algn="ctr"/>
                      <a:endParaRPr lang="en-US" sz="2400" dirty="0"/>
                    </a:p>
                  </a:txBody>
                  <a:tcPr marT="34290" marB="34290"/>
                </a:tc>
                <a:tc>
                  <a:txBody>
                    <a:bodyPr/>
                    <a:lstStyle/>
                    <a:p>
                      <a:pPr algn="ctr"/>
                      <a:r>
                        <a:rPr lang="en-US" sz="2400" b="1" dirty="0" smtClean="0">
                          <a:solidFill>
                            <a:srgbClr val="FF0000"/>
                          </a:solidFill>
                        </a:rPr>
                        <a:t>11,3</a:t>
                      </a:r>
                      <a:endParaRPr lang="en-US" sz="2400" b="1" dirty="0">
                        <a:solidFill>
                          <a:srgbClr val="FF0000"/>
                        </a:solidFill>
                      </a:endParaRPr>
                    </a:p>
                  </a:txBody>
                  <a:tcPr marT="34290" marB="34290"/>
                </a:tc>
              </a:tr>
              <a:tr h="502028">
                <a:tc>
                  <a:txBody>
                    <a:bodyPr/>
                    <a:lstStyle/>
                    <a:p>
                      <a:r>
                        <a:rPr lang="en-US" sz="2400" dirty="0" smtClean="0"/>
                        <a:t>PRNC (</a:t>
                      </a:r>
                      <a:r>
                        <a:rPr lang="en-US" sz="2400" dirty="0" err="1" smtClean="0"/>
                        <a:t>n</a:t>
                      </a:r>
                      <a:r>
                        <a:rPr lang="en-US" sz="2400" dirty="0" smtClean="0"/>
                        <a:t>=6)</a:t>
                      </a:r>
                      <a:endParaRPr lang="en-US" sz="2400" dirty="0"/>
                    </a:p>
                  </a:txBody>
                  <a:tcPr marT="34290" marB="34290"/>
                </a:tc>
                <a:tc>
                  <a:txBody>
                    <a:bodyPr/>
                    <a:lstStyle/>
                    <a:p>
                      <a:pPr algn="ctr"/>
                      <a:r>
                        <a:rPr lang="en-US" sz="2400" dirty="0" smtClean="0"/>
                        <a:t>4</a:t>
                      </a:r>
                    </a:p>
                  </a:txBody>
                  <a:tcPr marT="34290" marB="34290"/>
                </a:tc>
                <a:tc>
                  <a:txBody>
                    <a:bodyPr/>
                    <a:lstStyle/>
                    <a:p>
                      <a:pPr algn="ctr"/>
                      <a:r>
                        <a:rPr lang="en-US" sz="2400" dirty="0" smtClean="0"/>
                        <a:t>4,1</a:t>
                      </a:r>
                      <a:endParaRPr lang="en-US" sz="2400" dirty="0"/>
                    </a:p>
                  </a:txBody>
                  <a:tcPr marT="34290" marB="34290"/>
                </a:tc>
                <a:tc>
                  <a:txBody>
                    <a:bodyPr/>
                    <a:lstStyle/>
                    <a:p>
                      <a:pPr algn="ctr"/>
                      <a:r>
                        <a:rPr lang="en-US" sz="2400" b="1" dirty="0" smtClean="0">
                          <a:solidFill>
                            <a:srgbClr val="000000"/>
                          </a:solidFill>
                        </a:rPr>
                        <a:t>1,5</a:t>
                      </a:r>
                      <a:endParaRPr lang="en-US" sz="2400" b="1" dirty="0">
                        <a:solidFill>
                          <a:srgbClr val="000000"/>
                        </a:solidFill>
                      </a:endParaRPr>
                    </a:p>
                  </a:txBody>
                  <a:tcPr marT="34290" marB="34290"/>
                </a:tc>
                <a:tc>
                  <a:txBody>
                    <a:bodyPr/>
                    <a:lstStyle/>
                    <a:p>
                      <a:pPr algn="ctr"/>
                      <a:r>
                        <a:rPr lang="en-US" sz="2400" dirty="0" smtClean="0"/>
                        <a:t>31,3</a:t>
                      </a:r>
                    </a:p>
                  </a:txBody>
                  <a:tcPr marT="34290" marB="34290"/>
                </a:tc>
                <a:tc>
                  <a:txBody>
                    <a:bodyPr/>
                    <a:lstStyle/>
                    <a:p>
                      <a:pPr algn="ctr"/>
                      <a:r>
                        <a:rPr lang="en-US" sz="2400" dirty="0" smtClean="0"/>
                        <a:t>34,8</a:t>
                      </a:r>
                      <a:endParaRPr lang="en-US" sz="2400" dirty="0"/>
                    </a:p>
                  </a:txBody>
                  <a:tcPr marT="34290" marB="34290"/>
                </a:tc>
                <a:tc>
                  <a:txBody>
                    <a:bodyPr/>
                    <a:lstStyle/>
                    <a:p>
                      <a:pPr algn="ctr"/>
                      <a:r>
                        <a:rPr lang="en-US" sz="2400" b="1" dirty="0" smtClean="0">
                          <a:solidFill>
                            <a:srgbClr val="FF0000"/>
                          </a:solidFill>
                        </a:rPr>
                        <a:t>6,4</a:t>
                      </a:r>
                      <a:endParaRPr lang="en-US" sz="2400" b="1" dirty="0">
                        <a:solidFill>
                          <a:srgbClr val="FF0000"/>
                        </a:solidFill>
                      </a:endParaRPr>
                    </a:p>
                  </a:txBody>
                  <a:tcPr marT="34290" marB="34290"/>
                </a:tc>
              </a:tr>
              <a:tr h="659598">
                <a:tc>
                  <a:txBody>
                    <a:bodyPr/>
                    <a:lstStyle/>
                    <a:p>
                      <a:r>
                        <a:rPr lang="en-US" sz="2400" dirty="0" smtClean="0"/>
                        <a:t>MMN (</a:t>
                      </a:r>
                      <a:r>
                        <a:rPr lang="en-US" sz="2400" dirty="0" err="1" smtClean="0"/>
                        <a:t>n</a:t>
                      </a:r>
                      <a:r>
                        <a:rPr lang="en-US" sz="2400" dirty="0" smtClean="0"/>
                        <a:t>=1)</a:t>
                      </a:r>
                      <a:endParaRPr lang="en-US" sz="2400" dirty="0"/>
                    </a:p>
                  </a:txBody>
                  <a:tcPr marT="34290" marB="34290"/>
                </a:tc>
                <a:tc>
                  <a:txBody>
                    <a:bodyPr/>
                    <a:lstStyle/>
                    <a:p>
                      <a:pPr algn="ctr"/>
                      <a:r>
                        <a:rPr lang="en-US" sz="2400" dirty="0" smtClean="0"/>
                        <a:t>1,7</a:t>
                      </a:r>
                    </a:p>
                  </a:txBody>
                  <a:tcPr marT="34290" marB="34290"/>
                </a:tc>
                <a:tc>
                  <a:txBody>
                    <a:bodyPr/>
                    <a:lstStyle/>
                    <a:p>
                      <a:pPr algn="ctr"/>
                      <a:endParaRPr lang="en-US" sz="2400" dirty="0"/>
                    </a:p>
                  </a:txBody>
                  <a:tcPr marT="34290" marB="34290"/>
                </a:tc>
                <a:tc>
                  <a:txBody>
                    <a:bodyPr/>
                    <a:lstStyle/>
                    <a:p>
                      <a:pPr algn="ctr"/>
                      <a:r>
                        <a:rPr lang="en-US" sz="2400" b="1" dirty="0" smtClean="0">
                          <a:solidFill>
                            <a:srgbClr val="000000"/>
                          </a:solidFill>
                        </a:rPr>
                        <a:t>-0,2</a:t>
                      </a:r>
                      <a:endParaRPr lang="en-US" sz="2400" b="1" dirty="0">
                        <a:solidFill>
                          <a:srgbClr val="000000"/>
                        </a:solidFill>
                      </a:endParaRPr>
                    </a:p>
                  </a:txBody>
                  <a:tcPr marT="34290" marB="34290"/>
                </a:tc>
                <a:tc>
                  <a:txBody>
                    <a:bodyPr/>
                    <a:lstStyle/>
                    <a:p>
                      <a:pPr algn="ctr"/>
                      <a:r>
                        <a:rPr lang="en-US" sz="2400" dirty="0" smtClean="0"/>
                        <a:t>3,0</a:t>
                      </a:r>
                    </a:p>
                  </a:txBody>
                  <a:tcPr marT="34290" marB="34290"/>
                </a:tc>
                <a:tc>
                  <a:txBody>
                    <a:bodyPr/>
                    <a:lstStyle/>
                    <a:p>
                      <a:pPr algn="ctr"/>
                      <a:endParaRPr lang="en-US" sz="2400" dirty="0"/>
                    </a:p>
                  </a:txBody>
                  <a:tcPr marT="34290" marB="34290"/>
                </a:tc>
                <a:tc>
                  <a:txBody>
                    <a:bodyPr/>
                    <a:lstStyle/>
                    <a:p>
                      <a:pPr algn="ctr"/>
                      <a:r>
                        <a:rPr lang="en-US" sz="2400" b="1" dirty="0" smtClean="0">
                          <a:solidFill>
                            <a:srgbClr val="000000"/>
                          </a:solidFill>
                        </a:rPr>
                        <a:t>-0,9</a:t>
                      </a:r>
                    </a:p>
                  </a:txBody>
                  <a:tcPr marT="34290" marB="34290"/>
                </a:tc>
              </a:tr>
              <a:tr h="502028">
                <a:tc>
                  <a:txBody>
                    <a:bodyPr/>
                    <a:lstStyle/>
                    <a:p>
                      <a:r>
                        <a:rPr lang="en-US" sz="2400" dirty="0" smtClean="0"/>
                        <a:t>SGB </a:t>
                      </a:r>
                      <a:r>
                        <a:rPr lang="en-US" sz="2400" dirty="0" err="1" smtClean="0"/>
                        <a:t>cl</a:t>
                      </a:r>
                      <a:r>
                        <a:rPr lang="en-US" sz="2400" dirty="0" smtClean="0"/>
                        <a:t> (</a:t>
                      </a:r>
                      <a:r>
                        <a:rPr lang="en-US" sz="2400" dirty="0" err="1" smtClean="0"/>
                        <a:t>n</a:t>
                      </a:r>
                      <a:r>
                        <a:rPr lang="en-US" sz="2400" dirty="0" smtClean="0"/>
                        <a:t>=3)</a:t>
                      </a:r>
                      <a:endParaRPr lang="en-US" sz="2400" dirty="0"/>
                    </a:p>
                  </a:txBody>
                  <a:tcPr marT="34290" marB="34290"/>
                </a:tc>
                <a:tc>
                  <a:txBody>
                    <a:bodyPr/>
                    <a:lstStyle/>
                    <a:p>
                      <a:pPr algn="ctr"/>
                      <a:r>
                        <a:rPr lang="en-US" sz="2400" dirty="0" smtClean="0"/>
                        <a:t>2,6</a:t>
                      </a:r>
                    </a:p>
                  </a:txBody>
                  <a:tcPr marT="34290" marB="34290"/>
                </a:tc>
                <a:tc>
                  <a:txBody>
                    <a:bodyPr/>
                    <a:lstStyle/>
                    <a:p>
                      <a:pPr algn="ctr"/>
                      <a:r>
                        <a:rPr lang="en-US" sz="2400" dirty="0" smtClean="0"/>
                        <a:t>1,9</a:t>
                      </a:r>
                      <a:endParaRPr lang="en-US" sz="2400" dirty="0"/>
                    </a:p>
                  </a:txBody>
                  <a:tcPr marT="34290" marB="34290"/>
                </a:tc>
                <a:tc>
                  <a:txBody>
                    <a:bodyPr/>
                    <a:lstStyle/>
                    <a:p>
                      <a:pPr algn="ctr"/>
                      <a:r>
                        <a:rPr lang="en-US" sz="2400" b="1" dirty="0" smtClean="0">
                          <a:solidFill>
                            <a:srgbClr val="000000"/>
                          </a:solidFill>
                        </a:rPr>
                        <a:t>0,5</a:t>
                      </a:r>
                      <a:endParaRPr lang="en-US" sz="2400" b="1" dirty="0">
                        <a:solidFill>
                          <a:srgbClr val="000000"/>
                        </a:solidFill>
                      </a:endParaRPr>
                    </a:p>
                  </a:txBody>
                  <a:tcPr marT="34290" marB="34290"/>
                </a:tc>
                <a:tc>
                  <a:txBody>
                    <a:bodyPr/>
                    <a:lstStyle/>
                    <a:p>
                      <a:pPr algn="ctr"/>
                      <a:r>
                        <a:rPr lang="en-US" sz="2400" dirty="0" smtClean="0"/>
                        <a:t>17,8</a:t>
                      </a:r>
                    </a:p>
                  </a:txBody>
                  <a:tcPr marT="34290" marB="34290"/>
                </a:tc>
                <a:tc>
                  <a:txBody>
                    <a:bodyPr/>
                    <a:lstStyle/>
                    <a:p>
                      <a:pPr algn="ctr"/>
                      <a:r>
                        <a:rPr lang="en-US" sz="2400" dirty="0" smtClean="0"/>
                        <a:t>13,3</a:t>
                      </a:r>
                      <a:endParaRPr lang="en-US" sz="2400" dirty="0"/>
                    </a:p>
                  </a:txBody>
                  <a:tcPr marT="34290" marB="34290"/>
                </a:tc>
                <a:tc>
                  <a:txBody>
                    <a:bodyPr/>
                    <a:lstStyle/>
                    <a:p>
                      <a:pPr algn="ctr"/>
                      <a:r>
                        <a:rPr lang="en-US" sz="2400" b="1" dirty="0" smtClean="0">
                          <a:solidFill>
                            <a:srgbClr val="FF0000"/>
                          </a:solidFill>
                        </a:rPr>
                        <a:t>2,9</a:t>
                      </a:r>
                      <a:endParaRPr lang="en-US" sz="2400" b="1" dirty="0">
                        <a:solidFill>
                          <a:srgbClr val="FF0000"/>
                        </a:solidFill>
                      </a:endParaRPr>
                    </a:p>
                  </a:txBody>
                  <a:tcPr marT="34290" marB="34290"/>
                </a:tc>
              </a:tr>
              <a:tr h="659598">
                <a:tc>
                  <a:txBody>
                    <a:bodyPr/>
                    <a:lstStyle/>
                    <a:p>
                      <a:r>
                        <a:rPr lang="en-US" sz="2400" dirty="0" smtClean="0"/>
                        <a:t>MN (</a:t>
                      </a:r>
                      <a:r>
                        <a:rPr lang="en-US" sz="2400" dirty="0" err="1" smtClean="0"/>
                        <a:t>n</a:t>
                      </a:r>
                      <a:r>
                        <a:rPr lang="en-US" sz="2400" dirty="0" smtClean="0"/>
                        <a:t>=2)</a:t>
                      </a:r>
                      <a:endParaRPr lang="en-US" sz="2400" dirty="0"/>
                    </a:p>
                  </a:txBody>
                  <a:tcPr marT="34290" marB="34290"/>
                </a:tc>
                <a:tc>
                  <a:txBody>
                    <a:bodyPr/>
                    <a:lstStyle/>
                    <a:p>
                      <a:pPr algn="ctr"/>
                      <a:r>
                        <a:rPr lang="en-US" sz="2400" dirty="0" smtClean="0"/>
                        <a:t>1,3</a:t>
                      </a:r>
                    </a:p>
                  </a:txBody>
                  <a:tcPr marT="34290" marB="34290"/>
                </a:tc>
                <a:tc>
                  <a:txBody>
                    <a:bodyPr/>
                    <a:lstStyle/>
                    <a:p>
                      <a:pPr algn="ctr"/>
                      <a:r>
                        <a:rPr lang="en-US" sz="2400" dirty="0" smtClean="0"/>
                        <a:t>0,2</a:t>
                      </a:r>
                      <a:endParaRPr lang="en-US" sz="2400" dirty="0"/>
                    </a:p>
                  </a:txBody>
                  <a:tcPr marT="34290" marB="34290"/>
                </a:tc>
                <a:tc>
                  <a:txBody>
                    <a:bodyPr/>
                    <a:lstStyle/>
                    <a:p>
                      <a:pPr algn="ctr"/>
                      <a:r>
                        <a:rPr lang="en-US" sz="2400" b="1" dirty="0" smtClean="0"/>
                        <a:t>-0,5</a:t>
                      </a:r>
                      <a:endParaRPr lang="en-US" sz="2400" b="1" dirty="0"/>
                    </a:p>
                  </a:txBody>
                  <a:tcPr marT="34290" marB="34290"/>
                </a:tc>
                <a:tc>
                  <a:txBody>
                    <a:bodyPr/>
                    <a:lstStyle/>
                    <a:p>
                      <a:pPr algn="ctr"/>
                      <a:r>
                        <a:rPr lang="en-US" sz="2400" dirty="0" smtClean="0"/>
                        <a:t>3,9</a:t>
                      </a:r>
                    </a:p>
                  </a:txBody>
                  <a:tcPr marT="34290" marB="34290"/>
                </a:tc>
                <a:tc>
                  <a:txBody>
                    <a:bodyPr/>
                    <a:lstStyle/>
                    <a:p>
                      <a:pPr algn="ctr"/>
                      <a:r>
                        <a:rPr lang="en-US" sz="2400" dirty="0" smtClean="0"/>
                        <a:t>1,4</a:t>
                      </a:r>
                      <a:endParaRPr lang="en-US" sz="2400" dirty="0"/>
                    </a:p>
                  </a:txBody>
                  <a:tcPr marT="34290" marB="34290"/>
                </a:tc>
                <a:tc>
                  <a:txBody>
                    <a:bodyPr/>
                    <a:lstStyle/>
                    <a:p>
                      <a:pPr algn="ctr"/>
                      <a:r>
                        <a:rPr lang="en-US" sz="2400" b="1" dirty="0" smtClean="0">
                          <a:solidFill>
                            <a:schemeClr val="tx1"/>
                          </a:solidFill>
                        </a:rPr>
                        <a:t>-0,7</a:t>
                      </a:r>
                      <a:endParaRPr lang="en-US" sz="2400" b="1" dirty="0">
                        <a:solidFill>
                          <a:schemeClr val="tx1"/>
                        </a:solidFill>
                      </a:endParaRPr>
                    </a:p>
                  </a:txBody>
                  <a:tcPr marT="34290" marB="34290"/>
                </a:tc>
              </a:tr>
              <a:tr h="502028">
                <a:tc>
                  <a:txBody>
                    <a:bodyPr/>
                    <a:lstStyle/>
                    <a:p>
                      <a:r>
                        <a:rPr lang="en-US" sz="2400" dirty="0" smtClean="0"/>
                        <a:t>Ax</a:t>
                      </a:r>
                      <a:r>
                        <a:rPr lang="en-US" sz="2400" baseline="0" dirty="0" smtClean="0"/>
                        <a:t> (</a:t>
                      </a:r>
                      <a:r>
                        <a:rPr lang="en-US" sz="2400" baseline="0" dirty="0" err="1" smtClean="0"/>
                        <a:t>n</a:t>
                      </a:r>
                      <a:r>
                        <a:rPr lang="en-US" sz="2400" baseline="0" dirty="0" smtClean="0"/>
                        <a:t>=11)</a:t>
                      </a:r>
                      <a:endParaRPr lang="en-US" sz="2400" dirty="0"/>
                    </a:p>
                  </a:txBody>
                  <a:tcPr marT="34290" marB="34290"/>
                </a:tc>
                <a:tc>
                  <a:txBody>
                    <a:bodyPr/>
                    <a:lstStyle/>
                    <a:p>
                      <a:pPr algn="ctr"/>
                      <a:r>
                        <a:rPr lang="en-US" sz="2400" dirty="0" smtClean="0"/>
                        <a:t>2,0</a:t>
                      </a:r>
                    </a:p>
                  </a:txBody>
                  <a:tcPr marT="34290" marB="34290"/>
                </a:tc>
                <a:tc>
                  <a:txBody>
                    <a:bodyPr/>
                    <a:lstStyle/>
                    <a:p>
                      <a:pPr algn="ctr"/>
                      <a:r>
                        <a:rPr lang="en-US" sz="2400" dirty="0" smtClean="0"/>
                        <a:t>0,7</a:t>
                      </a:r>
                      <a:endParaRPr lang="en-US" sz="2400" dirty="0"/>
                    </a:p>
                  </a:txBody>
                  <a:tcPr marT="34290" marB="34290"/>
                </a:tc>
                <a:tc>
                  <a:txBody>
                    <a:bodyPr/>
                    <a:lstStyle/>
                    <a:p>
                      <a:pPr algn="ctr"/>
                      <a:r>
                        <a:rPr lang="en-US" sz="2400" b="1" dirty="0" smtClean="0"/>
                        <a:t>0,0</a:t>
                      </a:r>
                      <a:endParaRPr lang="en-US" sz="2400" b="1" dirty="0"/>
                    </a:p>
                  </a:txBody>
                  <a:tcPr marT="34290" marB="34290"/>
                </a:tc>
                <a:tc>
                  <a:txBody>
                    <a:bodyPr/>
                    <a:lstStyle/>
                    <a:p>
                      <a:pPr algn="ctr"/>
                      <a:r>
                        <a:rPr lang="en-US" sz="2400" dirty="0" smtClean="0"/>
                        <a:t>6,6</a:t>
                      </a:r>
                    </a:p>
                  </a:txBody>
                  <a:tcPr marT="34290" marB="34290"/>
                </a:tc>
                <a:tc>
                  <a:txBody>
                    <a:bodyPr/>
                    <a:lstStyle/>
                    <a:p>
                      <a:pPr algn="ctr"/>
                      <a:r>
                        <a:rPr lang="en-US" sz="2400" dirty="0" smtClean="0"/>
                        <a:t>2,8</a:t>
                      </a:r>
                      <a:endParaRPr lang="en-US" sz="2400" dirty="0"/>
                    </a:p>
                  </a:txBody>
                  <a:tcPr marT="34290" marB="34290"/>
                </a:tc>
                <a:tc>
                  <a:txBody>
                    <a:bodyPr/>
                    <a:lstStyle/>
                    <a:p>
                      <a:pPr algn="ctr"/>
                      <a:r>
                        <a:rPr lang="en-US" sz="2400" b="1" dirty="0" smtClean="0">
                          <a:solidFill>
                            <a:schemeClr val="tx1"/>
                          </a:solidFill>
                        </a:rPr>
                        <a:t>0,0</a:t>
                      </a:r>
                      <a:endParaRPr lang="en-US" sz="2400" b="1" dirty="0">
                        <a:solidFill>
                          <a:schemeClr val="tx1"/>
                        </a:solidFill>
                      </a:endParaRPr>
                    </a:p>
                  </a:txBody>
                  <a:tcPr marT="34290" marB="3429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2193708"/>
            <a:ext cx="8229600" cy="857250"/>
          </a:xfrm>
        </p:spPr>
        <p:txBody>
          <a:bodyPr>
            <a:normAutofit fontScale="90000"/>
          </a:bodyPr>
          <a:lstStyle/>
          <a:p>
            <a:r>
              <a:rPr lang="fr-BE" b="1" dirty="0" smtClean="0"/>
              <a:t>Neuropathies </a:t>
            </a:r>
            <a:r>
              <a:rPr lang="fr-BE" b="1" dirty="0" err="1" smtClean="0"/>
              <a:t>démyélinisantes</a:t>
            </a:r>
            <a:r>
              <a:rPr lang="fr-BE" b="1" dirty="0" smtClean="0"/>
              <a:t> chroniques</a:t>
            </a:r>
            <a:endParaRPr lang="fr-BE"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dirty="0"/>
          </a:p>
        </p:txBody>
      </p:sp>
      <p:pic>
        <p:nvPicPr>
          <p:cNvPr id="2050" name="Picture 2"/>
          <p:cNvPicPr>
            <a:picLocks noChangeAspect="1" noChangeArrowheads="1"/>
          </p:cNvPicPr>
          <p:nvPr/>
        </p:nvPicPr>
        <p:blipFill>
          <a:blip r:embed="rId3" cstate="print"/>
          <a:srcRect l="33665" t="21000" r="17314" b="13901"/>
          <a:stretch>
            <a:fillRect/>
          </a:stretch>
        </p:blipFill>
        <p:spPr bwMode="auto">
          <a:xfrm>
            <a:off x="1259632" y="-1"/>
            <a:ext cx="6885655" cy="5143501"/>
          </a:xfrm>
          <a:prstGeom prst="rect">
            <a:avLst/>
          </a:prstGeom>
          <a:noFill/>
          <a:ln w="9525">
            <a:noFill/>
            <a:miter lim="800000"/>
            <a:headEnd/>
            <a:tailEnd/>
          </a:ln>
        </p:spPr>
      </p:pic>
      <p:sp>
        <p:nvSpPr>
          <p:cNvPr id="5" name="Ellipse 4"/>
          <p:cNvSpPr/>
          <p:nvPr/>
        </p:nvSpPr>
        <p:spPr>
          <a:xfrm>
            <a:off x="1979712" y="4083918"/>
            <a:ext cx="216024" cy="216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Ellipse 5"/>
          <p:cNvSpPr/>
          <p:nvPr/>
        </p:nvSpPr>
        <p:spPr>
          <a:xfrm>
            <a:off x="1979712" y="4443958"/>
            <a:ext cx="191046" cy="181769"/>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ZoneTexte 6"/>
          <p:cNvSpPr txBox="1"/>
          <p:nvPr/>
        </p:nvSpPr>
        <p:spPr>
          <a:xfrm>
            <a:off x="2195736" y="4011910"/>
            <a:ext cx="1368152" cy="646331"/>
          </a:xfrm>
          <a:prstGeom prst="rect">
            <a:avLst/>
          </a:prstGeom>
          <a:noFill/>
        </p:spPr>
        <p:txBody>
          <a:bodyPr wrap="square" rtlCol="0">
            <a:spAutoFit/>
          </a:bodyPr>
          <a:lstStyle/>
          <a:p>
            <a:r>
              <a:rPr lang="fr-BE" dirty="0" smtClean="0"/>
              <a:t>: </a:t>
            </a:r>
            <a:r>
              <a:rPr lang="fr-BE" dirty="0" err="1" smtClean="0"/>
              <a:t>iMAX</a:t>
            </a:r>
            <a:r>
              <a:rPr lang="fr-BE" dirty="0" smtClean="0"/>
              <a:t> &gt; LSN</a:t>
            </a:r>
          </a:p>
          <a:p>
            <a:r>
              <a:rPr lang="fr-BE" dirty="0" smtClean="0"/>
              <a:t>: </a:t>
            </a:r>
            <a:r>
              <a:rPr lang="fr-BE" dirty="0" err="1" smtClean="0"/>
              <a:t>iMAX</a:t>
            </a:r>
            <a:r>
              <a:rPr lang="fr-BE" dirty="0" smtClean="0"/>
              <a:t> &lt;LSN</a:t>
            </a:r>
            <a:endParaRPr lang="fr-B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1026" name="Picture 2"/>
          <p:cNvPicPr>
            <a:picLocks noChangeAspect="1" noChangeArrowheads="1"/>
          </p:cNvPicPr>
          <p:nvPr/>
        </p:nvPicPr>
        <p:blipFill>
          <a:blip r:embed="rId3" cstate="print"/>
          <a:srcRect l="33590" t="21000" r="16723" b="13901"/>
          <a:stretch>
            <a:fillRect/>
          </a:stretch>
        </p:blipFill>
        <p:spPr bwMode="auto">
          <a:xfrm>
            <a:off x="1115616" y="22831"/>
            <a:ext cx="6948264" cy="5120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Résultats</a:t>
            </a:r>
            <a:endParaRPr lang="fr-BE" b="1" dirty="0"/>
          </a:p>
        </p:txBody>
      </p:sp>
      <p:sp>
        <p:nvSpPr>
          <p:cNvPr id="3" name="Espace réservé du contenu 2"/>
          <p:cNvSpPr>
            <a:spLocks noGrp="1"/>
          </p:cNvSpPr>
          <p:nvPr>
            <p:ph idx="1"/>
          </p:nvPr>
        </p:nvSpPr>
        <p:spPr>
          <a:xfrm>
            <a:off x="457200" y="1200150"/>
            <a:ext cx="8229600" cy="3943350"/>
          </a:xfrm>
        </p:spPr>
        <p:txBody>
          <a:bodyPr>
            <a:normAutofit fontScale="85000" lnSpcReduction="20000"/>
          </a:bodyPr>
          <a:lstStyle/>
          <a:p>
            <a:r>
              <a:rPr lang="fr-BE" dirty="0" smtClean="0"/>
              <a:t>L’</a:t>
            </a:r>
            <a:r>
              <a:rPr lang="fr-BE" dirty="0" err="1" smtClean="0"/>
              <a:t>iMAX</a:t>
            </a:r>
            <a:r>
              <a:rPr lang="fr-BE" dirty="0" smtClean="0"/>
              <a:t> reste dans les limites de la normale</a:t>
            </a:r>
          </a:p>
          <a:p>
            <a:pPr lvl="1"/>
            <a:r>
              <a:rPr lang="fr-BE" dirty="0" smtClean="0"/>
              <a:t>Neuropathie </a:t>
            </a:r>
            <a:r>
              <a:rPr lang="fr-BE" dirty="0" err="1" smtClean="0"/>
              <a:t>axonale</a:t>
            </a:r>
            <a:endParaRPr lang="fr-BE" dirty="0" smtClean="0"/>
          </a:p>
          <a:p>
            <a:pPr lvl="1"/>
            <a:r>
              <a:rPr lang="fr-BE" dirty="0" err="1" smtClean="0"/>
              <a:t>Neuronopathie</a:t>
            </a:r>
            <a:r>
              <a:rPr lang="fr-BE" dirty="0" smtClean="0"/>
              <a:t> motrice</a:t>
            </a:r>
          </a:p>
          <a:p>
            <a:r>
              <a:rPr lang="fr-BE" dirty="0" smtClean="0"/>
              <a:t>Patients CMT1a</a:t>
            </a:r>
          </a:p>
          <a:p>
            <a:pPr lvl="1"/>
            <a:r>
              <a:rPr lang="fr-BE" dirty="0" err="1" smtClean="0"/>
              <a:t>iMAX</a:t>
            </a:r>
            <a:r>
              <a:rPr lang="fr-BE" dirty="0" smtClean="0"/>
              <a:t> augmenté pour tous les sites de stimulation testés</a:t>
            </a:r>
          </a:p>
          <a:p>
            <a:pPr lvl="1"/>
            <a:r>
              <a:rPr lang="fr-BE" dirty="0" smtClean="0"/>
              <a:t>Anomalies les plus sévères</a:t>
            </a:r>
          </a:p>
          <a:p>
            <a:r>
              <a:rPr lang="fr-BE" dirty="0" smtClean="0"/>
              <a:t>Patients avec neuropathie </a:t>
            </a:r>
            <a:r>
              <a:rPr lang="fr-BE" dirty="0" err="1" smtClean="0"/>
              <a:t>dysimmunitaire</a:t>
            </a:r>
            <a:endParaRPr lang="fr-BE" dirty="0" smtClean="0"/>
          </a:p>
          <a:p>
            <a:pPr lvl="1"/>
            <a:r>
              <a:rPr lang="fr-BE" dirty="0" smtClean="0"/>
              <a:t>Anomalies plus hétérogènes</a:t>
            </a:r>
          </a:p>
          <a:p>
            <a:pPr lvl="1"/>
            <a:r>
              <a:rPr lang="fr-BE" dirty="0" err="1" smtClean="0"/>
              <a:t>iMAX</a:t>
            </a:r>
            <a:r>
              <a:rPr lang="fr-BE" dirty="0" smtClean="0"/>
              <a:t> peut rester  dans les limites de la normale en certains points de stimulation</a:t>
            </a:r>
          </a:p>
          <a:p>
            <a:endParaRPr lang="fr-B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dirty="0" smtClean="0"/>
              <a:t>En </a:t>
            </a:r>
            <a:r>
              <a:rPr lang="fr-BE" b="1" dirty="0" err="1" smtClean="0"/>
              <a:t>conlusion</a:t>
            </a:r>
            <a:endParaRPr lang="fr-BE" b="1" dirty="0"/>
          </a:p>
        </p:txBody>
      </p:sp>
      <p:sp>
        <p:nvSpPr>
          <p:cNvPr id="3" name="Espace réservé du contenu 2"/>
          <p:cNvSpPr>
            <a:spLocks noGrp="1"/>
          </p:cNvSpPr>
          <p:nvPr>
            <p:ph idx="1"/>
          </p:nvPr>
        </p:nvSpPr>
        <p:spPr/>
        <p:txBody>
          <a:bodyPr/>
          <a:lstStyle/>
          <a:p>
            <a:r>
              <a:rPr lang="fr-BE" dirty="0" smtClean="0"/>
              <a:t>L’</a:t>
            </a:r>
            <a:r>
              <a:rPr lang="fr-BE" dirty="0" err="1" smtClean="0"/>
              <a:t>iMAX</a:t>
            </a:r>
            <a:r>
              <a:rPr lang="fr-BE" dirty="0" smtClean="0"/>
              <a:t> : outil prometteur et simple pour distinguer</a:t>
            </a:r>
          </a:p>
          <a:p>
            <a:pPr lvl="1"/>
            <a:r>
              <a:rPr lang="fr-BE" dirty="0" smtClean="0"/>
              <a:t>Neuropathie avec/sans hypoexcitabilité nerveuse</a:t>
            </a:r>
          </a:p>
          <a:p>
            <a:pPr lvl="1"/>
            <a:r>
              <a:rPr lang="fr-BE" dirty="0" smtClean="0"/>
              <a:t>Neuropathies acquises et héréditaires </a:t>
            </a:r>
          </a:p>
          <a:p>
            <a:r>
              <a:rPr lang="fr-BE" dirty="0" smtClean="0"/>
              <a:t>Résultats préliminaires, à confirmer sur des cohortes de patients plus larges</a:t>
            </a:r>
            <a:endParaRPr lang="fr-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364350"/>
            <a:ext cx="8229600" cy="857250"/>
          </a:xfrm>
        </p:spPr>
        <p:txBody>
          <a:bodyPr>
            <a:noAutofit/>
          </a:bodyPr>
          <a:lstStyle/>
          <a:p>
            <a:r>
              <a:rPr lang="fr-BE" sz="3600" b="1" dirty="0" err="1" smtClean="0"/>
              <a:t>iMAX</a:t>
            </a:r>
            <a:r>
              <a:rPr lang="fr-BE" sz="3600" b="1" dirty="0" smtClean="0"/>
              <a:t> : une méthode </a:t>
            </a:r>
            <a:r>
              <a:rPr lang="fr-BE" sz="3600" b="1" u="sng" dirty="0" smtClean="0">
                <a:solidFill>
                  <a:srgbClr val="FF0000"/>
                </a:solidFill>
              </a:rPr>
              <a:t>simple</a:t>
            </a:r>
            <a:r>
              <a:rPr lang="fr-BE" sz="3600" b="1" dirty="0" smtClean="0"/>
              <a:t> d’évaluation de l’excitabilité nerveuse</a:t>
            </a:r>
            <a:endParaRPr lang="fr-BE" sz="3600" b="1" dirty="0"/>
          </a:p>
        </p:txBody>
      </p:sp>
      <p:sp>
        <p:nvSpPr>
          <p:cNvPr id="5" name="Espace réservé du contenu 2"/>
          <p:cNvSpPr txBox="1">
            <a:spLocks/>
          </p:cNvSpPr>
          <p:nvPr/>
        </p:nvSpPr>
        <p:spPr>
          <a:xfrm>
            <a:off x="457200" y="1334986"/>
            <a:ext cx="8229600" cy="38290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Pas de logiciel ou de matériel spécifique </a:t>
            </a:r>
          </a:p>
          <a:p>
            <a:pPr marL="800100" lvl="1" indent="-342900">
              <a:spcBef>
                <a:spcPct val="20000"/>
              </a:spcBef>
              <a:buFont typeface="Arial" pitchFamily="34" charset="0"/>
              <a:buChar char="•"/>
            </a:pPr>
            <a:r>
              <a:rPr kumimoji="0" lang="fr-FR" b="0" i="0" u="none" strike="noStrike" kern="1200" cap="none" spc="0" normalizeH="0" baseline="0" noProof="0" dirty="0" smtClean="0">
                <a:ln>
                  <a:noFill/>
                </a:ln>
                <a:solidFill>
                  <a:schemeClr val="tx1"/>
                </a:solidFill>
                <a:effectLst/>
                <a:uLnTx/>
                <a:uFillTx/>
                <a:latin typeface="+mn-lt"/>
                <a:ea typeface="+mn-ea"/>
                <a:cs typeface="+mn-cs"/>
              </a:rPr>
              <a:t>Le même que pour une étude de la</a:t>
            </a:r>
            <a:r>
              <a:rPr kumimoji="0" lang="fr-FR" b="0" i="0" u="none" strike="noStrike" kern="1200" cap="none" spc="0" normalizeH="0" noProof="0" dirty="0" smtClean="0">
                <a:ln>
                  <a:noFill/>
                </a:ln>
                <a:solidFill>
                  <a:schemeClr val="tx1"/>
                </a:solidFill>
                <a:effectLst/>
                <a:uLnTx/>
                <a:uFillTx/>
                <a:latin typeface="+mn-lt"/>
                <a:ea typeface="+mn-ea"/>
                <a:cs typeface="+mn-cs"/>
              </a:rPr>
              <a:t> </a:t>
            </a:r>
            <a:r>
              <a:rPr kumimoji="0" lang="fr-FR" b="0" i="0" u="none" strike="noStrike" kern="1200" cap="none" spc="0" normalizeH="0" baseline="0" noProof="0" dirty="0" smtClean="0">
                <a:ln>
                  <a:noFill/>
                </a:ln>
                <a:solidFill>
                  <a:schemeClr val="tx1"/>
                </a:solidFill>
                <a:effectLst/>
                <a:uLnTx/>
                <a:uFillTx/>
                <a:latin typeface="+mn-lt"/>
                <a:ea typeface="+mn-ea"/>
                <a:cs typeface="+mn-cs"/>
              </a:rPr>
              <a:t>conduction nerveuse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Rapide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Confortable pour le patient (non invasive)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Mesurable en tout point de stimulation et sur tous les troncs nerveux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Pas de traitement des données après la phase d’acquisition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ZoneTexte 6"/>
          <p:cNvSpPr txBox="1"/>
          <p:nvPr/>
        </p:nvSpPr>
        <p:spPr>
          <a:xfrm>
            <a:off x="1187625" y="4586957"/>
            <a:ext cx="7956376" cy="577081"/>
          </a:xfrm>
          <a:prstGeom prst="rect">
            <a:avLst/>
          </a:prstGeom>
          <a:noFill/>
        </p:spPr>
        <p:txBody>
          <a:bodyPr wrap="square" rtlCol="0">
            <a:spAutoFit/>
          </a:bodyPr>
          <a:lstStyle/>
          <a:p>
            <a:r>
              <a:rPr lang="fr-BE" sz="1050" i="1" dirty="0" err="1" smtClean="0"/>
              <a:t>Milants</a:t>
            </a:r>
            <a:r>
              <a:rPr lang="fr-BE" sz="1050" i="1" dirty="0" smtClean="0"/>
              <a:t> C, </a:t>
            </a:r>
            <a:r>
              <a:rPr lang="fr-BE" sz="1050" i="1" dirty="0" err="1" smtClean="0"/>
              <a:t>Benmouna</a:t>
            </a:r>
            <a:r>
              <a:rPr lang="fr-BE" sz="1050" i="1" dirty="0" smtClean="0"/>
              <a:t> K, Wang FC. </a:t>
            </a:r>
            <a:r>
              <a:rPr lang="fr-BE" sz="1050" i="1" dirty="0" err="1" smtClean="0"/>
              <a:t>iMAX</a:t>
            </a:r>
            <a:r>
              <a:rPr lang="fr-BE" sz="1050" i="1" dirty="0" smtClean="0"/>
              <a:t>: A new </a:t>
            </a:r>
            <a:r>
              <a:rPr lang="fr-BE" sz="1050" i="1" dirty="0" err="1" smtClean="0"/>
              <a:t>tool</a:t>
            </a:r>
            <a:r>
              <a:rPr lang="fr-BE" sz="1050" i="1" dirty="0" smtClean="0"/>
              <a:t> to </a:t>
            </a:r>
            <a:r>
              <a:rPr lang="fr-BE" sz="1050" i="1" dirty="0" err="1" smtClean="0"/>
              <a:t>assess</a:t>
            </a:r>
            <a:r>
              <a:rPr lang="fr-BE" sz="1050" i="1" dirty="0" smtClean="0"/>
              <a:t> </a:t>
            </a:r>
            <a:r>
              <a:rPr lang="fr-BE" sz="1050" i="1" dirty="0" err="1" smtClean="0"/>
              <a:t>peripheral</a:t>
            </a:r>
            <a:r>
              <a:rPr lang="fr-BE" sz="1050" i="1" dirty="0" smtClean="0"/>
              <a:t> </a:t>
            </a:r>
            <a:r>
              <a:rPr lang="fr-BE" sz="1050" i="1" dirty="0" err="1" smtClean="0"/>
              <a:t>motor</a:t>
            </a:r>
            <a:r>
              <a:rPr lang="fr-BE" sz="1050" i="1" dirty="0" smtClean="0"/>
              <a:t> </a:t>
            </a:r>
            <a:r>
              <a:rPr lang="fr-BE" sz="1050" i="1" dirty="0" err="1" smtClean="0"/>
              <a:t>axonal</a:t>
            </a:r>
            <a:r>
              <a:rPr lang="fr-BE" sz="1050" i="1" dirty="0" smtClean="0"/>
              <a:t> </a:t>
            </a:r>
            <a:r>
              <a:rPr lang="fr-BE" sz="1050" i="1" dirty="0" err="1" smtClean="0"/>
              <a:t>hypoexcitability</a:t>
            </a:r>
            <a:r>
              <a:rPr lang="fr-BE" sz="1050" i="1" dirty="0" smtClean="0"/>
              <a:t>. Clin </a:t>
            </a:r>
            <a:r>
              <a:rPr lang="fr-BE" sz="1050" i="1" dirty="0" err="1" smtClean="0"/>
              <a:t>Neurophysiol</a:t>
            </a:r>
            <a:r>
              <a:rPr lang="fr-BE" sz="1050" i="1" dirty="0" smtClean="0"/>
              <a:t> 2017;128:2382–3.</a:t>
            </a:r>
          </a:p>
          <a:p>
            <a:r>
              <a:rPr lang="fr-BE" sz="1050" i="1" dirty="0" err="1" smtClean="0"/>
              <a:t>Bostock</a:t>
            </a:r>
            <a:r>
              <a:rPr lang="fr-BE" sz="1050" i="1" dirty="0" smtClean="0"/>
              <a:t> H. S117 </a:t>
            </a:r>
            <a:r>
              <a:rPr lang="fr-BE" sz="1050" i="1" dirty="0" err="1" smtClean="0"/>
              <a:t>Excitability</a:t>
            </a:r>
            <a:r>
              <a:rPr lang="fr-BE" sz="1050" i="1" dirty="0" smtClean="0"/>
              <a:t> </a:t>
            </a:r>
            <a:r>
              <a:rPr lang="fr-BE" sz="1050" i="1" dirty="0" err="1" smtClean="0"/>
              <a:t>testing</a:t>
            </a:r>
            <a:r>
              <a:rPr lang="fr-BE" sz="1050" i="1" dirty="0" smtClean="0"/>
              <a:t> in the 21st </a:t>
            </a:r>
            <a:r>
              <a:rPr lang="fr-BE" sz="1050" i="1" dirty="0" err="1" smtClean="0"/>
              <a:t>century</a:t>
            </a:r>
            <a:r>
              <a:rPr lang="fr-BE" sz="1050" i="1" dirty="0" smtClean="0"/>
              <a:t>. Clin </a:t>
            </a:r>
            <a:r>
              <a:rPr lang="fr-BE" sz="1050" i="1" dirty="0" err="1" smtClean="0"/>
              <a:t>Neurophysiol</a:t>
            </a:r>
            <a:r>
              <a:rPr lang="fr-BE" sz="1050" i="1" dirty="0" smtClean="0"/>
              <a:t> 2017;128:e216. </a:t>
            </a:r>
            <a:r>
              <a:rPr lang="fr-BE" sz="1050" i="1" dirty="0" err="1" smtClean="0"/>
              <a:t>doi</a:t>
            </a:r>
            <a:r>
              <a:rPr lang="fr-BE" sz="1050" i="1" dirty="0" smtClean="0"/>
              <a:t>:10.1016/J.CLINPH.2017.07.128. </a:t>
            </a:r>
          </a:p>
          <a:p>
            <a:endParaRPr lang="fr-BE" sz="105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dirty="0" err="1" smtClean="0"/>
              <a:t>iMAX</a:t>
            </a:r>
            <a:r>
              <a:rPr lang="fr-BE" b="1" dirty="0" smtClean="0"/>
              <a:t> : procédure</a:t>
            </a:r>
            <a:endParaRPr lang="fr-BE" b="1" dirty="0"/>
          </a:p>
        </p:txBody>
      </p:sp>
      <p:sp>
        <p:nvSpPr>
          <p:cNvPr id="4" name="Espace réservé du contenu 3"/>
          <p:cNvSpPr txBox="1">
            <a:spLocks noGrp="1"/>
          </p:cNvSpPr>
          <p:nvPr>
            <p:ph idx="1"/>
          </p:nvPr>
        </p:nvSpPr>
        <p:spPr>
          <a:xfrm>
            <a:off x="0" y="1213151"/>
            <a:ext cx="9144000" cy="3108543"/>
          </a:xfrm>
          <a:prstGeom prst="rect">
            <a:avLst/>
          </a:prstGeom>
          <a:noFill/>
        </p:spPr>
        <p:txBody>
          <a:bodyPr wrap="square" rtlCol="0">
            <a:spAutoFit/>
          </a:bodyPr>
          <a:lstStyle/>
          <a:p>
            <a:pPr indent="355600">
              <a:buFont typeface="Arial"/>
              <a:buChar char="•"/>
              <a:tabLst>
                <a:tab pos="355600" algn="l"/>
              </a:tabLst>
            </a:pPr>
            <a:r>
              <a:rPr lang="fr-FR" sz="2800" dirty="0" smtClean="0"/>
              <a:t>Préparer la peau =&gt; impédance &lt; </a:t>
            </a:r>
            <a:r>
              <a:rPr lang="fr-FR" sz="2800" b="1" dirty="0" smtClean="0"/>
              <a:t>20 </a:t>
            </a:r>
            <a:r>
              <a:rPr lang="fr-FR" sz="2800" b="1" dirty="0" err="1" smtClean="0"/>
              <a:t>kΩ</a:t>
            </a:r>
            <a:endParaRPr lang="fr-FR" sz="2800" b="1" dirty="0" smtClean="0"/>
          </a:p>
          <a:p>
            <a:pPr indent="355600">
              <a:buFont typeface="Arial"/>
              <a:buChar char="•"/>
              <a:tabLst>
                <a:tab pos="355600" algn="l"/>
              </a:tabLst>
            </a:pPr>
            <a:r>
              <a:rPr lang="fr-FR" sz="2800" dirty="0" smtClean="0"/>
              <a:t>T° &gt;30°C</a:t>
            </a:r>
          </a:p>
          <a:p>
            <a:pPr indent="355600">
              <a:buFont typeface="Arial"/>
              <a:buChar char="•"/>
              <a:tabLst>
                <a:tab pos="355600" algn="l"/>
              </a:tabLst>
            </a:pPr>
            <a:r>
              <a:rPr lang="fr-FR" sz="2800" dirty="0" smtClean="0"/>
              <a:t>Bande passante : </a:t>
            </a:r>
            <a:r>
              <a:rPr lang="fr-FR" sz="2800" b="1" dirty="0" smtClean="0"/>
              <a:t>3 Hz – 5 KHz</a:t>
            </a:r>
          </a:p>
          <a:p>
            <a:pPr indent="355600">
              <a:buFont typeface="Arial"/>
              <a:buChar char="•"/>
              <a:tabLst>
                <a:tab pos="355600" algn="l"/>
              </a:tabLst>
            </a:pPr>
            <a:r>
              <a:rPr lang="fr-FR" sz="2800" b="1" dirty="0" smtClean="0"/>
              <a:t>3 ms/D </a:t>
            </a:r>
            <a:r>
              <a:rPr lang="fr-FR" sz="2800" dirty="0" smtClean="0"/>
              <a:t>; </a:t>
            </a:r>
            <a:r>
              <a:rPr lang="fr-FR" sz="2800" b="1" dirty="0" smtClean="0"/>
              <a:t>0,1 mV/D </a:t>
            </a:r>
            <a:r>
              <a:rPr lang="fr-FR" sz="2800" dirty="0" smtClean="0"/>
              <a:t>(seuil) et </a:t>
            </a:r>
            <a:r>
              <a:rPr lang="fr-FR" sz="2800" b="1" dirty="0" smtClean="0"/>
              <a:t>3 mV/D </a:t>
            </a:r>
            <a:r>
              <a:rPr lang="fr-FR" sz="2800" dirty="0" smtClean="0"/>
              <a:t>(</a:t>
            </a:r>
            <a:r>
              <a:rPr lang="fr-FR" sz="2800" dirty="0" err="1" smtClean="0"/>
              <a:t>iMAX</a:t>
            </a:r>
            <a:r>
              <a:rPr lang="fr-FR" sz="2800" dirty="0" smtClean="0"/>
              <a:t>)</a:t>
            </a:r>
          </a:p>
          <a:p>
            <a:pPr indent="355600">
              <a:buFont typeface="Arial"/>
              <a:buChar char="•"/>
              <a:tabLst>
                <a:tab pos="355600" algn="l"/>
              </a:tabLst>
            </a:pPr>
            <a:r>
              <a:rPr lang="fr-FR" sz="2800" dirty="0" smtClean="0"/>
              <a:t>Chocs de courant constant d’</a:t>
            </a:r>
            <a:r>
              <a:rPr lang="fr-FR" sz="2800" b="1" dirty="0" smtClean="0"/>
              <a:t>1 ms</a:t>
            </a:r>
            <a:r>
              <a:rPr lang="fr-FR" sz="2800" dirty="0" smtClean="0"/>
              <a:t> de durée</a:t>
            </a:r>
          </a:p>
          <a:p>
            <a:pPr indent="355600">
              <a:buFont typeface="Arial"/>
              <a:buChar char="•"/>
              <a:tabLst>
                <a:tab pos="355600" algn="l"/>
              </a:tabLst>
            </a:pPr>
            <a:r>
              <a:rPr lang="fr-FR" sz="2800" dirty="0" smtClean="0"/>
              <a:t>PAGM enregistrés à l’aide d’électrodes de surface</a:t>
            </a:r>
          </a:p>
        </p:txBody>
      </p:sp>
      <p:pic>
        <p:nvPicPr>
          <p:cNvPr id="6" name="Picture 5" descr="C:\Documents and Settings\François Wang\Mes documents\Mes images\Images médicales\Médian LDM.jpg"/>
          <p:cNvPicPr>
            <a:picLocks noChangeAspect="1" noChangeArrowheads="1"/>
          </p:cNvPicPr>
          <p:nvPr/>
        </p:nvPicPr>
        <p:blipFill>
          <a:blip r:embed="rId3" cstate="print"/>
          <a:srcRect/>
          <a:stretch>
            <a:fillRect/>
          </a:stretch>
        </p:blipFill>
        <p:spPr bwMode="auto">
          <a:xfrm>
            <a:off x="7308304" y="1275606"/>
            <a:ext cx="1560329" cy="2348880"/>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Mesure du seuil d’excitabilité</a:t>
            </a:r>
            <a:endParaRPr lang="fr-BE" b="1" dirty="0"/>
          </a:p>
        </p:txBody>
      </p:sp>
      <p:sp>
        <p:nvSpPr>
          <p:cNvPr id="3" name="Espace réservé du contenu 2"/>
          <p:cNvSpPr>
            <a:spLocks noGrp="1"/>
          </p:cNvSpPr>
          <p:nvPr>
            <p:ph idx="1"/>
          </p:nvPr>
        </p:nvSpPr>
        <p:spPr/>
        <p:txBody>
          <a:bodyPr>
            <a:normAutofit lnSpcReduction="10000"/>
          </a:bodyPr>
          <a:lstStyle/>
          <a:p>
            <a:pPr indent="355600">
              <a:buFont typeface="Arial"/>
              <a:buChar char="•"/>
              <a:tabLst>
                <a:tab pos="355600" algn="l"/>
              </a:tabLst>
            </a:pPr>
            <a:endParaRPr lang="fr-FR" dirty="0" smtClean="0"/>
          </a:p>
          <a:p>
            <a:pPr indent="355600">
              <a:buFont typeface="Arial"/>
              <a:buChar char="•"/>
              <a:tabLst>
                <a:tab pos="355600" algn="l"/>
              </a:tabLst>
            </a:pPr>
            <a:r>
              <a:rPr lang="fr-FR" dirty="0" smtClean="0"/>
              <a:t>Intensité de stimulation augmentée progressivement par incréments successifs jusqu’à l’obtention d’un PAGM de 100µV</a:t>
            </a:r>
            <a:endParaRPr lang="fr-FR" b="1" dirty="0" smtClean="0"/>
          </a:p>
          <a:p>
            <a:pPr indent="355600">
              <a:buFont typeface="Arial"/>
              <a:buChar char="•"/>
              <a:tabLst>
                <a:tab pos="355600" algn="l"/>
              </a:tabLst>
            </a:pPr>
            <a:endParaRPr lang="fr-FR" b="1" dirty="0" smtClean="0"/>
          </a:p>
          <a:p>
            <a:pPr indent="355600" algn="ctr">
              <a:buNone/>
              <a:tabLst>
                <a:tab pos="355600" algn="l"/>
              </a:tabLst>
            </a:pPr>
            <a:r>
              <a:rPr lang="fr-FR" sz="2800" b="1" u="sng" dirty="0" smtClean="0">
                <a:solidFill>
                  <a:srgbClr val="FF0000"/>
                </a:solidFill>
              </a:rPr>
              <a:t>SEUIL</a:t>
            </a:r>
            <a:r>
              <a:rPr lang="fr-FR" sz="2800" b="1" dirty="0" smtClean="0">
                <a:solidFill>
                  <a:srgbClr val="FF0000"/>
                </a:solidFill>
              </a:rPr>
              <a:t> </a:t>
            </a:r>
            <a:r>
              <a:rPr lang="fr-FR" sz="2800" dirty="0" smtClean="0">
                <a:solidFill>
                  <a:srgbClr val="FF0000"/>
                </a:solidFill>
              </a:rPr>
              <a:t>= intensité nécessaire pour évoquer </a:t>
            </a:r>
            <a:br>
              <a:rPr lang="fr-FR" sz="2800" dirty="0" smtClean="0">
                <a:solidFill>
                  <a:srgbClr val="FF0000"/>
                </a:solidFill>
              </a:rPr>
            </a:br>
            <a:r>
              <a:rPr lang="fr-FR" sz="2800" dirty="0" smtClean="0">
                <a:solidFill>
                  <a:srgbClr val="FF0000"/>
                </a:solidFill>
              </a:rPr>
              <a:t>	une réponse motrice de 100 µV</a:t>
            </a:r>
          </a:p>
          <a:p>
            <a:endParaRPr lang="fr-BE" dirty="0"/>
          </a:p>
        </p:txBody>
      </p:sp>
      <p:sp>
        <p:nvSpPr>
          <p:cNvPr id="4" name="ZoneTexte 3"/>
          <p:cNvSpPr txBox="1"/>
          <p:nvPr/>
        </p:nvSpPr>
        <p:spPr>
          <a:xfrm>
            <a:off x="3347864" y="1059582"/>
            <a:ext cx="2088233" cy="369332"/>
          </a:xfrm>
          <a:prstGeom prst="rect">
            <a:avLst/>
          </a:prstGeom>
          <a:noFill/>
          <a:ln>
            <a:solidFill>
              <a:schemeClr val="tx1"/>
            </a:solidFill>
          </a:ln>
        </p:spPr>
        <p:txBody>
          <a:bodyPr wrap="square" rtlCol="0">
            <a:spAutoFit/>
          </a:bodyPr>
          <a:lstStyle/>
          <a:p>
            <a:r>
              <a:rPr lang="fr-FR" b="1" dirty="0" smtClean="0"/>
              <a:t>3 ms/D </a:t>
            </a:r>
            <a:r>
              <a:rPr lang="fr-FR" dirty="0" smtClean="0"/>
              <a:t>; </a:t>
            </a:r>
            <a:r>
              <a:rPr lang="fr-FR" b="1" dirty="0" smtClean="0"/>
              <a:t>0,1 mV/D</a:t>
            </a:r>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Mesure de l’</a:t>
            </a:r>
            <a:r>
              <a:rPr lang="fr-BE" b="1" dirty="0" err="1" smtClean="0"/>
              <a:t>iMAX</a:t>
            </a:r>
            <a:endParaRPr lang="fr-BE" b="1" dirty="0"/>
          </a:p>
        </p:txBody>
      </p:sp>
      <p:sp>
        <p:nvSpPr>
          <p:cNvPr id="5" name="Espace réservé du contenu 4"/>
          <p:cNvSpPr>
            <a:spLocks noGrp="1"/>
          </p:cNvSpPr>
          <p:nvPr>
            <p:ph idx="1"/>
          </p:nvPr>
        </p:nvSpPr>
        <p:spPr>
          <a:xfrm>
            <a:off x="457200" y="1005576"/>
            <a:ext cx="8229600" cy="3943350"/>
          </a:xfrm>
        </p:spPr>
        <p:txBody>
          <a:bodyPr>
            <a:normAutofit fontScale="62500" lnSpcReduction="20000"/>
          </a:bodyPr>
          <a:lstStyle/>
          <a:p>
            <a:pPr marL="514350" indent="-514350">
              <a:buFont typeface="+mj-lt"/>
              <a:buAutoNum type="arabicPeriod"/>
            </a:pPr>
            <a:r>
              <a:rPr lang="fr-BE" dirty="0" smtClean="0"/>
              <a:t>Intensité du stimulus majorée progressivement : </a:t>
            </a:r>
          </a:p>
          <a:p>
            <a:pPr marL="914400" lvl="1" indent="-514350"/>
            <a:r>
              <a:rPr lang="fr-BE" dirty="0" smtClean="0"/>
              <a:t>toutes les 2s, incréments  d’1mA</a:t>
            </a:r>
          </a:p>
          <a:p>
            <a:pPr marL="914400" lvl="1" indent="-514350"/>
            <a:r>
              <a:rPr lang="fr-BE" dirty="0" smtClean="0"/>
              <a:t>Jusqu’à l’obtention du PAGM max (0.1mV précision)</a:t>
            </a:r>
          </a:p>
          <a:p>
            <a:pPr marL="914400" lvl="1" indent="-514350"/>
            <a:r>
              <a:rPr lang="fr-BE" dirty="0" smtClean="0"/>
              <a:t>Stimulus +50% d’intensité pour s’assurer que le PAGM ne se majore plus</a:t>
            </a:r>
          </a:p>
          <a:p>
            <a:pPr marL="514350" indent="-514350">
              <a:buFont typeface="+mj-lt"/>
              <a:buAutoNum type="arabicPeriod"/>
            </a:pPr>
            <a:r>
              <a:rPr lang="fr-BE" dirty="0" smtClean="0"/>
              <a:t>Diminution progressive de l’intensité du stimulus</a:t>
            </a:r>
          </a:p>
          <a:p>
            <a:pPr marL="914400" lvl="1" indent="-514350"/>
            <a:r>
              <a:rPr lang="fr-BE" dirty="0" smtClean="0"/>
              <a:t>Décréments de 0.1mA</a:t>
            </a:r>
          </a:p>
          <a:p>
            <a:pPr marL="914400" lvl="1" indent="-514350"/>
            <a:r>
              <a:rPr lang="fr-BE" dirty="0" smtClean="0"/>
              <a:t>Jusqu’à l’obtention d’une réduction de l’amplitude du PAGM</a:t>
            </a:r>
          </a:p>
          <a:p>
            <a:pPr marL="514350" indent="-514350">
              <a:buFont typeface="+mj-lt"/>
              <a:buAutoNum type="arabicPeriod"/>
            </a:pPr>
            <a:r>
              <a:rPr lang="fr-BE" dirty="0" smtClean="0"/>
              <a:t>Augmentation de l’intensité du stimulus</a:t>
            </a:r>
          </a:p>
          <a:p>
            <a:pPr marL="914400" lvl="1" indent="-514350"/>
            <a:r>
              <a:rPr lang="fr-BE" dirty="0" smtClean="0"/>
              <a:t>1 ou plusieurs incréments de 0.1mA</a:t>
            </a:r>
          </a:p>
          <a:p>
            <a:pPr marL="914400" lvl="1" indent="-514350"/>
            <a:r>
              <a:rPr lang="fr-BE" dirty="0" smtClean="0"/>
              <a:t>Quand on obtient le PAGM max (de l’étape 1) : l’intensité du stimulus correspond à l’</a:t>
            </a:r>
            <a:r>
              <a:rPr lang="fr-BE" b="1" u="sng" dirty="0" err="1" smtClean="0"/>
              <a:t>iMAX</a:t>
            </a:r>
            <a:endParaRPr lang="fr-BE" b="1" u="sng" dirty="0" smtClean="0"/>
          </a:p>
          <a:p>
            <a:pPr marL="914400" lvl="1" indent="-514350" algn="ctr"/>
            <a:endParaRPr lang="fr-BE" sz="3100" b="1" dirty="0" smtClean="0">
              <a:solidFill>
                <a:srgbClr val="FF0000"/>
              </a:solidFill>
            </a:endParaRPr>
          </a:p>
          <a:p>
            <a:pPr marL="914400" lvl="1" indent="-514350" algn="ctr">
              <a:buNone/>
            </a:pPr>
            <a:r>
              <a:rPr lang="fr-FR" sz="3100" b="1" u="sng" dirty="0" err="1" smtClean="0">
                <a:solidFill>
                  <a:srgbClr val="FF0000"/>
                </a:solidFill>
              </a:rPr>
              <a:t>iMAX</a:t>
            </a:r>
            <a:r>
              <a:rPr lang="fr-FR" sz="3100" b="1" dirty="0" smtClean="0">
                <a:solidFill>
                  <a:srgbClr val="FF0000"/>
                </a:solidFill>
              </a:rPr>
              <a:t> </a:t>
            </a:r>
            <a:r>
              <a:rPr lang="fr-FR" sz="3100" dirty="0" smtClean="0">
                <a:solidFill>
                  <a:srgbClr val="FF0000"/>
                </a:solidFill>
              </a:rPr>
              <a:t>= intensité juste suffisante pour obtenir la réponse motrice d’amplitude maximale</a:t>
            </a:r>
          </a:p>
          <a:p>
            <a:pPr marL="914400" lvl="1" indent="-514350"/>
            <a:endParaRPr lang="fr-BE" b="1" u="sng" dirty="0" smtClean="0"/>
          </a:p>
        </p:txBody>
      </p:sp>
      <p:sp>
        <p:nvSpPr>
          <p:cNvPr id="7" name="ZoneTexte 6"/>
          <p:cNvSpPr txBox="1"/>
          <p:nvPr/>
        </p:nvSpPr>
        <p:spPr>
          <a:xfrm>
            <a:off x="107506" y="80505"/>
            <a:ext cx="2088233" cy="369332"/>
          </a:xfrm>
          <a:prstGeom prst="rect">
            <a:avLst/>
          </a:prstGeom>
          <a:noFill/>
          <a:ln>
            <a:solidFill>
              <a:schemeClr val="tx1"/>
            </a:solidFill>
          </a:ln>
        </p:spPr>
        <p:txBody>
          <a:bodyPr wrap="square" rtlCol="0">
            <a:spAutoFit/>
          </a:bodyPr>
          <a:lstStyle/>
          <a:p>
            <a:r>
              <a:rPr lang="fr-FR" b="1" dirty="0" smtClean="0"/>
              <a:t>3 ms/D </a:t>
            </a:r>
            <a:r>
              <a:rPr lang="fr-FR" dirty="0" smtClean="0"/>
              <a:t>; </a:t>
            </a:r>
            <a:r>
              <a:rPr lang="fr-FR" b="1" dirty="0" smtClean="0"/>
              <a:t>3 mV/D</a:t>
            </a:r>
            <a:endParaRPr lang="fr-BE" dirty="0"/>
          </a:p>
        </p:txBody>
      </p:sp>
      <p:pic>
        <p:nvPicPr>
          <p:cNvPr id="8" name="Espace réservé du contenu 5" descr="282725-monter-descendre-canne-5-5-panorama-11490981.jpg"/>
          <p:cNvPicPr>
            <a:picLocks noChangeAspect="1"/>
          </p:cNvPicPr>
          <p:nvPr/>
        </p:nvPicPr>
        <p:blipFill>
          <a:blip r:embed="rId3" cstate="print"/>
          <a:srcRect l="65868"/>
          <a:stretch>
            <a:fillRect/>
          </a:stretch>
        </p:blipFill>
        <p:spPr>
          <a:xfrm>
            <a:off x="7524330" y="188640"/>
            <a:ext cx="887755" cy="1008112"/>
          </a:xfrm>
          <a:prstGeom prst="rect">
            <a:avLst/>
          </a:prstGeom>
        </p:spPr>
      </p:pic>
      <p:pic>
        <p:nvPicPr>
          <p:cNvPr id="11" name="Espace réservé du contenu 3" descr="282725-monter-descendre-canne-5-5-panorama-11490981.jpg"/>
          <p:cNvPicPr>
            <a:picLocks noChangeAspect="1"/>
          </p:cNvPicPr>
          <p:nvPr/>
        </p:nvPicPr>
        <p:blipFill>
          <a:blip r:embed="rId3" cstate="print"/>
          <a:srcRect r="69810"/>
          <a:stretch>
            <a:fillRect/>
          </a:stretch>
        </p:blipFill>
        <p:spPr>
          <a:xfrm>
            <a:off x="6804254" y="188640"/>
            <a:ext cx="792089" cy="1016949"/>
          </a:xfrm>
          <a:prstGeom prst="rect">
            <a:avLst/>
          </a:prstGeom>
        </p:spPr>
      </p:pic>
      <p:pic>
        <p:nvPicPr>
          <p:cNvPr id="12" name="Espace réservé du contenu 3" descr="282725-monter-descendre-canne-5-5-panorama-11490981.jpg"/>
          <p:cNvPicPr>
            <a:picLocks noChangeAspect="1"/>
          </p:cNvPicPr>
          <p:nvPr/>
        </p:nvPicPr>
        <p:blipFill>
          <a:blip r:embed="rId3" cstate="print"/>
          <a:srcRect r="67066"/>
          <a:stretch>
            <a:fillRect/>
          </a:stretch>
        </p:blipFill>
        <p:spPr>
          <a:xfrm>
            <a:off x="8316416" y="188640"/>
            <a:ext cx="864096" cy="10169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6" name="Picture 4"/>
          <p:cNvPicPr>
            <a:picLocks noChangeAspect="1" noChangeArrowheads="1"/>
          </p:cNvPicPr>
          <p:nvPr/>
        </p:nvPicPr>
        <p:blipFill>
          <a:blip r:embed="rId3" cstate="print"/>
          <a:srcRect l="15992" t="19724" r="15098" b="45274"/>
          <a:stretch>
            <a:fillRect/>
          </a:stretch>
        </p:blipFill>
        <p:spPr bwMode="auto">
          <a:xfrm>
            <a:off x="167347" y="0"/>
            <a:ext cx="8797145" cy="2513471"/>
          </a:xfrm>
          <a:prstGeom prst="rect">
            <a:avLst/>
          </a:prstGeom>
          <a:noFill/>
          <a:ln w="9525">
            <a:noFill/>
            <a:miter lim="800000"/>
            <a:headEnd/>
            <a:tailEnd/>
          </a:ln>
        </p:spPr>
      </p:pic>
      <p:pic>
        <p:nvPicPr>
          <p:cNvPr id="7" name="Picture 5" descr="C:\Users\Christophe\Médecine physique\5e année CHU ST\Articles et présentations\Journées Francophones\Poster\tableau image.png"/>
          <p:cNvPicPr>
            <a:picLocks noChangeAspect="1" noChangeArrowheads="1"/>
          </p:cNvPicPr>
          <p:nvPr/>
        </p:nvPicPr>
        <p:blipFill>
          <a:blip r:embed="rId4" cstate="print"/>
          <a:srcRect/>
          <a:stretch>
            <a:fillRect/>
          </a:stretch>
        </p:blipFill>
        <p:spPr bwMode="auto">
          <a:xfrm>
            <a:off x="2698341" y="2571750"/>
            <a:ext cx="3673859" cy="2571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2193708"/>
            <a:ext cx="8229600" cy="857250"/>
          </a:xfrm>
        </p:spPr>
        <p:txBody>
          <a:bodyPr>
            <a:normAutofit/>
          </a:bodyPr>
          <a:lstStyle/>
          <a:p>
            <a:r>
              <a:rPr lang="fr-BE" b="1" u="sng" dirty="0" smtClean="0"/>
              <a:t>Exemples de cas cliniques</a:t>
            </a:r>
            <a:endParaRPr lang="fr-BE"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Exemple 1 : SGB </a:t>
            </a:r>
            <a:endParaRPr lang="fr-BE" b="1" dirty="0"/>
          </a:p>
        </p:txBody>
      </p:sp>
      <p:sp>
        <p:nvSpPr>
          <p:cNvPr id="5" name="ZoneTexte 4"/>
          <p:cNvSpPr txBox="1"/>
          <p:nvPr/>
        </p:nvSpPr>
        <p:spPr>
          <a:xfrm>
            <a:off x="611562" y="998607"/>
            <a:ext cx="3312368" cy="369332"/>
          </a:xfrm>
          <a:prstGeom prst="rect">
            <a:avLst/>
          </a:prstGeom>
          <a:noFill/>
        </p:spPr>
        <p:txBody>
          <a:bodyPr wrap="square" rtlCol="0">
            <a:spAutoFit/>
          </a:bodyPr>
          <a:lstStyle/>
          <a:p>
            <a:r>
              <a:rPr lang="fr-BE" dirty="0" err="1" smtClean="0"/>
              <a:t>Median</a:t>
            </a:r>
            <a:r>
              <a:rPr lang="fr-BE" dirty="0" smtClean="0"/>
              <a:t>/poignet</a:t>
            </a:r>
            <a:endParaRPr lang="fr-BE" dirty="0"/>
          </a:p>
        </p:txBody>
      </p:sp>
      <p:pic>
        <p:nvPicPr>
          <p:cNvPr id="11" name="Espace réservé du contenu 3" descr="Frankenne.png"/>
          <p:cNvPicPr>
            <a:picLocks noGrp="1" noChangeAspect="1"/>
          </p:cNvPicPr>
          <p:nvPr>
            <p:ph idx="1"/>
          </p:nvPr>
        </p:nvPicPr>
        <p:blipFill>
          <a:blip r:embed="rId3" cstate="print"/>
          <a:srcRect b="2143"/>
          <a:stretch>
            <a:fillRect/>
          </a:stretch>
        </p:blipFill>
        <p:spPr>
          <a:xfrm>
            <a:off x="1547664" y="1419622"/>
            <a:ext cx="5870114" cy="3600400"/>
          </a:xfrm>
          <a:prstGeom prst="rect">
            <a:avLst/>
          </a:prstGeom>
        </p:spPr>
      </p:pic>
      <p:sp>
        <p:nvSpPr>
          <p:cNvPr id="12" name="Rectangle 11"/>
          <p:cNvSpPr/>
          <p:nvPr/>
        </p:nvSpPr>
        <p:spPr>
          <a:xfrm>
            <a:off x="5868144" y="2715766"/>
            <a:ext cx="953723" cy="369332"/>
          </a:xfrm>
          <a:prstGeom prst="rect">
            <a:avLst/>
          </a:prstGeom>
        </p:spPr>
        <p:txBody>
          <a:bodyPr wrap="square">
            <a:spAutoFit/>
          </a:bodyPr>
          <a:lstStyle/>
          <a:p>
            <a:pPr algn="ctr" fontAlgn="b"/>
            <a:r>
              <a:rPr lang="fr-FR" b="1" dirty="0" smtClean="0">
                <a:solidFill>
                  <a:srgbClr val="DD0806"/>
                </a:solidFill>
                <a:latin typeface="Verdana"/>
              </a:rPr>
              <a:t>J8</a:t>
            </a:r>
          </a:p>
        </p:txBody>
      </p:sp>
      <p:sp>
        <p:nvSpPr>
          <p:cNvPr id="13" name="ZoneTexte 12"/>
          <p:cNvSpPr txBox="1"/>
          <p:nvPr/>
        </p:nvSpPr>
        <p:spPr>
          <a:xfrm>
            <a:off x="6948264" y="1995686"/>
            <a:ext cx="1217674" cy="215444"/>
          </a:xfrm>
          <a:prstGeom prst="rect">
            <a:avLst/>
          </a:prstGeom>
          <a:noFill/>
        </p:spPr>
        <p:txBody>
          <a:bodyPr wrap="square" rtlCol="0">
            <a:spAutoFit/>
          </a:bodyPr>
          <a:lstStyle/>
          <a:p>
            <a:r>
              <a:rPr lang="fr-BE" sz="800" b="1" dirty="0" smtClean="0">
                <a:solidFill>
                  <a:srgbClr val="FF0000"/>
                </a:solidFill>
              </a:rPr>
              <a:t>LSN : 6.2mA</a:t>
            </a:r>
            <a:endParaRPr lang="fr-BE" sz="800" b="1" dirty="0">
              <a:solidFill>
                <a:srgbClr val="FF0000"/>
              </a:solidFill>
            </a:endParaRPr>
          </a:p>
        </p:txBody>
      </p:sp>
      <p:cxnSp>
        <p:nvCxnSpPr>
          <p:cNvPr id="14" name="Connecteur droit avec flèche 13"/>
          <p:cNvCxnSpPr/>
          <p:nvPr/>
        </p:nvCxnSpPr>
        <p:spPr>
          <a:xfrm>
            <a:off x="6732240" y="2139702"/>
            <a:ext cx="21176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Exemple 2 : SGB</a:t>
            </a:r>
            <a:endParaRPr lang="fr-BE" b="1" dirty="0"/>
          </a:p>
        </p:txBody>
      </p:sp>
      <p:graphicFrame>
        <p:nvGraphicFramePr>
          <p:cNvPr id="4" name="Graphique 3"/>
          <p:cNvGraphicFramePr/>
          <p:nvPr/>
        </p:nvGraphicFramePr>
        <p:xfrm>
          <a:off x="-19049" y="2392682"/>
          <a:ext cx="4349749" cy="2550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p:cNvGraphicFramePr/>
          <p:nvPr/>
        </p:nvGraphicFramePr>
        <p:xfrm>
          <a:off x="4103343" y="2392680"/>
          <a:ext cx="5040663" cy="2750820"/>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p:cNvSpPr txBox="1"/>
          <p:nvPr/>
        </p:nvSpPr>
        <p:spPr>
          <a:xfrm>
            <a:off x="611560" y="978282"/>
            <a:ext cx="2736304" cy="369332"/>
          </a:xfrm>
          <a:prstGeom prst="rect">
            <a:avLst/>
          </a:prstGeom>
          <a:noFill/>
        </p:spPr>
        <p:txBody>
          <a:bodyPr wrap="square" rtlCol="0">
            <a:spAutoFit/>
          </a:bodyPr>
          <a:lstStyle/>
          <a:p>
            <a:r>
              <a:rPr lang="fr-BE" dirty="0" smtClean="0"/>
              <a:t>Médian/poignet</a:t>
            </a:r>
            <a:endParaRPr lang="fr-B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4760</TotalTime>
  <Words>1689</Words>
  <Application>Microsoft Office PowerPoint</Application>
  <PresentationFormat>Affichage à l'écran (16:9)</PresentationFormat>
  <Paragraphs>301</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Un nouvel outil d’évaluation en routine de l’excitabilité nerveuse périphérique : l’iMAX (application en clinique) </vt:lpstr>
      <vt:lpstr>iMAX : une méthode simple d’évaluation de l’excitabilité nerveuse</vt:lpstr>
      <vt:lpstr>iMAX : procédure</vt:lpstr>
      <vt:lpstr>Mesure du seuil d’excitabilité</vt:lpstr>
      <vt:lpstr>Mesure de l’iMAX</vt:lpstr>
      <vt:lpstr>Diapositive 6</vt:lpstr>
      <vt:lpstr>Exemples de cas cliniques</vt:lpstr>
      <vt:lpstr>Exemple 1 : SGB </vt:lpstr>
      <vt:lpstr>Exemple 2 : SGB</vt:lpstr>
      <vt:lpstr>Diapositive 10</vt:lpstr>
      <vt:lpstr>Méthodes</vt:lpstr>
      <vt:lpstr>Résultats</vt:lpstr>
      <vt:lpstr>Résultats</vt:lpstr>
      <vt:lpstr>Résultats</vt:lpstr>
      <vt:lpstr>Neuropathies démyélinisantes chroniques</vt:lpstr>
      <vt:lpstr>Diapositive 16</vt:lpstr>
      <vt:lpstr>Diapositive 17</vt:lpstr>
      <vt:lpstr>Résultats</vt:lpstr>
      <vt:lpstr>En conlusion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Physiologie et pathophysiologie des fibres nerveuses myélinisées</dc:title>
  <dc:creator>Christophe Milants</dc:creator>
  <cp:lastModifiedBy>Christophe Milants</cp:lastModifiedBy>
  <cp:revision>248</cp:revision>
  <dcterms:created xsi:type="dcterms:W3CDTF">2018-01-10T14:19:14Z</dcterms:created>
  <dcterms:modified xsi:type="dcterms:W3CDTF">2018-05-30T14:42:57Z</dcterms:modified>
</cp:coreProperties>
</file>