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792" r:id="rId13"/>
  </p:sldMasterIdLst>
  <p:notesMasterIdLst>
    <p:notesMasterId r:id="rId98"/>
  </p:notesMasterIdLst>
  <p:sldIdLst>
    <p:sldId id="298" r:id="rId14"/>
    <p:sldId id="300" r:id="rId15"/>
    <p:sldId id="316" r:id="rId16"/>
    <p:sldId id="301" r:id="rId17"/>
    <p:sldId id="299" r:id="rId18"/>
    <p:sldId id="302" r:id="rId19"/>
    <p:sldId id="303" r:id="rId20"/>
    <p:sldId id="342" r:id="rId21"/>
    <p:sldId id="304" r:id="rId22"/>
    <p:sldId id="305" r:id="rId23"/>
    <p:sldId id="280" r:id="rId24"/>
    <p:sldId id="282" r:id="rId25"/>
    <p:sldId id="308" r:id="rId26"/>
    <p:sldId id="306" r:id="rId27"/>
    <p:sldId id="278" r:id="rId28"/>
    <p:sldId id="307" r:id="rId29"/>
    <p:sldId id="296" r:id="rId30"/>
    <p:sldId id="281" r:id="rId31"/>
    <p:sldId id="294" r:id="rId32"/>
    <p:sldId id="317" r:id="rId33"/>
    <p:sldId id="341" r:id="rId34"/>
    <p:sldId id="311" r:id="rId35"/>
    <p:sldId id="333" r:id="rId36"/>
    <p:sldId id="334" r:id="rId37"/>
    <p:sldId id="310" r:id="rId38"/>
    <p:sldId id="344" r:id="rId39"/>
    <p:sldId id="277" r:id="rId40"/>
    <p:sldId id="283" r:id="rId41"/>
    <p:sldId id="312" r:id="rId42"/>
    <p:sldId id="284" r:id="rId43"/>
    <p:sldId id="285" r:id="rId44"/>
    <p:sldId id="286" r:id="rId45"/>
    <p:sldId id="287" r:id="rId46"/>
    <p:sldId id="292" r:id="rId47"/>
    <p:sldId id="279" r:id="rId48"/>
    <p:sldId id="290" r:id="rId49"/>
    <p:sldId id="293" r:id="rId50"/>
    <p:sldId id="297" r:id="rId51"/>
    <p:sldId id="288" r:id="rId52"/>
    <p:sldId id="289" r:id="rId53"/>
    <p:sldId id="313" r:id="rId54"/>
    <p:sldId id="267" r:id="rId55"/>
    <p:sldId id="339" r:id="rId56"/>
    <p:sldId id="295" r:id="rId57"/>
    <p:sldId id="340" r:id="rId58"/>
    <p:sldId id="291" r:id="rId59"/>
    <p:sldId id="346" r:id="rId60"/>
    <p:sldId id="262" r:id="rId61"/>
    <p:sldId id="275" r:id="rId62"/>
    <p:sldId id="263" r:id="rId63"/>
    <p:sldId id="264" r:id="rId64"/>
    <p:sldId id="265" r:id="rId65"/>
    <p:sldId id="266" r:id="rId66"/>
    <p:sldId id="274" r:id="rId67"/>
    <p:sldId id="268" r:id="rId68"/>
    <p:sldId id="314" r:id="rId69"/>
    <p:sldId id="345" r:id="rId70"/>
    <p:sldId id="256" r:id="rId71"/>
    <p:sldId id="257" r:id="rId72"/>
    <p:sldId id="258" r:id="rId73"/>
    <p:sldId id="259" r:id="rId74"/>
    <p:sldId id="261" r:id="rId75"/>
    <p:sldId id="260" r:id="rId76"/>
    <p:sldId id="309" r:id="rId77"/>
    <p:sldId id="269" r:id="rId78"/>
    <p:sldId id="270" r:id="rId79"/>
    <p:sldId id="271" r:id="rId80"/>
    <p:sldId id="273" r:id="rId81"/>
    <p:sldId id="272" r:id="rId82"/>
    <p:sldId id="318" r:id="rId83"/>
    <p:sldId id="319" r:id="rId84"/>
    <p:sldId id="320" r:id="rId85"/>
    <p:sldId id="321" r:id="rId86"/>
    <p:sldId id="322" r:id="rId87"/>
    <p:sldId id="323" r:id="rId88"/>
    <p:sldId id="324" r:id="rId89"/>
    <p:sldId id="325" r:id="rId90"/>
    <p:sldId id="326" r:id="rId91"/>
    <p:sldId id="327" r:id="rId92"/>
    <p:sldId id="328" r:id="rId93"/>
    <p:sldId id="329" r:id="rId94"/>
    <p:sldId id="330" r:id="rId95"/>
    <p:sldId id="331" r:id="rId96"/>
    <p:sldId id="332" r:id="rId97"/>
  </p:sldIdLst>
  <p:sldSz cx="13004800" cy="9753600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board"/>
        <a:ea typeface="ヒラギノ角ゴ ProN W3"/>
        <a:cs typeface="Arial" charset="0"/>
        <a:sym typeface="Chalkboard"/>
      </a:defRPr>
    </a:lvl1pPr>
    <a:lvl2pPr marL="4572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board"/>
        <a:ea typeface="ヒラギノ角ゴ ProN W3"/>
        <a:cs typeface="Arial" charset="0"/>
        <a:sym typeface="Chalkboard"/>
      </a:defRPr>
    </a:lvl2pPr>
    <a:lvl3pPr marL="9144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board"/>
        <a:ea typeface="ヒラギノ角ゴ ProN W3"/>
        <a:cs typeface="Arial" charset="0"/>
        <a:sym typeface="Chalkboard"/>
      </a:defRPr>
    </a:lvl3pPr>
    <a:lvl4pPr marL="13716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board"/>
        <a:ea typeface="ヒラギノ角ゴ ProN W3"/>
        <a:cs typeface="Arial" charset="0"/>
        <a:sym typeface="Chalkboard"/>
      </a:defRPr>
    </a:lvl4pPr>
    <a:lvl5pPr marL="18288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Chalkboard"/>
        <a:ea typeface="ヒラギノ角ゴ ProN W3"/>
        <a:cs typeface="Arial" charset="0"/>
        <a:sym typeface="Chalkboard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Chalkboard"/>
        <a:ea typeface="ヒラギノ角ゴ ProN W3"/>
        <a:cs typeface="Arial" charset="0"/>
        <a:sym typeface="Chalkboard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Chalkboard"/>
        <a:ea typeface="ヒラギノ角ゴ ProN W3"/>
        <a:cs typeface="Arial" charset="0"/>
        <a:sym typeface="Chalkboard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Chalkboard"/>
        <a:ea typeface="ヒラギノ角ゴ ProN W3"/>
        <a:cs typeface="Arial" charset="0"/>
        <a:sym typeface="Chalkboard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Chalkboard"/>
        <a:ea typeface="ヒラギノ角ゴ ProN W3"/>
        <a:cs typeface="Arial" charset="0"/>
        <a:sym typeface="Chalkboard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9" autoAdjust="0"/>
  </p:normalViewPr>
  <p:slideViewPr>
    <p:cSldViewPr>
      <p:cViewPr varScale="1">
        <p:scale>
          <a:sx n="49" d="100"/>
          <a:sy n="49" d="100"/>
        </p:scale>
        <p:origin x="1392" y="66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93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8" d="100"/>
        <a:sy n="4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defRPr>
            </a:lvl1pPr>
          </a:lstStyle>
          <a:p>
            <a:pPr>
              <a:defRPr/>
            </a:pPr>
            <a:fld id="{3A245B16-D120-45EF-803E-E10EC11FDA0D}" type="datetimeFigureOut">
              <a:rPr lang="fr-FR"/>
              <a:pPr>
                <a:defRPr/>
              </a:pPr>
              <a:t>03/06/2018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fr-BE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BE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defRPr>
            </a:lvl1pPr>
          </a:lstStyle>
          <a:p>
            <a:pPr>
              <a:defRPr/>
            </a:pPr>
            <a:fld id="{429AEFC6-06D8-4FE8-9200-E79339A80E40}" type="slidenum">
              <a:rPr lang="fr-BE"/>
              <a:pPr>
                <a:defRPr/>
              </a:pPr>
              <a:t>‹N›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62585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dirty="0"/>
          </a:p>
        </p:txBody>
      </p:sp>
      <p:sp>
        <p:nvSpPr>
          <p:cNvPr id="1628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F02F59-7FB2-426E-BE4A-E3CF5BACB6B6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1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181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42F7DB-DAE6-4D49-AE61-CCBDAD8AE741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11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201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305327-8110-4CD8-8B21-CE7CB4ACE450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12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222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F4CA14-08A7-4438-9D24-E1B3E75CD640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13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2425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04E4C-4128-43FB-B48F-6C04F97D08B4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14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2630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B18953-BCF9-4E1B-A23A-D55B52ED45BC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15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2835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CC36DE-B367-4B8F-B3FF-D90D0B1397E9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16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3040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EF301C-EEAC-4E0F-B95C-C32C56A24AD8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17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3245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B803A2-6A41-4DFB-B75A-CEBCFD5D2D4B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18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3449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77DE5E-7C7F-4E50-8708-77B4156437F9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19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3654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6E5F73-DDD9-40E5-B3D1-D68964209DEE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20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6486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5392EF-C3EE-40F5-A050-5108CD832F67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2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3859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21BF8F-7EF9-4208-8C09-C4F57B4C6844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22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9AEFC6-06D8-4FE8-9200-E79339A80E40}" type="slidenum">
              <a:rPr lang="fr-BE" smtClean="0"/>
              <a:pPr>
                <a:defRPr/>
              </a:pPr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8434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9AEFC6-06D8-4FE8-9200-E79339A80E40}" type="slidenum">
              <a:rPr lang="fr-BE" smtClean="0"/>
              <a:pPr>
                <a:defRPr/>
              </a:pPr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843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4064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EA1BBF-F9F0-405C-8C90-525ED617E301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25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710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EB03EE-014B-4FFF-A23F-10AA421C233D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27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7305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16A532-3790-4C91-B7CC-1A23B7C1B725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28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7510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41020F-0392-47CB-9CEC-8C41B7DF0ECC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29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7715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A7A46E-17BF-4424-9AA8-17767C3706E7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30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7920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88F162-9C4B-4F27-B7F8-D4E51EF54934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31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8125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B36A0B-4CBF-4274-BDA0-36DC00584D4F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32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669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09B8A2-F569-4610-9469-C02D2300DC51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3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8329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16E7B6-37BD-4A69-A67E-E6B08356A455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33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8534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4428E3-285D-44D2-AFFB-6174C7B8E679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34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8739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D96B69-92F4-4C97-AFA3-BA71669421B8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35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8944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C44CC3-5465-4B7B-B322-E6ED42F8D1C5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36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9149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8CEECF-C75B-4757-899C-014BFD14F7A1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37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9353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68E3E7-4908-4988-A7DD-7D4154E253F2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38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955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89B1B1-E3CE-43F4-B9EF-4BC58C1E3E10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39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9763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8809D5-5FDE-458D-8267-E3521E8C932C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40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9968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1055A4-AAEF-4A65-AA6A-389DBDB352E3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41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0173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BDDFB5-35AF-4022-8827-5A5A3F44C7E1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42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1689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CE391D-8BC6-467F-B878-B9168A92D9CD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4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0377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5648E4-6579-4106-8EA1-C23F45FC1225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44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0582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740D61-303D-43BD-8F07-5159353826F6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46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4269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876948-EFDC-454D-A386-218CDF4A7447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48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4473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695AA2-3573-4854-A76E-F36FA5C88CD1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49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467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E45CD2-3FBF-4B40-A773-E595C68B036E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50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4883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2F2B74-AFDB-4027-B6AA-03216DE1C500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51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5088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07ED9C-EE35-444D-ADB3-BD3183243279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52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5293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FB88F5-C76D-490C-80A1-21F4165D1AD4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53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5497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3A3F62-BB86-4DE1-B9F3-298D6C08DDBE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54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5702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EEA3DB-BA3D-46A0-AFCF-E2C143F6F96F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55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0787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06D9DA-31EE-43C1-8AEE-F65033C54F83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5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5907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A8D782-53E6-43FF-B877-F3DA07BF3021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56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611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1F74A0-3E13-4E20-B25C-9EB4F82E08AB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58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631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CF2738-AD31-4978-813A-52E8223A58E1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59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652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25663B-47AE-48FE-A966-3A31A39B75BD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60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6726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9A32A4-1F5C-410C-8D47-C75F3AF21F7C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61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69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E6FBE6-84DE-49B5-87DC-8B2A5B54D051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62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713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F82E81-2936-499A-9635-FE7E5DDE6901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63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734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2F6F67-CF7A-4F54-A7D5-0CD76C191253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64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7545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1D07F6-76AD-434B-B01D-0658630046C1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65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7750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1F0A97-9ECB-435D-B656-D5533040C268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66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099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89EAE8-0F4B-4455-AC52-331BE4F4BD3C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6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7955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CC1417-8516-4764-A0A2-921544A5208F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67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160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8160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3D8986-6B1E-42E4-9A63-9EA56BD827FE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68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8365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CC5980-7AF1-4B4F-81EA-91F5FAF4859B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69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389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293891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E8F470-3AF9-426A-A7A0-CB7239CAF5A7}" type="slidenum">
              <a:rPr lang="fr-FR" smtClean="0">
                <a:solidFill>
                  <a:srgbClr val="000000"/>
                </a:solidFill>
                <a:latin typeface="Arial" charset="0"/>
                <a:ea typeface="ヒラギノ角ゴ ProN W3"/>
                <a:cs typeface="ヒラギノ角ゴ ProN W3"/>
                <a:sym typeface="Chalkboard"/>
              </a:rPr>
              <a:pPr/>
              <a:t>78</a:t>
            </a:fld>
            <a:endParaRPr lang="fr-FR">
              <a:solidFill>
                <a:srgbClr val="000000"/>
              </a:solidFill>
              <a:latin typeface="Arial" charset="0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119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B148DE-C67F-4E58-8F7D-FC5CF88BAB4E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7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140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7F672B-711F-4F1B-959E-025D370422E9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9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/>
          </a:p>
        </p:txBody>
      </p:sp>
      <p:sp>
        <p:nvSpPr>
          <p:cNvPr id="21606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147C77-32F1-485B-9042-4FE0FC423B39}" type="slidenum">
              <a:rPr lang="fr-BE" smtClean="0">
                <a:latin typeface="Chalkboard"/>
                <a:ea typeface="ヒラギノ角ゴ ProN W3"/>
                <a:cs typeface="ヒラギノ角ゴ ProN W3"/>
                <a:sym typeface="Chalkboard"/>
              </a:rPr>
              <a:pPr/>
              <a:t>10</a:t>
            </a:fld>
            <a:endParaRPr lang="fr-BE">
              <a:latin typeface="Chalkboard"/>
              <a:ea typeface="ヒラギノ角ゴ ProN W3"/>
              <a:cs typeface="ヒラギノ角ゴ ProN W3"/>
              <a:sym typeface="Chalkboard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70000" y="2946400"/>
            <a:ext cx="24765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898900" y="2946400"/>
            <a:ext cx="24765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>
              <a:sym typeface="Chalkboard" pitchFamily="-1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18600" y="203200"/>
            <a:ext cx="2616200" cy="8483600"/>
          </a:xfrm>
        </p:spPr>
        <p:txBody>
          <a:bodyPr vert="eaVert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70000" y="203200"/>
            <a:ext cx="7696200" cy="8483600"/>
          </a:xfr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18600" y="203200"/>
            <a:ext cx="2616200" cy="8483600"/>
          </a:xfrm>
        </p:spPr>
        <p:txBody>
          <a:bodyPr vert="eaVert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70000" y="203200"/>
            <a:ext cx="7696200" cy="8483600"/>
          </a:xfr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07300" y="2946400"/>
            <a:ext cx="198755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747250" y="2946400"/>
            <a:ext cx="198755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>
              <a:sym typeface="Chalkboard" pitchFamily="-1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18600" y="203200"/>
            <a:ext cx="2616200" cy="8483600"/>
          </a:xfrm>
        </p:spPr>
        <p:txBody>
          <a:bodyPr vert="eaVert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70000" y="203200"/>
            <a:ext cx="7696200" cy="8483600"/>
          </a:xfr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70000" y="1066800"/>
            <a:ext cx="5156200" cy="76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1066800"/>
            <a:ext cx="5156200" cy="76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BE"/>
              <a:t>Cliquez et modifiez le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>
              <a:sym typeface="Chalkboard" pitchFamily="-1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296275"/>
          </a:xfrm>
          <a:prstGeom prst="rect">
            <a:avLst/>
          </a:prstGeom>
        </p:spPr>
        <p:txBody>
          <a:bodyPr vert="eaVert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296275"/>
          </a:xfr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230" indent="0" algn="ctr">
              <a:buNone/>
              <a:defRPr/>
            </a:lvl2pPr>
            <a:lvl3pPr marL="1300460" indent="0" algn="ctr">
              <a:buNone/>
              <a:defRPr/>
            </a:lvl3pPr>
            <a:lvl4pPr marL="1950690" indent="0" algn="ctr">
              <a:buNone/>
              <a:defRPr/>
            </a:lvl4pPr>
            <a:lvl5pPr marL="2600919" indent="0" algn="ctr">
              <a:buNone/>
              <a:defRPr/>
            </a:lvl5pPr>
            <a:lvl6pPr marL="3251149" indent="0" algn="ctr">
              <a:buNone/>
              <a:defRPr/>
            </a:lvl6pPr>
            <a:lvl7pPr marL="3901379" indent="0" algn="ctr">
              <a:buNone/>
              <a:defRPr/>
            </a:lvl7pPr>
            <a:lvl8pPr marL="4551609" indent="0" algn="ctr">
              <a:buNone/>
              <a:defRPr/>
            </a:lvl8pPr>
            <a:lvl9pPr marL="520183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lkboard" pitchFamily="-1" charset="0"/>
                <a:ea typeface="ヒラギノ角ゴ ProN W3" pitchFamily="-1" charset="-128"/>
              </a:defRPr>
            </a:lvl1pPr>
          </a:lstStyle>
          <a:p>
            <a:pPr>
              <a:defRPr/>
            </a:pPr>
            <a:fld id="{E0F538A4-45DA-448C-A67C-AA1329E7CD62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lkboard" pitchFamily="-1" charset="0"/>
                <a:ea typeface="ヒラギノ角ゴ ProN W3" pitchFamily="-1" charset="-128"/>
              </a:defRPr>
            </a:lvl1pPr>
          </a:lstStyle>
          <a:p>
            <a:pPr>
              <a:defRPr/>
            </a:pPr>
            <a:fld id="{798AD465-73B2-4F03-B84F-88195B9963D5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230" indent="0">
              <a:buNone/>
              <a:defRPr sz="2600"/>
            </a:lvl2pPr>
            <a:lvl3pPr marL="1300460" indent="0">
              <a:buNone/>
              <a:defRPr sz="2300"/>
            </a:lvl3pPr>
            <a:lvl4pPr marL="1950690" indent="0">
              <a:buNone/>
              <a:defRPr sz="2000"/>
            </a:lvl4pPr>
            <a:lvl5pPr marL="2600919" indent="0">
              <a:buNone/>
              <a:defRPr sz="2000"/>
            </a:lvl5pPr>
            <a:lvl6pPr marL="3251149" indent="0">
              <a:buNone/>
              <a:defRPr sz="2000"/>
            </a:lvl6pPr>
            <a:lvl7pPr marL="3901379" indent="0">
              <a:buNone/>
              <a:defRPr sz="2000"/>
            </a:lvl7pPr>
            <a:lvl8pPr marL="4551609" indent="0">
              <a:buNone/>
              <a:defRPr sz="2000"/>
            </a:lvl8pPr>
            <a:lvl9pPr marL="5201839" indent="0">
              <a:buNone/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lkboard" pitchFamily="-1" charset="0"/>
                <a:ea typeface="ヒラギノ角ゴ ProN W3" pitchFamily="-1" charset="-128"/>
              </a:defRPr>
            </a:lvl1pPr>
          </a:lstStyle>
          <a:p>
            <a:pPr>
              <a:defRPr/>
            </a:pPr>
            <a:fld id="{71706A24-5631-47CD-8978-B0643984D76B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lkboard" pitchFamily="-1" charset="0"/>
                <a:ea typeface="ヒラギノ角ゴ ProN W3" pitchFamily="-1" charset="-128"/>
              </a:defRPr>
            </a:lvl1pPr>
          </a:lstStyle>
          <a:p>
            <a:pPr>
              <a:defRPr/>
            </a:pPr>
            <a:fld id="{07A0DD6D-6E4B-4CEF-960A-5083B28B27AC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lkboard" pitchFamily="-1" charset="0"/>
                <a:ea typeface="ヒラギノ角ゴ ProN W3" pitchFamily="-1" charset="-128"/>
              </a:defRPr>
            </a:lvl1pPr>
          </a:lstStyle>
          <a:p>
            <a:pPr>
              <a:defRPr/>
            </a:pPr>
            <a:fld id="{302AE290-A6C8-4FD9-A9F2-ABB89C75A807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lkboard" pitchFamily="-1" charset="0"/>
                <a:ea typeface="ヒラギノ角ゴ ProN W3" pitchFamily="-1" charset="-128"/>
              </a:defRPr>
            </a:lvl1pPr>
          </a:lstStyle>
          <a:p>
            <a:pPr>
              <a:defRPr/>
            </a:pPr>
            <a:fld id="{4F5041F3-124D-4230-9F43-EC7E4363654D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lkboard" pitchFamily="-1" charset="0"/>
                <a:ea typeface="ヒラギノ角ゴ ProN W3" pitchFamily="-1" charset="-128"/>
              </a:defRPr>
            </a:lvl1pPr>
          </a:lstStyle>
          <a:p>
            <a:pPr>
              <a:defRPr/>
            </a:pPr>
            <a:fld id="{117BC1E5-377F-4005-86E9-40A7B44AC057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lkboard" pitchFamily="-1" charset="0"/>
                <a:ea typeface="ヒラギノ角ゴ ProN W3" pitchFamily="-1" charset="-128"/>
              </a:defRPr>
            </a:lvl1pPr>
          </a:lstStyle>
          <a:p>
            <a:pPr>
              <a:defRPr/>
            </a:pPr>
            <a:fld id="{D8D3DD87-97A6-488E-ABD6-ACDBA7C83509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lkboard" pitchFamily="-1" charset="0"/>
                <a:ea typeface="ヒラギノ角ゴ ProN W3" pitchFamily="-1" charset="-128"/>
              </a:defRPr>
            </a:lvl1pPr>
          </a:lstStyle>
          <a:p>
            <a:pPr>
              <a:defRPr/>
            </a:pPr>
            <a:fld id="{EA8031C9-9DD4-4B68-A94A-9CF060C07E23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lkboard" pitchFamily="-1" charset="0"/>
                <a:ea typeface="ヒラギノ角ゴ ProN W3" pitchFamily="-1" charset="-128"/>
              </a:defRPr>
            </a:lvl1pPr>
          </a:lstStyle>
          <a:p>
            <a:pPr>
              <a:defRPr/>
            </a:pPr>
            <a:fld id="{BF01E234-83E0-4BF2-80BD-86054F391D83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lkboard" pitchFamily="-1" charset="0"/>
                <a:ea typeface="ヒラギノ角ゴ ProN W3" pitchFamily="-1" charset="-128"/>
              </a:defRPr>
            </a:lvl1pPr>
          </a:lstStyle>
          <a:p>
            <a:pPr>
              <a:defRPr/>
            </a:pPr>
            <a:fld id="{0A95621E-1D0F-4960-B52B-780A6778145E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70000" y="5207000"/>
            <a:ext cx="5156200" cy="146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5207000"/>
            <a:ext cx="5156200" cy="1460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>
              <a:sym typeface="Chalkboard" pitchFamily="-1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18600" y="2565400"/>
            <a:ext cx="2616200" cy="4102100"/>
          </a:xfrm>
        </p:spPr>
        <p:txBody>
          <a:bodyPr vert="eaVert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70000" y="2565400"/>
            <a:ext cx="7696200" cy="4102100"/>
          </a:xfr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>
              <a:sym typeface="Chalkboard" pitchFamily="-1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918325"/>
          </a:xfrm>
        </p:spPr>
        <p:txBody>
          <a:bodyPr vert="eaVert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918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70000" y="2946400"/>
            <a:ext cx="51562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2946400"/>
            <a:ext cx="51562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>
              <a:sym typeface="Chalkboard" pitchFamily="-1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96900" y="4940300"/>
            <a:ext cx="294005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689350" y="4940300"/>
            <a:ext cx="294005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>
              <a:sym typeface="Chalkboard" pitchFamily="-1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5121275" y="1790700"/>
            <a:ext cx="1508125" cy="6197600"/>
          </a:xfrm>
        </p:spPr>
        <p:txBody>
          <a:bodyPr vert="eaVert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96900" y="1790700"/>
            <a:ext cx="4371975" cy="6197600"/>
          </a:xfr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>
              <a:sym typeface="Chalkboard" pitchFamily="-1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428163" y="203200"/>
            <a:ext cx="2925762" cy="8509000"/>
          </a:xfrm>
        </p:spPr>
        <p:txBody>
          <a:bodyPr vert="eaVert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203200"/>
            <a:ext cx="8624888" cy="8509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BE"/>
              <a:t>Cliquez et modifiez le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>
              <a:sym typeface="Chalkboard" pitchFamily="-1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70000" y="2946400"/>
            <a:ext cx="24765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898900" y="2946400"/>
            <a:ext cx="24765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>
              <a:sym typeface="Chalkboard" pitchFamily="-1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18600" y="203200"/>
            <a:ext cx="2616200" cy="8483600"/>
          </a:xfrm>
        </p:spPr>
        <p:txBody>
          <a:bodyPr vert="eaVert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70000" y="203200"/>
            <a:ext cx="7696200" cy="8483600"/>
          </a:xfr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>
              <a:sym typeface="Chalkboard" pitchFamily="-1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70000" y="2946400"/>
            <a:ext cx="51562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2946400"/>
            <a:ext cx="5156200" cy="574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>
              <a:sym typeface="Chalkboard" pitchFamily="-1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18600" y="203200"/>
            <a:ext cx="2616200" cy="8483600"/>
          </a:xfrm>
        </p:spPr>
        <p:txBody>
          <a:bodyPr vert="eaVert"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70000" y="203200"/>
            <a:ext cx="7696200" cy="8483600"/>
          </a:xfrm>
        </p:spPr>
        <p:txBody>
          <a:bodyPr vert="eaVert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3200"/>
            <a:ext cx="10464800" cy="254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946400"/>
            <a:ext cx="10464800" cy="574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text styles</a:t>
            </a:r>
          </a:p>
          <a:p>
            <a:pPr lvl="1"/>
            <a:r>
              <a:rPr lang="en-US">
                <a:sym typeface="Chalkboard"/>
              </a:rPr>
              <a:t>Second level</a:t>
            </a:r>
          </a:p>
          <a:p>
            <a:pPr lvl="2"/>
            <a:r>
              <a:rPr lang="en-US">
                <a:sym typeface="Chalkboard"/>
              </a:rPr>
              <a:t>Third level</a:t>
            </a:r>
          </a:p>
          <a:p>
            <a:pPr lvl="3"/>
            <a:r>
              <a:rPr lang="en-US">
                <a:sym typeface="Chalkboard"/>
              </a:rPr>
              <a:t>Fourth level</a:t>
            </a:r>
          </a:p>
          <a:p>
            <a:pPr lvl="4"/>
            <a:r>
              <a:rPr lang="en-US">
                <a:sym typeface="Chalkboard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Chalkboar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9pPr>
    </p:titleStyle>
    <p:bodyStyle>
      <a:lvl1pPr marL="841375" indent="-434975" algn="l" rtl="0" eaLnBrk="0" fontAlgn="base" hangingPunct="0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1pPr>
      <a:lvl2pPr marL="1387475" indent="-434975" algn="l" rtl="0" eaLnBrk="0" fontAlgn="base" hangingPunct="0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2pPr>
      <a:lvl3pPr marL="1920875" indent="-434975" algn="l" rtl="0" eaLnBrk="0" fontAlgn="base" hangingPunct="0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3pPr>
      <a:lvl4pPr marL="2492375" indent="-434975" algn="l" rtl="0" eaLnBrk="0" fontAlgn="base" hangingPunct="0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4pPr>
      <a:lvl5pPr marL="3076575" indent="-434975" algn="l" rtl="0" eaLnBrk="0" fontAlgn="base" hangingPunct="0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5pPr>
      <a:lvl6pPr marL="3533775" indent="-434975" algn="l" rtl="0" fontAlgn="base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6pPr>
      <a:lvl7pPr marL="3990975" indent="-434975" algn="l" rtl="0" fontAlgn="base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7pPr>
      <a:lvl8pPr marL="4448175" indent="-434975" algn="l" rtl="0" fontAlgn="base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8pPr>
      <a:lvl9pPr marL="4905375" indent="-434975" algn="l" rtl="0" fontAlgn="base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3200"/>
            <a:ext cx="10464800" cy="254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title style</a:t>
            </a: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946400"/>
            <a:ext cx="5105400" cy="574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text styles</a:t>
            </a:r>
          </a:p>
          <a:p>
            <a:pPr lvl="1"/>
            <a:r>
              <a:rPr lang="en-US">
                <a:sym typeface="Chalkboard"/>
              </a:rPr>
              <a:t>Second level</a:t>
            </a:r>
          </a:p>
          <a:p>
            <a:pPr lvl="2"/>
            <a:r>
              <a:rPr lang="en-US">
                <a:sym typeface="Chalkboard"/>
              </a:rPr>
              <a:t>Third level</a:t>
            </a:r>
          </a:p>
          <a:p>
            <a:pPr lvl="3"/>
            <a:r>
              <a:rPr lang="en-US">
                <a:sym typeface="Chalkboard"/>
              </a:rPr>
              <a:t>Fourth level</a:t>
            </a:r>
          </a:p>
          <a:p>
            <a:pPr lvl="4"/>
            <a:r>
              <a:rPr lang="en-US">
                <a:sym typeface="Chalkboard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Chalkboar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9pPr>
    </p:titleStyle>
    <p:bodyStyle>
      <a:lvl1pPr marL="8128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1pPr>
      <a:lvl2pPr marL="13589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2pPr>
      <a:lvl3pPr marL="18923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3pPr>
      <a:lvl4pPr marL="24638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4pPr>
      <a:lvl5pPr marL="30480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5pPr>
      <a:lvl6pPr marL="35052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6pPr>
      <a:lvl7pPr marL="39624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7pPr>
      <a:lvl8pPr marL="44196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8pPr>
      <a:lvl9pPr marL="48768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3200"/>
            <a:ext cx="10464800" cy="254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title style</a:t>
            </a:r>
          </a:p>
        </p:txBody>
      </p:sp>
      <p:sp>
        <p:nvSpPr>
          <p:cNvPr id="1239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07300" y="2946400"/>
            <a:ext cx="4127500" cy="574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text styles</a:t>
            </a:r>
          </a:p>
          <a:p>
            <a:pPr lvl="1"/>
            <a:r>
              <a:rPr lang="en-US">
                <a:sym typeface="Chalkboard"/>
              </a:rPr>
              <a:t>Second level</a:t>
            </a:r>
          </a:p>
          <a:p>
            <a:pPr lvl="2"/>
            <a:r>
              <a:rPr lang="en-US">
                <a:sym typeface="Chalkboard"/>
              </a:rPr>
              <a:t>Third level</a:t>
            </a:r>
          </a:p>
          <a:p>
            <a:pPr lvl="3"/>
            <a:r>
              <a:rPr lang="en-US">
                <a:sym typeface="Chalkboard"/>
              </a:rPr>
              <a:t>Fourth level</a:t>
            </a:r>
          </a:p>
          <a:p>
            <a:pPr lvl="4"/>
            <a:r>
              <a:rPr lang="en-US">
                <a:sym typeface="Chalkboard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Chalkboar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9pPr>
    </p:titleStyle>
    <p:bodyStyle>
      <a:lvl1pPr marL="8128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1pPr>
      <a:lvl2pPr marL="13589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2pPr>
      <a:lvl3pPr marL="18923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3pPr>
      <a:lvl4pPr marL="24638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4pPr>
      <a:lvl5pPr marL="30480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5pPr>
      <a:lvl6pPr marL="35052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6pPr>
      <a:lvl7pPr marL="39624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7pPr>
      <a:lvl8pPr marL="44196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8pPr>
      <a:lvl9pPr marL="48768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066800"/>
            <a:ext cx="10464800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text styles</a:t>
            </a:r>
          </a:p>
          <a:p>
            <a:pPr lvl="1"/>
            <a:r>
              <a:rPr lang="en-US">
                <a:sym typeface="Chalkboard"/>
              </a:rPr>
              <a:t>Second level</a:t>
            </a:r>
          </a:p>
          <a:p>
            <a:pPr lvl="2"/>
            <a:r>
              <a:rPr lang="en-US">
                <a:sym typeface="Chalkboard"/>
              </a:rPr>
              <a:t>Third level</a:t>
            </a:r>
          </a:p>
          <a:p>
            <a:pPr lvl="3"/>
            <a:r>
              <a:rPr lang="en-US">
                <a:sym typeface="Chalkboard"/>
              </a:rPr>
              <a:t>Fourth level</a:t>
            </a:r>
          </a:p>
          <a:p>
            <a:pPr lvl="4"/>
            <a:r>
              <a:rPr lang="en-US">
                <a:sym typeface="Chalkboard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Chalkboar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9pPr>
    </p:titleStyle>
    <p:bodyStyle>
      <a:lvl1pPr marL="841375" indent="-434975" algn="l" rtl="0" eaLnBrk="0" fontAlgn="base" hangingPunct="0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1pPr>
      <a:lvl2pPr marL="1387475" indent="-434975" algn="l" rtl="0" eaLnBrk="0" fontAlgn="base" hangingPunct="0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2pPr>
      <a:lvl3pPr marL="1920875" indent="-434975" algn="l" rtl="0" eaLnBrk="0" fontAlgn="base" hangingPunct="0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3pPr>
      <a:lvl4pPr marL="2492375" indent="-434975" algn="l" rtl="0" eaLnBrk="0" fontAlgn="base" hangingPunct="0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4pPr>
      <a:lvl5pPr marL="3076575" indent="-434975" algn="l" rtl="0" eaLnBrk="0" fontAlgn="base" hangingPunct="0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5pPr>
      <a:lvl6pPr marL="3533775" indent="-434975" algn="l" rtl="0" fontAlgn="base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6pPr>
      <a:lvl7pPr marL="3990975" indent="-434975" algn="l" rtl="0" fontAlgn="base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7pPr>
      <a:lvl8pPr marL="4448175" indent="-434975" algn="l" rtl="0" fontAlgn="base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8pPr>
      <a:lvl9pPr marL="4905375" indent="-434975" algn="l" rtl="0" fontAlgn="base">
        <a:spcBef>
          <a:spcPts val="6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Fare clic per modificare lo stile del titolo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875" y="8882063"/>
            <a:ext cx="3033713" cy="6778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Chalkboard" pitchFamily="-1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413" y="8882063"/>
            <a:ext cx="4117975" cy="6778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Chalkboard" pitchFamily="-1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213" y="8882063"/>
            <a:ext cx="3033712" cy="6778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000000"/>
                </a:solidFill>
                <a:latin typeface="Arial" charset="0"/>
                <a:ea typeface="+mn-ea"/>
                <a:cs typeface="+mn-cs"/>
                <a:sym typeface="Chalkboard" pitchFamily="-1" charset="0"/>
              </a:defRPr>
            </a:lvl1pPr>
          </a:lstStyle>
          <a:p>
            <a:pPr>
              <a:defRPr/>
            </a:pPr>
            <a:fld id="{EEAB481D-C938-49BC-8200-7D9BFDD5D20A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Arial" pitchFamily="-8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Arial" pitchFamily="-8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Arial" pitchFamily="-8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Arial" pitchFamily="-8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Arial" pitchFamily="-84" charset="0"/>
          <a:cs typeface="Arial" charset="0"/>
        </a:defRPr>
      </a:lvl5pPr>
      <a:lvl6pPr marL="65023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cs typeface="Arial" charset="0"/>
        </a:defRPr>
      </a:lvl6pPr>
      <a:lvl7pPr marL="130046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cs typeface="Arial" charset="0"/>
        </a:defRPr>
      </a:lvl7pPr>
      <a:lvl8pPr marL="195069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cs typeface="Arial" charset="0"/>
        </a:defRPr>
      </a:lvl8pPr>
      <a:lvl9pPr marL="2600919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87363" indent="-487363" algn="l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Arial" pitchFamily="-84" charset="0"/>
          <a:cs typeface="+mn-cs"/>
        </a:defRPr>
      </a:lvl1pPr>
      <a:lvl2pPr marL="1055688" indent="-404813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Arial" pitchFamily="-84" charset="0"/>
          <a:cs typeface="+mn-cs"/>
        </a:defRPr>
      </a:lvl2pPr>
      <a:lvl3pPr marL="1624013" indent="-323850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Arial" pitchFamily="-84" charset="0"/>
          <a:cs typeface="+mn-cs"/>
        </a:defRPr>
      </a:lvl3pPr>
      <a:lvl4pPr marL="2274888" indent="-3238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pitchFamily="-84" charset="0"/>
          <a:cs typeface="+mn-cs"/>
        </a:defRPr>
      </a:lvl4pPr>
      <a:lvl5pPr marL="2925763" indent="-32385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Arial" pitchFamily="-84" charset="0"/>
          <a:cs typeface="+mn-cs"/>
        </a:defRPr>
      </a:lvl5pPr>
      <a:lvl6pPr marL="357626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6pPr>
      <a:lvl7pPr marL="422649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7pPr>
      <a:lvl8pPr marL="487672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8pPr>
      <a:lvl9pPr marL="552695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207000"/>
            <a:ext cx="10464800" cy="146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text styles</a:t>
            </a:r>
          </a:p>
          <a:p>
            <a:pPr lvl="1"/>
            <a:r>
              <a:rPr lang="en-US">
                <a:sym typeface="Chalkboard"/>
              </a:rPr>
              <a:t>Second level</a:t>
            </a:r>
          </a:p>
          <a:p>
            <a:pPr lvl="2"/>
            <a:r>
              <a:rPr lang="en-US">
                <a:sym typeface="Chalkboard"/>
              </a:rPr>
              <a:t>Third level</a:t>
            </a:r>
          </a:p>
          <a:p>
            <a:pPr lvl="3"/>
            <a:r>
              <a:rPr lang="en-US">
                <a:sym typeface="Chalkboard"/>
              </a:rPr>
              <a:t>Fourth level</a:t>
            </a:r>
          </a:p>
          <a:p>
            <a:pPr lvl="4"/>
            <a:r>
              <a:rPr lang="en-US">
                <a:sym typeface="Chalkboard"/>
              </a:rPr>
              <a:t>Fifth level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65400"/>
            <a:ext cx="10464800" cy="254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Chalkboar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82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Chalkboar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3606800"/>
            <a:ext cx="10464800" cy="254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Chalkboar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6900" y="4940300"/>
            <a:ext cx="6032500" cy="304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text styles</a:t>
            </a:r>
          </a:p>
          <a:p>
            <a:pPr lvl="1"/>
            <a:r>
              <a:rPr lang="en-US">
                <a:sym typeface="Chalkboard"/>
              </a:rPr>
              <a:t>Second level</a:t>
            </a:r>
          </a:p>
          <a:p>
            <a:pPr lvl="2"/>
            <a:r>
              <a:rPr lang="en-US">
                <a:sym typeface="Chalkboard"/>
              </a:rPr>
              <a:t>Third level</a:t>
            </a:r>
          </a:p>
          <a:p>
            <a:pPr lvl="3"/>
            <a:r>
              <a:rPr lang="en-US">
                <a:sym typeface="Chalkboard"/>
              </a:rPr>
              <a:t>Fourth level</a:t>
            </a:r>
          </a:p>
          <a:p>
            <a:pPr lvl="4"/>
            <a:r>
              <a:rPr lang="en-US">
                <a:sym typeface="Chalkboard"/>
              </a:rPr>
              <a:t>Fifth level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6900" y="1790700"/>
            <a:ext cx="6032500" cy="304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+mj-lt"/>
          <a:ea typeface="+mj-ea"/>
          <a:cs typeface="+mj-cs"/>
          <a:sym typeface="Chalkboar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3200"/>
            <a:ext cx="10464800" cy="254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Chalkboar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9pPr>
    </p:titleStyle>
    <p:bodyStyle>
      <a:lvl1pPr marL="892175" indent="-434975" algn="l" rtl="0" eaLnBrk="0" fontAlgn="base" hangingPunct="0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1pPr>
      <a:lvl2pPr marL="1438275" indent="-434975" algn="l" rtl="0" eaLnBrk="0" fontAlgn="base" hangingPunct="0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2pPr>
      <a:lvl3pPr marL="1971675" indent="-434975" algn="l" rtl="0" eaLnBrk="0" fontAlgn="base" hangingPunct="0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3pPr>
      <a:lvl4pPr marL="2543175" indent="-434975" algn="l" rtl="0" eaLnBrk="0" fontAlgn="base" hangingPunct="0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4pPr>
      <a:lvl5pPr marL="3127375" indent="-434975" algn="l" rtl="0" eaLnBrk="0" fontAlgn="base" hangingPunct="0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5pPr>
      <a:lvl6pPr marL="3584575" indent="-434975" algn="l" rtl="0" fontAlgn="base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6pPr>
      <a:lvl7pPr marL="4041775" indent="-434975" algn="l" rtl="0" fontAlgn="base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7pPr>
      <a:lvl8pPr marL="4498975" indent="-434975" algn="l" rtl="0" fontAlgn="base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8pPr>
      <a:lvl9pPr marL="4956175" indent="-434975" algn="l" rtl="0" fontAlgn="base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Chalkboar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9pPr>
    </p:titleStyle>
    <p:bodyStyle>
      <a:lvl1pPr marL="892175" indent="-434975" algn="l" rtl="0" eaLnBrk="0" fontAlgn="base" hangingPunct="0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1pPr>
      <a:lvl2pPr marL="1438275" indent="-434975" algn="l" rtl="0" eaLnBrk="0" fontAlgn="base" hangingPunct="0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2pPr>
      <a:lvl3pPr marL="1971675" indent="-434975" algn="l" rtl="0" eaLnBrk="0" fontAlgn="base" hangingPunct="0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3pPr>
      <a:lvl4pPr marL="2543175" indent="-434975" algn="l" rtl="0" eaLnBrk="0" fontAlgn="base" hangingPunct="0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4pPr>
      <a:lvl5pPr marL="3127375" indent="-434975" algn="l" rtl="0" eaLnBrk="0" fontAlgn="base" hangingPunct="0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/>
        </a:defRPr>
      </a:lvl5pPr>
      <a:lvl6pPr marL="3584575" indent="-434975" algn="l" rtl="0" fontAlgn="base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6pPr>
      <a:lvl7pPr marL="4041775" indent="-434975" algn="l" rtl="0" fontAlgn="base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7pPr>
      <a:lvl8pPr marL="4498975" indent="-434975" algn="l" rtl="0" fontAlgn="base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8pPr>
      <a:lvl9pPr marL="4956175" indent="-434975" algn="l" rtl="0" fontAlgn="base">
        <a:spcBef>
          <a:spcPts val="3000"/>
        </a:spcBef>
        <a:spcAft>
          <a:spcPct val="0"/>
        </a:spcAft>
        <a:buSzPct val="6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3200"/>
            <a:ext cx="10464800" cy="254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title style</a:t>
            </a: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946400"/>
            <a:ext cx="5105400" cy="574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text styles</a:t>
            </a:r>
          </a:p>
          <a:p>
            <a:pPr lvl="1"/>
            <a:r>
              <a:rPr lang="en-US">
                <a:sym typeface="Chalkboard"/>
              </a:rPr>
              <a:t>Second level</a:t>
            </a:r>
          </a:p>
          <a:p>
            <a:pPr lvl="2"/>
            <a:r>
              <a:rPr lang="en-US">
                <a:sym typeface="Chalkboard"/>
              </a:rPr>
              <a:t>Third level</a:t>
            </a:r>
          </a:p>
          <a:p>
            <a:pPr lvl="3"/>
            <a:r>
              <a:rPr lang="en-US">
                <a:sym typeface="Chalkboard"/>
              </a:rPr>
              <a:t>Fourth level</a:t>
            </a:r>
          </a:p>
          <a:p>
            <a:pPr lvl="4"/>
            <a:r>
              <a:rPr lang="en-US">
                <a:sym typeface="Chalkboard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Chalkboar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9pPr>
    </p:titleStyle>
    <p:bodyStyle>
      <a:lvl1pPr marL="8128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1pPr>
      <a:lvl2pPr marL="13589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2pPr>
      <a:lvl3pPr marL="18923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3pPr>
      <a:lvl4pPr marL="24638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4pPr>
      <a:lvl5pPr marL="30480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5pPr>
      <a:lvl6pPr marL="35052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6pPr>
      <a:lvl7pPr marL="39624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7pPr>
      <a:lvl8pPr marL="44196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8pPr>
      <a:lvl9pPr marL="48768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3200"/>
            <a:ext cx="10464800" cy="254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title style</a:t>
            </a:r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946400"/>
            <a:ext cx="10464800" cy="574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/>
              </a:rPr>
              <a:t>Click to edit Master text styles</a:t>
            </a:r>
          </a:p>
          <a:p>
            <a:pPr lvl="1"/>
            <a:r>
              <a:rPr lang="en-US">
                <a:sym typeface="Chalkboard"/>
              </a:rPr>
              <a:t>Second level</a:t>
            </a:r>
          </a:p>
          <a:p>
            <a:pPr lvl="2"/>
            <a:r>
              <a:rPr lang="en-US">
                <a:sym typeface="Chalkboard"/>
              </a:rPr>
              <a:t>Third level</a:t>
            </a:r>
          </a:p>
          <a:p>
            <a:pPr lvl="3"/>
            <a:r>
              <a:rPr lang="en-US">
                <a:sym typeface="Chalkboard"/>
              </a:rPr>
              <a:t>Fourth level</a:t>
            </a:r>
          </a:p>
          <a:p>
            <a:pPr lvl="4"/>
            <a:r>
              <a:rPr lang="en-US">
                <a:sym typeface="Chalkboard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Chalkboar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Chalkboard" pitchFamily="-1" charset="0"/>
          <a:ea typeface="ヒラギノ角ゴ ProN W3" pitchFamily="-1" charset="-128"/>
          <a:cs typeface="ヒラギノ角ゴ ProN W3" pitchFamily="-1" charset="-128"/>
          <a:sym typeface="Chalkboard" pitchFamily="-1" charset="0"/>
        </a:defRPr>
      </a:lvl9pPr>
    </p:titleStyle>
    <p:bodyStyle>
      <a:lvl1pPr marL="8128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1pPr>
      <a:lvl2pPr marL="13589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2pPr>
      <a:lvl3pPr marL="18923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3pPr>
      <a:lvl4pPr marL="24638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4pPr>
      <a:lvl5pPr marL="3048000" indent="-406400" algn="l" rtl="0" eaLnBrk="0" fontAlgn="base" hangingPunct="0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/>
        </a:defRPr>
      </a:lvl5pPr>
      <a:lvl6pPr marL="35052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6pPr>
      <a:lvl7pPr marL="39624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7pPr>
      <a:lvl8pPr marL="44196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8pPr>
      <a:lvl9pPr marL="4876800" indent="-406400" algn="l" rtl="0" fontAlgn="base">
        <a:spcBef>
          <a:spcPts val="3600"/>
        </a:spcBef>
        <a:spcAft>
          <a:spcPct val="0"/>
        </a:spcAft>
        <a:buSzPct val="66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halkboard" pitchFamily="-1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microsoft.com/office/2007/relationships/media" Target="file:///C:\Users\alelo\Documents\Alessandro%20Lozza%20Nimes%20lavori\Marseille2012\Paralisi%20VII%20cronica%20preoperatoria.wmv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0.png"/><Relationship Id="rId2" Type="http://schemas.openxmlformats.org/officeDocument/2006/relationships/video" Target="file:///C:\Users\alelo\Documents\Alessandro%20Lozza%20Nimes%20lavori\Marseille2012\VII%20Paralisi%20%20acuta%20uomo.wmv" TargetMode="External"/><Relationship Id="rId1" Type="http://schemas.microsoft.com/office/2007/relationships/media" Target="file:///C:\Users\alelo\Documents\Alessandro%20Lozza%20Nimes%20lavori\Marseille2012\VII%20Paralisi%20%20acuta%20uomo.wmv" TargetMode="External"/><Relationship Id="rId6" Type="http://schemas.openxmlformats.org/officeDocument/2006/relationships/video" Target="file:///C:\Users\alelo\Documents\Alessandro%20Lozza%20Nimes%20lavori\Marseille2012\VII%20Herpes%20Zoster.wmv" TargetMode="External"/><Relationship Id="rId11" Type="http://schemas.openxmlformats.org/officeDocument/2006/relationships/image" Target="../media/image39.png"/><Relationship Id="rId5" Type="http://schemas.microsoft.com/office/2007/relationships/media" Target="file:///C:\Users\alelo\Documents\Alessandro%20Lozza%20Nimes%20lavori\Marseille2012\VII%20Herpes%20Zoster.wmv" TargetMode="External"/><Relationship Id="rId10" Type="http://schemas.openxmlformats.org/officeDocument/2006/relationships/image" Target="../media/image38.png"/><Relationship Id="rId4" Type="http://schemas.openxmlformats.org/officeDocument/2006/relationships/video" Target="file:///C:\Users\alelo\Documents\Alessandro%20Lozza%20Nimes%20lavori\Marseille2012\Paralisi%20VII%20cronica%20preoperatoria.wmv" TargetMode="External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4.jp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video" Target="file:///C:\Users\alelo\Documents\Alessandro%20Lozza%20Nimes%20lavori\Marseille2012\V%20massetere.wmv" TargetMode="External"/><Relationship Id="rId1" Type="http://schemas.microsoft.com/office/2007/relationships/media" Target="file:///C:\Users\alelo\Documents\Alessandro%20Lozza%20Nimes%20lavori\Marseille2012\V%20massetere.wmv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media" Target="../media/media3.wmv"/><Relationship Id="rId7" Type="http://schemas.openxmlformats.org/officeDocument/2006/relationships/notesSlide" Target="../notesSlides/notesSlide50.xml"/><Relationship Id="rId12" Type="http://schemas.openxmlformats.org/officeDocument/2006/relationships/image" Target="../media/image9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.jpeg"/><Relationship Id="rId5" Type="http://schemas.openxmlformats.org/officeDocument/2006/relationships/video" Target="file:///C:\Users\Alessandro\Desktop\osio%20paralisi%20e%20disfonia%20spasmodica\paralisi%20cv%20sin%20pre%20logo.mpg" TargetMode="External"/><Relationship Id="rId10" Type="http://schemas.openxmlformats.org/officeDocument/2006/relationships/image" Target="../media/image93.jpeg"/><Relationship Id="rId4" Type="http://schemas.openxmlformats.org/officeDocument/2006/relationships/video" Target="../media/media3.wmv"/><Relationship Id="rId9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1.png"/><Relationship Id="rId2" Type="http://schemas.openxmlformats.org/officeDocument/2006/relationships/video" Target="file:///C:\Users\alelo\Documents\Alessandro%20Lozza%20Nimes%20lavori\Marseille2012\XII%20EMG%20ENG%20lingua.wmv" TargetMode="External"/><Relationship Id="rId1" Type="http://schemas.microsoft.com/office/2007/relationships/media" Target="file:///C:\Users\alelo\Documents\Alessandro%20Lozza%20Nimes%20lavori\Marseille2012\XII%20EMG%20ENG%20lingua.wmv" TargetMode="Externa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113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16.wmf"/><Relationship Id="rId7" Type="http://schemas.openxmlformats.org/officeDocument/2006/relationships/image" Target="../media/image120.wmf"/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19.wmf"/><Relationship Id="rId5" Type="http://schemas.openxmlformats.org/officeDocument/2006/relationships/image" Target="../media/image118.wmf"/><Relationship Id="rId4" Type="http://schemas.openxmlformats.org/officeDocument/2006/relationships/image" Target="../media/image117.png"/><Relationship Id="rId9" Type="http://schemas.openxmlformats.org/officeDocument/2006/relationships/image" Target="../media/image11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4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3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112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30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131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12.jpeg"/><Relationship Id="rId7" Type="http://schemas.openxmlformats.org/officeDocument/2006/relationships/image" Target="../media/image135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1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1"/>
          <p:cNvSpPr>
            <a:spLocks noGrp="1" noChangeArrowheads="1"/>
          </p:cNvSpPr>
          <p:nvPr>
            <p:ph type="title"/>
          </p:nvPr>
        </p:nvSpPr>
        <p:spPr>
          <a:xfrm>
            <a:off x="1257300" y="-342900"/>
            <a:ext cx="10464800" cy="2540000"/>
          </a:xfrm>
        </p:spPr>
        <p:txBody>
          <a:bodyPr/>
          <a:lstStyle/>
          <a:p>
            <a:pPr eaLnBrk="1" hangingPunct="1"/>
            <a:r>
              <a:rPr lang="en-US" dirty="0"/>
              <a:t>Atelier nerfs </a:t>
            </a:r>
            <a:r>
              <a:rPr lang="en-US" dirty="0" err="1"/>
              <a:t>crâniens</a:t>
            </a:r>
            <a:r>
              <a:rPr lang="en-US"/>
              <a:t> </a:t>
            </a: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5800" y="6792913"/>
            <a:ext cx="3570288" cy="245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1363" y="4164013"/>
            <a:ext cx="3475037" cy="242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9938" y="1676400"/>
            <a:ext cx="3433762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1797" name="Rectangle 5"/>
          <p:cNvSpPr>
            <a:spLocks/>
          </p:cNvSpPr>
          <p:nvPr/>
        </p:nvSpPr>
        <p:spPr bwMode="auto">
          <a:xfrm>
            <a:off x="7188200" y="2000250"/>
            <a:ext cx="3960813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cs typeface="ヒラギノ角ゴ ProN W3"/>
              </a:rPr>
              <a:t>Alessandro LOZZA</a:t>
            </a:r>
          </a:p>
        </p:txBody>
      </p:sp>
      <p:sp>
        <p:nvSpPr>
          <p:cNvPr id="161798" name="Rectangle 6"/>
          <p:cNvSpPr>
            <a:spLocks/>
          </p:cNvSpPr>
          <p:nvPr/>
        </p:nvSpPr>
        <p:spPr bwMode="auto">
          <a:xfrm>
            <a:off x="7556500" y="4375150"/>
            <a:ext cx="3224213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cs typeface="ヒラギノ角ゴ ProN W3"/>
              </a:rPr>
              <a:t>François WANG</a:t>
            </a:r>
          </a:p>
        </p:txBody>
      </p:sp>
      <p:sp>
        <p:nvSpPr>
          <p:cNvPr id="161799" name="Rectangle 7"/>
          <p:cNvSpPr>
            <a:spLocks/>
          </p:cNvSpPr>
          <p:nvPr/>
        </p:nvSpPr>
        <p:spPr bwMode="auto">
          <a:xfrm>
            <a:off x="7666038" y="3752850"/>
            <a:ext cx="2997200" cy="675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2400" dirty="0">
              <a:solidFill>
                <a:schemeClr val="tx1"/>
              </a:solidFill>
              <a:cs typeface="ヒラギノ角ゴ ProN W3"/>
            </a:endParaRPr>
          </a:p>
          <a:p>
            <a:pPr algn="ctr"/>
            <a:endParaRPr lang="en-US" sz="2400" dirty="0">
              <a:solidFill>
                <a:schemeClr val="tx1"/>
              </a:solidFill>
              <a:cs typeface="ヒラギノ角ゴ ProN W3"/>
            </a:endParaRPr>
          </a:p>
          <a:p>
            <a:pPr algn="ctr"/>
            <a:endParaRPr lang="en-US" sz="2400" dirty="0">
              <a:solidFill>
                <a:schemeClr val="tx1"/>
              </a:solidFill>
              <a:cs typeface="ヒラギノ角ゴ ProN W3"/>
            </a:endParaRPr>
          </a:p>
          <a:p>
            <a:pPr algn="ctr"/>
            <a:endParaRPr lang="en-US" sz="2400" dirty="0">
              <a:solidFill>
                <a:schemeClr val="tx1"/>
              </a:solidFill>
              <a:cs typeface="ヒラギノ角ゴ ProN W3"/>
            </a:endParaRPr>
          </a:p>
          <a:p>
            <a:pPr algn="ctr"/>
            <a:endParaRPr lang="en-US" sz="2400" dirty="0">
              <a:solidFill>
                <a:schemeClr val="tx1"/>
              </a:solidFill>
              <a:cs typeface="ヒラギノ角ゴ ProN W3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cs typeface="ヒラギノ角ゴ ProN W3"/>
              </a:rPr>
              <a:t>P. </a:t>
            </a:r>
            <a:r>
              <a:rPr lang="en-US" sz="2400" dirty="0" err="1">
                <a:solidFill>
                  <a:schemeClr val="tx1"/>
                </a:solidFill>
                <a:cs typeface="ヒラギノ角ゴ ProN W3"/>
              </a:rPr>
              <a:t>Guihéneuc</a:t>
            </a:r>
            <a:endParaRPr lang="en-US" sz="2400" dirty="0">
              <a:solidFill>
                <a:schemeClr val="tx1"/>
              </a:solidFill>
              <a:cs typeface="ヒラギノ角ゴ ProN W3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cs typeface="ヒラギノ角ゴ ProN W3"/>
              </a:rPr>
              <a:t>G. </a:t>
            </a:r>
            <a:r>
              <a:rPr lang="en-US" sz="2400" dirty="0" err="1">
                <a:solidFill>
                  <a:schemeClr val="tx1"/>
                </a:solidFill>
                <a:cs typeface="ヒラギノ角ゴ ProN W3"/>
              </a:rPr>
              <a:t>Outrequin</a:t>
            </a:r>
            <a:endParaRPr lang="en-US" sz="2400" dirty="0">
              <a:solidFill>
                <a:schemeClr val="tx1"/>
              </a:solidFill>
              <a:cs typeface="ヒラギノ角ゴ ProN W3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cs typeface="ヒラギノ角ゴ ProN W3"/>
              </a:rPr>
              <a:t>F. </a:t>
            </a:r>
            <a:r>
              <a:rPr lang="en-US" sz="2400" dirty="0" err="1">
                <a:solidFill>
                  <a:schemeClr val="tx1"/>
                </a:solidFill>
                <a:cs typeface="ヒラギノ角ゴ ProN W3"/>
              </a:rPr>
              <a:t>Bouhour</a:t>
            </a:r>
            <a:endParaRPr lang="en-US" sz="2400" dirty="0">
              <a:solidFill>
                <a:schemeClr val="tx1"/>
              </a:solidFill>
              <a:cs typeface="ヒラギノ角ゴ ProN W3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cs typeface="ヒラギノ角ゴ ProN W3"/>
              </a:rPr>
              <a:t>B. </a:t>
            </a:r>
            <a:r>
              <a:rPr lang="en-US" sz="2400" dirty="0" err="1">
                <a:solidFill>
                  <a:schemeClr val="tx1"/>
                </a:solidFill>
                <a:cs typeface="ヒラギノ角ゴ ProN W3"/>
              </a:rPr>
              <a:t>Boutillier</a:t>
            </a:r>
            <a:endParaRPr lang="en-US" sz="2400" dirty="0">
              <a:solidFill>
                <a:schemeClr val="tx1"/>
              </a:solidFill>
              <a:cs typeface="ヒラギノ角ゴ ProN W3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cs typeface="ヒラギノ角ゴ ProN W3"/>
              </a:rPr>
              <a:t>S. </a:t>
            </a:r>
            <a:r>
              <a:rPr lang="en-US" sz="2400" dirty="0" err="1">
                <a:solidFill>
                  <a:schemeClr val="tx1"/>
                </a:solidFill>
                <a:cs typeface="ヒラギノ角ゴ ProN W3"/>
              </a:rPr>
              <a:t>Nandedkar</a:t>
            </a:r>
            <a:endParaRPr lang="en-US" sz="2400" dirty="0">
              <a:solidFill>
                <a:schemeClr val="tx1"/>
              </a:solidFill>
              <a:cs typeface="ヒラギノ角ゴ ProN W3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cs typeface="ヒラギノ角ゴ ProN W3"/>
              </a:rPr>
              <a:t>G. Monnier</a:t>
            </a:r>
            <a:br>
              <a:rPr lang="en-US" sz="2400" dirty="0">
                <a:solidFill>
                  <a:schemeClr val="tx1"/>
                </a:solidFill>
                <a:cs typeface="ヒラギノ角ゴ ProN W3"/>
              </a:rPr>
            </a:br>
            <a:r>
              <a:rPr lang="en-US" sz="2400" dirty="0">
                <a:solidFill>
                  <a:schemeClr val="tx1"/>
                </a:solidFill>
                <a:cs typeface="ヒラギノ角ゴ ProN W3"/>
              </a:rPr>
              <a:t>C. Vial</a:t>
            </a:r>
            <a:br>
              <a:rPr lang="en-US" sz="2400" dirty="0">
                <a:solidFill>
                  <a:schemeClr val="tx1"/>
                </a:solidFill>
                <a:cs typeface="ヒラギノ角ゴ ProN W3"/>
              </a:rPr>
            </a:br>
            <a:r>
              <a:rPr lang="en-US" sz="2400" dirty="0">
                <a:solidFill>
                  <a:schemeClr val="tx1"/>
                </a:solidFill>
                <a:cs typeface="ヒラギノ角ゴ ProN W3"/>
              </a:rPr>
              <a:t>S. Oh</a:t>
            </a:r>
            <a:br>
              <a:rPr lang="en-US" sz="2400" dirty="0">
                <a:solidFill>
                  <a:schemeClr val="tx1"/>
                </a:solidFill>
                <a:cs typeface="ヒラギノ角ゴ ProN W3"/>
              </a:rPr>
            </a:br>
            <a:r>
              <a:rPr lang="en-US" sz="2400" dirty="0">
                <a:solidFill>
                  <a:schemeClr val="tx1"/>
                </a:solidFill>
                <a:cs typeface="ヒラギノ角ゴ ProN W3"/>
              </a:rPr>
              <a:t>A. </a:t>
            </a:r>
            <a:r>
              <a:rPr lang="en-US" sz="2400" dirty="0" err="1">
                <a:solidFill>
                  <a:schemeClr val="tx1"/>
                </a:solidFill>
                <a:cs typeface="ヒラギノ角ゴ ProN W3"/>
              </a:rPr>
              <a:t>Labarre</a:t>
            </a:r>
            <a:r>
              <a:rPr lang="en-US" sz="2400" dirty="0">
                <a:solidFill>
                  <a:schemeClr val="tx1"/>
                </a:solidFill>
                <a:cs typeface="ヒラギノ角ゴ ProN W3"/>
              </a:rPr>
              <a:t>-Vila</a:t>
            </a:r>
          </a:p>
          <a:p>
            <a:pPr algn="ctr"/>
            <a:endParaRPr lang="en-US" sz="3600" dirty="0">
              <a:solidFill>
                <a:schemeClr val="tx1"/>
              </a:solidFill>
              <a:cs typeface="ヒラギノ角ゴ ProN W3"/>
            </a:endParaRPr>
          </a:p>
          <a:p>
            <a:pPr algn="ctr"/>
            <a:endParaRPr lang="en-US" sz="3600" dirty="0">
              <a:solidFill>
                <a:schemeClr val="tx1"/>
              </a:solidFill>
              <a:cs typeface="ヒラギノ角ゴ ProN W3"/>
            </a:endParaRPr>
          </a:p>
        </p:txBody>
      </p:sp>
      <p:sp>
        <p:nvSpPr>
          <p:cNvPr id="161800" name="Rectangle 8"/>
          <p:cNvSpPr>
            <a:spLocks/>
          </p:cNvSpPr>
          <p:nvPr/>
        </p:nvSpPr>
        <p:spPr bwMode="auto">
          <a:xfrm>
            <a:off x="1917700" y="9302750"/>
            <a:ext cx="3429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8">
              <a:spcBef>
                <a:spcPts val="1050"/>
              </a:spcBef>
            </a:pPr>
            <a:r>
              <a:rPr lang="en-US" sz="18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(Ben Goosens)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-76200" y="1028700"/>
            <a:ext cx="5969000" cy="9055100"/>
          </a:xfrm>
        </p:spPr>
        <p:txBody>
          <a:bodyPr/>
          <a:lstStyle/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  <a:tabLst>
                <a:tab pos="1325563" algn="l"/>
              </a:tabLst>
            </a:pPr>
            <a:r>
              <a:rPr lang="en-US" u="sng"/>
              <a:t>VII supérieur</a:t>
            </a:r>
            <a:br>
              <a:rPr lang="en-US"/>
            </a:br>
            <a:r>
              <a:rPr lang="en-US"/>
              <a:t>- </a:t>
            </a:r>
            <a:r>
              <a:rPr lang="en-US">
                <a:solidFill>
                  <a:srgbClr val="F3EB00"/>
                </a:solidFill>
              </a:rPr>
              <a:t>br. temporale</a:t>
            </a:r>
            <a:br>
              <a:rPr lang="en-US"/>
            </a:br>
            <a:r>
              <a:rPr lang="en-US"/>
              <a:t>- </a:t>
            </a:r>
            <a:r>
              <a:rPr lang="en-US">
                <a:solidFill>
                  <a:srgbClr val="F3EB00"/>
                </a:solidFill>
              </a:rPr>
              <a:t>br. zygomatique</a:t>
            </a:r>
            <a:endParaRPr lang="en-US"/>
          </a:p>
          <a:p>
            <a:pPr marL="892175" eaLnBrk="1" hangingPunct="1">
              <a:spcBef>
                <a:spcPts val="800"/>
              </a:spcBef>
              <a:buFontTx/>
              <a:buBlip>
                <a:blip r:embed="rId3"/>
              </a:buBlip>
              <a:tabLst>
                <a:tab pos="1325563" algn="l"/>
              </a:tabLst>
            </a:pPr>
            <a:r>
              <a:rPr lang="en-US" u="sng"/>
              <a:t>VII inférieur</a:t>
            </a:r>
            <a:br>
              <a:rPr lang="en-US"/>
            </a:br>
            <a:r>
              <a:rPr lang="en-US"/>
              <a:t>- </a:t>
            </a:r>
            <a:r>
              <a:rPr lang="en-US">
                <a:solidFill>
                  <a:srgbClr val="F3EB00"/>
                </a:solidFill>
              </a:rPr>
              <a:t>br. buccale</a:t>
            </a:r>
            <a:br>
              <a:rPr lang="en-US"/>
            </a:br>
            <a:r>
              <a:rPr lang="en-US"/>
              <a:t>- </a:t>
            </a:r>
            <a:r>
              <a:rPr lang="en-US">
                <a:solidFill>
                  <a:srgbClr val="F3EB00"/>
                </a:solidFill>
              </a:rPr>
              <a:t>br. marginale de la 	mandibule</a:t>
            </a:r>
            <a:endParaRPr lang="en-US"/>
          </a:p>
          <a:p>
            <a:pPr marL="892175" eaLnBrk="1" hangingPunct="1">
              <a:spcBef>
                <a:spcPts val="800"/>
              </a:spcBef>
              <a:buFontTx/>
              <a:buBlip>
                <a:blip r:embed="rId3"/>
              </a:buBlip>
              <a:tabLst>
                <a:tab pos="1325563" algn="l"/>
              </a:tabLst>
            </a:pPr>
            <a:r>
              <a:rPr lang="en-US">
                <a:solidFill>
                  <a:srgbClr val="F3EB00"/>
                </a:solidFill>
              </a:rPr>
              <a:t>br. cervicale</a:t>
            </a:r>
          </a:p>
          <a:p>
            <a:pPr marL="892175" eaLnBrk="1" hangingPunct="1">
              <a:spcBef>
                <a:spcPts val="800"/>
              </a:spcBef>
              <a:buFontTx/>
              <a:buBlip>
                <a:blip r:embed="rId3"/>
              </a:buBlip>
              <a:tabLst>
                <a:tab pos="1325563" algn="l"/>
              </a:tabLst>
            </a:pPr>
            <a:r>
              <a:rPr lang="en-US"/>
              <a:t>Variantes anatomiques</a:t>
            </a:r>
          </a:p>
          <a:p>
            <a:pPr marL="892175" eaLnBrk="1" hangingPunct="1">
              <a:spcBef>
                <a:spcPts val="800"/>
              </a:spcBef>
              <a:buFontTx/>
              <a:buBlip>
                <a:blip r:embed="rId3"/>
              </a:buBlip>
              <a:tabLst>
                <a:tab pos="1325563" algn="l"/>
              </a:tabLst>
            </a:pPr>
            <a:r>
              <a:rPr lang="en-US"/>
              <a:t>Innervation bilatérale partielle pour les muscles proches de la ligne médiane</a:t>
            </a:r>
          </a:p>
        </p:txBody>
      </p:sp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-127000"/>
            <a:ext cx="10883900" cy="1435100"/>
          </a:xfrm>
        </p:spPr>
        <p:txBody>
          <a:bodyPr/>
          <a:lstStyle/>
          <a:p>
            <a:pPr algn="l" eaLnBrk="1" hangingPunct="1"/>
            <a:r>
              <a:rPr lang="en-US"/>
              <a:t>Anatomie</a:t>
            </a:r>
          </a:p>
        </p:txBody>
      </p:sp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1900" y="571500"/>
            <a:ext cx="6692900" cy="861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5044" name="Rectangle 4"/>
          <p:cNvSpPr>
            <a:spLocks/>
          </p:cNvSpPr>
          <p:nvPr/>
        </p:nvSpPr>
        <p:spPr bwMode="auto">
          <a:xfrm>
            <a:off x="6451600" y="787400"/>
            <a:ext cx="20828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Pierre Guihéneuc)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1"/>
          <p:cNvSpPr>
            <a:spLocks noGrp="1" noChangeArrowheads="1"/>
          </p:cNvSpPr>
          <p:nvPr>
            <p:ph type="title"/>
          </p:nvPr>
        </p:nvSpPr>
        <p:spPr>
          <a:xfrm>
            <a:off x="469900" y="63500"/>
            <a:ext cx="10896600" cy="1320800"/>
          </a:xfrm>
        </p:spPr>
        <p:txBody>
          <a:bodyPr/>
          <a:lstStyle/>
          <a:p>
            <a:pPr algn="l" eaLnBrk="1" hangingPunct="1"/>
            <a:r>
              <a:rPr lang="en-US"/>
              <a:t>Atteintes du VII</a:t>
            </a:r>
          </a:p>
        </p:txBody>
      </p:sp>
      <p:sp>
        <p:nvSpPr>
          <p:cNvPr id="217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968500"/>
            <a:ext cx="12623800" cy="6159500"/>
          </a:xfrm>
        </p:spPr>
        <p:txBody>
          <a:bodyPr/>
          <a:lstStyle/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en-US"/>
              <a:t>Paralysie faciale périphérique </a:t>
            </a:r>
            <a:r>
              <a:rPr lang="en-US" u="sng"/>
              <a:t>isolée</a:t>
            </a:r>
            <a:r>
              <a:rPr lang="en-US"/>
              <a:t>, </a:t>
            </a:r>
            <a:r>
              <a:rPr lang="en-US">
                <a:solidFill>
                  <a:srgbClr val="F3EB00"/>
                </a:solidFill>
              </a:rPr>
              <a:t>aigüe</a:t>
            </a:r>
            <a:br>
              <a:rPr lang="en-US"/>
            </a:br>
            <a:r>
              <a:rPr lang="en-US"/>
              <a:t>- paralysie idiopathique (paralysie de Bell)</a:t>
            </a:r>
            <a:br>
              <a:rPr lang="en-US"/>
            </a:br>
            <a:r>
              <a:rPr lang="en-US"/>
              <a:t>- Lyme, Herpès zoster (syndrome de Ramsay Hunt), VIH</a:t>
            </a:r>
            <a:br>
              <a:rPr lang="en-US"/>
            </a:br>
            <a:r>
              <a:rPr lang="en-US"/>
              <a:t>- traumatisme (fracture de l’os temporal, iatrogène)</a:t>
            </a:r>
            <a:br>
              <a:rPr lang="en-US"/>
            </a:br>
            <a:r>
              <a:rPr lang="en-US"/>
              <a:t>- sarcoïdose</a:t>
            </a:r>
          </a:p>
          <a:p>
            <a:pPr marL="892175" eaLnBrk="1" hangingPunct="1">
              <a:spcBef>
                <a:spcPts val="5000"/>
              </a:spcBef>
              <a:buFontTx/>
              <a:buBlip>
                <a:blip r:embed="rId3"/>
              </a:buBlip>
            </a:pPr>
            <a:r>
              <a:rPr lang="en-US"/>
              <a:t>Paralysie faciale périphérique </a:t>
            </a:r>
            <a:r>
              <a:rPr lang="en-US" u="sng"/>
              <a:t>isolée</a:t>
            </a:r>
            <a:r>
              <a:rPr lang="en-US"/>
              <a:t>, </a:t>
            </a:r>
            <a:r>
              <a:rPr lang="en-US">
                <a:solidFill>
                  <a:srgbClr val="F3EB00"/>
                </a:solidFill>
              </a:rPr>
              <a:t>progressive</a:t>
            </a:r>
            <a:br>
              <a:rPr lang="en-US"/>
            </a:br>
            <a:r>
              <a:rPr lang="en-US"/>
              <a:t>- tumeur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01600" y="1155700"/>
            <a:ext cx="12179300" cy="8242300"/>
          </a:xfrm>
        </p:spPr>
        <p:txBody>
          <a:bodyPr/>
          <a:lstStyle/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  <a:tabLst>
                <a:tab pos="1249363" algn="l"/>
              </a:tabLst>
            </a:pPr>
            <a:r>
              <a:rPr lang="en-US"/>
              <a:t>Paralysie faciale périphérique </a:t>
            </a:r>
            <a:r>
              <a:rPr lang="en-US" u="sng"/>
              <a:t>non isolée</a:t>
            </a:r>
            <a:br>
              <a:rPr lang="en-US"/>
            </a:br>
            <a:r>
              <a:rPr lang="en-US"/>
              <a:t>- otite moyenne, mastoïdite, méningite de la base</a:t>
            </a:r>
            <a:br>
              <a:rPr lang="en-US"/>
            </a:br>
            <a:r>
              <a:rPr lang="en-US"/>
              <a:t>- traumatisme</a:t>
            </a:r>
            <a:br>
              <a:rPr lang="en-US"/>
            </a:br>
            <a:r>
              <a:rPr lang="en-US"/>
              <a:t>- PRN aigües, chroniques</a:t>
            </a:r>
            <a:br>
              <a:rPr lang="en-US"/>
            </a:br>
            <a:r>
              <a:rPr lang="en-US"/>
              <a:t>- lésion du tronc cérébral : vasculaire, immunologique 	(SEP), congénitale (syndrome de Moebius)</a:t>
            </a:r>
          </a:p>
          <a:p>
            <a:pPr marL="892175" eaLnBrk="1" hangingPunct="1">
              <a:spcBef>
                <a:spcPts val="4200"/>
              </a:spcBef>
              <a:buFontTx/>
              <a:buBlip>
                <a:blip r:embed="rId3"/>
              </a:buBlip>
              <a:tabLst>
                <a:tab pos="1249363" algn="l"/>
              </a:tabLst>
            </a:pPr>
            <a:r>
              <a:rPr lang="en-US"/>
              <a:t>Paralysie faciale </a:t>
            </a:r>
            <a:r>
              <a:rPr lang="en-US" u="sng"/>
              <a:t>bilatérale</a:t>
            </a:r>
            <a:r>
              <a:rPr lang="en-US"/>
              <a:t> : Lyme, Lèpre, SGB, Moebius, Melkersson (Héréditaire), Tangier</a:t>
            </a:r>
          </a:p>
          <a:p>
            <a:pPr marL="892175" eaLnBrk="1" hangingPunct="1">
              <a:spcBef>
                <a:spcPts val="4200"/>
              </a:spcBef>
              <a:buFontTx/>
              <a:buBlip>
                <a:blip r:embed="rId3"/>
              </a:buBlip>
              <a:tabLst>
                <a:tab pos="1249363" algn="l"/>
              </a:tabLst>
            </a:pPr>
            <a:r>
              <a:rPr lang="en-US"/>
              <a:t>Atteintes dans le territoire facial</a:t>
            </a:r>
            <a:br>
              <a:rPr lang="en-US"/>
            </a:br>
            <a:r>
              <a:rPr lang="en-US"/>
              <a:t>- neuronopathies motrices</a:t>
            </a:r>
            <a:br>
              <a:rPr lang="en-US"/>
            </a:br>
            <a:r>
              <a:rPr lang="en-US"/>
              <a:t>- myopathies</a:t>
            </a:r>
            <a:br>
              <a:rPr lang="en-US"/>
            </a:br>
            <a:r>
              <a:rPr lang="en-US"/>
              <a:t>- myasthénie </a:t>
            </a:r>
          </a:p>
        </p:txBody>
      </p:sp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63500"/>
            <a:ext cx="10896600" cy="1320800"/>
          </a:xfrm>
        </p:spPr>
        <p:txBody>
          <a:bodyPr/>
          <a:lstStyle/>
          <a:p>
            <a:pPr algn="l" eaLnBrk="1" hangingPunct="1"/>
            <a:r>
              <a:rPr lang="en-US"/>
              <a:t>Atteintes du VII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-50800"/>
            <a:ext cx="10464800" cy="1498600"/>
          </a:xfrm>
        </p:spPr>
        <p:txBody>
          <a:bodyPr/>
          <a:lstStyle/>
          <a:p>
            <a:pPr eaLnBrk="1" hangingPunct="1"/>
            <a:r>
              <a:rPr lang="en-US"/>
              <a:t>Neurographie motrice</a:t>
            </a: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99500" y="1408113"/>
            <a:ext cx="2667000" cy="3303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5588" y="1414463"/>
            <a:ext cx="2336800" cy="3297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5300" y="1409700"/>
            <a:ext cx="24130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118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7500" y="5076825"/>
            <a:ext cx="5880100" cy="4410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119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4800" y="5078413"/>
            <a:ext cx="5892800" cy="4408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1"/>
          <p:cNvSpPr>
            <a:spLocks noGrp="1" noChangeArrowheads="1"/>
          </p:cNvSpPr>
          <p:nvPr>
            <p:ph type="title"/>
          </p:nvPr>
        </p:nvSpPr>
        <p:spPr>
          <a:xfrm>
            <a:off x="-876300" y="0"/>
            <a:ext cx="10464800" cy="1663700"/>
          </a:xfrm>
        </p:spPr>
        <p:txBody>
          <a:bodyPr/>
          <a:lstStyle/>
          <a:p>
            <a:pPr eaLnBrk="1" hangingPunct="1"/>
            <a:r>
              <a:rPr lang="en-US"/>
              <a:t>Blink reflex : V-VII</a:t>
            </a:r>
          </a:p>
        </p:txBody>
      </p:sp>
      <p:sp>
        <p:nvSpPr>
          <p:cNvPr id="2232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51600" y="1397000"/>
            <a:ext cx="6223000" cy="8064500"/>
          </a:xfrm>
        </p:spPr>
        <p:txBody>
          <a:bodyPr/>
          <a:lstStyle/>
          <a:p>
            <a:pPr marL="892175" eaLnBrk="1" hangingPunct="1">
              <a:buFontTx/>
              <a:buBlip>
                <a:blip r:embed="rId3"/>
              </a:buBlip>
            </a:pPr>
            <a:r>
              <a:rPr lang="en-US">
                <a:solidFill>
                  <a:srgbClr val="F3EB00"/>
                </a:solidFill>
              </a:rPr>
              <a:t>R1 ispsilatérale</a:t>
            </a:r>
            <a:r>
              <a:rPr lang="en-US"/>
              <a:t> </a:t>
            </a:r>
            <a:br>
              <a:rPr lang="en-US"/>
            </a:br>
            <a:r>
              <a:rPr lang="en-US"/>
              <a:t>- disynaptique </a:t>
            </a:r>
            <a:br>
              <a:rPr lang="en-US"/>
            </a:br>
            <a:r>
              <a:rPr lang="en-US" u="sng"/>
              <a:t>pontique</a:t>
            </a:r>
            <a:r>
              <a:rPr lang="en-US"/>
              <a:t> (1 seul interneurone)</a:t>
            </a:r>
            <a:br>
              <a:rPr lang="en-US"/>
            </a:br>
            <a:r>
              <a:rPr lang="en-US"/>
              <a:t>- afférences </a:t>
            </a:r>
            <a:r>
              <a:rPr lang="en-US" u="sng"/>
              <a:t>tactiles</a:t>
            </a:r>
            <a:r>
              <a:rPr lang="en-US"/>
              <a:t> (n. sus-orbitaire)</a:t>
            </a:r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>
                <a:solidFill>
                  <a:srgbClr val="F3EB00"/>
                </a:solidFill>
              </a:rPr>
              <a:t>R2 bilatérale</a:t>
            </a:r>
            <a:br>
              <a:rPr lang="en-US"/>
            </a:br>
            <a:r>
              <a:rPr lang="en-US"/>
              <a:t>- multisynaptique </a:t>
            </a:r>
            <a:r>
              <a:rPr lang="en-US" u="sng"/>
              <a:t>spinal</a:t>
            </a:r>
            <a:br>
              <a:rPr lang="en-US"/>
            </a:br>
            <a:r>
              <a:rPr lang="en-US"/>
              <a:t>- afférences </a:t>
            </a:r>
            <a:r>
              <a:rPr lang="en-US" u="sng"/>
              <a:t>nociceptives</a:t>
            </a:r>
            <a:r>
              <a:rPr lang="en-US"/>
              <a:t> =&gt; noyau spinal du V =&gt; réticulée bulbaire =&gt; remonte vers les 2 noyaux moteurs du VII</a:t>
            </a:r>
          </a:p>
        </p:txBody>
      </p:sp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" y="2084388"/>
            <a:ext cx="6223000" cy="7008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06138" y="177800"/>
            <a:ext cx="1804987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23237" name="Rectangle 5"/>
          <p:cNvSpPr>
            <a:spLocks/>
          </p:cNvSpPr>
          <p:nvPr/>
        </p:nvSpPr>
        <p:spPr bwMode="auto">
          <a:xfrm>
            <a:off x="4406900" y="8674100"/>
            <a:ext cx="20828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Pierre Guihéneuc)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1"/>
          <p:cNvSpPr>
            <a:spLocks/>
          </p:cNvSpPr>
          <p:nvPr/>
        </p:nvSpPr>
        <p:spPr bwMode="auto">
          <a:xfrm>
            <a:off x="520700" y="431800"/>
            <a:ext cx="11887200" cy="88138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113" y="647700"/>
            <a:ext cx="11177587" cy="772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25283" name="Rectangle 3"/>
          <p:cNvSpPr>
            <a:spLocks/>
          </p:cNvSpPr>
          <p:nvPr/>
        </p:nvSpPr>
        <p:spPr bwMode="auto">
          <a:xfrm>
            <a:off x="8915400" y="8737600"/>
            <a:ext cx="34925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Christophe Vial et Françoise Bouhour)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" y="736600"/>
            <a:ext cx="11734800" cy="828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27330" name="Rectangle 2"/>
          <p:cNvSpPr>
            <a:spLocks/>
          </p:cNvSpPr>
          <p:nvPr/>
        </p:nvSpPr>
        <p:spPr bwMode="auto">
          <a:xfrm>
            <a:off x="800100" y="8636000"/>
            <a:ext cx="20828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Pierre Guihéneuc)</a:t>
            </a:r>
          </a:p>
        </p:txBody>
      </p:sp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7500" y="7070725"/>
            <a:ext cx="15367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73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91300" y="7612063"/>
            <a:ext cx="1270000" cy="511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733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3613" y="7600950"/>
            <a:ext cx="839787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27334" name="AutoShape 6"/>
          <p:cNvSpPr>
            <a:spLocks/>
          </p:cNvSpPr>
          <p:nvPr/>
        </p:nvSpPr>
        <p:spPr bwMode="auto">
          <a:xfrm>
            <a:off x="7200900" y="7213600"/>
            <a:ext cx="304800" cy="266700"/>
          </a:xfrm>
          <a:custGeom>
            <a:avLst/>
            <a:gdLst>
              <a:gd name="T0" fmla="*/ 2147483647 w 22712"/>
              <a:gd name="T1" fmla="*/ 1876577424 h 23880"/>
              <a:gd name="T2" fmla="*/ 0 60000 65536"/>
              <a:gd name="T3" fmla="*/ 0 w 22712"/>
              <a:gd name="T4" fmla="*/ 0 h 23880"/>
              <a:gd name="T5" fmla="*/ 22712 w 22712"/>
              <a:gd name="T6" fmla="*/ 23880 h 2388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solidFill>
            <a:srgbClr val="FF271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27335" name="AutoShape 7"/>
          <p:cNvSpPr>
            <a:spLocks/>
          </p:cNvSpPr>
          <p:nvPr/>
        </p:nvSpPr>
        <p:spPr bwMode="auto">
          <a:xfrm>
            <a:off x="9271000" y="7251700"/>
            <a:ext cx="203200" cy="177800"/>
          </a:xfrm>
          <a:custGeom>
            <a:avLst/>
            <a:gdLst>
              <a:gd name="T0" fmla="*/ 650978711 w 22712"/>
              <a:gd name="T1" fmla="*/ 247121131 h 23880"/>
              <a:gd name="T2" fmla="*/ 0 60000 65536"/>
              <a:gd name="T3" fmla="*/ 0 w 22712"/>
              <a:gd name="T4" fmla="*/ 0 h 23880"/>
              <a:gd name="T5" fmla="*/ 22712 w 22712"/>
              <a:gd name="T6" fmla="*/ 23880 h 2388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solidFill>
            <a:srgbClr val="FF271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27336" name="AutoShape 8"/>
          <p:cNvSpPr>
            <a:spLocks/>
          </p:cNvSpPr>
          <p:nvPr/>
        </p:nvSpPr>
        <p:spPr bwMode="auto">
          <a:xfrm>
            <a:off x="7188200" y="1879600"/>
            <a:ext cx="304800" cy="266700"/>
          </a:xfrm>
          <a:custGeom>
            <a:avLst/>
            <a:gdLst>
              <a:gd name="T0" fmla="*/ 2147483647 w 22712"/>
              <a:gd name="T1" fmla="*/ 1876577424 h 23880"/>
              <a:gd name="T2" fmla="*/ 0 60000 65536"/>
              <a:gd name="T3" fmla="*/ 0 w 22712"/>
              <a:gd name="T4" fmla="*/ 0 h 23880"/>
              <a:gd name="T5" fmla="*/ 22712 w 22712"/>
              <a:gd name="T6" fmla="*/ 23880 h 2388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solidFill>
            <a:srgbClr val="FF271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it-IT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-114300"/>
            <a:ext cx="10464800" cy="1409700"/>
          </a:xfrm>
        </p:spPr>
        <p:txBody>
          <a:bodyPr/>
          <a:lstStyle/>
          <a:p>
            <a:pPr eaLnBrk="1" hangingPunct="1"/>
            <a:r>
              <a:rPr lang="en-US"/>
              <a:t>Blink reflex et NP</a:t>
            </a:r>
          </a:p>
        </p:txBody>
      </p:sp>
      <p:sp>
        <p:nvSpPr>
          <p:cNvPr id="2293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7175500" cy="7772400"/>
          </a:xfrm>
        </p:spPr>
        <p:txBody>
          <a:bodyPr/>
          <a:lstStyle/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PNP démyélinisantes</a:t>
            </a:r>
            <a:br>
              <a:rPr lang="en-US"/>
            </a:br>
            <a:r>
              <a:rPr lang="en-US"/>
              <a:t>CMT1</a:t>
            </a:r>
            <a:br>
              <a:rPr lang="en-US"/>
            </a:br>
            <a:r>
              <a:rPr lang="en-US"/>
              <a:t>- allongement R1 &gt; R2 (100%)</a:t>
            </a:r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PRNC et SGB</a:t>
            </a:r>
            <a:br>
              <a:rPr lang="en-US"/>
            </a:br>
            <a:r>
              <a:rPr lang="en-US"/>
              <a:t>- allongement R1 &gt; R2 (50%)</a:t>
            </a:r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Diabète - paraN - Friedreich</a:t>
            </a:r>
            <a:br>
              <a:rPr lang="en-US"/>
            </a:br>
            <a:r>
              <a:rPr lang="en-US"/>
              <a:t>- blink normal</a:t>
            </a:r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Neuronopathies sensitives ataxiantes</a:t>
            </a:r>
            <a:br>
              <a:rPr lang="en-US"/>
            </a:br>
            <a:r>
              <a:rPr lang="en-US"/>
              <a:t>Sjögren - idiopathique</a:t>
            </a:r>
            <a:br>
              <a:rPr lang="en-US"/>
            </a:br>
            <a:r>
              <a:rPr lang="en-US"/>
              <a:t>- anormal (50%)</a:t>
            </a:r>
          </a:p>
        </p:txBody>
      </p:sp>
      <p:pic>
        <p:nvPicPr>
          <p:cNvPr id="2293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8100" y="1117600"/>
            <a:ext cx="6629400" cy="427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8100" y="5219700"/>
            <a:ext cx="6629400" cy="427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1"/>
          <p:cNvSpPr>
            <a:spLocks noGrp="1" noChangeArrowheads="1"/>
          </p:cNvSpPr>
          <p:nvPr>
            <p:ph type="title"/>
          </p:nvPr>
        </p:nvSpPr>
        <p:spPr>
          <a:xfrm>
            <a:off x="-1104900" y="-711200"/>
            <a:ext cx="10464800" cy="2540000"/>
          </a:xfrm>
        </p:spPr>
        <p:txBody>
          <a:bodyPr/>
          <a:lstStyle/>
          <a:p>
            <a:pPr eaLnBrk="1" hangingPunct="1"/>
            <a:r>
              <a:rPr lang="en-US"/>
              <a:t>Paralysie faciale</a:t>
            </a:r>
          </a:p>
        </p:txBody>
      </p:sp>
      <p:sp>
        <p:nvSpPr>
          <p:cNvPr id="2314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6700" y="876300"/>
            <a:ext cx="12471400" cy="8902700"/>
          </a:xfrm>
        </p:spPr>
        <p:txBody>
          <a:bodyPr/>
          <a:lstStyle/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  <a:tabLst>
                <a:tab pos="1243013" algn="l"/>
                <a:tab pos="2803525" algn="l"/>
              </a:tabLst>
            </a:pPr>
            <a:r>
              <a:rPr lang="en-US" dirty="0">
                <a:solidFill>
                  <a:srgbClr val="F3EB00"/>
                </a:solidFill>
              </a:rPr>
              <a:t>Premiers </a:t>
            </a:r>
            <a:r>
              <a:rPr lang="en-US" dirty="0" err="1">
                <a:solidFill>
                  <a:srgbClr val="F3EB00"/>
                </a:solidFill>
              </a:rPr>
              <a:t>jours</a:t>
            </a:r>
            <a:r>
              <a:rPr lang="en-US" dirty="0"/>
              <a:t> =&gt; bloc de conduction</a:t>
            </a:r>
            <a:br>
              <a:rPr lang="en-US" dirty="0"/>
            </a:br>
            <a:r>
              <a:rPr lang="en-US" dirty="0"/>
              <a:t>- </a:t>
            </a:r>
            <a:r>
              <a:rPr lang="en-US" u="sng" dirty="0"/>
              <a:t>Blink reflex</a:t>
            </a:r>
            <a:br>
              <a:rPr lang="en-US" dirty="0"/>
            </a:br>
            <a:r>
              <a:rPr lang="en-US" dirty="0"/>
              <a:t>- </a:t>
            </a:r>
            <a:r>
              <a:rPr lang="en-US" u="sng" dirty="0"/>
              <a:t>PEM</a:t>
            </a:r>
            <a:r>
              <a:rPr lang="en-US" dirty="0"/>
              <a:t> =&gt; conduction </a:t>
            </a:r>
            <a:r>
              <a:rPr lang="en-US" dirty="0" err="1"/>
              <a:t>transpétreuse</a:t>
            </a:r>
            <a:r>
              <a:rPr lang="en-US" dirty="0"/>
              <a:t> (+ </a:t>
            </a:r>
            <a:r>
              <a:rPr lang="en-US" dirty="0" err="1"/>
              <a:t>centrale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anomalies </a:t>
            </a:r>
            <a:r>
              <a:rPr lang="en-US" dirty="0" err="1"/>
              <a:t>controlat</a:t>
            </a:r>
            <a:r>
              <a:rPr lang="en-US" dirty="0"/>
              <a:t>. </a:t>
            </a:r>
            <a:r>
              <a:rPr lang="en-US" dirty="0" err="1"/>
              <a:t>pré-symptomatique</a:t>
            </a:r>
            <a:r>
              <a:rPr lang="en-US" dirty="0"/>
              <a:t> (Lyme, HIV)</a:t>
            </a:r>
          </a:p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  <a:tabLst>
                <a:tab pos="1243013" algn="l"/>
                <a:tab pos="2803525" algn="l"/>
              </a:tabLst>
            </a:pPr>
            <a:r>
              <a:rPr lang="en-US" dirty="0">
                <a:solidFill>
                  <a:srgbClr val="F3EB00"/>
                </a:solidFill>
              </a:rPr>
              <a:t>J10</a:t>
            </a:r>
            <a:r>
              <a:rPr lang="en-US" dirty="0"/>
              <a:t> =&gt; </a:t>
            </a:r>
            <a:r>
              <a:rPr lang="en-US" dirty="0" err="1"/>
              <a:t>myélinopathie</a:t>
            </a:r>
            <a:r>
              <a:rPr lang="en-US" dirty="0"/>
              <a:t> vs </a:t>
            </a:r>
            <a:r>
              <a:rPr lang="en-US" dirty="0" err="1"/>
              <a:t>axonopathie</a:t>
            </a:r>
            <a:br>
              <a:rPr lang="en-US" dirty="0"/>
            </a:br>
            <a:r>
              <a:rPr lang="en-US" dirty="0"/>
              <a:t>- </a:t>
            </a:r>
            <a:r>
              <a:rPr lang="en-US" u="sng" dirty="0"/>
              <a:t>ENG</a:t>
            </a:r>
            <a:r>
              <a:rPr lang="en-US" dirty="0"/>
              <a:t> (&lt; 10% = </a:t>
            </a:r>
            <a:r>
              <a:rPr lang="en-US" dirty="0" err="1">
                <a:solidFill>
                  <a:srgbClr val="FF5308"/>
                </a:solidFill>
              </a:rPr>
              <a:t>mauvais</a:t>
            </a:r>
            <a:r>
              <a:rPr lang="en-US" dirty="0">
                <a:solidFill>
                  <a:srgbClr val="FF5308"/>
                </a:solidFill>
              </a:rPr>
              <a:t> </a:t>
            </a:r>
            <a:r>
              <a:rPr lang="en-US" dirty="0"/>
              <a:t>&gt; 30% = </a:t>
            </a:r>
            <a:r>
              <a:rPr lang="en-US" dirty="0">
                <a:solidFill>
                  <a:srgbClr val="FF5308"/>
                </a:solidFill>
              </a:rPr>
              <a:t>bon </a:t>
            </a:r>
            <a:r>
              <a:rPr lang="en-US" dirty="0" err="1">
                <a:solidFill>
                  <a:srgbClr val="FF5308"/>
                </a:solidFill>
              </a:rPr>
              <a:t>pronostic</a:t>
            </a:r>
            <a:r>
              <a:rPr lang="en-US" dirty="0"/>
              <a:t>)</a:t>
            </a:r>
          </a:p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  <a:tabLst>
                <a:tab pos="1243013" algn="l"/>
                <a:tab pos="2803525" algn="l"/>
              </a:tabLst>
            </a:pPr>
            <a:r>
              <a:rPr lang="en-US" dirty="0">
                <a:solidFill>
                  <a:srgbClr val="F3EB00"/>
                </a:solidFill>
              </a:rPr>
              <a:t>J15-21</a:t>
            </a:r>
            <a:br>
              <a:rPr lang="en-US" dirty="0"/>
            </a:br>
            <a:r>
              <a:rPr lang="en-US" dirty="0"/>
              <a:t>- R1 au </a:t>
            </a:r>
            <a:r>
              <a:rPr lang="en-US" u="sng" dirty="0"/>
              <a:t>blink reflex</a:t>
            </a:r>
            <a:r>
              <a:rPr lang="en-US" dirty="0"/>
              <a:t> =&gt; </a:t>
            </a:r>
            <a:r>
              <a:rPr lang="en-US" dirty="0">
                <a:solidFill>
                  <a:srgbClr val="FF5308"/>
                </a:solidFill>
              </a:rPr>
              <a:t>bon </a:t>
            </a:r>
            <a:r>
              <a:rPr lang="en-US" dirty="0" err="1">
                <a:solidFill>
                  <a:srgbClr val="FF5308"/>
                </a:solidFill>
              </a:rPr>
              <a:t>pronostic</a:t>
            </a:r>
            <a:br>
              <a:rPr lang="en-US" dirty="0"/>
            </a:br>
            <a:r>
              <a:rPr lang="en-US" dirty="0"/>
              <a:t>- </a:t>
            </a:r>
            <a:r>
              <a:rPr lang="en-US" u="sng" dirty="0"/>
              <a:t>EMG</a:t>
            </a:r>
            <a:r>
              <a:rPr lang="en-US" dirty="0"/>
              <a:t> =&gt; </a:t>
            </a:r>
            <a:r>
              <a:rPr lang="en-US" dirty="0" err="1"/>
              <a:t>dénervation</a:t>
            </a:r>
            <a:r>
              <a:rPr lang="en-US" dirty="0"/>
              <a:t> active (fibs, pointes +)</a:t>
            </a:r>
          </a:p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  <a:tabLst>
                <a:tab pos="1243013" algn="l"/>
                <a:tab pos="2803525" algn="l"/>
              </a:tabLst>
            </a:pPr>
            <a:r>
              <a:rPr lang="en-US" dirty="0">
                <a:solidFill>
                  <a:srgbClr val="F3EB00"/>
                </a:solidFill>
              </a:rPr>
              <a:t>J30 - J90</a:t>
            </a:r>
            <a:r>
              <a:rPr lang="en-US" dirty="0"/>
              <a:t> =&gt; </a:t>
            </a:r>
            <a:r>
              <a:rPr lang="en-US" dirty="0" err="1"/>
              <a:t>récupération</a:t>
            </a:r>
            <a:r>
              <a:rPr lang="en-US" dirty="0"/>
              <a:t> </a:t>
            </a:r>
            <a:r>
              <a:rPr lang="en-US" dirty="0" err="1"/>
              <a:t>fonctionnelle</a:t>
            </a:r>
            <a:br>
              <a:rPr lang="en-US" dirty="0"/>
            </a:br>
            <a:r>
              <a:rPr lang="en-US" dirty="0"/>
              <a:t>- absence de R1 et R2 au </a:t>
            </a:r>
            <a:r>
              <a:rPr lang="en-US" u="sng" dirty="0"/>
              <a:t>blink</a:t>
            </a:r>
            <a:r>
              <a:rPr lang="en-US" dirty="0"/>
              <a:t> =&gt; </a:t>
            </a:r>
            <a:r>
              <a:rPr lang="en-US" dirty="0" err="1">
                <a:solidFill>
                  <a:srgbClr val="FF5308"/>
                </a:solidFill>
              </a:rPr>
              <a:t>mauvais</a:t>
            </a:r>
            <a:r>
              <a:rPr lang="en-US" dirty="0">
                <a:solidFill>
                  <a:srgbClr val="FF5308"/>
                </a:solidFill>
              </a:rPr>
              <a:t> </a:t>
            </a:r>
            <a:r>
              <a:rPr lang="en-US" dirty="0" err="1">
                <a:solidFill>
                  <a:srgbClr val="FF5308"/>
                </a:solidFill>
              </a:rPr>
              <a:t>pronostic</a:t>
            </a:r>
            <a:br>
              <a:rPr lang="en-US" dirty="0">
                <a:solidFill>
                  <a:srgbClr val="FF5308"/>
                </a:solidFill>
              </a:rPr>
            </a:br>
            <a:r>
              <a:rPr lang="en-US" dirty="0"/>
              <a:t>- </a:t>
            </a:r>
            <a:r>
              <a:rPr lang="en-US" u="sng" dirty="0" err="1"/>
              <a:t>réponses</a:t>
            </a:r>
            <a:r>
              <a:rPr lang="en-US" u="sng" dirty="0"/>
              <a:t> </a:t>
            </a:r>
            <a:r>
              <a:rPr lang="en-US" u="sng" dirty="0" err="1"/>
              <a:t>motrices</a:t>
            </a:r>
            <a:r>
              <a:rPr lang="en-US" dirty="0"/>
              <a:t> par </a:t>
            </a:r>
            <a:r>
              <a:rPr lang="en-US" dirty="0" err="1"/>
              <a:t>voie</a:t>
            </a:r>
            <a:r>
              <a:rPr lang="en-US" dirty="0"/>
              <a:t> </a:t>
            </a:r>
            <a:r>
              <a:rPr lang="en-US" dirty="0" err="1"/>
              <a:t>réflexe</a:t>
            </a:r>
            <a:r>
              <a:rPr lang="en-US" dirty="0"/>
              <a:t> =&gt; </a:t>
            </a:r>
            <a:r>
              <a:rPr lang="en-US" dirty="0" err="1"/>
              <a:t>directe</a:t>
            </a:r>
            <a:endParaRPr lang="en-US" dirty="0"/>
          </a:p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  <a:tabLst>
                <a:tab pos="1243013" algn="l"/>
                <a:tab pos="2803525" algn="l"/>
              </a:tabLst>
            </a:pPr>
            <a:r>
              <a:rPr lang="en-US" dirty="0">
                <a:solidFill>
                  <a:srgbClr val="F3EB00"/>
                </a:solidFill>
              </a:rPr>
              <a:t>&gt; 6 </a:t>
            </a:r>
            <a:r>
              <a:rPr lang="en-US" dirty="0" err="1">
                <a:solidFill>
                  <a:srgbClr val="F3EB00"/>
                </a:solidFill>
              </a:rPr>
              <a:t>mois</a:t>
            </a:r>
            <a:r>
              <a:rPr lang="en-US" dirty="0"/>
              <a:t> 	=&gt; </a:t>
            </a:r>
            <a:r>
              <a:rPr lang="en-US" dirty="0" err="1"/>
              <a:t>récupération</a:t>
            </a:r>
            <a:r>
              <a:rPr lang="en-US" dirty="0"/>
              <a:t> + complications </a:t>
            </a:r>
            <a:br>
              <a:rPr lang="en-US" dirty="0"/>
            </a:br>
            <a:r>
              <a:rPr lang="en-US" dirty="0"/>
              <a:t>	=&gt; </a:t>
            </a:r>
            <a:r>
              <a:rPr lang="en-US" dirty="0" err="1"/>
              <a:t>choix</a:t>
            </a:r>
            <a:r>
              <a:rPr lang="en-US" dirty="0"/>
              <a:t> </a:t>
            </a:r>
            <a:r>
              <a:rPr lang="en-US" dirty="0" err="1"/>
              <a:t>thérapeutiques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réadaptation</a:t>
            </a:r>
            <a:r>
              <a:rPr lang="en-US" dirty="0"/>
              <a:t>, </a:t>
            </a:r>
            <a:r>
              <a:rPr lang="en-US" dirty="0" err="1"/>
              <a:t>toxine</a:t>
            </a:r>
            <a:r>
              <a:rPr lang="en-US" dirty="0"/>
              <a:t>, reconstruction </a:t>
            </a:r>
            <a:r>
              <a:rPr lang="en-US" dirty="0" err="1"/>
              <a:t>chirurgicale</a:t>
            </a:r>
            <a:endParaRPr lang="en-US" dirty="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1"/>
          <p:cNvSpPr>
            <a:spLocks noGrp="1" noChangeArrowheads="1"/>
          </p:cNvSpPr>
          <p:nvPr>
            <p:ph type="title"/>
          </p:nvPr>
        </p:nvSpPr>
        <p:spPr>
          <a:xfrm>
            <a:off x="-1028700" y="-292100"/>
            <a:ext cx="10464800" cy="1727200"/>
          </a:xfrm>
        </p:spPr>
        <p:txBody>
          <a:bodyPr/>
          <a:lstStyle/>
          <a:p>
            <a:pPr eaLnBrk="1" hangingPunct="1"/>
            <a:r>
              <a:rPr lang="en-US"/>
              <a:t>Hémispasme facial</a:t>
            </a:r>
          </a:p>
        </p:txBody>
      </p:sp>
      <p:sp>
        <p:nvSpPr>
          <p:cNvPr id="2334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30300"/>
            <a:ext cx="13500100" cy="8801100"/>
          </a:xfrm>
        </p:spPr>
        <p:txBody>
          <a:bodyPr/>
          <a:lstStyle/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  <a:tabLst>
                <a:tab pos="1249363" algn="l"/>
                <a:tab pos="2159000" algn="l"/>
              </a:tabLst>
            </a:pPr>
            <a:r>
              <a:rPr lang="en-US" u="sng"/>
              <a:t>Séquelle de paralysie faciale</a:t>
            </a:r>
            <a:br>
              <a:rPr lang="en-US"/>
            </a:br>
            <a:r>
              <a:rPr lang="en-US"/>
              <a:t>- erreurs de repousse : FS &lt;-&gt; FI, PS &lt;-&gt; moteur</a:t>
            </a:r>
            <a:br>
              <a:rPr lang="en-US"/>
            </a:br>
            <a:r>
              <a:rPr lang="en-US"/>
              <a:t>- bifurcations d’axone =&gt; repousse =&gt; FS </a:t>
            </a:r>
            <a:r>
              <a:rPr lang="en-US" u="sng"/>
              <a:t>et</a:t>
            </a:r>
            <a:r>
              <a:rPr lang="en-US"/>
              <a:t> FI</a:t>
            </a:r>
            <a:br>
              <a:rPr lang="en-US"/>
            </a:br>
            <a:r>
              <a:rPr lang="en-US"/>
              <a:t>- syncinésies, «larmes de crocodiles» et sudations </a:t>
            </a:r>
            <a:br>
              <a:rPr lang="en-US"/>
            </a:br>
            <a:r>
              <a:rPr lang="en-US"/>
              <a:t>	1/2 faciales lors de l’activation musculaire</a:t>
            </a:r>
          </a:p>
          <a:p>
            <a:pPr marL="892175" eaLnBrk="1" hangingPunct="1">
              <a:spcBef>
                <a:spcPts val="1100"/>
              </a:spcBef>
              <a:buFontTx/>
              <a:buBlip>
                <a:blip r:embed="rId3"/>
              </a:buBlip>
              <a:tabLst>
                <a:tab pos="1249363" algn="l"/>
                <a:tab pos="2159000" algn="l"/>
              </a:tabLst>
            </a:pPr>
            <a:r>
              <a:rPr lang="en-US" u="sng"/>
              <a:t>Tumeur de l’angle ponto-cérébelleux</a:t>
            </a:r>
          </a:p>
          <a:p>
            <a:pPr marL="892175" eaLnBrk="1" hangingPunct="1">
              <a:spcBef>
                <a:spcPts val="1100"/>
              </a:spcBef>
              <a:buFontTx/>
              <a:buBlip>
                <a:blip r:embed="rId3"/>
              </a:buBlip>
              <a:tabLst>
                <a:tab pos="1249363" algn="l"/>
                <a:tab pos="2159000" algn="l"/>
              </a:tabLst>
            </a:pPr>
            <a:r>
              <a:rPr lang="en-US" u="sng"/>
              <a:t>Conflit entre le VII et l’ar. cérébelleuse inf</a:t>
            </a:r>
          </a:p>
          <a:p>
            <a:pPr marL="892175" eaLnBrk="1" hangingPunct="1">
              <a:spcBef>
                <a:spcPts val="1100"/>
              </a:spcBef>
              <a:buFontTx/>
              <a:buBlip>
                <a:blip r:embed="rId3"/>
              </a:buBlip>
              <a:tabLst>
                <a:tab pos="1249363" algn="l"/>
                <a:tab pos="2159000" algn="l"/>
              </a:tabLst>
            </a:pPr>
            <a:r>
              <a:rPr lang="en-US">
                <a:solidFill>
                  <a:srgbClr val="F3EB00"/>
                </a:solidFill>
              </a:rPr>
              <a:t>Blink</a:t>
            </a:r>
            <a:r>
              <a:rPr lang="en-US"/>
              <a:t> 	- R1 augmenté en durée</a:t>
            </a:r>
            <a:br>
              <a:rPr lang="en-US"/>
            </a:br>
            <a:r>
              <a:rPr lang="en-US"/>
              <a:t>	- R1 controlatéral</a:t>
            </a:r>
            <a:br>
              <a:rPr lang="en-US"/>
            </a:br>
            <a:r>
              <a:rPr lang="en-US"/>
              <a:t>	- R1 dans des muscles dépendant du VII inf </a:t>
            </a:r>
          </a:p>
          <a:p>
            <a:pPr marL="892175" eaLnBrk="1" hangingPunct="1">
              <a:spcBef>
                <a:spcPts val="1100"/>
              </a:spcBef>
              <a:buFontTx/>
              <a:buBlip>
                <a:blip r:embed="rId3"/>
              </a:buBlip>
              <a:tabLst>
                <a:tab pos="1249363" algn="l"/>
                <a:tab pos="2159000" algn="l"/>
              </a:tabLst>
            </a:pPr>
            <a:r>
              <a:rPr lang="en-US">
                <a:solidFill>
                  <a:srgbClr val="F3EB00"/>
                </a:solidFill>
              </a:rPr>
              <a:t>EMG</a:t>
            </a:r>
            <a:br>
              <a:rPr lang="en-US"/>
            </a:br>
            <a:r>
              <a:rPr lang="en-US"/>
              <a:t>- syncinésies</a:t>
            </a:r>
            <a:br>
              <a:rPr lang="en-US"/>
            </a:br>
            <a:r>
              <a:rPr lang="en-US"/>
              <a:t>- fasciculations, décharges spontanées à haute fréquence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Nerfs crâniens - ENMG</a:t>
            </a:r>
          </a:p>
        </p:txBody>
      </p:sp>
      <p:sp>
        <p:nvSpPr>
          <p:cNvPr id="163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7400" y="2578100"/>
            <a:ext cx="11849100" cy="5740400"/>
          </a:xfrm>
        </p:spPr>
        <p:txBody>
          <a:bodyPr/>
          <a:lstStyle/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Trijumeau (</a:t>
            </a:r>
            <a:r>
              <a:rPr lang="en-US">
                <a:solidFill>
                  <a:srgbClr val="F3EB00"/>
                </a:solidFill>
              </a:rPr>
              <a:t>V</a:t>
            </a:r>
            <a:r>
              <a:rPr lang="en-US"/>
              <a:t>) : sensibilité de la face et mastication</a:t>
            </a:r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Facial (</a:t>
            </a:r>
            <a:r>
              <a:rPr lang="en-US">
                <a:solidFill>
                  <a:srgbClr val="F3EB00"/>
                </a:solidFill>
              </a:rPr>
              <a:t>VII</a:t>
            </a:r>
            <a:r>
              <a:rPr lang="en-US"/>
              <a:t>) : mimique faciale</a:t>
            </a:r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Vague (</a:t>
            </a:r>
            <a:r>
              <a:rPr lang="en-US">
                <a:solidFill>
                  <a:srgbClr val="F3EB00"/>
                </a:solidFill>
              </a:rPr>
              <a:t>X</a:t>
            </a:r>
            <a:r>
              <a:rPr lang="en-US"/>
              <a:t>) : phonation</a:t>
            </a:r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Spinal accessoire (</a:t>
            </a:r>
            <a:r>
              <a:rPr lang="en-US">
                <a:solidFill>
                  <a:srgbClr val="F3EB00"/>
                </a:solidFill>
              </a:rPr>
              <a:t>XI</a:t>
            </a:r>
            <a:r>
              <a:rPr lang="en-US"/>
              <a:t>) : trapèze et SCM</a:t>
            </a:r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Hypoglosse (</a:t>
            </a:r>
            <a:r>
              <a:rPr lang="en-US">
                <a:solidFill>
                  <a:srgbClr val="F3EB00"/>
                </a:solidFill>
              </a:rPr>
              <a:t>XII</a:t>
            </a:r>
            <a:r>
              <a:rPr lang="en-US"/>
              <a:t>) : motricité de la langue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1"/>
          <p:cNvSpPr>
            <a:spLocks/>
          </p:cNvSpPr>
          <p:nvPr/>
        </p:nvSpPr>
        <p:spPr bwMode="auto">
          <a:xfrm>
            <a:off x="787400" y="495300"/>
            <a:ext cx="11430000" cy="87630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8563" y="825500"/>
            <a:ext cx="10612437" cy="777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23" name="Rectangle 3"/>
          <p:cNvSpPr>
            <a:spLocks/>
          </p:cNvSpPr>
          <p:nvPr/>
        </p:nvSpPr>
        <p:spPr bwMode="auto">
          <a:xfrm>
            <a:off x="8521700" y="8788400"/>
            <a:ext cx="34925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Christophe Vial et Françoise Bouhour)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E5A80A-BF6E-404A-B12D-86C54A829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Réponse tardive </a:t>
            </a:r>
            <a:r>
              <a:rPr lang="fr-FR" dirty="0" err="1"/>
              <a:t>éphaptique</a:t>
            </a:r>
            <a:endParaRPr lang="fr-FR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DB5DC07-0F89-4EC6-A34F-E4DBA63A7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412" y="2932584"/>
            <a:ext cx="7137975" cy="64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7357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1"/>
          <p:cNvSpPr>
            <a:spLocks/>
          </p:cNvSpPr>
          <p:nvPr/>
        </p:nvSpPr>
        <p:spPr bwMode="auto">
          <a:xfrm>
            <a:off x="7502525" y="5019675"/>
            <a:ext cx="4286250" cy="455612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pic>
        <p:nvPicPr>
          <p:cNvPr id="23757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73963" y="5162550"/>
            <a:ext cx="3786187" cy="420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VII Paralisi  acuta uom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573088" y="447675"/>
            <a:ext cx="5716587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572" name="Rectangle 7"/>
          <p:cNvSpPr>
            <a:spLocks/>
          </p:cNvSpPr>
          <p:nvPr/>
        </p:nvSpPr>
        <p:spPr bwMode="auto">
          <a:xfrm>
            <a:off x="0" y="3948113"/>
            <a:ext cx="6997700" cy="836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solidFill>
                  <a:schemeClr val="tx1"/>
                </a:solidFill>
                <a:cs typeface="ヒラギノ角ゴ ProN W3"/>
              </a:rPr>
              <a:t>PF périphérique aigüe</a:t>
            </a:r>
          </a:p>
        </p:txBody>
      </p:sp>
      <p:pic>
        <p:nvPicPr>
          <p:cNvPr id="11" name="Paralisi VII cronica preoperatoria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73088" y="48768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574" name="Rectangle 3"/>
          <p:cNvSpPr>
            <a:spLocks noGrp="1" noChangeArrowheads="1"/>
          </p:cNvSpPr>
          <p:nvPr>
            <p:ph type="title"/>
          </p:nvPr>
        </p:nvSpPr>
        <p:spPr>
          <a:xfrm>
            <a:off x="-88900" y="8839200"/>
            <a:ext cx="6997700" cy="812800"/>
          </a:xfrm>
        </p:spPr>
        <p:txBody>
          <a:bodyPr/>
          <a:lstStyle/>
          <a:p>
            <a:pPr eaLnBrk="1" hangingPunct="1"/>
            <a:r>
              <a:rPr lang="en-US" sz="3600"/>
              <a:t>PF périphérique chronique</a:t>
            </a:r>
          </a:p>
        </p:txBody>
      </p:sp>
      <p:pic>
        <p:nvPicPr>
          <p:cNvPr id="15" name="VII Herpes Zoster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6859588" y="447675"/>
            <a:ext cx="542925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576" name="Rectangle 5"/>
          <p:cNvSpPr>
            <a:spLocks/>
          </p:cNvSpPr>
          <p:nvPr/>
        </p:nvSpPr>
        <p:spPr bwMode="auto">
          <a:xfrm>
            <a:off x="6007100" y="3948113"/>
            <a:ext cx="6997700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3600">
                <a:solidFill>
                  <a:schemeClr val="tx1"/>
                </a:solidFill>
                <a:cs typeface="ヒラギノ角ゴ ProN W3"/>
              </a:rPr>
              <a:t>Syncinésies (PF-Herpès)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70000" y="203200"/>
            <a:ext cx="10464800" cy="2009304"/>
          </a:xfrm>
        </p:spPr>
        <p:txBody>
          <a:bodyPr/>
          <a:lstStyle/>
          <a:p>
            <a:r>
              <a:rPr lang="fr-FR" dirty="0"/>
              <a:t>Examen précoce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3" y="5380856"/>
            <a:ext cx="5994180" cy="337172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08" y="1784254"/>
            <a:ext cx="6181617" cy="34771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1760098"/>
            <a:ext cx="6016669" cy="338437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08" y="5380856"/>
            <a:ext cx="6070352" cy="341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9373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70000" y="203200"/>
            <a:ext cx="10464800" cy="2009304"/>
          </a:xfrm>
        </p:spPr>
        <p:txBody>
          <a:bodyPr/>
          <a:lstStyle/>
          <a:p>
            <a:r>
              <a:rPr lang="fr-FR" dirty="0"/>
              <a:t>Examen précoce</a:t>
            </a:r>
          </a:p>
        </p:txBody>
      </p:sp>
      <p:pic>
        <p:nvPicPr>
          <p:cNvPr id="3" name="VID_20180511_091308_WMV V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704" y="2644552"/>
            <a:ext cx="8776504" cy="497335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83" y="6331956"/>
            <a:ext cx="6070352" cy="341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15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1"/>
          <p:cNvSpPr>
            <a:spLocks noGrp="1" noChangeArrowheads="1"/>
          </p:cNvSpPr>
          <p:nvPr>
            <p:ph type="title"/>
          </p:nvPr>
        </p:nvSpPr>
        <p:spPr>
          <a:xfrm>
            <a:off x="4368800" y="203200"/>
            <a:ext cx="4140200" cy="5727700"/>
          </a:xfrm>
        </p:spPr>
        <p:txBody>
          <a:bodyPr/>
          <a:lstStyle/>
          <a:p>
            <a:pPr eaLnBrk="1" hangingPunct="1"/>
            <a:r>
              <a:rPr lang="en-US" sz="3600" dirty="0" err="1"/>
              <a:t>Tumeur</a:t>
            </a:r>
            <a:r>
              <a:rPr lang="en-US" sz="3600" dirty="0"/>
              <a:t> de </a:t>
            </a:r>
            <a:r>
              <a:rPr lang="en-US" sz="3600" dirty="0" err="1"/>
              <a:t>l’angle</a:t>
            </a:r>
            <a:r>
              <a:rPr lang="en-US" sz="3600" dirty="0"/>
              <a:t> </a:t>
            </a:r>
            <a:r>
              <a:rPr lang="en-US" sz="3600" dirty="0" err="1"/>
              <a:t>ponto-cérébelleux</a:t>
            </a:r>
            <a:br>
              <a:rPr lang="en-US" sz="3600" dirty="0"/>
            </a:br>
            <a:r>
              <a:rPr lang="en-US" sz="3600" dirty="0"/>
              <a:t>droit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 err="1"/>
              <a:t>Aucune</a:t>
            </a:r>
            <a:r>
              <a:rPr lang="en-US" sz="3600" dirty="0"/>
              <a:t> </a:t>
            </a:r>
            <a:r>
              <a:rPr lang="en-US" sz="3600" dirty="0" err="1"/>
              <a:t>plainte</a:t>
            </a:r>
            <a:r>
              <a:rPr lang="en-US" sz="3600" dirty="0"/>
              <a:t> </a:t>
            </a:r>
            <a:r>
              <a:rPr lang="en-US" sz="3600" dirty="0" err="1"/>
              <a:t>dans</a:t>
            </a:r>
            <a:r>
              <a:rPr lang="en-US" sz="3600" dirty="0"/>
              <a:t> le </a:t>
            </a:r>
            <a:r>
              <a:rPr lang="en-US" sz="3600" dirty="0" err="1"/>
              <a:t>territoire</a:t>
            </a:r>
            <a:r>
              <a:rPr lang="en-US" sz="3600" dirty="0"/>
              <a:t> du V </a:t>
            </a:r>
            <a:r>
              <a:rPr lang="en-US" sz="3600" dirty="0" err="1"/>
              <a:t>ou</a:t>
            </a:r>
            <a:r>
              <a:rPr lang="en-US" sz="3600" dirty="0"/>
              <a:t> du VII</a:t>
            </a:r>
          </a:p>
        </p:txBody>
      </p:sp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3625" y="6191250"/>
            <a:ext cx="4135438" cy="3313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96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1025" y="6186488"/>
            <a:ext cx="4140200" cy="3316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425" y="6180138"/>
            <a:ext cx="4140200" cy="3316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96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000" y="-508000"/>
            <a:ext cx="4071938" cy="6311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962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15375" y="-520700"/>
            <a:ext cx="4076700" cy="6313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9623" name="Rectangle 7"/>
          <p:cNvSpPr>
            <a:spLocks/>
          </p:cNvSpPr>
          <p:nvPr/>
        </p:nvSpPr>
        <p:spPr bwMode="auto">
          <a:xfrm>
            <a:off x="1143000" y="7797800"/>
            <a:ext cx="1014413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cs typeface="ヒラギノ角ゴ ProN W3"/>
              </a:rPr>
              <a:t>ENG</a:t>
            </a:r>
          </a:p>
          <a:p>
            <a:pPr algn="ctr"/>
            <a:r>
              <a:rPr lang="en-US" sz="2400">
                <a:solidFill>
                  <a:schemeClr val="tx1"/>
                </a:solidFill>
                <a:cs typeface="ヒラギノ角ゴ ProN W3"/>
              </a:rPr>
              <a:t>nasalis</a:t>
            </a:r>
          </a:p>
        </p:txBody>
      </p:sp>
      <p:sp>
        <p:nvSpPr>
          <p:cNvPr id="239624" name="Rectangle 8"/>
          <p:cNvSpPr>
            <a:spLocks/>
          </p:cNvSpPr>
          <p:nvPr/>
        </p:nvSpPr>
        <p:spPr bwMode="auto">
          <a:xfrm>
            <a:off x="8686800" y="7124700"/>
            <a:ext cx="34290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2400">
                <a:solidFill>
                  <a:schemeClr val="tx1"/>
                </a:solidFill>
                <a:cs typeface="ヒラギノ角ゴ ProN W3"/>
              </a:rPr>
              <a:t>EMG orbiculaire de la lèvre - clignements</a:t>
            </a:r>
          </a:p>
        </p:txBody>
      </p:sp>
      <p:sp>
        <p:nvSpPr>
          <p:cNvPr id="239625" name="Rectangle 9"/>
          <p:cNvSpPr>
            <a:spLocks/>
          </p:cNvSpPr>
          <p:nvPr/>
        </p:nvSpPr>
        <p:spPr bwMode="auto">
          <a:xfrm>
            <a:off x="5791200" y="8540750"/>
            <a:ext cx="25400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2400">
                <a:solidFill>
                  <a:schemeClr val="tx1"/>
                </a:solidFill>
                <a:cs typeface="ヒラギノ角ゴ ProN W3"/>
              </a:rPr>
              <a:t>Blink reflex</a:t>
            </a:r>
          </a:p>
        </p:txBody>
      </p:sp>
      <p:sp>
        <p:nvSpPr>
          <p:cNvPr id="239626" name="Line 10"/>
          <p:cNvSpPr>
            <a:spLocks noChangeShapeType="1"/>
          </p:cNvSpPr>
          <p:nvPr/>
        </p:nvSpPr>
        <p:spPr bwMode="auto">
          <a:xfrm>
            <a:off x="6172200" y="6438900"/>
            <a:ext cx="12700" cy="1597025"/>
          </a:xfrm>
          <a:prstGeom prst="line">
            <a:avLst/>
          </a:prstGeom>
          <a:noFill/>
          <a:ln w="25400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39627" name="Line 11"/>
          <p:cNvSpPr>
            <a:spLocks noChangeShapeType="1"/>
          </p:cNvSpPr>
          <p:nvPr/>
        </p:nvSpPr>
        <p:spPr bwMode="auto">
          <a:xfrm>
            <a:off x="6032500" y="7442200"/>
            <a:ext cx="12700" cy="1597025"/>
          </a:xfrm>
          <a:prstGeom prst="line">
            <a:avLst/>
          </a:prstGeom>
          <a:noFill/>
          <a:ln w="25400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it-IT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588477-EEBA-4853-A187-67322DF2B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Syndrome</a:t>
            </a:r>
            <a:r>
              <a:rPr lang="it-IT" dirty="0"/>
              <a:t> de </a:t>
            </a:r>
            <a:r>
              <a:rPr lang="it-IT" dirty="0" err="1"/>
              <a:t>Frey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23C3907-EBB6-4AC7-9C7C-233AAA7C4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17" y="2785448"/>
            <a:ext cx="8568104" cy="408043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6E1FAC-F5A6-4BB1-BA94-050461F695A7}"/>
              </a:ext>
            </a:extLst>
          </p:cNvPr>
          <p:cNvSpPr txBox="1"/>
          <p:nvPr/>
        </p:nvSpPr>
        <p:spPr>
          <a:xfrm>
            <a:off x="1074598" y="7722226"/>
            <a:ext cx="111020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Réinnervation aberrante de la peau après chirurgie de la glande parotide.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4A2E44-3C2B-45F8-A51B-CDDE98F6C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766" y="2891392"/>
            <a:ext cx="3242917" cy="37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742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1"/>
          <p:cNvSpPr>
            <a:spLocks noGrp="1" noChangeArrowheads="1"/>
          </p:cNvSpPr>
          <p:nvPr>
            <p:ph type="title"/>
          </p:nvPr>
        </p:nvSpPr>
        <p:spPr>
          <a:xfrm>
            <a:off x="876300" y="-660400"/>
            <a:ext cx="11252200" cy="5016500"/>
          </a:xfrm>
        </p:spPr>
        <p:txBody>
          <a:bodyPr anchor="b"/>
          <a:lstStyle/>
          <a:p>
            <a:pPr eaLnBrk="1" hangingPunct="1"/>
            <a:r>
              <a:rPr lang="en-US" dirty="0"/>
              <a:t>NERF TRIJUMEAU (V)</a:t>
            </a:r>
            <a:br>
              <a:rPr lang="en-US" dirty="0"/>
            </a:br>
            <a:r>
              <a:rPr lang="en-US" sz="3600" dirty="0"/>
              <a:t>(nerf du 1er arc branchial)</a:t>
            </a:r>
            <a:br>
              <a:rPr lang="en-US" dirty="0"/>
            </a:br>
            <a:r>
              <a:rPr lang="en-US" sz="3600" dirty="0"/>
              <a:t>Nerf de la </a:t>
            </a:r>
            <a:r>
              <a:rPr lang="en-US" sz="3600" dirty="0" err="1">
                <a:solidFill>
                  <a:srgbClr val="F3EB00"/>
                </a:solidFill>
              </a:rPr>
              <a:t>sensibilité</a:t>
            </a:r>
            <a:r>
              <a:rPr lang="en-US" sz="3600" dirty="0">
                <a:solidFill>
                  <a:srgbClr val="F3EB00"/>
                </a:solidFill>
              </a:rPr>
              <a:t> de la face</a:t>
            </a:r>
            <a:r>
              <a:rPr lang="en-US" sz="3600" dirty="0"/>
              <a:t> et de la </a:t>
            </a:r>
            <a:r>
              <a:rPr lang="en-US" sz="3600" dirty="0">
                <a:solidFill>
                  <a:srgbClr val="F3EB00"/>
                </a:solidFill>
              </a:rPr>
              <a:t>mastication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1200" y="3733800"/>
            <a:ext cx="6502400" cy="509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" y="1663700"/>
            <a:ext cx="9994900" cy="7113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2034" name="Rectangle 2"/>
          <p:cNvSpPr>
            <a:spLocks/>
          </p:cNvSpPr>
          <p:nvPr/>
        </p:nvSpPr>
        <p:spPr bwMode="auto">
          <a:xfrm>
            <a:off x="8864600" y="4749800"/>
            <a:ext cx="3746500" cy="4660900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title"/>
          </p:nvPr>
        </p:nvSpPr>
        <p:spPr>
          <a:xfrm>
            <a:off x="393700" y="203200"/>
            <a:ext cx="10883900" cy="1435100"/>
          </a:xfrm>
        </p:spPr>
        <p:txBody>
          <a:bodyPr/>
          <a:lstStyle/>
          <a:p>
            <a:pPr algn="l" eaLnBrk="1" hangingPunct="1"/>
            <a:r>
              <a:rPr lang="en-US"/>
              <a:t>Anatomie</a:t>
            </a:r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05900" y="4989513"/>
            <a:ext cx="3251200" cy="418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2037" name="Rectangle 5"/>
          <p:cNvSpPr>
            <a:spLocks/>
          </p:cNvSpPr>
          <p:nvPr/>
        </p:nvSpPr>
        <p:spPr bwMode="auto">
          <a:xfrm>
            <a:off x="9055100" y="9169400"/>
            <a:ext cx="2468563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Cambria" pitchFamily="18" charset="0"/>
                <a:cs typeface="ヒラギノ角ゴ ProN W3"/>
                <a:sym typeface="Cambria" pitchFamily="18" charset="0"/>
              </a:rPr>
              <a:t>(d’après Outrequin G et Boutillier B)</a:t>
            </a:r>
          </a:p>
        </p:txBody>
      </p:sp>
      <p:sp>
        <p:nvSpPr>
          <p:cNvPr id="172038" name="Rectangle 6"/>
          <p:cNvSpPr>
            <a:spLocks/>
          </p:cNvSpPr>
          <p:nvPr/>
        </p:nvSpPr>
        <p:spPr bwMode="auto">
          <a:xfrm>
            <a:off x="5181600" y="2159000"/>
            <a:ext cx="20828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Pierre Guihéneuc)</a:t>
            </a:r>
          </a:p>
        </p:txBody>
      </p:sp>
      <p:sp>
        <p:nvSpPr>
          <p:cNvPr id="172039" name="Rectangle 7"/>
          <p:cNvSpPr>
            <a:spLocks/>
          </p:cNvSpPr>
          <p:nvPr/>
        </p:nvSpPr>
        <p:spPr bwMode="auto">
          <a:xfrm>
            <a:off x="4546600" y="247650"/>
            <a:ext cx="8432800" cy="128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spcBef>
                <a:spcPts val="3000"/>
              </a:spcBef>
            </a:pPr>
            <a:r>
              <a:rPr lang="en-US" sz="2400">
                <a:solidFill>
                  <a:schemeClr val="tx1"/>
                </a:solidFill>
                <a:cs typeface="ヒラギノ角ゴ ProN W3"/>
              </a:rPr>
              <a:t>Fibres proprioceptives =&gt; tractus mésencéphalique (9)</a:t>
            </a:r>
            <a:br>
              <a:rPr lang="en-US" sz="2400">
                <a:solidFill>
                  <a:schemeClr val="tx1"/>
                </a:solidFill>
                <a:cs typeface="ヒラギノ角ゴ ProN W3"/>
              </a:rPr>
            </a:br>
            <a:r>
              <a:rPr lang="en-US" sz="2400">
                <a:solidFill>
                  <a:schemeClr val="tx1"/>
                </a:solidFill>
                <a:cs typeface="ヒラギノ角ゴ ProN W3"/>
              </a:rPr>
              <a:t>Fibres de la sensibilité des muqueuses =&gt; noyau pontique (8)</a:t>
            </a:r>
            <a:br>
              <a:rPr lang="en-US" sz="2400">
                <a:solidFill>
                  <a:schemeClr val="tx1"/>
                </a:solidFill>
                <a:cs typeface="ヒラギノ角ゴ ProN W3"/>
              </a:rPr>
            </a:br>
            <a:r>
              <a:rPr lang="en-US" sz="2400">
                <a:solidFill>
                  <a:schemeClr val="tx1"/>
                </a:solidFill>
                <a:cs typeface="ヒラギノ角ゴ ProN W3"/>
              </a:rPr>
              <a:t>Fibres de la sensibilité cutanée =&gt; tractus spinal (10)</a:t>
            </a:r>
          </a:p>
        </p:txBody>
      </p:sp>
      <p:pic>
        <p:nvPicPr>
          <p:cNvPr id="17204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91850" y="1663700"/>
            <a:ext cx="1590675" cy="302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2041" name="Rectangle 9"/>
          <p:cNvSpPr>
            <a:spLocks/>
          </p:cNvSpPr>
          <p:nvPr/>
        </p:nvSpPr>
        <p:spPr bwMode="auto">
          <a:xfrm>
            <a:off x="355600" y="8991600"/>
            <a:ext cx="85852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spcBef>
                <a:spcPts val="3000"/>
              </a:spcBef>
            </a:pPr>
            <a:r>
              <a:rPr lang="en-US" sz="2400">
                <a:solidFill>
                  <a:srgbClr val="F3EB00"/>
                </a:solidFill>
                <a:cs typeface="ヒラギノ角ゴ ProN W3"/>
              </a:rPr>
              <a:t>Noyau sensitif étendu sur toute la hauteur du tronc cérébral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5700" y="1295400"/>
            <a:ext cx="10680700" cy="807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0"/>
            <a:ext cx="10883900" cy="1435100"/>
          </a:xfrm>
        </p:spPr>
        <p:txBody>
          <a:bodyPr/>
          <a:lstStyle/>
          <a:p>
            <a:pPr algn="l" eaLnBrk="1" hangingPunct="1"/>
            <a:r>
              <a:rPr lang="en-US"/>
              <a:t>Anatomie</a:t>
            </a:r>
          </a:p>
        </p:txBody>
      </p:sp>
      <p:sp>
        <p:nvSpPr>
          <p:cNvPr id="174083" name="Rectangle 3"/>
          <p:cNvSpPr>
            <a:spLocks/>
          </p:cNvSpPr>
          <p:nvPr/>
        </p:nvSpPr>
        <p:spPr bwMode="auto">
          <a:xfrm>
            <a:off x="10401300" y="9423400"/>
            <a:ext cx="14224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Cambria" pitchFamily="18" charset="0"/>
                <a:cs typeface="ヒラギノ角ゴ ProN W3"/>
                <a:sym typeface="Cambria" pitchFamily="18" charset="0"/>
              </a:rPr>
              <a:t>(d’après Monnier G)</a:t>
            </a:r>
          </a:p>
        </p:txBody>
      </p:sp>
      <p:sp>
        <p:nvSpPr>
          <p:cNvPr id="174084" name="Oval 4"/>
          <p:cNvSpPr>
            <a:spLocks/>
          </p:cNvSpPr>
          <p:nvPr/>
        </p:nvSpPr>
        <p:spPr bwMode="auto">
          <a:xfrm>
            <a:off x="9359900" y="4787900"/>
            <a:ext cx="203200" cy="355600"/>
          </a:xfrm>
          <a:prstGeom prst="ellipse">
            <a:avLst/>
          </a:prstGeom>
          <a:solidFill>
            <a:srgbClr val="D90B00"/>
          </a:solidFill>
          <a:ln w="25400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273050"/>
            <a:ext cx="12433300" cy="929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5890" name="Rectangle 2"/>
          <p:cNvSpPr>
            <a:spLocks/>
          </p:cNvSpPr>
          <p:nvPr/>
        </p:nvSpPr>
        <p:spPr bwMode="auto">
          <a:xfrm>
            <a:off x="9448800" y="9283700"/>
            <a:ext cx="34925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Christophe Vial et Françoise Bouhour)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5981700" y="2616200"/>
            <a:ext cx="6908800" cy="7302500"/>
          </a:xfrm>
        </p:spPr>
        <p:txBody>
          <a:bodyPr/>
          <a:lstStyle/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Emerge de la face antéro-latérale du pont </a:t>
            </a:r>
            <a:r>
              <a:rPr lang="en-US" sz="2400" u="sng"/>
              <a:t>(conflit possible avec l’artère cérébelleuse supérieure)</a:t>
            </a:r>
            <a:endParaRPr lang="en-US" sz="2400">
              <a:solidFill>
                <a:srgbClr val="F3EB00"/>
              </a:solidFill>
            </a:endParaRPr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=&gt; </a:t>
            </a:r>
            <a:r>
              <a:rPr lang="en-US">
                <a:solidFill>
                  <a:srgbClr val="FD9A00"/>
                </a:solidFill>
              </a:rPr>
              <a:t>Ggl de Gasser</a:t>
            </a:r>
            <a:r>
              <a:rPr lang="en-US"/>
              <a:t> (cavum de Meckel = poche de la dure-mère à la face supérieure du rocher) (largeur=&gt;</a:t>
            </a:r>
            <a:r>
              <a:rPr lang="en-US" u="sng"/>
              <a:t>18 mm</a:t>
            </a:r>
            <a:r>
              <a:rPr lang="en-US"/>
              <a:t>)</a:t>
            </a:r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=&gt; 3 branches terminales</a:t>
            </a:r>
            <a:br>
              <a:rPr lang="en-US"/>
            </a:br>
            <a:r>
              <a:rPr lang="en-US"/>
              <a:t>- 2 sensitives (</a:t>
            </a:r>
            <a:r>
              <a:rPr lang="en-US">
                <a:solidFill>
                  <a:srgbClr val="FD9A00"/>
                </a:solidFill>
              </a:rPr>
              <a:t>V1</a:t>
            </a:r>
            <a:r>
              <a:rPr lang="en-US"/>
              <a:t> et </a:t>
            </a:r>
            <a:r>
              <a:rPr lang="en-US">
                <a:solidFill>
                  <a:srgbClr val="FD9A00"/>
                </a:solidFill>
              </a:rPr>
              <a:t>V2</a:t>
            </a:r>
            <a:r>
              <a:rPr lang="en-US"/>
              <a:t>)</a:t>
            </a:r>
            <a:br>
              <a:rPr lang="en-US"/>
            </a:br>
            <a:r>
              <a:rPr lang="en-US"/>
              <a:t>- 1 sensitivo-motrice (</a:t>
            </a:r>
            <a:r>
              <a:rPr lang="en-US">
                <a:solidFill>
                  <a:srgbClr val="FD9A00"/>
                </a:solidFill>
              </a:rPr>
              <a:t>V3</a:t>
            </a:r>
            <a:r>
              <a:rPr lang="en-US"/>
              <a:t>)</a:t>
            </a:r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35000" y="-127000"/>
            <a:ext cx="10883900" cy="1435100"/>
          </a:xfrm>
        </p:spPr>
        <p:txBody>
          <a:bodyPr/>
          <a:lstStyle/>
          <a:p>
            <a:pPr algn="l" eaLnBrk="1" hangingPunct="1"/>
            <a:r>
              <a:rPr lang="en-US"/>
              <a:t>Anatomie</a:t>
            </a:r>
          </a:p>
        </p:txBody>
      </p:sp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" y="1524000"/>
            <a:ext cx="5614988" cy="7226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6132" name="Rectangle 4"/>
          <p:cNvSpPr>
            <a:spLocks/>
          </p:cNvSpPr>
          <p:nvPr/>
        </p:nvSpPr>
        <p:spPr bwMode="auto">
          <a:xfrm>
            <a:off x="3810000" y="8966200"/>
            <a:ext cx="2468563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Cambria" pitchFamily="18" charset="0"/>
                <a:cs typeface="ヒラギノ角ゴ ProN W3"/>
                <a:sym typeface="Cambria" pitchFamily="18" charset="0"/>
              </a:rPr>
              <a:t>(d’après Outrequin G et Boutillier B)</a:t>
            </a:r>
          </a:p>
        </p:txBody>
      </p:sp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417513"/>
            <a:ext cx="1654175" cy="242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6134" name="Rectangle 6"/>
          <p:cNvSpPr>
            <a:spLocks/>
          </p:cNvSpPr>
          <p:nvPr/>
        </p:nvSpPr>
        <p:spPr bwMode="auto">
          <a:xfrm>
            <a:off x="8877300" y="984250"/>
            <a:ext cx="4191000" cy="128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spcBef>
                <a:spcPts val="3000"/>
              </a:spcBef>
            </a:pPr>
            <a:r>
              <a:rPr lang="en-US" sz="2400" u="sng">
                <a:solidFill>
                  <a:schemeClr val="tx1"/>
                </a:solidFill>
                <a:cs typeface="ヒラギノ角ゴ ProN W3"/>
              </a:rPr>
              <a:t>13 artère cérébelleuse sup.</a:t>
            </a:r>
            <a:br>
              <a:rPr lang="en-US" sz="2400" u="sng">
                <a:solidFill>
                  <a:schemeClr val="tx1"/>
                </a:solidFill>
                <a:cs typeface="ヒラギノ角ゴ ProN W3"/>
              </a:rPr>
            </a:br>
            <a:r>
              <a:rPr lang="en-US" sz="2400" u="sng">
                <a:solidFill>
                  <a:schemeClr val="tx1"/>
                </a:solidFill>
                <a:cs typeface="ヒラギノ角ゴ ProN W3"/>
              </a:rPr>
              <a:t>14 artère cérébelleuse moy.</a:t>
            </a:r>
            <a:br>
              <a:rPr lang="en-US" sz="2400" u="sng">
                <a:solidFill>
                  <a:schemeClr val="tx1"/>
                </a:solidFill>
                <a:cs typeface="ヒラギノ角ゴ ProN W3"/>
              </a:rPr>
            </a:br>
            <a:r>
              <a:rPr lang="en-US" sz="2400" u="sng">
                <a:solidFill>
                  <a:schemeClr val="tx1"/>
                </a:solidFill>
                <a:cs typeface="ヒラギノ角ゴ ProN W3"/>
              </a:rPr>
              <a:t>15 artère cérébelleuse inf.</a:t>
            </a:r>
          </a:p>
        </p:txBody>
      </p:sp>
      <p:sp>
        <p:nvSpPr>
          <p:cNvPr id="176135" name="Oval 7"/>
          <p:cNvSpPr>
            <a:spLocks/>
          </p:cNvSpPr>
          <p:nvPr/>
        </p:nvSpPr>
        <p:spPr bwMode="auto">
          <a:xfrm>
            <a:off x="7035800" y="1435100"/>
            <a:ext cx="381000" cy="355600"/>
          </a:xfrm>
          <a:prstGeom prst="ellipse">
            <a:avLst/>
          </a:prstGeom>
          <a:noFill/>
          <a:ln w="25400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sp>
        <p:nvSpPr>
          <p:cNvPr id="176136" name="Rectangle 8"/>
          <p:cNvSpPr>
            <a:spLocks/>
          </p:cNvSpPr>
          <p:nvPr/>
        </p:nvSpPr>
        <p:spPr bwMode="auto">
          <a:xfrm>
            <a:off x="8724900" y="2514600"/>
            <a:ext cx="14224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Cambria" pitchFamily="18" charset="0"/>
                <a:cs typeface="ヒラギノ角ゴ ProN W3"/>
                <a:sym typeface="Cambria" pitchFamily="18" charset="0"/>
              </a:rPr>
              <a:t>(d’après Monnier G)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" y="1663700"/>
            <a:ext cx="9994900" cy="7113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215900"/>
            <a:ext cx="12623800" cy="1435100"/>
          </a:xfrm>
        </p:spPr>
        <p:txBody>
          <a:bodyPr/>
          <a:lstStyle/>
          <a:p>
            <a:pPr algn="l" eaLnBrk="1" hangingPunct="1"/>
            <a:r>
              <a:rPr lang="en-US"/>
              <a:t>Anatomie - n. ophtalmique</a:t>
            </a:r>
          </a:p>
        </p:txBody>
      </p:sp>
      <p:sp>
        <p:nvSpPr>
          <p:cNvPr id="21507" name="Rectangle 3"/>
          <p:cNvSpPr>
            <a:spLocks/>
          </p:cNvSpPr>
          <p:nvPr/>
        </p:nvSpPr>
        <p:spPr bwMode="auto">
          <a:xfrm>
            <a:off x="8496300" y="4406900"/>
            <a:ext cx="4165600" cy="4978400"/>
          </a:xfrm>
          <a:prstGeom prst="rect">
            <a:avLst/>
          </a:prstGeom>
          <a:solidFill>
            <a:srgbClr val="000000"/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- </a:t>
            </a:r>
            <a:r>
              <a:rPr lang="en-US" sz="2400">
                <a:solidFill>
                  <a:srgbClr val="FF271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passe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 dans la fissure orbitaire supérieure et suit les parois de l’orbite</a:t>
            </a:r>
            <a:b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</a:b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- </a:t>
            </a:r>
            <a:r>
              <a:rPr lang="en-US" sz="2400" u="sng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Fibres PS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 : glandes lacrymales (</a:t>
            </a:r>
            <a:r>
              <a:rPr lang="en-US" sz="2400">
                <a:solidFill>
                  <a:srgbClr val="F3EB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n. lacrymal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)</a:t>
            </a:r>
            <a:b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</a:b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- </a:t>
            </a:r>
            <a:r>
              <a:rPr lang="en-US" sz="2400" u="sng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Fibres sensitives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 : front et paupière sup </a:t>
            </a:r>
            <a:b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</a:b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(</a:t>
            </a:r>
            <a:r>
              <a:rPr lang="en-US" sz="2400" u="sng">
                <a:solidFill>
                  <a:srgbClr val="F3EB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n. frontal supra-orbitaire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), racine et arrête du nez, sinus frontal et ethmoïdal, cloison nasale </a:t>
            </a:r>
          </a:p>
          <a:p>
            <a:pPr>
              <a:defRPr/>
            </a:pP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(</a:t>
            </a:r>
            <a:r>
              <a:rPr lang="en-US" sz="2400">
                <a:solidFill>
                  <a:srgbClr val="F3EB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n. naso-ciliaire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)</a:t>
            </a:r>
            <a:b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</a:br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 </a:t>
            </a:r>
          </a:p>
        </p:txBody>
      </p:sp>
      <p:sp>
        <p:nvSpPr>
          <p:cNvPr id="178180" name="Rectangle 4"/>
          <p:cNvSpPr>
            <a:spLocks/>
          </p:cNvSpPr>
          <p:nvPr/>
        </p:nvSpPr>
        <p:spPr bwMode="auto">
          <a:xfrm>
            <a:off x="5181600" y="2159000"/>
            <a:ext cx="20828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Pierre Guihéneuc)</a:t>
            </a:r>
          </a:p>
        </p:txBody>
      </p:sp>
      <p:sp>
        <p:nvSpPr>
          <p:cNvPr id="178181" name="Oval 5"/>
          <p:cNvSpPr>
            <a:spLocks/>
          </p:cNvSpPr>
          <p:nvPr/>
        </p:nvSpPr>
        <p:spPr bwMode="auto">
          <a:xfrm>
            <a:off x="2311400" y="4241800"/>
            <a:ext cx="1562100" cy="1562100"/>
          </a:xfrm>
          <a:prstGeom prst="ellipse">
            <a:avLst/>
          </a:prstGeom>
          <a:noFill/>
          <a:ln w="25400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1"/>
          <p:cNvSpPr>
            <a:spLocks noGrp="1" noChangeArrowheads="1"/>
          </p:cNvSpPr>
          <p:nvPr>
            <p:ph type="title"/>
          </p:nvPr>
        </p:nvSpPr>
        <p:spPr>
          <a:xfrm>
            <a:off x="393700" y="203200"/>
            <a:ext cx="12623800" cy="1435100"/>
          </a:xfrm>
        </p:spPr>
        <p:txBody>
          <a:bodyPr/>
          <a:lstStyle/>
          <a:p>
            <a:pPr algn="l" eaLnBrk="1" hangingPunct="1"/>
            <a:r>
              <a:rPr lang="en-US"/>
              <a:t>Anatomie - n. maxillaire</a:t>
            </a: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" y="1663700"/>
            <a:ext cx="9994900" cy="7113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/>
          </p:cNvSpPr>
          <p:nvPr/>
        </p:nvSpPr>
        <p:spPr bwMode="auto">
          <a:xfrm>
            <a:off x="8877300" y="5118100"/>
            <a:ext cx="3784600" cy="4267200"/>
          </a:xfrm>
          <a:prstGeom prst="rect">
            <a:avLst/>
          </a:prstGeom>
          <a:solidFill>
            <a:srgbClr val="000000"/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- </a:t>
            </a:r>
            <a:r>
              <a:rPr lang="en-US" sz="2400">
                <a:solidFill>
                  <a:srgbClr val="FF271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traverse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 le trou grand rond</a:t>
            </a:r>
            <a:b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</a:b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- </a:t>
            </a:r>
            <a:r>
              <a:rPr lang="en-US" sz="2400" u="sng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Fibres sensitives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 : angle de la paupière et arcade zygomatique  </a:t>
            </a:r>
            <a:b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</a:b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(</a:t>
            </a:r>
            <a:r>
              <a:rPr lang="en-US" sz="2400">
                <a:solidFill>
                  <a:srgbClr val="F3EB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n. zygomatique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), arrière du palais, fosses nasales </a:t>
            </a:r>
            <a:b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</a:b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(</a:t>
            </a:r>
            <a:r>
              <a:rPr lang="en-US" sz="2400">
                <a:solidFill>
                  <a:srgbClr val="F3EB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n. palatins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), joue, aile du nez et dents supérieures </a:t>
            </a:r>
            <a:b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</a:b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(</a:t>
            </a:r>
            <a:r>
              <a:rPr lang="en-US" sz="2400" u="sng">
                <a:solidFill>
                  <a:srgbClr val="FF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n. infra-orbitaire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) </a:t>
            </a:r>
          </a:p>
        </p:txBody>
      </p:sp>
      <p:sp>
        <p:nvSpPr>
          <p:cNvPr id="180228" name="Rectangle 4"/>
          <p:cNvSpPr>
            <a:spLocks/>
          </p:cNvSpPr>
          <p:nvPr/>
        </p:nvSpPr>
        <p:spPr bwMode="auto">
          <a:xfrm>
            <a:off x="5181600" y="2159000"/>
            <a:ext cx="20828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Pierre Guihéneuc)</a:t>
            </a:r>
          </a:p>
        </p:txBody>
      </p:sp>
      <p:sp>
        <p:nvSpPr>
          <p:cNvPr id="180229" name="Oval 5"/>
          <p:cNvSpPr>
            <a:spLocks/>
          </p:cNvSpPr>
          <p:nvPr/>
        </p:nvSpPr>
        <p:spPr bwMode="auto">
          <a:xfrm>
            <a:off x="3530600" y="5422900"/>
            <a:ext cx="1562100" cy="1562100"/>
          </a:xfrm>
          <a:prstGeom prst="ellipse">
            <a:avLst/>
          </a:prstGeom>
          <a:noFill/>
          <a:ln w="25400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1"/>
          <p:cNvSpPr>
            <a:spLocks noGrp="1" noChangeArrowheads="1"/>
          </p:cNvSpPr>
          <p:nvPr>
            <p:ph type="title"/>
          </p:nvPr>
        </p:nvSpPr>
        <p:spPr>
          <a:xfrm>
            <a:off x="393700" y="203200"/>
            <a:ext cx="12623800" cy="1435100"/>
          </a:xfrm>
        </p:spPr>
        <p:txBody>
          <a:bodyPr/>
          <a:lstStyle/>
          <a:p>
            <a:pPr algn="l" eaLnBrk="1" hangingPunct="1"/>
            <a:r>
              <a:rPr lang="en-US"/>
              <a:t>Anatomie - n. mandibulaire</a:t>
            </a: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" y="1663700"/>
            <a:ext cx="9994900" cy="7113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/>
          </p:cNvSpPr>
          <p:nvPr/>
        </p:nvSpPr>
        <p:spPr bwMode="auto">
          <a:xfrm>
            <a:off x="8674100" y="2146300"/>
            <a:ext cx="4064000" cy="7327900"/>
          </a:xfrm>
          <a:prstGeom prst="rect">
            <a:avLst/>
          </a:prstGeom>
          <a:solidFill>
            <a:srgbClr val="000000"/>
          </a:solidFill>
          <a:ln w="254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- </a:t>
            </a:r>
            <a:r>
              <a:rPr lang="en-US" sz="2400">
                <a:solidFill>
                  <a:srgbClr val="FF271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traverse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 le trou ovale et se divise à la face int. de la mandibule en 3 branches</a:t>
            </a:r>
            <a:b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</a:b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- </a:t>
            </a:r>
            <a:r>
              <a:rPr lang="en-US" sz="2400" u="sng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Fibres sensitives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 : région temporale et conduit auditif externe (</a:t>
            </a:r>
            <a:r>
              <a:rPr lang="en-US" sz="2400">
                <a:solidFill>
                  <a:srgbClr val="F3EB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n. auriculo-temporal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), menton, dents et lèvre inf., mandibule  </a:t>
            </a:r>
            <a:b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</a:b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(</a:t>
            </a:r>
            <a:r>
              <a:rPr lang="en-US" sz="2400" u="sng">
                <a:solidFill>
                  <a:srgbClr val="F3EB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n. mandibulo-mentonnier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), face int. de la joue et 2/3 ant. de la langue (</a:t>
            </a:r>
            <a:r>
              <a:rPr lang="en-US" sz="2400">
                <a:solidFill>
                  <a:srgbClr val="F3EB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n. lingual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)</a:t>
            </a:r>
            <a:b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</a:b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- </a:t>
            </a:r>
            <a:r>
              <a:rPr lang="en-US" sz="2400" u="sng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Fibres motrices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 : m. masséter, temporal, ventre ant. digastrique, mylo-hyoïdien, ptérygoïdiens, tenseur du voile du palais, tenseur du tympan (</a:t>
            </a:r>
            <a:r>
              <a:rPr lang="en-US" sz="2400">
                <a:solidFill>
                  <a:srgbClr val="F3EB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n. lingual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)</a:t>
            </a:r>
          </a:p>
          <a:p>
            <a:pPr>
              <a:defRPr/>
            </a:pPr>
            <a:b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</a:br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" pitchFamily="-1" charset="0"/>
                <a:ea typeface="ヒラギノ角ゴ ProN W3" pitchFamily="-1" charset="-128"/>
                <a:cs typeface="+mn-cs"/>
                <a:sym typeface="Chalkboard" pitchFamily="-1" charset="0"/>
              </a:rPr>
              <a:t> </a:t>
            </a:r>
          </a:p>
        </p:txBody>
      </p:sp>
      <p:sp>
        <p:nvSpPr>
          <p:cNvPr id="182276" name="Rectangle 4"/>
          <p:cNvSpPr>
            <a:spLocks/>
          </p:cNvSpPr>
          <p:nvPr/>
        </p:nvSpPr>
        <p:spPr bwMode="auto">
          <a:xfrm>
            <a:off x="5181600" y="2159000"/>
            <a:ext cx="20828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Pierre Guihéneuc)</a:t>
            </a:r>
          </a:p>
        </p:txBody>
      </p:sp>
      <p:sp>
        <p:nvSpPr>
          <p:cNvPr id="182277" name="Oval 5"/>
          <p:cNvSpPr>
            <a:spLocks/>
          </p:cNvSpPr>
          <p:nvPr/>
        </p:nvSpPr>
        <p:spPr bwMode="auto">
          <a:xfrm>
            <a:off x="5245100" y="6096000"/>
            <a:ext cx="1562100" cy="1562100"/>
          </a:xfrm>
          <a:prstGeom prst="ellipse">
            <a:avLst/>
          </a:prstGeom>
          <a:noFill/>
          <a:ln w="25400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90500" y="368300"/>
            <a:ext cx="12814300" cy="9321800"/>
          </a:xfrm>
        </p:spPr>
        <p:txBody>
          <a:bodyPr/>
          <a:lstStyle/>
          <a:p>
            <a:pPr marL="892175" eaLnBrk="1" hangingPunct="1">
              <a:buFontTx/>
              <a:buBlip>
                <a:blip r:embed="rId3"/>
              </a:buBlip>
              <a:tabLst>
                <a:tab pos="944563" algn="l"/>
              </a:tabLst>
            </a:pPr>
            <a:r>
              <a:rPr lang="en-US"/>
              <a:t>Trichloroéthylène</a:t>
            </a:r>
          </a:p>
          <a:p>
            <a:pPr marL="892175" eaLnBrk="1" hangingPunct="1">
              <a:buFontTx/>
              <a:buBlip>
                <a:blip r:embed="rId3"/>
              </a:buBlip>
              <a:tabLst>
                <a:tab pos="944563" algn="l"/>
              </a:tabLst>
            </a:pPr>
            <a:r>
              <a:rPr lang="en-US"/>
              <a:t>Enclavement du nerf sus-orbitaire (bonnet de bain)</a:t>
            </a:r>
          </a:p>
          <a:p>
            <a:pPr marL="892175" eaLnBrk="1" hangingPunct="1">
              <a:buFontTx/>
              <a:buBlip>
                <a:blip r:embed="rId3"/>
              </a:buBlip>
              <a:tabLst>
                <a:tab pos="944563" algn="l"/>
              </a:tabLst>
            </a:pPr>
            <a:r>
              <a:rPr lang="en-US"/>
              <a:t>Tumeurs</a:t>
            </a:r>
            <a:br>
              <a:rPr lang="en-US"/>
            </a:br>
            <a:r>
              <a:rPr lang="en-US"/>
              <a:t>ex. Amyloïdome (AL, chaîne λ)</a:t>
            </a:r>
          </a:p>
          <a:p>
            <a:pPr marL="892175" eaLnBrk="1" hangingPunct="1">
              <a:buFontTx/>
              <a:buBlip>
                <a:blip r:embed="rId3"/>
              </a:buBlip>
              <a:tabLst>
                <a:tab pos="944563" algn="l"/>
              </a:tabLst>
            </a:pPr>
            <a:r>
              <a:rPr lang="en-US"/>
              <a:t>Névralgie du V</a:t>
            </a:r>
          </a:p>
          <a:p>
            <a:pPr marL="892175" eaLnBrk="1" hangingPunct="1">
              <a:buFontTx/>
              <a:buBlip>
                <a:blip r:embed="rId3"/>
              </a:buBlip>
              <a:tabLst>
                <a:tab pos="944563" algn="l"/>
              </a:tabLst>
            </a:pPr>
            <a:r>
              <a:rPr lang="en-US"/>
              <a:t>Neuropathie sensitive (Connectivites), PNP, PRN</a:t>
            </a:r>
          </a:p>
          <a:p>
            <a:pPr marL="892175" eaLnBrk="1" hangingPunct="1">
              <a:buFontTx/>
              <a:buBlip>
                <a:blip r:embed="rId3"/>
              </a:buBlip>
              <a:tabLst>
                <a:tab pos="944563" algn="l"/>
              </a:tabLst>
            </a:pPr>
            <a:r>
              <a:rPr lang="en-US"/>
              <a:t>Neuronopathie sensitive (ParaN, Sjögren, Cisplatine, Pyridoxine, Herpes...)</a:t>
            </a:r>
          </a:p>
          <a:p>
            <a:pPr marL="892175" eaLnBrk="1" hangingPunct="1">
              <a:buFontTx/>
              <a:buBlip>
                <a:blip r:embed="rId3"/>
              </a:buBlip>
              <a:tabLst>
                <a:tab pos="944563" algn="l"/>
              </a:tabLst>
            </a:pPr>
            <a:r>
              <a:rPr lang="en-US"/>
              <a:t>Sjögren</a:t>
            </a:r>
          </a:p>
          <a:p>
            <a:pPr marL="892175" eaLnBrk="1" hangingPunct="1">
              <a:buFontTx/>
              <a:buBlip>
                <a:blip r:embed="rId3"/>
              </a:buBlip>
              <a:tabLst>
                <a:tab pos="944563" algn="l"/>
              </a:tabLst>
            </a:pPr>
            <a:r>
              <a:rPr lang="en-US"/>
              <a:t>Neuronopathie motrice et sensitive à début facial </a:t>
            </a:r>
            <a:br>
              <a:rPr lang="en-US"/>
            </a:br>
            <a:r>
              <a:rPr lang="en-US"/>
              <a:t>	(</a:t>
            </a:r>
            <a:r>
              <a:rPr lang="en-US">
                <a:solidFill>
                  <a:srgbClr val="F3EB00"/>
                </a:solidFill>
              </a:rPr>
              <a:t>FOSMN</a:t>
            </a:r>
            <a:r>
              <a:rPr lang="en-US"/>
              <a:t>) </a:t>
            </a:r>
            <a:br>
              <a:rPr lang="en-US"/>
            </a:br>
            <a:endParaRPr lang="en-US"/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0"/>
            <a:ext cx="6273800" cy="1320800"/>
          </a:xfrm>
        </p:spPr>
        <p:txBody>
          <a:bodyPr/>
          <a:lstStyle/>
          <a:p>
            <a:pPr algn="l" eaLnBrk="1" hangingPunct="1"/>
            <a:r>
              <a:rPr lang="en-US"/>
              <a:t>Atteintes du V</a:t>
            </a:r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1700" y="6604000"/>
            <a:ext cx="1231900" cy="162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20013" y="2135188"/>
            <a:ext cx="4967287" cy="2705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-101600" y="1676400"/>
            <a:ext cx="7251700" cy="7569200"/>
          </a:xfrm>
        </p:spPr>
        <p:txBody>
          <a:bodyPr/>
          <a:lstStyle/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Afférences proprioceptives &gt; fuseaux neuro-musculaires du m. </a:t>
            </a:r>
            <a:r>
              <a:rPr lang="en-US" u="sng"/>
              <a:t>masséter</a:t>
            </a:r>
            <a:r>
              <a:rPr lang="en-US"/>
              <a:t> (et ptérygoïdien) =&gt; racine sensitive mandibulaire =&gt; Ganglion de </a:t>
            </a:r>
            <a:r>
              <a:rPr lang="en-US" u="sng"/>
              <a:t>Gasser</a:t>
            </a:r>
            <a:r>
              <a:rPr lang="en-US"/>
              <a:t> =&gt; </a:t>
            </a:r>
            <a:r>
              <a:rPr lang="en-US" u="sng"/>
              <a:t>noyau mésencéphalique</a:t>
            </a:r>
            <a:r>
              <a:rPr lang="en-US"/>
              <a:t> du V (corps cellulaire) =&gt; noyau moteur du V au niveau du </a:t>
            </a:r>
            <a:r>
              <a:rPr lang="en-US" u="sng"/>
              <a:t>pont</a:t>
            </a:r>
            <a:endParaRPr lang="en-US"/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Efférence motrice =&gt; nerf mandibulaire =&gt; </a:t>
            </a:r>
            <a:r>
              <a:rPr lang="en-US" u="sng"/>
              <a:t>nerf du masséter</a:t>
            </a:r>
            <a:r>
              <a:rPr lang="en-US"/>
              <a:t> </a:t>
            </a:r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203200"/>
            <a:ext cx="12623800" cy="1257300"/>
          </a:xfrm>
        </p:spPr>
        <p:txBody>
          <a:bodyPr/>
          <a:lstStyle/>
          <a:p>
            <a:pPr algn="l" eaLnBrk="1" hangingPunct="1"/>
            <a:r>
              <a:rPr lang="en-US"/>
              <a:t>Réflexe T du masséter </a:t>
            </a:r>
            <a:r>
              <a:rPr lang="en-US" sz="3600"/>
              <a:t>(jaw reflex)</a:t>
            </a:r>
          </a:p>
        </p:txBody>
      </p:sp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3850" y="1892300"/>
            <a:ext cx="4627563" cy="534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6372" name="Rectangle 4"/>
          <p:cNvSpPr>
            <a:spLocks/>
          </p:cNvSpPr>
          <p:nvPr/>
        </p:nvSpPr>
        <p:spPr bwMode="auto">
          <a:xfrm>
            <a:off x="10553700" y="6832600"/>
            <a:ext cx="20828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Pierre Guihéneuc)</a:t>
            </a:r>
          </a:p>
        </p:txBody>
      </p:sp>
      <p:sp>
        <p:nvSpPr>
          <p:cNvPr id="186373" name="Rectangle 5"/>
          <p:cNvSpPr>
            <a:spLocks/>
          </p:cNvSpPr>
          <p:nvPr/>
        </p:nvSpPr>
        <p:spPr bwMode="auto">
          <a:xfrm>
            <a:off x="7950200" y="3079750"/>
            <a:ext cx="1639888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7200">
                <a:solidFill>
                  <a:schemeClr val="tx1"/>
                </a:solidFill>
                <a:cs typeface="ヒラギノ角ゴ ProN W3"/>
              </a:rPr>
              <a:t>V-V</a:t>
            </a:r>
          </a:p>
        </p:txBody>
      </p:sp>
      <p:sp>
        <p:nvSpPr>
          <p:cNvPr id="186374" name="Rectangle 6"/>
          <p:cNvSpPr>
            <a:spLocks/>
          </p:cNvSpPr>
          <p:nvPr/>
        </p:nvSpPr>
        <p:spPr bwMode="auto">
          <a:xfrm>
            <a:off x="7747000" y="7759700"/>
            <a:ext cx="5257800" cy="124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Bef>
                <a:spcPts val="3000"/>
              </a:spcBef>
            </a:pPr>
            <a:r>
              <a:rPr lang="en-US" sz="3600">
                <a:solidFill>
                  <a:schemeClr val="tx1"/>
                </a:solidFill>
                <a:cs typeface="ヒラギノ角ゴ ProN W3"/>
              </a:rPr>
              <a:t>Réflexe myotatique monosynaptique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3850" y="1892300"/>
            <a:ext cx="4627563" cy="534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8418" name="Rectangle 2"/>
          <p:cNvSpPr>
            <a:spLocks/>
          </p:cNvSpPr>
          <p:nvPr/>
        </p:nvSpPr>
        <p:spPr bwMode="auto">
          <a:xfrm>
            <a:off x="10553700" y="6832600"/>
            <a:ext cx="20828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Pierre Guihéneuc)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>
          <a:xfrm>
            <a:off x="393700" y="203200"/>
            <a:ext cx="12623800" cy="1257300"/>
          </a:xfrm>
        </p:spPr>
        <p:txBody>
          <a:bodyPr/>
          <a:lstStyle/>
          <a:p>
            <a:pPr algn="l" eaLnBrk="1" hangingPunct="1"/>
            <a:r>
              <a:rPr lang="en-US"/>
              <a:t>Réflexe T du masséter </a:t>
            </a:r>
            <a:r>
              <a:rPr lang="en-US" sz="3600"/>
              <a:t>(jaw reflex)</a:t>
            </a:r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114300" y="1447800"/>
            <a:ext cx="7835900" cy="8343900"/>
          </a:xfrm>
        </p:spPr>
        <p:txBody>
          <a:bodyPr/>
          <a:lstStyle/>
          <a:p>
            <a:pPr marL="892175" eaLnBrk="1" hangingPunct="1">
              <a:spcBef>
                <a:spcPct val="0"/>
              </a:spcBef>
              <a:buFontTx/>
              <a:buBlip>
                <a:blip r:embed="rId4"/>
              </a:buBlip>
            </a:pPr>
            <a:r>
              <a:rPr lang="en-US"/>
              <a:t>Sujet assis, bouche demi-ouverte, décontractée</a:t>
            </a:r>
          </a:p>
          <a:p>
            <a:pPr marL="892175" eaLnBrk="1" hangingPunct="1">
              <a:spcBef>
                <a:spcPts val="800"/>
              </a:spcBef>
              <a:buFontTx/>
              <a:buBlip>
                <a:blip r:embed="rId4"/>
              </a:buBlip>
            </a:pPr>
            <a:r>
              <a:rPr lang="en-US"/>
              <a:t>Frapper le plan sup. du menton (compresse interposée)</a:t>
            </a:r>
          </a:p>
          <a:p>
            <a:pPr marL="892175" eaLnBrk="1" hangingPunct="1">
              <a:spcBef>
                <a:spcPts val="800"/>
              </a:spcBef>
              <a:buFontTx/>
              <a:buBlip>
                <a:blip r:embed="rId4"/>
              </a:buBlip>
            </a:pPr>
            <a:r>
              <a:rPr lang="en-US">
                <a:solidFill>
                  <a:srgbClr val="FCBD00"/>
                </a:solidFill>
              </a:rPr>
              <a:t>G1</a:t>
            </a:r>
            <a:r>
              <a:rPr lang="en-US"/>
              <a:t> : 1/2 distance du bord inf. de l’apophyse zygomatique et l’angle du maxillaire (</a:t>
            </a:r>
            <a:r>
              <a:rPr lang="en-US" u="sng"/>
              <a:t>enregistrement bilat/2 canaux</a:t>
            </a:r>
            <a:r>
              <a:rPr lang="en-US"/>
              <a:t>)</a:t>
            </a:r>
          </a:p>
          <a:p>
            <a:pPr marL="892175" eaLnBrk="1" hangingPunct="1">
              <a:spcBef>
                <a:spcPts val="800"/>
              </a:spcBef>
              <a:buFontTx/>
              <a:buBlip>
                <a:blip r:embed="rId4"/>
              </a:buBlip>
            </a:pPr>
            <a:r>
              <a:rPr lang="en-US">
                <a:solidFill>
                  <a:srgbClr val="FCBD00"/>
                </a:solidFill>
              </a:rPr>
              <a:t>G2</a:t>
            </a:r>
            <a:r>
              <a:rPr lang="en-US"/>
              <a:t> : sous l’angle maxillaire</a:t>
            </a:r>
          </a:p>
          <a:p>
            <a:pPr marL="892175" eaLnBrk="1" hangingPunct="1">
              <a:spcBef>
                <a:spcPts val="800"/>
              </a:spcBef>
              <a:buFontTx/>
              <a:buBlip>
                <a:blip r:embed="rId4"/>
              </a:buBlip>
            </a:pPr>
            <a:r>
              <a:rPr lang="en-US"/>
              <a:t>Filtres : 5 Hz-2KHz</a:t>
            </a:r>
          </a:p>
          <a:p>
            <a:pPr marL="892175" eaLnBrk="1" hangingPunct="1">
              <a:spcBef>
                <a:spcPts val="800"/>
              </a:spcBef>
              <a:buFontTx/>
              <a:buBlip>
                <a:blip r:embed="rId4"/>
              </a:buBlip>
            </a:pPr>
            <a:r>
              <a:rPr lang="en-US"/>
              <a:t>Latence : 6 - 10,5 ms</a:t>
            </a:r>
            <a:br>
              <a:rPr lang="en-US"/>
            </a:br>
            <a:r>
              <a:rPr lang="en-US"/>
              <a:t>Amplitude : 0,2 ms</a:t>
            </a:r>
          </a:p>
        </p:txBody>
      </p:sp>
      <p:sp>
        <p:nvSpPr>
          <p:cNvPr id="188421" name="Rectangle 5"/>
          <p:cNvSpPr>
            <a:spLocks/>
          </p:cNvSpPr>
          <p:nvPr/>
        </p:nvSpPr>
        <p:spPr bwMode="auto">
          <a:xfrm>
            <a:off x="8026400" y="7270750"/>
            <a:ext cx="4953000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80000"/>
              </a:lnSpc>
              <a:spcBef>
                <a:spcPts val="3000"/>
              </a:spcBef>
              <a:tabLst>
                <a:tab pos="374650" algn="l"/>
                <a:tab pos="2533650" algn="l"/>
              </a:tabLst>
            </a:pPr>
            <a:r>
              <a:rPr lang="en-US" sz="3600" u="sng">
                <a:solidFill>
                  <a:schemeClr val="tx1"/>
                </a:solidFill>
                <a:cs typeface="ヒラギノ角ゴ ProN W3"/>
              </a:rPr>
              <a:t>Patho</a:t>
            </a:r>
            <a:r>
              <a:rPr lang="en-US" sz="3600">
                <a:solidFill>
                  <a:schemeClr val="tx1"/>
                </a:solidFill>
                <a:cs typeface="ヒラギノ角ゴ ProN W3"/>
              </a:rPr>
              <a:t> : 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</a:t>
            </a:r>
            <a:r>
              <a:rPr lang="en-US" sz="3600">
                <a:solidFill>
                  <a:srgbClr val="F3EB00"/>
                </a:solidFill>
                <a:cs typeface="ヒラギノ角ゴ ProN W3"/>
              </a:rPr>
              <a:t>absence unilatérale 	de réponse</a:t>
            </a:r>
            <a:br>
              <a:rPr lang="en-US" sz="3600">
                <a:solidFill>
                  <a:srgbClr val="F3EB00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≠</a:t>
            </a:r>
            <a:r>
              <a:rPr lang="en-US" sz="3600">
                <a:solidFill>
                  <a:srgbClr val="F3EB00"/>
                </a:solidFill>
                <a:cs typeface="ヒラギノ角ゴ ProN W3"/>
              </a:rPr>
              <a:t> G/Dr : &gt; 1,5 ms</a:t>
            </a:r>
            <a:br>
              <a:rPr lang="en-US" sz="3600">
                <a:solidFill>
                  <a:srgbClr val="F3EB00"/>
                </a:solidFill>
                <a:cs typeface="ヒラギノ角ゴ ProN W3"/>
              </a:rPr>
            </a:br>
            <a:endParaRPr lang="en-US" sz="3600">
              <a:solidFill>
                <a:srgbClr val="F3EB00"/>
              </a:solidFill>
              <a:cs typeface="ヒラギノ角ゴ ProN W3"/>
            </a:endParaRPr>
          </a:p>
        </p:txBody>
      </p:sp>
      <p:sp>
        <p:nvSpPr>
          <p:cNvPr id="188422" name="Rectangle 6"/>
          <p:cNvSpPr>
            <a:spLocks/>
          </p:cNvSpPr>
          <p:nvPr/>
        </p:nvSpPr>
        <p:spPr bwMode="auto">
          <a:xfrm>
            <a:off x="7950200" y="3079750"/>
            <a:ext cx="1639888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7200">
                <a:solidFill>
                  <a:schemeClr val="tx1"/>
                </a:solidFill>
                <a:cs typeface="ヒラギノ角ゴ ProN W3"/>
              </a:rPr>
              <a:t>V-V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-114300" y="1447800"/>
            <a:ext cx="8369300" cy="8166100"/>
          </a:xfrm>
        </p:spPr>
        <p:txBody>
          <a:bodyPr/>
          <a:lstStyle/>
          <a:p>
            <a:pPr marL="892175" eaLnBrk="1" hangingPunct="1">
              <a:lnSpc>
                <a:spcPct val="80000"/>
              </a:lnSpc>
              <a:buFontTx/>
              <a:buBlip>
                <a:blip r:embed="rId3"/>
              </a:buBlip>
              <a:tabLst>
                <a:tab pos="1363663" algn="l"/>
              </a:tabLst>
            </a:pPr>
            <a:r>
              <a:rPr lang="en-US" dirty="0" err="1"/>
              <a:t>Réflexe</a:t>
            </a:r>
            <a:r>
              <a:rPr lang="en-US" dirty="0"/>
              <a:t> V-V, direct, </a:t>
            </a:r>
            <a:r>
              <a:rPr lang="en-US" dirty="0" err="1"/>
              <a:t>croisé</a:t>
            </a:r>
            <a:br>
              <a:rPr lang="en-US" dirty="0"/>
            </a:br>
            <a:r>
              <a:rPr lang="en-US" dirty="0"/>
              <a:t>- 	</a:t>
            </a:r>
            <a:r>
              <a:rPr lang="en-US" dirty="0" err="1"/>
              <a:t>afférence</a:t>
            </a:r>
            <a:r>
              <a:rPr lang="en-US" dirty="0"/>
              <a:t> sensitive (</a:t>
            </a:r>
            <a:r>
              <a:rPr lang="en-US" dirty="0" err="1"/>
              <a:t>noyau</a:t>
            </a:r>
            <a:r>
              <a:rPr lang="en-US" dirty="0"/>
              <a:t> spinal)</a:t>
            </a:r>
            <a:br>
              <a:rPr lang="en-US" dirty="0"/>
            </a:br>
            <a:r>
              <a:rPr lang="en-US" dirty="0"/>
              <a:t>- 	</a:t>
            </a:r>
            <a:r>
              <a:rPr lang="en-US" dirty="0" err="1"/>
              <a:t>efférence</a:t>
            </a:r>
            <a:r>
              <a:rPr lang="en-US" dirty="0"/>
              <a:t> </a:t>
            </a:r>
            <a:r>
              <a:rPr lang="en-US" dirty="0" err="1"/>
              <a:t>motrice</a:t>
            </a:r>
            <a:r>
              <a:rPr lang="en-US" dirty="0"/>
              <a:t> commune au 	</a:t>
            </a:r>
            <a:r>
              <a:rPr lang="en-US" dirty="0" err="1"/>
              <a:t>réflexe</a:t>
            </a:r>
            <a:r>
              <a:rPr lang="en-US" dirty="0"/>
              <a:t> T du </a:t>
            </a:r>
            <a:r>
              <a:rPr lang="en-US" dirty="0" err="1"/>
              <a:t>masséter</a:t>
            </a:r>
            <a:endParaRPr lang="en-US" dirty="0"/>
          </a:p>
          <a:p>
            <a:pPr marL="892175" eaLnBrk="1" hangingPunct="1">
              <a:lnSpc>
                <a:spcPct val="80000"/>
              </a:lnSpc>
              <a:buFontTx/>
              <a:buBlip>
                <a:blip r:embed="rId3"/>
              </a:buBlip>
              <a:tabLst>
                <a:tab pos="1363663" algn="l"/>
              </a:tabLst>
            </a:pPr>
            <a:r>
              <a:rPr lang="en-US" dirty="0" err="1"/>
              <a:t>Enregistrement</a:t>
            </a:r>
            <a:r>
              <a:rPr lang="en-US" dirty="0"/>
              <a:t> des 2 m. </a:t>
            </a:r>
            <a:r>
              <a:rPr lang="en-US" dirty="0" err="1"/>
              <a:t>masséter</a:t>
            </a:r>
            <a:r>
              <a:rPr lang="en-US" dirty="0"/>
              <a:t> (surface </a:t>
            </a:r>
            <a:r>
              <a:rPr lang="en-US" dirty="0" err="1"/>
              <a:t>ou</a:t>
            </a:r>
            <a:r>
              <a:rPr lang="en-US" dirty="0"/>
              <a:t> aiguille)</a:t>
            </a:r>
          </a:p>
          <a:p>
            <a:pPr marL="892175" eaLnBrk="1" hangingPunct="1">
              <a:lnSpc>
                <a:spcPct val="80000"/>
              </a:lnSpc>
              <a:buFontTx/>
              <a:buBlip>
                <a:blip r:embed="rId3"/>
              </a:buBlip>
              <a:tabLst>
                <a:tab pos="1363663" algn="l"/>
              </a:tabLst>
            </a:pPr>
            <a:r>
              <a:rPr lang="en-US" dirty="0"/>
              <a:t>Le patient </a:t>
            </a:r>
            <a:r>
              <a:rPr lang="en-US" dirty="0" err="1"/>
              <a:t>serre</a:t>
            </a:r>
            <a:r>
              <a:rPr lang="en-US" dirty="0"/>
              <a:t> les dents</a:t>
            </a:r>
          </a:p>
          <a:p>
            <a:pPr marL="892175" eaLnBrk="1" hangingPunct="1">
              <a:lnSpc>
                <a:spcPct val="80000"/>
              </a:lnSpc>
              <a:buFontTx/>
              <a:buBlip>
                <a:blip r:embed="rId3"/>
              </a:buBlip>
              <a:tabLst>
                <a:tab pos="1363663" algn="l"/>
              </a:tabLst>
            </a:pPr>
            <a:r>
              <a:rPr lang="en-US" dirty="0"/>
              <a:t>Stim (0,2 </a:t>
            </a:r>
            <a:r>
              <a:rPr lang="en-US" dirty="0" err="1"/>
              <a:t>ms</a:t>
            </a:r>
            <a:r>
              <a:rPr lang="en-US" dirty="0"/>
              <a:t>) V3 (3 X le </a:t>
            </a:r>
            <a:r>
              <a:rPr lang="en-US" dirty="0" err="1"/>
              <a:t>seuil</a:t>
            </a:r>
            <a:r>
              <a:rPr lang="en-US" dirty="0"/>
              <a:t>)</a:t>
            </a:r>
          </a:p>
          <a:p>
            <a:pPr marL="892175" eaLnBrk="1" hangingPunct="1">
              <a:lnSpc>
                <a:spcPct val="80000"/>
              </a:lnSpc>
              <a:buFontTx/>
              <a:buBlip>
                <a:blip r:embed="rId3"/>
              </a:buBlip>
              <a:tabLst>
                <a:tab pos="1363663" algn="l"/>
              </a:tabLst>
            </a:pPr>
            <a:r>
              <a:rPr lang="en-US" dirty="0"/>
              <a:t>8 stim à 30 s </a:t>
            </a:r>
            <a:r>
              <a:rPr lang="en-US" dirty="0" err="1"/>
              <a:t>d’intervalle</a:t>
            </a:r>
            <a:endParaRPr lang="en-US" dirty="0"/>
          </a:p>
          <a:p>
            <a:pPr marL="892175" eaLnBrk="1" hangingPunct="1">
              <a:lnSpc>
                <a:spcPct val="80000"/>
              </a:lnSpc>
              <a:buFontTx/>
              <a:buBlip>
                <a:blip r:embed="rId3"/>
              </a:buBlip>
              <a:tabLst>
                <a:tab pos="1363663" algn="l"/>
              </a:tabLst>
            </a:pPr>
            <a:r>
              <a:rPr lang="en-US" dirty="0" err="1"/>
              <a:t>Filtres</a:t>
            </a:r>
            <a:r>
              <a:rPr lang="en-US" dirty="0"/>
              <a:t> : 50 Hz-2KHz</a:t>
            </a:r>
          </a:p>
          <a:p>
            <a:pPr marL="892175" eaLnBrk="1" hangingPunct="1">
              <a:lnSpc>
                <a:spcPct val="80000"/>
              </a:lnSpc>
              <a:buFontTx/>
              <a:buBlip>
                <a:blip r:embed="rId3"/>
              </a:buBlip>
              <a:tabLst>
                <a:tab pos="1363663" algn="l"/>
              </a:tabLst>
            </a:pPr>
            <a:r>
              <a:rPr lang="en-US" dirty="0"/>
              <a:t>SP1 oligo-</a:t>
            </a:r>
            <a:r>
              <a:rPr lang="en-US" dirty="0" err="1"/>
              <a:t>synaptique</a:t>
            </a:r>
            <a:br>
              <a:rPr lang="en-US" dirty="0"/>
            </a:br>
            <a:r>
              <a:rPr lang="en-US" dirty="0"/>
              <a:t>SP2 </a:t>
            </a:r>
            <a:r>
              <a:rPr lang="en-US" dirty="0" err="1"/>
              <a:t>polysynaptique</a:t>
            </a:r>
            <a:endParaRPr lang="en-US" dirty="0"/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0800"/>
            <a:ext cx="13169900" cy="1257300"/>
          </a:xfrm>
        </p:spPr>
        <p:txBody>
          <a:bodyPr/>
          <a:lstStyle/>
          <a:p>
            <a:pPr algn="l" eaLnBrk="1" hangingPunct="1"/>
            <a:r>
              <a:rPr lang="en-US"/>
              <a:t>Réflexe inhibiteur du masséter</a:t>
            </a:r>
          </a:p>
        </p:txBody>
      </p:sp>
      <p:sp>
        <p:nvSpPr>
          <p:cNvPr id="190467" name="Rectangle 3"/>
          <p:cNvSpPr>
            <a:spLocks/>
          </p:cNvSpPr>
          <p:nvPr/>
        </p:nvSpPr>
        <p:spPr bwMode="auto">
          <a:xfrm>
            <a:off x="8115300" y="3841750"/>
            <a:ext cx="4902200" cy="570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80000"/>
              </a:lnSpc>
              <a:spcBef>
                <a:spcPts val="3000"/>
              </a:spcBef>
              <a:tabLst>
                <a:tab pos="420688" algn="l"/>
                <a:tab pos="2533650" algn="l"/>
              </a:tabLst>
            </a:pPr>
            <a:r>
              <a:rPr lang="en-US" sz="3600" u="sng">
                <a:solidFill>
                  <a:schemeClr val="tx1"/>
                </a:solidFill>
                <a:cs typeface="ヒラギノ角ゴ ProN W3"/>
              </a:rPr>
              <a:t>Patho</a:t>
            </a:r>
            <a:r>
              <a:rPr lang="en-US" sz="3600">
                <a:solidFill>
                  <a:schemeClr val="tx1"/>
                </a:solidFill>
                <a:cs typeface="ヒラギノ角ゴ ProN W3"/>
              </a:rPr>
              <a:t> : 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</a:t>
            </a:r>
            <a:r>
              <a:rPr lang="en-US" sz="3600">
                <a:solidFill>
                  <a:srgbClr val="FFFF33"/>
                </a:solidFill>
                <a:cs typeface="ヒラギノ角ゴ ProN W3"/>
              </a:rPr>
              <a:t>absence</a:t>
            </a:r>
            <a:r>
              <a:rPr lang="en-US" sz="3600">
                <a:solidFill>
                  <a:schemeClr val="tx1"/>
                </a:solidFill>
                <a:cs typeface="ヒラギノ角ゴ ProN W3"/>
              </a:rPr>
              <a:t> unilatérale 	(racine du V) ou 	bilatérale (pont) </a:t>
            </a:r>
            <a:r>
              <a:rPr lang="en-US" sz="3600">
                <a:solidFill>
                  <a:srgbClr val="F3EB00"/>
                </a:solidFill>
                <a:cs typeface="ヒラギノ角ゴ ProN W3"/>
              </a:rPr>
              <a:t>de 	réponse</a:t>
            </a:r>
            <a:br>
              <a:rPr lang="en-US" sz="3600">
                <a:solidFill>
                  <a:srgbClr val="F3EB00"/>
                </a:solidFill>
                <a:cs typeface="ヒラギノ角ゴ ProN W3"/>
              </a:rPr>
            </a:br>
            <a:r>
              <a:rPr lang="en-US" sz="3600" u="sng">
                <a:solidFill>
                  <a:schemeClr val="tx1"/>
                </a:solidFill>
                <a:cs typeface="ヒラギノ角ゴ ProN W3"/>
              </a:rPr>
              <a:t>LN</a:t>
            </a:r>
            <a:r>
              <a:rPr lang="en-US" sz="3600">
                <a:solidFill>
                  <a:schemeClr val="tx1"/>
                </a:solidFill>
                <a:cs typeface="ヒラギノ角ゴ ProN W3"/>
              </a:rPr>
              <a:t> :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SP1 : lat </a:t>
            </a:r>
            <a:r>
              <a:rPr lang="en-US" sz="3600">
                <a:solidFill>
                  <a:srgbClr val="F3EB00"/>
                </a:solidFill>
                <a:cs typeface="ヒラギノ角ゴ ProN W3"/>
              </a:rPr>
              <a:t>&lt; 15 ms</a:t>
            </a:r>
            <a:r>
              <a:rPr lang="en-US" sz="3600">
                <a:solidFill>
                  <a:schemeClr val="tx1"/>
                </a:solidFill>
                <a:cs typeface="ヒラギノ角ゴ ProN W3"/>
              </a:rPr>
              <a:t> ; 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	dur </a:t>
            </a:r>
            <a:r>
              <a:rPr lang="en-US" sz="3600">
                <a:solidFill>
                  <a:srgbClr val="F3EB00"/>
                </a:solidFill>
                <a:cs typeface="ヒラギノ角ゴ ProN W3"/>
              </a:rPr>
              <a:t>&gt; 9 ms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SP2 : lat </a:t>
            </a:r>
            <a:r>
              <a:rPr lang="en-US" sz="3600">
                <a:solidFill>
                  <a:srgbClr val="FFFF33"/>
                </a:solidFill>
                <a:cs typeface="ヒラギノ角ゴ ProN W3"/>
              </a:rPr>
              <a:t>&lt; 60 ms</a:t>
            </a:r>
            <a:r>
              <a:rPr lang="en-US" sz="3600">
                <a:solidFill>
                  <a:schemeClr val="tx1"/>
                </a:solidFill>
                <a:cs typeface="ヒラギノ角ゴ ProN W3"/>
              </a:rPr>
              <a:t> ; 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	dur </a:t>
            </a:r>
            <a:r>
              <a:rPr lang="en-US" sz="3600">
                <a:solidFill>
                  <a:srgbClr val="FFFF33"/>
                </a:solidFill>
                <a:cs typeface="ヒラギノ角ゴ ProN W3"/>
              </a:rPr>
              <a:t>&gt; 20 ms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SPI</a:t>
            </a:r>
            <a:r>
              <a:rPr lang="en-US" sz="3600">
                <a:solidFill>
                  <a:srgbClr val="F3EB00"/>
                </a:solidFill>
                <a:cs typeface="ヒラギノ角ゴ ProN W3"/>
              </a:rPr>
              <a:t> </a:t>
            </a:r>
            <a:r>
              <a:rPr lang="en-US" sz="3600">
                <a:solidFill>
                  <a:schemeClr val="tx1"/>
                </a:solidFill>
                <a:cs typeface="ヒラギノ角ゴ ProN W3"/>
              </a:rPr>
              <a:t>≠ G/D </a:t>
            </a:r>
            <a:r>
              <a:rPr lang="en-US" sz="3600">
                <a:solidFill>
                  <a:srgbClr val="FFFF33"/>
                </a:solidFill>
                <a:cs typeface="ヒラギノ角ゴ ProN W3"/>
              </a:rPr>
              <a:t>&lt; 1,2 ms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SP2 ≠ G/D </a:t>
            </a:r>
            <a:r>
              <a:rPr lang="en-US" sz="3600">
                <a:solidFill>
                  <a:srgbClr val="FFFF33"/>
                </a:solidFill>
                <a:cs typeface="ヒラギノ角ゴ ProN W3"/>
              </a:rPr>
              <a:t>&lt; 8 ms</a:t>
            </a:r>
            <a:r>
              <a:rPr lang="en-US" sz="3600">
                <a:solidFill>
                  <a:srgbClr val="F3EB00"/>
                </a:solidFill>
                <a:cs typeface="ヒラギノ角ゴ ProN W3"/>
              </a:rPr>
              <a:t> </a:t>
            </a:r>
            <a:br>
              <a:rPr lang="en-US" sz="3600">
                <a:solidFill>
                  <a:srgbClr val="F3EB00"/>
                </a:solidFill>
                <a:cs typeface="ヒラギノ角ゴ ProN W3"/>
              </a:rPr>
            </a:br>
            <a:endParaRPr lang="en-US" sz="3600">
              <a:solidFill>
                <a:srgbClr val="F3EB00"/>
              </a:solidFill>
              <a:cs typeface="ヒラギノ角ゴ ProN W3"/>
            </a:endParaRPr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97850" y="1295400"/>
            <a:ext cx="1346200" cy="2557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31400" y="1282700"/>
            <a:ext cx="2184400" cy="2508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203200"/>
            <a:ext cx="13169900" cy="1257300"/>
          </a:xfrm>
        </p:spPr>
        <p:txBody>
          <a:bodyPr/>
          <a:lstStyle/>
          <a:p>
            <a:pPr algn="l" eaLnBrk="1" hangingPunct="1"/>
            <a:r>
              <a:rPr lang="en-US"/>
              <a:t>Réflexe inhibiteur du masséter</a:t>
            </a: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8312" y="1924472"/>
            <a:ext cx="9528175" cy="678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2516" name="Oval 4"/>
          <p:cNvSpPr>
            <a:spLocks/>
          </p:cNvSpPr>
          <p:nvPr/>
        </p:nvSpPr>
        <p:spPr bwMode="auto">
          <a:xfrm>
            <a:off x="4918224" y="4762500"/>
            <a:ext cx="419100" cy="431800"/>
          </a:xfrm>
          <a:prstGeom prst="ellipse">
            <a:avLst/>
          </a:prstGeom>
          <a:noFill/>
          <a:ln w="25400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sp>
        <p:nvSpPr>
          <p:cNvPr id="192517" name="Oval 5"/>
          <p:cNvSpPr>
            <a:spLocks/>
          </p:cNvSpPr>
          <p:nvPr/>
        </p:nvSpPr>
        <p:spPr bwMode="auto">
          <a:xfrm>
            <a:off x="7993236" y="8029102"/>
            <a:ext cx="419100" cy="431800"/>
          </a:xfrm>
          <a:prstGeom prst="ellipse">
            <a:avLst/>
          </a:prstGeom>
          <a:noFill/>
          <a:ln w="25400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sp>
        <p:nvSpPr>
          <p:cNvPr id="192518" name="Oval 6"/>
          <p:cNvSpPr>
            <a:spLocks/>
          </p:cNvSpPr>
          <p:nvPr/>
        </p:nvSpPr>
        <p:spPr bwMode="auto">
          <a:xfrm>
            <a:off x="8699500" y="9626600"/>
            <a:ext cx="419100" cy="431800"/>
          </a:xfrm>
          <a:prstGeom prst="ellipse">
            <a:avLst/>
          </a:prstGeom>
          <a:noFill/>
          <a:ln w="25400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sp>
        <p:nvSpPr>
          <p:cNvPr id="192519" name="Oval 7"/>
          <p:cNvSpPr>
            <a:spLocks/>
          </p:cNvSpPr>
          <p:nvPr/>
        </p:nvSpPr>
        <p:spPr bwMode="auto">
          <a:xfrm>
            <a:off x="3962400" y="4089400"/>
            <a:ext cx="685800" cy="889000"/>
          </a:xfrm>
          <a:prstGeom prst="ellipse">
            <a:avLst/>
          </a:prstGeom>
          <a:noFill/>
          <a:ln w="25400">
            <a:solidFill>
              <a:srgbClr val="3B00A4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sp>
        <p:nvSpPr>
          <p:cNvPr id="192520" name="Oval 8"/>
          <p:cNvSpPr>
            <a:spLocks/>
          </p:cNvSpPr>
          <p:nvPr/>
        </p:nvSpPr>
        <p:spPr bwMode="auto">
          <a:xfrm>
            <a:off x="7726536" y="6008451"/>
            <a:ext cx="685800" cy="889000"/>
          </a:xfrm>
          <a:prstGeom prst="ellipse">
            <a:avLst/>
          </a:prstGeom>
          <a:noFill/>
          <a:ln w="25400">
            <a:solidFill>
              <a:srgbClr val="3B00A4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sp>
        <p:nvSpPr>
          <p:cNvPr id="192521" name="Oval 9"/>
          <p:cNvSpPr>
            <a:spLocks/>
          </p:cNvSpPr>
          <p:nvPr/>
        </p:nvSpPr>
        <p:spPr bwMode="auto">
          <a:xfrm>
            <a:off x="7569202" y="4229100"/>
            <a:ext cx="419100" cy="431800"/>
          </a:xfrm>
          <a:prstGeom prst="ellipse">
            <a:avLst/>
          </a:prstGeom>
          <a:noFill/>
          <a:ln w="25400">
            <a:solidFill>
              <a:srgbClr val="558E28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sp>
        <p:nvSpPr>
          <p:cNvPr id="192522" name="Oval 10"/>
          <p:cNvSpPr>
            <a:spLocks/>
          </p:cNvSpPr>
          <p:nvPr/>
        </p:nvSpPr>
        <p:spPr bwMode="auto">
          <a:xfrm>
            <a:off x="5710312" y="3364632"/>
            <a:ext cx="419100" cy="431800"/>
          </a:xfrm>
          <a:prstGeom prst="ellipse">
            <a:avLst/>
          </a:prstGeom>
          <a:noFill/>
          <a:ln w="25400">
            <a:solidFill>
              <a:srgbClr val="558E28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1"/>
          <p:cNvSpPr>
            <a:spLocks noGrp="1" noChangeArrowheads="1"/>
          </p:cNvSpPr>
          <p:nvPr>
            <p:ph type="title"/>
          </p:nvPr>
        </p:nvSpPr>
        <p:spPr>
          <a:xfrm>
            <a:off x="393700" y="152400"/>
            <a:ext cx="12623800" cy="1435100"/>
          </a:xfrm>
        </p:spPr>
        <p:txBody>
          <a:bodyPr/>
          <a:lstStyle/>
          <a:p>
            <a:pPr algn="l" eaLnBrk="1" hangingPunct="1"/>
            <a:r>
              <a:rPr lang="en-US"/>
              <a:t>Exploration de la sensibilité</a:t>
            </a: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8513" y="1536700"/>
            <a:ext cx="5316537" cy="718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14300" y="1549400"/>
            <a:ext cx="6908800" cy="7861300"/>
          </a:xfrm>
        </p:spPr>
        <p:txBody>
          <a:bodyPr/>
          <a:lstStyle/>
          <a:p>
            <a:pPr marL="892175" eaLnBrk="1" hangingPunct="1">
              <a:buFontTx/>
              <a:buBlip>
                <a:blip r:embed="rId4"/>
              </a:buBlip>
            </a:pPr>
            <a:r>
              <a:rPr lang="en-US"/>
              <a:t>Stimulation continue : 10 Hz (durée = 0,01 ms)</a:t>
            </a:r>
            <a:endParaRPr lang="en-US" sz="2400">
              <a:solidFill>
                <a:srgbClr val="F3EB00"/>
              </a:solidFill>
            </a:endParaRPr>
          </a:p>
          <a:p>
            <a:pPr marL="892175" eaLnBrk="1" hangingPunct="1">
              <a:buFontTx/>
              <a:buBlip>
                <a:blip r:embed="rId4"/>
              </a:buBlip>
            </a:pPr>
            <a:r>
              <a:rPr lang="en-US"/>
              <a:t>Seuil de sensibilité</a:t>
            </a:r>
          </a:p>
          <a:p>
            <a:pPr marL="892175" eaLnBrk="1" hangingPunct="1">
              <a:buFontTx/>
              <a:buBlip>
                <a:blip r:embed="rId4"/>
              </a:buBlip>
            </a:pPr>
            <a:r>
              <a:rPr lang="en-US"/>
              <a:t>1er test d’apprentissage</a:t>
            </a:r>
          </a:p>
          <a:p>
            <a:pPr marL="892175" eaLnBrk="1" hangingPunct="1">
              <a:buFontTx/>
              <a:buBlip>
                <a:blip r:embed="rId4"/>
              </a:buBlip>
            </a:pPr>
            <a:r>
              <a:rPr lang="en-US"/>
              <a:t>3 tests moyennés </a:t>
            </a:r>
          </a:p>
          <a:p>
            <a:pPr marL="892175" eaLnBrk="1" hangingPunct="1">
              <a:buFontTx/>
              <a:buBlip>
                <a:blip r:embed="rId4"/>
              </a:buBlip>
            </a:pPr>
            <a:r>
              <a:rPr lang="en-US"/>
              <a:t>LN : 10 à 16 mA (différence G/Dr &lt; 3 mA) : seuil V3 &lt; V1</a:t>
            </a:r>
          </a:p>
          <a:p>
            <a:pPr marL="892175" eaLnBrk="1" hangingPunct="1">
              <a:buFontTx/>
              <a:buBlip>
                <a:blip r:embed="rId4"/>
              </a:buBlip>
            </a:pPr>
            <a:r>
              <a:rPr lang="en-US"/>
              <a:t>Temps d’examen = 2’</a:t>
            </a:r>
          </a:p>
          <a:p>
            <a:pPr marL="892175" eaLnBrk="1" hangingPunct="1">
              <a:buFontTx/>
              <a:buBlip>
                <a:blip r:embed="rId4"/>
              </a:buBlip>
            </a:pPr>
            <a:r>
              <a:rPr lang="en-US"/>
              <a:t>Pas utilisable en expertise</a:t>
            </a:r>
          </a:p>
        </p:txBody>
      </p:sp>
      <p:sp>
        <p:nvSpPr>
          <p:cNvPr id="194564" name="Rectangle 4"/>
          <p:cNvSpPr>
            <a:spLocks/>
          </p:cNvSpPr>
          <p:nvPr/>
        </p:nvSpPr>
        <p:spPr bwMode="auto">
          <a:xfrm>
            <a:off x="9220200" y="6946900"/>
            <a:ext cx="20828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Pierre Guihéneuc)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1"/>
          <p:cNvSpPr>
            <a:spLocks/>
          </p:cNvSpPr>
          <p:nvPr/>
        </p:nvSpPr>
        <p:spPr bwMode="auto">
          <a:xfrm>
            <a:off x="8178800" y="406400"/>
            <a:ext cx="4699000" cy="4381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-2882900" y="-647700"/>
            <a:ext cx="10464800" cy="2540000"/>
          </a:xfrm>
        </p:spPr>
        <p:txBody>
          <a:bodyPr/>
          <a:lstStyle/>
          <a:p>
            <a:pPr eaLnBrk="1" hangingPunct="1"/>
            <a:r>
              <a:rPr lang="en-US"/>
              <a:t>Indications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55600" y="1079500"/>
            <a:ext cx="8559800" cy="8661400"/>
          </a:xfrm>
        </p:spPr>
        <p:txBody>
          <a:bodyPr/>
          <a:lstStyle/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en-US" u="sng"/>
              <a:t>Atteintes</a:t>
            </a:r>
            <a:r>
              <a:rPr lang="en-US"/>
              <a:t> isolées ou combinées des </a:t>
            </a:r>
            <a:r>
              <a:rPr lang="en-US" u="sng"/>
              <a:t>n. crâniens</a:t>
            </a:r>
            <a:r>
              <a:rPr lang="en-US"/>
              <a:t> V, VII, X, XI, XII</a:t>
            </a:r>
          </a:p>
          <a:p>
            <a:pPr marL="892175" eaLnBrk="1" hangingPunct="1">
              <a:spcBef>
                <a:spcPts val="700"/>
              </a:spcBef>
              <a:buFontTx/>
              <a:buBlip>
                <a:blip r:embed="rId3"/>
              </a:buBlip>
            </a:pPr>
            <a:r>
              <a:rPr lang="en-US" u="sng"/>
              <a:t>Dysphonie</a:t>
            </a:r>
            <a:r>
              <a:rPr lang="en-US"/>
              <a:t> (X) : ORL + ENMGiste</a:t>
            </a:r>
          </a:p>
          <a:p>
            <a:pPr marL="892175" eaLnBrk="1" hangingPunct="1">
              <a:spcBef>
                <a:spcPts val="700"/>
              </a:spcBef>
              <a:buFontTx/>
              <a:buBlip>
                <a:blip r:embed="rId3"/>
              </a:buBlip>
            </a:pPr>
            <a:r>
              <a:rPr lang="en-US" u="sng"/>
              <a:t>Myasthénie</a:t>
            </a:r>
            <a:r>
              <a:rPr lang="en-US"/>
              <a:t> : </a:t>
            </a:r>
            <a:r>
              <a:rPr lang="en-US">
                <a:solidFill>
                  <a:srgbClr val="F3EB00"/>
                </a:solidFill>
              </a:rPr>
              <a:t>décrément</a:t>
            </a:r>
            <a:r>
              <a:rPr lang="en-US"/>
              <a:t> nasalis/VII, trapèze/XI, plancher buccal/XII ; </a:t>
            </a:r>
            <a:r>
              <a:rPr lang="en-US">
                <a:solidFill>
                  <a:srgbClr val="F3EB00"/>
                </a:solidFill>
              </a:rPr>
              <a:t>SFEMG</a:t>
            </a:r>
            <a:r>
              <a:rPr lang="en-US"/>
              <a:t> orbiculaire de l’oeil ou frontalis</a:t>
            </a:r>
          </a:p>
          <a:p>
            <a:pPr marL="892175" eaLnBrk="1" hangingPunct="1">
              <a:spcBef>
                <a:spcPts val="700"/>
              </a:spcBef>
              <a:buFontTx/>
              <a:buBlip>
                <a:blip r:embed="rId3"/>
              </a:buBlip>
            </a:pPr>
            <a:r>
              <a:rPr lang="en-US" u="sng"/>
              <a:t>Maladies du motoneurone</a:t>
            </a:r>
            <a:r>
              <a:rPr lang="en-US"/>
              <a:t> : masséter (V), SCM (XI), langue (XII)</a:t>
            </a:r>
          </a:p>
          <a:p>
            <a:pPr marL="892175" eaLnBrk="1" hangingPunct="1">
              <a:spcBef>
                <a:spcPts val="700"/>
              </a:spcBef>
              <a:buFontTx/>
              <a:buBlip>
                <a:blip r:embed="rId3"/>
              </a:buBlip>
            </a:pPr>
            <a:r>
              <a:rPr lang="en-US" u="sng"/>
              <a:t>Myopathies</a:t>
            </a:r>
          </a:p>
          <a:p>
            <a:pPr marL="892175" eaLnBrk="1" hangingPunct="1">
              <a:spcBef>
                <a:spcPts val="700"/>
              </a:spcBef>
              <a:buFontTx/>
              <a:buBlip>
                <a:blip r:embed="rId3"/>
              </a:buBlip>
            </a:pPr>
            <a:r>
              <a:rPr lang="en-US"/>
              <a:t>Injection de </a:t>
            </a:r>
            <a:r>
              <a:rPr lang="en-US" u="sng"/>
              <a:t>toxine botulinique</a:t>
            </a:r>
            <a:r>
              <a:rPr lang="en-US"/>
              <a:t> guidée par l’EMG : mouvements anormaux de la face, de la langue et des cordes vocales </a:t>
            </a:r>
          </a:p>
        </p:txBody>
      </p:sp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75600" y="63500"/>
            <a:ext cx="5080000" cy="508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7941" name="Rectangle 5"/>
          <p:cNvSpPr>
            <a:spLocks/>
          </p:cNvSpPr>
          <p:nvPr/>
        </p:nvSpPr>
        <p:spPr bwMode="auto">
          <a:xfrm>
            <a:off x="8178800" y="5016500"/>
            <a:ext cx="4699000" cy="43815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pic>
        <p:nvPicPr>
          <p:cNvPr id="16794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66100" y="4914900"/>
            <a:ext cx="4686300" cy="4686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1"/>
          <p:cNvSpPr>
            <a:spLocks noGrp="1" noChangeArrowheads="1"/>
          </p:cNvSpPr>
          <p:nvPr>
            <p:ph type="title"/>
          </p:nvPr>
        </p:nvSpPr>
        <p:spPr>
          <a:xfrm>
            <a:off x="393700" y="203200"/>
            <a:ext cx="12623800" cy="1308100"/>
          </a:xfrm>
        </p:spPr>
        <p:txBody>
          <a:bodyPr/>
          <a:lstStyle/>
          <a:p>
            <a:pPr algn="l" eaLnBrk="1" hangingPunct="1"/>
            <a:r>
              <a:rPr lang="en-US"/>
              <a:t>Explo. sensibilité </a:t>
            </a:r>
            <a:r>
              <a:rPr lang="en-US" sz="3600"/>
              <a:t>(variante A. Lozza)</a:t>
            </a:r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83300" y="1384300"/>
            <a:ext cx="6908800" cy="8369300"/>
          </a:xfrm>
        </p:spPr>
        <p:txBody>
          <a:bodyPr/>
          <a:lstStyle/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en-US"/>
              <a:t>Stimulation V3 à l’aiguille (durée = 0,2 ms)</a:t>
            </a:r>
          </a:p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en-US"/>
              <a:t>Détection masséter (surface)</a:t>
            </a:r>
            <a:endParaRPr lang="en-US">
              <a:solidFill>
                <a:srgbClr val="F3EB00"/>
              </a:solidFill>
            </a:endParaRPr>
          </a:p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en-US" u="sng"/>
              <a:t>Commencer par le côté sain</a:t>
            </a:r>
          </a:p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en-US"/>
              <a:t>Seuil de sensibilité (perception =&gt; douloureux/électrique)</a:t>
            </a:r>
          </a:p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en-US"/>
              <a:t>3 tests moyennés</a:t>
            </a:r>
          </a:p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en-US"/>
              <a:t>Stim à 3-9 X le seuil douloureux/électrique =&gt; SP1 et SP2 stables</a:t>
            </a:r>
          </a:p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en-US" u="sng"/>
              <a:t>Etudier le côté pathologique</a:t>
            </a:r>
            <a:br>
              <a:rPr lang="en-US" u="sng"/>
            </a:br>
            <a:r>
              <a:rPr lang="en-US"/>
              <a:t>à la même intensité que du côté sain</a:t>
            </a:r>
          </a:p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en-US"/>
              <a:t> </a:t>
            </a:r>
          </a:p>
        </p:txBody>
      </p:sp>
      <p:sp>
        <p:nvSpPr>
          <p:cNvPr id="196611" name="Rectangle 3"/>
          <p:cNvSpPr>
            <a:spLocks/>
          </p:cNvSpPr>
          <p:nvPr/>
        </p:nvSpPr>
        <p:spPr bwMode="auto">
          <a:xfrm>
            <a:off x="355600" y="1320800"/>
            <a:ext cx="61341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434975" indent="-434975">
              <a:spcBef>
                <a:spcPts val="1500"/>
              </a:spcBef>
              <a:buSzPct val="66000"/>
              <a:buFontTx/>
              <a:buBlip>
                <a:blip r:embed="rId3"/>
              </a:buBlip>
            </a:pPr>
            <a:r>
              <a:rPr lang="en-US" sz="3600">
                <a:solidFill>
                  <a:schemeClr val="tx1"/>
                </a:solidFill>
                <a:cs typeface="ヒラギノ角ゴ ProN W3"/>
              </a:rPr>
              <a:t>Principe = mesure de seuil</a:t>
            </a:r>
          </a:p>
          <a:p>
            <a:pPr marL="434975" indent="-434975">
              <a:spcBef>
                <a:spcPts val="1500"/>
              </a:spcBef>
              <a:buSzPct val="66000"/>
              <a:buFontTx/>
              <a:buBlip>
                <a:blip r:embed="rId3"/>
              </a:buBlip>
            </a:pPr>
            <a:r>
              <a:rPr lang="en-US" sz="3600">
                <a:solidFill>
                  <a:schemeClr val="tx1"/>
                </a:solidFill>
                <a:cs typeface="ヒラギノ角ゴ ProN W3"/>
              </a:rPr>
              <a:t>+ contrôle «interne» par l’étude de la période de silence </a:t>
            </a:r>
          </a:p>
          <a:p>
            <a:pPr marL="434975" indent="-434975">
              <a:spcBef>
                <a:spcPts val="1500"/>
              </a:spcBef>
              <a:buSzPct val="66000"/>
              <a:buFontTx/>
              <a:buBlip>
                <a:blip r:embed="rId3"/>
              </a:buBlip>
            </a:pPr>
            <a:r>
              <a:rPr lang="en-US" sz="3600">
                <a:solidFill>
                  <a:srgbClr val="F3EB00"/>
                </a:solidFill>
                <a:cs typeface="ヒラギノ角ゴ ProN W3"/>
              </a:rPr>
              <a:t>Utilisable en expertise ?</a:t>
            </a:r>
          </a:p>
          <a:p>
            <a:pPr marL="434975" indent="-434975">
              <a:spcBef>
                <a:spcPts val="1500"/>
              </a:spcBef>
              <a:buSzPct val="66000"/>
              <a:buFontTx/>
              <a:buBlip>
                <a:blip r:embed="rId3"/>
              </a:buBlip>
            </a:pPr>
            <a:r>
              <a:rPr lang="en-US" sz="3600">
                <a:solidFill>
                  <a:srgbClr val="F3EB00"/>
                </a:solidFill>
                <a:cs typeface="ヒラギノ角ゴ ProN W3"/>
              </a:rPr>
              <a:t>Choix thérapeutique</a:t>
            </a:r>
          </a:p>
        </p:txBody>
      </p:sp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300" y="5867400"/>
            <a:ext cx="6121400" cy="355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238" y="609600"/>
            <a:ext cx="6062662" cy="419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" y="5245100"/>
            <a:ext cx="6121400" cy="405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3700" y="606425"/>
            <a:ext cx="5816600" cy="4194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94500" y="5230813"/>
            <a:ext cx="5816600" cy="4065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4470400" cy="334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0800" y="6324600"/>
            <a:ext cx="4508500" cy="3367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9100" y="317500"/>
            <a:ext cx="6731000" cy="614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2700" y="3340100"/>
            <a:ext cx="4470400" cy="334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0709" name="Rectangle 5"/>
          <p:cNvSpPr>
            <a:spLocks/>
          </p:cNvSpPr>
          <p:nvPr/>
        </p:nvSpPr>
        <p:spPr bwMode="auto">
          <a:xfrm>
            <a:off x="5499100" y="5930900"/>
            <a:ext cx="7861300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434975" indent="-434975">
              <a:spcBef>
                <a:spcPts val="1500"/>
              </a:spcBef>
              <a:buSzPct val="66000"/>
              <a:buFontTx/>
              <a:buBlip>
                <a:blip r:embed="rId7"/>
              </a:buBlip>
            </a:pPr>
            <a:r>
              <a:rPr lang="en-US" sz="3600">
                <a:solidFill>
                  <a:srgbClr val="F3EB00"/>
                </a:solidFill>
                <a:cs typeface="ヒラギノ角ゴ ProN W3"/>
              </a:rPr>
              <a:t>Choix thérapeutique</a:t>
            </a:r>
            <a:br>
              <a:rPr lang="en-US" sz="3600">
                <a:solidFill>
                  <a:srgbClr val="F3EB00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diagnostic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contrôle à 3 mois (neurapraxie)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contrôle à 6-9 mois</a:t>
            </a:r>
            <a:br>
              <a:rPr lang="en-US" sz="3600">
                <a:solidFill>
                  <a:srgbClr val="F3EB00"/>
                </a:solidFill>
                <a:cs typeface="ヒラギノ角ゴ ProN W3"/>
              </a:rPr>
            </a:br>
            <a:endParaRPr lang="en-US" sz="3600">
              <a:solidFill>
                <a:srgbClr val="F3EB00"/>
              </a:solidFill>
              <a:cs typeface="ヒラギノ角ゴ ProN W3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70000" y="203200"/>
            <a:ext cx="10464800" cy="2009304"/>
          </a:xfrm>
        </p:spPr>
        <p:txBody>
          <a:bodyPr/>
          <a:lstStyle/>
          <a:p>
            <a:r>
              <a:rPr lang="it-IT" dirty="0" err="1"/>
              <a:t>Fracture</a:t>
            </a:r>
            <a:r>
              <a:rPr lang="it-IT" dirty="0"/>
              <a:t> </a:t>
            </a:r>
            <a:r>
              <a:rPr lang="it-IT" dirty="0" err="1"/>
              <a:t>maxillaire</a:t>
            </a:r>
            <a:endParaRPr lang="fr-FR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308"/>
            <a:ext cx="5766208" cy="290557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12" y="2716560"/>
            <a:ext cx="7134767" cy="5210692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 bwMode="auto">
          <a:xfrm>
            <a:off x="7366496" y="3652664"/>
            <a:ext cx="648072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Connettore 1 6"/>
          <p:cNvCxnSpPr/>
          <p:nvPr/>
        </p:nvCxnSpPr>
        <p:spPr bwMode="auto">
          <a:xfrm>
            <a:off x="10534848" y="3652664"/>
            <a:ext cx="648072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CasellaDiTesto 7"/>
          <p:cNvSpPr txBox="1"/>
          <p:nvPr/>
        </p:nvSpPr>
        <p:spPr>
          <a:xfrm>
            <a:off x="453728" y="8405192"/>
            <a:ext cx="12169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Souffrance du nerf infra-orbitaire et altération du MIR</a:t>
            </a:r>
          </a:p>
        </p:txBody>
      </p:sp>
    </p:spTree>
    <p:extLst>
      <p:ext uri="{BB962C8B-B14F-4D97-AF65-F5344CB8AC3E}">
        <p14:creationId xmlns:p14="http://schemas.microsoft.com/office/powerpoint/2010/main" val="195345296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412304"/>
            <a:ext cx="12623800" cy="1308100"/>
          </a:xfrm>
        </p:spPr>
        <p:txBody>
          <a:bodyPr/>
          <a:lstStyle/>
          <a:p>
            <a:pPr algn="l" eaLnBrk="1" hangingPunct="1"/>
            <a:br>
              <a:rPr lang="en-US" dirty="0"/>
            </a:br>
            <a:r>
              <a:rPr lang="en-US" dirty="0" err="1"/>
              <a:t>Neurographie</a:t>
            </a:r>
            <a:r>
              <a:rPr lang="en-US" dirty="0"/>
              <a:t> sensitive 1</a:t>
            </a:r>
            <a:br>
              <a:rPr lang="en-US" dirty="0"/>
            </a:br>
            <a:endParaRPr lang="en-US" dirty="0"/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81700" y="1689100"/>
            <a:ext cx="6908800" cy="7531100"/>
          </a:xfrm>
        </p:spPr>
        <p:txBody>
          <a:bodyPr/>
          <a:lstStyle/>
          <a:p>
            <a:pPr marL="892175" eaLnBrk="1" hangingPunct="1">
              <a:buFontTx/>
              <a:buBlip>
                <a:blip r:embed="rId3"/>
              </a:buBlip>
              <a:tabLst>
                <a:tab pos="1249363" algn="l"/>
              </a:tabLst>
            </a:pPr>
            <a:r>
              <a:rPr lang="en-US">
                <a:solidFill>
                  <a:srgbClr val="F3EB00"/>
                </a:solidFill>
              </a:rPr>
              <a:t>Nerf sus-orbitaire</a:t>
            </a:r>
            <a:br>
              <a:rPr lang="en-US"/>
            </a:br>
            <a:br>
              <a:rPr lang="en-US"/>
            </a:br>
            <a:r>
              <a:rPr lang="en-US"/>
              <a:t>- R1 : sortie du trou </a:t>
            </a:r>
            <a:br>
              <a:rPr lang="en-US"/>
            </a:br>
            <a:r>
              <a:rPr lang="en-US"/>
              <a:t>	supra-orbitaire</a:t>
            </a:r>
            <a:br>
              <a:rPr lang="en-US"/>
            </a:br>
            <a:r>
              <a:rPr lang="en-US"/>
              <a:t>- R2 : sur la paupière sup.</a:t>
            </a:r>
            <a:br>
              <a:rPr lang="en-US"/>
            </a:br>
            <a:r>
              <a:rPr lang="en-US"/>
              <a:t>- S : front</a:t>
            </a:r>
            <a:br>
              <a:rPr lang="en-US"/>
            </a:br>
            <a:r>
              <a:rPr lang="en-US"/>
              <a:t>- latence au sommet du pic 	négatif</a:t>
            </a:r>
            <a:br>
              <a:rPr lang="en-US"/>
            </a:br>
            <a:r>
              <a:rPr lang="en-US"/>
              <a:t>- LN : &gt; 27 µV ; &gt; 41 m/s</a:t>
            </a:r>
          </a:p>
        </p:txBody>
      </p:sp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200" y="2144713"/>
            <a:ext cx="5867400" cy="6392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381000" y="412304"/>
            <a:ext cx="12623800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+mj-lt"/>
                <a:ea typeface="+mj-ea"/>
                <a:cs typeface="+mj-cs"/>
                <a:sym typeface="Chalkboar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Chalkboard" pitchFamily="-1" charset="0"/>
                <a:ea typeface="ヒラギノ角ゴ ProN W3" pitchFamily="-1" charset="-128"/>
                <a:cs typeface="ヒラギノ角ゴ ProN W3" pitchFamily="-1" charset="-128"/>
                <a:sym typeface="Chalkboard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Chalkboard" pitchFamily="-1" charset="0"/>
                <a:ea typeface="ヒラギノ角ゴ ProN W3" pitchFamily="-1" charset="-128"/>
                <a:cs typeface="ヒラギノ角ゴ ProN W3" pitchFamily="-1" charset="-128"/>
                <a:sym typeface="Chalkboard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Chalkboard" pitchFamily="-1" charset="0"/>
                <a:ea typeface="ヒラギノ角ゴ ProN W3" pitchFamily="-1" charset="-128"/>
                <a:cs typeface="ヒラギノ角ゴ ProN W3" pitchFamily="-1" charset="-128"/>
                <a:sym typeface="Chalkboard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Chalkboard" pitchFamily="-1" charset="0"/>
                <a:ea typeface="ヒラギノ角ゴ ProN W3" pitchFamily="-1" charset="-128"/>
                <a:cs typeface="ヒラギノ角ゴ ProN W3" pitchFamily="-1" charset="-128"/>
                <a:sym typeface="Chalkboard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Chalkboard" pitchFamily="-1" charset="0"/>
                <a:ea typeface="ヒラギノ角ゴ ProN W3" pitchFamily="-1" charset="-128"/>
                <a:cs typeface="ヒラギノ角ゴ ProN W3" pitchFamily="-1" charset="-128"/>
                <a:sym typeface="Chalkboard" pitchFamily="-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Chalkboard" pitchFamily="-1" charset="0"/>
                <a:ea typeface="ヒラギノ角ゴ ProN W3" pitchFamily="-1" charset="-128"/>
                <a:cs typeface="ヒラギノ角ゴ ProN W3" pitchFamily="-1" charset="-128"/>
                <a:sym typeface="Chalkboard" pitchFamily="-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Chalkboard" pitchFamily="-1" charset="0"/>
                <a:ea typeface="ヒラギノ角ゴ ProN W3" pitchFamily="-1" charset="-128"/>
                <a:cs typeface="ヒラギノ角ゴ ProN W3" pitchFamily="-1" charset="-128"/>
                <a:sym typeface="Chalkboard" pitchFamily="-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Chalkboard" pitchFamily="-1" charset="0"/>
                <a:ea typeface="ヒラギノ角ゴ ProN W3" pitchFamily="-1" charset="-128"/>
                <a:cs typeface="ヒラギノ角ゴ ProN W3" pitchFamily="-1" charset="-128"/>
                <a:sym typeface="Chalkboard" pitchFamily="-1" charset="0"/>
              </a:defRPr>
            </a:lvl9pPr>
          </a:lstStyle>
          <a:p>
            <a:pPr algn="l" eaLnBrk="1" hangingPunct="1"/>
            <a:br>
              <a:rPr lang="en-US" kern="0" dirty="0"/>
            </a:br>
            <a:r>
              <a:rPr lang="en-US" kern="0" dirty="0" err="1"/>
              <a:t>Neurographie</a:t>
            </a:r>
            <a:r>
              <a:rPr lang="en-US" kern="0" dirty="0"/>
              <a:t> sensitive 2</a:t>
            </a:r>
            <a:br>
              <a:rPr lang="en-US" kern="0" dirty="0"/>
            </a:br>
            <a:endParaRPr lang="en-US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64" y="2356520"/>
            <a:ext cx="8784976" cy="663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29705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1"/>
          <p:cNvSpPr>
            <a:spLocks noGrp="1" noChangeArrowheads="1"/>
          </p:cNvSpPr>
          <p:nvPr>
            <p:ph type="title"/>
          </p:nvPr>
        </p:nvSpPr>
        <p:spPr>
          <a:xfrm>
            <a:off x="393700" y="203200"/>
            <a:ext cx="12623800" cy="1447800"/>
          </a:xfrm>
        </p:spPr>
        <p:txBody>
          <a:bodyPr/>
          <a:lstStyle/>
          <a:p>
            <a:pPr algn="l" eaLnBrk="1" hangingPunct="1"/>
            <a:r>
              <a:rPr lang="en-US"/>
              <a:t>EMG</a:t>
            </a:r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77250" y="533400"/>
            <a:ext cx="3848100" cy="441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14300" y="863600"/>
            <a:ext cx="7391400" cy="5651500"/>
          </a:xfrm>
        </p:spPr>
        <p:txBody>
          <a:bodyPr/>
          <a:lstStyle/>
          <a:p>
            <a:pPr marL="892175" eaLnBrk="1" hangingPunct="1">
              <a:buFontTx/>
              <a:buBlip>
                <a:blip r:embed="rId6"/>
              </a:buBlip>
            </a:pPr>
            <a:r>
              <a:rPr lang="en-US">
                <a:solidFill>
                  <a:srgbClr val="FFFF33"/>
                </a:solidFill>
              </a:rPr>
              <a:t>Masséter</a:t>
            </a:r>
          </a:p>
          <a:p>
            <a:pPr marL="892175" eaLnBrk="1" hangingPunct="1">
              <a:buFontTx/>
              <a:buBlip>
                <a:blip r:embed="rId6"/>
              </a:buBlip>
            </a:pPr>
            <a:r>
              <a:rPr lang="en-US"/>
              <a:t>Temporal</a:t>
            </a:r>
          </a:p>
          <a:p>
            <a:pPr marL="892175" eaLnBrk="1" hangingPunct="1">
              <a:buFontTx/>
              <a:buBlip>
                <a:blip r:embed="rId6"/>
              </a:buBlip>
            </a:pPr>
            <a:r>
              <a:rPr lang="en-US"/>
              <a:t>Mylo-hyoïdien</a:t>
            </a:r>
          </a:p>
          <a:p>
            <a:pPr marL="892175" eaLnBrk="1" hangingPunct="1">
              <a:buFontTx/>
              <a:buBlip>
                <a:blip r:embed="rId6"/>
              </a:buBlip>
            </a:pPr>
            <a:r>
              <a:rPr lang="en-US"/>
              <a:t>Ventre ant. du digastrique</a:t>
            </a:r>
            <a:br>
              <a:rPr lang="en-US"/>
            </a:br>
            <a:endParaRPr lang="en-US"/>
          </a:p>
        </p:txBody>
      </p:sp>
      <p:sp>
        <p:nvSpPr>
          <p:cNvPr id="204804" name="Rectangle 4"/>
          <p:cNvSpPr>
            <a:spLocks/>
          </p:cNvSpPr>
          <p:nvPr/>
        </p:nvSpPr>
        <p:spPr bwMode="auto">
          <a:xfrm>
            <a:off x="330200" y="6108700"/>
            <a:ext cx="5668963" cy="256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10000"/>
              </a:lnSpc>
              <a:spcBef>
                <a:spcPts val="3000"/>
              </a:spcBef>
              <a:tabLst>
                <a:tab pos="2533650" algn="l"/>
              </a:tabLst>
            </a:pPr>
            <a:r>
              <a:rPr lang="en-US" sz="3600">
                <a:solidFill>
                  <a:schemeClr val="tx1"/>
                </a:solidFill>
                <a:cs typeface="ヒラギノ角ゴ ProN W3"/>
              </a:rPr>
              <a:t>+ 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</a:t>
            </a:r>
            <a:r>
              <a:rPr lang="en-US" sz="3600">
                <a:solidFill>
                  <a:srgbClr val="F3EB00"/>
                </a:solidFill>
                <a:cs typeface="ヒラギノ角ゴ ProN W3"/>
              </a:rPr>
              <a:t>Blink reflex </a:t>
            </a:r>
            <a:r>
              <a:rPr lang="en-US" sz="3600">
                <a:solidFill>
                  <a:schemeClr val="tx1"/>
                </a:solidFill>
                <a:cs typeface="ヒラギノ角ゴ ProN W3"/>
              </a:rPr>
              <a:t>(cf plus loin)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PES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PEM</a:t>
            </a:r>
            <a:br>
              <a:rPr lang="en-US" sz="3600">
                <a:solidFill>
                  <a:srgbClr val="F3EB00"/>
                </a:solidFill>
                <a:cs typeface="ヒラギノ角ゴ ProN W3"/>
              </a:rPr>
            </a:br>
            <a:endParaRPr lang="en-US" sz="3600">
              <a:solidFill>
                <a:srgbClr val="F3EB00"/>
              </a:solidFill>
              <a:cs typeface="ヒラギノ角ゴ ProN W3"/>
            </a:endParaRPr>
          </a:p>
        </p:txBody>
      </p:sp>
      <p:sp>
        <p:nvSpPr>
          <p:cNvPr id="204805" name="Rectangle 5"/>
          <p:cNvSpPr>
            <a:spLocks/>
          </p:cNvSpPr>
          <p:nvPr/>
        </p:nvSpPr>
        <p:spPr bwMode="auto">
          <a:xfrm>
            <a:off x="10388600" y="4673600"/>
            <a:ext cx="20828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Pierre Guihéneuc)</a:t>
            </a:r>
          </a:p>
        </p:txBody>
      </p:sp>
      <p:pic>
        <p:nvPicPr>
          <p:cNvPr id="20480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7600" y="533400"/>
            <a:ext cx="3746500" cy="325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4807" name="Rectangle 7"/>
          <p:cNvSpPr>
            <a:spLocks/>
          </p:cNvSpPr>
          <p:nvPr/>
        </p:nvSpPr>
        <p:spPr bwMode="auto">
          <a:xfrm>
            <a:off x="4775200" y="546100"/>
            <a:ext cx="22606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8">
              <a:spcBef>
                <a:spcPts val="1050"/>
              </a:spcBef>
            </a:pPr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Sanjeev Nandedkar)</a:t>
            </a:r>
          </a:p>
        </p:txBody>
      </p:sp>
      <p:sp>
        <p:nvSpPr>
          <p:cNvPr id="204808" name="Rectangle 9"/>
          <p:cNvSpPr>
            <a:spLocks/>
          </p:cNvSpPr>
          <p:nvPr/>
        </p:nvSpPr>
        <p:spPr bwMode="auto">
          <a:xfrm>
            <a:off x="6654800" y="6057900"/>
            <a:ext cx="5486400" cy="2844800"/>
          </a:xfrm>
          <a:prstGeom prst="rect">
            <a:avLst/>
          </a:prstGeom>
          <a:noFill/>
          <a:ln w="406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pic>
        <p:nvPicPr>
          <p:cNvPr id="13" name="V masseter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430963" y="5448300"/>
            <a:ext cx="600075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E8F62FE-CBC3-40F1-962A-19DABD231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97" y="1858806"/>
            <a:ext cx="4824536" cy="64079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DA6BFD-55B5-470B-863B-F37567246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442" y="1858806"/>
            <a:ext cx="4613190" cy="640798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7AFBD0-3DBF-4C2F-A687-EB22417D4FE1}"/>
              </a:ext>
            </a:extLst>
          </p:cNvPr>
          <p:cNvSpPr txBox="1"/>
          <p:nvPr/>
        </p:nvSpPr>
        <p:spPr>
          <a:xfrm>
            <a:off x="2974008" y="844352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/>
              <a:t>MERCI A VOUS !!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1CE818F-8E37-472C-82C5-8AA5D01482FE}"/>
              </a:ext>
            </a:extLst>
          </p:cNvPr>
          <p:cNvSpPr txBox="1"/>
          <p:nvPr/>
        </p:nvSpPr>
        <p:spPr>
          <a:xfrm>
            <a:off x="885776" y="8405192"/>
            <a:ext cx="11089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 </a:t>
            </a:r>
            <a:r>
              <a:rPr lang="fr-FR" dirty="0" err="1"/>
              <a:t>blink</a:t>
            </a:r>
            <a:r>
              <a:rPr lang="fr-FR" dirty="0"/>
              <a:t> or not to </a:t>
            </a:r>
            <a:r>
              <a:rPr lang="fr-FR" dirty="0" err="1"/>
              <a:t>blink</a:t>
            </a:r>
            <a:r>
              <a:rPr lang="fr-FR" dirty="0"/>
              <a:t>…….. W. Shakespeare 1609</a:t>
            </a:r>
          </a:p>
        </p:txBody>
      </p:sp>
    </p:spTree>
    <p:extLst>
      <p:ext uri="{BB962C8B-B14F-4D97-AF65-F5344CB8AC3E}">
        <p14:creationId xmlns:p14="http://schemas.microsoft.com/office/powerpoint/2010/main" val="220934942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1"/>
          <p:cNvSpPr>
            <a:spLocks noGrp="1" noChangeArrowheads="1"/>
          </p:cNvSpPr>
          <p:nvPr>
            <p:ph type="title"/>
          </p:nvPr>
        </p:nvSpPr>
        <p:spPr>
          <a:xfrm>
            <a:off x="1676400" y="850900"/>
            <a:ext cx="9652000" cy="3136900"/>
          </a:xfrm>
        </p:spPr>
        <p:txBody>
          <a:bodyPr anchor="b"/>
          <a:lstStyle/>
          <a:p>
            <a:pPr eaLnBrk="1" hangingPunct="1"/>
            <a:r>
              <a:rPr lang="en-US"/>
              <a:t>NERF GLOSSO-PHARYNGIEN (IX)</a:t>
            </a:r>
            <a:br>
              <a:rPr lang="en-US"/>
            </a:br>
            <a:r>
              <a:rPr lang="en-US" sz="3600"/>
              <a:t>(nerf du 3e arc branchial)</a:t>
            </a:r>
          </a:p>
        </p:txBody>
      </p:sp>
      <p:sp>
        <p:nvSpPr>
          <p:cNvPr id="2416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9900" y="3797300"/>
            <a:ext cx="12268200" cy="5930900"/>
          </a:xfrm>
        </p:spPr>
        <p:txBody>
          <a:bodyPr/>
          <a:lstStyle/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Muscles élévateur et tenseur du voile du palais, tracteurs de l’entonnoir oro-pharyngé, constricteur supérieur du pharynx (</a:t>
            </a:r>
            <a:r>
              <a:rPr lang="en-US" u="sng"/>
              <a:t>temps pharyngien de la </a:t>
            </a:r>
            <a:r>
              <a:rPr lang="en-US" u="sng">
                <a:solidFill>
                  <a:srgbClr val="F3EB00"/>
                </a:solidFill>
              </a:rPr>
              <a:t>déglutition</a:t>
            </a:r>
            <a:r>
              <a:rPr lang="en-US"/>
              <a:t>)</a:t>
            </a:r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Rarement exploré en EMG : muscles profondément situés et mieux étudiés par des dispositifs d’</a:t>
            </a:r>
            <a:r>
              <a:rPr lang="en-US">
                <a:solidFill>
                  <a:srgbClr val="F3EB00"/>
                </a:solidFill>
              </a:rPr>
              <a:t>imagerie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762000"/>
            <a:ext cx="4737100" cy="402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049838"/>
            <a:ext cx="4699000" cy="4198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3200" y="203200"/>
            <a:ext cx="7442200" cy="454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371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08600" y="4889500"/>
            <a:ext cx="7442200" cy="4732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3717" name="Rectangle 5"/>
          <p:cNvSpPr>
            <a:spLocks/>
          </p:cNvSpPr>
          <p:nvPr/>
        </p:nvSpPr>
        <p:spPr bwMode="auto">
          <a:xfrm>
            <a:off x="9575800" y="234950"/>
            <a:ext cx="1573213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3600">
                <a:solidFill>
                  <a:srgbClr val="D90B00"/>
                </a:solidFill>
                <a:cs typeface="ヒラギノ角ゴ ProN W3"/>
              </a:rPr>
              <a:t>Normal</a:t>
            </a:r>
          </a:p>
        </p:txBody>
      </p:sp>
      <p:sp>
        <p:nvSpPr>
          <p:cNvPr id="243718" name="Rectangle 6"/>
          <p:cNvSpPr>
            <a:spLocks/>
          </p:cNvSpPr>
          <p:nvPr/>
        </p:nvSpPr>
        <p:spPr bwMode="auto">
          <a:xfrm>
            <a:off x="9336088" y="4889500"/>
            <a:ext cx="2041525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3600">
                <a:solidFill>
                  <a:srgbClr val="D90B00"/>
                </a:solidFill>
                <a:cs typeface="ヒラギノ角ゴ ProN W3"/>
              </a:rPr>
              <a:t>Parkinson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1"/>
          <p:cNvSpPr>
            <a:spLocks noGrp="1" noChangeArrowheads="1"/>
          </p:cNvSpPr>
          <p:nvPr>
            <p:ph type="title"/>
          </p:nvPr>
        </p:nvSpPr>
        <p:spPr>
          <a:xfrm>
            <a:off x="3683000" y="101600"/>
            <a:ext cx="10464800" cy="2463800"/>
          </a:xfrm>
        </p:spPr>
        <p:txBody>
          <a:bodyPr anchor="b"/>
          <a:lstStyle/>
          <a:p>
            <a:pPr eaLnBrk="1" hangingPunct="1"/>
            <a:r>
              <a:rPr lang="en-US"/>
              <a:t>NERF FACIAL (VII)</a:t>
            </a:r>
            <a:br>
              <a:rPr lang="en-US"/>
            </a:br>
            <a:r>
              <a:rPr lang="en-US" sz="3600"/>
              <a:t>(nerf du 2e arc branchial)</a:t>
            </a:r>
            <a:br>
              <a:rPr lang="en-US"/>
            </a:br>
            <a:r>
              <a:rPr lang="en-US" sz="3600"/>
              <a:t>Nerf de la </a:t>
            </a:r>
            <a:r>
              <a:rPr lang="en-US" sz="3600">
                <a:solidFill>
                  <a:srgbClr val="F3EB00"/>
                </a:solidFill>
              </a:rPr>
              <a:t>mimique faciale</a:t>
            </a:r>
            <a:endParaRPr lang="en-US"/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"/>
            <a:ext cx="7519988" cy="943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53350" y="3960813"/>
            <a:ext cx="4927600" cy="4506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1397000"/>
            <a:ext cx="10464800" cy="5588000"/>
          </a:xfrm>
        </p:spPr>
        <p:txBody>
          <a:bodyPr anchor="b"/>
          <a:lstStyle/>
          <a:p>
            <a:pPr eaLnBrk="1" hangingPunct="1"/>
            <a:r>
              <a:rPr lang="en-US"/>
              <a:t>NERF PNEUMOGASTRIQUE (X) </a:t>
            </a:r>
            <a:br>
              <a:rPr lang="en-US"/>
            </a:br>
            <a:r>
              <a:rPr lang="en-US"/>
              <a:t>ou NERF VAGUE</a:t>
            </a:r>
            <a:br>
              <a:rPr lang="en-US"/>
            </a:br>
            <a:r>
              <a:rPr lang="en-US" sz="3600"/>
              <a:t>(nerf du 4e arc branchial)</a:t>
            </a:r>
            <a:br>
              <a:rPr lang="en-US"/>
            </a:br>
            <a:r>
              <a:rPr lang="en-US" sz="3600"/>
              <a:t>Nerf de la </a:t>
            </a:r>
            <a:r>
              <a:rPr lang="en-US" sz="3600">
                <a:solidFill>
                  <a:srgbClr val="FFFF33"/>
                </a:solidFill>
              </a:rPr>
              <a:t>phonation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1"/>
          <p:cNvSpPr>
            <a:spLocks noGrp="1" noChangeArrowheads="1"/>
          </p:cNvSpPr>
          <p:nvPr>
            <p:ph type="title"/>
          </p:nvPr>
        </p:nvSpPr>
        <p:spPr>
          <a:xfrm>
            <a:off x="596900" y="203200"/>
            <a:ext cx="10883900" cy="1435100"/>
          </a:xfrm>
        </p:spPr>
        <p:txBody>
          <a:bodyPr/>
          <a:lstStyle/>
          <a:p>
            <a:pPr algn="l" eaLnBrk="1" hangingPunct="1"/>
            <a:r>
              <a:rPr lang="en-US"/>
              <a:t>Anatomie </a:t>
            </a:r>
            <a:r>
              <a:rPr lang="en-US" sz="3600"/>
              <a:t>(nerf du 4e arc branchial)</a:t>
            </a:r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00" y="1689100"/>
            <a:ext cx="5572125" cy="742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7400" y="1295400"/>
            <a:ext cx="7023100" cy="8128000"/>
          </a:xfrm>
        </p:spPr>
        <p:txBody>
          <a:bodyPr/>
          <a:lstStyle/>
          <a:p>
            <a:pPr marL="892175" eaLnBrk="1" hangingPunct="1">
              <a:buFontTx/>
              <a:buBlip>
                <a:blip r:embed="rId4"/>
              </a:buBlip>
            </a:pPr>
            <a:r>
              <a:rPr lang="en-US"/>
              <a:t>Origine commune avec le IX = noyau ambigu (3)</a:t>
            </a:r>
          </a:p>
          <a:p>
            <a:pPr marL="892175" eaLnBrk="1" hangingPunct="1">
              <a:buFontTx/>
              <a:buBlip>
                <a:blip r:embed="rId4"/>
              </a:buBlip>
            </a:pPr>
            <a:r>
              <a:rPr lang="en-US"/>
              <a:t>Sort par le trou déchiré postérieur (avec IX et XI) =&gt; 2 ganglions sensitifs (supérieur et inférieur)</a:t>
            </a:r>
          </a:p>
          <a:p>
            <a:pPr marL="892175" eaLnBrk="1" hangingPunct="1">
              <a:buFontTx/>
              <a:buBlip>
                <a:blip r:embed="rId4"/>
              </a:buBlip>
            </a:pPr>
            <a:r>
              <a:rPr lang="en-US"/>
              <a:t>Fibres sensitives</a:t>
            </a:r>
            <a:br>
              <a:rPr lang="en-US"/>
            </a:br>
            <a:r>
              <a:rPr lang="en-US"/>
              <a:t>Fibres afférentes végétatives</a:t>
            </a:r>
            <a:br>
              <a:rPr lang="en-US"/>
            </a:br>
            <a:r>
              <a:rPr lang="en-US"/>
              <a:t>Fibres efférentes végétatives destinées au </a:t>
            </a:r>
            <a:r>
              <a:rPr lang="en-US">
                <a:solidFill>
                  <a:srgbClr val="FFFF33"/>
                </a:solidFill>
              </a:rPr>
              <a:t>contrôle PS</a:t>
            </a:r>
            <a:br>
              <a:rPr lang="en-US"/>
            </a:br>
            <a:r>
              <a:rPr lang="en-US"/>
              <a:t>Fibres (branchio)-motrices assurant la </a:t>
            </a:r>
            <a:r>
              <a:rPr lang="en-US">
                <a:solidFill>
                  <a:srgbClr val="F3EB00"/>
                </a:solidFill>
              </a:rPr>
              <a:t>PHONATION</a:t>
            </a:r>
          </a:p>
        </p:txBody>
      </p:sp>
      <p:sp>
        <p:nvSpPr>
          <p:cNvPr id="247812" name="Rectangle 4"/>
          <p:cNvSpPr>
            <a:spLocks/>
          </p:cNvSpPr>
          <p:nvPr/>
        </p:nvSpPr>
        <p:spPr bwMode="auto">
          <a:xfrm>
            <a:off x="3644900" y="8775700"/>
            <a:ext cx="2468563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Cambria" pitchFamily="18" charset="0"/>
                <a:cs typeface="ヒラギノ角ゴ ProN W3"/>
                <a:sym typeface="Cambria" pitchFamily="18" charset="0"/>
              </a:rPr>
              <a:t>(d’après Outrequin G et Boutillier B)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1"/>
          <p:cNvSpPr>
            <a:spLocks noGrp="1" noChangeArrowheads="1"/>
          </p:cNvSpPr>
          <p:nvPr>
            <p:ph type="title"/>
          </p:nvPr>
        </p:nvSpPr>
        <p:spPr>
          <a:xfrm>
            <a:off x="596900" y="203200"/>
            <a:ext cx="10883900" cy="1435100"/>
          </a:xfrm>
        </p:spPr>
        <p:txBody>
          <a:bodyPr/>
          <a:lstStyle/>
          <a:p>
            <a:pPr algn="l" eaLnBrk="1" hangingPunct="1"/>
            <a:r>
              <a:rPr lang="en-US"/>
              <a:t>Anatomie</a:t>
            </a:r>
          </a:p>
        </p:txBody>
      </p:sp>
      <p:sp>
        <p:nvSpPr>
          <p:cNvPr id="2498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867400" y="1409700"/>
            <a:ext cx="7023100" cy="8128000"/>
          </a:xfrm>
        </p:spPr>
        <p:txBody>
          <a:bodyPr/>
          <a:lstStyle/>
          <a:p>
            <a:pPr marL="892175" eaLnBrk="1" hangingPunct="1">
              <a:buFontTx/>
              <a:buBlip>
                <a:blip r:embed="rId3"/>
              </a:buBlip>
            </a:pPr>
            <a:r>
              <a:rPr lang="en-US" u="sng"/>
              <a:t>Nerf laryngé supérieur</a:t>
            </a:r>
            <a:r>
              <a:rPr lang="en-US"/>
              <a:t> : sensibilité de la partie supérieure du larynx (2) </a:t>
            </a:r>
            <a:br>
              <a:rPr lang="en-US"/>
            </a:br>
            <a:r>
              <a:rPr lang="en-US"/>
              <a:t>=&gt; nerf laryngé externe (3) : sensitif et moteur </a:t>
            </a:r>
            <a:br>
              <a:rPr lang="en-US"/>
            </a:br>
            <a:r>
              <a:rPr lang="en-US"/>
              <a:t>(</a:t>
            </a:r>
            <a:r>
              <a:rPr lang="en-US">
                <a:solidFill>
                  <a:srgbClr val="F3EB00"/>
                </a:solidFill>
              </a:rPr>
              <a:t>m. crico-thyroïdien</a:t>
            </a:r>
            <a:r>
              <a:rPr lang="en-US"/>
              <a:t> =&gt; </a:t>
            </a:r>
            <a:r>
              <a:rPr lang="en-US">
                <a:solidFill>
                  <a:srgbClr val="FF5308"/>
                </a:solidFill>
              </a:rPr>
              <a:t>mise en tension des cordes vocales</a:t>
            </a:r>
            <a:r>
              <a:rPr lang="en-US"/>
              <a:t>)</a:t>
            </a:r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 u="sng"/>
              <a:t>Nerf laryngé inférieur</a:t>
            </a:r>
            <a:r>
              <a:rPr lang="en-US"/>
              <a:t> (ou n. récurrent) (4 et 5) : </a:t>
            </a:r>
            <a:r>
              <a:rPr lang="en-US">
                <a:solidFill>
                  <a:srgbClr val="F3EB00"/>
                </a:solidFill>
              </a:rPr>
              <a:t>motricité du larynx</a:t>
            </a:r>
            <a:r>
              <a:rPr lang="en-US"/>
              <a:t> et du </a:t>
            </a:r>
            <a:br>
              <a:rPr lang="en-US"/>
            </a:br>
            <a:r>
              <a:rPr lang="en-US"/>
              <a:t>m. vocal (</a:t>
            </a:r>
            <a:r>
              <a:rPr lang="en-US">
                <a:solidFill>
                  <a:srgbClr val="F3EB00"/>
                </a:solidFill>
              </a:rPr>
              <a:t>m. thyro-aryténoïdien</a:t>
            </a:r>
            <a:r>
              <a:rPr lang="en-US"/>
              <a:t>)</a:t>
            </a:r>
          </a:p>
        </p:txBody>
      </p:sp>
      <p:pic>
        <p:nvPicPr>
          <p:cNvPr id="2498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" y="1651000"/>
            <a:ext cx="5207000" cy="668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9860" name="Rectangle 4"/>
          <p:cNvSpPr>
            <a:spLocks/>
          </p:cNvSpPr>
          <p:nvPr/>
        </p:nvSpPr>
        <p:spPr bwMode="auto">
          <a:xfrm>
            <a:off x="698500" y="7696200"/>
            <a:ext cx="1308100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" pitchFamily="18" charset="0"/>
                <a:cs typeface="ヒラギノ角ゴ ProN W3"/>
                <a:sym typeface="Cambria" pitchFamily="18" charset="0"/>
              </a:rPr>
              <a:t>(d’après Outrequin G et Boutillier B)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1"/>
          <p:cNvSpPr>
            <a:spLocks noGrp="1" noChangeArrowheads="1"/>
          </p:cNvSpPr>
          <p:nvPr>
            <p:ph type="title"/>
          </p:nvPr>
        </p:nvSpPr>
        <p:spPr>
          <a:xfrm>
            <a:off x="596900" y="203200"/>
            <a:ext cx="10883900" cy="1435100"/>
          </a:xfrm>
        </p:spPr>
        <p:txBody>
          <a:bodyPr/>
          <a:lstStyle/>
          <a:p>
            <a:pPr algn="l" eaLnBrk="1" hangingPunct="1"/>
            <a:r>
              <a:rPr lang="en-US"/>
              <a:t>Phonation</a:t>
            </a:r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1947863"/>
            <a:ext cx="9817100" cy="7246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1907" name="Rectangle 3"/>
          <p:cNvSpPr>
            <a:spLocks/>
          </p:cNvSpPr>
          <p:nvPr/>
        </p:nvSpPr>
        <p:spPr bwMode="auto">
          <a:xfrm>
            <a:off x="4521200" y="260350"/>
            <a:ext cx="7366000" cy="151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892175" indent="-434975">
              <a:lnSpc>
                <a:spcPct val="50000"/>
              </a:lnSpc>
              <a:spcBef>
                <a:spcPts val="600"/>
              </a:spcBef>
              <a:buSzPct val="66000"/>
              <a:buFontTx/>
              <a:buBlip>
                <a:blip r:embed="rId4"/>
              </a:buBlip>
              <a:tabLst>
                <a:tab pos="2319338" algn="l"/>
              </a:tabLst>
            </a:pPr>
            <a:r>
              <a:rPr lang="en-US" sz="2700" baseline="6000">
                <a:solidFill>
                  <a:schemeClr val="tx1"/>
                </a:solidFill>
                <a:latin typeface="Chalkboard Bold"/>
                <a:cs typeface="ヒラギノ角ゴ ProN W3"/>
                <a:sym typeface="Chalkboard Bold"/>
              </a:rPr>
              <a:t>Mise en tension : m. cricothyroïdien (n. laryngé supérieur)</a:t>
            </a:r>
          </a:p>
          <a:p>
            <a:pPr marL="892175" indent="-434975">
              <a:lnSpc>
                <a:spcPct val="50000"/>
              </a:lnSpc>
              <a:spcBef>
                <a:spcPts val="600"/>
              </a:spcBef>
              <a:buSzPct val="66000"/>
              <a:buFontTx/>
              <a:buBlip>
                <a:blip r:embed="rId4"/>
              </a:buBlip>
              <a:tabLst>
                <a:tab pos="2319338" algn="l"/>
              </a:tabLst>
            </a:pPr>
            <a:r>
              <a:rPr lang="en-US" sz="2700" baseline="6000">
                <a:solidFill>
                  <a:schemeClr val="tx1"/>
                </a:solidFill>
                <a:latin typeface="Chalkboard Bold"/>
                <a:cs typeface="ヒラギノ角ゴ ProN W3"/>
                <a:sym typeface="Chalkboard Bold"/>
              </a:rPr>
              <a:t>Abduction : 	m. cricoaryténoïdien postérieur</a:t>
            </a:r>
          </a:p>
          <a:p>
            <a:pPr marL="892175" indent="-434975">
              <a:lnSpc>
                <a:spcPct val="50000"/>
              </a:lnSpc>
              <a:spcBef>
                <a:spcPts val="600"/>
              </a:spcBef>
              <a:buSzPct val="66000"/>
              <a:buFontTx/>
              <a:buBlip>
                <a:blip r:embed="rId4"/>
              </a:buBlip>
              <a:tabLst>
                <a:tab pos="2319338" algn="l"/>
              </a:tabLst>
            </a:pPr>
            <a:r>
              <a:rPr lang="en-US" sz="2700" baseline="6000">
                <a:solidFill>
                  <a:schemeClr val="tx1"/>
                </a:solidFill>
                <a:latin typeface="Chalkboard Bold"/>
                <a:cs typeface="ヒラギノ角ゴ ProN W3"/>
                <a:sym typeface="Chalkboard Bold"/>
              </a:rPr>
              <a:t>Adduction : 	m. thyroaryténoïdien (muscle vocal)</a:t>
            </a:r>
            <a:br>
              <a:rPr lang="en-US" sz="2700" baseline="6000">
                <a:solidFill>
                  <a:schemeClr val="tx1"/>
                </a:solidFill>
                <a:latin typeface="Chalkboard Bold"/>
                <a:cs typeface="ヒラギノ角ゴ ProN W3"/>
                <a:sym typeface="Chalkboard Bold"/>
              </a:rPr>
            </a:br>
            <a:r>
              <a:rPr lang="en-US" sz="2700" baseline="6000">
                <a:solidFill>
                  <a:schemeClr val="tx1"/>
                </a:solidFill>
                <a:latin typeface="Chalkboard Bold"/>
                <a:cs typeface="ヒラギノ角ゴ ProN W3"/>
                <a:sym typeface="Chalkboard Bold"/>
              </a:rPr>
              <a:t>	m. interaryténoïdien</a:t>
            </a:r>
            <a:br>
              <a:rPr lang="en-US" sz="2700" baseline="6000">
                <a:solidFill>
                  <a:schemeClr val="tx1"/>
                </a:solidFill>
                <a:latin typeface="Chalkboard Bold"/>
                <a:cs typeface="ヒラギノ角ゴ ProN W3"/>
                <a:sym typeface="Chalkboard Bold"/>
              </a:rPr>
            </a:br>
            <a:r>
              <a:rPr lang="en-US" sz="2700" baseline="6000">
                <a:solidFill>
                  <a:schemeClr val="tx1"/>
                </a:solidFill>
                <a:latin typeface="Chalkboard Bold"/>
                <a:cs typeface="ヒラギノ角ゴ ProN W3"/>
                <a:sym typeface="Chalkboard Bold"/>
              </a:rPr>
              <a:t>	m. cricoaryténoïen latéral</a:t>
            </a:r>
            <a:br>
              <a:rPr lang="en-US" sz="2100" baseline="7000">
                <a:solidFill>
                  <a:schemeClr val="tx1"/>
                </a:solidFill>
                <a:latin typeface="Chalkboard Bold"/>
                <a:ea typeface="ヒラギノ角ゴ ProN W6"/>
                <a:cs typeface="ヒラギノ角ゴ ProN W6"/>
                <a:sym typeface="Chalkboard Bold"/>
              </a:rPr>
            </a:br>
            <a:endParaRPr lang="en-US" sz="2100" baseline="7000">
              <a:solidFill>
                <a:schemeClr val="tx1"/>
              </a:solidFill>
              <a:latin typeface="Chalkboard Bold"/>
              <a:ea typeface="ヒラギノ角ゴ ProN W6"/>
              <a:cs typeface="ヒラギノ角ゴ ProN W6"/>
              <a:sym typeface="Chalkboard Bold"/>
            </a:endParaRPr>
          </a:p>
        </p:txBody>
      </p:sp>
      <p:sp>
        <p:nvSpPr>
          <p:cNvPr id="251908" name="Rectangle 4"/>
          <p:cNvSpPr>
            <a:spLocks/>
          </p:cNvSpPr>
          <p:nvPr/>
        </p:nvSpPr>
        <p:spPr bwMode="auto">
          <a:xfrm>
            <a:off x="9359900" y="9359900"/>
            <a:ext cx="20828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Pierre Guihéneuc)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-25400" y="2501900"/>
            <a:ext cx="7048500" cy="7683500"/>
          </a:xfrm>
        </p:spPr>
        <p:txBody>
          <a:bodyPr/>
          <a:lstStyle/>
          <a:p>
            <a:pPr marL="892175" eaLnBrk="1" hangingPunct="1">
              <a:buFontTx/>
              <a:buBlip>
                <a:blip r:embed="rId3"/>
              </a:buBlip>
              <a:tabLst>
                <a:tab pos="1333500" algn="l"/>
              </a:tabLst>
            </a:pPr>
            <a:r>
              <a:rPr lang="en-US"/>
              <a:t>Diphtérie</a:t>
            </a:r>
          </a:p>
          <a:p>
            <a:pPr marL="892175" eaLnBrk="1" hangingPunct="1">
              <a:buFontTx/>
              <a:buBlip>
                <a:blip r:embed="rId3"/>
              </a:buBlip>
              <a:tabLst>
                <a:tab pos="1333500" algn="l"/>
              </a:tabLst>
            </a:pPr>
            <a:r>
              <a:rPr lang="en-US"/>
              <a:t>Sarcoïdose</a:t>
            </a:r>
          </a:p>
          <a:p>
            <a:pPr marL="892175" eaLnBrk="1" hangingPunct="1">
              <a:buFontTx/>
              <a:buBlip>
                <a:blip r:embed="rId3"/>
              </a:buBlip>
              <a:tabLst>
                <a:tab pos="1333500" algn="l"/>
              </a:tabLst>
            </a:pPr>
            <a:r>
              <a:rPr lang="en-US"/>
              <a:t>Polio</a:t>
            </a:r>
          </a:p>
          <a:p>
            <a:pPr marL="892175" eaLnBrk="1" hangingPunct="1">
              <a:buFontTx/>
              <a:buBlip>
                <a:blip r:embed="rId3"/>
              </a:buBlip>
              <a:tabLst>
                <a:tab pos="1333500" algn="l"/>
              </a:tabLst>
            </a:pPr>
            <a:r>
              <a:rPr lang="en-US"/>
              <a:t>Neuronopathies motrices</a:t>
            </a:r>
          </a:p>
          <a:p>
            <a:pPr marL="892175" eaLnBrk="1" hangingPunct="1">
              <a:buFontTx/>
              <a:buBlip>
                <a:blip r:embed="rId3"/>
              </a:buBlip>
              <a:tabLst>
                <a:tab pos="1333500" algn="l"/>
              </a:tabLst>
            </a:pPr>
            <a:r>
              <a:rPr lang="en-US"/>
              <a:t>Myasthénie</a:t>
            </a:r>
          </a:p>
          <a:p>
            <a:pPr marL="892175" eaLnBrk="1" hangingPunct="1">
              <a:buFontTx/>
              <a:buBlip>
                <a:blip r:embed="rId3"/>
              </a:buBlip>
              <a:tabLst>
                <a:tab pos="1333500" algn="l"/>
              </a:tabLst>
            </a:pPr>
            <a:r>
              <a:rPr lang="en-US"/>
              <a:t>Lésion du tronc cérébral</a:t>
            </a:r>
            <a:br>
              <a:rPr lang="en-US"/>
            </a:br>
            <a:endParaRPr lang="en-US"/>
          </a:p>
        </p:txBody>
      </p:sp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203200"/>
            <a:ext cx="10896600" cy="2463800"/>
          </a:xfrm>
        </p:spPr>
        <p:txBody>
          <a:bodyPr/>
          <a:lstStyle/>
          <a:p>
            <a:pPr algn="l" eaLnBrk="1" hangingPunct="1"/>
            <a:r>
              <a:rPr lang="en-US"/>
              <a:t>Atteintes </a:t>
            </a:r>
            <a:br>
              <a:rPr lang="en-US"/>
            </a:br>
            <a:r>
              <a:rPr lang="en-US"/>
              <a:t>du X</a:t>
            </a:r>
          </a:p>
        </p:txBody>
      </p:sp>
      <p:sp>
        <p:nvSpPr>
          <p:cNvPr id="253955" name="Rectangle 3"/>
          <p:cNvSpPr>
            <a:spLocks/>
          </p:cNvSpPr>
          <p:nvPr/>
        </p:nvSpPr>
        <p:spPr bwMode="auto">
          <a:xfrm>
            <a:off x="6743700" y="3111500"/>
            <a:ext cx="7048500" cy="715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434975" indent="-434975">
              <a:spcBef>
                <a:spcPts val="3000"/>
              </a:spcBef>
              <a:buSzPct val="66000"/>
              <a:buFontTx/>
              <a:buBlip>
                <a:blip r:embed="rId3"/>
              </a:buBlip>
              <a:tabLst>
                <a:tab pos="747713" algn="l"/>
              </a:tabLst>
            </a:pPr>
            <a:r>
              <a:rPr lang="en-US" sz="3600">
                <a:solidFill>
                  <a:srgbClr val="FFFF33"/>
                </a:solidFill>
                <a:cs typeface="ヒラギノ角ゴ ProN W3"/>
              </a:rPr>
              <a:t>Cordes vocales</a:t>
            </a:r>
            <a:br>
              <a:rPr lang="en-US" sz="18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Neuropathies héréditaires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Neuropathies trauma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Neuromyotonies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Myopathies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Myasthénie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Arnold-Chiari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Atrophie multi-systémique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endParaRPr lang="en-US" sz="3600">
              <a:solidFill>
                <a:schemeClr val="tx1"/>
              </a:solidFill>
              <a:cs typeface="ヒラギノ角ゴ ProN W3"/>
            </a:endParaRPr>
          </a:p>
        </p:txBody>
      </p:sp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7400" y="1370013"/>
            <a:ext cx="2997200" cy="4957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39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3700" y="1397000"/>
            <a:ext cx="5994400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3958" name="Rectangle 6"/>
          <p:cNvSpPr>
            <a:spLocks/>
          </p:cNvSpPr>
          <p:nvPr/>
        </p:nvSpPr>
        <p:spPr bwMode="auto">
          <a:xfrm>
            <a:off x="6743700" y="3803650"/>
            <a:ext cx="3609975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3000"/>
              </a:spcBef>
              <a:tabLst>
                <a:tab pos="747713" algn="l"/>
              </a:tabLst>
            </a:pPr>
            <a:r>
              <a:rPr lang="en-US" sz="2400">
                <a:solidFill>
                  <a:schemeClr val="tx1"/>
                </a:solidFill>
                <a:cs typeface="ヒラギノ角ゴ ProN W3"/>
              </a:rPr>
              <a:t>Myopathie distale (MPD2)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39700" y="1016000"/>
            <a:ext cx="12763500" cy="8775700"/>
          </a:xfrm>
        </p:spPr>
        <p:txBody>
          <a:bodyPr/>
          <a:lstStyle/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  <a:tabLst>
                <a:tab pos="1333500" algn="l"/>
              </a:tabLst>
            </a:pPr>
            <a:r>
              <a:rPr lang="en-US">
                <a:solidFill>
                  <a:srgbClr val="F3EB00"/>
                </a:solidFill>
              </a:rPr>
              <a:t>Muscle vocal</a:t>
            </a:r>
            <a:br>
              <a:rPr lang="en-US">
                <a:solidFill>
                  <a:srgbClr val="F3EB00"/>
                </a:solidFill>
              </a:rPr>
            </a:br>
            <a:r>
              <a:rPr lang="en-US"/>
              <a:t>- tête en hyperextension</a:t>
            </a:r>
            <a:br>
              <a:rPr lang="en-US">
                <a:solidFill>
                  <a:srgbClr val="F3EB00"/>
                </a:solidFill>
              </a:rPr>
            </a:br>
            <a:r>
              <a:rPr lang="en-US"/>
              <a:t>- enfoncer l’aiguille sur la ligne médiane</a:t>
            </a:r>
            <a:br>
              <a:rPr lang="en-US"/>
            </a:br>
            <a:r>
              <a:rPr lang="en-US"/>
              <a:t>- interstice entre les cartilages thyroïdes </a:t>
            </a:r>
            <a:br>
              <a:rPr lang="en-US"/>
            </a:br>
            <a:r>
              <a:rPr lang="en-US"/>
              <a:t>	et cricoïde</a:t>
            </a:r>
            <a:br>
              <a:rPr lang="en-US"/>
            </a:br>
            <a:r>
              <a:rPr lang="en-US"/>
              <a:t>- traverser la membrane crico-thyroïdenne</a:t>
            </a:r>
            <a:br>
              <a:rPr lang="en-US"/>
            </a:br>
            <a:r>
              <a:rPr lang="en-US"/>
              <a:t>- diriger obliquement l’aiguille vers </a:t>
            </a:r>
            <a:br>
              <a:rPr lang="en-US"/>
            </a:br>
            <a:r>
              <a:rPr lang="en-US"/>
              <a:t>	le haut (45°) et en dehors (30°) </a:t>
            </a:r>
            <a:br>
              <a:rPr lang="en-US"/>
            </a:br>
            <a:r>
              <a:rPr lang="en-US"/>
              <a:t>- demander un son grave</a:t>
            </a:r>
          </a:p>
          <a:p>
            <a:pPr marL="892175" eaLnBrk="1" hangingPunct="1">
              <a:buFontTx/>
              <a:buBlip>
                <a:blip r:embed="rId3"/>
              </a:buBlip>
              <a:tabLst>
                <a:tab pos="1333500" algn="l"/>
              </a:tabLst>
            </a:pPr>
            <a:r>
              <a:rPr lang="en-US">
                <a:solidFill>
                  <a:srgbClr val="FFFF33"/>
                </a:solidFill>
              </a:rPr>
              <a:t>Muscle cricothyroïdien antérieur</a:t>
            </a:r>
            <a:br>
              <a:rPr lang="en-US"/>
            </a:br>
            <a:r>
              <a:rPr lang="en-US"/>
              <a:t>- superficiel</a:t>
            </a:r>
            <a:br>
              <a:rPr lang="en-US"/>
            </a:br>
            <a:r>
              <a:rPr lang="en-US"/>
              <a:t>- 0,5 cm de la ligne médiane</a:t>
            </a:r>
            <a:br>
              <a:rPr lang="en-US"/>
            </a:br>
            <a:r>
              <a:rPr lang="en-US"/>
              <a:t>- dans le plan horizontal, 30-45° en dehors</a:t>
            </a:r>
            <a:br>
              <a:rPr lang="en-US"/>
            </a:br>
            <a:r>
              <a:rPr lang="en-US"/>
              <a:t>- demander un son aigu</a:t>
            </a:r>
          </a:p>
        </p:txBody>
      </p:sp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-177800"/>
            <a:ext cx="10883900" cy="1435100"/>
          </a:xfrm>
        </p:spPr>
        <p:txBody>
          <a:bodyPr/>
          <a:lstStyle/>
          <a:p>
            <a:pPr algn="l" eaLnBrk="1" hangingPunct="1"/>
            <a:r>
              <a:rPr lang="en-US"/>
              <a:t>EMG</a:t>
            </a:r>
          </a:p>
        </p:txBody>
      </p:sp>
      <p:pic>
        <p:nvPicPr>
          <p:cNvPr id="2560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66338" y="317500"/>
            <a:ext cx="2798762" cy="379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60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02850" y="4648200"/>
            <a:ext cx="2787650" cy="491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6005" name="Rectangle 5"/>
          <p:cNvSpPr>
            <a:spLocks/>
          </p:cNvSpPr>
          <p:nvPr/>
        </p:nvSpPr>
        <p:spPr bwMode="auto">
          <a:xfrm>
            <a:off x="10464800" y="4241800"/>
            <a:ext cx="20828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Pierre Guihéneuc)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224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121" y="4835773"/>
            <a:ext cx="6188273" cy="4641205"/>
          </a:xfrm>
          <a:prstGeom prst="rect">
            <a:avLst/>
          </a:prstGeom>
        </p:spPr>
      </p:pic>
      <p:pic>
        <p:nvPicPr>
          <p:cNvPr id="3" name="IMG_1227_WMV V9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101" y="108107"/>
            <a:ext cx="6188275" cy="4641206"/>
          </a:xfrm>
          <a:prstGeom prst="rect">
            <a:avLst/>
          </a:prstGeom>
        </p:spPr>
      </p:pic>
      <p:pic>
        <p:nvPicPr>
          <p:cNvPr id="2050" name="Picture 2" descr="C:\Users\Alessandro\Documents\Alessandro Lozza Nimes lavori\Berlino marzo 2012-Nimes 2014\anatomia_cord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99" y="108106"/>
            <a:ext cx="6436545" cy="464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/>
          <p:cNvCxnSpPr>
            <a:cxnSpLocks/>
          </p:cNvCxnSpPr>
          <p:nvPr/>
        </p:nvCxnSpPr>
        <p:spPr bwMode="auto">
          <a:xfrm>
            <a:off x="5926336" y="276622"/>
            <a:ext cx="3288940" cy="1215802"/>
          </a:xfrm>
          <a:prstGeom prst="straightConnector1">
            <a:avLst/>
          </a:prstGeom>
          <a:blipFill dpi="0" rotWithShape="0">
            <a:blip r:embed="rId11"/>
            <a:srcRect/>
            <a:tile tx="0" ty="0" sx="100000" sy="100000" flip="none" algn="tl"/>
          </a:blip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Connettore 2 12"/>
          <p:cNvCxnSpPr>
            <a:cxnSpLocks/>
          </p:cNvCxnSpPr>
          <p:nvPr/>
        </p:nvCxnSpPr>
        <p:spPr bwMode="auto">
          <a:xfrm flipV="1">
            <a:off x="6142360" y="2617250"/>
            <a:ext cx="3085826" cy="2451041"/>
          </a:xfrm>
          <a:prstGeom prst="straightConnector1">
            <a:avLst/>
          </a:prstGeom>
          <a:blipFill dpi="0" rotWithShape="0">
            <a:blip r:embed="rId11"/>
            <a:srcRect/>
            <a:tile tx="0" ty="0" sx="100000" sy="100000" flip="none" algn="tl"/>
          </a:blip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paralisi cv sin pre logo.mpg">
            <a:hlinkClick r:id="" action="ppaction://media"/>
            <a:extLst>
              <a:ext uri="{FF2B5EF4-FFF2-40B4-BE49-F238E27FC236}">
                <a16:creationId xmlns:a16="http://schemas.microsoft.com/office/drawing/2014/main" id="{E2F9BC41-A970-48D9-BCCA-9EE89544B1AB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43" y="5410212"/>
            <a:ext cx="6621948" cy="372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B92E2ABB-937D-4B87-8021-557310187469}"/>
              </a:ext>
            </a:extLst>
          </p:cNvPr>
          <p:cNvSpPr/>
          <p:nvPr/>
        </p:nvSpPr>
        <p:spPr bwMode="auto">
          <a:xfrm>
            <a:off x="9958784" y="6614809"/>
            <a:ext cx="1296144" cy="164636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halkboard" pitchFamily="-1" charset="0"/>
              <a:ea typeface="ヒラギノ角ゴ ProN W3" pitchFamily="-1" charset="-128"/>
              <a:cs typeface="ヒラギノ角ゴ ProN W3" pitchFamily="-1" charset="-128"/>
              <a:sym typeface="Chalkboard" pitchFamily="-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2B68A1-7CB2-48FA-A526-06617401F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125379"/>
            <a:ext cx="10464800" cy="2540000"/>
          </a:xfrm>
        </p:spPr>
        <p:txBody>
          <a:bodyPr/>
          <a:lstStyle/>
          <a:p>
            <a:r>
              <a:rPr lang="fr-FR" dirty="0"/>
              <a:t>Dysphonie Spasmodique</a:t>
            </a:r>
          </a:p>
        </p:txBody>
      </p:sp>
      <p:pic>
        <p:nvPicPr>
          <p:cNvPr id="4" name="Crcoaritenoideo laterale">
            <a:hlinkClick r:id="" action="ppaction://media"/>
            <a:extLst>
              <a:ext uri="{FF2B5EF4-FFF2-40B4-BE49-F238E27FC236}">
                <a16:creationId xmlns:a16="http://schemas.microsoft.com/office/drawing/2014/main" id="{67604B71-38AA-40E2-9D4F-A8DD231B54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736" y="1934547"/>
            <a:ext cx="11728580" cy="781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93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-254000"/>
            <a:ext cx="10464800" cy="4064000"/>
          </a:xfrm>
        </p:spPr>
        <p:txBody>
          <a:bodyPr/>
          <a:lstStyle/>
          <a:p>
            <a:pPr eaLnBrk="1" hangingPunct="1"/>
            <a:r>
              <a:rPr lang="en-US" dirty="0"/>
              <a:t>NERF SPINAL (XI) et nerf spinal </a:t>
            </a:r>
            <a:r>
              <a:rPr lang="en-US" dirty="0" err="1"/>
              <a:t>accessoire</a:t>
            </a:r>
            <a:r>
              <a:rPr lang="en-US" dirty="0"/>
              <a:t> (SA)</a:t>
            </a:r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1200" y="4229100"/>
            <a:ext cx="6502400" cy="444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1"/>
          <p:cNvSpPr>
            <a:spLocks noGrp="1" noChangeArrowheads="1"/>
          </p:cNvSpPr>
          <p:nvPr>
            <p:ph type="title"/>
          </p:nvPr>
        </p:nvSpPr>
        <p:spPr>
          <a:xfrm>
            <a:off x="596900" y="203200"/>
            <a:ext cx="8547100" cy="1320800"/>
          </a:xfrm>
        </p:spPr>
        <p:txBody>
          <a:bodyPr/>
          <a:lstStyle/>
          <a:p>
            <a:pPr algn="l" eaLnBrk="1" hangingPunct="1"/>
            <a:r>
              <a:rPr lang="en-US"/>
              <a:t>Anatomie</a:t>
            </a:r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00" y="1689100"/>
            <a:ext cx="5572125" cy="742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34100" y="1714500"/>
            <a:ext cx="6604000" cy="7429500"/>
          </a:xfrm>
        </p:spPr>
        <p:txBody>
          <a:bodyPr/>
          <a:lstStyle/>
          <a:p>
            <a:pPr marL="892175" eaLnBrk="1" hangingPunct="1">
              <a:buFontTx/>
              <a:buBlip>
                <a:blip r:embed="rId4"/>
              </a:buBlip>
            </a:pPr>
            <a:r>
              <a:rPr lang="en-US"/>
              <a:t>Le SA = branche terminale du 11e N. crânien</a:t>
            </a:r>
          </a:p>
          <a:p>
            <a:pPr marL="892175" eaLnBrk="1" hangingPunct="1">
              <a:buFontTx/>
              <a:buBlip>
                <a:blip r:embed="rId4"/>
              </a:buBlip>
            </a:pPr>
            <a:r>
              <a:rPr lang="en-US"/>
              <a:t>origine = 5 à 6 filets nerveux &gt; cordon latéral </a:t>
            </a:r>
          </a:p>
          <a:p>
            <a:pPr marL="892175" eaLnBrk="1" hangingPunct="1">
              <a:buFontTx/>
              <a:buBlip>
                <a:blip r:embed="rId4"/>
              </a:buBlip>
            </a:pPr>
            <a:r>
              <a:rPr lang="en-US"/>
              <a:t>racine médullaire traverse le trou occipital</a:t>
            </a:r>
          </a:p>
          <a:p>
            <a:pPr marL="892175" eaLnBrk="1" hangingPunct="1">
              <a:buFontTx/>
              <a:buBlip>
                <a:blip r:embed="rId4"/>
              </a:buBlip>
            </a:pPr>
            <a:r>
              <a:rPr lang="en-US"/>
              <a:t>racine médullaire + racine bulbaire = nerf spinal qui sort par le trou déchiré postérieur (avec IX et X)</a:t>
            </a:r>
          </a:p>
          <a:p>
            <a:pPr marL="892175" eaLnBrk="1" hangingPunct="1">
              <a:buFontTx/>
              <a:buBlip>
                <a:blip r:embed="rId4"/>
              </a:buBlip>
            </a:pPr>
            <a:endParaRPr lang="en-US"/>
          </a:p>
        </p:txBody>
      </p:sp>
      <p:sp>
        <p:nvSpPr>
          <p:cNvPr id="262148" name="Rectangle 4"/>
          <p:cNvSpPr>
            <a:spLocks/>
          </p:cNvSpPr>
          <p:nvPr/>
        </p:nvSpPr>
        <p:spPr bwMode="auto">
          <a:xfrm>
            <a:off x="3644900" y="8775700"/>
            <a:ext cx="2468563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Cambria" pitchFamily="18" charset="0"/>
                <a:cs typeface="ヒラギノ角ゴ ProN W3"/>
                <a:sym typeface="Cambria" pitchFamily="18" charset="0"/>
              </a:rPr>
              <a:t>(d’après Outrequin G et Boutillier B)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1"/>
          <p:cNvSpPr>
            <a:spLocks noGrp="1" noChangeArrowheads="1"/>
          </p:cNvSpPr>
          <p:nvPr>
            <p:ph type="title"/>
          </p:nvPr>
        </p:nvSpPr>
        <p:spPr>
          <a:xfrm>
            <a:off x="393700" y="203200"/>
            <a:ext cx="10883900" cy="1435100"/>
          </a:xfrm>
        </p:spPr>
        <p:txBody>
          <a:bodyPr/>
          <a:lstStyle/>
          <a:p>
            <a:pPr algn="l" eaLnBrk="1" hangingPunct="1"/>
            <a:r>
              <a:rPr lang="en-US"/>
              <a:t>Anatomie</a:t>
            </a:r>
          </a:p>
        </p:txBody>
      </p:sp>
      <p:sp>
        <p:nvSpPr>
          <p:cNvPr id="208898" name="Rectangle 2"/>
          <p:cNvSpPr>
            <a:spLocks/>
          </p:cNvSpPr>
          <p:nvPr/>
        </p:nvSpPr>
        <p:spPr bwMode="auto">
          <a:xfrm>
            <a:off x="8737600" y="4749800"/>
            <a:ext cx="3975100" cy="4660900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sp>
        <p:nvSpPr>
          <p:cNvPr id="208899" name="Rectangle 3"/>
          <p:cNvSpPr>
            <a:spLocks/>
          </p:cNvSpPr>
          <p:nvPr/>
        </p:nvSpPr>
        <p:spPr bwMode="auto">
          <a:xfrm>
            <a:off x="4546600" y="88900"/>
            <a:ext cx="843280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spcBef>
                <a:spcPts val="3000"/>
              </a:spcBef>
              <a:tabLst>
                <a:tab pos="4244975" algn="l"/>
              </a:tabLst>
            </a:pPr>
            <a:r>
              <a:rPr lang="en-US" sz="2400">
                <a:solidFill>
                  <a:srgbClr val="D90B00"/>
                </a:solidFill>
                <a:cs typeface="ヒラギノ角ゴ ProN W3"/>
              </a:rPr>
              <a:t>Noyau moteur</a:t>
            </a:r>
            <a:r>
              <a:rPr lang="en-US" sz="2400">
                <a:solidFill>
                  <a:schemeClr val="tx1"/>
                </a:solidFill>
                <a:cs typeface="ヒラギノ角ゴ ProN W3"/>
              </a:rPr>
              <a:t> =&gt; fibres motrices</a:t>
            </a:r>
            <a:br>
              <a:rPr lang="en-US" sz="2400">
                <a:solidFill>
                  <a:schemeClr val="tx1"/>
                </a:solidFill>
                <a:cs typeface="ヒラギノ角ゴ ProN W3"/>
              </a:rPr>
            </a:br>
            <a:r>
              <a:rPr lang="en-US" sz="2400">
                <a:solidFill>
                  <a:srgbClr val="00FF00"/>
                </a:solidFill>
                <a:cs typeface="ヒラギノ角ゴ ProN W3"/>
              </a:rPr>
              <a:t>Noyau salivaire supérieur</a:t>
            </a:r>
            <a:r>
              <a:rPr lang="en-US" sz="2400">
                <a:solidFill>
                  <a:schemeClr val="tx1"/>
                </a:solidFill>
                <a:cs typeface="ヒラギノ角ゴ ProN W3"/>
              </a:rPr>
              <a:t> =&gt; fibres parasympathiques</a:t>
            </a:r>
            <a:br>
              <a:rPr lang="en-US" sz="2400">
                <a:solidFill>
                  <a:schemeClr val="tx1"/>
                </a:solidFill>
                <a:cs typeface="ヒラギノ角ゴ ProN W3"/>
              </a:rPr>
            </a:br>
            <a:r>
              <a:rPr lang="en-US" sz="2400">
                <a:solidFill>
                  <a:srgbClr val="0080FF"/>
                </a:solidFill>
                <a:cs typeface="ヒラギノ角ゴ ProN W3"/>
              </a:rPr>
              <a:t>Fibres sensitives gustatives</a:t>
            </a:r>
            <a:r>
              <a:rPr lang="en-US" sz="2400">
                <a:solidFill>
                  <a:schemeClr val="tx1"/>
                </a:solidFill>
                <a:cs typeface="ヒラギノ角ゴ ProN W3"/>
              </a:rPr>
              <a:t> (2/3 ant de la langue) =&gt; </a:t>
            </a:r>
            <a:br>
              <a:rPr lang="en-US" sz="2400">
                <a:solidFill>
                  <a:schemeClr val="tx1"/>
                </a:solidFill>
                <a:cs typeface="ヒラギノ角ゴ ProN W3"/>
              </a:rPr>
            </a:br>
            <a:r>
              <a:rPr lang="en-US" sz="2400">
                <a:solidFill>
                  <a:schemeClr val="tx1"/>
                </a:solidFill>
                <a:cs typeface="ヒラギノ角ゴ ProN W3"/>
              </a:rPr>
              <a:t>partie haute du noyau du faisceau solitaire</a:t>
            </a:r>
          </a:p>
        </p:txBody>
      </p:sp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790700"/>
            <a:ext cx="7454900" cy="425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89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3500" y="4943475"/>
            <a:ext cx="3581400" cy="4289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8902" name="Rectangle 6"/>
          <p:cNvSpPr>
            <a:spLocks/>
          </p:cNvSpPr>
          <p:nvPr/>
        </p:nvSpPr>
        <p:spPr bwMode="auto">
          <a:xfrm>
            <a:off x="8902700" y="9182100"/>
            <a:ext cx="2468563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Cambria" pitchFamily="18" charset="0"/>
                <a:cs typeface="ヒラギノ角ゴ ProN W3"/>
                <a:sym typeface="Cambria" pitchFamily="18" charset="0"/>
              </a:rPr>
              <a:t>(d’après Outrequin G et Boutillier B)</a:t>
            </a:r>
          </a:p>
        </p:txBody>
      </p:sp>
      <p:sp>
        <p:nvSpPr>
          <p:cNvPr id="208903" name="Rectangle 7"/>
          <p:cNvSpPr>
            <a:spLocks/>
          </p:cNvSpPr>
          <p:nvPr/>
        </p:nvSpPr>
        <p:spPr bwMode="auto">
          <a:xfrm>
            <a:off x="0" y="6553200"/>
            <a:ext cx="5854700" cy="269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892175" indent="-434975">
              <a:lnSpc>
                <a:spcPct val="80000"/>
              </a:lnSpc>
              <a:spcBef>
                <a:spcPts val="1200"/>
              </a:spcBef>
              <a:buSzPct val="66000"/>
              <a:buFontTx/>
              <a:buBlip>
                <a:blip r:embed="rId5"/>
              </a:buBlip>
              <a:tabLst>
                <a:tab pos="1249363" algn="l"/>
              </a:tabLst>
            </a:pPr>
            <a:r>
              <a:rPr lang="en-US" sz="2400">
                <a:solidFill>
                  <a:schemeClr val="tx1"/>
                </a:solidFill>
                <a:cs typeface="ヒラギノ角ゴ ProN W3"/>
              </a:rPr>
              <a:t>Noyau moteur à la partie moyenne de la protubérance =&gt;</a:t>
            </a:r>
          </a:p>
          <a:p>
            <a:pPr marL="892175" indent="-434975">
              <a:lnSpc>
                <a:spcPct val="80000"/>
              </a:lnSpc>
              <a:spcBef>
                <a:spcPts val="1200"/>
              </a:spcBef>
              <a:buSzPct val="66000"/>
              <a:buFontTx/>
              <a:buBlip>
                <a:blip r:embed="rId5"/>
              </a:buBlip>
              <a:tabLst>
                <a:tab pos="1249363" algn="l"/>
              </a:tabLst>
            </a:pPr>
            <a:r>
              <a:rPr lang="en-US" sz="2400">
                <a:solidFill>
                  <a:schemeClr val="tx1"/>
                </a:solidFill>
                <a:cs typeface="ヒラギノ角ゴ ProN W3"/>
              </a:rPr>
              <a:t>Boucle autour du noyau du VI =&gt;</a:t>
            </a:r>
          </a:p>
          <a:p>
            <a:pPr marL="892175" indent="-434975">
              <a:lnSpc>
                <a:spcPct val="80000"/>
              </a:lnSpc>
              <a:spcBef>
                <a:spcPts val="1200"/>
              </a:spcBef>
              <a:buSzPct val="66000"/>
              <a:buFontTx/>
              <a:buBlip>
                <a:blip r:embed="rId5"/>
              </a:buBlip>
              <a:tabLst>
                <a:tab pos="1249363" algn="l"/>
              </a:tabLst>
            </a:pPr>
            <a:r>
              <a:rPr lang="en-US" sz="2400">
                <a:solidFill>
                  <a:schemeClr val="tx1"/>
                </a:solidFill>
                <a:cs typeface="ヒラギノ角ゴ ProN W3"/>
              </a:rPr>
              <a:t>Sort latéralement à l’interface pont-bulbe (conflit possible avec l’artère cérébelleuse inféro-postérieure)</a:t>
            </a:r>
          </a:p>
        </p:txBody>
      </p:sp>
      <p:sp>
        <p:nvSpPr>
          <p:cNvPr id="208904" name="Rectangle 8"/>
          <p:cNvSpPr>
            <a:spLocks/>
          </p:cNvSpPr>
          <p:nvPr/>
        </p:nvSpPr>
        <p:spPr bwMode="auto">
          <a:xfrm>
            <a:off x="8115300" y="1879600"/>
            <a:ext cx="4673600" cy="2501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892175" indent="-434975">
              <a:lnSpc>
                <a:spcPct val="80000"/>
              </a:lnSpc>
              <a:spcBef>
                <a:spcPts val="3000"/>
              </a:spcBef>
              <a:buSzPct val="66000"/>
              <a:buFontTx/>
              <a:buBlip>
                <a:blip r:embed="rId5"/>
              </a:buBlip>
              <a:tabLst>
                <a:tab pos="1249363" algn="l"/>
              </a:tabLst>
            </a:pPr>
            <a:r>
              <a:rPr lang="en-US" sz="3600">
                <a:solidFill>
                  <a:schemeClr val="tx1"/>
                </a:solidFill>
                <a:cs typeface="ヒラギノ角ゴ ProN W3"/>
              </a:rPr>
              <a:t>Double innervation centrale du noyau moteur facial supérieur</a:t>
            </a:r>
          </a:p>
        </p:txBody>
      </p:sp>
      <p:pic>
        <p:nvPicPr>
          <p:cNvPr id="20890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38" y="6718300"/>
            <a:ext cx="1654175" cy="242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8906" name="Oval 10"/>
          <p:cNvSpPr>
            <a:spLocks/>
          </p:cNvSpPr>
          <p:nvPr/>
        </p:nvSpPr>
        <p:spPr bwMode="auto">
          <a:xfrm>
            <a:off x="7366000" y="8102600"/>
            <a:ext cx="381000" cy="355600"/>
          </a:xfrm>
          <a:prstGeom prst="ellipse">
            <a:avLst/>
          </a:prstGeom>
          <a:noFill/>
          <a:ln w="25400">
            <a:solidFill>
              <a:srgbClr val="D90B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96900" y="203200"/>
            <a:ext cx="8547100" cy="1320800"/>
          </a:xfrm>
        </p:spPr>
        <p:txBody>
          <a:bodyPr/>
          <a:lstStyle/>
          <a:p>
            <a:pPr algn="l" eaLnBrk="1" hangingPunct="1"/>
            <a:r>
              <a:rPr lang="en-US"/>
              <a:t>Anatomie</a:t>
            </a:r>
          </a:p>
        </p:txBody>
      </p:sp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9475" y="1714500"/>
            <a:ext cx="8010525" cy="600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4195" name="Rectangle 3"/>
          <p:cNvSpPr>
            <a:spLocks/>
          </p:cNvSpPr>
          <p:nvPr/>
        </p:nvSpPr>
        <p:spPr bwMode="auto">
          <a:xfrm>
            <a:off x="431800" y="1981200"/>
            <a:ext cx="4279900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434975" indent="-434975">
              <a:spcBef>
                <a:spcPts val="3000"/>
              </a:spcBef>
              <a:buSzPct val="66000"/>
              <a:buFontTx/>
              <a:buBlip>
                <a:blip r:embed="rId4"/>
              </a:buBlip>
              <a:tabLst>
                <a:tab pos="817563" algn="l"/>
              </a:tabLst>
            </a:pPr>
            <a:r>
              <a:rPr lang="en-US" sz="3600">
                <a:solidFill>
                  <a:srgbClr val="F3EB00"/>
                </a:solidFill>
                <a:cs typeface="ヒラギノ角ゴ ProN W3"/>
              </a:rPr>
              <a:t>SCM</a:t>
            </a:r>
            <a:r>
              <a:rPr lang="en-US" sz="3600">
                <a:solidFill>
                  <a:schemeClr val="tx1"/>
                </a:solidFill>
                <a:cs typeface="ヒラギノ角ゴ ProN W3"/>
              </a:rPr>
              <a:t> :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SA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nerfs cervicaux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	C1, C2</a:t>
            </a:r>
          </a:p>
          <a:p>
            <a:pPr marL="434975" indent="-434975">
              <a:spcBef>
                <a:spcPts val="3000"/>
              </a:spcBef>
              <a:buSzPct val="66000"/>
              <a:buFontTx/>
              <a:buBlip>
                <a:blip r:embed="rId4"/>
              </a:buBlip>
              <a:tabLst>
                <a:tab pos="817563" algn="l"/>
              </a:tabLst>
            </a:pPr>
            <a:r>
              <a:rPr lang="en-US" sz="3600">
                <a:solidFill>
                  <a:srgbClr val="F3EB00"/>
                </a:solidFill>
                <a:cs typeface="ヒラギノ角ゴ ProN W3"/>
              </a:rPr>
              <a:t>Trapèze</a:t>
            </a:r>
            <a:r>
              <a:rPr lang="en-US" sz="3600">
                <a:solidFill>
                  <a:schemeClr val="tx1"/>
                </a:solidFill>
                <a:cs typeface="ヒラギノ角ゴ ProN W3"/>
              </a:rPr>
              <a:t> :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SA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nerfs cervicaux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	C3, C4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endParaRPr lang="en-US" sz="3600">
              <a:solidFill>
                <a:schemeClr val="tx1"/>
              </a:solidFill>
              <a:cs typeface="ヒラギノ角ゴ ProN W3"/>
            </a:endParaRP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96900" y="203200"/>
            <a:ext cx="8547100" cy="1320800"/>
          </a:xfrm>
        </p:spPr>
        <p:txBody>
          <a:bodyPr/>
          <a:lstStyle/>
          <a:p>
            <a:pPr algn="l" eaLnBrk="1" hangingPunct="1"/>
            <a:r>
              <a:rPr lang="en-US"/>
              <a:t>Clinique</a:t>
            </a:r>
          </a:p>
        </p:txBody>
      </p:sp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574800"/>
            <a:ext cx="5781675" cy="7708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2425" y="1574800"/>
            <a:ext cx="5781675" cy="7708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304800" y="1790700"/>
            <a:ext cx="10464800" cy="7454900"/>
          </a:xfrm>
        </p:spPr>
        <p:txBody>
          <a:bodyPr/>
          <a:lstStyle/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Causes </a:t>
            </a:r>
            <a:r>
              <a:rPr lang="en-US">
                <a:solidFill>
                  <a:srgbClr val="F3EB00"/>
                </a:solidFill>
              </a:rPr>
              <a:t>traumatiques</a:t>
            </a:r>
            <a:br>
              <a:rPr lang="en-US"/>
            </a:br>
            <a:r>
              <a:rPr lang="en-US"/>
              <a:t>- balle, arme blanche, coup, étirement (pendaison), luxation épaule, dissection carotidienne </a:t>
            </a:r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/>
              <a:t>Causes </a:t>
            </a:r>
            <a:r>
              <a:rPr lang="en-US">
                <a:solidFill>
                  <a:srgbClr val="F3EB00"/>
                </a:solidFill>
              </a:rPr>
              <a:t>iatrogènes</a:t>
            </a:r>
            <a:br>
              <a:rPr lang="en-US"/>
            </a:br>
            <a:r>
              <a:rPr lang="en-US"/>
              <a:t>- chirurgie du triangle postérieur de la nuque, canulation de la veine jugulaire interne, radiothérapie</a:t>
            </a:r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>
                <a:solidFill>
                  <a:srgbClr val="F3EB00"/>
                </a:solidFill>
              </a:rPr>
              <a:t>Idiopathiques</a:t>
            </a:r>
            <a:br>
              <a:rPr lang="en-US"/>
            </a:br>
            <a:r>
              <a:rPr lang="en-US"/>
              <a:t>- Parsonage et Turner</a:t>
            </a:r>
            <a:br>
              <a:rPr lang="en-US"/>
            </a:br>
            <a:endParaRPr lang="en-US"/>
          </a:p>
        </p:txBody>
      </p:sp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203200"/>
            <a:ext cx="10896600" cy="1320800"/>
          </a:xfrm>
        </p:spPr>
        <p:txBody>
          <a:bodyPr/>
          <a:lstStyle/>
          <a:p>
            <a:pPr algn="l" eaLnBrk="1" hangingPunct="1"/>
            <a:r>
              <a:rPr lang="en-US"/>
              <a:t>Causes de neuropathie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1"/>
          <p:cNvSpPr>
            <a:spLocks noGrp="1" noChangeArrowheads="1"/>
          </p:cNvSpPr>
          <p:nvPr>
            <p:ph type="title"/>
          </p:nvPr>
        </p:nvSpPr>
        <p:spPr>
          <a:xfrm>
            <a:off x="596900" y="203200"/>
            <a:ext cx="9144000" cy="1320800"/>
          </a:xfrm>
        </p:spPr>
        <p:txBody>
          <a:bodyPr/>
          <a:lstStyle/>
          <a:p>
            <a:pPr algn="l" eaLnBrk="1" hangingPunct="1"/>
            <a:r>
              <a:rPr lang="en-US"/>
              <a:t>ENMG (neurotmèse ?)</a:t>
            </a:r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0" y="181610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0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3300" y="1828800"/>
            <a:ext cx="2984500" cy="3014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03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486900" y="4838700"/>
            <a:ext cx="3530600" cy="3365500"/>
          </a:xfrm>
        </p:spPr>
        <p:txBody>
          <a:bodyPr/>
          <a:lstStyle/>
          <a:p>
            <a:pPr marL="892175" eaLnBrk="1" hangingPunct="1">
              <a:buFontTx/>
              <a:buBlip>
                <a:blip r:embed="rId5"/>
              </a:buBlip>
            </a:pPr>
            <a:r>
              <a:rPr lang="en-US" sz="2400"/>
              <a:t>S1 : derrière </a:t>
            </a:r>
            <a:br>
              <a:rPr lang="en-US" sz="2400"/>
            </a:br>
            <a:r>
              <a:rPr lang="en-US" sz="2400"/>
              <a:t>lobe de l’oreille</a:t>
            </a:r>
          </a:p>
          <a:p>
            <a:pPr marL="892175" eaLnBrk="1" hangingPunct="1">
              <a:buFontTx/>
              <a:buBlip>
                <a:blip r:embed="rId5"/>
              </a:buBlip>
            </a:pPr>
            <a:r>
              <a:rPr lang="en-US" sz="2400"/>
              <a:t>S2 : triangle postérieur de la nuque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9486900" y="4838700"/>
            <a:ext cx="3530600" cy="3365500"/>
          </a:xfrm>
        </p:spPr>
        <p:txBody>
          <a:bodyPr/>
          <a:lstStyle/>
          <a:p>
            <a:pPr marL="892175" eaLnBrk="1" hangingPunct="1">
              <a:buFontTx/>
              <a:buBlip>
                <a:blip r:embed="rId3"/>
              </a:buBlip>
            </a:pPr>
            <a:r>
              <a:rPr lang="en-US" sz="2400">
                <a:solidFill>
                  <a:srgbClr val="F3EB00"/>
                </a:solidFill>
              </a:rPr>
              <a:t>S1</a:t>
            </a:r>
            <a:r>
              <a:rPr lang="en-US" sz="2400"/>
              <a:t>: derrière </a:t>
            </a:r>
            <a:br>
              <a:rPr lang="en-US" sz="2400"/>
            </a:br>
            <a:r>
              <a:rPr lang="en-US" sz="2400"/>
              <a:t>lobe de l’oreille</a:t>
            </a:r>
          </a:p>
          <a:p>
            <a:pPr marL="892175" eaLnBrk="1" hangingPunct="1">
              <a:buFontTx/>
              <a:buBlip>
                <a:blip r:embed="rId3"/>
              </a:buBlip>
            </a:pPr>
            <a:r>
              <a:rPr lang="en-US" sz="2400">
                <a:solidFill>
                  <a:srgbClr val="F3EB00"/>
                </a:solidFill>
              </a:rPr>
              <a:t>S2</a:t>
            </a:r>
            <a:r>
              <a:rPr lang="en-US" sz="2400"/>
              <a:t> : triangle postérieur de la nuque</a:t>
            </a:r>
          </a:p>
        </p:txBody>
      </p:sp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203200"/>
            <a:ext cx="9144000" cy="1320800"/>
          </a:xfrm>
        </p:spPr>
        <p:txBody>
          <a:bodyPr/>
          <a:lstStyle/>
          <a:p>
            <a:pPr algn="l" eaLnBrk="1" hangingPunct="1"/>
            <a:r>
              <a:rPr lang="en-US"/>
              <a:t>ENMG (neurotmèse ?)</a:t>
            </a:r>
          </a:p>
        </p:txBody>
      </p:sp>
      <p:pic>
        <p:nvPicPr>
          <p:cNvPr id="272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93300" y="1828800"/>
            <a:ext cx="2984500" cy="3014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238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6313" y="1839913"/>
            <a:ext cx="7502525" cy="600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2389" name="Rectangle 5"/>
          <p:cNvSpPr>
            <a:spLocks/>
          </p:cNvSpPr>
          <p:nvPr/>
        </p:nvSpPr>
        <p:spPr bwMode="auto">
          <a:xfrm>
            <a:off x="342900" y="3638550"/>
            <a:ext cx="4064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>
                <a:solidFill>
                  <a:srgbClr val="F3EB00"/>
                </a:solidFill>
                <a:cs typeface="ヒラギノ角ゴ ProN W3"/>
              </a:rPr>
              <a:t>S1</a:t>
            </a:r>
          </a:p>
        </p:txBody>
      </p:sp>
      <p:sp>
        <p:nvSpPr>
          <p:cNvPr id="272390" name="Rectangle 6"/>
          <p:cNvSpPr>
            <a:spLocks/>
          </p:cNvSpPr>
          <p:nvPr/>
        </p:nvSpPr>
        <p:spPr bwMode="auto">
          <a:xfrm>
            <a:off x="342900" y="4991100"/>
            <a:ext cx="4064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>
                <a:solidFill>
                  <a:srgbClr val="F3EB00"/>
                </a:solidFill>
                <a:cs typeface="ヒラギノ角ゴ ProN W3"/>
              </a:rPr>
              <a:t>S1</a:t>
            </a:r>
          </a:p>
        </p:txBody>
      </p:sp>
      <p:sp>
        <p:nvSpPr>
          <p:cNvPr id="272391" name="Rectangle 7"/>
          <p:cNvSpPr>
            <a:spLocks/>
          </p:cNvSpPr>
          <p:nvPr/>
        </p:nvSpPr>
        <p:spPr bwMode="auto">
          <a:xfrm>
            <a:off x="342900" y="4203700"/>
            <a:ext cx="466725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>
                <a:solidFill>
                  <a:srgbClr val="F3EB00"/>
                </a:solidFill>
                <a:cs typeface="ヒラギノ角ゴ ProN W3"/>
              </a:rPr>
              <a:t>S2</a:t>
            </a:r>
          </a:p>
        </p:txBody>
      </p:sp>
      <p:sp>
        <p:nvSpPr>
          <p:cNvPr id="272392" name="Rectangle 8"/>
          <p:cNvSpPr>
            <a:spLocks/>
          </p:cNvSpPr>
          <p:nvPr/>
        </p:nvSpPr>
        <p:spPr bwMode="auto">
          <a:xfrm>
            <a:off x="5384800" y="4813300"/>
            <a:ext cx="7239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>
                <a:solidFill>
                  <a:srgbClr val="D90B00"/>
                </a:solidFill>
                <a:cs typeface="ヒラギノ角ゴ ProN W3"/>
              </a:rPr>
              <a:t>SCM</a:t>
            </a:r>
          </a:p>
        </p:txBody>
      </p:sp>
      <p:sp>
        <p:nvSpPr>
          <p:cNvPr id="272393" name="Rectangle 9"/>
          <p:cNvSpPr>
            <a:spLocks/>
          </p:cNvSpPr>
          <p:nvPr/>
        </p:nvSpPr>
        <p:spPr bwMode="auto">
          <a:xfrm>
            <a:off x="5549900" y="4114800"/>
            <a:ext cx="287338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>
                <a:solidFill>
                  <a:srgbClr val="D90B00"/>
                </a:solidFill>
                <a:cs typeface="ヒラギノ角ゴ ProN W3"/>
              </a:rPr>
              <a:t>T</a:t>
            </a:r>
          </a:p>
        </p:txBody>
      </p:sp>
      <p:sp>
        <p:nvSpPr>
          <p:cNvPr id="272394" name="Rectangle 10"/>
          <p:cNvSpPr>
            <a:spLocks/>
          </p:cNvSpPr>
          <p:nvPr/>
        </p:nvSpPr>
        <p:spPr bwMode="auto">
          <a:xfrm>
            <a:off x="5549900" y="3416300"/>
            <a:ext cx="287338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>
                <a:solidFill>
                  <a:srgbClr val="D90B00"/>
                </a:solidFill>
                <a:cs typeface="ヒラギノ角ゴ ProN W3"/>
              </a:rPr>
              <a:t>T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203200"/>
            <a:ext cx="10464800" cy="4051300"/>
          </a:xfrm>
        </p:spPr>
        <p:txBody>
          <a:bodyPr/>
          <a:lstStyle/>
          <a:p>
            <a:pPr eaLnBrk="1" hangingPunct="1"/>
            <a:r>
              <a:rPr lang="en-US"/>
              <a:t>NERF HYPOGLOSSE (XII)</a:t>
            </a:r>
            <a:br>
              <a:rPr lang="en-US"/>
            </a:br>
            <a:r>
              <a:rPr lang="en-US" sz="3600"/>
              <a:t>Nerf de la motricité de la </a:t>
            </a:r>
            <a:r>
              <a:rPr lang="en-US" sz="3600">
                <a:solidFill>
                  <a:srgbClr val="FFFF33"/>
                </a:solidFill>
              </a:rPr>
              <a:t>langue</a:t>
            </a:r>
            <a:br>
              <a:rPr lang="en-US" sz="3600"/>
            </a:br>
            <a:r>
              <a:rPr lang="en-US"/>
              <a:t> </a:t>
            </a:r>
          </a:p>
        </p:txBody>
      </p:sp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1200" y="3721100"/>
            <a:ext cx="6502400" cy="529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1"/>
          <p:cNvSpPr>
            <a:spLocks noGrp="1" noChangeArrowheads="1"/>
          </p:cNvSpPr>
          <p:nvPr>
            <p:ph type="title"/>
          </p:nvPr>
        </p:nvSpPr>
        <p:spPr>
          <a:xfrm>
            <a:off x="596900" y="203200"/>
            <a:ext cx="8547100" cy="1320800"/>
          </a:xfrm>
        </p:spPr>
        <p:txBody>
          <a:bodyPr anchor="ctr"/>
          <a:lstStyle/>
          <a:p>
            <a:pPr algn="l" eaLnBrk="1" hangingPunct="1"/>
            <a:r>
              <a:rPr lang="en-US"/>
              <a:t>Anatomie</a:t>
            </a:r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83200" y="1638300"/>
            <a:ext cx="6604000" cy="7429500"/>
          </a:xfrm>
        </p:spPr>
        <p:txBody>
          <a:bodyPr anchor="ctr"/>
          <a:lstStyle/>
          <a:p>
            <a:pPr marL="892175" indent="-434975" eaLnBrk="1" hangingPunct="1"/>
            <a:r>
              <a:rPr lang="en-US"/>
              <a:t>&gt; sillon pré-olivaire (1)</a:t>
            </a:r>
          </a:p>
          <a:p>
            <a:pPr marL="892175" indent="-434975" eaLnBrk="1" hangingPunct="1"/>
            <a:r>
              <a:rPr lang="en-US"/>
              <a:t>sort du crâne par le canal de l’hypoglosse</a:t>
            </a:r>
          </a:p>
          <a:p>
            <a:pPr marL="892175" indent="-434975" eaLnBrk="1" hangingPunct="1"/>
            <a:r>
              <a:rPr lang="en-US"/>
              <a:t>rejoint par de fibres motrices de C2-C3 formant </a:t>
            </a:r>
            <a:r>
              <a:rPr lang="en-US">
                <a:solidFill>
                  <a:srgbClr val="FF5308"/>
                </a:solidFill>
              </a:rPr>
              <a:t>l’anse du XII </a:t>
            </a:r>
            <a:r>
              <a:rPr lang="en-US"/>
              <a:t>=&gt; innervation de tous les </a:t>
            </a:r>
            <a:r>
              <a:rPr lang="en-US">
                <a:solidFill>
                  <a:srgbClr val="F3EB00"/>
                </a:solidFill>
              </a:rPr>
              <a:t>muscles sous-hyoïdiens</a:t>
            </a:r>
          </a:p>
          <a:p>
            <a:pPr marL="892175" indent="-434975" eaLnBrk="1" hangingPunct="1"/>
            <a:r>
              <a:rPr lang="en-US">
                <a:solidFill>
                  <a:srgbClr val="00BAFB"/>
                </a:solidFill>
              </a:rPr>
              <a:t>rameau sensitif récurrent méningé</a:t>
            </a:r>
          </a:p>
        </p:txBody>
      </p:sp>
      <p:pic>
        <p:nvPicPr>
          <p:cNvPr id="276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0" y="1549400"/>
            <a:ext cx="3392488" cy="762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484" name="Rectangle 4"/>
          <p:cNvSpPr>
            <a:spLocks/>
          </p:cNvSpPr>
          <p:nvPr/>
        </p:nvSpPr>
        <p:spPr bwMode="auto">
          <a:xfrm>
            <a:off x="685800" y="8902700"/>
            <a:ext cx="2468563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Cambria" pitchFamily="18" charset="0"/>
                <a:cs typeface="ヒラギノ角ゴ ProN W3"/>
                <a:sym typeface="Cambria" pitchFamily="18" charset="0"/>
              </a:rPr>
              <a:t>(d’après Outrequin G et Boutillier B)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Rectangle 1"/>
          <p:cNvSpPr>
            <a:spLocks noGrp="1" noChangeArrowheads="1"/>
          </p:cNvSpPr>
          <p:nvPr>
            <p:ph type="title"/>
          </p:nvPr>
        </p:nvSpPr>
        <p:spPr>
          <a:xfrm>
            <a:off x="596900" y="203200"/>
            <a:ext cx="8547100" cy="1320800"/>
          </a:xfrm>
        </p:spPr>
        <p:txBody>
          <a:bodyPr anchor="ctr"/>
          <a:lstStyle/>
          <a:p>
            <a:pPr algn="l" eaLnBrk="1" hangingPunct="1"/>
            <a:r>
              <a:rPr lang="en-US"/>
              <a:t>Anatomie</a:t>
            </a:r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1524000"/>
            <a:ext cx="11056938" cy="793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8531" name="Rectangle 3"/>
          <p:cNvSpPr>
            <a:spLocks/>
          </p:cNvSpPr>
          <p:nvPr/>
        </p:nvSpPr>
        <p:spPr bwMode="auto">
          <a:xfrm>
            <a:off x="5054600" y="9131300"/>
            <a:ext cx="20828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200">
                <a:solidFill>
                  <a:schemeClr val="tx1"/>
                </a:solidFill>
                <a:latin typeface="Cambria Bold" pitchFamily="18" charset="0"/>
                <a:cs typeface="ヒラギノ角ゴ ProN W3"/>
                <a:sym typeface="Cambria Bold" pitchFamily="18" charset="0"/>
              </a:rPr>
              <a:t>(d’après Pierre Guihéneuc)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-25400" y="3098800"/>
            <a:ext cx="7048500" cy="5372100"/>
          </a:xfrm>
        </p:spPr>
        <p:txBody>
          <a:bodyPr anchor="ctr"/>
          <a:lstStyle/>
          <a:p>
            <a:pPr marL="892175" indent="-434975" eaLnBrk="1" hangingPunct="1">
              <a:tabLst>
                <a:tab pos="1333500" algn="l"/>
              </a:tabLst>
            </a:pPr>
            <a:r>
              <a:rPr lang="en-US">
                <a:solidFill>
                  <a:srgbClr val="FFFF33"/>
                </a:solidFill>
              </a:rPr>
              <a:t>Bilatérales</a:t>
            </a:r>
            <a:br>
              <a:rPr lang="en-US"/>
            </a:br>
            <a:r>
              <a:rPr lang="en-US"/>
              <a:t>- Neuronopathies motrices</a:t>
            </a:r>
            <a:br>
              <a:rPr lang="en-US"/>
            </a:br>
            <a:r>
              <a:rPr lang="en-US"/>
              <a:t>- Neuronopathie motrice et</a:t>
            </a:r>
            <a:br>
              <a:rPr lang="en-US"/>
            </a:br>
            <a:r>
              <a:rPr lang="en-US"/>
              <a:t>	sensitive à début facial </a:t>
            </a:r>
            <a:br>
              <a:rPr lang="en-US"/>
            </a:br>
            <a:r>
              <a:rPr lang="en-US"/>
              <a:t>	(FOSMN)</a:t>
            </a:r>
            <a:br>
              <a:rPr lang="en-US"/>
            </a:br>
            <a:r>
              <a:rPr lang="en-US"/>
              <a:t>- SEP</a:t>
            </a:r>
            <a:br>
              <a:rPr lang="en-US"/>
            </a:br>
            <a:r>
              <a:rPr lang="en-US"/>
              <a:t>- Trauma, intubation</a:t>
            </a:r>
            <a:br>
              <a:rPr lang="en-US"/>
            </a:br>
            <a:r>
              <a:rPr lang="en-US"/>
              <a:t>- Néoplasie </a:t>
            </a:r>
            <a:br>
              <a:rPr lang="en-US"/>
            </a:br>
            <a:endParaRPr lang="en-US"/>
          </a:p>
        </p:txBody>
      </p:sp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203200"/>
            <a:ext cx="10896600" cy="2463800"/>
          </a:xfrm>
        </p:spPr>
        <p:txBody>
          <a:bodyPr anchor="ctr"/>
          <a:lstStyle/>
          <a:p>
            <a:pPr algn="l" eaLnBrk="1" hangingPunct="1"/>
            <a:r>
              <a:rPr lang="en-US"/>
              <a:t>Atteintes </a:t>
            </a:r>
            <a:br>
              <a:rPr lang="en-US"/>
            </a:br>
            <a:r>
              <a:rPr lang="en-US"/>
              <a:t>du XII</a:t>
            </a:r>
          </a:p>
        </p:txBody>
      </p:sp>
      <p:sp>
        <p:nvSpPr>
          <p:cNvPr id="280579" name="Rectangle 3"/>
          <p:cNvSpPr>
            <a:spLocks/>
          </p:cNvSpPr>
          <p:nvPr/>
        </p:nvSpPr>
        <p:spPr bwMode="auto">
          <a:xfrm>
            <a:off x="6743700" y="3035300"/>
            <a:ext cx="7048500" cy="715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434975" indent="-434975">
              <a:spcBef>
                <a:spcPts val="3000"/>
              </a:spcBef>
              <a:buSzPct val="66000"/>
              <a:buFontTx/>
              <a:buBlip>
                <a:blip r:embed="rId3"/>
              </a:buBlip>
              <a:tabLst>
                <a:tab pos="747713" algn="l"/>
              </a:tabLst>
            </a:pPr>
            <a:r>
              <a:rPr lang="en-US" sz="3600">
                <a:solidFill>
                  <a:srgbClr val="FFFF33"/>
                </a:solidFill>
                <a:cs typeface="ヒラギノ角ゴ ProN W3"/>
              </a:rPr>
              <a:t>Unilatérales </a:t>
            </a:r>
            <a:r>
              <a:rPr lang="en-US" sz="1800">
                <a:solidFill>
                  <a:schemeClr val="tx1"/>
                </a:solidFill>
                <a:cs typeface="ヒラギノ角ゴ ProN W3"/>
              </a:rPr>
              <a:t>(douleur occipitale)</a:t>
            </a:r>
            <a:br>
              <a:rPr lang="en-US" sz="18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Masse (néo, vasculaire, 	dissection de la carotide 	interne)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Arnold-Chiari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Radiothérapie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Chirurgie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Trauma, intubation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Lésion du tronc cérébral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idiopathique (réversible)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- HNPP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endParaRPr lang="en-US" sz="3600">
              <a:solidFill>
                <a:schemeClr val="tx1"/>
              </a:solidFill>
              <a:cs typeface="ヒラギノ角ゴ ProN W3"/>
            </a:endParaRPr>
          </a:p>
        </p:txBody>
      </p:sp>
      <p:pic>
        <p:nvPicPr>
          <p:cNvPr id="280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2600" y="355600"/>
            <a:ext cx="1993900" cy="2951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05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98013" y="341313"/>
            <a:ext cx="2706687" cy="2947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058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5163" y="1333500"/>
            <a:ext cx="1870075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39700" y="2806700"/>
            <a:ext cx="12763500" cy="6985000"/>
          </a:xfrm>
        </p:spPr>
        <p:txBody>
          <a:bodyPr anchor="ctr"/>
          <a:lstStyle/>
          <a:p>
            <a:pPr marL="892175" indent="-434975" algn="l" eaLnBrk="1" hangingPunct="1">
              <a:tabLst>
                <a:tab pos="1239838" algn="l"/>
              </a:tabLst>
            </a:pPr>
            <a:r>
              <a:rPr lang="en-US">
                <a:solidFill>
                  <a:srgbClr val="F3EB00"/>
                </a:solidFill>
              </a:rPr>
              <a:t>Muscle lingual</a:t>
            </a:r>
            <a:br>
              <a:rPr lang="en-US">
                <a:solidFill>
                  <a:srgbClr val="F3EB00"/>
                </a:solidFill>
              </a:rPr>
            </a:br>
            <a:r>
              <a:rPr lang="en-US" sz="3000"/>
              <a:t>- 	le patient tire la langue</a:t>
            </a:r>
            <a:br>
              <a:rPr lang="en-US" sz="3000"/>
            </a:br>
            <a:r>
              <a:rPr lang="en-US" sz="3000"/>
              <a:t>- 	saisir la pointe avec une </a:t>
            </a:r>
            <a:br>
              <a:rPr lang="en-US" sz="3000"/>
            </a:br>
            <a:r>
              <a:rPr lang="en-US" sz="3000"/>
              <a:t>	compresse</a:t>
            </a:r>
            <a:br>
              <a:rPr lang="en-US" sz="3000"/>
            </a:br>
            <a:r>
              <a:rPr lang="en-US" sz="3000"/>
              <a:t>- 	insérer l’aiguille (Dr/G)</a:t>
            </a:r>
            <a:br>
              <a:rPr lang="en-US" sz="3000"/>
            </a:br>
            <a:r>
              <a:rPr lang="en-US" sz="3000"/>
              <a:t>- 	le patient rentre la langue </a:t>
            </a:r>
            <a:br>
              <a:rPr lang="en-US" sz="3000"/>
            </a:br>
            <a:r>
              <a:rPr lang="en-US" sz="3000"/>
              <a:t>	(repos)</a:t>
            </a:r>
            <a:br>
              <a:rPr lang="en-US" sz="3000"/>
            </a:br>
            <a:r>
              <a:rPr lang="en-US" sz="3000"/>
              <a:t>- 	protraction volontaire (IF)</a:t>
            </a:r>
            <a:endParaRPr lang="en-US"/>
          </a:p>
          <a:p>
            <a:pPr marL="892175" indent="-434975" algn="l" eaLnBrk="1" hangingPunct="1">
              <a:spcBef>
                <a:spcPts val="900"/>
              </a:spcBef>
              <a:tabLst>
                <a:tab pos="1239838" algn="l"/>
              </a:tabLst>
            </a:pPr>
            <a:r>
              <a:rPr lang="en-US">
                <a:solidFill>
                  <a:srgbClr val="FFFF33"/>
                </a:solidFill>
              </a:rPr>
              <a:t>Muscle Génio-glosse </a:t>
            </a:r>
            <a:br>
              <a:rPr lang="en-US">
                <a:solidFill>
                  <a:srgbClr val="FFFF33"/>
                </a:solidFill>
              </a:rPr>
            </a:br>
            <a:r>
              <a:rPr lang="en-US">
                <a:solidFill>
                  <a:srgbClr val="FFFF33"/>
                </a:solidFill>
              </a:rPr>
              <a:t>et Génio-hyoïdien</a:t>
            </a:r>
            <a:br>
              <a:rPr lang="en-US"/>
            </a:br>
            <a:r>
              <a:rPr lang="en-US" sz="3000"/>
              <a:t>- 	piquer sous le menton juste </a:t>
            </a:r>
            <a:br>
              <a:rPr lang="en-US" sz="3000"/>
            </a:br>
            <a:r>
              <a:rPr lang="en-US" sz="3000"/>
              <a:t>	en dehors de la ligne médiane, </a:t>
            </a:r>
            <a:br>
              <a:rPr lang="en-US" sz="3000"/>
            </a:br>
            <a:r>
              <a:rPr lang="en-US" sz="3000"/>
              <a:t>	1 cm en arrière du bord inférieur de la mandibule</a:t>
            </a:r>
            <a:br>
              <a:rPr lang="en-US"/>
            </a:br>
            <a:endParaRPr lang="en-US"/>
          </a:p>
        </p:txBody>
      </p:sp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-165100"/>
            <a:ext cx="10883900" cy="1435100"/>
          </a:xfrm>
        </p:spPr>
        <p:txBody>
          <a:bodyPr anchor="ctr"/>
          <a:lstStyle/>
          <a:p>
            <a:pPr algn="l" eaLnBrk="1" hangingPunct="1"/>
            <a:r>
              <a:rPr lang="en-US"/>
              <a:t>ENMG</a:t>
            </a:r>
          </a:p>
        </p:txBody>
      </p:sp>
      <p:pic>
        <p:nvPicPr>
          <p:cNvPr id="2826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3900" y="304800"/>
            <a:ext cx="5602288" cy="3778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82628" name="Oval 4"/>
          <p:cNvSpPr>
            <a:spLocks/>
          </p:cNvSpPr>
          <p:nvPr/>
        </p:nvSpPr>
        <p:spPr bwMode="auto">
          <a:xfrm>
            <a:off x="11595100" y="1739900"/>
            <a:ext cx="469900" cy="4953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sp>
        <p:nvSpPr>
          <p:cNvPr id="282629" name="Oval 5"/>
          <p:cNvSpPr>
            <a:spLocks/>
          </p:cNvSpPr>
          <p:nvPr/>
        </p:nvSpPr>
        <p:spPr bwMode="auto">
          <a:xfrm>
            <a:off x="10452100" y="2806700"/>
            <a:ext cx="469900" cy="4953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sp>
        <p:nvSpPr>
          <p:cNvPr id="282630" name="Rectangle 6"/>
          <p:cNvSpPr>
            <a:spLocks/>
          </p:cNvSpPr>
          <p:nvPr/>
        </p:nvSpPr>
        <p:spPr bwMode="auto">
          <a:xfrm>
            <a:off x="11671300" y="1600200"/>
            <a:ext cx="312738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cs typeface="ヒラギノ角ゴ ProN W3"/>
              </a:rPr>
              <a:t>1</a:t>
            </a:r>
          </a:p>
        </p:txBody>
      </p:sp>
      <p:sp>
        <p:nvSpPr>
          <p:cNvPr id="282631" name="Rectangle 7"/>
          <p:cNvSpPr>
            <a:spLocks/>
          </p:cNvSpPr>
          <p:nvPr/>
        </p:nvSpPr>
        <p:spPr bwMode="auto">
          <a:xfrm>
            <a:off x="10474325" y="2667000"/>
            <a:ext cx="417513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cs typeface="ヒラギノ角ゴ ProN W3"/>
              </a:rPr>
              <a:t>2</a:t>
            </a:r>
          </a:p>
        </p:txBody>
      </p:sp>
      <p:sp>
        <p:nvSpPr>
          <p:cNvPr id="282632" name="Oval 8"/>
          <p:cNvSpPr>
            <a:spLocks/>
          </p:cNvSpPr>
          <p:nvPr/>
        </p:nvSpPr>
        <p:spPr bwMode="auto">
          <a:xfrm>
            <a:off x="711200" y="1320800"/>
            <a:ext cx="469900" cy="4953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sp>
        <p:nvSpPr>
          <p:cNvPr id="282633" name="Rectangle 9"/>
          <p:cNvSpPr>
            <a:spLocks/>
          </p:cNvSpPr>
          <p:nvPr/>
        </p:nvSpPr>
        <p:spPr bwMode="auto">
          <a:xfrm>
            <a:off x="787400" y="1143000"/>
            <a:ext cx="31115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cs typeface="ヒラギノ角ゴ ProN W3"/>
              </a:rPr>
              <a:t>1</a:t>
            </a:r>
          </a:p>
        </p:txBody>
      </p:sp>
      <p:sp>
        <p:nvSpPr>
          <p:cNvPr id="282634" name="Oval 10"/>
          <p:cNvSpPr>
            <a:spLocks/>
          </p:cNvSpPr>
          <p:nvPr/>
        </p:nvSpPr>
        <p:spPr bwMode="auto">
          <a:xfrm>
            <a:off x="711200" y="1879600"/>
            <a:ext cx="469900" cy="4953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fr-FR">
              <a:cs typeface="ヒラギノ角ゴ ProN W3"/>
            </a:endParaRPr>
          </a:p>
        </p:txBody>
      </p:sp>
      <p:sp>
        <p:nvSpPr>
          <p:cNvPr id="282635" name="Rectangle 11"/>
          <p:cNvSpPr>
            <a:spLocks/>
          </p:cNvSpPr>
          <p:nvPr/>
        </p:nvSpPr>
        <p:spPr bwMode="auto">
          <a:xfrm>
            <a:off x="733425" y="1714500"/>
            <a:ext cx="417513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cs typeface="ヒラギノ角ゴ ProN W3"/>
              </a:rPr>
              <a:t>2</a:t>
            </a:r>
          </a:p>
        </p:txBody>
      </p:sp>
      <p:sp>
        <p:nvSpPr>
          <p:cNvPr id="282636" name="Rectangle 12"/>
          <p:cNvSpPr>
            <a:spLocks/>
          </p:cNvSpPr>
          <p:nvPr/>
        </p:nvSpPr>
        <p:spPr bwMode="auto">
          <a:xfrm>
            <a:off x="1397000" y="1079500"/>
            <a:ext cx="5033963" cy="193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3000"/>
              </a:spcBef>
              <a:tabLst>
                <a:tab pos="1333500" algn="l"/>
              </a:tabLst>
            </a:pPr>
            <a:r>
              <a:rPr lang="en-US" sz="3600">
                <a:solidFill>
                  <a:schemeClr val="tx1"/>
                </a:solidFill>
                <a:cs typeface="ヒラギノ角ゴ ProN W3"/>
              </a:rPr>
              <a:t>Latence : 3,7 ± 0,4</a:t>
            </a:r>
            <a:r>
              <a:rPr lang="en-US" sz="3600">
                <a:solidFill>
                  <a:schemeClr val="tx1"/>
                </a:solidFill>
                <a:latin typeface="Chalkboard Bold"/>
                <a:cs typeface="ヒラギノ角ゴ ProN W3"/>
                <a:sym typeface="Chalkboard Bold"/>
              </a:rPr>
              <a:t> </a:t>
            </a:r>
            <a:r>
              <a:rPr lang="en-US" sz="3600">
                <a:solidFill>
                  <a:schemeClr val="tx1"/>
                </a:solidFill>
                <a:cs typeface="ヒラギノ角ゴ ProN W3"/>
              </a:rPr>
              <a:t>ms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Latence : 2,1 ± 0,3 ms</a:t>
            </a:r>
            <a:br>
              <a:rPr lang="en-US" sz="3600">
                <a:solidFill>
                  <a:schemeClr val="tx1"/>
                </a:solidFill>
                <a:cs typeface="ヒラギノ角ゴ ProN W3"/>
              </a:rPr>
            </a:br>
            <a:r>
              <a:rPr lang="en-US" sz="3600">
                <a:solidFill>
                  <a:schemeClr val="tx1"/>
                </a:solidFill>
                <a:cs typeface="ヒラギノ角ゴ ProN W3"/>
              </a:rPr>
              <a:t>Amplitude : 0,5 - 13 mV</a:t>
            </a:r>
          </a:p>
        </p:txBody>
      </p:sp>
      <p:pic>
        <p:nvPicPr>
          <p:cNvPr id="282637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42500" y="7734300"/>
            <a:ext cx="2698750" cy="201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" name="XII EMG ENG lingu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359650" y="4090988"/>
            <a:ext cx="4786313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-203200" y="1206500"/>
            <a:ext cx="5880100" cy="8509000"/>
          </a:xfrm>
        </p:spPr>
        <p:txBody>
          <a:bodyPr/>
          <a:lstStyle/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en-US"/>
              <a:t>Dans la fosse postérieure le </a:t>
            </a:r>
            <a:r>
              <a:rPr lang="en-US">
                <a:solidFill>
                  <a:srgbClr val="D90B00"/>
                </a:solidFill>
              </a:rPr>
              <a:t>VII</a:t>
            </a:r>
            <a:r>
              <a:rPr lang="en-US"/>
              <a:t> est accompagné par le </a:t>
            </a:r>
            <a:r>
              <a:rPr lang="en-US">
                <a:solidFill>
                  <a:srgbClr val="F3EB00"/>
                </a:solidFill>
              </a:rPr>
              <a:t>VIII </a:t>
            </a:r>
            <a:r>
              <a:rPr lang="en-US"/>
              <a:t>et le</a:t>
            </a:r>
            <a:r>
              <a:rPr lang="en-US">
                <a:solidFill>
                  <a:srgbClr val="F3EB00"/>
                </a:solidFill>
              </a:rPr>
              <a:t> </a:t>
            </a:r>
            <a:r>
              <a:rPr lang="en-US">
                <a:solidFill>
                  <a:srgbClr val="00BAFB"/>
                </a:solidFill>
              </a:rPr>
              <a:t>VII bis</a:t>
            </a:r>
            <a:endParaRPr lang="en-US">
              <a:solidFill>
                <a:srgbClr val="F3EB00"/>
              </a:solidFill>
            </a:endParaRPr>
          </a:p>
          <a:p>
            <a:pPr marL="892175" eaLnBrk="1" hangingPunct="1">
              <a:spcBef>
                <a:spcPts val="1200"/>
              </a:spcBef>
              <a:buFontTx/>
              <a:buBlip>
                <a:blip r:embed="rId3"/>
              </a:buBlip>
            </a:pPr>
            <a:r>
              <a:rPr lang="en-US"/>
              <a:t>Dans le rocher le </a:t>
            </a:r>
            <a:r>
              <a:rPr lang="en-US">
                <a:solidFill>
                  <a:srgbClr val="D90B00"/>
                </a:solidFill>
              </a:rPr>
              <a:t>VII</a:t>
            </a:r>
            <a:r>
              <a:rPr lang="en-US"/>
              <a:t> s’élargit et se coude au niveau du </a:t>
            </a:r>
            <a:r>
              <a:rPr lang="en-US" u="sng"/>
              <a:t>ganglion géniculé</a:t>
            </a:r>
            <a:r>
              <a:rPr lang="en-US"/>
              <a:t> (9) (corps cellulaires des fibres sensitives gustatives)</a:t>
            </a:r>
          </a:p>
          <a:p>
            <a:pPr marL="892175" eaLnBrk="1" hangingPunct="1">
              <a:spcBef>
                <a:spcPts val="1200"/>
              </a:spcBef>
              <a:buFontTx/>
              <a:buBlip>
                <a:blip r:embed="rId3"/>
              </a:buBlip>
            </a:pPr>
            <a:r>
              <a:rPr lang="en-US" sz="2400"/>
              <a:t>Fibres PS (sécrétions des gl. lacrymales, fosses nasales et gl. salivaires submandibulaires et sublinguales) et sensitives gustatives gagnent le V par la chorde du tympan (5 haut)</a:t>
            </a:r>
          </a:p>
        </p:txBody>
      </p:sp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-38100"/>
            <a:ext cx="10883900" cy="1435100"/>
          </a:xfrm>
        </p:spPr>
        <p:txBody>
          <a:bodyPr/>
          <a:lstStyle/>
          <a:p>
            <a:pPr algn="l" eaLnBrk="1" hangingPunct="1"/>
            <a:r>
              <a:rPr lang="en-US"/>
              <a:t>Anatomie</a:t>
            </a:r>
          </a:p>
        </p:txBody>
      </p:sp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7075" y="-9525"/>
            <a:ext cx="7226300" cy="977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0948" name="Rectangle 4"/>
          <p:cNvSpPr>
            <a:spLocks/>
          </p:cNvSpPr>
          <p:nvPr/>
        </p:nvSpPr>
        <p:spPr bwMode="auto">
          <a:xfrm>
            <a:off x="8470900" y="9055100"/>
            <a:ext cx="2468563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Cambria" pitchFamily="18" charset="0"/>
                <a:cs typeface="ヒラギノ角ゴ ProN W3"/>
                <a:sym typeface="Cambria" pitchFamily="18" charset="0"/>
              </a:rPr>
              <a:t>(d’après Outrequin G et Boutillier B)</a:t>
            </a:r>
          </a:p>
        </p:txBody>
      </p:sp>
      <p:sp>
        <p:nvSpPr>
          <p:cNvPr id="210949" name="Rectangle 5"/>
          <p:cNvSpPr>
            <a:spLocks/>
          </p:cNvSpPr>
          <p:nvPr/>
        </p:nvSpPr>
        <p:spPr bwMode="auto">
          <a:xfrm>
            <a:off x="5802313" y="4483100"/>
            <a:ext cx="1408112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cs typeface="ヒラギノ角ゴ ProN W3"/>
              </a:rPr>
              <a:t>Texte</a:t>
            </a:r>
          </a:p>
        </p:txBody>
      </p:sp>
      <p:sp>
        <p:nvSpPr>
          <p:cNvPr id="210950" name="Rectangle 6"/>
          <p:cNvSpPr>
            <a:spLocks/>
          </p:cNvSpPr>
          <p:nvPr/>
        </p:nvSpPr>
        <p:spPr bwMode="auto">
          <a:xfrm>
            <a:off x="5929313" y="4610100"/>
            <a:ext cx="1408112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cs typeface="ヒラギノ角ゴ ProN W3"/>
              </a:rPr>
              <a:t>Texte</a:t>
            </a:r>
          </a:p>
        </p:txBody>
      </p:sp>
      <p:sp>
        <p:nvSpPr>
          <p:cNvPr id="210951" name="Rectangle 7"/>
          <p:cNvSpPr>
            <a:spLocks/>
          </p:cNvSpPr>
          <p:nvPr/>
        </p:nvSpPr>
        <p:spPr bwMode="auto">
          <a:xfrm>
            <a:off x="6056313" y="4737100"/>
            <a:ext cx="1408112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cs typeface="ヒラギノ角ゴ ProN W3"/>
              </a:rPr>
              <a:t>Texte</a:t>
            </a:r>
          </a:p>
        </p:txBody>
      </p:sp>
      <p:sp>
        <p:nvSpPr>
          <p:cNvPr id="210952" name="Rectangle 8"/>
          <p:cNvSpPr>
            <a:spLocks/>
          </p:cNvSpPr>
          <p:nvPr/>
        </p:nvSpPr>
        <p:spPr bwMode="auto">
          <a:xfrm>
            <a:off x="7178675" y="101600"/>
            <a:ext cx="5080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892175" indent="-434975">
              <a:spcBef>
                <a:spcPts val="1200"/>
              </a:spcBef>
              <a:buSzPct val="66000"/>
              <a:buFontTx/>
              <a:buBlip>
                <a:blip r:embed="rId3"/>
              </a:buBlip>
            </a:pPr>
            <a:r>
              <a:rPr lang="en-US" sz="2400">
                <a:solidFill>
                  <a:srgbClr val="FF2712"/>
                </a:solidFill>
                <a:cs typeface="ヒラギノ角ゴ ProN W3"/>
              </a:rPr>
              <a:t>1</a:t>
            </a:r>
          </a:p>
        </p:txBody>
      </p:sp>
      <p:sp>
        <p:nvSpPr>
          <p:cNvPr id="210953" name="Rectangle 9"/>
          <p:cNvSpPr>
            <a:spLocks/>
          </p:cNvSpPr>
          <p:nvPr/>
        </p:nvSpPr>
        <p:spPr bwMode="auto">
          <a:xfrm>
            <a:off x="9271000" y="0"/>
            <a:ext cx="5080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892175" indent="-434975">
              <a:spcBef>
                <a:spcPts val="1200"/>
              </a:spcBef>
              <a:buSzPct val="66000"/>
              <a:buFontTx/>
              <a:buBlip>
                <a:blip r:embed="rId3"/>
              </a:buBlip>
            </a:pPr>
            <a:r>
              <a:rPr lang="en-US" sz="2400">
                <a:solidFill>
                  <a:srgbClr val="FF2712"/>
                </a:solidFill>
                <a:cs typeface="ヒラギノ角ゴ ProN W3"/>
              </a:rPr>
              <a:t>2</a:t>
            </a:r>
          </a:p>
        </p:txBody>
      </p:sp>
      <p:sp>
        <p:nvSpPr>
          <p:cNvPr id="210954" name="Rectangle 10"/>
          <p:cNvSpPr>
            <a:spLocks/>
          </p:cNvSpPr>
          <p:nvPr/>
        </p:nvSpPr>
        <p:spPr bwMode="auto">
          <a:xfrm>
            <a:off x="8750300" y="3060700"/>
            <a:ext cx="5080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892175" indent="-434975">
              <a:spcBef>
                <a:spcPts val="1200"/>
              </a:spcBef>
              <a:buSzPct val="66000"/>
              <a:buFontTx/>
              <a:buBlip>
                <a:blip r:embed="rId3"/>
              </a:buBlip>
            </a:pPr>
            <a:r>
              <a:rPr lang="en-US" sz="2400">
                <a:solidFill>
                  <a:srgbClr val="FF2712"/>
                </a:solidFill>
                <a:cs typeface="ヒラギノ角ゴ ProN W3"/>
              </a:rPr>
              <a:t>3</a:t>
            </a:r>
          </a:p>
        </p:txBody>
      </p:sp>
      <p:pic>
        <p:nvPicPr>
          <p:cNvPr id="21095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6600" y="-292100"/>
            <a:ext cx="7232650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0956" name="Rectangle 12"/>
          <p:cNvSpPr>
            <a:spLocks/>
          </p:cNvSpPr>
          <p:nvPr/>
        </p:nvSpPr>
        <p:spPr bwMode="auto">
          <a:xfrm>
            <a:off x="11366500" y="152400"/>
            <a:ext cx="14224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Cambria" pitchFamily="18" charset="0"/>
                <a:cs typeface="ヒラギノ角ゴ ProN W3"/>
                <a:sym typeface="Cambria" pitchFamily="18" charset="0"/>
              </a:rPr>
              <a:t>(d’après Monnier G)</a:t>
            </a:r>
          </a:p>
        </p:txBody>
      </p:sp>
      <p:pic>
        <p:nvPicPr>
          <p:cNvPr id="210957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64600" y="2501900"/>
            <a:ext cx="3155950" cy="200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4738" y="1089025"/>
            <a:ext cx="11155362" cy="2046288"/>
          </a:xfrm>
        </p:spPr>
        <p:txBody>
          <a:bodyPr/>
          <a:lstStyle/>
          <a:p>
            <a:pPr algn="just"/>
            <a:r>
              <a:rPr lang="fr-FR" sz="2800" b="1"/>
              <a:t>Réparation microchirurgicale des séquelles sévères de paralysie faciale périphérique chronique: rôle diagnostique et pronostique de l’électroneuromyographie (ENMG)</a:t>
            </a:r>
            <a:endParaRPr lang="it-IT" sz="2800"/>
          </a:p>
        </p:txBody>
      </p:sp>
      <p:sp>
        <p:nvSpPr>
          <p:cNvPr id="14339" name="CasellaDiTesto 1"/>
          <p:cNvSpPr txBox="1">
            <a:spLocks noChangeArrowheads="1"/>
          </p:cNvSpPr>
          <p:nvPr/>
        </p:nvSpPr>
        <p:spPr bwMode="auto">
          <a:xfrm>
            <a:off x="1381125" y="3359150"/>
            <a:ext cx="10242550" cy="1647825"/>
          </a:xfrm>
          <a:prstGeom prst="rect">
            <a:avLst/>
          </a:prstGeom>
          <a:noFill/>
          <a:ln>
            <a:noFill/>
          </a:ln>
          <a:extLst/>
        </p:spPr>
        <p:txBody>
          <a:bodyPr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fr-FR" sz="1400" b="1" i="1">
                <a:solidFill>
                  <a:srgbClr val="000000"/>
                </a:solidFill>
                <a:ea typeface="+mn-ea"/>
                <a:sym typeface="Chalkboard" pitchFamily="-1" charset="0"/>
              </a:rPr>
              <a:t>Alessandro LOZZA </a:t>
            </a:r>
            <a:r>
              <a:rPr lang="fr-FR" sz="1400" i="1">
                <a:solidFill>
                  <a:srgbClr val="000000"/>
                </a:solidFill>
                <a:ea typeface="+mn-ea"/>
                <a:sym typeface="Chalkboard" pitchFamily="-1" charset="0"/>
              </a:rPr>
              <a:t>(1), Francois Charles WANG (2), Dimitri RABBIOSI (3), Valeria COLOMBO (3), Christopher</a:t>
            </a:r>
          </a:p>
          <a:p>
            <a:pPr algn="just" eaLnBrk="1" hangingPunct="1">
              <a:defRPr/>
            </a:pPr>
            <a:r>
              <a:rPr lang="it-IT" sz="1400" i="1">
                <a:solidFill>
                  <a:srgbClr val="000000"/>
                </a:solidFill>
                <a:ea typeface="+mn-ea"/>
                <a:sym typeface="Chalkboard" pitchFamily="-1" charset="0"/>
              </a:rPr>
              <a:t>CABIB ATABALES (4), Enrico ALFONSI (1), Arrigo MOGLIA (1), Paolo GAETANI (5), Federico BIGLIOLI (3). </a:t>
            </a:r>
          </a:p>
          <a:p>
            <a:pPr algn="just" eaLnBrk="1" hangingPunct="1">
              <a:defRPr/>
            </a:pPr>
            <a:r>
              <a:rPr lang="it-IT" sz="1400" i="1">
                <a:solidFill>
                  <a:srgbClr val="000000"/>
                </a:solidFill>
                <a:ea typeface="+mn-ea"/>
                <a:sym typeface="Chalkboard" pitchFamily="-1" charset="0"/>
              </a:rPr>
              <a:t>(1) IRCCS Neurologico Nazionale Casimiro Mondino, Neurofisiopatologia, 27100, Pavia, Italia, </a:t>
            </a:r>
          </a:p>
          <a:p>
            <a:pPr algn="just" eaLnBrk="1" hangingPunct="1">
              <a:defRPr/>
            </a:pPr>
            <a:r>
              <a:rPr lang="it-IT" sz="1400" i="1">
                <a:solidFill>
                  <a:srgbClr val="000000"/>
                </a:solidFill>
                <a:ea typeface="+mn-ea"/>
                <a:sym typeface="Chalkboard" pitchFamily="-1" charset="0"/>
              </a:rPr>
              <a:t>(2) CHU Sart </a:t>
            </a:r>
            <a:r>
              <a:rPr lang="fr-FR" sz="1400" i="1">
                <a:solidFill>
                  <a:srgbClr val="000000"/>
                </a:solidFill>
                <a:ea typeface="+mn-ea"/>
                <a:sym typeface="Chalkboard" pitchFamily="-1" charset="0"/>
              </a:rPr>
              <a:t>Tilman, Service de médecine physique et de l’appareil locomoteur, 4000, Liège, Belgique, </a:t>
            </a:r>
          </a:p>
          <a:p>
            <a:pPr algn="just" eaLnBrk="1" hangingPunct="1">
              <a:defRPr/>
            </a:pPr>
            <a:r>
              <a:rPr lang="fr-FR" sz="1400" i="1">
                <a:solidFill>
                  <a:srgbClr val="000000"/>
                </a:solidFill>
                <a:ea typeface="+mn-ea"/>
                <a:sym typeface="Chalkboard" pitchFamily="-1" charset="0"/>
              </a:rPr>
              <a:t>(3) Ospedale </a:t>
            </a:r>
            <a:r>
              <a:rPr lang="it-IT" sz="1400" i="1">
                <a:solidFill>
                  <a:srgbClr val="000000"/>
                </a:solidFill>
                <a:ea typeface="+mn-ea"/>
                <a:sym typeface="Chalkboard" pitchFamily="-1" charset="0"/>
              </a:rPr>
              <a:t>Universitario San Paolo, UO Complessa di Chirurgia Maxillo-Facciale, 20142, Milano, Italia, </a:t>
            </a:r>
          </a:p>
          <a:p>
            <a:pPr algn="just" eaLnBrk="1" hangingPunct="1">
              <a:defRPr/>
            </a:pPr>
            <a:r>
              <a:rPr lang="it-IT" sz="1400" i="1">
                <a:solidFill>
                  <a:srgbClr val="000000"/>
                </a:solidFill>
                <a:ea typeface="+mn-ea"/>
                <a:sym typeface="Chalkboard" pitchFamily="-1" charset="0"/>
              </a:rPr>
              <a:t>(4) Hospital </a:t>
            </a:r>
            <a:r>
              <a:rPr lang="es-ES" sz="1400" i="1">
                <a:solidFill>
                  <a:srgbClr val="000000"/>
                </a:solidFill>
                <a:ea typeface="+mn-ea"/>
                <a:sym typeface="Chalkboard" pitchFamily="-1" charset="0"/>
              </a:rPr>
              <a:t>Clinic, Unidad de Electromiografía, Control Motor y Dolor Neuropático, 08036, Barcelona, Espana, </a:t>
            </a:r>
          </a:p>
          <a:p>
            <a:pPr algn="just" eaLnBrk="1" hangingPunct="1">
              <a:defRPr/>
            </a:pPr>
            <a:r>
              <a:rPr lang="es-ES" sz="1400" i="1">
                <a:solidFill>
                  <a:srgbClr val="000000"/>
                </a:solidFill>
                <a:ea typeface="+mn-ea"/>
                <a:sym typeface="Chalkboard" pitchFamily="-1" charset="0"/>
              </a:rPr>
              <a:t>(5) </a:t>
            </a:r>
            <a:r>
              <a:rPr lang="it-IT" sz="1400" i="1">
                <a:solidFill>
                  <a:srgbClr val="000000"/>
                </a:solidFill>
                <a:ea typeface="+mn-ea"/>
                <a:sym typeface="Chalkboard" pitchFamily="-1" charset="0"/>
              </a:rPr>
              <a:t>IRCCS Policlinico San Matteo , UO Complessa di Neurochirurgia, 27100, Pavia, Italia</a:t>
            </a:r>
            <a:endParaRPr lang="fr-FR" sz="1400">
              <a:solidFill>
                <a:srgbClr val="000000"/>
              </a:solidFill>
              <a:ea typeface="+mn-ea"/>
              <a:sym typeface="Chalkboard" pitchFamily="-1" charset="0"/>
            </a:endParaRPr>
          </a:p>
        </p:txBody>
      </p:sp>
      <p:pic>
        <p:nvPicPr>
          <p:cNvPr id="284675" name="Picture 5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25" y="5695950"/>
            <a:ext cx="3370263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676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0300" y="5491163"/>
            <a:ext cx="2357438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Questionnement</a:t>
            </a:r>
          </a:p>
        </p:txBody>
      </p:sp>
      <p:sp>
        <p:nvSpPr>
          <p:cNvPr id="285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/>
              <a:t>Une paralysie faciale chronique et sévère associée à un examen électromyographique très altéré (silence électrique et  fibrose musculaire), est-ce une voie de non-retour ?</a:t>
            </a:r>
          </a:p>
          <a:p>
            <a:pPr eaLnBrk="1" hangingPunct="1"/>
            <a:r>
              <a:rPr lang="fr-FR"/>
              <a:t>Est-ce que des techniques microchirurgicales existent pour tenter de récupérer les expressions faciales ?</a:t>
            </a:r>
          </a:p>
          <a:p>
            <a:pPr eaLnBrk="1" hangingPunct="1"/>
            <a:endParaRPr lang="fr-FR"/>
          </a:p>
        </p:txBody>
      </p:sp>
      <p:pic>
        <p:nvPicPr>
          <p:cNvPr id="285699" name="Picture 5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081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0" name="Immagin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7838" y="96838"/>
            <a:ext cx="86518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Objectifs / Méthodes</a:t>
            </a:r>
          </a:p>
        </p:txBody>
      </p:sp>
      <p:sp>
        <p:nvSpPr>
          <p:cNvPr id="286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0875" y="2276475"/>
            <a:ext cx="12353925" cy="6435725"/>
          </a:xfrm>
        </p:spPr>
        <p:txBody>
          <a:bodyPr/>
          <a:lstStyle/>
          <a:p>
            <a:pPr eaLnBrk="1" hangingPunct="1"/>
            <a:r>
              <a:rPr lang="fr-FR"/>
              <a:t>Cinq patients avec paralysie faciale périphérique (PFP) chronique sévère due  a une chirurgie de l’angle cérébello-pontique.</a:t>
            </a:r>
          </a:p>
          <a:p>
            <a:pPr eaLnBrk="1" hangingPunct="1"/>
            <a:r>
              <a:rPr lang="fr-FR"/>
              <a:t>Dénervation sévère avec «silence électrique».</a:t>
            </a:r>
          </a:p>
          <a:p>
            <a:pPr eaLnBrk="1" hangingPunct="1"/>
            <a:r>
              <a:rPr lang="fr-FR"/>
              <a:t>Intégrité du V et XII ipsilatérale et du VII controlatérale.</a:t>
            </a:r>
          </a:p>
          <a:p>
            <a:pPr eaLnBrk="1" hangingPunct="1"/>
            <a:r>
              <a:rPr lang="fr-FR" u="sng">
                <a:solidFill>
                  <a:srgbClr val="FF0000"/>
                </a:solidFill>
              </a:rPr>
              <a:t>Microchirurgie reconstructive </a:t>
            </a:r>
          </a:p>
          <a:p>
            <a:pPr eaLnBrk="1" hangingPunct="1"/>
            <a:r>
              <a:rPr lang="fr-FR"/>
              <a:t>Suivi de 12 mois. </a:t>
            </a:r>
          </a:p>
        </p:txBody>
      </p:sp>
      <p:pic>
        <p:nvPicPr>
          <p:cNvPr id="286723" name="Picture 5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081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24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7838" y="96838"/>
            <a:ext cx="86518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tabLst>
                <a:tab pos="1655763" algn="l"/>
                <a:tab pos="1905000" algn="l"/>
              </a:tabLst>
            </a:pPr>
            <a:r>
              <a:rPr lang="fr-FR" sz="4000"/>
              <a:t>EMG du côté atteint : </a:t>
            </a:r>
            <a:br>
              <a:rPr lang="fr-FR" sz="4000"/>
            </a:br>
            <a:r>
              <a:rPr lang="fr-FR" sz="4000"/>
              <a:t>-	muscles frontalis, orbicularis oculi (4 			insertions), zygomaticus, risorius,   	orbicularis oris (2 insertions) </a:t>
            </a:r>
            <a:br>
              <a:rPr lang="fr-FR" sz="4000"/>
            </a:br>
            <a:r>
              <a:rPr lang="fr-FR" sz="4000"/>
              <a:t>- 	EMG des territoires donneurs : masséter 	(et temporalis), genioglossus</a:t>
            </a:r>
          </a:p>
          <a:p>
            <a:pPr eaLnBrk="1" hangingPunct="1">
              <a:lnSpc>
                <a:spcPct val="90000"/>
              </a:lnSpc>
              <a:tabLst>
                <a:tab pos="1655763" algn="l"/>
                <a:tab pos="1905000" algn="l"/>
              </a:tabLst>
            </a:pPr>
            <a:r>
              <a:rPr lang="fr-FR" sz="4000"/>
              <a:t>EMG du côté sain : </a:t>
            </a:r>
            <a:br>
              <a:rPr lang="fr-FR" sz="4000"/>
            </a:br>
            <a:r>
              <a:rPr lang="fr-FR" sz="4000"/>
              <a:t>- 	des muscles innervés par le nerf facial 	(zygomaticus et risorius).</a:t>
            </a:r>
          </a:p>
          <a:p>
            <a:pPr eaLnBrk="1" hangingPunct="1">
              <a:lnSpc>
                <a:spcPct val="90000"/>
              </a:lnSpc>
              <a:tabLst>
                <a:tab pos="1655763" algn="l"/>
                <a:tab pos="1905000" algn="l"/>
              </a:tabLst>
            </a:pPr>
            <a:r>
              <a:rPr lang="fr-FR" sz="4000"/>
              <a:t>Stimulation directe bilatérale du nerf facial et étude du réflexe de clignement.   </a:t>
            </a:r>
          </a:p>
        </p:txBody>
      </p:sp>
      <p:pic>
        <p:nvPicPr>
          <p:cNvPr id="287746" name="Picture 5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081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747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7838" y="96838"/>
            <a:ext cx="86518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5700"/>
              <a:t>L'évaluation ENMG préopératoire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Schéma de l'examen EMG</a:t>
            </a:r>
            <a:endParaRPr lang="it-IT"/>
          </a:p>
        </p:txBody>
      </p:sp>
      <p:pic>
        <p:nvPicPr>
          <p:cNvPr id="288770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2519363"/>
            <a:ext cx="5175250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Somma 6"/>
          <p:cNvSpPr>
            <a:spLocks noChangeArrowheads="1"/>
          </p:cNvSpPr>
          <p:nvPr/>
        </p:nvSpPr>
        <p:spPr bwMode="auto">
          <a:xfrm>
            <a:off x="8631238" y="6716713"/>
            <a:ext cx="100012" cy="100012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lIns="129955" tIns="64976" rIns="129955" bIns="64976"/>
          <a:lstStyle/>
          <a:p>
            <a:pPr defTabSz="4969037">
              <a:defRPr/>
            </a:pPr>
            <a:endParaRPr lang="it-IT" sz="9800">
              <a:solidFill>
                <a:srgbClr val="000000"/>
              </a:solidFill>
              <a:latin typeface="Arial" charset="0"/>
              <a:ea typeface="+mn-ea"/>
              <a:cs typeface="+mn-cs"/>
              <a:sym typeface="Chalkboard" pitchFamily="-1" charset="0"/>
            </a:endParaRPr>
          </a:p>
        </p:txBody>
      </p:sp>
      <p:sp>
        <p:nvSpPr>
          <p:cNvPr id="18437" name="Somma 14"/>
          <p:cNvSpPr>
            <a:spLocks noChangeArrowheads="1"/>
          </p:cNvSpPr>
          <p:nvPr/>
        </p:nvSpPr>
        <p:spPr bwMode="auto">
          <a:xfrm>
            <a:off x="9656763" y="6615113"/>
            <a:ext cx="98425" cy="100012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lIns="129955" tIns="64976" rIns="129955" bIns="64976"/>
          <a:lstStyle/>
          <a:p>
            <a:pPr defTabSz="4969037">
              <a:defRPr/>
            </a:pPr>
            <a:endParaRPr lang="it-IT" sz="9800">
              <a:solidFill>
                <a:srgbClr val="000000"/>
              </a:solidFill>
              <a:latin typeface="Arial" charset="0"/>
              <a:ea typeface="+mn-ea"/>
              <a:cs typeface="+mn-cs"/>
              <a:sym typeface="Chalkboard" pitchFamily="-1" charset="0"/>
            </a:endParaRPr>
          </a:p>
        </p:txBody>
      </p:sp>
      <p:sp>
        <p:nvSpPr>
          <p:cNvPr id="18438" name="Somma 15"/>
          <p:cNvSpPr>
            <a:spLocks noChangeArrowheads="1"/>
          </p:cNvSpPr>
          <p:nvPr/>
        </p:nvSpPr>
        <p:spPr bwMode="auto">
          <a:xfrm>
            <a:off x="9144000" y="6102350"/>
            <a:ext cx="100013" cy="10001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lIns="129955" tIns="64976" rIns="129955" bIns="64976"/>
          <a:lstStyle/>
          <a:p>
            <a:pPr defTabSz="4969037">
              <a:defRPr/>
            </a:pPr>
            <a:endParaRPr lang="it-IT" sz="9800">
              <a:solidFill>
                <a:srgbClr val="000000"/>
              </a:solidFill>
              <a:latin typeface="Arial" charset="0"/>
              <a:ea typeface="+mn-ea"/>
              <a:cs typeface="+mn-cs"/>
              <a:sym typeface="Chalkboard" pitchFamily="-1" charset="0"/>
            </a:endParaRPr>
          </a:p>
        </p:txBody>
      </p:sp>
      <p:sp>
        <p:nvSpPr>
          <p:cNvPr id="18439" name="Somma 16"/>
          <p:cNvSpPr>
            <a:spLocks noChangeArrowheads="1"/>
          </p:cNvSpPr>
          <p:nvPr/>
        </p:nvSpPr>
        <p:spPr bwMode="auto">
          <a:xfrm>
            <a:off x="9245600" y="4976813"/>
            <a:ext cx="100013" cy="98425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lIns="129955" tIns="64976" rIns="129955" bIns="64976"/>
          <a:lstStyle/>
          <a:p>
            <a:pPr defTabSz="4969037">
              <a:defRPr/>
            </a:pPr>
            <a:endParaRPr lang="it-IT" sz="9800">
              <a:solidFill>
                <a:srgbClr val="000000"/>
              </a:solidFill>
              <a:latin typeface="Arial" charset="0"/>
              <a:ea typeface="+mn-ea"/>
              <a:cs typeface="+mn-cs"/>
              <a:sym typeface="Chalkboard" pitchFamily="-1" charset="0"/>
            </a:endParaRPr>
          </a:p>
        </p:txBody>
      </p:sp>
      <p:sp>
        <p:nvSpPr>
          <p:cNvPr id="18440" name="Somma 17"/>
          <p:cNvSpPr>
            <a:spLocks noChangeArrowheads="1"/>
          </p:cNvSpPr>
          <p:nvPr/>
        </p:nvSpPr>
        <p:spPr bwMode="auto">
          <a:xfrm>
            <a:off x="8631238" y="6207125"/>
            <a:ext cx="100012" cy="98425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lIns="129955" tIns="64976" rIns="129955" bIns="64976"/>
          <a:lstStyle/>
          <a:p>
            <a:pPr defTabSz="4969037">
              <a:defRPr/>
            </a:pPr>
            <a:endParaRPr lang="it-IT" sz="9800">
              <a:solidFill>
                <a:srgbClr val="000000"/>
              </a:solidFill>
              <a:latin typeface="Arial" charset="0"/>
              <a:ea typeface="+mn-ea"/>
              <a:cs typeface="+mn-cs"/>
              <a:sym typeface="Chalkboard" pitchFamily="-1" charset="0"/>
            </a:endParaRPr>
          </a:p>
        </p:txBody>
      </p:sp>
      <p:sp>
        <p:nvSpPr>
          <p:cNvPr id="18441" name="Somma 18"/>
          <p:cNvSpPr>
            <a:spLocks noChangeArrowheads="1"/>
          </p:cNvSpPr>
          <p:nvPr/>
        </p:nvSpPr>
        <p:spPr bwMode="auto">
          <a:xfrm>
            <a:off x="9144000" y="3849688"/>
            <a:ext cx="100013" cy="98425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lIns="129955" tIns="64976" rIns="129955" bIns="64976"/>
          <a:lstStyle/>
          <a:p>
            <a:pPr defTabSz="4969037">
              <a:defRPr/>
            </a:pPr>
            <a:endParaRPr lang="it-IT" sz="9800">
              <a:solidFill>
                <a:srgbClr val="000000"/>
              </a:solidFill>
              <a:latin typeface="Arial" charset="0"/>
              <a:ea typeface="+mn-ea"/>
              <a:cs typeface="+mn-cs"/>
              <a:sym typeface="Chalkboard" pitchFamily="-1" charset="0"/>
            </a:endParaRPr>
          </a:p>
        </p:txBody>
      </p:sp>
      <p:sp>
        <p:nvSpPr>
          <p:cNvPr id="18442" name="Somma 19"/>
          <p:cNvSpPr>
            <a:spLocks noChangeArrowheads="1"/>
          </p:cNvSpPr>
          <p:nvPr/>
        </p:nvSpPr>
        <p:spPr bwMode="auto">
          <a:xfrm>
            <a:off x="8631238" y="4668838"/>
            <a:ext cx="100012" cy="100012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lIns="129955" tIns="64976" rIns="129955" bIns="64976"/>
          <a:lstStyle/>
          <a:p>
            <a:pPr defTabSz="4969037">
              <a:defRPr/>
            </a:pPr>
            <a:endParaRPr lang="it-IT" sz="9800">
              <a:solidFill>
                <a:srgbClr val="000000"/>
              </a:solidFill>
              <a:latin typeface="Arial" charset="0"/>
              <a:ea typeface="+mn-ea"/>
              <a:cs typeface="+mn-cs"/>
              <a:sym typeface="Chalkboard" pitchFamily="-1" charset="0"/>
            </a:endParaRPr>
          </a:p>
        </p:txBody>
      </p:sp>
      <p:sp>
        <p:nvSpPr>
          <p:cNvPr id="18443" name="Somma 20"/>
          <p:cNvSpPr>
            <a:spLocks noChangeArrowheads="1"/>
          </p:cNvSpPr>
          <p:nvPr/>
        </p:nvSpPr>
        <p:spPr bwMode="auto">
          <a:xfrm>
            <a:off x="8736013" y="5181600"/>
            <a:ext cx="98425" cy="100013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lIns="129955" tIns="64976" rIns="129955" bIns="64976"/>
          <a:lstStyle/>
          <a:p>
            <a:pPr defTabSz="4969037">
              <a:defRPr/>
            </a:pPr>
            <a:endParaRPr lang="it-IT" sz="9800">
              <a:solidFill>
                <a:srgbClr val="000000"/>
              </a:solidFill>
              <a:latin typeface="Arial" charset="0"/>
              <a:ea typeface="+mn-ea"/>
              <a:cs typeface="+mn-cs"/>
              <a:sym typeface="Chalkboard" pitchFamily="-1" charset="0"/>
            </a:endParaRPr>
          </a:p>
        </p:txBody>
      </p:sp>
      <p:sp>
        <p:nvSpPr>
          <p:cNvPr id="18444" name="Somma 21"/>
          <p:cNvSpPr>
            <a:spLocks noChangeArrowheads="1"/>
          </p:cNvSpPr>
          <p:nvPr/>
        </p:nvSpPr>
        <p:spPr bwMode="auto">
          <a:xfrm>
            <a:off x="9144000" y="5487988"/>
            <a:ext cx="100013" cy="100012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lIns="129955" tIns="64976" rIns="129955" bIns="64976"/>
          <a:lstStyle/>
          <a:p>
            <a:pPr defTabSz="4969037">
              <a:defRPr/>
            </a:pPr>
            <a:endParaRPr lang="it-IT" sz="9800">
              <a:solidFill>
                <a:srgbClr val="000000"/>
              </a:solidFill>
              <a:latin typeface="Arial" charset="0"/>
              <a:ea typeface="+mn-ea"/>
              <a:cs typeface="+mn-cs"/>
              <a:sym typeface="Chalkboard" pitchFamily="-1" charset="0"/>
            </a:endParaRPr>
          </a:p>
        </p:txBody>
      </p:sp>
      <p:sp>
        <p:nvSpPr>
          <p:cNvPr id="18445" name="Somma 22"/>
          <p:cNvSpPr>
            <a:spLocks noChangeArrowheads="1"/>
          </p:cNvSpPr>
          <p:nvPr/>
        </p:nvSpPr>
        <p:spPr bwMode="auto">
          <a:xfrm>
            <a:off x="9348788" y="6513513"/>
            <a:ext cx="100012" cy="100012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lIns="129955" tIns="64976" rIns="129955" bIns="64976"/>
          <a:lstStyle/>
          <a:p>
            <a:pPr defTabSz="4969037">
              <a:defRPr/>
            </a:pPr>
            <a:endParaRPr lang="it-IT" sz="9800">
              <a:solidFill>
                <a:srgbClr val="000000"/>
              </a:solidFill>
              <a:latin typeface="Arial" charset="0"/>
              <a:ea typeface="+mn-ea"/>
              <a:cs typeface="+mn-cs"/>
              <a:sym typeface="Chalkboard" pitchFamily="-1" charset="0"/>
            </a:endParaRPr>
          </a:p>
        </p:txBody>
      </p:sp>
      <p:sp>
        <p:nvSpPr>
          <p:cNvPr id="18446" name="Somma 23"/>
          <p:cNvSpPr>
            <a:spLocks noChangeArrowheads="1"/>
          </p:cNvSpPr>
          <p:nvPr/>
        </p:nvSpPr>
        <p:spPr bwMode="auto">
          <a:xfrm>
            <a:off x="9348788" y="7024688"/>
            <a:ext cx="100012" cy="98425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lIns="129955" tIns="64976" rIns="129955" bIns="64976"/>
          <a:lstStyle/>
          <a:p>
            <a:pPr defTabSz="4969037">
              <a:defRPr/>
            </a:pPr>
            <a:endParaRPr lang="it-IT" sz="9800">
              <a:solidFill>
                <a:srgbClr val="000000"/>
              </a:solidFill>
              <a:latin typeface="Arial" charset="0"/>
              <a:ea typeface="+mn-ea"/>
              <a:cs typeface="+mn-cs"/>
              <a:sym typeface="Chalkboard" pitchFamily="-1" charset="0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460375" y="1979613"/>
          <a:ext cx="6996855" cy="7221502"/>
        </p:xfrm>
        <a:graphic>
          <a:graphicData uri="http://schemas.openxmlformats.org/drawingml/2006/table">
            <a:tbl>
              <a:tblPr/>
              <a:tblGrid>
                <a:gridCol w="1578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92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54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92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34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54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0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334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EMG Summary Table</a:t>
                      </a: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4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Spontaneous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MUAP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Recruitment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4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IA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Fib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PSW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Fasc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H.F.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Amp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Dur.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PPP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Pattern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08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S.Frontalis</a:t>
                      </a: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08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S. O.Oculi (4 points)</a:t>
                      </a: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08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S. Zygomaticus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    </a:t>
                      </a: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Risorius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08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S. O.Oris (2 points)</a:t>
                      </a: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NO UM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4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S. Masseter</a:t>
                      </a: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4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S. Temporalis</a:t>
                      </a: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4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S. Geniglossus</a:t>
                      </a: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D. Zygomaticus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    </a:t>
                      </a: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-84" charset="0"/>
                          <a:cs typeface="Times New Roman" pitchFamily="-84" charset="0"/>
                        </a:rPr>
                        <a:t>Risorius</a:t>
                      </a: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None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it-IT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-84" charset="0"/>
                        <a:cs typeface="Times New Roman" pitchFamily="-84" charset="0"/>
                      </a:endParaRPr>
                    </a:p>
                  </a:txBody>
                  <a:tcPr marL="63214" marR="6321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5171052" y="2726161"/>
            <a:ext cx="2457873" cy="4710923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30039" tIns="65020" rIns="130039" bIns="65020" anchor="ctr"/>
          <a:lstStyle/>
          <a:p>
            <a:pPr algn="ctr">
              <a:defRPr/>
            </a:pPr>
            <a:endParaRPr lang="it-IT" sz="2600">
              <a:solidFill>
                <a:srgbClr val="FFFFFF"/>
              </a:solidFill>
              <a:sym typeface="Chalkboard" pitchFamily="-1" charset="0"/>
            </a:endParaRPr>
          </a:p>
        </p:txBody>
      </p:sp>
      <p:pic>
        <p:nvPicPr>
          <p:cNvPr id="288905" name="Picture 5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4081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8906" name="Immagin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07838" y="96838"/>
            <a:ext cx="86518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4525" y="2624138"/>
            <a:ext cx="409575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50275" y="5902325"/>
            <a:ext cx="409575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6125" y="5902325"/>
            <a:ext cx="389096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53463" y="2624138"/>
            <a:ext cx="409575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8" y="5902325"/>
            <a:ext cx="4232275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88" y="2624138"/>
            <a:ext cx="4087812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2"/>
          <p:cNvSpPr>
            <a:spLocks noChangeArrowheads="1"/>
          </p:cNvSpPr>
          <p:nvPr/>
        </p:nvSpPr>
        <p:spPr bwMode="auto">
          <a:xfrm>
            <a:off x="1381125" y="390525"/>
            <a:ext cx="10650538" cy="1625600"/>
          </a:xfrm>
          <a:prstGeom prst="rect">
            <a:avLst/>
          </a:prstGeom>
          <a:noFill/>
          <a:ln>
            <a:noFill/>
          </a:ln>
          <a:extLst/>
        </p:spPr>
        <p:txBody>
          <a:bodyPr lIns="130039" tIns="65020" rIns="130039" bIns="65020" anchor="ctr"/>
          <a:lstStyle/>
          <a:p>
            <a:pPr algn="ctr">
              <a:defRPr/>
            </a:pPr>
            <a:r>
              <a:rPr lang="fr-FR" sz="6300">
                <a:solidFill>
                  <a:srgbClr val="000000"/>
                </a:solidFill>
                <a:latin typeface="Arial" charset="0"/>
                <a:ea typeface="+mn-ea"/>
                <a:cs typeface="+mn-cs"/>
                <a:sym typeface="Chalkboard" pitchFamily="-1" charset="0"/>
              </a:rPr>
              <a:t>Schéma de l'examen EMG</a:t>
            </a:r>
            <a:endParaRPr lang="it-IT" sz="6300">
              <a:solidFill>
                <a:srgbClr val="000000"/>
              </a:solidFill>
              <a:latin typeface="Arial" charset="0"/>
              <a:ea typeface="+mn-ea"/>
              <a:cs typeface="+mn-cs"/>
              <a:sym typeface="Chalkboard" pitchFamily="-1" charset="0"/>
            </a:endParaRPr>
          </a:p>
        </p:txBody>
      </p:sp>
      <p:pic>
        <p:nvPicPr>
          <p:cNvPr id="289800" name="Picture 5" descr="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4081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801" name="Immagin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907838" y="96838"/>
            <a:ext cx="86518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 Box 15"/>
          <p:cNvSpPr txBox="1">
            <a:spLocks noChangeArrowheads="1"/>
          </p:cNvSpPr>
          <p:nvPr/>
        </p:nvSpPr>
        <p:spPr bwMode="auto">
          <a:xfrm>
            <a:off x="2100263" y="8769350"/>
            <a:ext cx="8497887" cy="531813"/>
          </a:xfrm>
          <a:prstGeom prst="rect">
            <a:avLst/>
          </a:prstGeom>
          <a:noFill/>
          <a:ln>
            <a:noFill/>
          </a:ln>
          <a:extLst/>
        </p:spPr>
        <p:txBody>
          <a:bodyPr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fr-FR" sz="2600">
                <a:solidFill>
                  <a:srgbClr val="000000"/>
                </a:solidFill>
                <a:ea typeface="+mn-ea"/>
                <a:sym typeface="Chalkboard" pitchFamily="-1" charset="0"/>
              </a:rPr>
              <a:t>                        ENMG des territoires donneurs</a:t>
            </a:r>
          </a:p>
        </p:txBody>
      </p:sp>
      <p:sp>
        <p:nvSpPr>
          <p:cNvPr id="19468" name="Text Box 16"/>
          <p:cNvSpPr txBox="1">
            <a:spLocks noChangeArrowheads="1"/>
          </p:cNvSpPr>
          <p:nvPr/>
        </p:nvSpPr>
        <p:spPr bwMode="auto">
          <a:xfrm>
            <a:off x="3327400" y="5284788"/>
            <a:ext cx="6042025" cy="531812"/>
          </a:xfrm>
          <a:prstGeom prst="rect">
            <a:avLst/>
          </a:prstGeom>
          <a:noFill/>
          <a:ln>
            <a:noFill/>
          </a:ln>
          <a:extLst/>
        </p:spPr>
        <p:txBody>
          <a:bodyPr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it-IT" sz="2600">
              <a:solidFill>
                <a:srgbClr val="000000"/>
              </a:solidFill>
              <a:ea typeface="+mn-ea"/>
              <a:sym typeface="Chalkboard" pitchFamily="-1" charset="0"/>
            </a:endParaRPr>
          </a:p>
        </p:txBody>
      </p:sp>
      <p:sp>
        <p:nvSpPr>
          <p:cNvPr id="19469" name="Text Box 17"/>
          <p:cNvSpPr txBox="1">
            <a:spLocks noChangeArrowheads="1"/>
          </p:cNvSpPr>
          <p:nvPr/>
        </p:nvSpPr>
        <p:spPr bwMode="auto">
          <a:xfrm>
            <a:off x="4862513" y="5284788"/>
            <a:ext cx="3687762" cy="531812"/>
          </a:xfrm>
          <a:prstGeom prst="rect">
            <a:avLst/>
          </a:prstGeom>
          <a:noFill/>
          <a:ln>
            <a:noFill/>
          </a:ln>
          <a:extLst/>
        </p:spPr>
        <p:txBody>
          <a:bodyPr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fr-FR" sz="2600">
                <a:solidFill>
                  <a:srgbClr val="000000"/>
                </a:solidFill>
                <a:ea typeface="+mn-ea"/>
                <a:sym typeface="Chalkboard" pitchFamily="-1" charset="0"/>
              </a:rPr>
              <a:t>ENMG du côté atteint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Technique microchirurgicale</a:t>
            </a: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074738" y="7642225"/>
            <a:ext cx="10855325" cy="1331913"/>
          </a:xfrm>
          <a:prstGeom prst="rect">
            <a:avLst/>
          </a:prstGeom>
          <a:noFill/>
          <a:ln>
            <a:noFill/>
          </a:ln>
          <a:extLst/>
        </p:spPr>
        <p:txBody>
          <a:bodyPr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fr-FR" sz="2600">
                <a:solidFill>
                  <a:srgbClr val="000000"/>
                </a:solidFill>
                <a:ea typeface="+mn-ea"/>
                <a:sym typeface="Chalkboard" pitchFamily="-1" charset="0"/>
              </a:rPr>
              <a:t>Anastomose trans-faciale avec interposition de nerf sural (1) avec le nerf du muscle masséter (3) et connexion sur des fibres musculaires issues du muscle gracilis (2).</a:t>
            </a:r>
          </a:p>
        </p:txBody>
      </p:sp>
      <p:pic>
        <p:nvPicPr>
          <p:cNvPr id="290819" name="Picture 5" descr="1-s2_0-S1748681512002380-g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7188" y="2009775"/>
            <a:ext cx="4814887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0" name="Picture 6" descr="1-s2_0-S1748681512002380-g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8275" y="2009775"/>
            <a:ext cx="4332288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1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4081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2" name="Immagin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07838" y="96838"/>
            <a:ext cx="86518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738" y="555625"/>
            <a:ext cx="10768012" cy="1625600"/>
          </a:xfrm>
        </p:spPr>
        <p:txBody>
          <a:bodyPr/>
          <a:lstStyle/>
          <a:p>
            <a:pPr eaLnBrk="1" hangingPunct="1"/>
            <a:r>
              <a:rPr lang="it-IT"/>
              <a:t>Resultats </a:t>
            </a:r>
          </a:p>
        </p:txBody>
      </p:sp>
      <p:sp>
        <p:nvSpPr>
          <p:cNvPr id="291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0875" y="2276475"/>
            <a:ext cx="12028488" cy="6435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3100"/>
              <a:t>Absence d’activité électrique résiduelle, au repos et lors de la contraction musculaire volontaire dans le territoire paralysé et activité électrique normale dans les territoires « donneurs ».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sz="3100"/>
          </a:p>
          <a:p>
            <a:pPr>
              <a:lnSpc>
                <a:spcPct val="80000"/>
              </a:lnSpc>
            </a:pPr>
            <a:r>
              <a:rPr lang="fr-FR" sz="3100"/>
              <a:t>Apparition de la réinnervation dans 4-5 mois après la microchirurgie.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sz="3100"/>
          </a:p>
          <a:p>
            <a:pPr>
              <a:lnSpc>
                <a:spcPct val="80000"/>
              </a:lnSpc>
            </a:pPr>
            <a:r>
              <a:rPr lang="fr-FR" sz="3100"/>
              <a:t>A  la fin du suivi ENMG postopératoire, les patients retrouvèrent une activation volontaire et spontanée (mimique souriante) de leur musculature faciale (grade 4-5 échelle Terzis-Noah 1997) .</a:t>
            </a:r>
          </a:p>
          <a:p>
            <a:pPr>
              <a:lnSpc>
                <a:spcPct val="80000"/>
              </a:lnSpc>
              <a:buFontTx/>
              <a:buNone/>
            </a:pPr>
            <a:endParaRPr lang="fr-FR" sz="310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fr-FR" sz="3100"/>
              <a:t>La stimulation nerveuse controlatérale évoqua des réponses motrices, détectées par aiguille-électrode, dans les muscles transposés.</a:t>
            </a:r>
            <a:endParaRPr lang="it-IT" sz="3100"/>
          </a:p>
        </p:txBody>
      </p:sp>
      <p:pic>
        <p:nvPicPr>
          <p:cNvPr id="291843" name="Picture 5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081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844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7838" y="96838"/>
            <a:ext cx="86518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0700" y="268288"/>
            <a:ext cx="9421813" cy="1196975"/>
          </a:xfrm>
        </p:spPr>
        <p:txBody>
          <a:bodyPr/>
          <a:lstStyle/>
          <a:p>
            <a:pPr algn="just" eaLnBrk="1" hangingPunct="1"/>
            <a:r>
              <a:rPr lang="fr-FR" sz="5100"/>
              <a:t>Le sourire après transposition</a:t>
            </a:r>
            <a:endParaRPr lang="it-IT" sz="5100"/>
          </a:p>
        </p:txBody>
      </p:sp>
      <p:pic>
        <p:nvPicPr>
          <p:cNvPr id="292866" name="Immagin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8850" y="2116138"/>
            <a:ext cx="2457450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67" name="Immagin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4738" y="5738813"/>
            <a:ext cx="2278062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68" name="Immagin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3313" y="2257425"/>
            <a:ext cx="4465637" cy="59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69" name="Picture 5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4081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70" name="Immagin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907838" y="96838"/>
            <a:ext cx="86518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CasellaDiTesto 5"/>
          <p:cNvSpPr txBox="1">
            <a:spLocks noChangeArrowheads="1"/>
          </p:cNvSpPr>
          <p:nvPr/>
        </p:nvSpPr>
        <p:spPr bwMode="auto">
          <a:xfrm>
            <a:off x="1925638" y="5226050"/>
            <a:ext cx="3797300" cy="531813"/>
          </a:xfrm>
          <a:prstGeom prst="rect">
            <a:avLst/>
          </a:prstGeom>
          <a:noFill/>
          <a:ln>
            <a:noFill/>
          </a:ln>
          <a:extLst/>
        </p:spPr>
        <p:txBody>
          <a:bodyPr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2600">
                <a:solidFill>
                  <a:srgbClr val="000000"/>
                </a:solidFill>
                <a:ea typeface="+mn-ea"/>
                <a:sym typeface="Chalkboard" pitchFamily="-1" charset="0"/>
              </a:rPr>
              <a:t>Avant</a:t>
            </a:r>
          </a:p>
        </p:txBody>
      </p:sp>
      <p:sp>
        <p:nvSpPr>
          <p:cNvPr id="22537" name="CasellaDiTesto 10"/>
          <p:cNvSpPr txBox="1">
            <a:spLocks noChangeArrowheads="1"/>
          </p:cNvSpPr>
          <p:nvPr/>
        </p:nvSpPr>
        <p:spPr bwMode="auto">
          <a:xfrm>
            <a:off x="1925638" y="9075738"/>
            <a:ext cx="3797300" cy="531812"/>
          </a:xfrm>
          <a:prstGeom prst="rect">
            <a:avLst/>
          </a:prstGeom>
          <a:noFill/>
          <a:ln>
            <a:noFill/>
          </a:ln>
          <a:extLst/>
        </p:spPr>
        <p:txBody>
          <a:bodyPr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2600">
                <a:solidFill>
                  <a:srgbClr val="000000"/>
                </a:solidFill>
                <a:ea typeface="+mn-ea"/>
                <a:sym typeface="Chalkboard" pitchFamily="-1" charset="0"/>
              </a:rPr>
              <a:t>Après</a:t>
            </a:r>
          </a:p>
        </p:txBody>
      </p:sp>
      <p:sp>
        <p:nvSpPr>
          <p:cNvPr id="22538" name="CasellaDiTesto 11"/>
          <p:cNvSpPr txBox="1">
            <a:spLocks noChangeArrowheads="1"/>
          </p:cNvSpPr>
          <p:nvPr/>
        </p:nvSpPr>
        <p:spPr bwMode="auto">
          <a:xfrm>
            <a:off x="7789863" y="8340725"/>
            <a:ext cx="3794125" cy="530225"/>
          </a:xfrm>
          <a:prstGeom prst="rect">
            <a:avLst/>
          </a:prstGeom>
          <a:noFill/>
          <a:ln>
            <a:noFill/>
          </a:ln>
          <a:extLst/>
        </p:spPr>
        <p:txBody>
          <a:bodyPr lIns="130039" tIns="65020" rIns="130039" bIns="650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2600">
                <a:solidFill>
                  <a:srgbClr val="000000"/>
                </a:solidFill>
                <a:ea typeface="+mn-ea"/>
                <a:sym typeface="Chalkboard" pitchFamily="-1" charset="0"/>
              </a:rPr>
              <a:t>Après -ENMG</a:t>
            </a:r>
          </a:p>
        </p:txBody>
      </p:sp>
      <p:pic>
        <p:nvPicPr>
          <p:cNvPr id="292874" name="Picture 4"/>
          <p:cNvPicPr>
            <a:picLocks noChangeAspect="1" noChangeArrowheads="1"/>
          </p:cNvPicPr>
          <p:nvPr/>
        </p:nvPicPr>
        <p:blipFill>
          <a:blip r:embed="rId8"/>
          <a:srcRect l="31552" t="2435" r="21724" b="1747"/>
          <a:stretch>
            <a:fillRect/>
          </a:stretch>
        </p:blipFill>
        <p:spPr bwMode="auto">
          <a:xfrm>
            <a:off x="4019550" y="2116138"/>
            <a:ext cx="2295525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75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19550" y="5748338"/>
            <a:ext cx="238125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9525" y="573088"/>
            <a:ext cx="10242550" cy="1625600"/>
          </a:xfrm>
        </p:spPr>
        <p:txBody>
          <a:bodyPr/>
          <a:lstStyle/>
          <a:p>
            <a:pPr algn="just" eaLnBrk="1" hangingPunct="1"/>
            <a:r>
              <a:rPr lang="fr-FR" sz="3400"/>
              <a:t>Stimulation faciale controlatérale et réponse motrice évoquée du côté atteint après tranposition</a:t>
            </a:r>
          </a:p>
        </p:txBody>
      </p:sp>
      <p:pic>
        <p:nvPicPr>
          <p:cNvPr id="294914" name="Picture 4" descr="WP_20140515_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" y="2930525"/>
            <a:ext cx="583882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15" name="Picture 5" descr="WP_20140515_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0388" y="2930525"/>
            <a:ext cx="5121275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16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4081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4917" name="Immagin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07838" y="96838"/>
            <a:ext cx="86518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651014-299D-4B69-B645-74DDD432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203200"/>
            <a:ext cx="10464800" cy="1649264"/>
          </a:xfrm>
        </p:spPr>
        <p:txBody>
          <a:bodyPr/>
          <a:lstStyle/>
          <a:p>
            <a:r>
              <a:rPr lang="fr-FR" dirty="0"/>
              <a:t>Niveau de souffrance du nerf dans son trajet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F497AC0-421B-41B8-B785-8DA971A8B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7" y="2942292"/>
            <a:ext cx="7309849" cy="6579303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1C162516-452F-453B-A96F-BE2D1DB8E22E}"/>
              </a:ext>
            </a:extLst>
          </p:cNvPr>
          <p:cNvCxnSpPr/>
          <p:nvPr/>
        </p:nvCxnSpPr>
        <p:spPr bwMode="auto">
          <a:xfrm>
            <a:off x="5206256" y="7901136"/>
            <a:ext cx="0" cy="72008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9815B441-E422-404F-8D4A-2E8130B7E1D6}"/>
              </a:ext>
            </a:extLst>
          </p:cNvPr>
          <p:cNvCxnSpPr>
            <a:cxnSpLocks/>
          </p:cNvCxnSpPr>
          <p:nvPr/>
        </p:nvCxnSpPr>
        <p:spPr bwMode="auto">
          <a:xfrm>
            <a:off x="1893888" y="6604992"/>
            <a:ext cx="0" cy="115212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EC88C6B7-84DF-40CA-8F47-414F3A675860}"/>
              </a:ext>
            </a:extLst>
          </p:cNvPr>
          <p:cNvCxnSpPr>
            <a:cxnSpLocks/>
          </p:cNvCxnSpPr>
          <p:nvPr/>
        </p:nvCxnSpPr>
        <p:spPr bwMode="auto">
          <a:xfrm>
            <a:off x="3082020" y="7037040"/>
            <a:ext cx="588621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B70214D-644D-4AD8-83A4-37A723D14BE9}"/>
              </a:ext>
            </a:extLst>
          </p:cNvPr>
          <p:cNvCxnSpPr>
            <a:cxnSpLocks/>
          </p:cNvCxnSpPr>
          <p:nvPr/>
        </p:nvCxnSpPr>
        <p:spPr bwMode="auto">
          <a:xfrm flipH="1">
            <a:off x="4486176" y="7918315"/>
            <a:ext cx="46913" cy="702901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592DE99-B1DA-445E-B05E-8B08B51B6619}"/>
              </a:ext>
            </a:extLst>
          </p:cNvPr>
          <p:cNvSpPr txBox="1"/>
          <p:nvPr/>
        </p:nvSpPr>
        <p:spPr>
          <a:xfrm>
            <a:off x="1677864" y="6028928"/>
            <a:ext cx="3600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3C7089E-5412-4B64-A18F-A41A96678367}"/>
              </a:ext>
            </a:extLst>
          </p:cNvPr>
          <p:cNvSpPr txBox="1"/>
          <p:nvPr/>
        </p:nvSpPr>
        <p:spPr>
          <a:xfrm>
            <a:off x="309712" y="3652664"/>
            <a:ext cx="6480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B4D95EA-8BFB-44D3-98DB-5DFCA5ED0971}"/>
              </a:ext>
            </a:extLst>
          </p:cNvPr>
          <p:cNvSpPr txBox="1"/>
          <p:nvPr/>
        </p:nvSpPr>
        <p:spPr>
          <a:xfrm>
            <a:off x="583660" y="3677054"/>
            <a:ext cx="1988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</a:t>
            </a:r>
          </a:p>
          <a:p>
            <a:endParaRPr lang="fr-FR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779CA93-5037-4F89-9DA0-DA8BE99A2DBD}"/>
              </a:ext>
            </a:extLst>
          </p:cNvPr>
          <p:cNvSpPr txBox="1"/>
          <p:nvPr/>
        </p:nvSpPr>
        <p:spPr>
          <a:xfrm>
            <a:off x="1614001" y="5841299"/>
            <a:ext cx="360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7A1EE89-7F29-42DB-B257-33DC494A2510}"/>
              </a:ext>
            </a:extLst>
          </p:cNvPr>
          <p:cNvSpPr txBox="1"/>
          <p:nvPr/>
        </p:nvSpPr>
        <p:spPr>
          <a:xfrm>
            <a:off x="2721980" y="5496794"/>
            <a:ext cx="360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329DF1D-9120-42AB-B362-DD3933E2292A}"/>
              </a:ext>
            </a:extLst>
          </p:cNvPr>
          <p:cNvSpPr txBox="1"/>
          <p:nvPr/>
        </p:nvSpPr>
        <p:spPr>
          <a:xfrm>
            <a:off x="3754514" y="6621588"/>
            <a:ext cx="4806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99E1CC3-D09B-4DFC-A2B7-CB0600DE5091}"/>
              </a:ext>
            </a:extLst>
          </p:cNvPr>
          <p:cNvSpPr txBox="1"/>
          <p:nvPr/>
        </p:nvSpPr>
        <p:spPr>
          <a:xfrm>
            <a:off x="4308764" y="7181056"/>
            <a:ext cx="4806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D4D6548-8A20-4B47-AF12-2D7574EEEC30}"/>
              </a:ext>
            </a:extLst>
          </p:cNvPr>
          <p:cNvSpPr txBox="1"/>
          <p:nvPr/>
        </p:nvSpPr>
        <p:spPr>
          <a:xfrm>
            <a:off x="5022613" y="7203659"/>
            <a:ext cx="4806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20A779C-8BB7-41BB-9E62-194B7020028B}"/>
              </a:ext>
            </a:extLst>
          </p:cNvPr>
          <p:cNvSpPr txBox="1"/>
          <p:nvPr/>
        </p:nvSpPr>
        <p:spPr>
          <a:xfrm>
            <a:off x="7582520" y="2500536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Signes cliniques associés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D10C773-3418-46C2-87BF-9611C1337893}"/>
              </a:ext>
            </a:extLst>
          </p:cNvPr>
          <p:cNvSpPr txBox="1"/>
          <p:nvPr/>
        </p:nvSpPr>
        <p:spPr>
          <a:xfrm>
            <a:off x="7582520" y="3085311"/>
            <a:ext cx="51125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Déficit lacrymal</a:t>
            </a:r>
          </a:p>
          <a:p>
            <a:r>
              <a:rPr lang="fr-FR" dirty="0"/>
              <a:t>2 Reflexe stapédien</a:t>
            </a:r>
          </a:p>
          <a:p>
            <a:r>
              <a:rPr lang="fr-FR" dirty="0"/>
              <a:t>3 Agueusie/salivation</a:t>
            </a:r>
          </a:p>
          <a:p>
            <a:r>
              <a:rPr lang="fr-FR" dirty="0"/>
              <a:t>4 Motricité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7448052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5"/>
          <p:cNvSpPr>
            <a:spLocks noGrp="1" noChangeArrowheads="1"/>
          </p:cNvSpPr>
          <p:nvPr>
            <p:ph type="title"/>
          </p:nvPr>
        </p:nvSpPr>
        <p:spPr>
          <a:xfrm>
            <a:off x="1271588" y="557213"/>
            <a:ext cx="10352087" cy="1350962"/>
          </a:xfrm>
        </p:spPr>
        <p:txBody>
          <a:bodyPr/>
          <a:lstStyle/>
          <a:p>
            <a:pPr algn="just" eaLnBrk="1" hangingPunct="1"/>
            <a:r>
              <a:rPr lang="fr-FR" sz="3400"/>
              <a:t>Le sourire chez une patiente avec transposition –EMG après 12 mois</a:t>
            </a:r>
          </a:p>
        </p:txBody>
      </p:sp>
      <p:sp>
        <p:nvSpPr>
          <p:cNvPr id="25604" name="Rettangolo 1"/>
          <p:cNvSpPr>
            <a:spLocks noChangeArrowheads="1"/>
          </p:cNvSpPr>
          <p:nvPr/>
        </p:nvSpPr>
        <p:spPr bwMode="auto">
          <a:xfrm>
            <a:off x="1790700" y="8083550"/>
            <a:ext cx="9012238" cy="530225"/>
          </a:xfrm>
          <a:prstGeom prst="rect">
            <a:avLst/>
          </a:prstGeom>
          <a:noFill/>
          <a:ln>
            <a:noFill/>
          </a:ln>
          <a:extLst/>
        </p:spPr>
        <p:txBody>
          <a:bodyPr lIns="130039" tIns="65020" rIns="130039" bIns="65020">
            <a:spAutoFit/>
          </a:bodyPr>
          <a:lstStyle/>
          <a:p>
            <a:pPr>
              <a:defRPr/>
            </a:pPr>
            <a:r>
              <a:rPr lang="fr-FR" sz="2600">
                <a:solidFill>
                  <a:srgbClr val="000000"/>
                </a:solidFill>
                <a:latin typeface="Arial" charset="0"/>
                <a:ea typeface="+mn-ea"/>
                <a:cs typeface="+mn-cs"/>
                <a:sym typeface="Chalkboard" pitchFamily="-1" charset="0"/>
              </a:rPr>
              <a:t>Activité électromyographique dans les muscles transposés</a:t>
            </a:r>
          </a:p>
        </p:txBody>
      </p:sp>
      <p:pic>
        <p:nvPicPr>
          <p:cNvPr id="295940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8" y="0"/>
            <a:ext cx="1408112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1" name="Immagin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07838" y="96838"/>
            <a:ext cx="86518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Filmato">
            <a:hlinkClick r:id="" action="ppaction://media"/>
            <a:extLst>
              <a:ext uri="{FF2B5EF4-FFF2-40B4-BE49-F238E27FC236}">
                <a16:creationId xmlns:a16="http://schemas.microsoft.com/office/drawing/2014/main" id="{78358390-2F07-41CF-BE32-4ACFFC5032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1795" y="1993032"/>
            <a:ext cx="7690048" cy="5767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/>
              <a:t>Discussion</a:t>
            </a:r>
          </a:p>
        </p:txBody>
      </p:sp>
      <p:sp>
        <p:nvSpPr>
          <p:cNvPr id="2969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La technique microchirurgicale obtint d’excellents résultats fonctionnels chez les cinq patients de cette étude. </a:t>
            </a:r>
          </a:p>
          <a:p>
            <a:r>
              <a:rPr lang="fr-FR"/>
              <a:t>ENMG utile pour établir la sévérité du dommage nerveux et musculaire, garantir le bon fonctionnement des nerfs «donneurs », apprécier la réinnervation musculaire.</a:t>
            </a:r>
          </a:p>
          <a:p>
            <a:pPr>
              <a:buFontTx/>
              <a:buNone/>
            </a:pPr>
            <a:endParaRPr lang="fr-FR"/>
          </a:p>
          <a:p>
            <a:pPr>
              <a:buFontTx/>
              <a:buNone/>
            </a:pPr>
            <a:endParaRPr lang="it-IT"/>
          </a:p>
        </p:txBody>
      </p:sp>
      <p:pic>
        <p:nvPicPr>
          <p:cNvPr id="296963" name="Picture 5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081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4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7838" y="96838"/>
            <a:ext cx="86518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/>
              <a:t>Conclusions</a:t>
            </a:r>
          </a:p>
        </p:txBody>
      </p:sp>
      <p:sp>
        <p:nvSpPr>
          <p:cNvPr id="297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8" y="2522538"/>
            <a:ext cx="5940425" cy="6756400"/>
          </a:xfrm>
        </p:spPr>
        <p:txBody>
          <a:bodyPr/>
          <a:lstStyle/>
          <a:p>
            <a:r>
              <a:rPr lang="fr-FR" sz="2600"/>
              <a:t>Pour les patients souffrants d’une PFP chronique sévère, le choix d’une stratégie chirurgicale appropriée est tributaire de la collaboration étroite entre le chirurgien maxillo-facial et le neurophysiologiste permettant un bilan d’évaluation clinique et technique performant en pré- et postopératoire.</a:t>
            </a:r>
          </a:p>
          <a:p>
            <a:r>
              <a:rPr lang="fr-FR" sz="2600"/>
              <a:t>Mise à jour 5/2014 : 26 patients opérés (12 m.,14 f.); pourcentage de réussite 88,5%, 3/26 sans amélioration</a:t>
            </a:r>
            <a:r>
              <a:rPr lang="fr-FR" sz="2300"/>
              <a:t>.</a:t>
            </a:r>
            <a:endParaRPr lang="it-IT" sz="2300"/>
          </a:p>
        </p:txBody>
      </p:sp>
      <p:pic>
        <p:nvPicPr>
          <p:cNvPr id="297987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4081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8" name="Immagin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07838" y="96838"/>
            <a:ext cx="86518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mmc3_WMV V9">
            <a:hlinkClick r:id="" action="ppaction://media"/>
            <a:extLst>
              <a:ext uri="{FF2B5EF4-FFF2-40B4-BE49-F238E27FC236}">
                <a16:creationId xmlns:a16="http://schemas.microsoft.com/office/drawing/2014/main" id="{5F7384E7-67E2-494F-AA94-7A69C56037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3489" y="2657871"/>
            <a:ext cx="6019336" cy="4514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olo 1"/>
          <p:cNvSpPr>
            <a:spLocks noGrp="1"/>
          </p:cNvSpPr>
          <p:nvPr>
            <p:ph type="title"/>
          </p:nvPr>
        </p:nvSpPr>
        <p:spPr>
          <a:xfrm>
            <a:off x="2508250" y="557213"/>
            <a:ext cx="7710488" cy="1741487"/>
          </a:xfrm>
        </p:spPr>
        <p:txBody>
          <a:bodyPr/>
          <a:lstStyle/>
          <a:p>
            <a:r>
              <a:rPr lang="fr-FR"/>
              <a:t>Merci pour votre attention</a:t>
            </a:r>
          </a:p>
        </p:txBody>
      </p:sp>
      <p:pic>
        <p:nvPicPr>
          <p:cNvPr id="299010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950" y="2828925"/>
            <a:ext cx="4813300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1" name="Picture 5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4081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2" name="Immagin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07838" y="96838"/>
            <a:ext cx="865187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75" y="5337175"/>
            <a:ext cx="5337175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4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9950" y="5284788"/>
            <a:ext cx="542766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5" name="Immagine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35738" y="2828925"/>
            <a:ext cx="5802312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58738"/>
            <a:ext cx="261938" cy="5318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130039" tIns="65020" rIns="130039" bIns="65020" anchor="ctr">
            <a:spAutoFit/>
          </a:bodyPr>
          <a:lstStyle/>
          <a:p>
            <a:pPr>
              <a:defRPr/>
            </a:pPr>
            <a:endParaRPr lang="it-IT" sz="2600">
              <a:solidFill>
                <a:srgbClr val="000000"/>
              </a:solidFill>
              <a:latin typeface="Arial" charset="0"/>
              <a:ea typeface="+mn-ea"/>
              <a:cs typeface="+mn-cs"/>
              <a:sym typeface="Chalkboard" pitchFamily="-1" charset="0"/>
            </a:endParaRPr>
          </a:p>
        </p:txBody>
      </p:sp>
      <p:pic>
        <p:nvPicPr>
          <p:cNvPr id="299017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64000" y="3097213"/>
            <a:ext cx="67786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Rectangle 10"/>
          <p:cNvSpPr>
            <a:spLocks noChangeArrowheads="1"/>
          </p:cNvSpPr>
          <p:nvPr/>
        </p:nvSpPr>
        <p:spPr bwMode="auto">
          <a:xfrm>
            <a:off x="3276600" y="3856038"/>
            <a:ext cx="2252663" cy="460375"/>
          </a:xfrm>
          <a:prstGeom prst="rect">
            <a:avLst/>
          </a:prstGeom>
          <a:noFill/>
          <a:ln>
            <a:noFill/>
          </a:ln>
          <a:extLst/>
        </p:spPr>
        <p:txBody>
          <a:bodyPr lIns="130039" tIns="65020" rIns="130039" bIns="65020" anchor="ctr">
            <a:spAutoFit/>
          </a:bodyPr>
          <a:lstStyle/>
          <a:p>
            <a:pPr algn="ctr" eaLnBrk="0" hangingPunct="0">
              <a:defRPr/>
            </a:pPr>
            <a:r>
              <a:rPr lang="it-IT" sz="700">
                <a:latin typeface="Arial" charset="0"/>
                <a:ea typeface="+mn-ea"/>
                <a:cs typeface="Times New Roman" pitchFamily="-84" charset="0"/>
                <a:sym typeface="Chalkboard" pitchFamily="-1" charset="0"/>
              </a:rPr>
              <a:t>FONDAZIONE “ISTITUTO NEUROLOGICO NAZIONALE CASIMIRO MONDINO”</a:t>
            </a:r>
          </a:p>
          <a:p>
            <a:pPr algn="ctr" eaLnBrk="0" hangingPunct="0">
              <a:defRPr/>
            </a:pPr>
            <a:r>
              <a:rPr lang="it-IT" sz="700">
                <a:latin typeface="Arial" charset="0"/>
                <a:ea typeface="+mn-ea"/>
                <a:cs typeface="+mn-cs"/>
                <a:sym typeface="Chalkboard" pitchFamily="-1" charset="0"/>
              </a:rPr>
              <a:t>UNIVERSITA’ DI PAVIA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/>
          </p:cNvSpPr>
          <p:nvPr/>
        </p:nvSpPr>
        <p:spPr bwMode="auto">
          <a:xfrm>
            <a:off x="4213225" y="2627313"/>
            <a:ext cx="8188325" cy="60372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8548" bIns="0"/>
          <a:lstStyle/>
          <a:p>
            <a:pPr marL="1280075" lvl="4">
              <a:spcBef>
                <a:spcPts val="889"/>
              </a:spcBef>
              <a:buClr>
                <a:srgbClr val="FFFFFF"/>
              </a:buClr>
              <a:buSzPct val="69000"/>
              <a:defRPr/>
            </a:pPr>
            <a:r>
              <a:rPr lang="en-US" sz="26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  <a:sym typeface="Garamond" pitchFamily="-84" charset="0"/>
              </a:rPr>
              <a:t>- </a:t>
            </a:r>
            <a:r>
              <a:rPr lang="fr-FR"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  <a:sym typeface="Garamond" pitchFamily="-84" charset="0"/>
              </a:rPr>
              <a:t>G</a:t>
            </a:r>
            <a:r>
              <a:rPr lang="fr-FR"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  <a:sym typeface="Chalkboard" pitchFamily="-1" charset="0"/>
              </a:rPr>
              <a:t>racilis avec double innervation </a:t>
            </a:r>
            <a:r>
              <a:rPr lang="en-US" sz="26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  <a:sym typeface="Garamond" pitchFamily="-84" charset="0"/>
              </a:rPr>
              <a:t>(Biglioli et. al, 2012)      </a:t>
            </a:r>
          </a:p>
          <a:p>
            <a:pPr marL="1280075" lvl="4">
              <a:spcBef>
                <a:spcPts val="889"/>
              </a:spcBef>
              <a:buClr>
                <a:srgbClr val="FFFFFF"/>
              </a:buClr>
              <a:buSzPct val="69000"/>
              <a:defRPr/>
            </a:pPr>
            <a:r>
              <a:rPr lang="en-US" sz="2600" b="1">
                <a:solidFill>
                  <a:srgbClr val="000000"/>
                </a:solidFill>
                <a:latin typeface="Arial" charset="0"/>
                <a:ea typeface="+mn-ea"/>
                <a:cs typeface="+mn-cs"/>
                <a:sym typeface="Garamond" pitchFamily="-84" charset="0"/>
              </a:rPr>
              <a:t>- Latissimus dorsi microvascular transfer     	(Harii et al., 1998)</a:t>
            </a:r>
          </a:p>
          <a:p>
            <a:pPr marL="1280075" lvl="4">
              <a:spcBef>
                <a:spcPts val="889"/>
              </a:spcBef>
              <a:buClr>
                <a:srgbClr val="FFFFFF"/>
              </a:buClr>
              <a:buSzPct val="69000"/>
              <a:defRPr/>
            </a:pPr>
            <a:endParaRPr lang="en-US" sz="2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  <a:cs typeface="+mn-cs"/>
              <a:sym typeface="Garamond" pitchFamily="-84" charset="0"/>
            </a:endParaRPr>
          </a:p>
          <a:p>
            <a:pPr marL="1280075" lvl="4">
              <a:spcBef>
                <a:spcPts val="889"/>
              </a:spcBef>
              <a:buClr>
                <a:srgbClr val="FFFFFF"/>
              </a:buClr>
              <a:buSzPct val="69000"/>
              <a:defRPr/>
            </a:pPr>
            <a:endParaRPr lang="en-US" sz="2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  <a:cs typeface="+mn-cs"/>
              <a:sym typeface="Garamond" pitchFamily="-84" charset="0"/>
            </a:endParaRPr>
          </a:p>
          <a:p>
            <a:pPr marL="1280075" lvl="4">
              <a:spcBef>
                <a:spcPts val="889"/>
              </a:spcBef>
              <a:buClr>
                <a:srgbClr val="FFFFFF"/>
              </a:buClr>
              <a:buSzPct val="69000"/>
              <a:defRPr/>
            </a:pPr>
            <a:endParaRPr lang="en-US" sz="2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  <a:cs typeface="+mn-cs"/>
              <a:sym typeface="Garamond" pitchFamily="-84" charset="0"/>
            </a:endParaRPr>
          </a:p>
          <a:p>
            <a:pPr marL="1280075" lvl="4">
              <a:spcBef>
                <a:spcPts val="889"/>
              </a:spcBef>
              <a:buClr>
                <a:srgbClr val="FFFFFF"/>
              </a:buClr>
              <a:buSzPct val="69000"/>
              <a:defRPr/>
            </a:pPr>
            <a:endParaRPr lang="en-US" sz="2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n-ea"/>
              <a:cs typeface="+mn-cs"/>
              <a:sym typeface="Garamond" pitchFamily="-84" charset="0"/>
            </a:endParaRPr>
          </a:p>
          <a:p>
            <a:pPr marL="1280075" lvl="4">
              <a:spcBef>
                <a:spcPts val="889"/>
              </a:spcBef>
              <a:buClr>
                <a:srgbClr val="FFFFFF"/>
              </a:buClr>
              <a:buSzPct val="69000"/>
              <a:defRPr/>
            </a:pPr>
            <a:r>
              <a:rPr lang="en-US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  <a:sym typeface="Garamond" pitchFamily="-84" charset="0"/>
              </a:rPr>
              <a:t>-Cross-face + platisma (Nassif 2009)</a:t>
            </a:r>
          </a:p>
          <a:p>
            <a:pPr marL="1280075" lvl="4">
              <a:spcBef>
                <a:spcPts val="889"/>
              </a:spcBef>
              <a:buClr>
                <a:srgbClr val="FFFFFF"/>
              </a:buClr>
              <a:buSzPct val="69000"/>
              <a:defRPr/>
            </a:pPr>
            <a:r>
              <a:rPr lang="en-US" sz="2600" b="1">
                <a:solidFill>
                  <a:srgbClr val="000000"/>
                </a:solidFill>
                <a:latin typeface="Arial" charset="0"/>
                <a:ea typeface="+mn-ea"/>
                <a:cs typeface="+mn-cs"/>
                <a:sym typeface="Garamond" pitchFamily="-84" charset="0"/>
              </a:rPr>
              <a:t>-Temporalis muscle(Andersen, 1961; Brusati et al., 1984)</a:t>
            </a:r>
          </a:p>
          <a:p>
            <a:pPr marL="487647" indent="-487647">
              <a:spcBef>
                <a:spcPts val="889"/>
              </a:spcBef>
              <a:buFont typeface="Arial" charset="0"/>
              <a:buChar char="•"/>
              <a:defRPr/>
            </a:pPr>
            <a:endParaRPr lang="en-US" sz="28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-84" charset="0"/>
              <a:ea typeface="+mn-ea"/>
              <a:cs typeface="+mn-cs"/>
              <a:sym typeface="Garamond" pitchFamily="-84" charset="0"/>
            </a:endParaRPr>
          </a:p>
          <a:p>
            <a:pPr marL="1280075" lvl="4">
              <a:spcBef>
                <a:spcPts val="889"/>
              </a:spcBef>
              <a:buClr>
                <a:srgbClr val="FFFFFF"/>
              </a:buClr>
              <a:buSzPct val="69000"/>
              <a:buFont typeface="Arial" charset="0"/>
              <a:buChar char="•"/>
              <a:defRPr/>
            </a:pPr>
            <a:endParaRPr lang="en-US" sz="2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-84" charset="0"/>
              <a:ea typeface="+mn-ea"/>
              <a:cs typeface="+mn-cs"/>
              <a:sym typeface="Garamond" pitchFamily="-84" charset="0"/>
            </a:endParaRPr>
          </a:p>
          <a:p>
            <a:pPr marL="1280075" lvl="4">
              <a:spcBef>
                <a:spcPts val="889"/>
              </a:spcBef>
              <a:buClr>
                <a:srgbClr val="FFFFFF"/>
              </a:buClr>
              <a:buSzPct val="69000"/>
              <a:buFont typeface="Wingdings" pitchFamily="-84" charset="2"/>
              <a:buChar char="n"/>
              <a:defRPr/>
            </a:pPr>
            <a:endParaRPr lang="en-US" sz="2600">
              <a:solidFill>
                <a:srgbClr val="000000"/>
              </a:solidFill>
              <a:latin typeface="Garamond" pitchFamily="-84" charset="0"/>
              <a:ea typeface="+mn-ea"/>
              <a:cs typeface="+mn-cs"/>
              <a:sym typeface="Garamond" pitchFamily="-84" charset="0"/>
            </a:endParaRPr>
          </a:p>
        </p:txBody>
      </p:sp>
      <p:sp>
        <p:nvSpPr>
          <p:cNvPr id="111618" name="Rectangle 2"/>
          <p:cNvSpPr>
            <a:spLocks/>
          </p:cNvSpPr>
          <p:nvPr/>
        </p:nvSpPr>
        <p:spPr bwMode="auto">
          <a:xfrm>
            <a:off x="2303463" y="404813"/>
            <a:ext cx="9012237" cy="116363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8548" bIns="0" anchor="ctr"/>
          <a:lstStyle/>
          <a:p>
            <a:pPr marL="48358" algn="ctr">
              <a:defRPr/>
            </a:pPr>
            <a:r>
              <a:rPr lang="en-US" sz="6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ea typeface="Garamond" charset="0"/>
                <a:cs typeface="Garamond" charset="0"/>
                <a:sym typeface="Garamond" charset="0"/>
              </a:rPr>
              <a:t>Milan School Protocol</a:t>
            </a:r>
          </a:p>
        </p:txBody>
      </p:sp>
      <p:sp>
        <p:nvSpPr>
          <p:cNvPr id="111619" name="Rectangle 3"/>
          <p:cNvSpPr>
            <a:spLocks/>
          </p:cNvSpPr>
          <p:nvPr/>
        </p:nvSpPr>
        <p:spPr bwMode="auto">
          <a:xfrm>
            <a:off x="481013" y="2573338"/>
            <a:ext cx="2700337" cy="6127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48548" bIns="0">
            <a:spAutoFit/>
          </a:bodyPr>
          <a:lstStyle/>
          <a:p>
            <a:pPr marL="228021" indent="-203187">
              <a:spcBef>
                <a:spcPts val="889"/>
              </a:spcBef>
              <a:buClr>
                <a:srgbClr val="FF0000"/>
              </a:buClr>
              <a:buSzPct val="69000"/>
              <a:buFont typeface="Wingdings" pitchFamily="-84" charset="2"/>
              <a:buChar char="n"/>
              <a:defRPr/>
            </a:pPr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-84" charset="0"/>
                <a:ea typeface="+mn-ea"/>
                <a:cs typeface="+mn-cs"/>
                <a:sym typeface="Garamond" pitchFamily="-84" charset="0"/>
              </a:rPr>
              <a:t> Le sourire: </a:t>
            </a:r>
          </a:p>
        </p:txBody>
      </p:sp>
      <p:sp>
        <p:nvSpPr>
          <p:cNvPr id="111620" name="Rectangle 4"/>
          <p:cNvSpPr>
            <a:spLocks/>
          </p:cNvSpPr>
          <p:nvPr/>
        </p:nvSpPr>
        <p:spPr bwMode="auto">
          <a:xfrm>
            <a:off x="501650" y="7180263"/>
            <a:ext cx="2898775" cy="61118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48548" bIns="0">
            <a:spAutoFit/>
          </a:bodyPr>
          <a:lstStyle/>
          <a:p>
            <a:pPr marL="228021" indent="-203187">
              <a:spcBef>
                <a:spcPts val="889"/>
              </a:spcBef>
              <a:buClr>
                <a:srgbClr val="FF0000"/>
              </a:buClr>
              <a:buSzPct val="69000"/>
              <a:buFont typeface="Wingdings" pitchFamily="-84" charset="2"/>
              <a:buChar char="n"/>
              <a:defRPr/>
            </a:pPr>
            <a:r>
              <a:rPr 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-84" charset="0"/>
                <a:ea typeface="+mn-ea"/>
                <a:cs typeface="+mn-cs"/>
                <a:sym typeface="Garamond" pitchFamily="-84" charset="0"/>
              </a:rPr>
              <a:t>Lid closure</a:t>
            </a:r>
            <a:r>
              <a:rPr 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-84" charset="0"/>
                <a:ea typeface="+mn-ea"/>
                <a:cs typeface="+mn-cs"/>
                <a:sym typeface="Garamond" pitchFamily="-84" charset="0"/>
              </a:rPr>
              <a:t>:</a:t>
            </a:r>
          </a:p>
        </p:txBody>
      </p:sp>
      <p:sp>
        <p:nvSpPr>
          <p:cNvPr id="111621" name="Oval 5"/>
          <p:cNvSpPr>
            <a:spLocks/>
          </p:cNvSpPr>
          <p:nvPr/>
        </p:nvSpPr>
        <p:spPr bwMode="auto">
          <a:xfrm>
            <a:off x="20638" y="1568450"/>
            <a:ext cx="12726987" cy="320675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fr-FR" sz="2600">
              <a:solidFill>
                <a:srgbClr val="000000"/>
              </a:solidFill>
              <a:latin typeface="Arial" charset="0"/>
              <a:ea typeface="+mn-ea"/>
              <a:cs typeface="+mn-cs"/>
              <a:sym typeface="Chalkboard" pitchFamily="-1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-50800" y="876300"/>
            <a:ext cx="12433300" cy="3898900"/>
          </a:xfrm>
        </p:spPr>
        <p:txBody>
          <a:bodyPr/>
          <a:lstStyle/>
          <a:p>
            <a:pPr marL="892175" eaLnBrk="1" hangingPunct="1">
              <a:spcBef>
                <a:spcPct val="0"/>
              </a:spcBef>
              <a:buFontTx/>
              <a:buBlip>
                <a:blip r:embed="rId3"/>
              </a:buBlip>
            </a:pPr>
            <a:r>
              <a:rPr lang="en-US" dirty="0"/>
              <a:t>Le </a:t>
            </a:r>
            <a:r>
              <a:rPr lang="en-US" dirty="0" err="1">
                <a:solidFill>
                  <a:srgbClr val="00BAFB"/>
                </a:solidFill>
              </a:rPr>
              <a:t>rameau</a:t>
            </a:r>
            <a:r>
              <a:rPr lang="en-US" dirty="0">
                <a:solidFill>
                  <a:srgbClr val="00BAFB"/>
                </a:solidFill>
              </a:rPr>
              <a:t> </a:t>
            </a:r>
            <a:r>
              <a:rPr lang="en-US" dirty="0" err="1">
                <a:solidFill>
                  <a:srgbClr val="00BAFB"/>
                </a:solidFill>
              </a:rPr>
              <a:t>auriculaire</a:t>
            </a:r>
            <a:r>
              <a:rPr lang="en-US" dirty="0">
                <a:solidFill>
                  <a:srgbClr val="00BAFB"/>
                </a:solidFill>
              </a:rPr>
              <a:t> interne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le </a:t>
            </a:r>
            <a:r>
              <a:rPr lang="en-US" dirty="0" err="1"/>
              <a:t>seul</a:t>
            </a:r>
            <a:r>
              <a:rPr lang="en-US" dirty="0"/>
              <a:t> </a:t>
            </a:r>
            <a:r>
              <a:rPr lang="en-US" dirty="0" err="1"/>
              <a:t>territoire</a:t>
            </a:r>
            <a:r>
              <a:rPr lang="en-US" dirty="0"/>
              <a:t> </a:t>
            </a:r>
            <a:r>
              <a:rPr lang="en-US" dirty="0" err="1"/>
              <a:t>sensitif</a:t>
            </a:r>
            <a:r>
              <a:rPr lang="en-US" dirty="0"/>
              <a:t> du VII (</a:t>
            </a:r>
            <a:r>
              <a:rPr lang="en-US" dirty="0" err="1"/>
              <a:t>conque</a:t>
            </a:r>
            <a:r>
              <a:rPr lang="en-US" dirty="0"/>
              <a:t> et face </a:t>
            </a:r>
            <a:r>
              <a:rPr lang="en-US" dirty="0" err="1"/>
              <a:t>externe</a:t>
            </a:r>
            <a:r>
              <a:rPr lang="en-US" dirty="0"/>
              <a:t> du </a:t>
            </a:r>
            <a:r>
              <a:rPr lang="en-US" dirty="0" err="1"/>
              <a:t>tympan</a:t>
            </a:r>
            <a:r>
              <a:rPr lang="en-US" dirty="0"/>
              <a:t>)</a:t>
            </a:r>
          </a:p>
          <a:p>
            <a:pPr marL="892175" eaLnBrk="1" hangingPunct="1">
              <a:spcBef>
                <a:spcPts val="100"/>
              </a:spcBef>
              <a:buFontTx/>
              <a:buBlip>
                <a:blip r:embed="rId3"/>
              </a:buBlip>
            </a:pPr>
            <a:r>
              <a:rPr lang="en-US" dirty="0"/>
              <a:t>Sort par le foramen </a:t>
            </a:r>
            <a:r>
              <a:rPr lang="en-US" dirty="0" err="1"/>
              <a:t>stylo-mastoïdien</a:t>
            </a:r>
            <a:endParaRPr lang="en-US" dirty="0"/>
          </a:p>
          <a:p>
            <a:pPr marL="892175" eaLnBrk="1" hangingPunct="1">
              <a:spcBef>
                <a:spcPts val="100"/>
              </a:spcBef>
              <a:buFontTx/>
              <a:buBlip>
                <a:blip r:embed="rId3"/>
              </a:buBlip>
            </a:pPr>
            <a:r>
              <a:rPr lang="en-US" dirty="0"/>
              <a:t>Correspond à la zone de </a:t>
            </a:r>
            <a:r>
              <a:rPr lang="en-US" dirty="0" err="1"/>
              <a:t>l’éruption</a:t>
            </a:r>
            <a:r>
              <a:rPr lang="en-US" dirty="0"/>
              <a:t> </a:t>
            </a:r>
            <a:r>
              <a:rPr lang="en-US" dirty="0" err="1"/>
              <a:t>accompagnant</a:t>
            </a:r>
            <a:r>
              <a:rPr lang="en-US" dirty="0"/>
              <a:t> le zona du </a:t>
            </a:r>
            <a:r>
              <a:rPr lang="en-US" u="sng" dirty="0"/>
              <a:t>ganglion </a:t>
            </a:r>
            <a:r>
              <a:rPr lang="en-US" u="sng" dirty="0" err="1"/>
              <a:t>géniculé</a:t>
            </a:r>
            <a:endParaRPr lang="en-US" u="sng" dirty="0"/>
          </a:p>
        </p:txBody>
      </p:sp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-25400"/>
            <a:ext cx="10883900" cy="1435100"/>
          </a:xfrm>
        </p:spPr>
        <p:txBody>
          <a:bodyPr/>
          <a:lstStyle/>
          <a:p>
            <a:pPr algn="l" eaLnBrk="1" hangingPunct="1"/>
            <a:r>
              <a:rPr lang="en-US"/>
              <a:t>Anatomie</a:t>
            </a:r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597400"/>
            <a:ext cx="9512300" cy="4535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18688" y="4565650"/>
            <a:ext cx="3022600" cy="454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2997" name="Rectangle 5"/>
          <p:cNvSpPr>
            <a:spLocks/>
          </p:cNvSpPr>
          <p:nvPr/>
        </p:nvSpPr>
        <p:spPr bwMode="auto">
          <a:xfrm>
            <a:off x="7086600" y="8813800"/>
            <a:ext cx="2468563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Cambria" pitchFamily="18" charset="0"/>
                <a:cs typeface="ヒラギノ角ゴ ProN W3"/>
                <a:sym typeface="Cambria" pitchFamily="18" charset="0"/>
              </a:rPr>
              <a:t>(d’après Outrequin G et Boutillier B)</a:t>
            </a: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re et puce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lnDef>
  </a:objectDefaults>
  <a:extraClrSchemeLst>
    <a:extraClrScheme>
      <a:clrScheme name="Titre et pu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re, puces et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, puces et photo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lnDef>
  </a:objectDefaults>
  <a:extraClrSchemeLst>
    <a:extraClrScheme>
      <a:clrScheme name="Titre, puces et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re et puces - Droit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 - Droite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lnDef>
  </a:objectDefaults>
  <a:extraClrSchemeLst>
    <a:extraClrScheme>
      <a:clrScheme name="Titre et puces - Dro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Puce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uces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lnDef>
  </a:objectDefaults>
  <a:extraClrSchemeLst>
    <a:extraClrScheme>
      <a:clrScheme name="Pu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re et sous-titr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1A1A1A"/>
      </a:accent1>
      <a:accent2>
        <a:srgbClr val="333399"/>
      </a:accent2>
      <a:accent3>
        <a:srgbClr val="AAAAAA"/>
      </a:accent3>
      <a:accent4>
        <a:srgbClr val="DADADA"/>
      </a:accent4>
      <a:accent5>
        <a:srgbClr val="ABABAB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sous-titre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lnDef>
  </a:objectDefaults>
  <a:extraClrSchemeLst>
    <a:extraClrScheme>
      <a:clrScheme name="Titre et sous-tit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Horizonta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e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lnDef>
  </a:objectDefaults>
  <a:extraClrSchemeLst>
    <a:extraClrScheme>
      <a:clrScheme name="Photo - Horizont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re - Centré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Centré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lnDef>
  </a:objectDefaults>
  <a:extraClrSchemeLst>
    <a:extraClrScheme>
      <a:clrScheme name="Titre - Centr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e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lnDef>
  </a:objectDefaults>
  <a:extraClrSchemeLst>
    <a:extraClrScheme>
      <a:clrScheme name="Photo - Vertic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re - Hau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Haut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lnDef>
  </a:objectDefaults>
  <a:extraClrSchemeLst>
    <a:extraClrScheme>
      <a:clrScheme name="Titre - H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Vierg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erge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lnDef>
  </a:objectDefaults>
  <a:extraClrSchemeLst>
    <a:extraClrScheme>
      <a:clrScheme name="Vier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re et puces - Gauch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 - Gauche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lnDef>
  </a:objectDefaults>
  <a:extraClrSchemeLst>
    <a:extraClrScheme>
      <a:clrScheme name="Titre et puces - Gauch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re et puces sur 2 colonne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 sur 2 colonnes">
      <a:majorFont>
        <a:latin typeface="Chalkboard"/>
        <a:ea typeface="ヒラギノ角ゴ ProN W3"/>
        <a:cs typeface="ヒラギノ角ゴ ProN W3"/>
      </a:majorFont>
      <a:minorFont>
        <a:latin typeface="Chalkboard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pitchFamily="-1" charset="0"/>
            <a:ea typeface="ヒラギノ角ゴ ProN W3" pitchFamily="-1" charset="-128"/>
            <a:cs typeface="ヒラギノ角ゴ ProN W3" pitchFamily="-1" charset="-128"/>
            <a:sym typeface="Chalkboard" pitchFamily="-1" charset="0"/>
          </a:defRPr>
        </a:defPPr>
      </a:lstStyle>
    </a:lnDef>
  </a:objectDefaults>
  <a:extraClrSchemeLst>
    <a:extraClrScheme>
      <a:clrScheme name="Titre et puces sur 2 colon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Pages>0</Pages>
  <Words>2202</Words>
  <Characters>0</Characters>
  <Application>Microsoft Office PowerPoint</Application>
  <PresentationFormat>Personalizzato</PresentationFormat>
  <Lines>0</Lines>
  <Paragraphs>522</Paragraphs>
  <Slides>84</Slides>
  <Notes>63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13</vt:i4>
      </vt:variant>
      <vt:variant>
        <vt:lpstr>Titoli diapositive</vt:lpstr>
      </vt:variant>
      <vt:variant>
        <vt:i4>84</vt:i4>
      </vt:variant>
    </vt:vector>
  </HeadingPairs>
  <TitlesOfParts>
    <vt:vector size="108" baseType="lpstr">
      <vt:lpstr>Arial</vt:lpstr>
      <vt:lpstr>Calibri</vt:lpstr>
      <vt:lpstr>Cambria</vt:lpstr>
      <vt:lpstr>Cambria Bold</vt:lpstr>
      <vt:lpstr>Chalkboard</vt:lpstr>
      <vt:lpstr>Chalkboard Bold</vt:lpstr>
      <vt:lpstr>Garamond</vt:lpstr>
      <vt:lpstr>Times New Roman</vt:lpstr>
      <vt:lpstr>Wingdings</vt:lpstr>
      <vt:lpstr>ヒラギノ角ゴ ProN W3</vt:lpstr>
      <vt:lpstr>ヒラギノ角ゴ ProN W6</vt:lpstr>
      <vt:lpstr>Titre et puces</vt:lpstr>
      <vt:lpstr>Titre et sous-titre</vt:lpstr>
      <vt:lpstr>Photo - Horizontale</vt:lpstr>
      <vt:lpstr>Titre - Centré</vt:lpstr>
      <vt:lpstr>Photo - Verticale</vt:lpstr>
      <vt:lpstr>Titre - Haut</vt:lpstr>
      <vt:lpstr>Vierge</vt:lpstr>
      <vt:lpstr>Titre et puces - Gauche</vt:lpstr>
      <vt:lpstr>Titre et puces sur 2 colonnes</vt:lpstr>
      <vt:lpstr>Titre, puces et photo</vt:lpstr>
      <vt:lpstr>Titre et puces - Droite</vt:lpstr>
      <vt:lpstr>Puces</vt:lpstr>
      <vt:lpstr>Struttura predefinita</vt:lpstr>
      <vt:lpstr>Atelier nerfs crâniens </vt:lpstr>
      <vt:lpstr>Nerfs crâniens - ENMG</vt:lpstr>
      <vt:lpstr>Presentazione standard di PowerPoint</vt:lpstr>
      <vt:lpstr>Indications</vt:lpstr>
      <vt:lpstr>NERF FACIAL (VII) (nerf du 2e arc branchial) Nerf de la mimique faciale</vt:lpstr>
      <vt:lpstr>Anatomie</vt:lpstr>
      <vt:lpstr>Anatomie</vt:lpstr>
      <vt:lpstr>Niveau de souffrance du nerf dans son trajet </vt:lpstr>
      <vt:lpstr>Anatomie</vt:lpstr>
      <vt:lpstr>Anatomie</vt:lpstr>
      <vt:lpstr>Atteintes du VII</vt:lpstr>
      <vt:lpstr>Atteintes du VII</vt:lpstr>
      <vt:lpstr>Neurographie motrice</vt:lpstr>
      <vt:lpstr>Blink reflex : V-VII</vt:lpstr>
      <vt:lpstr>Presentazione standard di PowerPoint</vt:lpstr>
      <vt:lpstr>Presentazione standard di PowerPoint</vt:lpstr>
      <vt:lpstr>Blink reflex et NP</vt:lpstr>
      <vt:lpstr>Paralysie faciale</vt:lpstr>
      <vt:lpstr>Hémispasme facial</vt:lpstr>
      <vt:lpstr>Presentazione standard di PowerPoint</vt:lpstr>
      <vt:lpstr>Réponse tardive éphaptique</vt:lpstr>
      <vt:lpstr>PF périphérique chronique</vt:lpstr>
      <vt:lpstr>Examen précoce</vt:lpstr>
      <vt:lpstr>Examen précoce</vt:lpstr>
      <vt:lpstr>Tumeur de l’angle ponto-cérébelleux droit  Aucune plainte dans le territoire du V ou du VII</vt:lpstr>
      <vt:lpstr>Syndrome de Frey</vt:lpstr>
      <vt:lpstr>NERF TRIJUMEAU (V) (nerf du 1er arc branchial) Nerf de la sensibilité de la face et de la mastication  </vt:lpstr>
      <vt:lpstr>Anatomie</vt:lpstr>
      <vt:lpstr>Anatomie</vt:lpstr>
      <vt:lpstr>Anatomie</vt:lpstr>
      <vt:lpstr>Anatomie - n. ophtalmique</vt:lpstr>
      <vt:lpstr>Anatomie - n. maxillaire</vt:lpstr>
      <vt:lpstr>Anatomie - n. mandibulaire</vt:lpstr>
      <vt:lpstr>Atteintes du V</vt:lpstr>
      <vt:lpstr>Réflexe T du masséter (jaw reflex)</vt:lpstr>
      <vt:lpstr>Réflexe T du masséter (jaw reflex)</vt:lpstr>
      <vt:lpstr>Réflexe inhibiteur du masséter</vt:lpstr>
      <vt:lpstr>Réflexe inhibiteur du masséter</vt:lpstr>
      <vt:lpstr>Exploration de la sensibilité</vt:lpstr>
      <vt:lpstr>Explo. sensibilité (variante A. Lozza)</vt:lpstr>
      <vt:lpstr>Presentazione standard di PowerPoint</vt:lpstr>
      <vt:lpstr>Presentazione standard di PowerPoint</vt:lpstr>
      <vt:lpstr>Fracture maxillaire</vt:lpstr>
      <vt:lpstr> Neurographie sensitive 1 </vt:lpstr>
      <vt:lpstr>Presentazione standard di PowerPoint</vt:lpstr>
      <vt:lpstr>EMG</vt:lpstr>
      <vt:lpstr>Presentazione standard di PowerPoint</vt:lpstr>
      <vt:lpstr>NERF GLOSSO-PHARYNGIEN (IX) (nerf du 3e arc branchial)</vt:lpstr>
      <vt:lpstr>Presentazione standard di PowerPoint</vt:lpstr>
      <vt:lpstr>NERF PNEUMOGASTRIQUE (X)  ou NERF VAGUE (nerf du 4e arc branchial) Nerf de la phonation</vt:lpstr>
      <vt:lpstr>Anatomie (nerf du 4e arc branchial)</vt:lpstr>
      <vt:lpstr>Anatomie</vt:lpstr>
      <vt:lpstr>Phonation</vt:lpstr>
      <vt:lpstr>Atteintes  du X</vt:lpstr>
      <vt:lpstr>EMG</vt:lpstr>
      <vt:lpstr>Presentazione standard di PowerPoint</vt:lpstr>
      <vt:lpstr>Dysphonie Spasmodique</vt:lpstr>
      <vt:lpstr>NERF SPINAL (XI) et nerf spinal accessoire (SA)</vt:lpstr>
      <vt:lpstr>Anatomie</vt:lpstr>
      <vt:lpstr>Anatomie</vt:lpstr>
      <vt:lpstr>Clinique</vt:lpstr>
      <vt:lpstr>Causes de neuropathie</vt:lpstr>
      <vt:lpstr>ENMG (neurotmèse ?)</vt:lpstr>
      <vt:lpstr>ENMG (neurotmèse ?)</vt:lpstr>
      <vt:lpstr>NERF HYPOGLOSSE (XII) Nerf de la motricité de la langue  </vt:lpstr>
      <vt:lpstr>Anatomie</vt:lpstr>
      <vt:lpstr>Anatomie</vt:lpstr>
      <vt:lpstr>Atteintes  du XII</vt:lpstr>
      <vt:lpstr>ENMG</vt:lpstr>
      <vt:lpstr>Réparation microchirurgicale des séquelles sévères de paralysie faciale périphérique chronique: rôle diagnostique et pronostique de l’électroneuromyographie (ENMG)</vt:lpstr>
      <vt:lpstr>Questionnement</vt:lpstr>
      <vt:lpstr>Objectifs / Méthodes</vt:lpstr>
      <vt:lpstr>L'évaluation ENMG préopératoire</vt:lpstr>
      <vt:lpstr>Schéma de l'examen EMG</vt:lpstr>
      <vt:lpstr>Presentazione standard di PowerPoint</vt:lpstr>
      <vt:lpstr>Technique microchirurgicale</vt:lpstr>
      <vt:lpstr>Resultats </vt:lpstr>
      <vt:lpstr>Le sourire après transposition</vt:lpstr>
      <vt:lpstr>Stimulation faciale controlatérale et réponse motrice évoquée du côté atteint après tranposition</vt:lpstr>
      <vt:lpstr>Le sourire chez une patiente avec transposition –EMG après 12 mois</vt:lpstr>
      <vt:lpstr>Discussion</vt:lpstr>
      <vt:lpstr>Conclusions</vt:lpstr>
      <vt:lpstr>Merci pour votre attention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nerfs crâniens</dc:title>
  <dc:creator>utente</dc:creator>
  <cp:lastModifiedBy>alessandro lozza</cp:lastModifiedBy>
  <cp:revision>31</cp:revision>
  <cp:lastPrinted>2014-10-02T17:23:01Z</cp:lastPrinted>
  <dcterms:modified xsi:type="dcterms:W3CDTF">2018-06-03T19:02:23Z</dcterms:modified>
</cp:coreProperties>
</file>