
<file path=[Content_Types].xml><?xml version="1.0" encoding="utf-8"?>
<Types xmlns="http://schemas.openxmlformats.org/package/2006/content-types">
  <Override PartName="/ppt/slides/slide30.xml" ContentType="application/vnd.openxmlformats-officedocument.presentationml.slide+xml"/>
  <Override PartName="/ppt/slides/slide88.xml" ContentType="application/vnd.openxmlformats-officedocument.presentationml.slide+xml"/>
  <Override PartName="/ppt/notesSlides/notesSlide69.xml" ContentType="application/vnd.openxmlformats-officedocument.presentationml.notesSlide+xml"/>
  <Override PartName="/ppt/slides/slide24.xml" ContentType="application/vnd.openxmlformats-officedocument.presentationml.slide+xml"/>
  <Override PartName="/ppt/slides/slide72.xml" ContentType="application/vnd.openxmlformats-officedocument.presentationml.slide+xml"/>
  <Override PartName="/ppt/notesSlides/notesSlide47.xml" ContentType="application/vnd.openxmlformats-officedocument.presentationml.notesSlide+xml"/>
  <Override PartName="/ppt/slides/slide66.xml" ContentType="application/vnd.openxmlformats-officedocument.presentationml.slide+xml"/>
  <Override PartName="/ppt/slides/slide50.xml" ContentType="application/vnd.openxmlformats-officedocument.presentationml.slide+xml"/>
  <Override PartName="/ppt/slides/slide112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67.xml" ContentType="application/vnd.openxmlformats-officedocument.presentationml.notesSlide+xml"/>
  <Override PartName="/ppt/slides/slide86.xml" ContentType="application/vnd.openxmlformats-officedocument.presentationml.slide+xml"/>
  <Override PartName="/ppt/slides/slide22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64.xml" ContentType="application/vnd.openxmlformats-officedocument.presentationml.slide+xml"/>
  <Default Extension="xml" ContentType="application/xml"/>
  <Override PartName="/ppt/slides/slide11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7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s/slide42.xml" ContentType="application/vnd.openxmlformats-officedocument.presentationml.slide+xml"/>
  <Override PartName="/ppt/notesSlides/notesSlide108.xml" ContentType="application/vnd.openxmlformats-officedocument.presentationml.notesSlide+xml"/>
  <Override PartName="/ppt/notesSlides/notesSlide65.xml" ContentType="application/vnd.openxmlformats-officedocument.presentationml.notesSlide+xml"/>
  <Override PartName="/ppt/slides/slide84.xml" ContentType="application/vnd.openxmlformats-officedocument.presentationml.slide+xml"/>
  <Override PartName="/ppt/slides/slide20.xml" ContentType="application/vnd.openxmlformats-officedocument.presentationml.slide+xml"/>
  <Override PartName="/ppt/notesSlides/notesSlide59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62.xml" ContentType="application/vnd.openxmlformats-officedocument.presentationml.slide+xml"/>
  <Override PartName="/ppt/notesSlides/notesSlide85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40.xml" ContentType="application/vnd.openxmlformats-officedocument.presentationml.slide+xml"/>
  <Override PartName="/ppt/slides/slide102.xml" ContentType="application/vnd.openxmlformats-officedocument.presentationml.slide+xml"/>
  <Override PartName="/ppt/notesSlides/notesSlide79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7.xml" ContentType="application/vnd.openxmlformats-officedocument.presentationml.notesSlide+xml"/>
  <Default Extension="jpeg" ContentType="image/jpeg"/>
  <Override PartName="/ppt/notesSlides/notesSlide106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82.xml" ContentType="application/vnd.openxmlformats-officedocument.presentationml.slide+xml"/>
  <Override PartName="/ppt/notesSlides/notesSlide57.xml" ContentType="application/vnd.openxmlformats-officedocument.presentationml.notesSlide+xml"/>
  <Override PartName="/docProps/app.xml" ContentType="application/vnd.openxmlformats-officedocument.extended-properties+xml"/>
  <Override PartName="/ppt/slides/slide109.xml" ContentType="application/vnd.openxmlformats-officedocument.presentationml.slide+xml"/>
  <Override PartName="/ppt/slides/slide60.xml" ContentType="application/vnd.openxmlformats-officedocument.presentationml.slide+xml"/>
  <Override PartName="/ppt/slides/slide122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99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35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110.xml" ContentType="application/vnd.openxmlformats-officedocument.presentationml.notesSlide+xml"/>
  <Override PartName="/ppt/slides/slide100.xml" ContentType="application/vnd.openxmlformats-officedocument.presentationml.slide+xml"/>
  <Override PartName="/ppt/notesSlides/notesSlide77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notesSlides/notesSlide104.xml" ContentType="application/vnd.openxmlformats-officedocument.presentationml.notesSlide+xml"/>
  <Override PartName="/ppt/notesSlides/notesSlide61.xml" ContentType="application/vnd.openxmlformats-officedocument.presentationml.notesSlide+xml"/>
  <Override PartName="/ppt/slides/slide80.xml" ContentType="application/vnd.openxmlformats-officedocument.presentationml.slide+xml"/>
  <Override PartName="/ppt/notesSlides/notesSlide55.xml" ContentType="application/vnd.openxmlformats-officedocument.presentationml.notesSlide+xml"/>
  <Override PartName="/ppt/slides/slide107.xml" ContentType="application/vnd.openxmlformats-officedocument.presentationml.slide+xml"/>
  <Override PartName="/ppt/slides/slide12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97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39.xml" ContentType="application/vnd.openxmlformats-officedocument.presentationml.slide+xml"/>
  <Override PartName="/ppt/notesSlides/notesSlide33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Slides/notesSlide81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94.xml" ContentType="application/vnd.openxmlformats-officedocument.presentationml.slide+xml"/>
  <Override PartName="/ppt/slides/slide5.xml" ContentType="application/vnd.openxmlformats-officedocument.presentationml.slide+xml"/>
  <Override PartName="/ppt/slides/slide17.xml" ContentType="application/vnd.openxmlformats-officedocument.presentationml.slide+xml"/>
  <Override PartName="/ppt/notesSlides/notesSlide102.xml" ContentType="application/vnd.openxmlformats-officedocument.presentationml.notesSlide+xml"/>
  <Override PartName="/ppt/slides/slide59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105.xml" ContentType="application/vnd.openxmlformats-officedocument.presentationml.slide+xml"/>
  <Override PartName="/ppt/notesSlides/notesSlide95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37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79.xml" ContentType="application/vnd.openxmlformats-officedocument.presentationml.slide+xml"/>
  <Override PartName="/ppt/slides/slide92.xml" ContentType="application/vnd.openxmlformats-officedocument.presentationml.slide+xml"/>
  <Override PartName="/ppt/notesSlides/notesSlide73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notesSlides/notesSlide100.xml" ContentType="application/vnd.openxmlformats-officedocument.presentationml.notesSlide+xml"/>
  <Override PartName="/ppt/notesSlides/notesSlide38.xml" ContentType="application/vnd.openxmlformats-officedocument.presentationml.notesSlide+xml"/>
  <Override PartName="/ppt/slides/slide57.xml" ContentType="application/vnd.openxmlformats-officedocument.presentationml.slide+xml"/>
  <Override PartName="/ppt/slides/slide70.xml" ContentType="application/vnd.openxmlformats-officedocument.presentationml.slide+xml"/>
  <Override PartName="/ppt/slides/slide119.xml" ContentType="application/vnd.openxmlformats-officedocument.presentationml.slide+xml"/>
  <Override PartName="/ppt/notesSlides/notesSlide51.xml" ContentType="application/vnd.openxmlformats-officedocument.presentationml.notesSlide+xml"/>
  <Override PartName="/ppt/notesSlides/notesSlide8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93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35.xml" ContentType="application/vnd.openxmlformats-officedocument.presentationml.slide+xml"/>
  <Override PartName="/ppt/slides/slide29.xml" ContentType="application/vnd.openxmlformats-officedocument.presentationml.slide+xml"/>
  <Override PartName="/ppt/slides/slide77.xml" ContentType="application/vnd.openxmlformats-officedocument.presentationml.slide+xml"/>
  <Override PartName="/ppt/slides/slide90.xml" ContentType="application/vnd.openxmlformats-officedocument.presentationml.slide+xml"/>
  <Override PartName="/ppt/notesSlides/notesSlide71.xml" ContentType="application/vnd.openxmlformats-officedocument.presentationml.notes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117.xml" ContentType="application/vnd.openxmlformats-officedocument.presentationml.slide+xml"/>
  <Override PartName="/ppt/slides/slide55.xml" ContentType="application/vnd.openxmlformats-officedocument.presentationml.slide+xml"/>
  <Override PartName="/ppt/slides/slide49.xml" ContentType="application/vnd.openxmlformats-officedocument.presentationml.slide+xml"/>
  <Override PartName="/ppt/slides/slide97.xml" ContentType="application/vnd.openxmlformats-officedocument.presentationml.slide+xml"/>
  <Override PartName="/ppt/theme/theme3.xml" ContentType="application/vnd.openxmlformats-officedocument.theme+xml"/>
  <Override PartName="/ppt/notesSlides/notesSlide91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33.xml" ContentType="application/vnd.openxmlformats-officedocument.presentationml.slide+xml"/>
  <Override PartName="/ppt/viewProps.xml" ContentType="application/vnd.openxmlformats-officedocument.presentationml.viewProps+xml"/>
  <Override PartName="/ppt/slides/slide27.xml" ContentType="application/vnd.openxmlformats-officedocument.presentationml.slide+xml"/>
  <Override PartName="/ppt/slides/slide75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s/slide69.xml" ContentType="application/vnd.openxmlformats-officedocument.presentationml.slide+xml"/>
  <Override PartName="/ppt/slides/slide53.xml" ContentType="application/vnd.openxmlformats-officedocument.presentationml.slide+xml"/>
  <Override PartName="/ppt/slides/slide115.xml" ContentType="application/vnd.openxmlformats-officedocument.presentationml.slide+xml"/>
  <Override PartName="/ppt/notesSlides/notesSlide119.xml" ContentType="application/vnd.openxmlformats-officedocument.presentationml.notesSlide+xml"/>
  <Override PartName="/ppt/notesSlides/notesSlide28.xml" ContentType="application/vnd.openxmlformats-officedocument.presentationml.notesSlide+xml"/>
  <Override PartName="/ppt/slides/slide47.xml" ContentType="application/vnd.openxmlformats-officedocument.presentationml.slide+xml"/>
  <Override PartName="/ppt/theme/theme1.xml" ContentType="application/vnd.openxmlformats-officedocument.theme+xml"/>
  <Override PartName="/ppt/notesSlides/notesSlide12.xml" ContentType="application/vnd.openxmlformats-officedocument.presentationml.notesSlide+xml"/>
  <Override PartName="/ppt/slides/slide31.xml" ContentType="application/vnd.openxmlformats-officedocument.presentationml.slide+xml"/>
  <Override PartName="/ppt/slides/slide89.xml" ContentType="application/vnd.openxmlformats-officedocument.presentationml.slide+xml"/>
  <Override PartName="/ppt/slides/slide25.xml" ContentType="application/vnd.openxmlformats-officedocument.presentationml.slide+xml"/>
  <Override PartName="/ppt/slides/slide73.xml" ContentType="application/vnd.openxmlformats-officedocument.presentationml.slide+xml"/>
  <Override PartName="/ppt/notesSlides/notesSlide48.xml" ContentType="application/vnd.openxmlformats-officedocument.presentationml.notesSlide+xml"/>
  <Override PartName="/ppt/slides/slide67.xml" ContentType="application/vnd.openxmlformats-officedocument.presentationml.slide+xml"/>
  <Override PartName="/ppt/slides/slide51.xml" ContentType="application/vnd.openxmlformats-officedocument.presentationml.slide+xml"/>
  <Override PartName="/ppt/slides/slide113.xml" ContentType="application/vnd.openxmlformats-officedocument.presentationml.slide+xml"/>
  <Override PartName="/ppt/notesSlides/notesSlide117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68.xml" ContentType="application/vnd.openxmlformats-officedocument.presentationml.notesSlide+xml"/>
  <Override PartName="/ppt/slides/slide87.xml" ContentType="application/vnd.openxmlformats-officedocument.presentationml.slide+xml"/>
  <Override PartName="/ppt/slides/slide23.xml" ContentType="application/vnd.openxmlformats-officedocument.presentationml.slide+xml"/>
  <Override PartName="/ppt/notesSlides/notesSlide46.xml" ContentType="application/vnd.openxmlformats-officedocument.presentationml.notesSlide+xml"/>
  <Override PartName="/ppt/slides/slide65.xml" ContentType="application/vnd.openxmlformats-officedocument.presentationml.slide+xml"/>
  <Override PartName="/ppt/slides/slide111.xml" ContentType="application/vnd.openxmlformats-officedocument.presentationml.slide+xml"/>
  <Override PartName="/ppt/notesSlides/notesSlide88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43.xml" ContentType="application/vnd.openxmlformats-officedocument.presentationml.slide+xml"/>
  <Override PartName="/ppt/notesSlides/notesSlide109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85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44.xml" ContentType="application/vnd.openxmlformats-officedocument.presentationml.notesSlide+xml"/>
  <Override PartName="/ppt/slides/slide63.xml" ContentType="application/vnd.openxmlformats-officedocument.presentationml.slide+xml"/>
  <Override PartName="/ppt/notesSlides/notesSlide86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41.xml" ContentType="application/vnd.openxmlformats-officedocument.presentationml.slide+xml"/>
  <Override PartName="/ppt/slides/slide103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107.xml" ContentType="application/vnd.openxmlformats-officedocument.presentationml.notesSlide+xml"/>
  <Override PartName="/ppt/notesSlides/notesSlide64.xml" ContentType="application/vnd.openxmlformats-officedocument.presentationml.notesSlide+xml"/>
  <Override PartName="/ppt/slides/slide83.xml" ContentType="application/vnd.openxmlformats-officedocument.presentationml.slide+xml"/>
  <Override PartName="/ppt/notesSlides/notesSlide58.xml" ContentType="application/vnd.openxmlformats-officedocument.presentationml.notesSlide+xml"/>
  <Override PartName="/ppt/notesSlides/notesSlide42.xml" ContentType="application/vnd.openxmlformats-officedocument.presentationml.notesSlide+xml"/>
  <Override PartName="/ppt/slides/slide61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84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101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05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81.xml" ContentType="application/vnd.openxmlformats-officedocument.presentationml.slide+xml"/>
  <Override PartName="/ppt/notesSlides/notesSlide56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108.xml" ContentType="application/vnd.openxmlformats-officedocument.presentationml.slide+xml"/>
  <Override PartName="/ppt/slides/slide121.xml" ContentType="application/vnd.openxmlformats-officedocument.presentationml.slide+xml"/>
  <Override PartName="/ppt/notesSlides/notesSlide98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34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95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notesSlides/notesSlide103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06.xml" ContentType="application/vnd.openxmlformats-officedocument.presentationml.slide+xml"/>
  <Override PartName="/ppt/notesSlides/notesSlide96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1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8.xml" ContentType="application/vnd.openxmlformats-officedocument.presentationml.slide+xml"/>
  <Override PartName="/ppt/notesSlides/notesSlide32.xml" ContentType="application/vnd.openxmlformats-officedocument.presentationml.notesSlide+xml"/>
  <Override PartName="/ppt/notesSlides/notesSlide80.xml" ContentType="application/vnd.openxmlformats-officedocument.presentationml.notesSlide+xml"/>
  <Default Extension="bin" ContentType="application/vnd.openxmlformats-officedocument.presentationml.printerSettings"/>
  <Override PartName="/ppt/notesSlides/notesSlide74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93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58.xml" ContentType="application/vnd.openxmlformats-officedocument.presentationml.slide+xml"/>
  <Override PartName="/ppt/slides/slide71.xml" ContentType="application/vnd.openxmlformats-officedocument.presentationml.slide+xml"/>
  <Override PartName="/ppt/notesSlides/notesSlide52.xml" ContentType="application/vnd.openxmlformats-officedocument.presentationml.notesSlide+xml"/>
  <Override PartName="/ppt/slides/slide104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36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78.xml" ContentType="application/vnd.openxmlformats-officedocument.presentationml.slide+xml"/>
  <Override PartName="/ppt/slides/slide91.xml" ContentType="application/vnd.openxmlformats-officedocument.presentationml.slide+xml"/>
  <Override PartName="/ppt/notesSlides/notesSlide72.xml" ContentType="application/vnd.openxmlformats-officedocument.presentationml.notes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56.xml" ContentType="application/vnd.openxmlformats-officedocument.presentationml.slide+xml"/>
  <Override PartName="/ppt/slides/slide118.xml" ContentType="application/vnd.openxmlformats-officedocument.presentationml.slide+xml"/>
  <Override PartName="/ppt/notesSlides/notesSlide5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92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34.xml" ContentType="application/vnd.openxmlformats-officedocument.presentationml.slide+xml"/>
  <Override PartName="/ppt/slides/slide28.xml" ContentType="application/vnd.openxmlformats-officedocument.presentationml.slide+xml"/>
  <Override PartName="/ppt/slides/slide76.xml" ContentType="application/vnd.openxmlformats-officedocument.presentationml.slide+xml"/>
  <Override PartName="/ppt/notesSlides/notesSlide70.xml" ContentType="application/vnd.openxmlformats-officedocument.presentationml.notesSlide+xml"/>
  <Default Extension="png" ContentType="image/png"/>
  <Override PartName="/ppt/slides/slide12.xml" ContentType="application/vnd.openxmlformats-officedocument.presentationml.slide+xml"/>
  <Override PartName="/ppt/slides/slide54.xml" ContentType="application/vnd.openxmlformats-officedocument.presentationml.slide+xml"/>
  <Override PartName="/ppt/slides/slide116.xml" ContentType="application/vnd.openxmlformats-officedocument.presentationml.slide+xml"/>
  <Default Extension="rels" ContentType="application/vnd.openxmlformats-package.relationships+xml"/>
  <Override PartName="/ppt/notesSlides/notesSlide29.xml" ContentType="application/vnd.openxmlformats-officedocument.presentationml.notesSlide+xml"/>
  <Override PartName="/ppt/slides/slide48.xml" ContentType="application/vnd.openxmlformats-officedocument.presentationml.slide+xml"/>
  <Override PartName="/ppt/slides/slide96.xml" ContentType="application/vnd.openxmlformats-officedocument.presentationml.slide+xml"/>
  <Override PartName="/ppt/theme/theme2.xml" ContentType="application/vnd.openxmlformats-officedocument.theme+xml"/>
  <Override PartName="/ppt/notesSlides/notesSlide90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32.xml" ContentType="application/vnd.openxmlformats-officedocument.presentationml.slide+xml"/>
  <Override PartName="/ppt/slides/slide26.xml" ContentType="application/vnd.openxmlformats-officedocument.presentationml.slide+xml"/>
  <Override PartName="/ppt/slides/slide74.xml" ContentType="application/vnd.openxmlformats-officedocument.presentationml.slide+xml"/>
  <Override PartName="/ppt/slides/slide10.xml" ContentType="application/vnd.openxmlformats-officedocument.presentationml.slide+xml"/>
  <Override PartName="/ppt/slides/slide68.xml" ContentType="application/vnd.openxmlformats-officedocument.presentationml.slide+xml"/>
  <Override PartName="/ppt/notesSlides/notesSlide49.xml" ContentType="application/vnd.openxmlformats-officedocument.presentationml.notesSlide+xml"/>
  <Override PartName="/ppt/slides/slide52.xml" ContentType="application/vnd.openxmlformats-officedocument.presentationml.slide+xml"/>
  <Override PartName="/ppt/slides/slide114.xml" ContentType="application/vnd.openxmlformats-officedocument.presentationml.slide+xml"/>
  <Override PartName="/ppt/notesSlides/notesSlide118.xml" ContentType="application/vnd.openxmlformats-officedocument.presentationml.notesSlide+xml"/>
  <Override PartName="/ppt/notesSlides/notesSlide27.xml" ContentType="application/vnd.openxmlformats-officedocument.presentationml.notes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24"/>
  </p:notesMasterIdLst>
  <p:handoutMasterIdLst>
    <p:handoutMasterId r:id="rId125"/>
  </p:handoutMasterIdLst>
  <p:sldIdLst>
    <p:sldId id="256" r:id="rId2"/>
    <p:sldId id="404" r:id="rId3"/>
    <p:sldId id="483" r:id="rId4"/>
    <p:sldId id="484" r:id="rId5"/>
    <p:sldId id="485" r:id="rId6"/>
    <p:sldId id="486" r:id="rId7"/>
    <p:sldId id="490" r:id="rId8"/>
    <p:sldId id="511" r:id="rId9"/>
    <p:sldId id="512" r:id="rId10"/>
    <p:sldId id="491" r:id="rId11"/>
    <p:sldId id="508" r:id="rId12"/>
    <p:sldId id="509" r:id="rId13"/>
    <p:sldId id="510" r:id="rId14"/>
    <p:sldId id="495" r:id="rId15"/>
    <p:sldId id="496" r:id="rId16"/>
    <p:sldId id="497" r:id="rId17"/>
    <p:sldId id="498" r:id="rId18"/>
    <p:sldId id="499" r:id="rId19"/>
    <p:sldId id="500" r:id="rId20"/>
    <p:sldId id="501" r:id="rId21"/>
    <p:sldId id="502" r:id="rId22"/>
    <p:sldId id="503" r:id="rId23"/>
    <p:sldId id="504" r:id="rId24"/>
    <p:sldId id="505" r:id="rId25"/>
    <p:sldId id="506" r:id="rId26"/>
    <p:sldId id="507" r:id="rId27"/>
    <p:sldId id="513" r:id="rId28"/>
    <p:sldId id="514" r:id="rId29"/>
    <p:sldId id="515" r:id="rId30"/>
    <p:sldId id="516" r:id="rId31"/>
    <p:sldId id="517" r:id="rId32"/>
    <p:sldId id="518" r:id="rId33"/>
    <p:sldId id="519" r:id="rId34"/>
    <p:sldId id="346" r:id="rId35"/>
    <p:sldId id="520" r:id="rId36"/>
    <p:sldId id="481" r:id="rId37"/>
    <p:sldId id="482" r:id="rId38"/>
    <p:sldId id="521" r:id="rId39"/>
    <p:sldId id="413" r:id="rId40"/>
    <p:sldId id="414" r:id="rId41"/>
    <p:sldId id="415" r:id="rId42"/>
    <p:sldId id="416" r:id="rId43"/>
    <p:sldId id="417" r:id="rId44"/>
    <p:sldId id="418" r:id="rId45"/>
    <p:sldId id="419" r:id="rId46"/>
    <p:sldId id="420" r:id="rId47"/>
    <p:sldId id="412" r:id="rId48"/>
    <p:sldId id="480" r:id="rId49"/>
    <p:sldId id="347" r:id="rId50"/>
    <p:sldId id="351" r:id="rId51"/>
    <p:sldId id="405" r:id="rId52"/>
    <p:sldId id="356" r:id="rId53"/>
    <p:sldId id="357" r:id="rId54"/>
    <p:sldId id="393" r:id="rId55"/>
    <p:sldId id="358" r:id="rId56"/>
    <p:sldId id="359" r:id="rId57"/>
    <p:sldId id="361" r:id="rId58"/>
    <p:sldId id="363" r:id="rId59"/>
    <p:sldId id="298" r:id="rId60"/>
    <p:sldId id="365" r:id="rId61"/>
    <p:sldId id="367" r:id="rId62"/>
    <p:sldId id="411" r:id="rId63"/>
    <p:sldId id="522" r:id="rId64"/>
    <p:sldId id="421" r:id="rId65"/>
    <p:sldId id="422" r:id="rId66"/>
    <p:sldId id="423" r:id="rId67"/>
    <p:sldId id="424" r:id="rId68"/>
    <p:sldId id="425" r:id="rId69"/>
    <p:sldId id="426" r:id="rId70"/>
    <p:sldId id="427" r:id="rId71"/>
    <p:sldId id="428" r:id="rId72"/>
    <p:sldId id="429" r:id="rId73"/>
    <p:sldId id="430" r:id="rId74"/>
    <p:sldId id="431" r:id="rId75"/>
    <p:sldId id="432" r:id="rId76"/>
    <p:sldId id="433" r:id="rId77"/>
    <p:sldId id="434" r:id="rId78"/>
    <p:sldId id="435" r:id="rId79"/>
    <p:sldId id="436" r:id="rId80"/>
    <p:sldId id="437" r:id="rId81"/>
    <p:sldId id="438" r:id="rId82"/>
    <p:sldId id="439" r:id="rId83"/>
    <p:sldId id="440" r:id="rId84"/>
    <p:sldId id="441" r:id="rId85"/>
    <p:sldId id="442" r:id="rId86"/>
    <p:sldId id="443" r:id="rId87"/>
    <p:sldId id="444" r:id="rId88"/>
    <p:sldId id="445" r:id="rId89"/>
    <p:sldId id="446" r:id="rId90"/>
    <p:sldId id="447" r:id="rId91"/>
    <p:sldId id="448" r:id="rId92"/>
    <p:sldId id="449" r:id="rId93"/>
    <p:sldId id="450" r:id="rId94"/>
    <p:sldId id="451" r:id="rId95"/>
    <p:sldId id="452" r:id="rId96"/>
    <p:sldId id="453" r:id="rId97"/>
    <p:sldId id="454" r:id="rId98"/>
    <p:sldId id="455" r:id="rId99"/>
    <p:sldId id="456" r:id="rId100"/>
    <p:sldId id="457" r:id="rId101"/>
    <p:sldId id="458" r:id="rId102"/>
    <p:sldId id="459" r:id="rId103"/>
    <p:sldId id="460" r:id="rId104"/>
    <p:sldId id="461" r:id="rId105"/>
    <p:sldId id="462" r:id="rId106"/>
    <p:sldId id="463" r:id="rId107"/>
    <p:sldId id="464" r:id="rId108"/>
    <p:sldId id="465" r:id="rId109"/>
    <p:sldId id="466" r:id="rId110"/>
    <p:sldId id="467" r:id="rId111"/>
    <p:sldId id="468" r:id="rId112"/>
    <p:sldId id="469" r:id="rId113"/>
    <p:sldId id="470" r:id="rId114"/>
    <p:sldId id="471" r:id="rId115"/>
    <p:sldId id="472" r:id="rId116"/>
    <p:sldId id="473" r:id="rId117"/>
    <p:sldId id="474" r:id="rId118"/>
    <p:sldId id="475" r:id="rId119"/>
    <p:sldId id="476" r:id="rId120"/>
    <p:sldId id="477" r:id="rId121"/>
    <p:sldId id="478" r:id="rId122"/>
    <p:sldId id="479" r:id="rId1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 useTimings="0">
    <p:present/>
    <p:sldAll/>
    <p:penClr>
      <a:schemeClr val="tx1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290029"/>
    <a:srgbClr val="82007A"/>
    <a:srgbClr val="6C1B64"/>
    <a:srgbClr val="F2F8AA"/>
    <a:srgbClr val="E2ED98"/>
    <a:srgbClr val="3D0D47"/>
    <a:srgbClr val="0C43F4"/>
    <a:srgbClr val="FF9900"/>
    <a:srgbClr val="FFFF00"/>
    <a:srgbClr val="06FAD7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1618" autoAdjust="0"/>
    <p:restoredTop sz="96633" autoAdjust="0"/>
  </p:normalViewPr>
  <p:slideViewPr>
    <p:cSldViewPr snapToGrid="0">
      <p:cViewPr>
        <p:scale>
          <a:sx n="75" d="100"/>
          <a:sy n="75" d="100"/>
        </p:scale>
        <p:origin x="-1936" y="-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1536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notesMaster" Target="notesMasters/notesMaster1.xml"/><Relationship Id="rId125" Type="http://schemas.openxmlformats.org/officeDocument/2006/relationships/handoutMaster" Target="handoutMasters/handoutMaster1.xml"/><Relationship Id="rId126" Type="http://schemas.openxmlformats.org/officeDocument/2006/relationships/printerSettings" Target="printerSettings/printerSettings1.bin"/><Relationship Id="rId127" Type="http://schemas.openxmlformats.org/officeDocument/2006/relationships/presProps" Target="presProps.xml"/><Relationship Id="rId128" Type="http://schemas.openxmlformats.org/officeDocument/2006/relationships/viewProps" Target="viewProps.xml"/><Relationship Id="rId12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fld id="{CB559157-B03F-0245-A195-89308B1632E6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4714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fld id="{AA1A5150-837D-D14C-B479-1BCAF0C514E2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99812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Times New Roman" pitchFamily="-65" charset="0"/>
        <a:cs typeface="Times New Roman" pitchFamily="-65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Times New Roman" pitchFamily="-65" charset="0"/>
        <a:cs typeface="Times New Roman" pitchFamily="-65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Times New Roman" pitchFamily="-65" charset="0"/>
        <a:cs typeface="Times New Roman" pitchFamily="-65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Times New Roman" pitchFamily="-65" charset="0"/>
        <a:cs typeface="Times New Roman" pitchFamily="-65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Times New Roman" pitchFamily="-65" charset="0"/>
        <a:cs typeface="Times New Roman" pitchFamily="-65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10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10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10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10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10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10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10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1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1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1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1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1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1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1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1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1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1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1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57CA94-53C9-C447-9D66-03441E502CDB}" type="slidenum">
              <a:rPr lang="fr-FR"/>
              <a:pPr/>
              <a:t>10</a:t>
            </a:fld>
            <a:endParaRPr lang="fr-FR"/>
          </a:p>
        </p:txBody>
      </p:sp>
      <p:sp>
        <p:nvSpPr>
          <p:cNvPr id="1177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100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101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102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103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104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105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106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107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108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109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FDC7F4-46EA-0441-9AEF-522FF446998B}" type="slidenum">
              <a:rPr lang="fr-FR"/>
              <a:pPr/>
              <a:t>11</a:t>
            </a:fld>
            <a:endParaRPr lang="fr-FR"/>
          </a:p>
        </p:txBody>
      </p:sp>
      <p:sp>
        <p:nvSpPr>
          <p:cNvPr id="155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110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111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112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113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114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115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116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117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118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119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1F7B13-2DC3-A748-B384-00D1B579113A}" type="slidenum">
              <a:rPr lang="fr-FR"/>
              <a:pPr/>
              <a:t>12</a:t>
            </a:fld>
            <a:endParaRPr lang="fr-FR"/>
          </a:p>
        </p:txBody>
      </p:sp>
      <p:sp>
        <p:nvSpPr>
          <p:cNvPr id="2048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120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121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122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21DA50-BEBF-8941-A958-24525CD52597}" type="slidenum">
              <a:rPr lang="fr-FR"/>
              <a:pPr/>
              <a:t>13</a:t>
            </a:fld>
            <a:endParaRPr lang="fr-FR"/>
          </a:p>
        </p:txBody>
      </p:sp>
      <p:sp>
        <p:nvSpPr>
          <p:cNvPr id="2068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6203BB-440D-6F43-BE99-B70C6B4F74FB}" type="slidenum">
              <a:rPr lang="fr-FR"/>
              <a:pPr/>
              <a:t>14</a:t>
            </a:fld>
            <a:endParaRPr lang="fr-FR"/>
          </a:p>
        </p:txBody>
      </p:sp>
      <p:sp>
        <p:nvSpPr>
          <p:cNvPr id="2088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47D25-68EF-3145-A444-E18BFF690168}" type="slidenum">
              <a:rPr lang="fr-FR"/>
              <a:pPr/>
              <a:t>15</a:t>
            </a:fld>
            <a:endParaRPr lang="fr-FR"/>
          </a:p>
        </p:txBody>
      </p:sp>
      <p:sp>
        <p:nvSpPr>
          <p:cNvPr id="2109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B714A2-E997-B34D-B28E-75FA4695EA31}" type="slidenum">
              <a:rPr lang="fr-FR"/>
              <a:pPr/>
              <a:t>16</a:t>
            </a:fld>
            <a:endParaRPr lang="fr-FR"/>
          </a:p>
        </p:txBody>
      </p:sp>
      <p:sp>
        <p:nvSpPr>
          <p:cNvPr id="2129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C4A423-D6D3-6140-AC4C-62613E2564B2}" type="slidenum">
              <a:rPr lang="fr-FR"/>
              <a:pPr/>
              <a:t>17</a:t>
            </a:fld>
            <a:endParaRPr lang="fr-FR"/>
          </a:p>
        </p:txBody>
      </p:sp>
      <p:sp>
        <p:nvSpPr>
          <p:cNvPr id="2150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4C4ACA-8646-C14F-8AAE-EC32FF6DBBEC}" type="slidenum">
              <a:rPr lang="fr-FR"/>
              <a:pPr/>
              <a:t>18</a:t>
            </a:fld>
            <a:endParaRPr lang="fr-FR"/>
          </a:p>
        </p:txBody>
      </p:sp>
      <p:sp>
        <p:nvSpPr>
          <p:cNvPr id="2170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597F1A-D74C-2848-AEE1-67FB38F0D379}" type="slidenum">
              <a:rPr lang="fr-FR"/>
              <a:pPr/>
              <a:t>19</a:t>
            </a:fld>
            <a:endParaRPr lang="fr-FR"/>
          </a:p>
        </p:txBody>
      </p:sp>
      <p:sp>
        <p:nvSpPr>
          <p:cNvPr id="2191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164CD6-5295-4048-BEDB-A1B9C13AB937}" type="slidenum">
              <a:rPr lang="fr-FR"/>
              <a:pPr/>
              <a:t>20</a:t>
            </a:fld>
            <a:endParaRPr lang="fr-FR"/>
          </a:p>
        </p:txBody>
      </p:sp>
      <p:sp>
        <p:nvSpPr>
          <p:cNvPr id="2211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6C4276-F78D-CC48-93AC-0956DDFB6D69}" type="slidenum">
              <a:rPr lang="fr-FR"/>
              <a:pPr/>
              <a:t>21</a:t>
            </a:fld>
            <a:endParaRPr lang="fr-FR"/>
          </a:p>
        </p:txBody>
      </p:sp>
      <p:sp>
        <p:nvSpPr>
          <p:cNvPr id="2232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E9BF0A-C126-0847-BCE3-BB1293ACD7B2}" type="slidenum">
              <a:rPr lang="fr-FR"/>
              <a:pPr/>
              <a:t>22</a:t>
            </a:fld>
            <a:endParaRPr lang="fr-FR"/>
          </a:p>
        </p:txBody>
      </p:sp>
      <p:sp>
        <p:nvSpPr>
          <p:cNvPr id="225282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99EBF6-5D7B-BB49-93E2-933D540EAAD1}" type="slidenum">
              <a:rPr lang="fr-FR"/>
              <a:pPr/>
              <a:t>23</a:t>
            </a:fld>
            <a:endParaRPr lang="fr-FR"/>
          </a:p>
        </p:txBody>
      </p:sp>
      <p:sp>
        <p:nvSpPr>
          <p:cNvPr id="2273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9D1214-F5D6-AE49-8FF0-4628DC7C3DEA}" type="slidenum">
              <a:rPr lang="fr-FR"/>
              <a:pPr/>
              <a:t>24</a:t>
            </a:fld>
            <a:endParaRPr lang="fr-FR"/>
          </a:p>
        </p:txBody>
      </p:sp>
      <p:sp>
        <p:nvSpPr>
          <p:cNvPr id="157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6B908E-9B1E-D34C-8B19-7AF07A5F1412}" type="slidenum">
              <a:rPr lang="fr-FR"/>
              <a:pPr/>
              <a:t>25</a:t>
            </a:fld>
            <a:endParaRPr lang="fr-FR"/>
          </a:p>
        </p:txBody>
      </p:sp>
      <p:sp>
        <p:nvSpPr>
          <p:cNvPr id="158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50AA14-E3B7-414C-857D-4A27B66315DA}" type="slidenum">
              <a:rPr lang="fr-FR"/>
              <a:pPr/>
              <a:t>26</a:t>
            </a:fld>
            <a:endParaRPr lang="fr-FR"/>
          </a:p>
        </p:txBody>
      </p:sp>
      <p:sp>
        <p:nvSpPr>
          <p:cNvPr id="2293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31126D-39EA-9046-AAAA-6FFD675CC97A}" type="slidenum">
              <a:rPr lang="fr-FR"/>
              <a:pPr/>
              <a:t>27</a:t>
            </a:fld>
            <a:endParaRPr lang="fr-FR"/>
          </a:p>
        </p:txBody>
      </p:sp>
      <p:sp>
        <p:nvSpPr>
          <p:cNvPr id="159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EAB77C-3F38-E947-BE4D-16F8B8E98517}" type="slidenum">
              <a:rPr lang="fr-FR"/>
              <a:pPr/>
              <a:t>28</a:t>
            </a:fld>
            <a:endParaRPr lang="fr-FR"/>
          </a:p>
        </p:txBody>
      </p:sp>
      <p:sp>
        <p:nvSpPr>
          <p:cNvPr id="160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4121E0-F3C9-AC48-9577-BA9C6338281B}" type="slidenum">
              <a:rPr lang="fr-FR"/>
              <a:pPr/>
              <a:t>29</a:t>
            </a:fld>
            <a:endParaRPr lang="fr-FR"/>
          </a:p>
        </p:txBody>
      </p:sp>
      <p:sp>
        <p:nvSpPr>
          <p:cNvPr id="161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AFD9AE-ECF1-C849-B578-201D6E8497A7}" type="slidenum">
              <a:rPr lang="fr-FR"/>
              <a:pPr/>
              <a:t>3</a:t>
            </a:fld>
            <a:endParaRPr lang="fr-FR"/>
          </a:p>
        </p:txBody>
      </p:sp>
      <p:sp>
        <p:nvSpPr>
          <p:cNvPr id="983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2D9521-153C-6C4E-A317-674B6628A1A7}" type="slidenum">
              <a:rPr lang="fr-FR"/>
              <a:pPr/>
              <a:t>30</a:t>
            </a:fld>
            <a:endParaRPr lang="fr-FR"/>
          </a:p>
        </p:txBody>
      </p:sp>
      <p:sp>
        <p:nvSpPr>
          <p:cNvPr id="1628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7CB3B7-4D49-154C-87C1-55A8114996CB}" type="slidenum">
              <a:rPr lang="fr-FR"/>
              <a:pPr/>
              <a:t>31</a:t>
            </a:fld>
            <a:endParaRPr lang="fr-FR"/>
          </a:p>
        </p:txBody>
      </p:sp>
      <p:sp>
        <p:nvSpPr>
          <p:cNvPr id="163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2739B0-5CF7-6343-A099-958D2E5A8913}" type="slidenum">
              <a:rPr lang="fr-FR"/>
              <a:pPr/>
              <a:t>32</a:t>
            </a:fld>
            <a:endParaRPr lang="fr-FR"/>
          </a:p>
        </p:txBody>
      </p:sp>
      <p:sp>
        <p:nvSpPr>
          <p:cNvPr id="1648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7439CC-5AB9-984E-B180-E7DEB4BBCFA3}" type="slidenum">
              <a:rPr lang="fr-FR"/>
              <a:pPr/>
              <a:t>33</a:t>
            </a:fld>
            <a:endParaRPr lang="fr-FR"/>
          </a:p>
        </p:txBody>
      </p:sp>
      <p:sp>
        <p:nvSpPr>
          <p:cNvPr id="1658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34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35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36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37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38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39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383D5E-E241-B044-8C29-FE6F9244A751}" type="slidenum">
              <a:rPr lang="fr-FR"/>
              <a:pPr/>
              <a:t>4</a:t>
            </a:fld>
            <a:endParaRPr lang="fr-FR"/>
          </a:p>
        </p:txBody>
      </p:sp>
      <p:sp>
        <p:nvSpPr>
          <p:cNvPr id="1003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40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41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42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43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44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45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46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47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48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49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279B5A-82C9-3F4A-A0AF-C9CF6C76821E}" type="slidenum">
              <a:rPr lang="fr-FR"/>
              <a:pPr/>
              <a:t>5</a:t>
            </a:fld>
            <a:endParaRPr lang="fr-FR"/>
          </a:p>
        </p:txBody>
      </p:sp>
      <p:sp>
        <p:nvSpPr>
          <p:cNvPr id="1013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50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51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52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53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54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55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56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57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58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E41809-6048-6A4E-8416-FC14D8BFE0D2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59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AF31A8-4EF0-8D44-98D0-52F9FCD2A0FE}" type="slidenum">
              <a:rPr lang="fr-FR"/>
              <a:pPr/>
              <a:t>6</a:t>
            </a:fld>
            <a:endParaRPr lang="fr-FR"/>
          </a:p>
        </p:txBody>
      </p:sp>
      <p:sp>
        <p:nvSpPr>
          <p:cNvPr id="1075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60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61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62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63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64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65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66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67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68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69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F186E3-438F-5643-B573-C24A86480CA6}" type="slidenum">
              <a:rPr lang="fr-FR"/>
              <a:pPr/>
              <a:t>7</a:t>
            </a:fld>
            <a:endParaRPr lang="fr-FR"/>
          </a:p>
        </p:txBody>
      </p:sp>
      <p:sp>
        <p:nvSpPr>
          <p:cNvPr id="1167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70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71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72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73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74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75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76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77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78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79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57CA94-53C9-C447-9D66-03441E502CDB}" type="slidenum">
              <a:rPr lang="fr-FR"/>
              <a:pPr/>
              <a:t>8</a:t>
            </a:fld>
            <a:endParaRPr lang="fr-FR"/>
          </a:p>
        </p:txBody>
      </p:sp>
      <p:sp>
        <p:nvSpPr>
          <p:cNvPr id="1177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80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81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82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83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84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85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86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87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88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89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3374DF-32BB-3E45-968C-99F28ABA298C}" type="slidenum">
              <a:rPr lang="fr-FR"/>
              <a:pPr/>
              <a:t>9</a:t>
            </a:fld>
            <a:endParaRPr lang="fr-FR"/>
          </a:p>
        </p:txBody>
      </p:sp>
      <p:sp>
        <p:nvSpPr>
          <p:cNvPr id="1187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90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91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92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93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94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95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96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97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98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99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BE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F9052-5D3F-EE4F-8ED1-A8490C95191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626D3-1C44-0F49-BEEA-61CC3B1296D7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E2288-5DAE-B848-A508-68B8A141ADF8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D00A6-F22B-434A-808C-97602B2758BA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A94A-B51B-D842-8A40-F10F2F2A2B51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091A6-16D5-CA47-8066-78485835F027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9D50B-4958-E94F-B919-BBC5A5D43B5F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87379-9B2D-6649-BAD9-645612AC54FE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5EE10-CC89-C84D-82E5-32BE5E0DB6E0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C51FA-BA55-6345-8E70-B63BD67244A8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6DEA8-0592-5441-BF40-F846B59BD827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9125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fld id="{6684A7D4-DB0A-AF42-A094-9D9343CD87F7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7.png"/><Relationship Id="rId5" Type="http://schemas.openxmlformats.org/officeDocument/2006/relationships/image" Target="../media/image66.png"/><Relationship Id="rId6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0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5.xml"/><Relationship Id="rId3" Type="http://schemas.openxmlformats.org/officeDocument/2006/relationships/image" Target="../media/image1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8.xml"/><Relationship Id="rId3" Type="http://schemas.openxmlformats.org/officeDocument/2006/relationships/image" Target="../media/image1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0.xml"/><Relationship Id="rId3" Type="http://schemas.openxmlformats.org/officeDocument/2006/relationships/image" Target="../media/image1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1.xml"/><Relationship Id="rId3" Type="http://schemas.openxmlformats.org/officeDocument/2006/relationships/image" Target="../media/image1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2.xml"/><Relationship Id="rId4" Type="http://schemas.openxmlformats.org/officeDocument/2006/relationships/image" Target="../media/image1.png"/><Relationship Id="rId5" Type="http://schemas.openxmlformats.org/officeDocument/2006/relationships/image" Target="../media/image85.png"/><Relationship Id="rId1" Type="http://schemas.openxmlformats.org/officeDocument/2006/relationships/video" Target="file://localhost/Users/francoiswang/Documents/Diaporamas/cours%203/PUM%20N%20TA%20100%20200-500.m4v" TargetMode="External"/><Relationship Id="rId2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3.xml"/><Relationship Id="rId3" Type="http://schemas.openxmlformats.org/officeDocument/2006/relationships/image" Target="../media/image1.pn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4.xml"/><Relationship Id="rId3" Type="http://schemas.openxmlformats.org/officeDocument/2006/relationships/image" Target="../media/image86.pn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5.xml"/><Relationship Id="rId3" Type="http://schemas.openxmlformats.org/officeDocument/2006/relationships/image" Target="../media/image87.pn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6.xml"/><Relationship Id="rId3" Type="http://schemas.openxmlformats.org/officeDocument/2006/relationships/image" Target="../media/image88.pn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7.xml"/><Relationship Id="rId3" Type="http://schemas.openxmlformats.org/officeDocument/2006/relationships/image" Target="../media/image89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8.xml"/><Relationship Id="rId4" Type="http://schemas.openxmlformats.org/officeDocument/2006/relationships/image" Target="../media/image90.png"/><Relationship Id="rId1" Type="http://schemas.openxmlformats.org/officeDocument/2006/relationships/video" Target="file://localhost/Users/francoiswang/Documents/Diaporamas/cours%203/PUM%20MYO.m4v" TargetMode="External"/><Relationship Id="rId2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9.xml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0.xml"/><Relationship Id="rId3" Type="http://schemas.openxmlformats.org/officeDocument/2006/relationships/image" Target="../media/image1.pn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1.xml"/><Relationship Id="rId3" Type="http://schemas.openxmlformats.org/officeDocument/2006/relationships/image" Target="../media/image1.png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1" Type="http://schemas.openxmlformats.org/officeDocument/2006/relationships/audio" Target="file://localhost/Users/francoiswang/Documents/EMG%20REPOS%20SONS/PLUIE%20SOUS%20TOIT%20EN%20TOLE.MP3" TargetMode="Externa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50.xml"/><Relationship Id="rId5" Type="http://schemas.openxmlformats.org/officeDocument/2006/relationships/image" Target="../media/image1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6.png"/><Relationship Id="rId1" Type="http://schemas.openxmlformats.org/officeDocument/2006/relationships/video" Target="file://localhost/Users/francoiswang/Documents/EMG%20REPOS%20SONS/Fibrillations%20et%20pointes%20positives%202.mpeg" TargetMode="External"/><Relationship Id="rId2" Type="http://schemas.openxmlformats.org/officeDocument/2006/relationships/audio" Target="file://localhost/Users/francoiswang/Documents/EMG%20REPOS%20SONS/Fibrillations%20et%20pointes%20positives%202.mp3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file://localhost/Users/francoiswang/Documents/EMG%20REPOS%20SONS/Potentiels%20d'irritation%20nerveuse.mp3" TargetMode="External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51.xml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6.png"/><Relationship Id="rId1" Type="http://schemas.openxmlformats.org/officeDocument/2006/relationships/video" Target="file://localhost/Users/francoiswang/Documents/EMG%20REPOS%20SONS/FIBS%20SEULE.mov" TargetMode="External"/><Relationship Id="rId2" Type="http://schemas.openxmlformats.org/officeDocument/2006/relationships/audio" Target="file://localhost/Users/francoiswang/Documents/EMG%20REPOS%20SONS/FIBS%20SEULE.mp3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53.xml"/><Relationship Id="rId5" Type="http://schemas.openxmlformats.org/officeDocument/2006/relationships/image" Target="../media/image1.png"/><Relationship Id="rId6" Type="http://schemas.openxmlformats.org/officeDocument/2006/relationships/image" Target="../media/image11.png"/><Relationship Id="rId7" Type="http://schemas.openxmlformats.org/officeDocument/2006/relationships/image" Target="../media/image6.png"/><Relationship Id="rId1" Type="http://schemas.openxmlformats.org/officeDocument/2006/relationships/video" Target="file://localhost/Users/francoiswang/Documents/EMG%20REPOS%20SONS/Fibrillations%20et%20pointes%20positives.mpeg" TargetMode="External"/><Relationship Id="rId2" Type="http://schemas.openxmlformats.org/officeDocument/2006/relationships/audio" Target="file://localhost/Users/francoiswang/Documents/EMG%20REPOS%20SONS/Fibrillations%20et%20pointes%20positives.mp3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54.xml"/><Relationship Id="rId5" Type="http://schemas.openxmlformats.org/officeDocument/2006/relationships/image" Target="../media/image12.png"/><Relationship Id="rId6" Type="http://schemas.openxmlformats.org/officeDocument/2006/relationships/image" Target="../media/image6.png"/><Relationship Id="rId1" Type="http://schemas.openxmlformats.org/officeDocument/2006/relationships/video" Target="file://localhost/Users/francoiswang/Documents/EMG%20REPOS%20SONS/FIB%20DOUBLE.mov" TargetMode="External"/><Relationship Id="rId2" Type="http://schemas.openxmlformats.org/officeDocument/2006/relationships/audio" Target="file://localhost/Users/francoiswang/Documents/EMG%20REPOS%20SONS/DOUBLE%20FIBS.mp3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55.xml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1" Type="http://schemas.openxmlformats.org/officeDocument/2006/relationships/audio" Target="file://localhost/Users/francoiswang/Documents/EMG%20REPOS%20SONS/MARTEAU%20PIQUEUR.mp3" TargetMode="External"/><Relationship Id="rId2" Type="http://schemas.openxmlformats.org/officeDocument/2006/relationships/audio" Target="file://localhost/Users/francoiswang/Documents/EMG%20REPOS%20SONS/VIEILLE%20BARQUE%20MOTEUR.mp3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file://localhost/Users/francoiswang/Documents/EMG%20REPOS%20SONS/DRS.mp3" TargetMode="External"/><Relationship Id="rId4" Type="http://schemas.openxmlformats.org/officeDocument/2006/relationships/audio" Target="file://localhost/Users/francoiswang/Documents/EMG%20REPOS%20SONS/CRD.mp3" TargetMode="External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56.xml"/><Relationship Id="rId7" Type="http://schemas.openxmlformats.org/officeDocument/2006/relationships/image" Target="../media/image1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6.png"/><Relationship Id="rId1" Type="http://schemas.openxmlformats.org/officeDocument/2006/relationships/video" Target="file://localhost/Users/francoiswang/Documents/EMG%20REPOS%20SONS/DRS.mpeg" TargetMode="External"/><Relationship Id="rId2" Type="http://schemas.openxmlformats.org/officeDocument/2006/relationships/video" Target="file://localhost/Users/francoiswang/Documents/EMG%20REPOS%20SONS/CRD.mov" TargetMode="External"/></Relationships>
</file>

<file path=ppt/slides/_rels/slide5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6.png"/><Relationship Id="rId1" Type="http://schemas.openxmlformats.org/officeDocument/2006/relationships/video" Target="file://localhost/Users/francoiswang/Documents/EMG%20REPOS%20SONS/CRD%20radiculopathie.mov" TargetMode="External"/><Relationship Id="rId2" Type="http://schemas.openxmlformats.org/officeDocument/2006/relationships/video" Target="file://localhost/Users/francoiswang/Documents/EMG%20REPOS%20SONS/DRC.mpeg" TargetMode="External"/><Relationship Id="rId3" Type="http://schemas.openxmlformats.org/officeDocument/2006/relationships/video" Target="file://localhost/Users/francoiswang/Documents/EMG%20REPOS%20SONS/DRC%20VOCAL.mpeg" TargetMode="External"/><Relationship Id="rId4" Type="http://schemas.openxmlformats.org/officeDocument/2006/relationships/audio" Target="file://localhost/Users/francoiswang/Documents/EMG%20REPOS%20SONS/DRC.mp3" TargetMode="External"/><Relationship Id="rId5" Type="http://schemas.openxmlformats.org/officeDocument/2006/relationships/audio" Target="file://localhost/Users/francoiswang/Documents/EMG%20REPOS%20SONS/DRC%20VOCAL.mp3" TargetMode="External"/><Relationship Id="rId6" Type="http://schemas.openxmlformats.org/officeDocument/2006/relationships/audio" Target="file://localhost/Users/francoiswang/Documents/EMG%20REPOS%20SONS/CRD%20RADICULOPATHIE.mp3" TargetMode="External"/><Relationship Id="rId7" Type="http://schemas.openxmlformats.org/officeDocument/2006/relationships/slideLayout" Target="../slideLayouts/slideLayout7.xml"/><Relationship Id="rId8" Type="http://schemas.openxmlformats.org/officeDocument/2006/relationships/notesSlide" Target="../notesSlides/notesSlide57.xml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58.xml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1" Type="http://schemas.openxmlformats.org/officeDocument/2006/relationships/audio" Target="file://localhost/Users/francoiswang/Documents/EMG%20REPOS%20SONS/COMBAT%20AERIEN.mp3" TargetMode="External"/><Relationship Id="rId2" Type="http://schemas.openxmlformats.org/officeDocument/2006/relationships/audio" Target="file://localhost/Users/francoiswang/Documents/EMG%20REPOS%20SONS/DUCATI%20VROUM.mp3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png"/><Relationship Id="rId12" Type="http://schemas.openxmlformats.org/officeDocument/2006/relationships/image" Target="../media/image6.png"/><Relationship Id="rId1" Type="http://schemas.openxmlformats.org/officeDocument/2006/relationships/video" Target="file://localhost/Users/francoiswang/Documents/EMG%20REPOS%20SONS/MYOTONIES%20PERCUSSION.mov" TargetMode="External"/><Relationship Id="rId2" Type="http://schemas.openxmlformats.org/officeDocument/2006/relationships/video" Target="file://localhost/Users/francoiswang/Documents/EMG%20REPOS%20SONS/MYOTONIE%201.mpeg" TargetMode="External"/><Relationship Id="rId3" Type="http://schemas.openxmlformats.org/officeDocument/2006/relationships/video" Target="file://localhost/Users/francoiswang/Documents/EMG%20REPOS%20SONS/MYOTONIE%20myosite%20chronique.mov" TargetMode="External"/><Relationship Id="rId4" Type="http://schemas.openxmlformats.org/officeDocument/2006/relationships/audio" Target="file://localhost/Users/francoiswang/Documents/EMG%20REPOS%20SONS/MYOTONIE%201.mp3" TargetMode="External"/><Relationship Id="rId5" Type="http://schemas.openxmlformats.org/officeDocument/2006/relationships/audio" Target="file://localhost/Users/francoiswang/Documents/EMG%20REPOS%20SONS/MYOTONIE%20myosite%20chronique.mp3" TargetMode="External"/><Relationship Id="rId6" Type="http://schemas.openxmlformats.org/officeDocument/2006/relationships/audio" Target="file://localhost/Users/francoiswang/Documents/EMG%20REPOS%20SONS/MYOTONIE%20percussion.mp3" TargetMode="External"/><Relationship Id="rId7" Type="http://schemas.openxmlformats.org/officeDocument/2006/relationships/slideLayout" Target="../slideLayouts/slideLayout7.xml"/><Relationship Id="rId8" Type="http://schemas.openxmlformats.org/officeDocument/2006/relationships/notesSlide" Target="../notesSlides/notesSlide60.xml"/><Relationship Id="rId9" Type="http://schemas.openxmlformats.org/officeDocument/2006/relationships/image" Target="../media/image22.png"/><Relationship Id="rId10" Type="http://schemas.openxmlformats.org/officeDocument/2006/relationships/image" Target="../media/image2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4" Type="http://schemas.openxmlformats.org/officeDocument/2006/relationships/image" Target="../media/image1.png"/><Relationship Id="rId5" Type="http://schemas.openxmlformats.org/officeDocument/2006/relationships/image" Target="../media/image25.png"/><Relationship Id="rId1" Type="http://schemas.openxmlformats.org/officeDocument/2006/relationships/video" Target="file://localhost/Users/francoiswang/Documents/EMG%20REPOS%20SONS/MYOTONIE%20CLIN.mov" TargetMode="External"/><Relationship Id="rId2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video" Target="file://localhost/Users/francoiswang/Documents/EMMG%20des%20myopathies/RECR%20MYO%20BICEPS%20100%20100.m4v" TargetMode="External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70.xml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1" Type="http://schemas.openxmlformats.org/officeDocument/2006/relationships/video" Target="file://localhost/Users/francoiswang/Documents/EMMG%20des%20myopathies/Recr%20BICEPS%20100%20500.m4v" TargetMode="External"/><Relationship Id="rId2" Type="http://schemas.openxmlformats.org/officeDocument/2006/relationships/video" Target="file://localhost/Users/francoiswang/Documents/EMMG%20des%20myopathies/Recr%20N%20BICEPS%20100%20200.m4v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video" Target="file://localhost/Users/francoiswang/Documents/EMMG%20des%20myopathies/IP%20MYO%20BICEPS%20100%20500.m4v" TargetMode="External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75.xml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1" Type="http://schemas.openxmlformats.org/officeDocument/2006/relationships/video" Target="file://localhost/Users/francoiswang/Documents/EMMG%20des%20myopathies/IP%20N%20BICEPS%20100%20500.m4v" TargetMode="External"/><Relationship Id="rId2" Type="http://schemas.openxmlformats.org/officeDocument/2006/relationships/video" Target="file://localhost/Users/francoiswang/Documents/EMMG%20des%20myopathies/IP%20NEURO%20100%202000.m4v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1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1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1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image" Target="../media/image67.png"/><Relationship Id="rId8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8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Relationship Id="rId7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1"/>
            <a:ext cx="9144000" cy="6045199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François Wang</a:t>
            </a:r>
            <a:endParaRPr lang="fr-FR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637367" y="2421467"/>
            <a:ext cx="3886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000" b="1" dirty="0" smtClean="0">
                <a:solidFill>
                  <a:schemeClr val="bg1"/>
                </a:solidFill>
                <a:latin typeface="Arial"/>
                <a:cs typeface="Arial"/>
              </a:rPr>
              <a:t>ENMG et myopathies </a:t>
            </a:r>
            <a:endParaRPr lang="fr-FR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533400" y="76200"/>
            <a:ext cx="4856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000" b="1" i="1">
                <a:solidFill>
                  <a:srgbClr val="FF6600"/>
                </a:solidFill>
                <a:latin typeface="Comic Sans MS" pitchFamily="4" charset="0"/>
              </a:rPr>
              <a:t>Sémiologie : divers</a:t>
            </a:r>
            <a:endParaRPr lang="en-US" sz="4000" b="1" i="1">
              <a:solidFill>
                <a:schemeClr val="bg1"/>
              </a:solidFill>
              <a:latin typeface="Comic Sans MS" pitchFamily="4" charset="0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76200" y="609600"/>
            <a:ext cx="9067800" cy="611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3146425" algn="l"/>
              </a:tabLst>
            </a:pP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Hypertrophie de la langue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 : myopathie de </a:t>
            </a:r>
            <a:r>
              <a:rPr lang="fr-FR">
                <a:solidFill>
                  <a:srgbClr val="FFFF00"/>
                </a:solidFill>
                <a:latin typeface="Comic Sans MS" pitchFamily="4" charset="0"/>
              </a:rPr>
              <a:t>Duchenne/Becker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3146425" algn="l"/>
              </a:tabLst>
            </a:pP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Dysmorphie faciale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 : </a:t>
            </a:r>
            <a:r>
              <a:rPr lang="fr-FR" b="1">
                <a:solidFill>
                  <a:srgbClr val="FFFF00"/>
                </a:solidFill>
                <a:latin typeface="Comic Sans MS" pitchFamily="4" charset="0"/>
              </a:rPr>
              <a:t>Steinert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, myopathie congénitale à bâtonnet, Parsonage et Turner héréditaire (hypotélorisme)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3146425" algn="l"/>
              </a:tabLst>
            </a:pP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Hypertrophie des mollets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 : dystrophie de </a:t>
            </a:r>
            <a:r>
              <a:rPr lang="fr-FR" b="1">
                <a:solidFill>
                  <a:srgbClr val="FFFF00"/>
                </a:solidFill>
                <a:latin typeface="Comic Sans MS" pitchFamily="4" charset="0"/>
              </a:rPr>
              <a:t>Duchenne/Becker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, </a:t>
            </a:r>
            <a:r>
              <a:rPr lang="fr-FR" b="1">
                <a:solidFill>
                  <a:srgbClr val="FFFF00"/>
                </a:solidFill>
                <a:latin typeface="Comic Sans MS" pitchFamily="4" charset="0"/>
              </a:rPr>
              <a:t>sarcoglycanopathies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, myotonie de </a:t>
            </a:r>
            <a:r>
              <a:rPr lang="fr-FR" b="1">
                <a:solidFill>
                  <a:srgbClr val="FFFF00"/>
                </a:solidFill>
                <a:latin typeface="Comic Sans MS" pitchFamily="4" charset="0"/>
              </a:rPr>
              <a:t>Thomsen/Becker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, </a:t>
            </a:r>
            <a:r>
              <a:rPr lang="fr-FR" b="1">
                <a:solidFill>
                  <a:srgbClr val="FFFF00"/>
                </a:solidFill>
                <a:latin typeface="Comic Sans MS" pitchFamily="4" charset="0"/>
              </a:rPr>
              <a:t>sarcoïdose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, </a:t>
            </a:r>
            <a:r>
              <a:rPr lang="fr-FR" b="1">
                <a:solidFill>
                  <a:srgbClr val="FFFF00"/>
                </a:solidFill>
                <a:latin typeface="Comic Sans MS" pitchFamily="4" charset="0"/>
              </a:rPr>
              <a:t>amylose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, </a:t>
            </a:r>
            <a:r>
              <a:rPr lang="fr-FR" b="1">
                <a:solidFill>
                  <a:srgbClr val="FFFF00"/>
                </a:solidFill>
                <a:latin typeface="Comic Sans MS" pitchFamily="4" charset="0"/>
              </a:rPr>
              <a:t>ASP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, </a:t>
            </a:r>
            <a:r>
              <a:rPr lang="fr-FR" b="1">
                <a:solidFill>
                  <a:srgbClr val="FFFF00"/>
                </a:solidFill>
                <a:latin typeface="Comic Sans MS" pitchFamily="4" charset="0"/>
              </a:rPr>
              <a:t>sciatique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3146425" algn="l"/>
              </a:tabLst>
            </a:pP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Gonflement à la percussion musculaire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 : </a:t>
            </a:r>
            <a:r>
              <a:rPr lang="fr-FR" b="1">
                <a:solidFill>
                  <a:srgbClr val="FFFF00"/>
                </a:solidFill>
                <a:latin typeface="Comic Sans MS" pitchFamily="4" charset="0"/>
              </a:rPr>
              <a:t>hypothyroïdie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, rippling syndrome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3146425" algn="l"/>
              </a:tabLst>
            </a:pP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Rétractions tendineuses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 (rachis, coudes) : myopathie d’</a:t>
            </a:r>
            <a:r>
              <a:rPr lang="fr-FR" b="1">
                <a:solidFill>
                  <a:srgbClr val="FFFF00"/>
                </a:solidFill>
                <a:latin typeface="Comic Sans MS" pitchFamily="4" charset="0"/>
              </a:rPr>
              <a:t>Emery-Dreifuss</a:t>
            </a:r>
            <a:endParaRPr lang="fr-BE" b="1">
              <a:solidFill>
                <a:srgbClr val="FFFF00"/>
              </a:solidFill>
              <a:latin typeface="Comic Sans MS" pitchFamily="4" charset="0"/>
            </a:endParaRP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3146425" algn="l"/>
              </a:tabLst>
            </a:pPr>
            <a:r>
              <a:rPr lang="fr-BE" u="sng">
                <a:solidFill>
                  <a:schemeClr val="bg1"/>
                </a:solidFill>
                <a:latin typeface="Comic Sans MS" pitchFamily="4" charset="0"/>
              </a:rPr>
              <a:t>Douleurs abdominales</a:t>
            </a:r>
            <a:r>
              <a:rPr lang="fr-BE">
                <a:solidFill>
                  <a:schemeClr val="bg1"/>
                </a:solidFill>
                <a:latin typeface="Comic Sans MS" pitchFamily="4" charset="0"/>
              </a:rPr>
              <a:t> : </a:t>
            </a:r>
            <a:r>
              <a:rPr lang="fr-BE" b="1">
                <a:solidFill>
                  <a:srgbClr val="FFFF00"/>
                </a:solidFill>
                <a:latin typeface="Comic Sans MS" pitchFamily="4" charset="0"/>
              </a:rPr>
              <a:t>intox</a:t>
            </a:r>
            <a:r>
              <a:rPr lang="fr-BE">
                <a:solidFill>
                  <a:schemeClr val="bg1"/>
                </a:solidFill>
                <a:latin typeface="Comic Sans MS" pitchFamily="4" charset="0"/>
              </a:rPr>
              <a:t>, </a:t>
            </a:r>
            <a:r>
              <a:rPr lang="fr-BE" b="1">
                <a:solidFill>
                  <a:srgbClr val="FFFF00"/>
                </a:solidFill>
                <a:latin typeface="Comic Sans MS" pitchFamily="4" charset="0"/>
              </a:rPr>
              <a:t>vascularite</a:t>
            </a:r>
            <a:r>
              <a:rPr lang="fr-BE">
                <a:solidFill>
                  <a:schemeClr val="bg1"/>
                </a:solidFill>
                <a:latin typeface="Comic Sans MS" pitchFamily="4" charset="0"/>
              </a:rPr>
              <a:t>, porphyrie</a:t>
            </a:r>
            <a:r>
              <a:rPr lang="fr-BE" b="1">
                <a:solidFill>
                  <a:srgbClr val="FFFF00"/>
                </a:solidFill>
                <a:latin typeface="Comic Sans MS" pitchFamily="4" charset="0"/>
              </a:rPr>
              <a:t> </a:t>
            </a:r>
            <a:endParaRPr lang="fr-FR" b="1">
              <a:solidFill>
                <a:srgbClr val="FFFF00"/>
              </a:solidFill>
              <a:latin typeface="Comic Sans MS" pitchFamily="4" charset="0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77800" y="89464"/>
            <a:ext cx="8966200" cy="273921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i="1" dirty="0" smtClean="0">
                <a:solidFill>
                  <a:srgbClr val="FF9900"/>
                </a:solidFill>
                <a:latin typeface="Cambria"/>
                <a:cs typeface="Cambria"/>
              </a:rPr>
              <a:t>Thickness 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Nandedkar </a:t>
            </a:r>
            <a:r>
              <a:rPr lang="fr-BE" b="1" i="1" dirty="0" smtClean="0">
                <a:solidFill>
                  <a:srgbClr val="FFFF00"/>
                </a:solidFill>
                <a:latin typeface="Cambria"/>
                <a:cs typeface="Cambria"/>
              </a:rPr>
              <a:t>et al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, 1988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)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- 	rapport entre la surface (signal rectifié) et 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	l’amplitude (pic à pic)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- 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réduit dans les myopathies</a:t>
            </a:r>
            <a:b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- 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size index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Sonoo &amp; Stålberg, 1993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) :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2 X log10(Ampl) + Surf/Ampl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des PUM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50" y="3156383"/>
            <a:ext cx="5162550" cy="291421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6750" y="3849980"/>
            <a:ext cx="1835150" cy="190311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3100" y="1172391"/>
            <a:ext cx="1828800" cy="1837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77800" y="419664"/>
            <a:ext cx="8966200" cy="96641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Nombre de phases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- PUM simple (moins de 5 phases)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des PUM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1754970"/>
            <a:ext cx="7372350" cy="4150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77800" y="419664"/>
            <a:ext cx="8966200" cy="96641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Nombre de phases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- PUM polyphasique (5 phases ou plus)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des PUM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1595484"/>
            <a:ext cx="7397750" cy="4189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77800" y="419664"/>
            <a:ext cx="8966200" cy="96641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Nombre de </a:t>
            </a:r>
            <a:r>
              <a:rPr lang="fr-BE" b="1" i="1" dirty="0" smtClean="0">
                <a:solidFill>
                  <a:srgbClr val="FF9900"/>
                </a:solidFill>
                <a:latin typeface="Cambria"/>
                <a:cs typeface="Cambria"/>
              </a:rPr>
              <a:t>turns 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Stewart </a:t>
            </a:r>
            <a:r>
              <a:rPr lang="fr-BE" b="1" i="1" dirty="0" smtClean="0">
                <a:solidFill>
                  <a:srgbClr val="FFFF00"/>
                </a:solidFill>
                <a:latin typeface="Cambria"/>
                <a:cs typeface="Cambria"/>
              </a:rPr>
              <a:t>et al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, 1989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)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- PUM complexe (6 </a:t>
            </a:r>
            <a:r>
              <a:rPr lang="fr-BE" i="1" dirty="0" smtClean="0">
                <a:solidFill>
                  <a:srgbClr val="FFFFFF"/>
                </a:solidFill>
                <a:latin typeface="Cambria"/>
                <a:cs typeface="Cambria"/>
              </a:rPr>
              <a:t>turns 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ou plus)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des PUM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50" y="1650684"/>
            <a:ext cx="7181850" cy="4121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77800" y="-24836"/>
            <a:ext cx="8966200" cy="672799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07950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PUM complexes ou polyphasiques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-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augmentation de la dispersion temporelle (PUM complexe)</a:t>
            </a: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	* variabilité du diamètre des fm 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myopthies</a:t>
            </a: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)</a:t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	* largeur de la zone des plaques motrices (neuropathies)</a:t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	* ralentissement de la conduction axonale terminale </a:t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		+ plus longs segments axonaux terminaux (neuropathies) </a:t>
            </a:r>
            <a: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endParaRPr lang="fr-BE" b="1" dirty="0" smtClean="0">
              <a:solidFill>
                <a:schemeClr val="accent3"/>
              </a:solidFill>
              <a:latin typeface="Cambria"/>
              <a:cs typeface="Cambria"/>
            </a:endParaRPr>
          </a:p>
          <a:p>
            <a:pPr>
              <a:lnSpc>
                <a:spcPct val="120000"/>
              </a:lnSpc>
              <a:tabLst>
                <a:tab pos="476250" algn="l"/>
                <a:tab pos="857250" algn="l"/>
                <a:tab pos="1968500" algn="l"/>
              </a:tabLst>
            </a:pPr>
            <a: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  <a:t>	- 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dans les myopathies, il est préférable de ne pas inclure 		ces potentiels dans le calcul de la durée moyenne</a:t>
            </a:r>
            <a: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endParaRPr lang="fr-BE" dirty="0" smtClean="0">
              <a:solidFill>
                <a:schemeClr val="accent3"/>
              </a:solidFill>
              <a:latin typeface="Cambria"/>
              <a:cs typeface="Cambria"/>
            </a:endParaRPr>
          </a:p>
        </p:txBody>
      </p:sp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des PUM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grpSp>
        <p:nvGrpSpPr>
          <p:cNvPr id="2" name="Grouper 9"/>
          <p:cNvGrpSpPr/>
          <p:nvPr/>
        </p:nvGrpSpPr>
        <p:grpSpPr>
          <a:xfrm>
            <a:off x="1181100" y="2882900"/>
            <a:ext cx="5575300" cy="2432050"/>
            <a:chOff x="1308100" y="1573356"/>
            <a:chExt cx="7340600" cy="4173394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08100" y="1573356"/>
              <a:ext cx="7340600" cy="4173394"/>
            </a:xfrm>
            <a:prstGeom prst="rect">
              <a:avLst/>
            </a:prstGeom>
          </p:spPr>
        </p:pic>
        <p:cxnSp>
          <p:nvCxnSpPr>
            <p:cNvPr id="8" name="Connecteur droit 7"/>
            <p:cNvCxnSpPr/>
            <p:nvPr/>
          </p:nvCxnSpPr>
          <p:spPr>
            <a:xfrm rot="16200000" flipH="1">
              <a:off x="3016250" y="4375150"/>
              <a:ext cx="2501900" cy="25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77800" y="889564"/>
            <a:ext cx="8966200" cy="451200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07950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PUM instables et blocs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-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Neuropathie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: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*collatérales axonales et plaques motrices immatures 			(phases précoces de la réinnervation)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Myopathie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: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* réinnervation après nécrose musculaire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Pathologies de la jonction neuromusculaire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* déficit en Ach au niveau des terminaisons pré-synaptiques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* déficit en Rach au niveau des membranes post-synaptiques</a:t>
            </a:r>
            <a: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endParaRPr lang="fr-BE" dirty="0" smtClean="0">
              <a:solidFill>
                <a:schemeClr val="accent3"/>
              </a:solidFill>
              <a:latin typeface="Cambria"/>
              <a:cs typeface="Cambria"/>
            </a:endParaRPr>
          </a:p>
        </p:txBody>
      </p:sp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des PUM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76764"/>
            <a:ext cx="8896350" cy="273921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Instabilité (</a:t>
            </a:r>
            <a:r>
              <a:rPr lang="fr-BE" b="1" i="1" dirty="0" smtClean="0">
                <a:solidFill>
                  <a:srgbClr val="FF9900"/>
                </a:solidFill>
                <a:latin typeface="Cambria"/>
                <a:cs typeface="Cambria"/>
              </a:rPr>
              <a:t>jiggle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)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réduire la bande passante :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500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Hz-10 KHz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50" y="1339850"/>
            <a:ext cx="3924300" cy="44323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100" y="1403350"/>
            <a:ext cx="3937000" cy="43561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01230" y="5306368"/>
            <a:ext cx="2034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20 Hz-10KHz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99930" y="5293668"/>
            <a:ext cx="2216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500 Hz-10KHz</a:t>
            </a:r>
            <a:endParaRPr lang="en-US" dirty="0"/>
          </a:p>
        </p:txBody>
      </p:sp>
      <p:sp>
        <p:nvSpPr>
          <p:cNvPr id="13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des PUM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des PUM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76764"/>
            <a:ext cx="8896350" cy="273921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Bloc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réduire la bande passante :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500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Hz-10 KHz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" y="1447800"/>
            <a:ext cx="8140700" cy="431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des PUM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33350" y="394264"/>
            <a:ext cx="8896350" cy="717119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07950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Influences sur les paramètres des PUM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Age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: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* perte d’UM (-&gt; réinnervation) progressive 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Buchthal, 				1991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) ou &gt; 60 ans d’UM 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Bischoff </a:t>
            </a:r>
            <a:r>
              <a:rPr lang="fr-BE" b="1" i="1" dirty="0" smtClean="0">
                <a:solidFill>
                  <a:srgbClr val="FFFF00"/>
                </a:solidFill>
                <a:latin typeface="Cambria"/>
                <a:cs typeface="Cambria"/>
              </a:rPr>
              <a:t>et al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, 1991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)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*	amplitude et durée augmentées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*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ne pas surinterpréter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de discrètes anomalies chez le sujet 			âgé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Baisse de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température</a:t>
            </a:r>
            <a:b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	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*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dispersion augmentée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-&gt; durée et proportion de 				polyphasiques augmentées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*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augmentation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de la dispersion et de l’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amplitude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des 				potentiels de fm -&gt; effets variables sur l’amplitude des PUM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des PUM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33350" y="394264"/>
            <a:ext cx="8896350" cy="358867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07950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Influences sur les paramètres des PUM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  <a:t>-	</a:t>
            </a:r>
            <a:r>
              <a:rPr lang="fr-BE" sz="2200" b="1" dirty="0" smtClean="0">
                <a:solidFill>
                  <a:srgbClr val="FFFF00"/>
                </a:solidFill>
                <a:latin typeface="Cambria"/>
                <a:cs typeface="Cambria"/>
              </a:rPr>
              <a:t>Type d’électrode</a:t>
            </a:r>
            <a: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  <a:t> : monopolaire, concentrique (0,02 ou 0,07 mm</a:t>
            </a:r>
            <a:r>
              <a:rPr lang="fr-BE" sz="2200" baseline="30000" dirty="0" smtClean="0">
                <a:solidFill>
                  <a:schemeClr val="bg1"/>
                </a:solidFill>
                <a:latin typeface="Cambria"/>
                <a:cs typeface="Cambria"/>
              </a:rPr>
              <a:t>2</a:t>
            </a:r>
            <a: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  <a:t>)</a:t>
            </a:r>
            <a:r>
              <a:rPr lang="fr-BE" sz="2200" b="1" dirty="0" smtClean="0">
                <a:solidFill>
                  <a:srgbClr val="FFFF00"/>
                </a:solidFill>
                <a:latin typeface="Cambria"/>
                <a:cs typeface="Cambria"/>
              </a:rPr>
              <a:t/>
            </a:r>
            <a:br>
              <a:rPr lang="fr-BE" sz="2200" b="1" dirty="0" smtClean="0">
                <a:solidFill>
                  <a:srgbClr val="FFFF00"/>
                </a:solidFill>
                <a:latin typeface="Cambria"/>
                <a:cs typeface="Cambria"/>
              </a:rPr>
            </a:br>
            <a: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sz="2200" b="1" dirty="0" smtClean="0">
                <a:solidFill>
                  <a:srgbClr val="FFFF00"/>
                </a:solidFill>
                <a:latin typeface="Cambria"/>
                <a:cs typeface="Cambria"/>
              </a:rPr>
              <a:t>Position de l’aiguille </a:t>
            </a:r>
            <a: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  <a:t>par rapport à la zone des plaques 			motrices</a:t>
            </a:r>
            <a:r>
              <a:rPr lang="fr-BE" sz="2200" b="1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468" y="2366583"/>
            <a:ext cx="6680632" cy="3488118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 rot="16200000" flipV="1">
            <a:off x="5170488" y="3554413"/>
            <a:ext cx="1069975" cy="6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rot="16200000" flipV="1">
            <a:off x="5291138" y="4509030"/>
            <a:ext cx="1239309" cy="10584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5482167" y="4893733"/>
            <a:ext cx="321733" cy="33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09861" y="4049068"/>
            <a:ext cx="12490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600" b="1" dirty="0" smtClean="0">
                <a:solidFill>
                  <a:srgbClr val="000090"/>
                </a:solidFill>
                <a:latin typeface="Cambria"/>
                <a:cs typeface="Cambria"/>
              </a:rPr>
              <a:t>Potentiel </a:t>
            </a:r>
            <a:br>
              <a:rPr lang="fr-BE" sz="1600" b="1" dirty="0" smtClean="0">
                <a:solidFill>
                  <a:srgbClr val="000090"/>
                </a:solidFill>
                <a:latin typeface="Cambria"/>
                <a:cs typeface="Cambria"/>
              </a:rPr>
            </a:br>
            <a:r>
              <a:rPr lang="fr-BE" sz="1600" b="1" dirty="0" smtClean="0">
                <a:solidFill>
                  <a:srgbClr val="000090"/>
                </a:solidFill>
                <a:latin typeface="Cambria"/>
                <a:cs typeface="Cambria"/>
              </a:rPr>
              <a:t>de Gydikov </a:t>
            </a:r>
            <a:br>
              <a:rPr lang="fr-BE" sz="1600" b="1" dirty="0" smtClean="0">
                <a:solidFill>
                  <a:srgbClr val="000090"/>
                </a:solidFill>
                <a:latin typeface="Cambria"/>
                <a:cs typeface="Cambria"/>
              </a:rPr>
            </a:br>
            <a:r>
              <a:rPr lang="fr-BE" sz="1600" b="1" dirty="0" smtClean="0">
                <a:solidFill>
                  <a:srgbClr val="000090"/>
                </a:solidFill>
                <a:latin typeface="Cambria"/>
                <a:cs typeface="Cambria"/>
              </a:rPr>
              <a:t>(1972)</a:t>
            </a:r>
            <a:endParaRPr lang="en-US" sz="16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76200" y="685800"/>
            <a:ext cx="9067800" cy="611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BE" u="sng">
                <a:solidFill>
                  <a:schemeClr val="bg1"/>
                </a:solidFill>
                <a:latin typeface="Comic Sans MS" pitchFamily="4" charset="0"/>
              </a:rPr>
              <a:t>Myopathies inflammatoires</a:t>
            </a:r>
            <a:br>
              <a:rPr lang="fr-BE" u="sng">
                <a:solidFill>
                  <a:schemeClr val="bg1"/>
                </a:solidFill>
                <a:latin typeface="Comic Sans MS" pitchFamily="4" charset="0"/>
              </a:rPr>
            </a:br>
            <a:r>
              <a:rPr lang="fr-BE">
                <a:solidFill>
                  <a:schemeClr val="bg1"/>
                </a:solidFill>
                <a:latin typeface="Comic Sans MS" pitchFamily="4" charset="0"/>
              </a:rPr>
              <a:t>	-	</a:t>
            </a:r>
            <a:r>
              <a:rPr lang="fr-BE" b="1">
                <a:solidFill>
                  <a:srgbClr val="FFFF00"/>
                </a:solidFill>
                <a:latin typeface="Comic Sans MS" pitchFamily="4" charset="0"/>
              </a:rPr>
              <a:t>Primitives</a:t>
            </a:r>
            <a:r>
              <a:rPr lang="fr-BE">
                <a:solidFill>
                  <a:schemeClr val="bg1"/>
                </a:solidFill>
                <a:latin typeface="Comic Sans MS" pitchFamily="4" charset="0"/>
              </a:rPr>
              <a:t> : polymyosite, dermatomyosite, myosite à 		inclusions</a:t>
            </a:r>
            <a:br>
              <a:rPr lang="fr-BE">
                <a:solidFill>
                  <a:schemeClr val="bg1"/>
                </a:solidFill>
                <a:latin typeface="Comic Sans MS" pitchFamily="4" charset="0"/>
              </a:rPr>
            </a:br>
            <a:r>
              <a:rPr lang="fr-BE">
                <a:solidFill>
                  <a:schemeClr val="bg1"/>
                </a:solidFill>
                <a:latin typeface="Comic Sans MS" pitchFamily="4" charset="0"/>
              </a:rPr>
              <a:t>	-	</a:t>
            </a:r>
            <a:r>
              <a:rPr lang="fr-BE" b="1">
                <a:solidFill>
                  <a:srgbClr val="FFFF00"/>
                </a:solidFill>
                <a:latin typeface="Comic Sans MS" pitchFamily="4" charset="0"/>
              </a:rPr>
              <a:t>Secondaires</a:t>
            </a:r>
            <a:r>
              <a:rPr lang="fr-BE">
                <a:solidFill>
                  <a:schemeClr val="bg1"/>
                </a:solidFill>
                <a:latin typeface="Comic Sans MS" pitchFamily="4" charset="0"/>
              </a:rPr>
              <a:t> : maladies de système, paraN, GVHD, 		infectieuses, médicamenteuses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BE" u="sng">
                <a:solidFill>
                  <a:schemeClr val="bg1"/>
                </a:solidFill>
                <a:latin typeface="Comic Sans MS" pitchFamily="4" charset="0"/>
              </a:rPr>
              <a:t>Dystrophies musculaires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BE" u="sng">
                <a:solidFill>
                  <a:schemeClr val="bg1"/>
                </a:solidFill>
                <a:latin typeface="Comic Sans MS" pitchFamily="4" charset="0"/>
              </a:rPr>
              <a:t>Myopathies congénitales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BE" u="sng">
                <a:solidFill>
                  <a:schemeClr val="bg1"/>
                </a:solidFill>
                <a:latin typeface="Comic Sans MS" pitchFamily="4" charset="0"/>
              </a:rPr>
              <a:t>Myopathies métaboliques : McArdle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BE" u="sng">
                <a:solidFill>
                  <a:schemeClr val="bg1"/>
                </a:solidFill>
                <a:latin typeface="Comic Sans MS" pitchFamily="4" charset="0"/>
              </a:rPr>
              <a:t>Myopathies mitochondriales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BE" u="sng">
                <a:solidFill>
                  <a:schemeClr val="bg1"/>
                </a:solidFill>
                <a:latin typeface="Comic Sans MS" pitchFamily="4" charset="0"/>
              </a:rPr>
              <a:t>Myopathies endocriniennes : Hyperthyroïdie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BE" u="sng">
                <a:solidFill>
                  <a:schemeClr val="bg1"/>
                </a:solidFill>
                <a:latin typeface="Comic Sans MS" pitchFamily="4" charset="0"/>
              </a:rPr>
              <a:t>Myopathies des SI</a:t>
            </a:r>
            <a:endParaRPr lang="fr-FR" u="sng">
              <a:solidFill>
                <a:schemeClr val="bg1"/>
              </a:solidFill>
              <a:latin typeface="Comic Sans MS" pitchFamily="4" charset="0"/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81000" y="0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BE" sz="4000" b="1" i="1">
                <a:solidFill>
                  <a:srgbClr val="FF6600"/>
                </a:solidFill>
                <a:latin typeface="Comic Sans MS" pitchFamily="4" charset="0"/>
              </a:rPr>
              <a:t>Myopathies : classification</a:t>
            </a:r>
            <a:endParaRPr lang="en-US" sz="4000" b="1" i="1">
              <a:solidFill>
                <a:schemeClr val="bg1"/>
              </a:solidFill>
              <a:latin typeface="Comic Sans MS" pitchFamily="4" charset="0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des PUM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33350" y="394264"/>
            <a:ext cx="8896350" cy="52322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07950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Valeurs de référence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546100" y="1600200"/>
          <a:ext cx="7977505" cy="3448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1580"/>
                <a:gridCol w="1831975"/>
                <a:gridCol w="1831975"/>
                <a:gridCol w="1831975"/>
              </a:tblGrid>
              <a:tr h="4336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Amplitude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(𝜇V)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Durée</a:t>
                      </a:r>
                      <a:r>
                        <a:rPr lang="en-US" dirty="0" smtClean="0"/>
                        <a:t>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Morphologie</a:t>
                      </a:r>
                      <a:endParaRPr lang="en-US" dirty="0"/>
                    </a:p>
                  </a:txBody>
                  <a:tcPr/>
                </a:tc>
              </a:tr>
              <a:tr h="43361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Valeurs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individuelles</a:t>
                      </a:r>
                      <a:r>
                        <a:rPr lang="en-US" dirty="0" smtClean="0"/>
                        <a:t>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(Outliers)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100-1800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5-18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Simple et stable</a:t>
                      </a:r>
                      <a:endParaRPr lang="en-US" dirty="0"/>
                    </a:p>
                  </a:txBody>
                  <a:tcPr/>
                </a:tc>
              </a:tr>
              <a:tr h="433614">
                <a:tc>
                  <a:txBody>
                    <a:bodyPr/>
                    <a:lstStyle/>
                    <a:p>
                      <a:r>
                        <a:rPr lang="en-US" dirty="0" smtClean="0"/>
                        <a:t>Amplification utile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mV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433614">
                <a:tc>
                  <a:txBody>
                    <a:bodyPr/>
                    <a:lstStyle/>
                    <a:p>
                      <a:r>
                        <a:rPr lang="en-US" dirty="0" smtClean="0"/>
                        <a:t>Base de temps utile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ms/D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43361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Valeurs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moyennes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200-800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8-15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433614">
                <a:tc>
                  <a:txBody>
                    <a:bodyPr/>
                    <a:lstStyle/>
                    <a:p>
                      <a:r>
                        <a:rPr lang="en-US" dirty="0" smtClean="0"/>
                        <a:t>Triceps et </a:t>
                      </a:r>
                      <a:r>
                        <a:rPr lang="en-US" dirty="0" err="1" smtClean="0"/>
                        <a:t>tibial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antérieur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43361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Petits</a:t>
                      </a:r>
                      <a:r>
                        <a:rPr lang="en-US" baseline="0" dirty="0" smtClean="0"/>
                        <a:t> muscles </a:t>
                      </a:r>
                      <a:r>
                        <a:rPr lang="en-US" baseline="0" dirty="0" err="1" smtClean="0"/>
                        <a:t>distaux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des PUM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33350" y="394264"/>
            <a:ext cx="8896350" cy="52322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07950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Valeurs de référence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457200" y="1854200"/>
          <a:ext cx="8306968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7810"/>
                <a:gridCol w="1122506"/>
                <a:gridCol w="1057728"/>
                <a:gridCol w="1122506"/>
                <a:gridCol w="1173406"/>
                <a:gridCol w="1363832"/>
                <a:gridCol w="105918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AMPLITUDE (𝜇V)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DUREE (ms)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SIZE INDEX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Individuel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Moyenne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n</a:t>
                      </a:r>
                      <a:r>
                        <a:rPr lang="en-US" dirty="0" smtClean="0"/>
                        <a:t>=20)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Individuel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Moyenne</a:t>
                      </a:r>
                      <a:r>
                        <a:rPr lang="en-US" dirty="0" smtClean="0"/>
                        <a:t>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n</a:t>
                      </a:r>
                      <a:r>
                        <a:rPr lang="en-US" dirty="0" smtClean="0"/>
                        <a:t>=20)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Individuel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Moyenne</a:t>
                      </a:r>
                      <a:r>
                        <a:rPr lang="en-US" dirty="0" smtClean="0"/>
                        <a:t>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n</a:t>
                      </a:r>
                      <a:r>
                        <a:rPr lang="en-US" dirty="0" smtClean="0"/>
                        <a:t>=20)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Deltoïde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162-1531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C43F4"/>
                          </a:solidFill>
                        </a:rPr>
                        <a:t>295-676</a:t>
                      </a:r>
                      <a:endParaRPr lang="en-US" b="1" dirty="0">
                        <a:solidFill>
                          <a:srgbClr val="0C43F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4,2-18,4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C43F4"/>
                          </a:solidFill>
                        </a:rPr>
                        <a:t>7,78-13,1</a:t>
                      </a:r>
                      <a:endParaRPr lang="en-US" b="1" dirty="0">
                        <a:solidFill>
                          <a:srgbClr val="0C43F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-0,478-2,916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C43F4"/>
                          </a:solidFill>
                        </a:rPr>
                        <a:t>0,31-0,85</a:t>
                      </a:r>
                      <a:endParaRPr lang="en-US" b="1" dirty="0">
                        <a:solidFill>
                          <a:srgbClr val="0C43F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Biceps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178-1414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C43F4"/>
                          </a:solidFill>
                        </a:rPr>
                        <a:t>245-617</a:t>
                      </a:r>
                      <a:endParaRPr lang="en-US" b="1" dirty="0">
                        <a:solidFill>
                          <a:srgbClr val="0C43F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4,2-16,4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C43F4"/>
                          </a:solidFill>
                        </a:rPr>
                        <a:t>7,04-12,72</a:t>
                      </a:r>
                      <a:endParaRPr lang="en-US" b="1" dirty="0">
                        <a:solidFill>
                          <a:srgbClr val="0C43F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-0,539-2,053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C43F4"/>
                          </a:solidFill>
                        </a:rPr>
                        <a:t>0,33-0,65</a:t>
                      </a:r>
                      <a:endParaRPr lang="en-US" b="1" dirty="0">
                        <a:solidFill>
                          <a:srgbClr val="0C43F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Ier</a:t>
                      </a:r>
                      <a:r>
                        <a:rPr lang="en-US" dirty="0" smtClean="0"/>
                        <a:t> 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188-2301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C43F4"/>
                          </a:solidFill>
                        </a:rPr>
                        <a:t>347-1148</a:t>
                      </a:r>
                      <a:endParaRPr lang="en-US" b="1" dirty="0">
                        <a:solidFill>
                          <a:srgbClr val="0C43F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4-18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C43F4"/>
                          </a:solidFill>
                        </a:rPr>
                        <a:t>6,78-12,1</a:t>
                      </a:r>
                      <a:endParaRPr lang="en-US" b="1" dirty="0">
                        <a:solidFill>
                          <a:srgbClr val="0C43F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-0,912-2,281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C43F4"/>
                          </a:solidFill>
                        </a:rPr>
                        <a:t>0,38-0,98</a:t>
                      </a:r>
                      <a:endParaRPr lang="en-US" b="1" dirty="0">
                        <a:solidFill>
                          <a:srgbClr val="0C43F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Vaste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externe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172-1954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C43F4"/>
                          </a:solidFill>
                        </a:rPr>
                        <a:t>302-1096</a:t>
                      </a:r>
                      <a:endParaRPr lang="en-US" b="1" dirty="0">
                        <a:solidFill>
                          <a:srgbClr val="0C43F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4,6-21,6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C43F4"/>
                          </a:solidFill>
                        </a:rPr>
                        <a:t>7,97-15,49</a:t>
                      </a:r>
                      <a:endParaRPr lang="en-US" b="1" dirty="0">
                        <a:solidFill>
                          <a:srgbClr val="0C43F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-0,478-2,916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C43F4"/>
                          </a:solidFill>
                        </a:rPr>
                        <a:t>0,39-1,24</a:t>
                      </a:r>
                      <a:endParaRPr lang="en-US" b="1" dirty="0">
                        <a:solidFill>
                          <a:srgbClr val="0C43F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Tibial</a:t>
                      </a:r>
                      <a:r>
                        <a:rPr lang="en-US" dirty="0" smtClean="0"/>
                        <a:t> ant.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194-1572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C43F4"/>
                          </a:solidFill>
                        </a:rPr>
                        <a:t>324-977</a:t>
                      </a:r>
                      <a:endParaRPr lang="en-US" b="1" dirty="0">
                        <a:solidFill>
                          <a:srgbClr val="0C43F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4,6-18,4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C43F4"/>
                          </a:solidFill>
                        </a:rPr>
                        <a:t>8,92-13,92</a:t>
                      </a:r>
                      <a:endParaRPr lang="en-US" b="1" dirty="0">
                        <a:solidFill>
                          <a:srgbClr val="0C43F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-0,397-2,463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C43F4"/>
                          </a:solidFill>
                        </a:rPr>
                        <a:t>0,30-1,17</a:t>
                      </a:r>
                      <a:endParaRPr lang="en-US" b="1" dirty="0">
                        <a:solidFill>
                          <a:srgbClr val="0C43F4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des PUM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33350" y="394264"/>
            <a:ext cx="8896350" cy="52322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4"/>
              </a:buBlip>
              <a:tabLst>
                <a:tab pos="476250" algn="l"/>
                <a:tab pos="857250" algn="l"/>
                <a:tab pos="107950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Exemple chez un sujet sain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pic>
        <p:nvPicPr>
          <p:cNvPr id="6" name="PUM N TA 100 200-500.m4v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23999" y="1143000"/>
            <a:ext cx="6570133" cy="492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Myopathies</a:t>
            </a:r>
            <a:endParaRPr lang="fr-FR" sz="1800" b="1" dirty="0">
              <a:solidFill>
                <a:srgbClr val="FFFF00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33350" y="673665"/>
            <a:ext cx="8896350" cy="451200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07950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FR" b="1" dirty="0" smtClean="0">
                <a:solidFill>
                  <a:srgbClr val="FF9900"/>
                </a:solidFill>
                <a:latin typeface="Cambria"/>
                <a:cs typeface="Cambria"/>
              </a:rPr>
              <a:t>Enregistrements très variables en fonction de la position 	de l’aiguille électrode au sein de l’UM</a:t>
            </a:r>
            <a:br>
              <a:rPr lang="fr-FR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-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Nombre de fibres musculaires réduit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Fibres musculaires atrophiques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Fibres musculaires hypertrophiques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Fibres musculaires réinnervées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Fibres musculaires scindées longitudinalement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Transmission ephaptique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Myopathies</a:t>
            </a:r>
            <a:endParaRPr lang="fr-FR" sz="1800" b="1" dirty="0">
              <a:solidFill>
                <a:srgbClr val="FFFF00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4674165"/>
            <a:ext cx="8896350" cy="140961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107950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-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amplitude normale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durée, surface, thickness réduites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morphologie simple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" y="88900"/>
            <a:ext cx="9042400" cy="467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Myopathies</a:t>
            </a:r>
            <a:endParaRPr lang="fr-FR" sz="1800" b="1" dirty="0">
              <a:solidFill>
                <a:srgbClr val="FFFF00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4851965"/>
            <a:ext cx="8896350" cy="140961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107950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-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amplitude augmentée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surface et durée -,  </a:t>
            </a:r>
            <a:r>
              <a:rPr lang="fr-BE" i="1" dirty="0" smtClean="0">
                <a:solidFill>
                  <a:schemeClr val="bg1"/>
                </a:solidFill>
                <a:latin typeface="Cambria"/>
                <a:cs typeface="Cambria"/>
              </a:rPr>
              <a:t>thickness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--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morphologie simple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95250"/>
            <a:ext cx="8991600" cy="488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Myopathies</a:t>
            </a:r>
            <a:endParaRPr lang="fr-FR" sz="1800" b="1" dirty="0">
              <a:solidFill>
                <a:srgbClr val="FFFF00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4788465"/>
            <a:ext cx="8896350" cy="140961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107950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-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dispersion augmentée  : durée augmentée, PUM complexe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observé également dans les neuropathies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à ne pas inclure dans le calcul de la durée moyenne des PUM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" y="44450"/>
            <a:ext cx="9042400" cy="481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Myopathies</a:t>
            </a:r>
            <a:endParaRPr lang="fr-FR" sz="1800" b="1" dirty="0">
              <a:solidFill>
                <a:srgbClr val="FFFF00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4788465"/>
            <a:ext cx="8896350" cy="96641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107950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-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amplitude et durée réduites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rise time &gt; 500 𝜇s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" y="69850"/>
            <a:ext cx="8978900" cy="468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Myopathies</a:t>
            </a:r>
            <a:endParaRPr lang="fr-FR" sz="1800" b="1" dirty="0">
              <a:solidFill>
                <a:srgbClr val="FFFF00"/>
              </a:solidFill>
              <a:latin typeface="Cambria" pitchFamily="-65" charset="0"/>
            </a:endParaRPr>
          </a:p>
        </p:txBody>
      </p:sp>
      <p:pic>
        <p:nvPicPr>
          <p:cNvPr id="6" name="PUM MYO.m4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9600" y="457200"/>
            <a:ext cx="7797800" cy="5848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87630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En résumé : paramètre amplitude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9" name="Text Box 1030"/>
          <p:cNvSpPr txBox="1">
            <a:spLocks noChangeArrowheads="1"/>
          </p:cNvSpPr>
          <p:nvPr/>
        </p:nvSpPr>
        <p:spPr bwMode="auto">
          <a:xfrm>
            <a:off x="133350" y="254565"/>
            <a:ext cx="8896350" cy="584159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07950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FR" b="1" dirty="0" smtClean="0">
                <a:solidFill>
                  <a:srgbClr val="FF9900"/>
                </a:solidFill>
                <a:latin typeface="Cambria"/>
                <a:cs typeface="Cambria"/>
              </a:rPr>
              <a:t>Amplitude du tracé d’interférence </a:t>
            </a:r>
            <a:br>
              <a:rPr lang="fr-FR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-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&lt; 2 mV + son aigu + interférence précoce :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myopathie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079500" algn="l"/>
                <a:tab pos="1968500" algn="l"/>
              </a:tabLst>
            </a:pPr>
            <a:r>
              <a:rPr lang="fr-FR" b="1" dirty="0" smtClean="0">
                <a:solidFill>
                  <a:srgbClr val="FF9900"/>
                </a:solidFill>
                <a:latin typeface="Cambria"/>
                <a:cs typeface="Cambria"/>
              </a:rPr>
              <a:t>Amplitude des PUM</a:t>
            </a:r>
            <a:br>
              <a:rPr lang="fr-FR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-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ne reflète pas directement la taille des UM -&gt; est surtout 			utile en association avec le paramètre durée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diminuée : 1 UM distante,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perte en fm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(</a:t>
            </a:r>
            <a:r>
              <a:rPr lang="fr-BE" i="1" dirty="0" smtClean="0">
                <a:solidFill>
                  <a:schemeClr val="bg1"/>
                </a:solidFill>
                <a:latin typeface="Cambria"/>
                <a:cs typeface="Cambria"/>
              </a:rPr>
              <a:t>rise time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&lt; 500 𝜇s), 		PUM naissant apès dénervation complète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augmentée : peut résulter uniquement de la proximité d’une 		ou deux fm de l’électrode-aiguille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079500" algn="l"/>
                <a:tab pos="1968500" algn="l"/>
              </a:tabLst>
            </a:pPr>
            <a:r>
              <a:rPr lang="fr-FR" b="1" dirty="0" smtClean="0">
                <a:solidFill>
                  <a:srgbClr val="FF9900"/>
                </a:solidFill>
                <a:latin typeface="Cambria"/>
                <a:cs typeface="Cambria"/>
              </a:rPr>
              <a:t>Amplitude moyenne des </a:t>
            </a:r>
            <a:r>
              <a:rPr lang="fr-FR" b="1" i="1" dirty="0" err="1" smtClean="0">
                <a:solidFill>
                  <a:srgbClr val="FF9900"/>
                </a:solidFill>
                <a:latin typeface="Cambria"/>
                <a:cs typeface="Cambria"/>
              </a:rPr>
              <a:t>turns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augmentée (</a:t>
            </a:r>
            <a:r>
              <a:rPr lang="fr-BE" i="1" dirty="0" smtClean="0">
                <a:solidFill>
                  <a:schemeClr val="bg1"/>
                </a:solidFill>
                <a:latin typeface="Cambria"/>
                <a:cs typeface="Cambria"/>
              </a:rPr>
              <a:t>cloud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) + PUM de grande taille : </a:t>
            </a:r>
          </a:p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1079500" algn="l"/>
                <a:tab pos="19685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neuropathie chronique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diminuée (</a:t>
            </a:r>
            <a:r>
              <a:rPr lang="fr-BE" i="1" dirty="0" smtClean="0">
                <a:solidFill>
                  <a:schemeClr val="bg1"/>
                </a:solidFill>
                <a:latin typeface="Cambria"/>
                <a:cs typeface="Cambria"/>
              </a:rPr>
              <a:t>cloud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) + son aigu :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myopathie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ext Box 2"/>
          <p:cNvSpPr txBox="1">
            <a:spLocks noChangeArrowheads="1"/>
          </p:cNvSpPr>
          <p:nvPr/>
        </p:nvSpPr>
        <p:spPr bwMode="auto">
          <a:xfrm>
            <a:off x="-304800" y="685800"/>
            <a:ext cx="9067800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 u="sng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Déficit musculaire (ou fatigue, impression de membre engourdi, maladresse)</a:t>
            </a:r>
          </a:p>
          <a:p>
            <a:pPr marL="457200" indent="-457200"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 b="1">
                <a:solidFill>
                  <a:srgbClr val="FF6600"/>
                </a:solidFill>
                <a:ea typeface="Times New Roman" pitchFamily="4" charset="0"/>
                <a:cs typeface="Times New Roman" pitchFamily="4" charset="0"/>
              </a:rPr>
              <a:t>a)</a:t>
            </a:r>
            <a:r>
              <a:rPr lang="fr-BE" sz="2000" b="1">
                <a:solidFill>
                  <a:srgbClr val="FF6600"/>
                </a:solidFill>
                <a:ea typeface="Times New Roman" pitchFamily="4" charset="0"/>
                <a:cs typeface="Times New Roman" pitchFamily="4" charset="0"/>
              </a:rPr>
              <a:t> </a:t>
            </a:r>
            <a:r>
              <a:rPr lang="fr-FR" sz="2000" b="1">
                <a:solidFill>
                  <a:srgbClr val="FF6600"/>
                </a:solidFill>
                <a:ea typeface="Times New Roman" pitchFamily="4" charset="0"/>
                <a:cs typeface="Times New Roman" pitchFamily="4" charset="0"/>
              </a:rPr>
              <a:t>Muscles de la tête et du cou</a:t>
            </a:r>
            <a:endParaRPr lang="fr-FR" sz="2000" b="1">
              <a:solidFill>
                <a:srgbClr val="FF6600"/>
              </a:solidFill>
              <a:latin typeface="Arial" pitchFamily="4" charset="-52"/>
              <a:ea typeface="Times New Roman" pitchFamily="4" charset="0"/>
              <a:cs typeface="Times New Roman" pitchFamily="4" charset="0"/>
            </a:endParaRPr>
          </a:p>
          <a:p>
            <a:pPr marL="457200" indent="-457200" algn="just"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chemeClr val="bg1"/>
                </a:solidFill>
                <a:latin typeface="Symbol" pitchFamily="4" charset="2"/>
                <a:ea typeface="Times New Roman" pitchFamily="4" charset="0"/>
                <a:cs typeface="Times New Roman" pitchFamily="4" charset="0"/>
              </a:rPr>
              <a:t>·</a:t>
            </a:r>
            <a:r>
              <a:rPr lang="fr-FR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    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Chute des paupières</a:t>
            </a:r>
          </a:p>
          <a:p>
            <a:pPr marL="457200" indent="-457200" algn="just"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chemeClr val="bg1"/>
                </a:solidFill>
                <a:latin typeface="Symbol" pitchFamily="4" charset="2"/>
                <a:ea typeface="Times New Roman" pitchFamily="4" charset="0"/>
                <a:cs typeface="Times New Roman" pitchFamily="4" charset="0"/>
              </a:rPr>
              <a:t>·</a:t>
            </a:r>
            <a:r>
              <a:rPr lang="fr-FR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   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Ophtalmoplégie (</a:t>
            </a:r>
            <a:r>
              <a:rPr lang="fr-FR" sz="2000" b="1">
                <a:solidFill>
                  <a:srgbClr val="FFFF00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dystrophie musculaire oculopharyngée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, </a:t>
            </a:r>
            <a:r>
              <a:rPr lang="fr-FR" sz="2000" b="1">
                <a:solidFill>
                  <a:srgbClr val="FFFF00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myopathies </a:t>
            </a:r>
            <a:r>
              <a:rPr lang="fr-BE" sz="2000" b="1">
                <a:solidFill>
                  <a:srgbClr val="FFFF00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 b="1">
                <a:solidFill>
                  <a:srgbClr val="FFFF00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mitochondriales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)</a:t>
            </a:r>
          </a:p>
          <a:p>
            <a:pPr marL="457200" indent="-457200" algn="just"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chemeClr val="bg1"/>
                </a:solidFill>
                <a:latin typeface="Symbol" pitchFamily="4" charset="2"/>
                <a:ea typeface="Times New Roman" pitchFamily="4" charset="0"/>
                <a:cs typeface="Times New Roman" pitchFamily="4" charset="0"/>
              </a:rPr>
              <a:t>·</a:t>
            </a:r>
            <a:r>
              <a:rPr lang="fr-FR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    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Attitude compensatrice en hyperextension du cou</a:t>
            </a:r>
          </a:p>
          <a:p>
            <a:pPr marL="457200" indent="-457200" algn="just"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chemeClr val="bg1"/>
                </a:solidFill>
                <a:latin typeface="Symbol" pitchFamily="4" charset="2"/>
                <a:ea typeface="Times New Roman" pitchFamily="4" charset="0"/>
                <a:cs typeface="Times New Roman" pitchFamily="4" charset="0"/>
              </a:rPr>
              <a:t>·</a:t>
            </a:r>
            <a:r>
              <a:rPr lang="fr-FR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    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« dropped head syndrome » (myopathies inflammatoires)</a:t>
            </a:r>
          </a:p>
          <a:p>
            <a:pPr marL="457200" indent="-457200"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chemeClr val="bg1"/>
                </a:solidFill>
                <a:latin typeface="Symbol" pitchFamily="4" charset="2"/>
                <a:ea typeface="Times New Roman" pitchFamily="4" charset="0"/>
                <a:cs typeface="Times New Roman" pitchFamily="4" charset="0"/>
              </a:rPr>
              <a:t>·</a:t>
            </a:r>
            <a:r>
              <a:rPr lang="fr-FR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    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difficultés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 :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à la mastication</a:t>
            </a:r>
          </a:p>
          <a:p>
            <a:pPr marL="457200" indent="-457200"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		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à siffler</a:t>
            </a:r>
            <a:b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</a:b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		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à gonfler un ballon</a:t>
            </a:r>
          </a:p>
          <a:p>
            <a:pPr marL="457200" indent="-457200"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		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à boire avec une paille</a:t>
            </a:r>
          </a:p>
          <a:p>
            <a:pPr marL="457200" indent="-457200"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Troubles de la déglutition : liquides &gt; solides</a:t>
            </a:r>
          </a:p>
          <a:p>
            <a:pPr marL="457200" indent="-457200"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régurgitations nasales</a:t>
            </a:r>
          </a:p>
          <a:p>
            <a:pPr marL="457200" indent="-457200"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dysphagie basse </a:t>
            </a:r>
            <a:b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</a:b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(</a:t>
            </a:r>
            <a:r>
              <a:rPr lang="fr-FR" sz="2000" b="1">
                <a:solidFill>
                  <a:srgbClr val="FFFF00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dystrophie musculaire oculopharyngée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, </a:t>
            </a:r>
            <a:r>
              <a:rPr lang="fr-FR" sz="2000" b="1">
                <a:solidFill>
                  <a:srgbClr val="FFFF00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myopathie facio-scapulo-humérale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, </a:t>
            </a:r>
            <a:r>
              <a:rPr lang="fr-FR" sz="2000" b="1">
                <a:solidFill>
                  <a:srgbClr val="FFFF00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myopathie inflammatoire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)</a:t>
            </a:r>
          </a:p>
          <a:p>
            <a:pPr marL="457200" indent="-457200"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  <a:sym typeface="Symbol" pitchFamily="4" charset="2"/>
              </a:rPr>
              <a:t>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Myasthénie</a:t>
            </a:r>
            <a:b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</a:b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Neuropathies périphériques</a:t>
            </a:r>
            <a:b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</a:b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Neuronopathies motrices</a:t>
            </a:r>
          </a:p>
        </p:txBody>
      </p:sp>
      <p:sp>
        <p:nvSpPr>
          <p:cNvPr id="203779" name="Text Box 3"/>
          <p:cNvSpPr txBox="1">
            <a:spLocks noChangeArrowheads="1"/>
          </p:cNvSpPr>
          <p:nvPr/>
        </p:nvSpPr>
        <p:spPr bwMode="auto">
          <a:xfrm>
            <a:off x="381000" y="0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BE" sz="4000" b="1" i="1">
                <a:solidFill>
                  <a:srgbClr val="FF6600"/>
                </a:solidFill>
                <a:latin typeface="Comic Sans MS" pitchFamily="4" charset="0"/>
              </a:rPr>
              <a:t>Myopathies : symptômes</a:t>
            </a:r>
            <a:endParaRPr lang="en-US" sz="4000" b="1" i="1">
              <a:solidFill>
                <a:schemeClr val="bg1"/>
              </a:solidFill>
              <a:latin typeface="Comic Sans MS" pitchFamily="4" charset="0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87630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En résumé : paramètre durée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9" name="Text Box 1030"/>
          <p:cNvSpPr txBox="1">
            <a:spLocks noChangeArrowheads="1"/>
          </p:cNvSpPr>
          <p:nvPr/>
        </p:nvSpPr>
        <p:spPr bwMode="auto">
          <a:xfrm>
            <a:off x="133350" y="-50235"/>
            <a:ext cx="8896350" cy="628479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44500" algn="l"/>
                <a:tab pos="901700" algn="l"/>
                <a:tab pos="107950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FR" b="1" dirty="0" smtClean="0">
                <a:solidFill>
                  <a:srgbClr val="FF9900"/>
                </a:solidFill>
                <a:latin typeface="Cambria"/>
                <a:cs typeface="Cambria"/>
              </a:rPr>
              <a:t>Durée des PUM </a:t>
            </a:r>
            <a:br>
              <a:rPr lang="fr-FR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-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standardiser la mesure manuelle (ex: 200 𝜇V/D) ou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utiliser un programme d’analyse automatique des PUM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(Multi MUP, ADEMG) </a:t>
            </a:r>
            <a:r>
              <a:rPr lang="fr-BE" u="sng" dirty="0" smtClean="0">
                <a:solidFill>
                  <a:schemeClr val="bg1"/>
                </a:solidFill>
                <a:latin typeface="Cambria"/>
                <a:cs typeface="Cambria"/>
              </a:rPr>
              <a:t>ATTENTION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éléminer 1) les PUM 			sélectionnés avec des </a:t>
            </a:r>
            <a:r>
              <a:rPr lang="fr-BE" u="sng" dirty="0" smtClean="0">
                <a:solidFill>
                  <a:schemeClr val="bg1"/>
                </a:solidFill>
                <a:latin typeface="Cambria"/>
                <a:cs typeface="Cambria"/>
              </a:rPr>
              <a:t>curseurs placés de façon erronée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2) les </a:t>
            </a:r>
            <a:r>
              <a:rPr lang="fr-BE" u="sng" dirty="0" smtClean="0">
                <a:solidFill>
                  <a:schemeClr val="bg1"/>
                </a:solidFill>
                <a:latin typeface="Cambria"/>
                <a:cs typeface="Cambria"/>
              </a:rPr>
              <a:t>doublons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, 3) les petits PUM dont le </a:t>
            </a:r>
            <a:r>
              <a:rPr lang="fr-BE" u="sng" dirty="0" smtClean="0">
                <a:solidFill>
                  <a:schemeClr val="bg1"/>
                </a:solidFill>
                <a:latin typeface="Cambria"/>
                <a:cs typeface="Cambria"/>
              </a:rPr>
              <a:t>rise time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est 			</a:t>
            </a:r>
            <a:r>
              <a:rPr lang="fr-BE" u="sng" dirty="0" smtClean="0">
                <a:solidFill>
                  <a:schemeClr val="bg1"/>
                </a:solidFill>
                <a:latin typeface="Cambria"/>
                <a:cs typeface="Cambria"/>
              </a:rPr>
              <a:t>&gt; 500 𝜇s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, 4) PUM </a:t>
            </a:r>
            <a:r>
              <a:rPr lang="fr-BE" u="sng" dirty="0" smtClean="0">
                <a:solidFill>
                  <a:schemeClr val="bg1"/>
                </a:solidFill>
                <a:latin typeface="Cambria"/>
                <a:cs typeface="Cambria"/>
              </a:rPr>
              <a:t>&lt; 50 𝜇V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et 5) PUM avec </a:t>
            </a:r>
            <a:r>
              <a:rPr lang="fr-BE" u="sng" dirty="0" smtClean="0">
                <a:solidFill>
                  <a:schemeClr val="bg1"/>
                </a:solidFill>
                <a:latin typeface="Cambria"/>
                <a:cs typeface="Cambria"/>
              </a:rPr>
              <a:t>phase initiale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			</a:t>
            </a:r>
            <a:r>
              <a:rPr lang="fr-BE" u="sng" dirty="0" smtClean="0">
                <a:solidFill>
                  <a:schemeClr val="bg1"/>
                </a:solidFill>
                <a:latin typeface="Cambria"/>
                <a:cs typeface="Cambria"/>
              </a:rPr>
              <a:t>négative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(bi ou triphasique, inversé = PA de canule)  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paramètre le plus robuste qui reflète +/- la taille des UM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augmentée + amplitude augmentée :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neuropathie chronique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diminuée : 1 UM distante,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perte en fm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(</a:t>
            </a:r>
            <a:r>
              <a:rPr lang="fr-BE" i="1" dirty="0" smtClean="0">
                <a:solidFill>
                  <a:schemeClr val="bg1"/>
                </a:solidFill>
                <a:latin typeface="Cambria"/>
                <a:cs typeface="Cambria"/>
              </a:rPr>
              <a:t>rise time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&lt; 500 𝜇s),		PUM naissant apès dénervation complète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diminuée + amplitude normale ou augmentée (</a:t>
            </a:r>
            <a:r>
              <a:rPr lang="fr-BE" i="1" dirty="0" smtClean="0">
                <a:solidFill>
                  <a:schemeClr val="bg1"/>
                </a:solidFill>
                <a:latin typeface="Cambria"/>
                <a:cs typeface="Cambria"/>
              </a:rPr>
              <a:t>thickness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réduite) :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myopathie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87630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En résumé : morphologie des PUM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9" name="Text Box 1030"/>
          <p:cNvSpPr txBox="1">
            <a:spLocks noChangeArrowheads="1"/>
          </p:cNvSpPr>
          <p:nvPr/>
        </p:nvSpPr>
        <p:spPr bwMode="auto">
          <a:xfrm>
            <a:off x="133350" y="330765"/>
            <a:ext cx="8896350" cy="53984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44500" algn="l"/>
                <a:tab pos="901700" algn="l"/>
                <a:tab pos="107950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FR" b="1" dirty="0" err="1" smtClean="0">
                <a:solidFill>
                  <a:srgbClr val="FF9900"/>
                </a:solidFill>
                <a:latin typeface="Cambria"/>
                <a:cs typeface="Cambria"/>
              </a:rPr>
              <a:t>Polyphasiques</a:t>
            </a:r>
            <a:r>
              <a:rPr lang="fr-FR" b="1" dirty="0" smtClean="0">
                <a:solidFill>
                  <a:srgbClr val="FF9900"/>
                </a:solidFill>
                <a:latin typeface="Cambria"/>
                <a:cs typeface="Cambria"/>
              </a:rPr>
              <a:t> et PUM complexes</a:t>
            </a:r>
            <a:br>
              <a:rPr lang="fr-FR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- 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se méfier des polyphasiques et des PUM complexes</a:t>
            </a:r>
            <a:b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- 	signification </a:t>
            </a:r>
            <a:r>
              <a:rPr lang="fr-BE" u="sng" dirty="0" smtClean="0">
                <a:solidFill>
                  <a:srgbClr val="FFFFFF"/>
                </a:solidFill>
                <a:latin typeface="Cambria"/>
                <a:cs typeface="Cambria"/>
              </a:rPr>
              <a:t>aspécifique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 : une certaine proportion dans les 		muscles sains, neuropathie, myopathie ou 	artefact (plus on 		s’éloigne de la zone des plaques motrices et plus les PUM 		sont complexes)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-	ne pas inclure les PUM complexes dans le calcul de la durée 		moyenne des PUM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44500" algn="l"/>
                <a:tab pos="901700" algn="l"/>
                <a:tab pos="1079500" algn="l"/>
                <a:tab pos="1968500" algn="l"/>
              </a:tabLst>
            </a:pP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PUM instables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u="sng" dirty="0" smtClean="0">
                <a:solidFill>
                  <a:schemeClr val="bg1"/>
                </a:solidFill>
                <a:latin typeface="Cambria"/>
                <a:cs typeface="Cambria"/>
              </a:rPr>
              <a:t>toujours pathologique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, mais aspécifique : myopathie, 			neuropathie, maladies de la jonction neuromusculaire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filtre basse-fréquence :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500 Hz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87630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En résumé : interprétation des tracés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0" y="0"/>
          <a:ext cx="9144000" cy="6328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647"/>
                <a:gridCol w="1551804"/>
                <a:gridCol w="3907220"/>
                <a:gridCol w="2022329"/>
              </a:tblGrid>
              <a:tr h="68203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Fibrillations</a:t>
                      </a:r>
                    </a:p>
                    <a:p>
                      <a:r>
                        <a:rPr lang="fr-FR" smtClean="0"/>
                        <a:t>Pointes</a:t>
                      </a:r>
                      <a:r>
                        <a:rPr lang="fr-FR" baseline="0" smtClean="0"/>
                        <a:t> +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smtClean="0"/>
                        <a:t>Tracés</a:t>
                      </a:r>
                      <a:r>
                        <a:rPr lang="fr-FR" smtClean="0"/>
                        <a:t> </a:t>
                      </a:r>
                      <a:br>
                        <a:rPr lang="fr-FR" smtClean="0"/>
                      </a:br>
                      <a:r>
                        <a:rPr lang="fr-FR" smtClean="0"/>
                        <a:t>d’interférence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PUM</a:t>
                      </a:r>
                      <a:endParaRPr lang="fr-FR" dirty="0"/>
                    </a:p>
                  </a:txBody>
                  <a:tcPr/>
                </a:tc>
              </a:tr>
              <a:tr h="682030">
                <a:tc>
                  <a:txBody>
                    <a:bodyPr/>
                    <a:lstStyle/>
                    <a:p>
                      <a:r>
                        <a:rPr lang="fr-FR" noProof="0" smtClean="0"/>
                        <a:t>Dénervation complète</a:t>
                      </a:r>
                      <a:endParaRPr lang="fr-FR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noProof="0" dirty="0" smtClean="0">
                          <a:solidFill>
                            <a:srgbClr val="FF0000"/>
                          </a:solidFill>
                        </a:rPr>
                        <a:t>4-10</a:t>
                      </a:r>
                      <a:endParaRPr lang="fr-FR" sz="16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smtClean="0"/>
                        <a:t>0</a:t>
                      </a:r>
                      <a:endParaRPr lang="fr-FR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noProof="0"/>
                    </a:p>
                  </a:txBody>
                  <a:tcPr/>
                </a:tc>
              </a:tr>
              <a:tr h="974328">
                <a:tc>
                  <a:txBody>
                    <a:bodyPr/>
                    <a:lstStyle/>
                    <a:p>
                      <a:r>
                        <a:rPr lang="fr-FR" noProof="0" smtClean="0"/>
                        <a:t>Dénervation d’installation récente</a:t>
                      </a:r>
                      <a:endParaRPr lang="fr-FR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noProof="0" dirty="0" smtClean="0">
                          <a:solidFill>
                            <a:srgbClr val="FF0000"/>
                          </a:solidFill>
                        </a:rPr>
                        <a:t>4-10</a:t>
                      </a:r>
                      <a:endParaRPr lang="fr-FR" sz="16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smtClean="0"/>
                        <a:t>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noProof="0" smtClean="0">
                          <a:solidFill>
                            <a:srgbClr val="FF0000"/>
                          </a:solidFill>
                        </a:rPr>
                        <a:t>Appauvri</a:t>
                      </a:r>
                      <a:r>
                        <a:rPr lang="fr-FR" sz="1600" noProof="0" smtClean="0"/>
                        <a:t/>
                      </a:r>
                      <a:br>
                        <a:rPr lang="fr-FR" sz="1600" noProof="0" smtClean="0"/>
                      </a:br>
                      <a:r>
                        <a:rPr lang="fr-FR" sz="1600" noProof="0" smtClean="0"/>
                        <a:t>Fréquence N </a:t>
                      </a:r>
                      <a:r>
                        <a:rPr lang="fr-FR" sz="1600" b="1" noProof="0" smtClean="0">
                          <a:solidFill>
                            <a:srgbClr val="FF0000"/>
                          </a:solidFill>
                        </a:rPr>
                        <a:t>ou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dirty="0" err="1" smtClean="0"/>
                        <a:t>Ampl</a:t>
                      </a:r>
                      <a:r>
                        <a:rPr lang="fr-FR" sz="1600" noProof="0" dirty="0" smtClean="0"/>
                        <a:t> N</a:t>
                      </a:r>
                    </a:p>
                    <a:p>
                      <a:r>
                        <a:rPr lang="fr-FR" sz="1600" noProof="0" dirty="0" smtClean="0"/>
                        <a:t>Dur N</a:t>
                      </a:r>
                      <a:br>
                        <a:rPr lang="fr-FR" sz="1600" noProof="0" dirty="0" smtClean="0"/>
                      </a:br>
                      <a:r>
                        <a:rPr lang="fr-FR" sz="1600" b="1" noProof="0" dirty="0" smtClean="0">
                          <a:solidFill>
                            <a:srgbClr val="FF0000"/>
                          </a:solidFill>
                        </a:rPr>
                        <a:t>Poly</a:t>
                      </a:r>
                    </a:p>
                  </a:txBody>
                  <a:tcPr/>
                </a:tc>
              </a:tr>
              <a:tr h="974328">
                <a:tc>
                  <a:txBody>
                    <a:bodyPr/>
                    <a:lstStyle/>
                    <a:p>
                      <a:r>
                        <a:rPr lang="fr-FR" noProof="0" smtClean="0"/>
                        <a:t>Dénervation subaigüe</a:t>
                      </a:r>
                      <a:endParaRPr lang="fr-FR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noProof="0" dirty="0" smtClean="0">
                          <a:solidFill>
                            <a:srgbClr val="FF0000"/>
                          </a:solidFill>
                        </a:rPr>
                        <a:t>4-10</a:t>
                      </a:r>
                      <a:endParaRPr lang="fr-FR" sz="16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smtClean="0"/>
                        <a:t>N</a:t>
                      </a:r>
                    </a:p>
                    <a:p>
                      <a:r>
                        <a:rPr lang="fr-FR" sz="1600" b="1" noProof="0" smtClean="0">
                          <a:solidFill>
                            <a:srgbClr val="FF0000"/>
                          </a:solidFill>
                        </a:rPr>
                        <a:t>Appauvri</a:t>
                      </a:r>
                      <a:br>
                        <a:rPr lang="fr-FR" sz="1600" b="1" noProof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fr-FR" sz="1600" noProof="0" smtClean="0"/>
                        <a:t>Fréquence N </a:t>
                      </a:r>
                      <a:r>
                        <a:rPr lang="fr-FR" sz="1600" b="1" noProof="0" smtClean="0">
                          <a:solidFill>
                            <a:srgbClr val="FF0000"/>
                          </a:solidFill>
                        </a:rPr>
                        <a:t>ou +</a:t>
                      </a:r>
                      <a:endParaRPr lang="fr-FR" sz="1600" b="1" noProof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noProof="0" dirty="0" err="1" smtClean="0">
                          <a:solidFill>
                            <a:srgbClr val="FF0000"/>
                          </a:solidFill>
                        </a:rPr>
                        <a:t>Ampl</a:t>
                      </a:r>
                      <a:r>
                        <a:rPr lang="fr-FR" sz="1600" baseline="0" noProof="0" dirty="0" smtClean="0"/>
                        <a:t> N ou </a:t>
                      </a:r>
                      <a:r>
                        <a:rPr lang="fr-FR" sz="1600" b="1" baseline="0" noProof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  <a:p>
                      <a:r>
                        <a:rPr lang="fr-FR" sz="1600" baseline="0" noProof="0" dirty="0" smtClean="0"/>
                        <a:t>Durée N ou +</a:t>
                      </a:r>
                    </a:p>
                    <a:p>
                      <a:r>
                        <a:rPr lang="fr-FR" sz="1600" baseline="0" noProof="0" dirty="0" smtClean="0"/>
                        <a:t>Poly et instables</a:t>
                      </a:r>
                      <a:endParaRPr lang="fr-FR" sz="1600" noProof="0" dirty="0"/>
                    </a:p>
                  </a:txBody>
                  <a:tcPr/>
                </a:tc>
              </a:tr>
              <a:tr h="974328">
                <a:tc>
                  <a:txBody>
                    <a:bodyPr/>
                    <a:lstStyle/>
                    <a:p>
                      <a:r>
                        <a:rPr lang="fr-FR" noProof="0" smtClean="0"/>
                        <a:t>Myopathie (infla ou dystrophie)</a:t>
                      </a:r>
                      <a:endParaRPr lang="fr-FR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noProof="0" dirty="0" smtClean="0">
                          <a:solidFill>
                            <a:srgbClr val="FF0000"/>
                          </a:solidFill>
                        </a:rPr>
                        <a:t>4-10</a:t>
                      </a:r>
                      <a:endParaRPr lang="fr-FR" sz="16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dirty="0" smtClean="0"/>
                        <a:t>N</a:t>
                      </a:r>
                    </a:p>
                    <a:p>
                      <a:r>
                        <a:rPr lang="fr-FR" sz="1600" b="1" noProof="0" dirty="0" smtClean="0">
                          <a:solidFill>
                            <a:srgbClr val="FF0000"/>
                          </a:solidFill>
                        </a:rPr>
                        <a:t>Riche précoce</a:t>
                      </a:r>
                      <a:r>
                        <a:rPr lang="fr-FR" sz="1600" b="0" noProof="0" dirty="0" smtClean="0">
                          <a:solidFill>
                            <a:schemeClr val="tx1"/>
                          </a:solidFill>
                        </a:rPr>
                        <a:t>, N</a:t>
                      </a:r>
                      <a:r>
                        <a:rPr lang="fr-FR" sz="1600" b="1" baseline="0" noProof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1600" b="0" baseline="0" noProof="0" dirty="0" smtClean="0">
                          <a:solidFill>
                            <a:schemeClr val="tx1"/>
                          </a:solidFill>
                        </a:rPr>
                        <a:t>ou </a:t>
                      </a:r>
                      <a:r>
                        <a:rPr lang="fr-FR" sz="1600" b="0" noProof="0" dirty="0" smtClean="0">
                          <a:solidFill>
                            <a:schemeClr val="tx1"/>
                          </a:solidFill>
                        </a:rPr>
                        <a:t>appauvri</a:t>
                      </a:r>
                      <a:br>
                        <a:rPr lang="fr-FR" sz="1600" b="0" noProof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fr-FR" sz="1600" b="0" i="1" noProof="0" dirty="0" smtClean="0">
                          <a:solidFill>
                            <a:schemeClr val="tx1"/>
                          </a:solidFill>
                        </a:rPr>
                        <a:t>Cloud </a:t>
                      </a:r>
                      <a:r>
                        <a:rPr lang="fr-FR" sz="1600" b="0" noProof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fr-FR" sz="1600" b="0" noProof="0" dirty="0" smtClean="0">
                          <a:solidFill>
                            <a:srgbClr val="000000"/>
                          </a:solidFill>
                        </a:rPr>
                        <a:t>N ou </a:t>
                      </a:r>
                      <a:r>
                        <a:rPr lang="fr-FR" sz="1600" b="1" noProof="0" dirty="0" smtClean="0">
                          <a:solidFill>
                            <a:srgbClr val="FF0000"/>
                          </a:solidFill>
                        </a:rPr>
                        <a:t>déplacé en bas à droite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noProof="0" smtClean="0">
                          <a:solidFill>
                            <a:srgbClr val="FF0000"/>
                          </a:solidFill>
                        </a:rPr>
                        <a:t>Ampl -</a:t>
                      </a:r>
                      <a:r>
                        <a:rPr lang="fr-FR" sz="1600" noProof="0" smtClean="0"/>
                        <a:t>, N ou +</a:t>
                      </a:r>
                      <a:br>
                        <a:rPr lang="fr-FR" sz="1600" noProof="0" smtClean="0"/>
                      </a:br>
                      <a:r>
                        <a:rPr lang="fr-FR" sz="1600" b="1" noProof="0" smtClean="0">
                          <a:solidFill>
                            <a:srgbClr val="FF0000"/>
                          </a:solidFill>
                        </a:rPr>
                        <a:t>Durée - </a:t>
                      </a:r>
                      <a:r>
                        <a:rPr lang="fr-FR" sz="1600" b="0" noProof="0" smtClean="0">
                          <a:solidFill>
                            <a:schemeClr val="tx1"/>
                          </a:solidFill>
                        </a:rPr>
                        <a:t>ou </a:t>
                      </a:r>
                      <a:r>
                        <a:rPr lang="fr-FR" sz="1600" noProof="0" smtClean="0"/>
                        <a:t>N</a:t>
                      </a:r>
                      <a:br>
                        <a:rPr lang="fr-FR" sz="1600" noProof="0" smtClean="0"/>
                      </a:br>
                      <a:r>
                        <a:rPr lang="fr-FR" sz="1600" noProof="0" smtClean="0"/>
                        <a:t>Poly et instable</a:t>
                      </a:r>
                      <a:endParaRPr lang="fr-FR" sz="1600" noProof="0"/>
                    </a:p>
                  </a:txBody>
                  <a:tcPr/>
                </a:tc>
              </a:tr>
              <a:tr h="974328">
                <a:tc>
                  <a:txBody>
                    <a:bodyPr/>
                    <a:lstStyle/>
                    <a:p>
                      <a:r>
                        <a:rPr lang="fr-FR" noProof="0" smtClean="0"/>
                        <a:t>Myopathie</a:t>
                      </a:r>
                      <a:endParaRPr lang="fr-FR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noProof="0" dirty="0" smtClean="0"/>
                        <a:t>0-3</a:t>
                      </a:r>
                      <a:endParaRPr lang="fr-FR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dirty="0" smtClean="0"/>
                        <a:t>N</a:t>
                      </a:r>
                    </a:p>
                    <a:p>
                      <a:r>
                        <a:rPr lang="fr-FR" sz="1600" b="1" noProof="0" dirty="0" smtClean="0">
                          <a:solidFill>
                            <a:srgbClr val="FF0000"/>
                          </a:solidFill>
                        </a:rPr>
                        <a:t>Riche précoce</a:t>
                      </a:r>
                      <a:r>
                        <a:rPr lang="fr-FR" sz="1600" b="0" noProof="0" dirty="0" smtClean="0">
                          <a:solidFill>
                            <a:srgbClr val="000000"/>
                          </a:solidFill>
                        </a:rPr>
                        <a:t>, N</a:t>
                      </a:r>
                      <a:r>
                        <a:rPr lang="fr-FR" sz="1600" b="1" baseline="0" noProof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1600" noProof="0" dirty="0" smtClean="0"/>
                        <a:t>ou appauvri</a:t>
                      </a:r>
                      <a:br>
                        <a:rPr lang="fr-FR" sz="1600" noProof="0" dirty="0" smtClean="0"/>
                      </a:br>
                      <a:r>
                        <a:rPr lang="fr-FR" sz="1600" b="0" i="1" noProof="0" dirty="0" smtClean="0">
                          <a:solidFill>
                            <a:schemeClr val="tx1"/>
                          </a:solidFill>
                        </a:rPr>
                        <a:t>Cloud </a:t>
                      </a:r>
                      <a:r>
                        <a:rPr lang="fr-FR" sz="1600" b="0" noProof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fr-FR" sz="1600" b="0" noProof="0" dirty="0" smtClean="0">
                          <a:solidFill>
                            <a:srgbClr val="000000"/>
                          </a:solidFill>
                        </a:rPr>
                        <a:t>N ou </a:t>
                      </a:r>
                      <a:r>
                        <a:rPr lang="fr-FR" sz="1600" b="1" noProof="0" dirty="0" smtClean="0">
                          <a:solidFill>
                            <a:srgbClr val="FF0000"/>
                          </a:solidFill>
                        </a:rPr>
                        <a:t>déplacé en bas à droite</a:t>
                      </a:r>
                      <a:endParaRPr lang="fr-FR" sz="16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noProof="0" smtClean="0">
                          <a:solidFill>
                            <a:srgbClr val="FF0000"/>
                          </a:solidFill>
                        </a:rPr>
                        <a:t>Ampl -</a:t>
                      </a:r>
                      <a:r>
                        <a:rPr lang="fr-FR" sz="1600" noProof="0" smtClean="0"/>
                        <a:t>, N</a:t>
                      </a:r>
                      <a:br>
                        <a:rPr lang="fr-FR" sz="1600" noProof="0" smtClean="0"/>
                      </a:br>
                      <a:r>
                        <a:rPr lang="fr-FR" sz="1600" b="1" noProof="0" smtClean="0">
                          <a:solidFill>
                            <a:srgbClr val="FF0000"/>
                          </a:solidFill>
                        </a:rPr>
                        <a:t>Durée - </a:t>
                      </a:r>
                      <a:r>
                        <a:rPr lang="fr-FR" sz="1600" b="0" noProof="0" smtClean="0">
                          <a:solidFill>
                            <a:schemeClr val="tx1"/>
                          </a:solidFill>
                        </a:rPr>
                        <a:t>ou </a:t>
                      </a:r>
                      <a:r>
                        <a:rPr lang="fr-FR" sz="1600" noProof="0" smtClean="0"/>
                        <a:t>N</a:t>
                      </a:r>
                      <a:br>
                        <a:rPr lang="fr-FR" sz="1600" noProof="0" smtClean="0"/>
                      </a:br>
                      <a:r>
                        <a:rPr lang="fr-FR" sz="1600" noProof="0" smtClean="0"/>
                        <a:t>Poly</a:t>
                      </a:r>
                    </a:p>
                  </a:txBody>
                  <a:tcPr/>
                </a:tc>
              </a:tr>
              <a:tr h="974328">
                <a:tc>
                  <a:txBody>
                    <a:bodyPr/>
                    <a:lstStyle/>
                    <a:p>
                      <a:r>
                        <a:rPr lang="fr-FR" noProof="0" smtClean="0"/>
                        <a:t>Dénervation chronique</a:t>
                      </a:r>
                      <a:endParaRPr lang="fr-FR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noProof="0" dirty="0" smtClean="0"/>
                        <a:t>0-3</a:t>
                      </a:r>
                      <a:endParaRPr lang="fr-FR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dirty="0" smtClean="0"/>
                        <a:t>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noProof="0" dirty="0" smtClean="0">
                          <a:solidFill>
                            <a:srgbClr val="FF0000"/>
                          </a:solidFill>
                        </a:rPr>
                        <a:t>Appauvri</a:t>
                      </a:r>
                      <a:r>
                        <a:rPr lang="fr-FR" sz="1600" noProof="0" dirty="0" smtClean="0"/>
                        <a:t/>
                      </a:r>
                      <a:br>
                        <a:rPr lang="fr-FR" sz="1600" noProof="0" dirty="0" smtClean="0"/>
                      </a:br>
                      <a:r>
                        <a:rPr lang="fr-FR" sz="1600" noProof="0" dirty="0" smtClean="0"/>
                        <a:t>Fréquence N </a:t>
                      </a:r>
                      <a:r>
                        <a:rPr lang="fr-FR" sz="1600" b="1" noProof="0" dirty="0" smtClean="0">
                          <a:solidFill>
                            <a:srgbClr val="FF0000"/>
                          </a:solidFill>
                        </a:rPr>
                        <a:t>ou +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1" noProof="0" dirty="0" smtClean="0">
                          <a:solidFill>
                            <a:schemeClr val="tx1"/>
                          </a:solidFill>
                        </a:rPr>
                        <a:t>Cloud </a:t>
                      </a:r>
                      <a:r>
                        <a:rPr lang="fr-FR" sz="1600" b="0" noProof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fr-FR" sz="1600" b="0" noProof="0" dirty="0" smtClean="0">
                          <a:solidFill>
                            <a:srgbClr val="000000"/>
                          </a:solidFill>
                        </a:rPr>
                        <a:t>N ou </a:t>
                      </a:r>
                      <a:r>
                        <a:rPr lang="fr-FR" sz="1600" b="1" noProof="0" dirty="0" smtClean="0">
                          <a:solidFill>
                            <a:srgbClr val="FF0000"/>
                          </a:solidFill>
                        </a:rPr>
                        <a:t>déplacé en haut à gauche</a:t>
                      </a:r>
                      <a:endParaRPr lang="fr-FR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noProof="0" dirty="0" err="1" smtClean="0">
                          <a:solidFill>
                            <a:srgbClr val="FF0000"/>
                          </a:solidFill>
                        </a:rPr>
                        <a:t>Ampl</a:t>
                      </a:r>
                      <a:r>
                        <a:rPr lang="fr-FR" sz="1600" b="1" noProof="0" dirty="0" smtClean="0">
                          <a:solidFill>
                            <a:srgbClr val="FF0000"/>
                          </a:solidFill>
                        </a:rPr>
                        <a:t> +</a:t>
                      </a:r>
                      <a:r>
                        <a:rPr lang="fr-FR" sz="1600" noProof="0" dirty="0" smtClean="0"/>
                        <a:t/>
                      </a:r>
                      <a:br>
                        <a:rPr lang="fr-FR" sz="1600" noProof="0" dirty="0" smtClean="0"/>
                      </a:br>
                      <a:r>
                        <a:rPr lang="fr-FR" sz="1600" b="1" noProof="0" dirty="0" smtClean="0">
                          <a:solidFill>
                            <a:srgbClr val="FF0000"/>
                          </a:solidFill>
                        </a:rPr>
                        <a:t>Durée +</a:t>
                      </a:r>
                      <a:endParaRPr lang="fr-FR" sz="1600" noProof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ext Box 2"/>
          <p:cNvSpPr txBox="1">
            <a:spLocks noChangeArrowheads="1"/>
          </p:cNvSpPr>
          <p:nvPr/>
        </p:nvSpPr>
        <p:spPr bwMode="auto">
          <a:xfrm>
            <a:off x="-304800" y="685800"/>
            <a:ext cx="9067800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 u="sng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Déficit musculaire (ou fatigue, impression de membre engourdi, maladresse)</a:t>
            </a:r>
          </a:p>
          <a:p>
            <a:pPr marL="457200" indent="-457200"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BE" sz="2000" b="1">
                <a:solidFill>
                  <a:srgbClr val="FF6600"/>
                </a:solidFill>
                <a:ea typeface="Times New Roman" pitchFamily="4" charset="0"/>
                <a:cs typeface="Times New Roman" pitchFamily="4" charset="0"/>
              </a:rPr>
              <a:t>b</a:t>
            </a:r>
            <a:r>
              <a:rPr lang="fr-FR" sz="2000" b="1">
                <a:solidFill>
                  <a:srgbClr val="FF6600"/>
                </a:solidFill>
                <a:ea typeface="Times New Roman" pitchFamily="4" charset="0"/>
                <a:cs typeface="Times New Roman" pitchFamily="4" charset="0"/>
              </a:rPr>
              <a:t>)</a:t>
            </a:r>
            <a:r>
              <a:rPr lang="fr-BE" sz="2000" b="1">
                <a:solidFill>
                  <a:srgbClr val="FF6600"/>
                </a:solidFill>
                <a:ea typeface="Times New Roman" pitchFamily="4" charset="0"/>
                <a:cs typeface="Times New Roman" pitchFamily="4" charset="0"/>
              </a:rPr>
              <a:t> </a:t>
            </a:r>
            <a:r>
              <a:rPr lang="fr-FR" sz="2000" b="1">
                <a:solidFill>
                  <a:srgbClr val="FF6600"/>
                </a:solidFill>
                <a:ea typeface="Times New Roman" pitchFamily="4" charset="0"/>
                <a:cs typeface="Times New Roman" pitchFamily="4" charset="0"/>
              </a:rPr>
              <a:t>Muscles du tronc et des membres </a:t>
            </a:r>
            <a:endParaRPr lang="fr-FR" sz="2000" b="1">
              <a:solidFill>
                <a:srgbClr val="FF6600"/>
              </a:solidFill>
              <a:latin typeface="Arial" pitchFamily="4" charset="-52"/>
              <a:ea typeface="Times New Roman" pitchFamily="4" charset="0"/>
              <a:cs typeface="Times New Roman" pitchFamily="4" charset="0"/>
            </a:endParaRPr>
          </a:p>
          <a:p>
            <a:pPr marL="457200" indent="-457200"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 b="1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(1) </a:t>
            </a:r>
            <a:r>
              <a:rPr lang="fr-FR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Déficit proximal des membres supérieurs</a:t>
            </a:r>
            <a:endParaRPr lang="fr-FR" sz="2000">
              <a:solidFill>
                <a:schemeClr val="bg1"/>
              </a:solidFill>
              <a:latin typeface="Arial" pitchFamily="4" charset="-52"/>
              <a:ea typeface="Arial" pitchFamily="4" charset="-52"/>
              <a:cs typeface="Arial" pitchFamily="4" charset="-52"/>
            </a:endParaRPr>
          </a:p>
          <a:p>
            <a:pPr marL="1371600" lvl="2" indent="-457200">
              <a:buClr>
                <a:schemeClr val="bg1"/>
              </a:buClr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Gêne pour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 :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 	se raser</a:t>
            </a:r>
          </a:p>
          <a:p>
            <a:pPr marL="457200" indent="-457200"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		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se coiffer</a:t>
            </a:r>
          </a:p>
          <a:p>
            <a:pPr marL="457200" indent="-457200"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		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placer un objet en hauteur</a:t>
            </a:r>
          </a:p>
          <a:p>
            <a:pPr marL="457200" indent="-457200"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(2) Déficit distal du membre supérieur</a:t>
            </a:r>
            <a:endParaRPr lang="fr-FR" sz="2000">
              <a:solidFill>
                <a:schemeClr val="bg1"/>
              </a:solidFill>
              <a:latin typeface="Arial" pitchFamily="4" charset="-52"/>
              <a:ea typeface="Arial" pitchFamily="4" charset="-52"/>
              <a:cs typeface="Arial" pitchFamily="4" charset="-52"/>
            </a:endParaRPr>
          </a:p>
          <a:p>
            <a:pPr marL="1371600" lvl="2" indent="-457200">
              <a:buClr>
                <a:schemeClr val="bg1"/>
              </a:buClr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Gêne pour 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: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saisir un objet</a:t>
            </a:r>
            <a:b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</a:b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	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déboucher une bouteille</a:t>
            </a:r>
            <a:b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</a:b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	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manipuler un objet</a:t>
            </a:r>
            <a:b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</a:b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	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ouvrir une portière</a:t>
            </a:r>
            <a:b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</a:b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	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boutonner un habit</a:t>
            </a:r>
            <a:b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</a:b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	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tenir un crayon </a:t>
            </a:r>
          </a:p>
          <a:p>
            <a:pPr marL="457200" indent="-457200"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(</a:t>
            </a:r>
            <a:r>
              <a:rPr lang="fr-FR" sz="2000" b="1">
                <a:solidFill>
                  <a:srgbClr val="FFFF00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myopathies distales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, </a:t>
            </a:r>
            <a:r>
              <a:rPr lang="fr-FR" sz="2000" b="1">
                <a:solidFill>
                  <a:srgbClr val="FFFF00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stade tardif d’une myopathie myotonique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)</a:t>
            </a:r>
          </a:p>
          <a:p>
            <a:pPr marL="457200" indent="-457200"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BE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  <a:sym typeface="Symbol" pitchFamily="4" charset="2"/>
              </a:rPr>
              <a:t/>
            </a:r>
            <a:br>
              <a:rPr lang="fr-BE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  <a:sym typeface="Symbol" pitchFamily="4" charset="2"/>
              </a:rPr>
            </a:br>
            <a:r>
              <a:rPr lang="fr-FR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  <a:sym typeface="Symbol" pitchFamily="4" charset="2"/>
              </a:rPr>
              <a:t>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SLA ou atrophie spinale progressive</a:t>
            </a:r>
            <a:b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</a:b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Médullopathie cervicarthrosique ou tumorale</a:t>
            </a:r>
            <a:b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</a:b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TOS, Syringomyélie, CIDP</a:t>
            </a:r>
          </a:p>
        </p:txBody>
      </p:sp>
      <p:sp>
        <p:nvSpPr>
          <p:cNvPr id="205827" name="Text Box 3"/>
          <p:cNvSpPr txBox="1">
            <a:spLocks noChangeArrowheads="1"/>
          </p:cNvSpPr>
          <p:nvPr/>
        </p:nvSpPr>
        <p:spPr bwMode="auto">
          <a:xfrm>
            <a:off x="381000" y="0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BE" sz="4000" b="1" i="1">
                <a:solidFill>
                  <a:srgbClr val="FF6600"/>
                </a:solidFill>
                <a:latin typeface="Comic Sans MS" pitchFamily="4" charset="0"/>
              </a:rPr>
              <a:t>Myopathies : symptômes</a:t>
            </a:r>
            <a:endParaRPr lang="en-US" sz="4000" b="1" i="1">
              <a:solidFill>
                <a:schemeClr val="bg1"/>
              </a:solidFill>
              <a:latin typeface="Comic Sans MS" pitchFamily="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 Box 2"/>
          <p:cNvSpPr txBox="1">
            <a:spLocks noChangeArrowheads="1"/>
          </p:cNvSpPr>
          <p:nvPr/>
        </p:nvSpPr>
        <p:spPr bwMode="auto">
          <a:xfrm>
            <a:off x="-304800" y="898525"/>
            <a:ext cx="906780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 u="sng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Déficit musculaire (ou fatigue, impression de membre engourdi, maladresse)</a:t>
            </a:r>
          </a:p>
          <a:p>
            <a:pPr marL="457200" indent="-457200"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BE" sz="2000">
                <a:solidFill>
                  <a:srgbClr val="FF6600"/>
                </a:solidFill>
                <a:ea typeface="Times New Roman" pitchFamily="4" charset="0"/>
                <a:cs typeface="Times New Roman" pitchFamily="4" charset="0"/>
              </a:rPr>
              <a:t>b</a:t>
            </a:r>
            <a:r>
              <a:rPr lang="fr-FR" sz="2000">
                <a:solidFill>
                  <a:srgbClr val="FF6600"/>
                </a:solidFill>
                <a:ea typeface="Times New Roman" pitchFamily="4" charset="0"/>
                <a:cs typeface="Times New Roman" pitchFamily="4" charset="0"/>
              </a:rPr>
              <a:t>)</a:t>
            </a:r>
            <a:r>
              <a:rPr lang="fr-BE" sz="2000">
                <a:solidFill>
                  <a:srgbClr val="FF6600"/>
                </a:solidFill>
                <a:ea typeface="Times New Roman" pitchFamily="4" charset="0"/>
                <a:cs typeface="Times New Roman" pitchFamily="4" charset="0"/>
              </a:rPr>
              <a:t> </a:t>
            </a:r>
            <a:r>
              <a:rPr lang="fr-FR" sz="2000">
                <a:solidFill>
                  <a:srgbClr val="FF6600"/>
                </a:solidFill>
                <a:ea typeface="Times New Roman" pitchFamily="4" charset="0"/>
                <a:cs typeface="Times New Roman" pitchFamily="4" charset="0"/>
              </a:rPr>
              <a:t>Muscles du tronc et des membres </a:t>
            </a:r>
            <a:endParaRPr lang="fr-FR" sz="2000">
              <a:solidFill>
                <a:srgbClr val="FF6600"/>
              </a:solidFill>
              <a:latin typeface="Arial" pitchFamily="4" charset="-52"/>
              <a:ea typeface="Times New Roman" pitchFamily="4" charset="0"/>
              <a:cs typeface="Times New Roman" pitchFamily="4" charset="0"/>
            </a:endParaRPr>
          </a:p>
          <a:p>
            <a:pPr marL="457200" indent="-457200"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(</a:t>
            </a:r>
            <a:r>
              <a:rPr lang="fr-BE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3</a:t>
            </a:r>
            <a:r>
              <a:rPr lang="fr-FR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)</a:t>
            </a:r>
            <a:r>
              <a:rPr lang="fr-BE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 </a:t>
            </a:r>
            <a:r>
              <a:rPr lang="fr-FR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Déficit proximal des membres inférieurs</a:t>
            </a:r>
            <a:endParaRPr lang="fr-FR" sz="2000">
              <a:solidFill>
                <a:schemeClr val="bg1"/>
              </a:solidFill>
              <a:latin typeface="Arial" pitchFamily="4" charset="-52"/>
              <a:ea typeface="Times New Roman" pitchFamily="4" charset="0"/>
              <a:cs typeface="Times New Roman" pitchFamily="4" charset="0"/>
            </a:endParaRPr>
          </a:p>
          <a:p>
            <a:pPr marL="457200" indent="-457200"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rgbClr val="000000"/>
                </a:solidFill>
                <a:latin typeface="Symbol" pitchFamily="4" charset="2"/>
                <a:ea typeface="Times New Roman" pitchFamily="4" charset="0"/>
                <a:cs typeface="Times New Roman" pitchFamily="4" charset="0"/>
              </a:rPr>
              <a:t>·</a:t>
            </a:r>
            <a:r>
              <a:rPr lang="fr-FR" sz="2000">
                <a:solidFill>
                  <a:srgbClr val="000000"/>
                </a:solidFill>
                <a:ea typeface="Times New Roman" pitchFamily="4" charset="0"/>
                <a:cs typeface="Times New Roman" pitchFamily="4" charset="0"/>
              </a:rPr>
              <a:t>          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Course difficile</a:t>
            </a:r>
          </a:p>
          <a:p>
            <a:pPr marL="457200" indent="-457200"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rgbClr val="000000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·         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Saut impossible</a:t>
            </a:r>
          </a:p>
          <a:p>
            <a:pPr marL="457200" indent="-457200"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rgbClr val="000000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·         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Se relever de la position assise difficile (signe du tabouret)</a:t>
            </a:r>
          </a:p>
          <a:p>
            <a:pPr marL="457200" indent="-457200"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rgbClr val="000000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·         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Montée et descente des escaliers malaisée</a:t>
            </a:r>
          </a:p>
          <a:p>
            <a:pPr marL="457200" indent="-457200"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rgbClr val="000000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·         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Dérobement du genou avec chutes</a:t>
            </a:r>
          </a:p>
          <a:p>
            <a:pPr marL="457200" indent="-457200"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(</a:t>
            </a:r>
            <a:r>
              <a:rPr lang="fr-BE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4</a:t>
            </a:r>
            <a:r>
              <a:rPr lang="fr-FR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) Déficit distal des membres inférieurs</a:t>
            </a:r>
            <a:endParaRPr lang="fr-FR" sz="2000">
              <a:solidFill>
                <a:schemeClr val="bg1"/>
              </a:solidFill>
              <a:latin typeface="Arial" pitchFamily="4" charset="-52"/>
              <a:ea typeface="Times New Roman" pitchFamily="4" charset="0"/>
              <a:cs typeface="Times New Roman" pitchFamily="4" charset="0"/>
            </a:endParaRPr>
          </a:p>
          <a:p>
            <a:pPr marL="457200" indent="-457200"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rgbClr val="000000"/>
                </a:solidFill>
                <a:latin typeface="Symbol" pitchFamily="4" charset="2"/>
                <a:ea typeface="Times New Roman" pitchFamily="4" charset="0"/>
                <a:cs typeface="Times New Roman" pitchFamily="4" charset="0"/>
              </a:rPr>
              <a:t>·</a:t>
            </a:r>
            <a:r>
              <a:rPr lang="fr-FR" sz="2000">
                <a:solidFill>
                  <a:srgbClr val="000000"/>
                </a:solidFill>
                <a:ea typeface="Times New Roman" pitchFamily="4" charset="0"/>
                <a:cs typeface="Times New Roman" pitchFamily="4" charset="0"/>
              </a:rPr>
              <a:t>          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Steppage</a:t>
            </a:r>
          </a:p>
          <a:p>
            <a:pPr marL="457200" indent="-457200"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rgbClr val="000000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·         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E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ntorses de cheville fréquentes</a:t>
            </a:r>
            <a:r>
              <a:rPr lang="fr-FR" sz="2000">
                <a:solidFill>
                  <a:schemeClr val="bg1"/>
                </a:solidFill>
                <a:latin typeface="Arial" pitchFamily="4" charset="-52"/>
                <a:ea typeface="Times New Roman" pitchFamily="4" charset="0"/>
                <a:cs typeface="Times New Roman" pitchFamily="4" charset="0"/>
              </a:rPr>
              <a:t> </a:t>
            </a:r>
          </a:p>
          <a:p>
            <a:pPr marL="457200" indent="-457200"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chemeClr val="bg1"/>
                </a:solidFill>
                <a:latin typeface="Arial" pitchFamily="4" charset="-52"/>
                <a:ea typeface="Times New Roman" pitchFamily="4" charset="0"/>
                <a:cs typeface="Times New Roman" pitchFamily="4" charset="0"/>
              </a:rPr>
              <a:t>(</a:t>
            </a:r>
            <a:r>
              <a:rPr lang="fr-FR" sz="2000" b="1">
                <a:solidFill>
                  <a:srgbClr val="FFFF00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syndrome scapulopéronéal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 : neurogène ou myogène</a:t>
            </a:r>
            <a:r>
              <a:rPr lang="fr-FR" sz="2000">
                <a:solidFill>
                  <a:schemeClr val="bg1"/>
                </a:solidFill>
                <a:latin typeface="Arial" pitchFamily="4" charset="-52"/>
                <a:ea typeface="Times New Roman" pitchFamily="4" charset="0"/>
                <a:cs typeface="Times New Roman" pitchFamily="4" charset="0"/>
              </a:rPr>
              <a:t>)</a:t>
            </a:r>
          </a:p>
          <a:p>
            <a:pPr marL="457200" indent="-457200"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BE" sz="2000">
                <a:solidFill>
                  <a:schemeClr val="bg1"/>
                </a:solidFill>
                <a:latin typeface="Arial" pitchFamily="4" charset="-52"/>
                <a:ea typeface="Times New Roman" pitchFamily="4" charset="0"/>
                <a:cs typeface="Times New Roman" pitchFamily="4" charset="0"/>
              </a:rPr>
              <a:t/>
            </a:r>
            <a:br>
              <a:rPr lang="fr-BE" sz="2000">
                <a:solidFill>
                  <a:schemeClr val="bg1"/>
                </a:solidFill>
                <a:latin typeface="Arial" pitchFamily="4" charset="-52"/>
                <a:ea typeface="Times New Roman" pitchFamily="4" charset="0"/>
                <a:cs typeface="Times New Roman" pitchFamily="4" charset="0"/>
              </a:rPr>
            </a:br>
            <a:r>
              <a:rPr lang="fr-FR" sz="2000">
                <a:solidFill>
                  <a:schemeClr val="bg1"/>
                </a:solidFill>
                <a:latin typeface="Arial" pitchFamily="4" charset="-52"/>
                <a:ea typeface="Times New Roman" pitchFamily="4" charset="0"/>
                <a:cs typeface="Times New Roman" pitchFamily="4" charset="0"/>
              </a:rPr>
              <a:t>N.B. </a:t>
            </a:r>
            <a:r>
              <a:rPr lang="fr-FR" sz="2000" b="1">
                <a:solidFill>
                  <a:srgbClr val="FFFF00"/>
                </a:solidFill>
                <a:latin typeface="Arial" pitchFamily="4" charset="-52"/>
                <a:ea typeface="Times New Roman" pitchFamily="4" charset="0"/>
                <a:cs typeface="Times New Roman" pitchFamily="4" charset="0"/>
              </a:rPr>
              <a:t>Myosite à inclusions</a:t>
            </a:r>
            <a:r>
              <a:rPr lang="fr-FR" sz="2000">
                <a:solidFill>
                  <a:schemeClr val="bg1"/>
                </a:solidFill>
                <a:latin typeface="Arial" pitchFamily="4" charset="-52"/>
                <a:ea typeface="Times New Roman" pitchFamily="4" charset="0"/>
                <a:cs typeface="Times New Roman" pitchFamily="4" charset="0"/>
              </a:rPr>
              <a:t> : atteinte préférentielle du quadriceps et des muscles fléchisseurs des avant-bras (atteinte du flexor digitorum profundus)</a:t>
            </a:r>
            <a:r>
              <a:rPr lang="fr-FR" sz="2000">
                <a:solidFill>
                  <a:schemeClr val="bg1"/>
                </a:solidFill>
                <a:latin typeface="Arial" pitchFamily="4" charset="-52"/>
                <a:ea typeface="Arial" pitchFamily="4" charset="-52"/>
                <a:cs typeface="Arial" pitchFamily="4" charset="-52"/>
              </a:rPr>
              <a:t> </a:t>
            </a:r>
          </a:p>
        </p:txBody>
      </p:sp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381000" y="0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BE" sz="4000" b="1" i="1">
                <a:solidFill>
                  <a:srgbClr val="FF6600"/>
                </a:solidFill>
                <a:latin typeface="Comic Sans MS" pitchFamily="4" charset="0"/>
              </a:rPr>
              <a:t>Myopathies : symptômes</a:t>
            </a:r>
            <a:endParaRPr lang="en-US" sz="4000" b="1" i="1">
              <a:solidFill>
                <a:schemeClr val="bg1"/>
              </a:solidFill>
              <a:latin typeface="Comic Sans MS" pitchFamily="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Text Box 2"/>
          <p:cNvSpPr txBox="1">
            <a:spLocks noChangeArrowheads="1"/>
          </p:cNvSpPr>
          <p:nvPr/>
        </p:nvSpPr>
        <p:spPr bwMode="auto">
          <a:xfrm>
            <a:off x="-304800" y="974725"/>
            <a:ext cx="906780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 b="1" u="sng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Douleurs musculaires</a:t>
            </a:r>
            <a:endParaRPr lang="fr-FR" sz="2000" b="1" u="sng">
              <a:solidFill>
                <a:schemeClr val="bg1"/>
              </a:solidFill>
              <a:latin typeface="Arial" pitchFamily="4" charset="-52"/>
              <a:ea typeface="Times New Roman" pitchFamily="4" charset="0"/>
              <a:cs typeface="Times New Roman" pitchFamily="4" charset="0"/>
            </a:endParaRPr>
          </a:p>
          <a:p>
            <a:pPr marL="457200" indent="-457200"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rgbClr val="000000"/>
                </a:solidFill>
                <a:latin typeface="Symbol" pitchFamily="4" charset="2"/>
                <a:ea typeface="Times New Roman" pitchFamily="4" charset="0"/>
                <a:cs typeface="Times New Roman" pitchFamily="4" charset="0"/>
              </a:rPr>
              <a:t>·</a:t>
            </a:r>
            <a:r>
              <a:rPr lang="fr-FR" sz="2000">
                <a:solidFill>
                  <a:srgbClr val="000000"/>
                </a:solidFill>
                <a:ea typeface="Times New Roman" pitchFamily="4" charset="0"/>
                <a:cs typeface="Times New Roman" pitchFamily="4" charset="0"/>
              </a:rPr>
              <a:t>         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Aspécifiques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, m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yalgies sans myopathie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 (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ex. dans le décours d’une 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infection virale banale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)</a:t>
            </a:r>
            <a:endParaRPr lang="fr-FR" sz="2000">
              <a:solidFill>
                <a:schemeClr val="bg1"/>
              </a:solidFill>
              <a:latin typeface="Comic Sans MS" pitchFamily="4" charset="0"/>
              <a:ea typeface="Times New Roman" pitchFamily="4" charset="0"/>
              <a:cs typeface="Times New Roman" pitchFamily="4" charset="0"/>
            </a:endParaRPr>
          </a:p>
          <a:p>
            <a:pPr marL="457200" indent="-457200"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rgbClr val="000000"/>
                </a:solidFill>
                <a:latin typeface="Symbol" pitchFamily="4" charset="2"/>
                <a:ea typeface="Times New Roman" pitchFamily="4" charset="0"/>
                <a:cs typeface="Times New Roman" pitchFamily="4" charset="0"/>
              </a:rPr>
              <a:t>·</a:t>
            </a:r>
            <a:r>
              <a:rPr lang="fr-FR" sz="2000">
                <a:solidFill>
                  <a:srgbClr val="000000"/>
                </a:solidFill>
                <a:ea typeface="Times New Roman" pitchFamily="4" charset="0"/>
                <a:cs typeface="Times New Roman" pitchFamily="4" charset="0"/>
              </a:rPr>
              <a:t>         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Crampes : exceptionnelles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 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(sauf crampes survenant à l’effort 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dans les myopathies métaboliques)</a:t>
            </a:r>
          </a:p>
          <a:p>
            <a:pPr marL="457200" indent="-457200"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 b="1" u="sng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Myotonie</a:t>
            </a:r>
            <a:endParaRPr lang="fr-FR" sz="2000" b="1" u="sng">
              <a:solidFill>
                <a:schemeClr val="bg1"/>
              </a:solidFill>
              <a:latin typeface="Arial" pitchFamily="4" charset="-52"/>
              <a:ea typeface="Times New Roman" pitchFamily="4" charset="0"/>
              <a:cs typeface="Times New Roman" pitchFamily="4" charset="0"/>
            </a:endParaRPr>
          </a:p>
          <a:p>
            <a:pPr marL="457200" indent="-457200"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chemeClr val="bg1"/>
                </a:solidFill>
                <a:latin typeface="Symbol" pitchFamily="4" charset="2"/>
                <a:ea typeface="Times New Roman" pitchFamily="4" charset="0"/>
                <a:cs typeface="Times New Roman" pitchFamily="4" charset="0"/>
              </a:rPr>
              <a:t>·</a:t>
            </a:r>
            <a:r>
              <a:rPr lang="fr-BE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 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Parfois généralisée avec chute d’une seule pièce « en statue » au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 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début de la marche </a:t>
            </a:r>
          </a:p>
          <a:p>
            <a:pPr marL="457200" indent="-457200"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chemeClr val="bg1"/>
                </a:solidFill>
                <a:latin typeface="Symbol" pitchFamily="4" charset="2"/>
                <a:ea typeface="Times New Roman" pitchFamily="4" charset="0"/>
                <a:cs typeface="Times New Roman" pitchFamily="4" charset="0"/>
              </a:rPr>
              <a:t>·</a:t>
            </a:r>
            <a:r>
              <a:rPr lang="fr-FR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 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Ouverture de la main ralentie et difficile aux premiers mouvements</a:t>
            </a:r>
          </a:p>
          <a:p>
            <a:pPr marL="457200" indent="-457200"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chemeClr val="bg1"/>
                </a:solidFill>
                <a:latin typeface="Symbol" pitchFamily="4" charset="2"/>
                <a:ea typeface="Times New Roman" pitchFamily="4" charset="0"/>
                <a:cs typeface="Times New Roman" pitchFamily="4" charset="0"/>
              </a:rPr>
              <a:t>·</a:t>
            </a:r>
            <a:r>
              <a:rPr lang="fr-BE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 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Faux blépharospasme</a:t>
            </a:r>
          </a:p>
          <a:p>
            <a:pPr marL="457200" indent="-457200"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chemeClr val="bg1"/>
                </a:solidFill>
                <a:latin typeface="Symbol" pitchFamily="4" charset="2"/>
                <a:ea typeface="Times New Roman" pitchFamily="4" charset="0"/>
                <a:cs typeface="Times New Roman" pitchFamily="4" charset="0"/>
              </a:rPr>
              <a:t>·</a:t>
            </a:r>
            <a:r>
              <a:rPr lang="fr-BE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 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Aggravation par le froid (engourdissement parétique de la langue 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lorsque le sujet consomme de la glace)</a:t>
            </a:r>
          </a:p>
          <a:p>
            <a:pPr marL="457200" indent="-457200"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 b="1" u="sng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Divers</a:t>
            </a:r>
            <a:endParaRPr lang="fr-FR" sz="2000" b="1" u="sng">
              <a:solidFill>
                <a:schemeClr val="bg1"/>
              </a:solidFill>
              <a:latin typeface="Arial" pitchFamily="4" charset="-52"/>
              <a:ea typeface="Times New Roman" pitchFamily="4" charset="0"/>
              <a:cs typeface="Times New Roman" pitchFamily="4" charset="0"/>
            </a:endParaRPr>
          </a:p>
          <a:p>
            <a:pPr marL="457200" indent="-457200"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chemeClr val="bg1"/>
                </a:solidFill>
                <a:latin typeface="Symbol" pitchFamily="4" charset="2"/>
                <a:ea typeface="Times New Roman" pitchFamily="4" charset="0"/>
                <a:cs typeface="Times New Roman" pitchFamily="4" charset="0"/>
              </a:rPr>
              <a:t>·</a:t>
            </a:r>
            <a:r>
              <a:rPr lang="fr-FR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 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Rash cutané</a:t>
            </a:r>
          </a:p>
          <a:p>
            <a:pPr marL="457200" indent="-457200"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chemeClr val="bg1"/>
                </a:solidFill>
                <a:latin typeface="Symbol" pitchFamily="4" charset="2"/>
                <a:ea typeface="Times New Roman" pitchFamily="4" charset="0"/>
                <a:cs typeface="Times New Roman" pitchFamily="4" charset="0"/>
              </a:rPr>
              <a:t>·</a:t>
            </a:r>
            <a:r>
              <a:rPr lang="fr-FR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 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Phénomène de Raynaud</a:t>
            </a:r>
          </a:p>
          <a:p>
            <a:pPr marL="457200" indent="-457200"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chemeClr val="bg1"/>
                </a:solidFill>
                <a:latin typeface="Symbol" pitchFamily="4" charset="2"/>
                <a:ea typeface="Times New Roman" pitchFamily="4" charset="0"/>
                <a:cs typeface="Times New Roman" pitchFamily="4" charset="0"/>
              </a:rPr>
              <a:t>·</a:t>
            </a:r>
            <a:r>
              <a:rPr lang="fr-FR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 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Myoglobinurie (urines rouges ou brun foncé), le plus souvent après un 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exercice</a:t>
            </a:r>
          </a:p>
        </p:txBody>
      </p:sp>
      <p:sp>
        <p:nvSpPr>
          <p:cNvPr id="209923" name="Text Box 3"/>
          <p:cNvSpPr txBox="1">
            <a:spLocks noChangeArrowheads="1"/>
          </p:cNvSpPr>
          <p:nvPr/>
        </p:nvSpPr>
        <p:spPr bwMode="auto">
          <a:xfrm>
            <a:off x="381000" y="0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BE" sz="4000" b="1" i="1">
                <a:solidFill>
                  <a:srgbClr val="FF6600"/>
                </a:solidFill>
                <a:latin typeface="Comic Sans MS" pitchFamily="4" charset="0"/>
              </a:rPr>
              <a:t>Myopathies : symptômes</a:t>
            </a:r>
            <a:endParaRPr lang="en-US" sz="4000" b="1" i="1">
              <a:solidFill>
                <a:schemeClr val="bg1"/>
              </a:solidFill>
              <a:latin typeface="Comic Sans MS" pitchFamily="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ext Box 2"/>
          <p:cNvSpPr txBox="1">
            <a:spLocks noChangeArrowheads="1"/>
          </p:cNvSpPr>
          <p:nvPr/>
        </p:nvSpPr>
        <p:spPr bwMode="auto">
          <a:xfrm>
            <a:off x="-304800" y="1431925"/>
            <a:ext cx="90678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chemeClr val="bg1"/>
                </a:solidFill>
                <a:latin typeface="Symbol" pitchFamily="4" charset="2"/>
                <a:ea typeface="Times New Roman" pitchFamily="4" charset="0"/>
                <a:cs typeface="Times New Roman" pitchFamily="4" charset="0"/>
              </a:rPr>
              <a:t>·</a:t>
            </a:r>
            <a:r>
              <a:rPr lang="fr-BE" sz="2000">
                <a:solidFill>
                  <a:schemeClr val="bg1"/>
                </a:solidFill>
                <a:latin typeface="Symbol" pitchFamily="4" charset="2"/>
                <a:ea typeface="Times New Roman" pitchFamily="4" charset="0"/>
                <a:cs typeface="Times New Roman" pitchFamily="4" charset="0"/>
              </a:rPr>
              <a:t> 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Date des premiers symptômes</a:t>
            </a:r>
          </a:p>
          <a:p>
            <a:pPr marL="457200" indent="-457200"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chemeClr val="bg1"/>
                </a:solidFill>
                <a:latin typeface="Symbol" pitchFamily="4" charset="2"/>
                <a:ea typeface="Times New Roman" pitchFamily="4" charset="0"/>
                <a:cs typeface="Times New Roman" pitchFamily="4" charset="0"/>
              </a:rPr>
              <a:t>·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 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Hypotonie à la naissance</a:t>
            </a:r>
            <a:b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</a:b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Difficulté à la succion, à la déglutition</a:t>
            </a:r>
            <a:b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</a:b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Faiblesse du cri</a:t>
            </a:r>
            <a:b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</a:b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Retard de l’acquisition de la position assise, de la station debout 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et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 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des premiers pas</a:t>
            </a:r>
          </a:p>
          <a:p>
            <a:pPr marL="1371600" lvl="2" indent="-457200">
              <a:buClr>
                <a:schemeClr val="bg1"/>
              </a:buClr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Difficultés à la course</a:t>
            </a:r>
          </a:p>
          <a:p>
            <a:pPr marL="1371600" lvl="2" indent="-457200">
              <a:buClr>
                <a:schemeClr val="bg1"/>
              </a:buClr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Chutes fréquentes </a:t>
            </a:r>
            <a:b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</a:b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(</a:t>
            </a:r>
            <a:r>
              <a:rPr lang="fr-FR" sz="2000">
                <a:solidFill>
                  <a:srgbClr val="FFFF00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myopathie congénitale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)</a:t>
            </a:r>
          </a:p>
          <a:p>
            <a:pPr marL="457200" indent="-457200"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endParaRPr lang="fr-FR" sz="2000">
              <a:solidFill>
                <a:schemeClr val="bg1"/>
              </a:solidFill>
              <a:latin typeface="Arial" pitchFamily="4" charset="-52"/>
              <a:ea typeface="Times New Roman" pitchFamily="4" charset="0"/>
              <a:cs typeface="Times New Roman" pitchFamily="4" charset="0"/>
            </a:endParaRPr>
          </a:p>
          <a:p>
            <a:pPr marL="457200" indent="-457200"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chemeClr val="bg1"/>
                </a:solidFill>
                <a:latin typeface="Symbol" pitchFamily="4" charset="2"/>
                <a:ea typeface="Times New Roman" pitchFamily="4" charset="0"/>
                <a:cs typeface="Times New Roman" pitchFamily="4" charset="0"/>
              </a:rPr>
              <a:t>·</a:t>
            </a:r>
            <a:r>
              <a:rPr lang="fr-FR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  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Consommation de drogues (médicaments, alcool, cocaïne) ou de 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toxiques tels l’acide glycyrrhizinique (liqueurs, herbes chinoises) 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pouvant entraîner des myopathies hypokaliémiques </a:t>
            </a:r>
          </a:p>
        </p:txBody>
      </p:sp>
      <p:sp>
        <p:nvSpPr>
          <p:cNvPr id="211971" name="Text Box 3"/>
          <p:cNvSpPr txBox="1">
            <a:spLocks noChangeArrowheads="1"/>
          </p:cNvSpPr>
          <p:nvPr/>
        </p:nvSpPr>
        <p:spPr bwMode="auto">
          <a:xfrm>
            <a:off x="381000" y="0"/>
            <a:ext cx="8610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BE" sz="4000" b="1" i="1">
                <a:solidFill>
                  <a:srgbClr val="FF6600"/>
                </a:solidFill>
                <a:latin typeface="Comic Sans MS" pitchFamily="4" charset="0"/>
              </a:rPr>
              <a:t>Myopathies : Histoire de la maladie</a:t>
            </a:r>
            <a:endParaRPr lang="en-US" sz="4000" b="1" i="1">
              <a:solidFill>
                <a:schemeClr val="bg1"/>
              </a:solidFill>
              <a:latin typeface="Comic Sans MS" pitchFamily="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ext Box 2"/>
          <p:cNvSpPr txBox="1">
            <a:spLocks noChangeArrowheads="1"/>
          </p:cNvSpPr>
          <p:nvPr/>
        </p:nvSpPr>
        <p:spPr bwMode="auto">
          <a:xfrm>
            <a:off x="-152400" y="1431925"/>
            <a:ext cx="9067800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4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BE" sz="2000" b="1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T</a:t>
            </a:r>
            <a:r>
              <a:rPr lang="fr-FR" sz="2000" b="1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hyroïdectomie</a:t>
            </a:r>
            <a:br>
              <a:rPr lang="fr-FR" sz="2000" b="1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</a:br>
            <a:r>
              <a:rPr lang="fr-FR" sz="2000" b="1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Parathyroïdectomie</a:t>
            </a:r>
            <a:br>
              <a:rPr lang="fr-FR" sz="2000" b="1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</a:br>
            <a:r>
              <a:rPr lang="fr-FR" sz="2000" b="1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Hypothyroïdie</a:t>
            </a:r>
            <a:br>
              <a:rPr lang="fr-FR" sz="2000" b="1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</a:br>
            <a:r>
              <a:rPr lang="fr-FR" sz="2000" b="1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Hyperthyroïdie</a:t>
            </a:r>
          </a:p>
          <a:p>
            <a:pPr marL="457200" indent="-457200">
              <a:lnSpc>
                <a:spcPct val="14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 b="1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Diarrhée chronique</a:t>
            </a:r>
            <a:br>
              <a:rPr lang="fr-FR" sz="2000" b="1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</a:br>
            <a:r>
              <a:rPr lang="fr-FR" sz="2000" b="1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Abus de laxatifs</a:t>
            </a:r>
          </a:p>
          <a:p>
            <a:pPr marL="457200" indent="-457200">
              <a:lnSpc>
                <a:spcPct val="14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 b="1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Néoplasie maligne</a:t>
            </a:r>
            <a:br>
              <a:rPr lang="fr-FR" sz="2000" b="1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</a:br>
            <a:r>
              <a:rPr lang="fr-FR" sz="2000" b="1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Patho. </a:t>
            </a:r>
            <a:r>
              <a:rPr lang="fr-BE" sz="2000" b="1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d</a:t>
            </a:r>
            <a:r>
              <a:rPr lang="fr-FR" sz="2000" b="1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ysimmunitaire</a:t>
            </a:r>
            <a:br>
              <a:rPr lang="fr-FR" sz="2000" b="1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</a:br>
            <a:r>
              <a:rPr lang="fr-FR" sz="2000" b="1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Etat d’immunodéficience </a:t>
            </a:r>
          </a:p>
        </p:txBody>
      </p:sp>
      <p:sp>
        <p:nvSpPr>
          <p:cNvPr id="214019" name="Text Box 3"/>
          <p:cNvSpPr txBox="1">
            <a:spLocks noChangeArrowheads="1"/>
          </p:cNvSpPr>
          <p:nvPr/>
        </p:nvSpPr>
        <p:spPr bwMode="auto">
          <a:xfrm>
            <a:off x="381000" y="0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BE" sz="4000" b="1" i="1">
                <a:solidFill>
                  <a:srgbClr val="FF6600"/>
                </a:solidFill>
                <a:latin typeface="Comic Sans MS" pitchFamily="4" charset="0"/>
              </a:rPr>
              <a:t>Myopathies : Antécédents</a:t>
            </a:r>
            <a:endParaRPr lang="en-US" sz="4000" b="1" i="1">
              <a:solidFill>
                <a:schemeClr val="bg1"/>
              </a:solidFill>
              <a:latin typeface="Comic Sans MS" pitchFamily="4" charset="0"/>
            </a:endParaRPr>
          </a:p>
        </p:txBody>
      </p:sp>
      <p:sp>
        <p:nvSpPr>
          <p:cNvPr id="214020" name="AutoShape 4"/>
          <p:cNvSpPr>
            <a:spLocks/>
          </p:cNvSpPr>
          <p:nvPr/>
        </p:nvSpPr>
        <p:spPr bwMode="auto">
          <a:xfrm>
            <a:off x="3429000" y="1524000"/>
            <a:ext cx="228600" cy="1752600"/>
          </a:xfrm>
          <a:prstGeom prst="rightBrace">
            <a:avLst>
              <a:gd name="adj1" fmla="val 63889"/>
              <a:gd name="adj2" fmla="val 50000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214021" name="AutoShape 5"/>
          <p:cNvSpPr>
            <a:spLocks/>
          </p:cNvSpPr>
          <p:nvPr/>
        </p:nvSpPr>
        <p:spPr bwMode="auto">
          <a:xfrm>
            <a:off x="3429000" y="3352800"/>
            <a:ext cx="228600" cy="685800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214022" name="AutoShape 6"/>
          <p:cNvSpPr>
            <a:spLocks/>
          </p:cNvSpPr>
          <p:nvPr/>
        </p:nvSpPr>
        <p:spPr bwMode="auto">
          <a:xfrm>
            <a:off x="3429000" y="4114800"/>
            <a:ext cx="228600" cy="1295400"/>
          </a:xfrm>
          <a:prstGeom prst="rightBrace">
            <a:avLst>
              <a:gd name="adj1" fmla="val 47222"/>
              <a:gd name="adj2" fmla="val 50000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214023" name="Text Box 7"/>
          <p:cNvSpPr txBox="1">
            <a:spLocks noChangeArrowheads="1"/>
          </p:cNvSpPr>
          <p:nvPr/>
        </p:nvSpPr>
        <p:spPr bwMode="auto">
          <a:xfrm>
            <a:off x="3962400" y="2193925"/>
            <a:ext cx="3181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2000" b="1">
                <a:solidFill>
                  <a:srgbClr val="FFFF00"/>
                </a:solidFill>
                <a:latin typeface="Comic Sans MS" pitchFamily="4" charset="0"/>
              </a:rPr>
              <a:t>Myopathie endocrinienne</a:t>
            </a:r>
            <a:endParaRPr lang="fr-FR" sz="2000" b="1">
              <a:solidFill>
                <a:srgbClr val="FFFF00"/>
              </a:solidFill>
              <a:latin typeface="Comic Sans MS" pitchFamily="4" charset="0"/>
            </a:endParaRPr>
          </a:p>
        </p:txBody>
      </p:sp>
      <p:sp>
        <p:nvSpPr>
          <p:cNvPr id="214024" name="Text Box 8"/>
          <p:cNvSpPr txBox="1">
            <a:spLocks noChangeArrowheads="1"/>
          </p:cNvSpPr>
          <p:nvPr/>
        </p:nvSpPr>
        <p:spPr bwMode="auto">
          <a:xfrm>
            <a:off x="3962400" y="3489325"/>
            <a:ext cx="3335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2000" b="1">
                <a:solidFill>
                  <a:srgbClr val="FFFF00"/>
                </a:solidFill>
                <a:latin typeface="Comic Sans MS" pitchFamily="4" charset="0"/>
              </a:rPr>
              <a:t>Myopathie hypokaliémique</a:t>
            </a:r>
            <a:endParaRPr lang="fr-FR" sz="2000" b="1">
              <a:solidFill>
                <a:srgbClr val="FFFF00"/>
              </a:solidFill>
              <a:latin typeface="Comic Sans MS" pitchFamily="4" charset="0"/>
            </a:endParaRPr>
          </a:p>
        </p:txBody>
      </p:sp>
      <p:sp>
        <p:nvSpPr>
          <p:cNvPr id="214025" name="Text Box 9"/>
          <p:cNvSpPr txBox="1">
            <a:spLocks noChangeArrowheads="1"/>
          </p:cNvSpPr>
          <p:nvPr/>
        </p:nvSpPr>
        <p:spPr bwMode="auto">
          <a:xfrm>
            <a:off x="3962400" y="4556125"/>
            <a:ext cx="3213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2000" b="1">
                <a:solidFill>
                  <a:srgbClr val="FFFF00"/>
                </a:solidFill>
                <a:latin typeface="Comic Sans MS" pitchFamily="4" charset="0"/>
              </a:rPr>
              <a:t>Myopathie inflammatoire</a:t>
            </a:r>
            <a:endParaRPr lang="fr-FR" sz="2000" b="1">
              <a:solidFill>
                <a:srgbClr val="FFFF00"/>
              </a:solidFill>
              <a:latin typeface="Comic Sans MS" pitchFamily="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ext Box 2"/>
          <p:cNvSpPr txBox="1">
            <a:spLocks noChangeArrowheads="1"/>
          </p:cNvSpPr>
          <p:nvPr/>
        </p:nvSpPr>
        <p:spPr bwMode="auto">
          <a:xfrm>
            <a:off x="-228600" y="1431925"/>
            <a:ext cx="906780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just">
              <a:lnSpc>
                <a:spcPct val="14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 b="1">
                <a:solidFill>
                  <a:srgbClr val="FFFF00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AD </a:t>
            </a:r>
            <a:r>
              <a:rPr lang="fr-FR" sz="2000" b="1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: 	Filles et garçons sont atteints, sans saut de génération</a:t>
            </a:r>
          </a:p>
          <a:p>
            <a:pPr marL="457200" indent="-457200">
              <a:lnSpc>
                <a:spcPct val="14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 b="1">
                <a:solidFill>
                  <a:srgbClr val="FFFF00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X</a:t>
            </a:r>
            <a:r>
              <a:rPr lang="fr-FR" sz="2000" b="1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 :	Garçons sont atteints</a:t>
            </a:r>
          </a:p>
          <a:p>
            <a:pPr marL="457200" indent="-457200">
              <a:lnSpc>
                <a:spcPct val="140000"/>
              </a:lnSpc>
              <a:buClr>
                <a:schemeClr val="bg1"/>
              </a:buClr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BE" sz="2000" b="1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	</a:t>
            </a:r>
            <a:r>
              <a:rPr lang="fr-FR" sz="2000" b="1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Filles porteuses avec parfois atteinte musculaire fruste </a:t>
            </a:r>
          </a:p>
          <a:p>
            <a:pPr marL="457200" indent="-457200">
              <a:lnSpc>
                <a:spcPct val="14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 b="1">
                <a:solidFill>
                  <a:srgbClr val="FFFF00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AR</a:t>
            </a:r>
            <a:r>
              <a:rPr lang="fr-FR" sz="2000" b="1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 : 	Filles et garçons sont atteints</a:t>
            </a:r>
          </a:p>
          <a:p>
            <a:pPr marL="457200" indent="-457200">
              <a:lnSpc>
                <a:spcPct val="14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 b="1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BE" sz="2000" b="1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 b="1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la génération précédente est habituellement indemne, mais </a:t>
            </a:r>
            <a:r>
              <a:rPr lang="fr-BE" sz="2000" b="1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	</a:t>
            </a:r>
            <a:r>
              <a:rPr lang="fr-FR" sz="2000" b="1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les cas de consanguinité sont nombreux</a:t>
            </a:r>
            <a:endParaRPr lang="fr-BE" sz="2000" b="1">
              <a:solidFill>
                <a:schemeClr val="bg1"/>
              </a:solidFill>
              <a:latin typeface="Comic Sans MS" pitchFamily="4" charset="0"/>
              <a:ea typeface="Times New Roman" pitchFamily="4" charset="0"/>
              <a:cs typeface="Times New Roman" pitchFamily="4" charset="0"/>
            </a:endParaRPr>
          </a:p>
          <a:p>
            <a:pPr marL="457200" indent="-457200">
              <a:lnSpc>
                <a:spcPct val="14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 b="1">
                <a:solidFill>
                  <a:srgbClr val="FFFF00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Cas sporadiques</a:t>
            </a:r>
            <a:r>
              <a:rPr lang="fr-FR" sz="2000" b="1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 : </a:t>
            </a:r>
          </a:p>
          <a:p>
            <a:pPr marL="457200" indent="-457200" algn="just">
              <a:lnSpc>
                <a:spcPct val="14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 b="1">
                <a:solidFill>
                  <a:srgbClr val="FFFF00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Hérédité mitochondriale</a:t>
            </a:r>
            <a:r>
              <a:rPr lang="fr-FR" sz="2000" b="1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 :	transmission uniquement maternelle</a:t>
            </a:r>
          </a:p>
          <a:p>
            <a:pPr marL="457200" indent="-457200">
              <a:lnSpc>
                <a:spcPct val="140000"/>
              </a:lnSpc>
              <a:buClr>
                <a:schemeClr val="bg1"/>
              </a:buClr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BE" sz="2000" b="1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	</a:t>
            </a:r>
            <a:r>
              <a:rPr lang="fr-FR" sz="2000" b="1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grande hétérogénéité selon le nombre de mutations</a:t>
            </a:r>
          </a:p>
          <a:p>
            <a:pPr marL="457200" indent="-457200">
              <a:lnSpc>
                <a:spcPct val="14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 b="1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transmission à un degré varié de tous les descendants des </a:t>
            </a:r>
            <a:r>
              <a:rPr lang="fr-BE" sz="2000" b="1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 b="1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deux sexes </a:t>
            </a:r>
          </a:p>
        </p:txBody>
      </p:sp>
      <p:sp>
        <p:nvSpPr>
          <p:cNvPr id="216067" name="Text Box 3"/>
          <p:cNvSpPr txBox="1">
            <a:spLocks noChangeArrowheads="1"/>
          </p:cNvSpPr>
          <p:nvPr/>
        </p:nvSpPr>
        <p:spPr bwMode="auto">
          <a:xfrm>
            <a:off x="381000" y="136525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BE" sz="4000" b="1" i="1">
                <a:solidFill>
                  <a:srgbClr val="FF6600"/>
                </a:solidFill>
                <a:latin typeface="Comic Sans MS" pitchFamily="4" charset="0"/>
              </a:rPr>
              <a:t>Myopathies : Enquête génétique</a:t>
            </a:r>
            <a:endParaRPr lang="en-US" sz="4000" b="1" i="1">
              <a:solidFill>
                <a:schemeClr val="bg1"/>
              </a:solidFill>
              <a:latin typeface="Comic Sans MS" pitchFamily="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-304800" y="381000"/>
            <a:ext cx="9448800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chemeClr val="bg1"/>
              </a:buClr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endParaRPr lang="fr-FR" sz="2000">
              <a:solidFill>
                <a:schemeClr val="bg1"/>
              </a:solidFill>
              <a:latin typeface="Arial" pitchFamily="4" charset="-52"/>
              <a:ea typeface="Times New Roman" pitchFamily="4" charset="0"/>
              <a:cs typeface="Times New Roman" pitchFamily="4" charset="0"/>
            </a:endParaRPr>
          </a:p>
          <a:p>
            <a:pPr marL="457200" indent="-457200">
              <a:buClr>
                <a:schemeClr val="bg1"/>
              </a:buClr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chemeClr val="bg1"/>
                </a:solidFill>
                <a:latin typeface="Symbol" pitchFamily="4" charset="2"/>
                <a:ea typeface="Times New Roman" pitchFamily="4" charset="0"/>
                <a:cs typeface="Times New Roman" pitchFamily="4" charset="0"/>
              </a:rPr>
              <a:t>·</a:t>
            </a:r>
            <a:r>
              <a:rPr lang="fr-FR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  </a:t>
            </a:r>
            <a:r>
              <a:rPr lang="fr-BE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	- </a:t>
            </a:r>
            <a:r>
              <a:rPr lang="fr-FR" sz="2000" u="sng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Ptôsis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 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(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compensé par l’hyperextension du cou et l’élévation des 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sourcils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)</a:t>
            </a:r>
            <a:endParaRPr lang="fr-FR" sz="2000">
              <a:solidFill>
                <a:schemeClr val="bg1"/>
              </a:solidFill>
              <a:latin typeface="Comic Sans MS" pitchFamily="4" charset="0"/>
              <a:ea typeface="Times New Roman" pitchFamily="4" charset="0"/>
              <a:cs typeface="Times New Roman" pitchFamily="4" charset="0"/>
            </a:endParaRPr>
          </a:p>
          <a:p>
            <a:pPr marL="457200" indent="-457200">
              <a:buClr>
                <a:schemeClr val="bg1"/>
              </a:buClr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chemeClr val="bg1"/>
                </a:solidFill>
                <a:latin typeface="Symbol" pitchFamily="4" charset="2"/>
                <a:ea typeface="Times New Roman" pitchFamily="4" charset="0"/>
                <a:cs typeface="Times New Roman" pitchFamily="4" charset="0"/>
              </a:rPr>
              <a:t>·</a:t>
            </a:r>
            <a:r>
              <a:rPr lang="fr-FR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  </a:t>
            </a:r>
            <a:r>
              <a:rPr lang="fr-BE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	- </a:t>
            </a:r>
            <a:r>
              <a:rPr lang="fr-FR" sz="2000" u="sng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Aspect cadavérique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 de la </a:t>
            </a:r>
            <a:r>
              <a:rPr lang="fr-FR" sz="2000" b="1">
                <a:solidFill>
                  <a:srgbClr val="FFFF00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dystrophie myotonique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 (+ptôsis, calvitie, 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atrophie des sterno-cléido-mastoïdiens, atrophie testiculaire)</a:t>
            </a:r>
          </a:p>
          <a:p>
            <a:pPr marL="457200" indent="-457200">
              <a:buClr>
                <a:schemeClr val="bg1"/>
              </a:buClr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chemeClr val="bg1"/>
                </a:solidFill>
                <a:latin typeface="Symbol" pitchFamily="4" charset="2"/>
                <a:ea typeface="Times New Roman" pitchFamily="4" charset="0"/>
                <a:cs typeface="Times New Roman" pitchFamily="4" charset="0"/>
              </a:rPr>
              <a:t>·</a:t>
            </a:r>
            <a:r>
              <a:rPr lang="fr-FR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        </a:t>
            </a:r>
            <a:r>
              <a:rPr lang="fr-BE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 - </a:t>
            </a:r>
            <a:r>
              <a:rPr lang="fr-FR" sz="2000" u="sng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« Lèvre de tapir »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 par déficit de l’orbiculaire des lèvres avec éversion 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de la lèvre inférieure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, </a:t>
            </a:r>
            <a:r>
              <a:rPr lang="fr-FR" sz="2000" u="sng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sourire transversal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, </a:t>
            </a:r>
            <a:r>
              <a:rPr lang="fr-FR" sz="2000" u="sng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disparition des rides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/>
            </a:r>
            <a:b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</a:b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 u="sng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inexpressivité faciale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 </a:t>
            </a:r>
            <a:r>
              <a:rPr lang="fr-FR" sz="2000" b="1">
                <a:solidFill>
                  <a:srgbClr val="FFFF00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(myopathie facio-scapulo-humérale)</a:t>
            </a:r>
          </a:p>
          <a:p>
            <a:pPr marL="457200" indent="-457200">
              <a:buClr>
                <a:schemeClr val="bg1"/>
              </a:buClr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chemeClr val="bg1"/>
                </a:solidFill>
                <a:latin typeface="Symbol" pitchFamily="4" charset="2"/>
                <a:ea typeface="Times New Roman" pitchFamily="4" charset="0"/>
                <a:cs typeface="Times New Roman" pitchFamily="4" charset="0"/>
              </a:rPr>
              <a:t>·</a:t>
            </a:r>
            <a:r>
              <a:rPr lang="fr-FR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        </a:t>
            </a:r>
            <a:r>
              <a:rPr lang="fr-BE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 - 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Voile du palais inerte par faiblesse des muscles vélopalatins 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/>
            </a:r>
            <a:b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</a:b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  <a:sym typeface="Symbol" pitchFamily="4" charset="2"/>
              </a:rPr>
              <a:t>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 </a:t>
            </a:r>
            <a:r>
              <a:rPr lang="fr-FR" sz="2000" u="sng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voix nasonnée</a:t>
            </a:r>
          </a:p>
          <a:p>
            <a:pPr marL="457200" indent="-457200">
              <a:buClr>
                <a:schemeClr val="bg1"/>
              </a:buClr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chemeClr val="bg1"/>
                </a:solidFill>
                <a:latin typeface="Symbol" pitchFamily="4" charset="2"/>
                <a:ea typeface="Times New Roman" pitchFamily="4" charset="0"/>
                <a:cs typeface="Times New Roman" pitchFamily="4" charset="0"/>
              </a:rPr>
              <a:t>·</a:t>
            </a:r>
            <a:r>
              <a:rPr lang="fr-FR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         </a:t>
            </a:r>
            <a:r>
              <a:rPr lang="fr-BE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- 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Voix éraillée et toux glotte ouverte par faiblesse des muscles laryngés</a:t>
            </a:r>
          </a:p>
          <a:p>
            <a:pPr marL="457200" indent="-457200">
              <a:buClr>
                <a:schemeClr val="bg1"/>
              </a:buClr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chemeClr val="bg1"/>
                </a:solidFill>
                <a:latin typeface="Symbol" pitchFamily="4" charset="2"/>
                <a:ea typeface="Times New Roman" pitchFamily="4" charset="0"/>
                <a:cs typeface="Times New Roman" pitchFamily="4" charset="0"/>
              </a:rPr>
              <a:t>·</a:t>
            </a:r>
            <a:r>
              <a:rPr lang="fr-FR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         </a:t>
            </a:r>
            <a:r>
              <a:rPr lang="fr-BE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- </a:t>
            </a:r>
            <a:r>
              <a:rPr lang="fr-FR" sz="2000" u="sng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Scapula alata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/>
            </a:r>
            <a:b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</a:b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 - 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aspect « en </a:t>
            </a:r>
            <a:r>
              <a:rPr lang="fr-FR" sz="2000" u="sng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coup de hache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 » ou « en marche d’escalier » de l’atrophie 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deltoïdienne</a:t>
            </a:r>
            <a:b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</a:b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- 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rotation interne du membre supérieur, la paume regardant en arrière </a:t>
            </a:r>
            <a:b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</a:b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- 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sillon oblique partant de l’aisselle vers la clavicule par atrophie du grand 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pectoral</a:t>
            </a:r>
            <a:endParaRPr lang="fr-BE" sz="2000">
              <a:solidFill>
                <a:schemeClr val="bg1"/>
              </a:solidFill>
              <a:latin typeface="Comic Sans MS" pitchFamily="4" charset="0"/>
              <a:ea typeface="Times New Roman" pitchFamily="4" charset="0"/>
              <a:cs typeface="Times New Roman" pitchFamily="4" charset="0"/>
            </a:endParaRPr>
          </a:p>
          <a:p>
            <a:pPr marL="457200" indent="-457200">
              <a:buClr>
                <a:schemeClr val="bg1"/>
              </a:buClr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- </a:t>
            </a:r>
            <a:r>
              <a:rPr lang="fr-BE" sz="2000" u="sng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H</a:t>
            </a:r>
            <a:r>
              <a:rPr lang="fr-FR" sz="2000" u="sng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ypertrophie des mollets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 (</a:t>
            </a:r>
            <a:r>
              <a:rPr lang="fr-FR" sz="2000" b="1">
                <a:solidFill>
                  <a:srgbClr val="FFFF00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myopathie de Duchenne et de Becker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)</a:t>
            </a:r>
            <a:b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</a:b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- </a:t>
            </a:r>
            <a:r>
              <a:rPr lang="fr-FR" sz="2000" u="sng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Hypertrophie généralisée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 (</a:t>
            </a:r>
            <a:r>
              <a:rPr lang="fr-FR" sz="2000" b="1">
                <a:solidFill>
                  <a:srgbClr val="FFFF00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myopathie congénitale de Thomsen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 : aspect 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pseudoathlétique)</a:t>
            </a:r>
            <a:b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</a:br>
            <a:r>
              <a:rPr lang="fr-FR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  <a:sym typeface="Symbol" pitchFamily="4" charset="2"/>
              </a:rPr>
              <a:t>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 amyloïdose, sarcoïdose, cysticercose</a:t>
            </a:r>
            <a:b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</a:b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N.B. :hypertrophie du pédieux + atrophie péronière </a:t>
            </a:r>
            <a:r>
              <a:rPr lang="fr-FR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  <a:sym typeface="Symbol" pitchFamily="4" charset="2"/>
              </a:rPr>
              <a:t>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 myopathie </a:t>
            </a:r>
          </a:p>
        </p:txBody>
      </p:sp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381000" y="0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BE" sz="4000" b="1" i="1">
                <a:solidFill>
                  <a:srgbClr val="FF6600"/>
                </a:solidFill>
                <a:latin typeface="Comic Sans MS" pitchFamily="4" charset="0"/>
              </a:rPr>
              <a:t>Myopathies : Inspection</a:t>
            </a:r>
            <a:endParaRPr lang="en-US" sz="4000" b="1" i="1">
              <a:solidFill>
                <a:schemeClr val="bg1"/>
              </a:solidFill>
              <a:latin typeface="Comic Sans MS" pitchFamily="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831562" y="810668"/>
            <a:ext cx="745774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FFFF"/>
                </a:solidFill>
                <a:latin typeface="Arial"/>
                <a:cs typeface="Arial"/>
              </a:rPr>
              <a:t>GENERALITE</a:t>
            </a:r>
            <a:endParaRPr lang="en-US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Text Box 2"/>
          <p:cNvSpPr txBox="1">
            <a:spLocks noChangeArrowheads="1"/>
          </p:cNvSpPr>
          <p:nvPr/>
        </p:nvSpPr>
        <p:spPr bwMode="auto">
          <a:xfrm>
            <a:off x="-304800" y="593725"/>
            <a:ext cx="9448800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chemeClr val="bg1"/>
              </a:buClr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endParaRPr lang="fr-FR" sz="2000">
              <a:solidFill>
                <a:schemeClr val="bg1"/>
              </a:solidFill>
              <a:latin typeface="Arial" pitchFamily="4" charset="-52"/>
              <a:ea typeface="Times New Roman" pitchFamily="4" charset="0"/>
              <a:cs typeface="Times New Roman" pitchFamily="4" charset="0"/>
            </a:endParaRPr>
          </a:p>
          <a:p>
            <a:pPr marL="457200" indent="-457200">
              <a:buClr>
                <a:schemeClr val="bg1"/>
              </a:buClr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chemeClr val="bg1"/>
                </a:solidFill>
                <a:latin typeface="Symbol" pitchFamily="4" charset="2"/>
                <a:ea typeface="Times New Roman" pitchFamily="4" charset="0"/>
                <a:cs typeface="Times New Roman" pitchFamily="4" charset="0"/>
              </a:rPr>
              <a:t>·</a:t>
            </a:r>
            <a:r>
              <a:rPr lang="fr-FR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  </a:t>
            </a:r>
            <a:r>
              <a:rPr lang="fr-BE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	- </a:t>
            </a:r>
            <a:r>
              <a:rPr lang="fr-FR" sz="2000" b="1" u="sng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Consistance caoutchouteuse</a:t>
            </a:r>
            <a:r>
              <a:rPr lang="fr-FR" sz="2000" b="1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 et dure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 des mollets dans la </a:t>
            </a:r>
            <a:r>
              <a:rPr lang="fr-FR" sz="2000" b="1">
                <a:solidFill>
                  <a:srgbClr val="FFFF00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maladie de </a:t>
            </a:r>
            <a:r>
              <a:rPr lang="fr-BE" sz="2000" b="1">
                <a:solidFill>
                  <a:srgbClr val="FFFF00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 b="1">
                <a:solidFill>
                  <a:srgbClr val="FFFF00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Duchenne</a:t>
            </a:r>
          </a:p>
          <a:p>
            <a:pPr marL="457200" indent="-457200">
              <a:buClr>
                <a:schemeClr val="bg1"/>
              </a:buClr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chemeClr val="bg1"/>
                </a:solidFill>
                <a:latin typeface="Symbol" pitchFamily="4" charset="2"/>
                <a:ea typeface="Times New Roman" pitchFamily="4" charset="0"/>
                <a:cs typeface="Times New Roman" pitchFamily="4" charset="0"/>
              </a:rPr>
              <a:t>·</a:t>
            </a:r>
            <a:r>
              <a:rPr lang="fr-FR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     </a:t>
            </a:r>
            <a:r>
              <a:rPr lang="fr-BE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-</a:t>
            </a:r>
            <a:r>
              <a:rPr lang="fr-FR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 </a:t>
            </a:r>
            <a:r>
              <a:rPr lang="fr-FR" sz="2000" b="1" u="sng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Hypotonie</a:t>
            </a:r>
            <a:r>
              <a:rPr lang="fr-FR" sz="2000" b="1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  <a:sym typeface="Symbol" pitchFamily="4" charset="2"/>
              </a:rPr>
              <a:t>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 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position de batracien en décubitus dorsal chez le 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			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nourrisson</a:t>
            </a:r>
          </a:p>
          <a:p>
            <a:pPr marL="457200" indent="-457200">
              <a:buClr>
                <a:schemeClr val="bg1"/>
              </a:buClr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  <a:sym typeface="Symbol" pitchFamily="4" charset="2"/>
              </a:rPr>
              <a:t>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 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			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chute en arrière de la tête et tronc arciforme lorsque 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			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l’enfant est soulevé en position dorsale horizontale</a:t>
            </a:r>
          </a:p>
          <a:p>
            <a:pPr marL="457200" indent="-457200">
              <a:buClr>
                <a:schemeClr val="bg1"/>
              </a:buClr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chemeClr val="bg1"/>
                </a:solidFill>
                <a:latin typeface="Symbol" pitchFamily="4" charset="2"/>
                <a:ea typeface="Times New Roman" pitchFamily="4" charset="0"/>
                <a:cs typeface="Times New Roman" pitchFamily="4" charset="0"/>
              </a:rPr>
              <a:t>·</a:t>
            </a:r>
            <a:r>
              <a:rPr lang="fr-FR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     </a:t>
            </a:r>
            <a:r>
              <a:rPr lang="fr-BE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-</a:t>
            </a:r>
            <a:r>
              <a:rPr lang="fr-FR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 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Recherche de </a:t>
            </a:r>
            <a:r>
              <a:rPr lang="fr-FR" sz="2000" b="1" u="sng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myotonie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 par la percussion</a:t>
            </a:r>
            <a:b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</a:b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du bord latéral de la langue</a:t>
            </a:r>
            <a:b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</a:b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éminence thénar</a:t>
            </a:r>
            <a:b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</a:b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face dorsale de l’avant-bras</a:t>
            </a:r>
            <a:b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</a:b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deltoïde ou quadriceps 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/>
            </a:r>
            <a:b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</a:b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  <a:sym typeface="Symbol" pitchFamily="4" charset="2"/>
              </a:rPr>
              <a:t>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 contraction prolongée d’un faisceau de fibres</a:t>
            </a:r>
          </a:p>
          <a:p>
            <a:pPr marL="457200" indent="-457200">
              <a:buClr>
                <a:schemeClr val="bg1"/>
              </a:buClr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chemeClr val="bg1"/>
                </a:solidFill>
                <a:latin typeface="Symbol" pitchFamily="4" charset="2"/>
                <a:ea typeface="Times New Roman" pitchFamily="4" charset="0"/>
                <a:cs typeface="Times New Roman" pitchFamily="4" charset="0"/>
              </a:rPr>
              <a:t>·</a:t>
            </a:r>
            <a:r>
              <a:rPr lang="fr-FR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    </a:t>
            </a:r>
            <a:r>
              <a:rPr lang="fr-BE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	-</a:t>
            </a:r>
            <a:r>
              <a:rPr lang="fr-FR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 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Recherche d’un </a:t>
            </a:r>
            <a:r>
              <a:rPr lang="fr-FR" sz="2000" b="1" u="sng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myoedème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 par la percussion</a:t>
            </a:r>
            <a:b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</a:b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dépression initiale rapidement remplacée par un bourrelet pendant 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quelques secondes ou minutes</a:t>
            </a:r>
          </a:p>
          <a:p>
            <a:pPr marL="457200" indent="-457200">
              <a:buClr>
                <a:schemeClr val="bg1"/>
              </a:buClr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BE" sz="2000" b="1">
                <a:solidFill>
                  <a:schemeClr val="bg1"/>
                </a:solidFill>
                <a:ea typeface="Times New Roman" pitchFamily="4" charset="0"/>
                <a:cs typeface="Times New Roman" pitchFamily="4" charset="0"/>
                <a:sym typeface="Symbol" pitchFamily="4" charset="2"/>
              </a:rPr>
              <a:t>	</a:t>
            </a:r>
            <a:r>
              <a:rPr lang="fr-FR" sz="2000" b="1">
                <a:solidFill>
                  <a:schemeClr val="bg1"/>
                </a:solidFill>
                <a:ea typeface="Times New Roman" pitchFamily="4" charset="0"/>
                <a:cs typeface="Times New Roman" pitchFamily="4" charset="0"/>
                <a:sym typeface="Symbol" pitchFamily="4" charset="2"/>
              </a:rPr>
              <a:t></a:t>
            </a:r>
            <a:r>
              <a:rPr lang="fr-FR" sz="2000" b="1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affections endocriniennes</a:t>
            </a:r>
          </a:p>
          <a:p>
            <a:pPr marL="457200" indent="-457200">
              <a:buClr>
                <a:schemeClr val="bg1"/>
              </a:buClr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sujet âgé</a:t>
            </a:r>
          </a:p>
          <a:p>
            <a:pPr marL="457200" indent="-457200">
              <a:buClr>
                <a:schemeClr val="bg1"/>
              </a:buClr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dénutrition</a:t>
            </a:r>
          </a:p>
        </p:txBody>
      </p:sp>
      <p:sp>
        <p:nvSpPr>
          <p:cNvPr id="220163" name="Text Box 3"/>
          <p:cNvSpPr txBox="1">
            <a:spLocks noChangeArrowheads="1"/>
          </p:cNvSpPr>
          <p:nvPr/>
        </p:nvSpPr>
        <p:spPr bwMode="auto">
          <a:xfrm>
            <a:off x="381000" y="0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BE" sz="4000" b="1" i="1">
                <a:solidFill>
                  <a:srgbClr val="FF6600"/>
                </a:solidFill>
                <a:latin typeface="Comic Sans MS" pitchFamily="4" charset="0"/>
              </a:rPr>
              <a:t>Myopathies : palpation percussion</a:t>
            </a:r>
            <a:endParaRPr lang="en-US" sz="4000" b="1" i="1">
              <a:solidFill>
                <a:schemeClr val="bg1"/>
              </a:solidFill>
              <a:latin typeface="Comic Sans MS" pitchFamily="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ext Box 2"/>
          <p:cNvSpPr txBox="1">
            <a:spLocks noChangeArrowheads="1"/>
          </p:cNvSpPr>
          <p:nvPr/>
        </p:nvSpPr>
        <p:spPr bwMode="auto">
          <a:xfrm>
            <a:off x="-381000" y="593725"/>
            <a:ext cx="94488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>
              <a:lnSpc>
                <a:spcPct val="115000"/>
              </a:lnSpc>
              <a:buClr>
                <a:schemeClr val="bg1"/>
              </a:buClr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endParaRPr lang="fr-FR" sz="2000">
              <a:solidFill>
                <a:schemeClr val="bg1"/>
              </a:solidFill>
              <a:latin typeface="Arial" pitchFamily="4" charset="-52"/>
              <a:ea typeface="Times New Roman" pitchFamily="4" charset="0"/>
              <a:cs typeface="Times New Roman" pitchFamily="4" charset="0"/>
            </a:endParaRPr>
          </a:p>
          <a:p>
            <a:pPr marL="457200" indent="-457200">
              <a:lnSpc>
                <a:spcPct val="115000"/>
              </a:lnSpc>
              <a:buClr>
                <a:schemeClr val="bg1"/>
              </a:buClr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chemeClr val="bg1"/>
                </a:solidFill>
                <a:latin typeface="Symbol" pitchFamily="4" charset="2"/>
                <a:ea typeface="Times New Roman" pitchFamily="4" charset="0"/>
                <a:cs typeface="Times New Roman" pitchFamily="4" charset="0"/>
              </a:rPr>
              <a:t>·</a:t>
            </a:r>
            <a:r>
              <a:rPr lang="fr-FR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  </a:t>
            </a:r>
            <a:r>
              <a:rPr lang="fr-BE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	- 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Sont présents tant que la masse musculaire le permet </a:t>
            </a:r>
          </a:p>
          <a:p>
            <a:pPr marL="457200" indent="-457200">
              <a:lnSpc>
                <a:spcPct val="115000"/>
              </a:lnSpc>
              <a:buClr>
                <a:schemeClr val="bg1"/>
              </a:buClr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chemeClr val="bg1"/>
                </a:solidFill>
                <a:latin typeface="Symbol" pitchFamily="4" charset="2"/>
                <a:ea typeface="Times New Roman" pitchFamily="4" charset="0"/>
                <a:cs typeface="Times New Roman" pitchFamily="4" charset="0"/>
              </a:rPr>
              <a:t>·</a:t>
            </a:r>
            <a:r>
              <a:rPr lang="fr-FR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     </a:t>
            </a:r>
            <a:r>
              <a:rPr lang="fr-BE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	- 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Sont diminués ou absents si neuropathie associée (alcool, médicaments, 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syn. paranéoplasique, myopathie mitochondriale, myosites à inclusion, 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connectivites)</a:t>
            </a:r>
          </a:p>
          <a:p>
            <a:pPr marL="457200" indent="-457200">
              <a:lnSpc>
                <a:spcPct val="115000"/>
              </a:lnSpc>
              <a:buClr>
                <a:schemeClr val="bg1"/>
              </a:buClr>
              <a:buFontTx/>
              <a:buAutoNum type="alphaUcPeriod" startAt="14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endParaRPr lang="fr-BE" sz="2000">
              <a:solidFill>
                <a:schemeClr val="bg1"/>
              </a:solidFill>
              <a:latin typeface="Comic Sans MS" pitchFamily="4" charset="0"/>
              <a:ea typeface="Times New Roman" pitchFamily="4" charset="0"/>
              <a:cs typeface="Times New Roman" pitchFamily="4" charset="0"/>
            </a:endParaRPr>
          </a:p>
          <a:p>
            <a:pPr marL="457200" indent="-457200">
              <a:lnSpc>
                <a:spcPct val="115000"/>
              </a:lnSpc>
              <a:buClr>
                <a:schemeClr val="bg1"/>
              </a:buClr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M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ême remarque concernant l’étude des sensibilités</a:t>
            </a:r>
          </a:p>
          <a:p>
            <a:pPr marL="457200" indent="-457200">
              <a:lnSpc>
                <a:spcPct val="115000"/>
              </a:lnSpc>
              <a:buClr>
                <a:schemeClr val="bg1"/>
              </a:buClr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 b="1">
                <a:solidFill>
                  <a:srgbClr val="FFFF00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Dystrophie myotonique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 : 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n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europathie axonale discrète (46% des cas)</a:t>
            </a:r>
          </a:p>
          <a:p>
            <a:pPr marL="457200" indent="-457200">
              <a:lnSpc>
                <a:spcPct val="115000"/>
              </a:lnSpc>
              <a:buClr>
                <a:schemeClr val="bg1"/>
              </a:buClr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 b="1">
                <a:solidFill>
                  <a:srgbClr val="FFFF00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Myopathie mitochondriale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 : axonopathie à prédominance sensitive 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fréquente ; souvent infraclinique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 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parfois démyélinisation 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segmentaire (POLIP ou MNGIE : Myopathy and external 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ophtalmoplégia – Neuropathy - Gastro-Intestinal – Encephalopathy) </a:t>
            </a:r>
          </a:p>
          <a:p>
            <a:pPr marL="457200" indent="-457200">
              <a:lnSpc>
                <a:spcPct val="115000"/>
              </a:lnSpc>
              <a:buClr>
                <a:schemeClr val="bg1"/>
              </a:buClr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 b="1">
                <a:solidFill>
                  <a:srgbClr val="FFFF00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Myopathie distale de Welander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 : Neuropathie sensitive</a:t>
            </a:r>
          </a:p>
          <a:p>
            <a:pPr marL="457200" indent="-457200">
              <a:lnSpc>
                <a:spcPct val="115000"/>
              </a:lnSpc>
              <a:buClr>
                <a:schemeClr val="bg1"/>
              </a:buClr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 b="1">
                <a:solidFill>
                  <a:srgbClr val="FFFF00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Myosites à inclusion</a:t>
            </a:r>
          </a:p>
          <a:p>
            <a:pPr marL="457200" indent="-457200">
              <a:lnSpc>
                <a:spcPct val="115000"/>
              </a:lnSpc>
              <a:buClr>
                <a:schemeClr val="bg1"/>
              </a:buClr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 b="1">
                <a:solidFill>
                  <a:srgbClr val="FFFF00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Myopathies inflammatoires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 associées à des connectivites ou des tumeurs 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malignes </a:t>
            </a:r>
          </a:p>
        </p:txBody>
      </p:sp>
      <p:sp>
        <p:nvSpPr>
          <p:cNvPr id="222211" name="Text Box 3"/>
          <p:cNvSpPr txBox="1">
            <a:spLocks noChangeArrowheads="1"/>
          </p:cNvSpPr>
          <p:nvPr/>
        </p:nvSpPr>
        <p:spPr bwMode="auto">
          <a:xfrm>
            <a:off x="381000" y="0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BE" sz="4000" b="1" i="1">
                <a:solidFill>
                  <a:srgbClr val="FF6600"/>
                </a:solidFill>
                <a:latin typeface="Comic Sans MS" pitchFamily="4" charset="0"/>
              </a:rPr>
              <a:t>Myopathies : ROT</a:t>
            </a:r>
            <a:endParaRPr lang="en-US" sz="4000" b="1" i="1">
              <a:solidFill>
                <a:schemeClr val="bg1"/>
              </a:solidFill>
              <a:latin typeface="Comic Sans MS" pitchFamily="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Text Box 2"/>
          <p:cNvSpPr txBox="1">
            <a:spLocks noChangeArrowheads="1"/>
          </p:cNvSpPr>
          <p:nvPr/>
        </p:nvSpPr>
        <p:spPr bwMode="auto">
          <a:xfrm>
            <a:off x="-304800" y="593725"/>
            <a:ext cx="94488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>
              <a:lnSpc>
                <a:spcPct val="115000"/>
              </a:lnSpc>
              <a:buClr>
                <a:schemeClr val="bg1"/>
              </a:buClr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endParaRPr lang="fr-FR" sz="2000">
              <a:solidFill>
                <a:schemeClr val="bg1"/>
              </a:solidFill>
              <a:latin typeface="Arial" pitchFamily="4" charset="-52"/>
              <a:ea typeface="Times New Roman" pitchFamily="4" charset="0"/>
              <a:cs typeface="Times New Roman" pitchFamily="4" charset="0"/>
            </a:endParaRPr>
          </a:p>
          <a:p>
            <a:pPr marL="457200" indent="-457200">
              <a:lnSpc>
                <a:spcPct val="115000"/>
              </a:lnSpc>
              <a:buClr>
                <a:schemeClr val="bg1"/>
              </a:buClr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chemeClr val="bg1"/>
                </a:solidFill>
                <a:latin typeface="Symbol" pitchFamily="4" charset="2"/>
                <a:ea typeface="Times New Roman" pitchFamily="4" charset="0"/>
                <a:cs typeface="Times New Roman" pitchFamily="4" charset="0"/>
              </a:rPr>
              <a:t>·</a:t>
            </a:r>
            <a:r>
              <a:rPr lang="fr-FR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 </a:t>
            </a:r>
            <a:r>
              <a:rPr lang="fr-BE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	- 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Testing analytique</a:t>
            </a:r>
          </a:p>
          <a:p>
            <a:pPr marL="457200" indent="-457200" algn="just">
              <a:lnSpc>
                <a:spcPct val="115000"/>
              </a:lnSpc>
              <a:buClr>
                <a:schemeClr val="bg1"/>
              </a:buClr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chemeClr val="bg1"/>
                </a:solidFill>
                <a:latin typeface="Symbol" pitchFamily="4" charset="2"/>
                <a:ea typeface="Times New Roman" pitchFamily="4" charset="0"/>
                <a:cs typeface="Times New Roman" pitchFamily="4" charset="0"/>
              </a:rPr>
              <a:t>·</a:t>
            </a:r>
            <a:r>
              <a:rPr lang="fr-FR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     </a:t>
            </a:r>
            <a:r>
              <a:rPr lang="fr-BE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	-</a:t>
            </a:r>
            <a:r>
              <a:rPr lang="fr-FR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 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Testing fonctionnel</a:t>
            </a:r>
          </a:p>
          <a:p>
            <a:pPr marL="457200" indent="-457200" algn="ctr">
              <a:lnSpc>
                <a:spcPct val="115000"/>
              </a:lnSpc>
              <a:buClr>
                <a:schemeClr val="bg1"/>
              </a:buClr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BE" sz="2000" b="1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/>
            </a:r>
            <a:br>
              <a:rPr lang="fr-BE" sz="2000" b="1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</a:br>
            <a:r>
              <a:rPr lang="fr-FR" sz="2000" b="1">
                <a:solidFill>
                  <a:srgbClr val="FF6600"/>
                </a:solidFill>
                <a:ea typeface="Times New Roman" pitchFamily="4" charset="0"/>
                <a:cs typeface="Times New Roman" pitchFamily="4" charset="0"/>
              </a:rPr>
              <a:t>(1)</a:t>
            </a:r>
            <a:r>
              <a:rPr lang="fr-BE" sz="2000" b="1">
                <a:solidFill>
                  <a:srgbClr val="FF6600"/>
                </a:solidFill>
                <a:ea typeface="Times New Roman" pitchFamily="4" charset="0"/>
                <a:cs typeface="Times New Roman" pitchFamily="4" charset="0"/>
              </a:rPr>
              <a:t> </a:t>
            </a:r>
            <a:r>
              <a:rPr lang="fr-FR" sz="2000" b="1">
                <a:solidFill>
                  <a:srgbClr val="FF6600"/>
                </a:solidFill>
                <a:ea typeface="Times New Roman" pitchFamily="4" charset="0"/>
                <a:cs typeface="Times New Roman" pitchFamily="4" charset="0"/>
              </a:rPr>
              <a:t>La marche</a:t>
            </a:r>
            <a:endParaRPr lang="fr-FR" sz="2000" b="1">
              <a:solidFill>
                <a:srgbClr val="FF6600"/>
              </a:solidFill>
              <a:latin typeface="Arial" pitchFamily="4" charset="-52"/>
              <a:ea typeface="Arial" pitchFamily="4" charset="-52"/>
              <a:cs typeface="Arial" pitchFamily="4" charset="-52"/>
            </a:endParaRPr>
          </a:p>
          <a:p>
            <a:pPr marL="457200" indent="-457200">
              <a:lnSpc>
                <a:spcPct val="115000"/>
              </a:lnSpc>
              <a:buClr>
                <a:schemeClr val="bg1"/>
              </a:buClr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chemeClr val="bg1"/>
                </a:solidFill>
                <a:latin typeface="Symbol" pitchFamily="4" charset="2"/>
                <a:ea typeface="Times New Roman" pitchFamily="4" charset="0"/>
                <a:cs typeface="Times New Roman" pitchFamily="4" charset="0"/>
              </a:rPr>
              <a:t>·</a:t>
            </a:r>
            <a:r>
              <a:rPr lang="fr-FR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      </a:t>
            </a:r>
            <a:r>
              <a:rPr lang="fr-BE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  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Démarche « </a:t>
            </a:r>
            <a:r>
              <a:rPr lang="fr-FR" sz="2000" b="1" u="sng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dandinante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 »</a:t>
            </a:r>
          </a:p>
          <a:p>
            <a:pPr marL="457200" indent="-457200">
              <a:lnSpc>
                <a:spcPct val="115000"/>
              </a:lnSpc>
              <a:buClr>
                <a:schemeClr val="bg1"/>
              </a:buClr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chemeClr val="bg1"/>
                </a:solidFill>
                <a:latin typeface="Symbol" pitchFamily="4" charset="2"/>
                <a:ea typeface="Times New Roman" pitchFamily="4" charset="0"/>
                <a:cs typeface="Times New Roman" pitchFamily="4" charset="0"/>
              </a:rPr>
              <a:t>·</a:t>
            </a:r>
            <a:r>
              <a:rPr lang="fr-FR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      </a:t>
            </a:r>
            <a:r>
              <a:rPr lang="fr-BE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  </a:t>
            </a:r>
            <a:r>
              <a:rPr lang="fr-FR" sz="2000" b="1" u="sng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Hyperlordose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 lombaire et rejet en arrière des épaules pour compenser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/>
            </a:r>
            <a:b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</a:b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le déplacement vers l’avant du centre de gravité</a:t>
            </a:r>
          </a:p>
          <a:p>
            <a:pPr marL="457200" indent="-457200">
              <a:lnSpc>
                <a:spcPct val="115000"/>
              </a:lnSpc>
              <a:buClr>
                <a:schemeClr val="bg1"/>
              </a:buClr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chemeClr val="bg1"/>
                </a:solidFill>
                <a:latin typeface="Symbol" pitchFamily="4" charset="2"/>
                <a:ea typeface="Times New Roman" pitchFamily="4" charset="0"/>
                <a:cs typeface="Times New Roman" pitchFamily="4" charset="0"/>
              </a:rPr>
              <a:t>·</a:t>
            </a:r>
            <a:r>
              <a:rPr lang="fr-FR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        </a:t>
            </a:r>
            <a:r>
              <a:rPr lang="fr-FR" sz="2000" b="1" u="sng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Genu recurvatum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 par atteinte quadricipitale</a:t>
            </a:r>
          </a:p>
          <a:p>
            <a:pPr marL="457200" indent="-457200">
              <a:lnSpc>
                <a:spcPct val="115000"/>
              </a:lnSpc>
              <a:buClr>
                <a:schemeClr val="bg1"/>
              </a:buClr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chemeClr val="bg1"/>
                </a:solidFill>
                <a:latin typeface="Symbol" pitchFamily="4" charset="2"/>
                <a:ea typeface="Times New Roman" pitchFamily="4" charset="0"/>
                <a:cs typeface="Times New Roman" pitchFamily="4" charset="0"/>
              </a:rPr>
              <a:t>·</a:t>
            </a:r>
            <a:r>
              <a:rPr lang="fr-FR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        </a:t>
            </a:r>
            <a:r>
              <a:rPr lang="fr-FR" sz="2000" b="1" u="sng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Augmentation du ballant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 des bras par atteinte de la ceinture scapulaire</a:t>
            </a:r>
          </a:p>
          <a:p>
            <a:pPr marL="457200" indent="-457200">
              <a:lnSpc>
                <a:spcPct val="115000"/>
              </a:lnSpc>
              <a:buClr>
                <a:schemeClr val="bg1"/>
              </a:buClr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chemeClr val="bg1"/>
                </a:solidFill>
                <a:latin typeface="Symbol" pitchFamily="4" charset="2"/>
                <a:ea typeface="Times New Roman" pitchFamily="4" charset="0"/>
                <a:cs typeface="Times New Roman" pitchFamily="4" charset="0"/>
              </a:rPr>
              <a:t>·</a:t>
            </a:r>
            <a:r>
              <a:rPr lang="fr-FR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        </a:t>
            </a:r>
            <a:r>
              <a:rPr lang="fr-FR" sz="2000" b="1" u="sng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Steppage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 par atteinte des loges antéro-externes</a:t>
            </a:r>
          </a:p>
          <a:p>
            <a:pPr marL="457200" indent="-457200" algn="ctr">
              <a:lnSpc>
                <a:spcPct val="115000"/>
              </a:lnSpc>
              <a:buClr>
                <a:schemeClr val="bg1"/>
              </a:buClr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BE" sz="2000" b="1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/>
            </a:r>
            <a:br>
              <a:rPr lang="fr-BE" sz="2000" b="1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</a:br>
            <a:r>
              <a:rPr lang="fr-FR" sz="2000" b="1">
                <a:solidFill>
                  <a:srgbClr val="FF6600"/>
                </a:solidFill>
                <a:ea typeface="Times New Roman" pitchFamily="4" charset="0"/>
                <a:cs typeface="Times New Roman" pitchFamily="4" charset="0"/>
              </a:rPr>
              <a:t>(2)</a:t>
            </a:r>
            <a:r>
              <a:rPr lang="fr-BE" sz="2000" b="1">
                <a:solidFill>
                  <a:srgbClr val="FF6600"/>
                </a:solidFill>
                <a:ea typeface="Times New Roman" pitchFamily="4" charset="0"/>
                <a:cs typeface="Times New Roman" pitchFamily="4" charset="0"/>
              </a:rPr>
              <a:t> </a:t>
            </a:r>
            <a:r>
              <a:rPr lang="fr-FR" sz="2000" b="1">
                <a:solidFill>
                  <a:srgbClr val="FF6600"/>
                </a:solidFill>
                <a:ea typeface="Times New Roman" pitchFamily="4" charset="0"/>
                <a:cs typeface="Times New Roman" pitchFamily="4" charset="0"/>
              </a:rPr>
              <a:t>L’acte de se relever</a:t>
            </a:r>
            <a:endParaRPr lang="fr-FR" sz="2000" b="1">
              <a:solidFill>
                <a:srgbClr val="FF6600"/>
              </a:solidFill>
              <a:latin typeface="Arial" pitchFamily="4" charset="-52"/>
              <a:ea typeface="Arial" pitchFamily="4" charset="-52"/>
              <a:cs typeface="Arial" pitchFamily="4" charset="-52"/>
            </a:endParaRPr>
          </a:p>
          <a:p>
            <a:pPr marL="457200" indent="-457200">
              <a:lnSpc>
                <a:spcPct val="115000"/>
              </a:lnSpc>
              <a:buClr>
                <a:schemeClr val="bg1"/>
              </a:buClr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chemeClr val="bg1"/>
                </a:solidFill>
                <a:latin typeface="Symbol" pitchFamily="4" charset="2"/>
                <a:ea typeface="Times New Roman" pitchFamily="4" charset="0"/>
                <a:cs typeface="Times New Roman" pitchFamily="4" charset="0"/>
              </a:rPr>
              <a:t>·</a:t>
            </a:r>
            <a:r>
              <a:rPr lang="fr-FR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       </a:t>
            </a:r>
            <a:r>
              <a:rPr lang="fr-FR" sz="2000" b="1" u="sng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Signe de Gowers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 (rotation du tronc, appui sur une ou deux mains, appui 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plantaire laborieux, extension des genoux en gardant le tronc anté-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fléchi)</a:t>
            </a:r>
          </a:p>
        </p:txBody>
      </p:sp>
      <p:sp>
        <p:nvSpPr>
          <p:cNvPr id="224259" name="Text Box 3"/>
          <p:cNvSpPr txBox="1">
            <a:spLocks noChangeArrowheads="1"/>
          </p:cNvSpPr>
          <p:nvPr/>
        </p:nvSpPr>
        <p:spPr bwMode="auto">
          <a:xfrm>
            <a:off x="381000" y="0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BE" sz="4000" b="1" i="1">
                <a:solidFill>
                  <a:srgbClr val="FF6600"/>
                </a:solidFill>
                <a:latin typeface="Comic Sans MS" pitchFamily="4" charset="0"/>
              </a:rPr>
              <a:t>Myopathies : force musculaire</a:t>
            </a:r>
            <a:endParaRPr lang="en-US" sz="4000" b="1" i="1">
              <a:solidFill>
                <a:schemeClr val="bg1"/>
              </a:solidFill>
              <a:latin typeface="Comic Sans MS" pitchFamily="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Text Box 2"/>
          <p:cNvSpPr txBox="1">
            <a:spLocks noChangeArrowheads="1"/>
          </p:cNvSpPr>
          <p:nvPr/>
        </p:nvSpPr>
        <p:spPr bwMode="auto">
          <a:xfrm>
            <a:off x="-304800" y="381000"/>
            <a:ext cx="9448800" cy="640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>
              <a:lnSpc>
                <a:spcPct val="115000"/>
              </a:lnSpc>
              <a:buClr>
                <a:schemeClr val="bg1"/>
              </a:buClr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endParaRPr lang="fr-FR" sz="2000">
              <a:solidFill>
                <a:schemeClr val="bg1"/>
              </a:solidFill>
              <a:latin typeface="Arial" pitchFamily="4" charset="-52"/>
              <a:ea typeface="Times New Roman" pitchFamily="4" charset="0"/>
              <a:cs typeface="Times New Roman" pitchFamily="4" charset="0"/>
            </a:endParaRPr>
          </a:p>
          <a:p>
            <a:pPr marL="457200" indent="-457200">
              <a:lnSpc>
                <a:spcPct val="115000"/>
              </a:lnSpc>
              <a:buClr>
                <a:schemeClr val="bg1"/>
              </a:buClr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chemeClr val="bg1"/>
                </a:solidFill>
                <a:latin typeface="Symbol" pitchFamily="4" charset="2"/>
                <a:ea typeface="Times New Roman" pitchFamily="4" charset="0"/>
                <a:cs typeface="Times New Roman" pitchFamily="4" charset="0"/>
              </a:rPr>
              <a:t>·</a:t>
            </a:r>
            <a:r>
              <a:rPr lang="fr-BE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	- </a:t>
            </a:r>
            <a:r>
              <a:rPr lang="fr-FR" sz="2000" b="1" u="sng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Normales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 :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 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myopathies congénitales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, 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Myotonies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, 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myopathie cortisonique</a:t>
            </a:r>
          </a:p>
          <a:p>
            <a:pPr marL="457200" indent="-457200">
              <a:lnSpc>
                <a:spcPct val="115000"/>
              </a:lnSpc>
              <a:buClr>
                <a:schemeClr val="bg1"/>
              </a:buClr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myopathie thyrotoxique</a:t>
            </a:r>
          </a:p>
          <a:p>
            <a:pPr marL="457200" indent="-457200">
              <a:lnSpc>
                <a:spcPct val="115000"/>
              </a:lnSpc>
              <a:buClr>
                <a:schemeClr val="bg1"/>
              </a:buClr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chemeClr val="bg1"/>
                </a:solidFill>
                <a:latin typeface="Symbol" pitchFamily="4" charset="2"/>
                <a:ea typeface="Times New Roman" pitchFamily="4" charset="0"/>
                <a:cs typeface="Times New Roman" pitchFamily="4" charset="0"/>
              </a:rPr>
              <a:t>·</a:t>
            </a:r>
            <a:r>
              <a:rPr lang="fr-FR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     </a:t>
            </a:r>
            <a:r>
              <a:rPr lang="fr-BE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-</a:t>
            </a:r>
            <a:r>
              <a:rPr lang="fr-FR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 </a:t>
            </a:r>
            <a:r>
              <a:rPr lang="fr-FR" sz="2000" b="1" u="sng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Augmentées</a:t>
            </a:r>
            <a:r>
              <a:rPr lang="fr-FR" sz="2000" b="1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 </a:t>
            </a:r>
            <a:endParaRPr lang="fr-FR" sz="2000">
              <a:solidFill>
                <a:schemeClr val="bg1"/>
              </a:solidFill>
              <a:latin typeface="Comic Sans MS" pitchFamily="4" charset="0"/>
              <a:ea typeface="Times New Roman" pitchFamily="4" charset="0"/>
              <a:cs typeface="Times New Roman" pitchFamily="4" charset="0"/>
            </a:endParaRPr>
          </a:p>
          <a:p>
            <a:pPr marL="457200" indent="-457200">
              <a:lnSpc>
                <a:spcPct val="115000"/>
              </a:lnSpc>
              <a:buClr>
                <a:schemeClr val="bg1"/>
              </a:buClr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BE" sz="2000" u="sng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1) </a:t>
            </a:r>
            <a:r>
              <a:rPr lang="fr-BE" sz="2000" u="sng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E</a:t>
            </a:r>
            <a:r>
              <a:rPr lang="fr-FR" sz="2000" u="sng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n l’absence de myopathie clinique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 : 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Exercice physique (Chez un sujet sain, des élévations des CPK plasmatiques peuvent aller jusqu’à 5000UI/l au 2° jour post-exercice avec un retour à des valeurs normales après une semaine)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, 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Traumatismes musculaires (chute, IM, EMG)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, 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Psychoses aiguës/ delirum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, 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Dyskinésies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, 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Drogues (alcool, médicaments)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, 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Hypothyroïdie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, 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Hypokaliémie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, présymptomatiques (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Hyperthermie maligne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, 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Dystrophie musculaire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, 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Myopathie inflammatoire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, 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McArdle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, 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Porteuses de la dystrophie de Duchenne et de Becker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), 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Hypercréatine-kinasémie idiopathique (Rowland) chez les adultes jeunes de sexe masculin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, 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Neuropathies motrices</a:t>
            </a:r>
            <a:endParaRPr lang="fr-BE" sz="2000">
              <a:solidFill>
                <a:schemeClr val="bg1"/>
              </a:solidFill>
              <a:latin typeface="Comic Sans MS" pitchFamily="4" charset="0"/>
              <a:ea typeface="Times New Roman" pitchFamily="4" charset="0"/>
              <a:cs typeface="Times New Roman" pitchFamily="4" charset="0"/>
            </a:endParaRPr>
          </a:p>
          <a:p>
            <a:pPr marL="457200" indent="-457200">
              <a:lnSpc>
                <a:spcPct val="115000"/>
              </a:lnSpc>
              <a:buClr>
                <a:schemeClr val="bg1"/>
              </a:buClr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BE" sz="2000" u="sng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2) </a:t>
            </a:r>
            <a:r>
              <a:rPr lang="fr-FR" sz="2000" u="sng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Myopathies</a:t>
            </a:r>
          </a:p>
          <a:p>
            <a:pPr marL="457200" indent="-457200">
              <a:lnSpc>
                <a:spcPct val="115000"/>
              </a:lnSpc>
              <a:buClr>
                <a:schemeClr val="bg1"/>
              </a:buClr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BE" sz="2000" b="1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- </a:t>
            </a:r>
            <a:r>
              <a:rPr lang="fr-FR" sz="2000" b="1" u="sng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Très augmentées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 :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 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rhabdomyolyses aiguës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, 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myopathies inflammatoires</a:t>
            </a:r>
            <a:b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</a:b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myopathies toxiques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, 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stade débutant d’une myopathie de Duchenne</a:t>
            </a:r>
            <a:b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</a:b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myopathies métaboliques et hypokaliémiques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, 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myopathie hypothyroïdienne </a:t>
            </a:r>
          </a:p>
        </p:txBody>
      </p:sp>
      <p:sp>
        <p:nvSpPr>
          <p:cNvPr id="226307" name="Text Box 3"/>
          <p:cNvSpPr txBox="1">
            <a:spLocks noChangeArrowheads="1"/>
          </p:cNvSpPr>
          <p:nvPr/>
        </p:nvSpPr>
        <p:spPr bwMode="auto">
          <a:xfrm>
            <a:off x="381000" y="0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BE" sz="4000" b="1" i="1">
                <a:solidFill>
                  <a:srgbClr val="FF6600"/>
                </a:solidFill>
                <a:latin typeface="Comic Sans MS" pitchFamily="4" charset="0"/>
              </a:rPr>
              <a:t>Myopathies : CPK</a:t>
            </a:r>
            <a:endParaRPr lang="en-US" sz="4000" b="1" i="1">
              <a:solidFill>
                <a:schemeClr val="bg1"/>
              </a:solidFill>
              <a:latin typeface="Comic Sans MS" pitchFamily="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665163"/>
            <a:ext cx="9067800" cy="611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Augmentation isolée</a:t>
            </a:r>
            <a:br>
              <a:rPr lang="fr-FR" u="sng">
                <a:solidFill>
                  <a:schemeClr val="bg1"/>
                </a:solidFill>
                <a:latin typeface="Comic Sans MS" pitchFamily="4" charset="0"/>
              </a:rPr>
            </a:b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	-	vérifier après une période de 3J sans effort</a:t>
            </a:r>
            <a:br>
              <a:rPr lang="fr-FR">
                <a:solidFill>
                  <a:schemeClr val="bg1"/>
                </a:solidFill>
                <a:latin typeface="Comic Sans MS" pitchFamily="4" charset="0"/>
              </a:rPr>
            </a:b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	-	rechercher :</a:t>
            </a:r>
            <a:br>
              <a:rPr lang="fr-FR">
                <a:solidFill>
                  <a:schemeClr val="bg1"/>
                </a:solidFill>
                <a:latin typeface="Comic Sans MS" pitchFamily="4" charset="0"/>
              </a:rPr>
            </a:b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			</a:t>
            </a:r>
            <a:r>
              <a:rPr lang="fr-FR" b="1">
                <a:solidFill>
                  <a:srgbClr val="FFFF00"/>
                </a:solidFill>
                <a:latin typeface="Comic Sans MS" pitchFamily="4" charset="0"/>
              </a:rPr>
              <a:t>hypothyroïdie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, origine </a:t>
            </a:r>
            <a:r>
              <a:rPr lang="fr-FR" b="1">
                <a:solidFill>
                  <a:srgbClr val="FFFF00"/>
                </a:solidFill>
                <a:latin typeface="Comic Sans MS" pitchFamily="4" charset="0"/>
              </a:rPr>
              <a:t>iatrogène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 médicamenteuse</a:t>
            </a:r>
            <a:br>
              <a:rPr lang="fr-FR">
                <a:solidFill>
                  <a:schemeClr val="bg1"/>
                </a:solidFill>
                <a:latin typeface="Comic Sans MS" pitchFamily="4" charset="0"/>
              </a:rPr>
            </a:b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			</a:t>
            </a:r>
            <a:r>
              <a:rPr lang="fr-FR" b="1">
                <a:solidFill>
                  <a:srgbClr val="FFFF00"/>
                </a:solidFill>
                <a:latin typeface="Comic Sans MS" pitchFamily="4" charset="0"/>
              </a:rPr>
              <a:t>susceptibilité à l’hyperthermie maligne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 </a:t>
            </a:r>
            <a:r>
              <a:rPr lang="fr-BE">
                <a:solidFill>
                  <a:schemeClr val="bg1"/>
                </a:solidFill>
                <a:latin typeface="Comic Sans MS" pitchFamily="4" charset="0"/>
              </a:rPr>
              <a:t>				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(accidents d’anesthésie personnel ou familiaux)</a:t>
            </a:r>
            <a:br>
              <a:rPr lang="fr-FR">
                <a:solidFill>
                  <a:schemeClr val="bg1"/>
                </a:solidFill>
                <a:latin typeface="Comic Sans MS" pitchFamily="4" charset="0"/>
              </a:rPr>
            </a:b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			</a:t>
            </a:r>
            <a:r>
              <a:rPr lang="fr-FR" b="1">
                <a:solidFill>
                  <a:srgbClr val="FFFF00"/>
                </a:solidFill>
                <a:latin typeface="Comic Sans MS" pitchFamily="4" charset="0"/>
              </a:rPr>
              <a:t>dystrophie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 (taux élevés, ATCD familiaux, 				atrophie/hypertrophie, rétractions)</a:t>
            </a:r>
            <a:br>
              <a:rPr lang="fr-FR">
                <a:solidFill>
                  <a:schemeClr val="bg1"/>
                </a:solidFill>
                <a:latin typeface="Comic Sans MS" pitchFamily="4" charset="0"/>
              </a:rPr>
            </a:b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				1) SCAN/EMG 2) Biopsie musculaire</a:t>
            </a:r>
            <a:br>
              <a:rPr lang="fr-FR">
                <a:solidFill>
                  <a:schemeClr val="bg1"/>
                </a:solidFill>
                <a:latin typeface="Comic Sans MS" pitchFamily="4" charset="0"/>
              </a:rPr>
            </a:b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	-	variation de la normale : taux peu élevés, sans ATCD, 		clinique strictement normale</a:t>
            </a:r>
            <a:endParaRPr lang="fr-FR">
              <a:solidFill>
                <a:srgbClr val="FFFF00"/>
              </a:solidFill>
              <a:latin typeface="Comic Sans MS" pitchFamily="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81000" y="0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4000" b="1" i="1">
                <a:solidFill>
                  <a:srgbClr val="FF6600"/>
                </a:solidFill>
                <a:latin typeface="Comic Sans MS" pitchFamily="4" charset="0"/>
              </a:rPr>
              <a:t>CPK musculaires</a:t>
            </a:r>
            <a:endParaRPr lang="en-US" sz="4000" b="1" i="1">
              <a:solidFill>
                <a:schemeClr val="bg1"/>
              </a:solidFill>
              <a:latin typeface="Comic Sans MS" pitchFamily="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1235075"/>
            <a:ext cx="90678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Dans les limites de la normale</a:t>
            </a:r>
            <a:br>
              <a:rPr lang="fr-FR" u="sng">
                <a:solidFill>
                  <a:schemeClr val="bg1"/>
                </a:solidFill>
                <a:latin typeface="Comic Sans MS" pitchFamily="4" charset="0"/>
              </a:rPr>
            </a:b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	-	n’exclut pas une myopathie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Parfois augmentées dans des pathologies non musculaires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/>
            </a:r>
            <a:br>
              <a:rPr lang="fr-FR">
                <a:solidFill>
                  <a:schemeClr val="bg1"/>
                </a:solidFill>
                <a:latin typeface="Comic Sans MS" pitchFamily="4" charset="0"/>
              </a:rPr>
            </a:b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	-	SLA</a:t>
            </a:r>
            <a:r>
              <a:rPr lang="fr-BE">
                <a:solidFill>
                  <a:schemeClr val="bg1"/>
                </a:solidFill>
                <a:latin typeface="Comic Sans MS" pitchFamily="4" charset="0"/>
              </a:rPr>
              <a:t/>
            </a:r>
            <a:br>
              <a:rPr lang="fr-BE">
                <a:solidFill>
                  <a:schemeClr val="bg1"/>
                </a:solidFill>
                <a:latin typeface="Comic Sans MS" pitchFamily="4" charset="0"/>
              </a:rPr>
            </a:br>
            <a:r>
              <a:rPr lang="fr-BE">
                <a:solidFill>
                  <a:schemeClr val="bg1"/>
                </a:solidFill>
                <a:latin typeface="Comic Sans MS" pitchFamily="4" charset="0"/>
              </a:rPr>
              <a:t>	-	Maladie de Kennedy</a:t>
            </a:r>
            <a:endParaRPr lang="fr-FR">
              <a:solidFill>
                <a:srgbClr val="FFFF00"/>
              </a:solidFill>
              <a:latin typeface="Comic Sans MS" pitchFamily="4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81000" y="304800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4000" b="1" i="1">
                <a:solidFill>
                  <a:srgbClr val="FF6600"/>
                </a:solidFill>
                <a:latin typeface="Comic Sans MS" pitchFamily="4" charset="0"/>
              </a:rPr>
              <a:t>CPK musculaires</a:t>
            </a:r>
            <a:endParaRPr lang="en-US" sz="4000" b="1" i="1">
              <a:solidFill>
                <a:schemeClr val="bg1"/>
              </a:solidFill>
              <a:latin typeface="Comic Sans MS" pitchFamily="4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0" y="4953000"/>
            <a:ext cx="90678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La persistance d’une myoglobinémie élevée à distance d’un exercice (&gt; 24 h) permet de suspecter une rhabdomyolyse non physiologique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 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81000" y="4164013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BE" sz="4000" b="1" i="1">
                <a:solidFill>
                  <a:srgbClr val="FF6600"/>
                </a:solidFill>
                <a:latin typeface="Comic Sans MS" pitchFamily="4" charset="0"/>
              </a:rPr>
              <a:t>Myoglobinémie après effort</a:t>
            </a:r>
            <a:endParaRPr lang="en-US" sz="4000" b="1" i="1">
              <a:solidFill>
                <a:schemeClr val="bg1"/>
              </a:solidFill>
              <a:latin typeface="Comic Sans MS" pitchFamily="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Text Box 2"/>
          <p:cNvSpPr txBox="1">
            <a:spLocks noChangeArrowheads="1"/>
          </p:cNvSpPr>
          <p:nvPr/>
        </p:nvSpPr>
        <p:spPr bwMode="auto">
          <a:xfrm>
            <a:off x="-304800" y="1168400"/>
            <a:ext cx="944880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>
              <a:lnSpc>
                <a:spcPct val="115000"/>
              </a:lnSpc>
              <a:buClr>
                <a:schemeClr val="bg1"/>
              </a:buClr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endParaRPr lang="fr-FR" sz="2000">
              <a:solidFill>
                <a:schemeClr val="bg1"/>
              </a:solidFill>
              <a:latin typeface="Arial" pitchFamily="4" charset="-52"/>
              <a:ea typeface="Times New Roman" pitchFamily="4" charset="0"/>
              <a:cs typeface="Times New Roman" pitchFamily="4" charset="0"/>
            </a:endParaRPr>
          </a:p>
          <a:p>
            <a:pPr marL="457200" indent="-457200">
              <a:lnSpc>
                <a:spcPct val="115000"/>
              </a:lnSpc>
              <a:buClr>
                <a:schemeClr val="bg1"/>
              </a:buClr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chemeClr val="bg1"/>
                </a:solidFill>
                <a:latin typeface="Symbol" pitchFamily="4" charset="2"/>
                <a:ea typeface="Times New Roman" pitchFamily="4" charset="0"/>
                <a:cs typeface="Times New Roman" pitchFamily="4" charset="0"/>
              </a:rPr>
              <a:t>·</a:t>
            </a:r>
            <a:r>
              <a:rPr lang="fr-FR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  </a:t>
            </a:r>
            <a:r>
              <a:rPr lang="fr-BE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	- 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Contractions isométriques maximales des muscles fléchisseurs de 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l’avant-bras répétées pendant une minute sans ischémie (risque de 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rhabdomyolyse sévère en cas de glycogénose)</a:t>
            </a:r>
          </a:p>
          <a:p>
            <a:pPr marL="457200" indent="-457200">
              <a:lnSpc>
                <a:spcPct val="115000"/>
              </a:lnSpc>
              <a:buClr>
                <a:schemeClr val="bg1"/>
              </a:buClr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rgbClr val="000000"/>
                </a:solidFill>
                <a:latin typeface="Symbol" pitchFamily="4" charset="2"/>
                <a:ea typeface="Times New Roman" pitchFamily="4" charset="0"/>
                <a:cs typeface="Times New Roman" pitchFamily="4" charset="0"/>
              </a:rPr>
              <a:t>·</a:t>
            </a:r>
            <a:r>
              <a:rPr lang="fr-FR" sz="2000">
                <a:solidFill>
                  <a:srgbClr val="000000"/>
                </a:solidFill>
                <a:ea typeface="Times New Roman" pitchFamily="4" charset="0"/>
                <a:cs typeface="Times New Roman" pitchFamily="4" charset="0"/>
              </a:rPr>
              <a:t>   </a:t>
            </a:r>
            <a:r>
              <a:rPr lang="fr-BE" sz="2000">
                <a:solidFill>
                  <a:srgbClr val="000000"/>
                </a:solidFill>
                <a:ea typeface="Times New Roman" pitchFamily="4" charset="0"/>
                <a:cs typeface="Times New Roman" pitchFamily="4" charset="0"/>
              </a:rPr>
              <a:t>	</a:t>
            </a:r>
            <a:r>
              <a:rPr lang="fr-BE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- </a:t>
            </a:r>
            <a:r>
              <a:rPr lang="fr-FR" sz="2000" b="1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N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 : 	lactacidémie doublée ou triplée 2 à 3 minutes après l’exercice</a:t>
            </a:r>
          </a:p>
          <a:p>
            <a:pPr marL="457200" indent="-457200">
              <a:lnSpc>
                <a:spcPct val="115000"/>
              </a:lnSpc>
              <a:buClr>
                <a:schemeClr val="bg1"/>
              </a:buClr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ammoniémie : triplée 3 à 5 minutes après l’exercice </a:t>
            </a:r>
          </a:p>
          <a:p>
            <a:pPr marL="457200" indent="-457200">
              <a:lnSpc>
                <a:spcPct val="115000"/>
              </a:lnSpc>
              <a:buClr>
                <a:schemeClr val="bg1"/>
              </a:buClr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chemeClr val="bg1"/>
                </a:solidFill>
                <a:latin typeface="Symbol" pitchFamily="4" charset="2"/>
                <a:ea typeface="Times New Roman" pitchFamily="4" charset="0"/>
                <a:cs typeface="Times New Roman" pitchFamily="4" charset="0"/>
              </a:rPr>
              <a:t>·</a:t>
            </a:r>
            <a:r>
              <a:rPr lang="fr-FR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          </a:t>
            </a:r>
            <a:endParaRPr lang="fr-BE" sz="2000">
              <a:solidFill>
                <a:schemeClr val="bg1"/>
              </a:solidFill>
              <a:ea typeface="Times New Roman" pitchFamily="4" charset="0"/>
              <a:cs typeface="Times New Roman" pitchFamily="4" charset="0"/>
            </a:endParaRPr>
          </a:p>
          <a:p>
            <a:pPr marL="457200" indent="-457200">
              <a:lnSpc>
                <a:spcPct val="115000"/>
              </a:lnSpc>
              <a:buClr>
                <a:schemeClr val="bg1"/>
              </a:buClr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BE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 b="1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Lactacidémie basale et post-exercice anormalement élevée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 dans les </a:t>
            </a:r>
            <a:r>
              <a:rPr lang="fr-FR" sz="2000" b="1">
                <a:solidFill>
                  <a:srgbClr val="FFFF00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myopathies mitochondriales</a:t>
            </a:r>
          </a:p>
          <a:p>
            <a:pPr marL="457200" indent="-457200">
              <a:lnSpc>
                <a:spcPct val="115000"/>
              </a:lnSpc>
              <a:buClr>
                <a:schemeClr val="bg1"/>
              </a:buClr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chemeClr val="bg1"/>
                </a:solidFill>
                <a:latin typeface="Symbol" pitchFamily="4" charset="2"/>
                <a:ea typeface="Times New Roman" pitchFamily="4" charset="0"/>
                <a:cs typeface="Times New Roman" pitchFamily="4" charset="0"/>
              </a:rPr>
              <a:t>·</a:t>
            </a:r>
            <a:r>
              <a:rPr lang="fr-FR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        </a:t>
            </a:r>
            <a:endParaRPr lang="fr-BE" sz="2000">
              <a:solidFill>
                <a:schemeClr val="bg1"/>
              </a:solidFill>
              <a:ea typeface="Times New Roman" pitchFamily="4" charset="0"/>
              <a:cs typeface="Times New Roman" pitchFamily="4" charset="0"/>
            </a:endParaRPr>
          </a:p>
          <a:p>
            <a:pPr marL="457200" indent="-457200">
              <a:lnSpc>
                <a:spcPct val="115000"/>
              </a:lnSpc>
              <a:buClr>
                <a:schemeClr val="bg1"/>
              </a:buClr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BE" sz="2000">
                <a:solidFill>
                  <a:schemeClr val="bg1"/>
                </a:solidFill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 b="1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Lactacidémie post-exercice diminuée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 dans les </a:t>
            </a:r>
            <a:r>
              <a:rPr lang="fr-FR" sz="2000" b="1">
                <a:solidFill>
                  <a:srgbClr val="FFFF00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myopathies métaboliques ou glycogénoses</a:t>
            </a:r>
            <a:br>
              <a:rPr lang="fr-FR" sz="2000" b="1">
                <a:solidFill>
                  <a:srgbClr val="FFFF00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</a:br>
            <a:r>
              <a:rPr lang="fr-FR" sz="2000" b="1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ammoniémie post-exercice </a:t>
            </a:r>
            <a:r>
              <a:rPr lang="fr-BE" sz="2000" b="1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FR" sz="2000" b="1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augmentée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 : </a:t>
            </a:r>
            <a:r>
              <a:rPr lang="fr-FR" sz="2000" b="1">
                <a:solidFill>
                  <a:srgbClr val="FFFF00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McArdle</a:t>
            </a:r>
          </a:p>
          <a:p>
            <a:pPr marL="457200" indent="-457200">
              <a:lnSpc>
                <a:spcPct val="115000"/>
              </a:lnSpc>
              <a:buClr>
                <a:schemeClr val="bg1"/>
              </a:buClr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</a:t>
            </a:r>
            <a:r>
              <a:rPr lang="fr-BE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						</a:t>
            </a:r>
            <a:r>
              <a:rPr lang="fr-FR" sz="2000" b="1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diminuée</a:t>
            </a:r>
            <a:r>
              <a:rPr lang="fr-FR" sz="2000">
                <a:solidFill>
                  <a:schemeClr val="bg1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 : </a:t>
            </a:r>
            <a:r>
              <a:rPr lang="fr-FR" sz="2000" b="1">
                <a:solidFill>
                  <a:srgbClr val="FFFF00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déficit en myoadénylate </a:t>
            </a:r>
            <a:r>
              <a:rPr lang="fr-BE" sz="2000" b="1">
                <a:solidFill>
                  <a:srgbClr val="FFFF00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					</a:t>
            </a:r>
            <a:r>
              <a:rPr lang="fr-FR" sz="2000" b="1">
                <a:solidFill>
                  <a:srgbClr val="FFFF00"/>
                </a:solidFill>
                <a:latin typeface="Comic Sans MS" pitchFamily="4" charset="0"/>
                <a:ea typeface="Times New Roman" pitchFamily="4" charset="0"/>
                <a:cs typeface="Times New Roman" pitchFamily="4" charset="0"/>
              </a:rPr>
              <a:t>disaminase (MAD) ou maladie de Fishbein</a:t>
            </a:r>
          </a:p>
        </p:txBody>
      </p:sp>
      <p:sp>
        <p:nvSpPr>
          <p:cNvPr id="228355" name="Text Box 3"/>
          <p:cNvSpPr txBox="1">
            <a:spLocks noChangeArrowheads="1"/>
          </p:cNvSpPr>
          <p:nvPr/>
        </p:nvSpPr>
        <p:spPr bwMode="auto">
          <a:xfrm>
            <a:off x="381000" y="0"/>
            <a:ext cx="8610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BE" sz="4000" b="1" i="1">
                <a:solidFill>
                  <a:srgbClr val="FF6600"/>
                </a:solidFill>
                <a:latin typeface="Comic Sans MS" pitchFamily="4" charset="0"/>
              </a:rPr>
              <a:t>Myopathies : lactacidémie et ammoniémie</a:t>
            </a:r>
            <a:endParaRPr lang="en-US" sz="4000" b="1" i="1">
              <a:solidFill>
                <a:schemeClr val="bg1"/>
              </a:solidFill>
              <a:latin typeface="Comic Sans MS" pitchFamily="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381000" y="685800"/>
            <a:ext cx="8229600" cy="411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4998"/>
                    </a:srgbClr>
                  </a:outerShdw>
                </a:effectLst>
                <a:latin typeface="Impact"/>
                <a:ea typeface="Impact"/>
                <a:cs typeface="Impact"/>
              </a:rPr>
              <a:t>Atteintes musculaires</a:t>
            </a:r>
          </a:p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4998"/>
                    </a:srgbClr>
                  </a:outerShdw>
                </a:effectLst>
                <a:latin typeface="Impact"/>
                <a:ea typeface="Impact"/>
                <a:cs typeface="Impact"/>
              </a:rPr>
              <a:t>iatrogènes</a:t>
            </a:r>
            <a:endParaRPr lang="en-US" sz="3600" kern="1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blurRad="63500" dist="38099" dir="2700000" algn="ctr" rotWithShape="0">
                  <a:srgbClr val="C0C0C0">
                    <a:alpha val="74998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0" y="1289050"/>
            <a:ext cx="906780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Hypocholestérolémiants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Dérivés de la pervenche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 : </a:t>
            </a:r>
            <a:r>
              <a:rPr lang="fr-FR">
                <a:solidFill>
                  <a:srgbClr val="FFFF00"/>
                </a:solidFill>
                <a:latin typeface="Comic Sans MS" pitchFamily="4" charset="0"/>
              </a:rPr>
              <a:t>vincristine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Antirétroviraux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 : </a:t>
            </a:r>
            <a:r>
              <a:rPr lang="fr-FR">
                <a:solidFill>
                  <a:srgbClr val="FFFF00"/>
                </a:solidFill>
                <a:latin typeface="Comic Sans MS" pitchFamily="4" charset="0"/>
              </a:rPr>
              <a:t>AZT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, </a:t>
            </a:r>
            <a:r>
              <a:rPr lang="fr-FR">
                <a:solidFill>
                  <a:srgbClr val="FFFF00"/>
                </a:solidFill>
                <a:latin typeface="Comic Sans MS" pitchFamily="4" charset="0"/>
              </a:rPr>
              <a:t>retrovir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Antihistaminiques H</a:t>
            </a:r>
            <a:r>
              <a:rPr lang="fr-FR" u="sng" baseline="-25000">
                <a:solidFill>
                  <a:schemeClr val="bg1"/>
                </a:solidFill>
                <a:latin typeface="Comic Sans MS" pitchFamily="4" charset="0"/>
              </a:rPr>
              <a:t>2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 : </a:t>
            </a:r>
            <a:r>
              <a:rPr lang="fr-FR">
                <a:solidFill>
                  <a:srgbClr val="FFFF00"/>
                </a:solidFill>
                <a:latin typeface="Comic Sans MS" pitchFamily="4" charset="0"/>
              </a:rPr>
              <a:t>cimétidine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Sels de Lithium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Danazol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 (anti LH/FSH)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Cytotoxiques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Hypokaliémiants : </a:t>
            </a: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diurétiques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, </a:t>
            </a: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laxatifs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, </a:t>
            </a:r>
            <a:r>
              <a:rPr lang="fr-FR">
                <a:solidFill>
                  <a:srgbClr val="FFFF00"/>
                </a:solidFill>
                <a:latin typeface="Comic Sans MS" pitchFamily="4" charset="0"/>
              </a:rPr>
              <a:t>amphotéricine B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 (antimycosique), réglisse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Émétine (dysenterie amib.), acide caproïque (anti-héparine)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81000" y="53975"/>
            <a:ext cx="8610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4000" b="1" i="1">
                <a:solidFill>
                  <a:srgbClr val="FF6600"/>
                </a:solidFill>
                <a:latin typeface="Comic Sans MS" pitchFamily="4" charset="0"/>
              </a:rPr>
              <a:t>Myopathie aiguë/subaiguë, douloureuse et déficitaire</a:t>
            </a:r>
            <a:endParaRPr lang="en-US" sz="4000" b="1" i="1">
              <a:solidFill>
                <a:schemeClr val="bg1"/>
              </a:solidFill>
              <a:latin typeface="Comic Sans MS" pitchFamily="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0" y="1524000"/>
            <a:ext cx="90678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Corticoïdes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Chloroquine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 : </a:t>
            </a:r>
            <a:r>
              <a:rPr lang="fr-FR">
                <a:solidFill>
                  <a:srgbClr val="FFFF00"/>
                </a:solidFill>
                <a:latin typeface="Comic Sans MS" pitchFamily="4" charset="0"/>
              </a:rPr>
              <a:t>nivaquine</a:t>
            </a:r>
            <a:r>
              <a:rPr lang="fr-BE">
                <a:solidFill>
                  <a:schemeClr val="bg1"/>
                </a:solidFill>
                <a:latin typeface="Comic Sans MS" pitchFamily="4" charset="0"/>
              </a:rPr>
              <a:t>, plaquenil</a:t>
            </a:r>
            <a:endParaRPr lang="fr-FR">
              <a:solidFill>
                <a:srgbClr val="FFFF00"/>
              </a:solidFill>
              <a:latin typeface="Comic Sans MS" pitchFamily="4" charset="0"/>
            </a:endParaRP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Colchicine</a:t>
            </a:r>
            <a:endParaRPr lang="fr-FR" u="sng">
              <a:solidFill>
                <a:srgbClr val="FFFF00"/>
              </a:solidFill>
              <a:latin typeface="Comic Sans MS" pitchFamily="4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81000" y="288925"/>
            <a:ext cx="8610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4000" b="1" i="1">
                <a:solidFill>
                  <a:srgbClr val="FF6600"/>
                </a:solidFill>
                <a:latin typeface="Comic Sans MS" pitchFamily="4" charset="0"/>
              </a:rPr>
              <a:t>Myopathie subaiguë/chronique avec déficit indolore</a:t>
            </a:r>
            <a:endParaRPr lang="en-US" sz="4000" b="1" i="1">
              <a:solidFill>
                <a:schemeClr val="bg1"/>
              </a:solidFill>
              <a:latin typeface="Comic Sans MS" pitchFamily="4" charset="0"/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81000" y="3260725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4000" b="1" i="1">
                <a:solidFill>
                  <a:srgbClr val="FF6600"/>
                </a:solidFill>
                <a:latin typeface="Comic Sans MS" pitchFamily="4" charset="0"/>
              </a:rPr>
              <a:t>Myotonie</a:t>
            </a:r>
            <a:endParaRPr lang="en-US" sz="4000" b="1" i="1">
              <a:solidFill>
                <a:schemeClr val="bg1"/>
              </a:solidFill>
              <a:latin typeface="Comic Sans MS" pitchFamily="4" charset="0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0" y="3932238"/>
            <a:ext cx="9067800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Chloroquine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 : </a:t>
            </a:r>
            <a:r>
              <a:rPr lang="fr-FR">
                <a:solidFill>
                  <a:srgbClr val="FFFF00"/>
                </a:solidFill>
                <a:latin typeface="Comic Sans MS" pitchFamily="4" charset="0"/>
              </a:rPr>
              <a:t>nivaquine</a:t>
            </a:r>
            <a:r>
              <a:rPr lang="fr-BE">
                <a:solidFill>
                  <a:schemeClr val="bg1"/>
                </a:solidFill>
                <a:latin typeface="Comic Sans MS" pitchFamily="4" charset="0"/>
              </a:rPr>
              <a:t>, plaquenil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BE" u="sng">
                <a:solidFill>
                  <a:schemeClr val="bg1"/>
                </a:solidFill>
                <a:latin typeface="Comic Sans MS" pitchFamily="4" charset="0"/>
              </a:rPr>
              <a:t>Colchicine</a:t>
            </a:r>
            <a:endParaRPr lang="fr-FR" u="sng">
              <a:solidFill>
                <a:srgbClr val="FFFF00"/>
              </a:solidFill>
              <a:latin typeface="Comic Sans MS" pitchFamily="4" charset="0"/>
            </a:endParaRP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BE" u="sng">
                <a:solidFill>
                  <a:schemeClr val="bg1"/>
                </a:solidFill>
                <a:latin typeface="Comic Sans MS" pitchFamily="4" charset="0"/>
              </a:rPr>
              <a:t>Hypocholestérolémiants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, acide epsilon caproïque (anti-héparine)</a:t>
            </a:r>
            <a:endParaRPr lang="fr-BE">
              <a:solidFill>
                <a:schemeClr val="bg1"/>
              </a:solidFill>
              <a:latin typeface="Comic Sans MS" pitchFamily="4" charset="0"/>
            </a:endParaRP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BE" u="sng">
                <a:solidFill>
                  <a:schemeClr val="bg1"/>
                </a:solidFill>
                <a:latin typeface="Comic Sans MS" pitchFamily="4" charset="0"/>
              </a:rPr>
              <a:t>Clofibrate</a:t>
            </a:r>
            <a:r>
              <a:rPr lang="fr-BE">
                <a:solidFill>
                  <a:schemeClr val="bg1"/>
                </a:solidFill>
                <a:latin typeface="Comic Sans MS" pitchFamily="4" charset="0"/>
              </a:rPr>
              <a:t>: atromidin</a:t>
            </a:r>
            <a:endParaRPr lang="fr-FR" u="sng">
              <a:solidFill>
                <a:schemeClr val="bg1"/>
              </a:solidFill>
              <a:latin typeface="Comic Sans MS" pitchFamily="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295400" y="304800"/>
            <a:ext cx="67548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4000" b="1" i="1">
                <a:solidFill>
                  <a:srgbClr val="FF6600"/>
                </a:solidFill>
                <a:latin typeface="Comic Sans MS" pitchFamily="4" charset="0"/>
              </a:rPr>
              <a:t>Plaintes : paresthésies et </a:t>
            </a:r>
            <a:br>
              <a:rPr lang="fr-FR" sz="4000" b="1" i="1">
                <a:solidFill>
                  <a:srgbClr val="FF6600"/>
                </a:solidFill>
                <a:latin typeface="Comic Sans MS" pitchFamily="4" charset="0"/>
              </a:rPr>
            </a:br>
            <a:r>
              <a:rPr lang="fr-FR" sz="4000" b="1" i="1">
                <a:solidFill>
                  <a:srgbClr val="FF6600"/>
                </a:solidFill>
                <a:latin typeface="Comic Sans MS" pitchFamily="4" charset="0"/>
              </a:rPr>
              <a:t>faiblesse musculaire</a:t>
            </a:r>
            <a:endParaRPr lang="en-US" sz="4000" b="1" i="1">
              <a:solidFill>
                <a:srgbClr val="FF6600"/>
              </a:solidFill>
              <a:latin typeface="Comic Sans MS" pitchFamily="4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52400" y="2057400"/>
            <a:ext cx="8991600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•"/>
              <a:tabLst>
                <a:tab pos="1139825" algn="l"/>
                <a:tab pos="1335088" algn="l"/>
                <a:tab pos="3146425" algn="l"/>
              </a:tabLst>
            </a:pPr>
            <a:r>
              <a:rPr lang="fr-FR" b="1">
                <a:solidFill>
                  <a:srgbClr val="FFFF00"/>
                </a:solidFill>
                <a:latin typeface="Comic Sans MS" pitchFamily="4" charset="0"/>
              </a:rPr>
              <a:t>Polyneuropathie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 : </a:t>
            </a: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paresthésies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 distales (MI puis MS) avec ensuite une </a:t>
            </a: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faiblesse musculaire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 prédominant également distalement aux MI</a:t>
            </a:r>
          </a:p>
          <a:p>
            <a:pPr marL="457200" indent="-457200">
              <a:lnSpc>
                <a:spcPct val="150000"/>
              </a:lnSpc>
              <a:buFontTx/>
              <a:buChar char="•"/>
              <a:tabLst>
                <a:tab pos="1139825" algn="l"/>
                <a:tab pos="1335088" algn="l"/>
                <a:tab pos="3146425" algn="l"/>
              </a:tabLst>
            </a:pPr>
            <a:r>
              <a:rPr lang="fr-FR" b="1">
                <a:solidFill>
                  <a:srgbClr val="FFFF00"/>
                </a:solidFill>
                <a:latin typeface="Comic Sans MS" pitchFamily="4" charset="0"/>
              </a:rPr>
              <a:t>Myopathie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 : </a:t>
            </a: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faiblesse musculaire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 isolée prédominant habituellement proximalement</a:t>
            </a:r>
          </a:p>
          <a:p>
            <a:pPr marL="457200" indent="-457200">
              <a:lnSpc>
                <a:spcPct val="150000"/>
              </a:lnSpc>
              <a:buFontTx/>
              <a:buChar char="•"/>
              <a:tabLst>
                <a:tab pos="1139825" algn="l"/>
                <a:tab pos="1335088" algn="l"/>
                <a:tab pos="3146425" algn="l"/>
              </a:tabLst>
            </a:pPr>
            <a:r>
              <a:rPr lang="fr-FR" b="1">
                <a:solidFill>
                  <a:srgbClr val="FFFF00"/>
                </a:solidFill>
                <a:latin typeface="Comic Sans MS" pitchFamily="4" charset="0"/>
              </a:rPr>
              <a:t>Myasthénie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 : </a:t>
            </a: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faiblesse musculaire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 fluctuante (améliorée par le repos, aggravée par l’effort)</a:t>
            </a:r>
            <a:endParaRPr lang="en-US">
              <a:solidFill>
                <a:schemeClr val="bg1"/>
              </a:solidFill>
              <a:latin typeface="Comic Sans MS" pitchFamily="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0" y="1319213"/>
            <a:ext cx="906780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Sels de Lithium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Barbituriques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Benzodiazépines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Antihistaminiques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Neuroleptiques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Paracétamol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Hypokaliémiants : </a:t>
            </a: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diurétiques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, </a:t>
            </a: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laxatifs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, </a:t>
            </a:r>
            <a:r>
              <a:rPr lang="fr-FR">
                <a:solidFill>
                  <a:srgbClr val="FFFF00"/>
                </a:solidFill>
                <a:latin typeface="Comic Sans MS" pitchFamily="4" charset="0"/>
              </a:rPr>
              <a:t>amphotéricine B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 (antimycosique), réglisse</a:t>
            </a:r>
            <a:endParaRPr lang="fr-FR" u="sng">
              <a:solidFill>
                <a:schemeClr val="bg1"/>
              </a:solidFill>
              <a:latin typeface="Comic Sans MS" pitchFamily="4" charset="0"/>
            </a:endParaRP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Oxyprenolol (antihypertenseur), phenformide (ADO), glutethimide (sédatif-hypnotique)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81000" y="-76200"/>
            <a:ext cx="8610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4000" b="1" i="1">
                <a:solidFill>
                  <a:srgbClr val="FF6600"/>
                </a:solidFill>
                <a:latin typeface="Comic Sans MS" pitchFamily="4" charset="0"/>
              </a:rPr>
              <a:t>Myolyse aiguë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 </a:t>
            </a:r>
            <a:br>
              <a:rPr lang="fr-FR">
                <a:solidFill>
                  <a:schemeClr val="bg1"/>
                </a:solidFill>
                <a:latin typeface="Comic Sans MS" pitchFamily="4" charset="0"/>
              </a:rPr>
            </a:b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(tableau brutal de nécrose musculaire avec gonflement musculaire douloureux, CPK +++ et myoglobinurie)</a:t>
            </a:r>
            <a:endParaRPr lang="en-US" sz="4000" b="1" i="1">
              <a:solidFill>
                <a:schemeClr val="bg1"/>
              </a:solidFill>
              <a:latin typeface="Comic Sans MS" pitchFamily="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1012825"/>
            <a:ext cx="90678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Antibiotiques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 : aminoglycosides, polymyxine, tétracyclines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Anesthésiques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 : </a:t>
            </a:r>
            <a:r>
              <a:rPr lang="fr-FR">
                <a:solidFill>
                  <a:srgbClr val="FFFF00"/>
                </a:solidFill>
                <a:latin typeface="Comic Sans MS" pitchFamily="4" charset="0"/>
              </a:rPr>
              <a:t>curare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, </a:t>
            </a:r>
            <a:r>
              <a:rPr lang="fr-FR">
                <a:solidFill>
                  <a:srgbClr val="FFFF00"/>
                </a:solidFill>
                <a:latin typeface="Comic Sans MS" pitchFamily="4" charset="0"/>
              </a:rPr>
              <a:t>suxamethonium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Bétabloquants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Antiépileptiques 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: </a:t>
            </a:r>
            <a:r>
              <a:rPr lang="fr-FR">
                <a:solidFill>
                  <a:srgbClr val="FFFF00"/>
                </a:solidFill>
                <a:latin typeface="Comic Sans MS" pitchFamily="4" charset="0"/>
              </a:rPr>
              <a:t>phenytoïne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, trimethadione</a:t>
            </a:r>
            <a:endParaRPr lang="fr-FR">
              <a:solidFill>
                <a:srgbClr val="FFFF00"/>
              </a:solidFill>
              <a:latin typeface="Comic Sans MS" pitchFamily="4" charset="0"/>
            </a:endParaRP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Colchicine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D pénicillamine, procaïnamide (antiarythmique), chlorpromazine (antipsychotique)</a:t>
            </a:r>
            <a:endParaRPr lang="fr-FR" u="sng">
              <a:solidFill>
                <a:schemeClr val="bg1"/>
              </a:solidFill>
              <a:latin typeface="Comic Sans MS" pitchFamily="4" charset="0"/>
            </a:endParaRP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endParaRPr lang="fr-FR" u="sng">
              <a:solidFill>
                <a:srgbClr val="FFFF00"/>
              </a:solidFill>
              <a:latin typeface="Comic Sans MS" pitchFamily="4" charset="0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81000" y="234950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4000" b="1" i="1">
                <a:solidFill>
                  <a:srgbClr val="FF6600"/>
                </a:solidFill>
                <a:latin typeface="Comic Sans MS" pitchFamily="4" charset="0"/>
              </a:rPr>
              <a:t>Syndrome myasthénique</a:t>
            </a:r>
            <a:endParaRPr lang="en-US" sz="4000" b="1" i="1">
              <a:solidFill>
                <a:schemeClr val="bg1"/>
              </a:solidFill>
              <a:latin typeface="Comic Sans MS" pitchFamily="4" charset="0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81000" y="4953000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4000" b="1" i="1">
                <a:solidFill>
                  <a:srgbClr val="FF6600"/>
                </a:solidFill>
                <a:latin typeface="Comic Sans MS" pitchFamily="4" charset="0"/>
              </a:rPr>
              <a:t>Hyperthermie maligne</a:t>
            </a:r>
            <a:endParaRPr lang="en-US" sz="4000" b="1" i="1">
              <a:solidFill>
                <a:schemeClr val="bg1"/>
              </a:solidFill>
              <a:latin typeface="Comic Sans MS" pitchFamily="4" charset="0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0" y="5594350"/>
            <a:ext cx="9067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Suxamethonium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halotane</a:t>
            </a:r>
            <a:endParaRPr lang="fr-FR" u="sng">
              <a:solidFill>
                <a:srgbClr val="FFFF00"/>
              </a:solidFill>
              <a:latin typeface="Comic Sans MS" pitchFamily="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0" y="1066800"/>
            <a:ext cx="90678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Antirétroviraux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 : </a:t>
            </a:r>
            <a:r>
              <a:rPr lang="fr-FR">
                <a:solidFill>
                  <a:srgbClr val="FFFF00"/>
                </a:solidFill>
                <a:latin typeface="Comic Sans MS" pitchFamily="4" charset="0"/>
              </a:rPr>
              <a:t>AZT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, </a:t>
            </a:r>
            <a:r>
              <a:rPr lang="fr-FR">
                <a:solidFill>
                  <a:srgbClr val="FFFF00"/>
                </a:solidFill>
                <a:latin typeface="Comic Sans MS" pitchFamily="4" charset="0"/>
              </a:rPr>
              <a:t>retrovir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GVRH : </a:t>
            </a:r>
            <a:r>
              <a:rPr lang="fr-FR">
                <a:solidFill>
                  <a:srgbClr val="FF6600"/>
                </a:solidFill>
                <a:latin typeface="Comic Sans MS" pitchFamily="4" charset="0"/>
              </a:rPr>
              <a:t>polymyosite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Tryptophane : </a:t>
            </a:r>
            <a:r>
              <a:rPr lang="fr-FR">
                <a:solidFill>
                  <a:srgbClr val="FF6600"/>
                </a:solidFill>
                <a:latin typeface="Comic Sans MS" pitchFamily="4" charset="0"/>
              </a:rPr>
              <a:t>fasciite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Vaccins contre hépatite et tétanos : </a:t>
            </a:r>
            <a:r>
              <a:rPr lang="fr-FR">
                <a:solidFill>
                  <a:srgbClr val="FF6600"/>
                </a:solidFill>
                <a:latin typeface="Comic Sans MS" pitchFamily="4" charset="0"/>
              </a:rPr>
              <a:t>fasciite à macrophage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 (biopsie musculaire au niveau du site d’injection)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Cimétidine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Pénicillamine </a:t>
            </a:r>
            <a:endParaRPr lang="fr-FR" u="sng">
              <a:solidFill>
                <a:srgbClr val="FF6600"/>
              </a:solidFill>
              <a:latin typeface="Comic Sans MS" pitchFamily="4" charset="0"/>
            </a:endParaRP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endParaRPr lang="fr-FR" u="sng">
              <a:solidFill>
                <a:srgbClr val="FFFF00"/>
              </a:solidFill>
              <a:latin typeface="Comic Sans MS" pitchFamily="4" charset="0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81000" y="288925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4000" b="1" i="1">
                <a:solidFill>
                  <a:srgbClr val="FF6600"/>
                </a:solidFill>
                <a:latin typeface="Comic Sans MS" pitchFamily="4" charset="0"/>
              </a:rPr>
              <a:t>Myopathie inflammatoire</a:t>
            </a:r>
            <a:endParaRPr lang="en-US" sz="4000" b="1" i="1">
              <a:solidFill>
                <a:schemeClr val="bg1"/>
              </a:solidFill>
              <a:latin typeface="Comic Sans MS" pitchFamily="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0" y="1524000"/>
            <a:ext cx="9067800" cy="578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3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Absolues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 : curarisants (molécules non dépolarisantes type atracurium reste possible), aminosides, colimycine, polymyxine, cyclines injectables, quinines, quinidine, procaïnamide, béta-bloquants (même en collyre), diphenyl-hydantoïne, trimethadione, dantrolène, D-penicillamine</a:t>
            </a:r>
          </a:p>
          <a:p>
            <a:pPr marL="457200" indent="-457200">
              <a:lnSpc>
                <a:spcPct val="13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Relatives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 : benzodiazépine, neuroleptiques, carbamazépines, lithium, interféron </a:t>
            </a:r>
            <a:r>
              <a:rPr lang="fr-FR">
                <a:solidFill>
                  <a:schemeClr val="bg1"/>
                </a:solidFill>
                <a:latin typeface="Comic Sans MS" pitchFamily="4" charset="0"/>
                <a:sym typeface="Symbol" pitchFamily="4" charset="2"/>
              </a:rPr>
              <a:t>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, patch de nicotine</a:t>
            </a:r>
          </a:p>
          <a:p>
            <a:pPr marL="457200" indent="-457200">
              <a:lnSpc>
                <a:spcPct val="13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Allopurinol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 : réduire la dose des 2/3</a:t>
            </a:r>
          </a:p>
          <a:p>
            <a:pPr marL="457200" indent="-457200">
              <a:lnSpc>
                <a:spcPct val="13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Iode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 pour examen Rx : déconseillée en cas de poussée</a:t>
            </a:r>
          </a:p>
          <a:p>
            <a:pPr marL="457200" indent="-457200">
              <a:lnSpc>
                <a:spcPct val="13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Vaccins vivants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 : c.i. chez patients sous corticoïdes ou immunosuppresseurs</a:t>
            </a:r>
            <a:endParaRPr lang="fr-FR" u="sng">
              <a:solidFill>
                <a:srgbClr val="FF6600"/>
              </a:solidFill>
              <a:latin typeface="Comic Sans MS" pitchFamily="4" charset="0"/>
            </a:endParaRPr>
          </a:p>
          <a:p>
            <a:pPr marL="457200" indent="-457200">
              <a:lnSpc>
                <a:spcPct val="13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1811338" algn="l"/>
                <a:tab pos="2381250" algn="l"/>
              </a:tabLst>
            </a:pPr>
            <a:endParaRPr lang="fr-FR" u="sng">
              <a:solidFill>
                <a:srgbClr val="FFFF00"/>
              </a:solidFill>
              <a:latin typeface="Comic Sans MS" pitchFamily="4" charset="0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0" y="288925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4000" b="1" i="1">
                <a:solidFill>
                  <a:srgbClr val="FF6600"/>
                </a:solidFill>
                <a:latin typeface="Comic Sans MS" pitchFamily="4" charset="0"/>
              </a:rPr>
              <a:t>Contre-indications médicamenteuses dans la myasthénie</a:t>
            </a:r>
            <a:endParaRPr lang="en-US" sz="4000" b="1" i="1">
              <a:solidFill>
                <a:schemeClr val="bg1"/>
              </a:solidFill>
              <a:latin typeface="Comic Sans MS" pitchFamily="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ENMG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8438" y="347676"/>
            <a:ext cx="8347075" cy="539429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 sz="3200" dirty="0" smtClean="0">
                <a:solidFill>
                  <a:schemeClr val="bg1"/>
                </a:solidFill>
                <a:latin typeface="Arial"/>
                <a:cs typeface="Arial"/>
              </a:rPr>
              <a:t> 	</a:t>
            </a:r>
            <a:r>
              <a:rPr lang="nl-BE" sz="3200" dirty="0" smtClean="0">
                <a:solidFill>
                  <a:schemeClr val="bg1"/>
                </a:solidFill>
                <a:latin typeface="Arial"/>
                <a:cs typeface="Arial"/>
              </a:rPr>
              <a:t>Bonne sensibilité dans les dystrophie 	musculaire et les myosite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nl-BE" sz="3200" dirty="0" smtClean="0">
                <a:solidFill>
                  <a:schemeClr val="bg1"/>
                </a:solidFill>
                <a:latin typeface="Arial"/>
                <a:cs typeface="Arial"/>
              </a:rPr>
              <a:t> 	Mauvaise sensibilité dans les myopathies 	métaboliques =&gt; si l’EMG est normal avec 	un tableau clinique de myopathie : songer 	à une myopathie métabolique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nl-BE" sz="3200" dirty="0" smtClean="0">
                <a:solidFill>
                  <a:schemeClr val="bg1"/>
                </a:solidFill>
                <a:latin typeface="Arial"/>
                <a:cs typeface="Arial"/>
              </a:rPr>
              <a:t> 	Mauvaise spécificité étiologique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nl-BE" sz="3200" dirty="0" smtClean="0">
                <a:solidFill>
                  <a:schemeClr val="bg1"/>
                </a:solidFill>
                <a:latin typeface="Arial"/>
                <a:cs typeface="Arial"/>
              </a:rPr>
              <a:t> 	Myopathie + Neuropathie =&gt; songer à 	mitochondriopathie ou une origine maligne</a:t>
            </a:r>
            <a:endParaRPr lang="fr-BE" sz="32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ENMG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8438" y="347676"/>
            <a:ext cx="8347075" cy="243964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 sz="3200" dirty="0" smtClean="0">
                <a:solidFill>
                  <a:schemeClr val="bg1"/>
                </a:solidFill>
                <a:latin typeface="Arial"/>
                <a:cs typeface="Arial"/>
              </a:rPr>
              <a:t> 	</a:t>
            </a:r>
            <a:r>
              <a:rPr lang="nl-BE" sz="3200" dirty="0" smtClean="0">
                <a:solidFill>
                  <a:schemeClr val="bg1"/>
                </a:solidFill>
                <a:latin typeface="Arial"/>
                <a:cs typeface="Arial"/>
              </a:rPr>
              <a:t>Faiblesse musculaire + enrichissement 	précoce de l’EMG =&gt; myogène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nl-BE" sz="3200" dirty="0" smtClean="0">
                <a:solidFill>
                  <a:schemeClr val="bg1"/>
                </a:solidFill>
                <a:latin typeface="Arial"/>
                <a:cs typeface="Arial"/>
              </a:rPr>
              <a:t> 	Faiblesse musculaire + EMG normal =&gt; 	origine centrale ou supra-corticale</a:t>
            </a:r>
            <a:endParaRPr lang="nl-BE" sz="32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-140461" y="810668"/>
            <a:ext cx="940178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FFFF"/>
                </a:solidFill>
                <a:latin typeface="Arial"/>
                <a:cs typeface="Arial"/>
              </a:rPr>
              <a:t>NEUROGRAPHIE</a:t>
            </a:r>
          </a:p>
          <a:p>
            <a:pPr algn="ctr"/>
            <a:r>
              <a:rPr lang="en-US" sz="8800" b="1" dirty="0" smtClean="0">
                <a:solidFill>
                  <a:srgbClr val="FFFFFF"/>
                </a:solidFill>
                <a:latin typeface="Arial"/>
                <a:cs typeface="Arial"/>
              </a:rPr>
              <a:t>MOTRICE</a:t>
            </a:r>
            <a:endParaRPr lang="en-US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Atteinte non </a:t>
            </a:r>
            <a:r>
              <a:rPr lang="fr-FR" sz="1800" b="1" dirty="0" err="1" smtClean="0">
                <a:solidFill>
                  <a:schemeClr val="bg1"/>
                </a:solidFill>
                <a:latin typeface="Arial"/>
                <a:cs typeface="Arial"/>
              </a:rPr>
              <a:t>longueur-dépendante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8438" y="347676"/>
            <a:ext cx="8347075" cy="362150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 sz="3200" dirty="0" smtClean="0">
                <a:solidFill>
                  <a:schemeClr val="bg1"/>
                </a:solidFill>
                <a:latin typeface="Arial"/>
                <a:cs typeface="Arial"/>
              </a:rPr>
              <a:t>		</a:t>
            </a:r>
            <a:r>
              <a:rPr lang="fr-BE" sz="3200" dirty="0" smtClean="0">
                <a:solidFill>
                  <a:schemeClr val="bg1"/>
                </a:solidFill>
                <a:latin typeface="Arial"/>
                <a:cs typeface="Arial"/>
              </a:rPr>
              <a:t>PAGM du TA plus de 2 X plus petit que le 	PAGM du CEO</a:t>
            </a:r>
            <a:endParaRPr lang="fr-FR" sz="32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 sz="3200" dirty="0" smtClean="0">
                <a:solidFill>
                  <a:schemeClr val="bg1"/>
                </a:solidFill>
                <a:latin typeface="Arial"/>
                <a:cs typeface="Arial"/>
              </a:rPr>
              <a:t> 	Diagnostic différentiel :</a:t>
            </a:r>
            <a:br>
              <a:rPr lang="fr-FR" sz="32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FR" sz="3200" dirty="0" smtClean="0">
                <a:solidFill>
                  <a:schemeClr val="bg1"/>
                </a:solidFill>
                <a:latin typeface="Arial"/>
                <a:cs typeface="Arial"/>
              </a:rPr>
              <a:t>	- 	atteinte radiculaire L4</a:t>
            </a:r>
            <a:br>
              <a:rPr lang="fr-FR" sz="32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FR" sz="3200" dirty="0" smtClean="0">
                <a:solidFill>
                  <a:schemeClr val="bg1"/>
                </a:solidFill>
                <a:latin typeface="Arial"/>
                <a:cs typeface="Arial"/>
              </a:rPr>
              <a:t>	- 	neuropathie </a:t>
            </a:r>
            <a:r>
              <a:rPr lang="fr-FR" sz="3200" dirty="0" err="1" smtClean="0">
                <a:solidFill>
                  <a:schemeClr val="bg1"/>
                </a:solidFill>
                <a:latin typeface="Arial"/>
                <a:cs typeface="Arial"/>
              </a:rPr>
              <a:t>non-longueur</a:t>
            </a:r>
            <a:r>
              <a:rPr lang="fr-FR" sz="3200" dirty="0" smtClean="0">
                <a:solidFill>
                  <a:schemeClr val="bg1"/>
                </a:solidFill>
                <a:latin typeface="Arial"/>
                <a:cs typeface="Arial"/>
              </a:rPr>
              <a:t> dépendante</a:t>
            </a:r>
            <a:br>
              <a:rPr lang="fr-FR" sz="32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FR" sz="3200" dirty="0" smtClean="0">
                <a:solidFill>
                  <a:schemeClr val="bg1"/>
                </a:solidFill>
                <a:latin typeface="Arial"/>
                <a:cs typeface="Arial"/>
              </a:rPr>
              <a:t>		(PRNC et autres maladies dysimmunes)</a:t>
            </a:r>
            <a:endParaRPr lang="fr-BE" sz="32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866399" y="810668"/>
            <a:ext cx="538806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FFFF"/>
                </a:solidFill>
                <a:latin typeface="Arial"/>
                <a:cs typeface="Arial"/>
              </a:rPr>
              <a:t>L’UNITE</a:t>
            </a:r>
          </a:p>
          <a:p>
            <a:pPr algn="ctr"/>
            <a:r>
              <a:rPr lang="en-US" sz="8800" b="1" dirty="0" smtClean="0">
                <a:solidFill>
                  <a:srgbClr val="FFFFFF"/>
                </a:solidFill>
                <a:latin typeface="Arial"/>
                <a:cs typeface="Arial"/>
              </a:rPr>
              <a:t>MOTRICE</a:t>
            </a:r>
            <a:endParaRPr lang="en-US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chemeClr val="bg1"/>
                </a:solidFill>
                <a:latin typeface="Cambria" pitchFamily="-1" charset="0"/>
              </a:rPr>
              <a:t>L’unité motrice</a:t>
            </a: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996" y="1600200"/>
            <a:ext cx="6109654" cy="4400549"/>
          </a:xfrm>
          <a:prstGeom prst="rect">
            <a:avLst/>
          </a:prstGeom>
        </p:spPr>
      </p:pic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247650" y="290531"/>
            <a:ext cx="8896350" cy="185281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buFontTx/>
              <a:buBlip>
                <a:blip r:embed="rId4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Le potentiel d’unité motrice : PUM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- sommation des potentiels de fm + dispersion temporelle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33400" y="0"/>
            <a:ext cx="4479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000" b="1" i="1">
                <a:solidFill>
                  <a:srgbClr val="FF6600"/>
                </a:solidFill>
                <a:latin typeface="Comic Sans MS" pitchFamily="4" charset="0"/>
              </a:rPr>
              <a:t>Plaintes : douleur</a:t>
            </a:r>
            <a:endParaRPr lang="en-US" sz="4000" b="1" i="1">
              <a:solidFill>
                <a:srgbClr val="FF6600"/>
              </a:solidFill>
              <a:latin typeface="Comic Sans MS" pitchFamily="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6200" y="533400"/>
            <a:ext cx="9067800" cy="622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40000"/>
              </a:lnSpc>
              <a:buFontTx/>
              <a:buChar char="•"/>
              <a:tabLst>
                <a:tab pos="1139825" algn="l"/>
                <a:tab pos="1335088" algn="l"/>
                <a:tab pos="3146425" algn="l"/>
              </a:tabLst>
            </a:pP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Douleur musculaire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 : myalgies/contractures/courbatures (rapportée à un muscle ou un groupe musculaire, augmentée par la palpation)</a:t>
            </a:r>
            <a:br>
              <a:rPr lang="fr-FR">
                <a:solidFill>
                  <a:schemeClr val="bg1"/>
                </a:solidFill>
                <a:latin typeface="Comic Sans MS" pitchFamily="4" charset="0"/>
              </a:rPr>
            </a:br>
            <a:r>
              <a:rPr lang="fr-FR">
                <a:solidFill>
                  <a:srgbClr val="FF6600"/>
                </a:solidFill>
                <a:latin typeface="Comic Sans MS" pitchFamily="4" charset="0"/>
              </a:rPr>
              <a:t>à l’effort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 (et/ou myolyse/intolérance)</a:t>
            </a:r>
            <a:br>
              <a:rPr lang="fr-FR">
                <a:solidFill>
                  <a:schemeClr val="bg1"/>
                </a:solidFill>
                <a:latin typeface="Comic Sans MS" pitchFamily="4" charset="0"/>
              </a:rPr>
            </a:b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	-	</a:t>
            </a:r>
            <a:r>
              <a:rPr lang="fr-FR" b="1">
                <a:solidFill>
                  <a:srgbClr val="FFFF00"/>
                </a:solidFill>
                <a:latin typeface="Comic Sans MS" pitchFamily="4" charset="0"/>
              </a:rPr>
              <a:t>glycogénoses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 (McArdle) (intolérance à l’effort bref)</a:t>
            </a:r>
            <a:br>
              <a:rPr lang="fr-FR">
                <a:solidFill>
                  <a:schemeClr val="bg1"/>
                </a:solidFill>
                <a:latin typeface="Comic Sans MS" pitchFamily="4" charset="0"/>
              </a:rPr>
            </a:b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	- déficit en CPT (myolyse après jeûne et/ou effort 		prolongés)</a:t>
            </a:r>
            <a:br>
              <a:rPr lang="fr-FR">
                <a:solidFill>
                  <a:schemeClr val="bg1"/>
                </a:solidFill>
                <a:latin typeface="Comic Sans MS" pitchFamily="4" charset="0"/>
              </a:rPr>
            </a:b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	- </a:t>
            </a:r>
            <a:r>
              <a:rPr lang="fr-FR" b="1">
                <a:solidFill>
                  <a:srgbClr val="FFFF00"/>
                </a:solidFill>
                <a:latin typeface="Comic Sans MS" pitchFamily="4" charset="0"/>
              </a:rPr>
              <a:t>myopathies mitochondriales 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(pas de myolyse) </a:t>
            </a:r>
            <a:br>
              <a:rPr lang="fr-FR">
                <a:solidFill>
                  <a:schemeClr val="bg1"/>
                </a:solidFill>
                <a:latin typeface="Comic Sans MS" pitchFamily="4" charset="0"/>
              </a:rPr>
            </a:b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	- syndrome de Brody, hyperthermie maligne </a:t>
            </a:r>
            <a:br>
              <a:rPr lang="fr-FR">
                <a:solidFill>
                  <a:schemeClr val="bg1"/>
                </a:solidFill>
                <a:latin typeface="Comic Sans MS" pitchFamily="4" charset="0"/>
              </a:rPr>
            </a:br>
            <a:r>
              <a:rPr lang="fr-FR">
                <a:solidFill>
                  <a:srgbClr val="FF6600"/>
                </a:solidFill>
                <a:latin typeface="Comic Sans MS" pitchFamily="4" charset="0"/>
              </a:rPr>
              <a:t>permanentes</a:t>
            </a:r>
            <a:br>
              <a:rPr lang="fr-FR">
                <a:solidFill>
                  <a:srgbClr val="FF6600"/>
                </a:solidFill>
                <a:latin typeface="Comic Sans MS" pitchFamily="4" charset="0"/>
              </a:rPr>
            </a:br>
            <a:r>
              <a:rPr lang="fr-FR">
                <a:solidFill>
                  <a:srgbClr val="FF6600"/>
                </a:solidFill>
                <a:latin typeface="Comic Sans MS" pitchFamily="4" charset="0"/>
              </a:rPr>
              <a:t>	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- </a:t>
            </a:r>
            <a:r>
              <a:rPr lang="fr-FR" b="1">
                <a:solidFill>
                  <a:srgbClr val="FFFF00"/>
                </a:solidFill>
                <a:latin typeface="Comic Sans MS" pitchFamily="4" charset="0"/>
              </a:rPr>
              <a:t>myosite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, hypothyroïdie, PROMM, </a:t>
            </a:r>
            <a:r>
              <a:rPr lang="fr-FR" b="1">
                <a:solidFill>
                  <a:srgbClr val="FFFF00"/>
                </a:solidFill>
                <a:latin typeface="Comic Sans MS" pitchFamily="4" charset="0"/>
              </a:rPr>
              <a:t>vascularites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 </a:t>
            </a:r>
            <a:br>
              <a:rPr lang="fr-FR">
                <a:solidFill>
                  <a:schemeClr val="bg1"/>
                </a:solidFill>
                <a:latin typeface="Comic Sans MS" pitchFamily="4" charset="0"/>
              </a:rPr>
            </a:b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	- </a:t>
            </a:r>
            <a:r>
              <a:rPr lang="fr-FR" b="1">
                <a:solidFill>
                  <a:srgbClr val="FFFF00"/>
                </a:solidFill>
                <a:latin typeface="Comic Sans MS" pitchFamily="4" charset="0"/>
              </a:rPr>
              <a:t>douleurs psychogènes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/fibromyalgies (</a:t>
            </a:r>
            <a:r>
              <a:rPr lang="fr-FR">
                <a:solidFill>
                  <a:schemeClr val="bg1"/>
                </a:solidFill>
                <a:latin typeface="Comic Sans MS" pitchFamily="4" charset="0"/>
                <a:sym typeface="Symbol" pitchFamily="4" charset="2"/>
              </a:rPr>
              <a:t> protéiforme)</a:t>
            </a:r>
            <a:endParaRPr lang="en-US">
              <a:solidFill>
                <a:schemeClr val="bg1"/>
              </a:solidFill>
              <a:latin typeface="Comic Sans MS" pitchFamily="4" charset="0"/>
              <a:sym typeface="Symbol" pitchFamily="4" charset="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chemeClr val="bg1"/>
                </a:solidFill>
                <a:latin typeface="Cambria" pitchFamily="-1" charset="0"/>
              </a:rPr>
              <a:t>L’unité motrice</a:t>
            </a: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01" y="2768600"/>
            <a:ext cx="4707873" cy="3390900"/>
          </a:xfrm>
          <a:prstGeom prst="rect">
            <a:avLst/>
          </a:prstGeom>
        </p:spPr>
      </p:pic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0" y="23831"/>
            <a:ext cx="9144000" cy="362560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buFontTx/>
              <a:buBlip>
                <a:blip r:embed="rId4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Dispersion temporelle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- variabilité de la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conduction axonale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variabilité de la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transmission neuromusculaire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variabilité de la conduction musculaire 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distance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variable 	entre la plaque motrice et l’aiguille + variabilité du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diamètre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des fm)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</a:p>
        </p:txBody>
      </p:sp>
      <p:sp>
        <p:nvSpPr>
          <p:cNvPr id="9" name="Text Box 1030"/>
          <p:cNvSpPr txBox="1">
            <a:spLocks noChangeArrowheads="1"/>
          </p:cNvSpPr>
          <p:nvPr/>
        </p:nvSpPr>
        <p:spPr bwMode="auto">
          <a:xfrm>
            <a:off x="5270500" y="2754331"/>
            <a:ext cx="3873500" cy="362560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buFontTx/>
              <a:buBlip>
                <a:blip r:embed="rId4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Morphologie du PUM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- nombre de fm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distribution des fm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taille des fm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localisation des 		plaques motrices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innervation terminale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chemeClr val="bg1"/>
                </a:solidFill>
                <a:latin typeface="Cambria" pitchFamily="-1" charset="0"/>
              </a:rPr>
              <a:t>L’unité motrice</a:t>
            </a:r>
          </a:p>
        </p:txBody>
      </p:sp>
      <p:sp>
        <p:nvSpPr>
          <p:cNvPr id="35" name="Text Box 1030"/>
          <p:cNvSpPr txBox="1">
            <a:spLocks noChangeArrowheads="1"/>
          </p:cNvSpPr>
          <p:nvPr/>
        </p:nvSpPr>
        <p:spPr bwMode="auto">
          <a:xfrm>
            <a:off x="247650" y="290531"/>
            <a:ext cx="8896350" cy="140961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Le nombre et la taille des unités motrices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Feinstein </a:t>
            </a:r>
            <a:r>
              <a:rPr lang="fr-BE" b="1" i="1" dirty="0" smtClean="0">
                <a:solidFill>
                  <a:srgbClr val="FFFF00"/>
                </a:solidFill>
                <a:latin typeface="Cambria"/>
                <a:cs typeface="Cambria"/>
              </a:rPr>
              <a:t>et al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, 1955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)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876300" y="1485900"/>
          <a:ext cx="7433310" cy="4279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2580"/>
                <a:gridCol w="1895475"/>
                <a:gridCol w="2049780"/>
                <a:gridCol w="1895475"/>
              </a:tblGrid>
              <a:tr h="745875">
                <a:tc>
                  <a:txBody>
                    <a:bodyPr/>
                    <a:lstStyle/>
                    <a:p>
                      <a:r>
                        <a:rPr lang="en-US" dirty="0" smtClean="0"/>
                        <a:t>Muscle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Nombre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d’UM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Nombre</a:t>
                      </a:r>
                      <a:r>
                        <a:rPr lang="en-US" dirty="0" smtClean="0"/>
                        <a:t> de fm/UM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Diamètre</a:t>
                      </a:r>
                      <a:r>
                        <a:rPr lang="en-US" dirty="0" smtClean="0"/>
                        <a:t> des fm (</a:t>
                      </a:r>
                      <a:r>
                        <a:rPr lang="en-US" dirty="0" err="1" smtClean="0"/>
                        <a:t>𝜇m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43213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Platysma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432134">
                <a:tc>
                  <a:txBody>
                    <a:bodyPr/>
                    <a:lstStyle/>
                    <a:p>
                      <a:r>
                        <a:rPr lang="en-US" dirty="0" smtClean="0"/>
                        <a:t>1er </a:t>
                      </a:r>
                      <a:r>
                        <a:rPr lang="en-US" dirty="0" err="1" smtClean="0"/>
                        <a:t>lombrical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</a:tr>
              <a:tr h="432134">
                <a:tc>
                  <a:txBody>
                    <a:bodyPr/>
                    <a:lstStyle/>
                    <a:p>
                      <a:r>
                        <a:rPr lang="en-US" dirty="0" smtClean="0"/>
                        <a:t>1er 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</a:tr>
              <a:tr h="745875">
                <a:tc>
                  <a:txBody>
                    <a:bodyPr/>
                    <a:lstStyle/>
                    <a:p>
                      <a:r>
                        <a:rPr lang="en-US" dirty="0" smtClean="0"/>
                        <a:t>Brachioradialis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315-350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410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</a:tr>
              <a:tr h="74587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Tibial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antérieur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562-657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/>
                </a:tc>
              </a:tr>
              <a:tr h="74587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Gastrocnemius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1634-1934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chemeClr val="bg1"/>
                </a:solidFill>
                <a:latin typeface="Cambria" pitchFamily="-1" charset="0"/>
              </a:rPr>
              <a:t>L’unité motrice</a:t>
            </a:r>
          </a:p>
        </p:txBody>
      </p:sp>
      <p:sp>
        <p:nvSpPr>
          <p:cNvPr id="35" name="Text Box 1030"/>
          <p:cNvSpPr txBox="1">
            <a:spLocks noChangeArrowheads="1"/>
          </p:cNvSpPr>
          <p:nvPr/>
        </p:nvSpPr>
        <p:spPr bwMode="auto">
          <a:xfrm>
            <a:off x="247650" y="290531"/>
            <a:ext cx="8896350" cy="140961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Le territoire des unités motrices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Stålberg &amp; Dioszeghy, 1991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)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350" y="1648092"/>
            <a:ext cx="6915782" cy="4193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chemeClr val="bg1"/>
                </a:solidFill>
                <a:latin typeface="Cambria" pitchFamily="-1" charset="0"/>
              </a:rPr>
              <a:t>L’unité motrice</a:t>
            </a:r>
          </a:p>
        </p:txBody>
      </p:sp>
      <p:sp>
        <p:nvSpPr>
          <p:cNvPr id="35" name="Text Box 1030"/>
          <p:cNvSpPr txBox="1">
            <a:spLocks noChangeArrowheads="1"/>
          </p:cNvSpPr>
          <p:nvPr/>
        </p:nvSpPr>
        <p:spPr bwMode="auto">
          <a:xfrm>
            <a:off x="247650" y="290531"/>
            <a:ext cx="8896350" cy="140961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Zone des plaques motrices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Aquilonius </a:t>
            </a:r>
            <a:r>
              <a:rPr lang="fr-BE" b="1" i="1" dirty="0" smtClean="0">
                <a:solidFill>
                  <a:srgbClr val="FFFF00"/>
                </a:solidFill>
                <a:latin typeface="Cambria"/>
                <a:cs typeface="Cambria"/>
              </a:rPr>
              <a:t>et al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, 1984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)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249" y="1660156"/>
            <a:ext cx="7451273" cy="4029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chemeClr val="bg1"/>
                </a:solidFill>
                <a:latin typeface="Cambria" pitchFamily="-1" charset="0"/>
              </a:rPr>
              <a:t>L’unité motrice</a:t>
            </a: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2743200" y="4876800"/>
            <a:ext cx="2286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667000" y="4495800"/>
            <a:ext cx="2286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2667000" y="4114800"/>
            <a:ext cx="2286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2667000" y="3733800"/>
            <a:ext cx="2286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2743200" y="3352800"/>
            <a:ext cx="2286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447800" y="3429000"/>
            <a:ext cx="3733800" cy="762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447800" y="3810000"/>
            <a:ext cx="3733800" cy="762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447800" y="4191000"/>
            <a:ext cx="3733800" cy="762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1447800" y="4572000"/>
            <a:ext cx="3733800" cy="762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1447800" y="4953000"/>
            <a:ext cx="3733800" cy="762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2895600" y="5257800"/>
            <a:ext cx="2286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1447800" y="5334000"/>
            <a:ext cx="3733800" cy="762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AutoShape 16"/>
          <p:cNvSpPr>
            <a:spLocks noChangeArrowheads="1"/>
          </p:cNvSpPr>
          <p:nvPr/>
        </p:nvSpPr>
        <p:spPr bwMode="auto">
          <a:xfrm>
            <a:off x="3962400" y="1600200"/>
            <a:ext cx="609600" cy="609600"/>
          </a:xfrm>
          <a:prstGeom prst="sun">
            <a:avLst>
              <a:gd name="adj" fmla="val 250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Freeform 18"/>
          <p:cNvSpPr>
            <a:spLocks/>
          </p:cNvSpPr>
          <p:nvPr/>
        </p:nvSpPr>
        <p:spPr bwMode="auto">
          <a:xfrm>
            <a:off x="2878138" y="2143125"/>
            <a:ext cx="1184275" cy="1228725"/>
          </a:xfrm>
          <a:custGeom>
            <a:avLst/>
            <a:gdLst>
              <a:gd name="T0" fmla="*/ 2147483647 w 746"/>
              <a:gd name="T1" fmla="*/ 0 h 774"/>
              <a:gd name="T2" fmla="*/ 2147483647 w 746"/>
              <a:gd name="T3" fmla="*/ 2147483647 h 774"/>
              <a:gd name="T4" fmla="*/ 2147483647 w 746"/>
              <a:gd name="T5" fmla="*/ 2147483647 h 774"/>
              <a:gd name="T6" fmla="*/ 2147483647 w 746"/>
              <a:gd name="T7" fmla="*/ 2147483647 h 774"/>
              <a:gd name="T8" fmla="*/ 2147483647 w 746"/>
              <a:gd name="T9" fmla="*/ 2147483647 h 774"/>
              <a:gd name="T10" fmla="*/ 2147483647 w 746"/>
              <a:gd name="T11" fmla="*/ 2147483647 h 774"/>
              <a:gd name="T12" fmla="*/ 2147483647 w 746"/>
              <a:gd name="T13" fmla="*/ 2147483647 h 774"/>
              <a:gd name="T14" fmla="*/ 2147483647 w 746"/>
              <a:gd name="T15" fmla="*/ 2147483647 h 774"/>
              <a:gd name="T16" fmla="*/ 2147483647 w 746"/>
              <a:gd name="T17" fmla="*/ 2147483647 h 774"/>
              <a:gd name="T18" fmla="*/ 2147483647 w 746"/>
              <a:gd name="T19" fmla="*/ 2147483647 h 774"/>
              <a:gd name="T20" fmla="*/ 0 w 746"/>
              <a:gd name="T21" fmla="*/ 2147483647 h 77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46"/>
              <a:gd name="T34" fmla="*/ 0 h 774"/>
              <a:gd name="T35" fmla="*/ 746 w 746"/>
              <a:gd name="T36" fmla="*/ 774 h 77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46" h="774">
                <a:moveTo>
                  <a:pt x="746" y="0"/>
                </a:moveTo>
                <a:cubicBezTo>
                  <a:pt x="704" y="14"/>
                  <a:pt x="699" y="37"/>
                  <a:pt x="670" y="66"/>
                </a:cubicBezTo>
                <a:cubicBezTo>
                  <a:pt x="653" y="83"/>
                  <a:pt x="633" y="98"/>
                  <a:pt x="614" y="113"/>
                </a:cubicBezTo>
                <a:cubicBezTo>
                  <a:pt x="596" y="127"/>
                  <a:pt x="557" y="151"/>
                  <a:pt x="557" y="151"/>
                </a:cubicBezTo>
                <a:cubicBezTo>
                  <a:pt x="525" y="199"/>
                  <a:pt x="473" y="240"/>
                  <a:pt x="425" y="273"/>
                </a:cubicBezTo>
                <a:cubicBezTo>
                  <a:pt x="403" y="306"/>
                  <a:pt x="382" y="327"/>
                  <a:pt x="349" y="349"/>
                </a:cubicBezTo>
                <a:cubicBezTo>
                  <a:pt x="323" y="387"/>
                  <a:pt x="293" y="427"/>
                  <a:pt x="255" y="453"/>
                </a:cubicBezTo>
                <a:cubicBezTo>
                  <a:pt x="211" y="518"/>
                  <a:pt x="236" y="496"/>
                  <a:pt x="189" y="528"/>
                </a:cubicBezTo>
                <a:cubicBezTo>
                  <a:pt x="151" y="584"/>
                  <a:pt x="114" y="651"/>
                  <a:pt x="57" y="689"/>
                </a:cubicBezTo>
                <a:cubicBezTo>
                  <a:pt x="39" y="739"/>
                  <a:pt x="59" y="697"/>
                  <a:pt x="19" y="745"/>
                </a:cubicBezTo>
                <a:cubicBezTo>
                  <a:pt x="12" y="754"/>
                  <a:pt x="0" y="774"/>
                  <a:pt x="0" y="774"/>
                </a:cubicBez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Freeform 19"/>
          <p:cNvSpPr>
            <a:spLocks/>
          </p:cNvSpPr>
          <p:nvPr/>
        </p:nvSpPr>
        <p:spPr bwMode="auto">
          <a:xfrm>
            <a:off x="2878138" y="2846388"/>
            <a:ext cx="461962" cy="2054225"/>
          </a:xfrm>
          <a:custGeom>
            <a:avLst/>
            <a:gdLst>
              <a:gd name="T0" fmla="*/ 2147483647 w 291"/>
              <a:gd name="T1" fmla="*/ 0 h 1294"/>
              <a:gd name="T2" fmla="*/ 2147483647 w 291"/>
              <a:gd name="T3" fmla="*/ 2147483647 h 1294"/>
              <a:gd name="T4" fmla="*/ 2147483647 w 291"/>
              <a:gd name="T5" fmla="*/ 2147483647 h 1294"/>
              <a:gd name="T6" fmla="*/ 2147483647 w 291"/>
              <a:gd name="T7" fmla="*/ 2147483647 h 1294"/>
              <a:gd name="T8" fmla="*/ 2147483647 w 291"/>
              <a:gd name="T9" fmla="*/ 2147483647 h 1294"/>
              <a:gd name="T10" fmla="*/ 0 w 291"/>
              <a:gd name="T11" fmla="*/ 2147483647 h 12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1"/>
              <a:gd name="T19" fmla="*/ 0 h 1294"/>
              <a:gd name="T20" fmla="*/ 291 w 291"/>
              <a:gd name="T21" fmla="*/ 1294 h 12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1" h="1294">
                <a:moveTo>
                  <a:pt x="283" y="0"/>
                </a:moveTo>
                <a:cubicBezTo>
                  <a:pt x="279" y="133"/>
                  <a:pt x="291" y="277"/>
                  <a:pt x="245" y="406"/>
                </a:cubicBezTo>
                <a:cubicBezTo>
                  <a:pt x="231" y="492"/>
                  <a:pt x="203" y="569"/>
                  <a:pt x="179" y="652"/>
                </a:cubicBezTo>
                <a:cubicBezTo>
                  <a:pt x="168" y="690"/>
                  <a:pt x="164" y="713"/>
                  <a:pt x="142" y="746"/>
                </a:cubicBezTo>
                <a:cubicBezTo>
                  <a:pt x="107" y="878"/>
                  <a:pt x="74" y="1014"/>
                  <a:pt x="28" y="1143"/>
                </a:cubicBezTo>
                <a:cubicBezTo>
                  <a:pt x="20" y="1192"/>
                  <a:pt x="0" y="1245"/>
                  <a:pt x="0" y="1294"/>
                </a:cubicBez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Freeform 20"/>
          <p:cNvSpPr>
            <a:spLocks/>
          </p:cNvSpPr>
          <p:nvPr/>
        </p:nvSpPr>
        <p:spPr bwMode="auto">
          <a:xfrm>
            <a:off x="2817813" y="4346575"/>
            <a:ext cx="209550" cy="168275"/>
          </a:xfrm>
          <a:custGeom>
            <a:avLst/>
            <a:gdLst>
              <a:gd name="T0" fmla="*/ 2147483647 w 132"/>
              <a:gd name="T1" fmla="*/ 0 h 106"/>
              <a:gd name="T2" fmla="*/ 2147483647 w 132"/>
              <a:gd name="T3" fmla="*/ 2147483647 h 106"/>
              <a:gd name="T4" fmla="*/ 0 w 132"/>
              <a:gd name="T5" fmla="*/ 2147483647 h 106"/>
              <a:gd name="T6" fmla="*/ 0 60000 65536"/>
              <a:gd name="T7" fmla="*/ 0 60000 65536"/>
              <a:gd name="T8" fmla="*/ 0 60000 65536"/>
              <a:gd name="T9" fmla="*/ 0 w 132"/>
              <a:gd name="T10" fmla="*/ 0 h 106"/>
              <a:gd name="T11" fmla="*/ 132 w 132"/>
              <a:gd name="T12" fmla="*/ 106 h 1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" h="106">
                <a:moveTo>
                  <a:pt x="132" y="0"/>
                </a:moveTo>
                <a:cubicBezTo>
                  <a:pt x="101" y="10"/>
                  <a:pt x="47" y="47"/>
                  <a:pt x="47" y="47"/>
                </a:cubicBezTo>
                <a:cubicBezTo>
                  <a:pt x="8" y="106"/>
                  <a:pt x="32" y="103"/>
                  <a:pt x="0" y="103"/>
                </a:cubicBez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Freeform 21"/>
          <p:cNvSpPr>
            <a:spLocks/>
          </p:cNvSpPr>
          <p:nvPr/>
        </p:nvSpPr>
        <p:spPr bwMode="auto">
          <a:xfrm>
            <a:off x="2922588" y="4735513"/>
            <a:ext cx="134937" cy="569912"/>
          </a:xfrm>
          <a:custGeom>
            <a:avLst/>
            <a:gdLst>
              <a:gd name="T0" fmla="*/ 0 w 85"/>
              <a:gd name="T1" fmla="*/ 0 h 359"/>
              <a:gd name="T2" fmla="*/ 2147483647 w 85"/>
              <a:gd name="T3" fmla="*/ 2147483647 h 359"/>
              <a:gd name="T4" fmla="*/ 0 60000 65536"/>
              <a:gd name="T5" fmla="*/ 0 60000 65536"/>
              <a:gd name="T6" fmla="*/ 0 w 85"/>
              <a:gd name="T7" fmla="*/ 0 h 359"/>
              <a:gd name="T8" fmla="*/ 85 w 85"/>
              <a:gd name="T9" fmla="*/ 359 h 3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5" h="359">
                <a:moveTo>
                  <a:pt x="0" y="0"/>
                </a:moveTo>
                <a:cubicBezTo>
                  <a:pt x="85" y="82"/>
                  <a:pt x="85" y="251"/>
                  <a:pt x="85" y="359"/>
                </a:cubicBez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Freeform 22"/>
          <p:cNvSpPr>
            <a:spLocks/>
          </p:cNvSpPr>
          <p:nvPr/>
        </p:nvSpPr>
        <p:spPr bwMode="auto">
          <a:xfrm>
            <a:off x="2533650" y="3086100"/>
            <a:ext cx="539750" cy="1079500"/>
          </a:xfrm>
          <a:custGeom>
            <a:avLst/>
            <a:gdLst>
              <a:gd name="T0" fmla="*/ 2147483647 w 340"/>
              <a:gd name="T1" fmla="*/ 2147483647 h 680"/>
              <a:gd name="T2" fmla="*/ 2147483647 w 340"/>
              <a:gd name="T3" fmla="*/ 2147483647 h 680"/>
              <a:gd name="T4" fmla="*/ 0 w 340"/>
              <a:gd name="T5" fmla="*/ 2147483647 h 680"/>
              <a:gd name="T6" fmla="*/ 2147483647 w 340"/>
              <a:gd name="T7" fmla="*/ 2147483647 h 680"/>
              <a:gd name="T8" fmla="*/ 2147483647 w 340"/>
              <a:gd name="T9" fmla="*/ 2147483647 h 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0"/>
              <a:gd name="T16" fmla="*/ 0 h 680"/>
              <a:gd name="T17" fmla="*/ 340 w 340"/>
              <a:gd name="T18" fmla="*/ 680 h 6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0" h="680">
                <a:moveTo>
                  <a:pt x="340" y="19"/>
                </a:moveTo>
                <a:cubicBezTo>
                  <a:pt x="270" y="23"/>
                  <a:pt x="190" y="0"/>
                  <a:pt x="132" y="38"/>
                </a:cubicBezTo>
                <a:cubicBezTo>
                  <a:pt x="49" y="93"/>
                  <a:pt x="13" y="276"/>
                  <a:pt x="0" y="369"/>
                </a:cubicBezTo>
                <a:cubicBezTo>
                  <a:pt x="3" y="410"/>
                  <a:pt x="4" y="451"/>
                  <a:pt x="9" y="491"/>
                </a:cubicBezTo>
                <a:cubicBezTo>
                  <a:pt x="14" y="533"/>
                  <a:pt x="96" y="644"/>
                  <a:pt x="132" y="680"/>
                </a:cubicBez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Freeform 23"/>
          <p:cNvSpPr>
            <a:spLocks/>
          </p:cNvSpPr>
          <p:nvPr/>
        </p:nvSpPr>
        <p:spPr bwMode="auto">
          <a:xfrm>
            <a:off x="2547938" y="3611563"/>
            <a:ext cx="209550" cy="134937"/>
          </a:xfrm>
          <a:custGeom>
            <a:avLst/>
            <a:gdLst>
              <a:gd name="T0" fmla="*/ 0 w 132"/>
              <a:gd name="T1" fmla="*/ 0 h 85"/>
              <a:gd name="T2" fmla="*/ 2147483647 w 132"/>
              <a:gd name="T3" fmla="*/ 2147483647 h 85"/>
              <a:gd name="T4" fmla="*/ 2147483647 w 132"/>
              <a:gd name="T5" fmla="*/ 2147483647 h 85"/>
              <a:gd name="T6" fmla="*/ 0 60000 65536"/>
              <a:gd name="T7" fmla="*/ 0 60000 65536"/>
              <a:gd name="T8" fmla="*/ 0 60000 65536"/>
              <a:gd name="T9" fmla="*/ 0 w 132"/>
              <a:gd name="T10" fmla="*/ 0 h 85"/>
              <a:gd name="T11" fmla="*/ 132 w 132"/>
              <a:gd name="T12" fmla="*/ 85 h 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" h="85">
                <a:moveTo>
                  <a:pt x="0" y="0"/>
                </a:moveTo>
                <a:cubicBezTo>
                  <a:pt x="45" y="14"/>
                  <a:pt x="31" y="33"/>
                  <a:pt x="76" y="47"/>
                </a:cubicBezTo>
                <a:cubicBezTo>
                  <a:pt x="95" y="60"/>
                  <a:pt x="132" y="85"/>
                  <a:pt x="132" y="85"/>
                </a:cubicBez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4572000" y="1600200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Cambria" pitchFamily="-1" charset="0"/>
              </a:rPr>
              <a:t>Motoneurone spinal</a:t>
            </a: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1828800" y="213360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Cambria" pitchFamily="-1" charset="0"/>
              </a:rPr>
              <a:t>Axone moteur</a:t>
            </a: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3124200" y="4994275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Cambria" pitchFamily="-1" charset="0"/>
              </a:rPr>
              <a:t>Plaque motrice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0" y="28194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Cambria" pitchFamily="-1" charset="0"/>
              </a:rPr>
              <a:t>Terminaison axonale</a:t>
            </a:r>
          </a:p>
        </p:txBody>
      </p:sp>
      <p:sp>
        <p:nvSpPr>
          <p:cNvPr id="33" name="Text Box 28"/>
          <p:cNvSpPr txBox="1">
            <a:spLocks noChangeArrowheads="1"/>
          </p:cNvSpPr>
          <p:nvPr/>
        </p:nvSpPr>
        <p:spPr bwMode="auto">
          <a:xfrm>
            <a:off x="3886200" y="3048000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Cambria" pitchFamily="-1" charset="0"/>
              </a:rPr>
              <a:t>Fibre musculaire</a:t>
            </a:r>
          </a:p>
        </p:txBody>
      </p:sp>
      <p:sp>
        <p:nvSpPr>
          <p:cNvPr id="34" name="Freeform 31"/>
          <p:cNvSpPr>
            <a:spLocks/>
          </p:cNvSpPr>
          <p:nvPr/>
        </p:nvSpPr>
        <p:spPr bwMode="auto">
          <a:xfrm>
            <a:off x="5741988" y="3116263"/>
            <a:ext cx="2868612" cy="1184275"/>
          </a:xfrm>
          <a:custGeom>
            <a:avLst/>
            <a:gdLst>
              <a:gd name="T0" fmla="*/ 0 w 1807"/>
              <a:gd name="T1" fmla="*/ 2147483647 h 746"/>
              <a:gd name="T2" fmla="*/ 2147483647 w 1807"/>
              <a:gd name="T3" fmla="*/ 2147483647 h 746"/>
              <a:gd name="T4" fmla="*/ 2147483647 w 1807"/>
              <a:gd name="T5" fmla="*/ 2147483647 h 746"/>
              <a:gd name="T6" fmla="*/ 2147483647 w 1807"/>
              <a:gd name="T7" fmla="*/ 2147483647 h 746"/>
              <a:gd name="T8" fmla="*/ 2147483647 w 1807"/>
              <a:gd name="T9" fmla="*/ 2147483647 h 746"/>
              <a:gd name="T10" fmla="*/ 2147483647 w 1807"/>
              <a:gd name="T11" fmla="*/ 2147483647 h 746"/>
              <a:gd name="T12" fmla="*/ 2147483647 w 1807"/>
              <a:gd name="T13" fmla="*/ 2147483647 h 746"/>
              <a:gd name="T14" fmla="*/ 2147483647 w 1807"/>
              <a:gd name="T15" fmla="*/ 0 h 746"/>
              <a:gd name="T16" fmla="*/ 2147483647 w 1807"/>
              <a:gd name="T17" fmla="*/ 2147483647 h 746"/>
              <a:gd name="T18" fmla="*/ 2147483647 w 1807"/>
              <a:gd name="T19" fmla="*/ 2147483647 h 746"/>
              <a:gd name="T20" fmla="*/ 2147483647 w 1807"/>
              <a:gd name="T21" fmla="*/ 2147483647 h 746"/>
              <a:gd name="T22" fmla="*/ 2147483647 w 1807"/>
              <a:gd name="T23" fmla="*/ 2147483647 h 746"/>
              <a:gd name="T24" fmla="*/ 2147483647 w 1807"/>
              <a:gd name="T25" fmla="*/ 2147483647 h 746"/>
              <a:gd name="T26" fmla="*/ 2147483647 w 1807"/>
              <a:gd name="T27" fmla="*/ 2147483647 h 746"/>
              <a:gd name="T28" fmla="*/ 2147483647 w 1807"/>
              <a:gd name="T29" fmla="*/ 2147483647 h 74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807"/>
              <a:gd name="T46" fmla="*/ 0 h 746"/>
              <a:gd name="T47" fmla="*/ 1807 w 1807"/>
              <a:gd name="T48" fmla="*/ 746 h 74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807" h="746">
                <a:moveTo>
                  <a:pt x="0" y="520"/>
                </a:moveTo>
                <a:cubicBezTo>
                  <a:pt x="57" y="504"/>
                  <a:pt x="215" y="539"/>
                  <a:pt x="261" y="539"/>
                </a:cubicBezTo>
                <a:cubicBezTo>
                  <a:pt x="277" y="558"/>
                  <a:pt x="292" y="576"/>
                  <a:pt x="309" y="595"/>
                </a:cubicBezTo>
                <a:cubicBezTo>
                  <a:pt x="316" y="604"/>
                  <a:pt x="332" y="623"/>
                  <a:pt x="332" y="623"/>
                </a:cubicBezTo>
                <a:cubicBezTo>
                  <a:pt x="358" y="688"/>
                  <a:pt x="326" y="615"/>
                  <a:pt x="368" y="680"/>
                </a:cubicBezTo>
                <a:cubicBezTo>
                  <a:pt x="383" y="703"/>
                  <a:pt x="379" y="728"/>
                  <a:pt x="404" y="746"/>
                </a:cubicBezTo>
                <a:cubicBezTo>
                  <a:pt x="434" y="646"/>
                  <a:pt x="408" y="536"/>
                  <a:pt x="434" y="435"/>
                </a:cubicBezTo>
                <a:cubicBezTo>
                  <a:pt x="442" y="354"/>
                  <a:pt x="443" y="81"/>
                  <a:pt x="443" y="0"/>
                </a:cubicBezTo>
                <a:cubicBezTo>
                  <a:pt x="497" y="63"/>
                  <a:pt x="481" y="274"/>
                  <a:pt x="509" y="406"/>
                </a:cubicBezTo>
                <a:cubicBezTo>
                  <a:pt x="519" y="490"/>
                  <a:pt x="560" y="518"/>
                  <a:pt x="606" y="595"/>
                </a:cubicBezTo>
                <a:cubicBezTo>
                  <a:pt x="701" y="645"/>
                  <a:pt x="649" y="636"/>
                  <a:pt x="761" y="623"/>
                </a:cubicBezTo>
                <a:cubicBezTo>
                  <a:pt x="802" y="590"/>
                  <a:pt x="781" y="601"/>
                  <a:pt x="820" y="586"/>
                </a:cubicBezTo>
                <a:cubicBezTo>
                  <a:pt x="874" y="571"/>
                  <a:pt x="915" y="564"/>
                  <a:pt x="975" y="557"/>
                </a:cubicBezTo>
                <a:cubicBezTo>
                  <a:pt x="1025" y="544"/>
                  <a:pt x="997" y="548"/>
                  <a:pt x="1058" y="548"/>
                </a:cubicBezTo>
                <a:cubicBezTo>
                  <a:pt x="1305" y="511"/>
                  <a:pt x="1556" y="520"/>
                  <a:pt x="1807" y="520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Freeform 35"/>
          <p:cNvSpPr>
            <a:spLocks/>
          </p:cNvSpPr>
          <p:nvPr/>
        </p:nvSpPr>
        <p:spPr bwMode="auto">
          <a:xfrm>
            <a:off x="5726113" y="4805363"/>
            <a:ext cx="2938462" cy="546100"/>
          </a:xfrm>
          <a:custGeom>
            <a:avLst/>
            <a:gdLst>
              <a:gd name="T0" fmla="*/ 0 w 1851"/>
              <a:gd name="T1" fmla="*/ 2147483647 h 344"/>
              <a:gd name="T2" fmla="*/ 2147483647 w 1851"/>
              <a:gd name="T3" fmla="*/ 2147483647 h 344"/>
              <a:gd name="T4" fmla="*/ 2147483647 w 1851"/>
              <a:gd name="T5" fmla="*/ 2147483647 h 344"/>
              <a:gd name="T6" fmla="*/ 2147483647 w 1851"/>
              <a:gd name="T7" fmla="*/ 2147483647 h 344"/>
              <a:gd name="T8" fmla="*/ 2147483647 w 1851"/>
              <a:gd name="T9" fmla="*/ 2147483647 h 344"/>
              <a:gd name="T10" fmla="*/ 2147483647 w 1851"/>
              <a:gd name="T11" fmla="*/ 2147483647 h 344"/>
              <a:gd name="T12" fmla="*/ 2147483647 w 1851"/>
              <a:gd name="T13" fmla="*/ 2147483647 h 344"/>
              <a:gd name="T14" fmla="*/ 2147483647 w 1851"/>
              <a:gd name="T15" fmla="*/ 2147483647 h 344"/>
              <a:gd name="T16" fmla="*/ 2147483647 w 1851"/>
              <a:gd name="T17" fmla="*/ 2147483647 h 344"/>
              <a:gd name="T18" fmla="*/ 2147483647 w 1851"/>
              <a:gd name="T19" fmla="*/ 2147483647 h 344"/>
              <a:gd name="T20" fmla="*/ 2147483647 w 1851"/>
              <a:gd name="T21" fmla="*/ 2147483647 h 344"/>
              <a:gd name="T22" fmla="*/ 2147483647 w 1851"/>
              <a:gd name="T23" fmla="*/ 2147483647 h 344"/>
              <a:gd name="T24" fmla="*/ 2147483647 w 1851"/>
              <a:gd name="T25" fmla="*/ 2147483647 h 344"/>
              <a:gd name="T26" fmla="*/ 2147483647 w 1851"/>
              <a:gd name="T27" fmla="*/ 2147483647 h 344"/>
              <a:gd name="T28" fmla="*/ 2147483647 w 1851"/>
              <a:gd name="T29" fmla="*/ 2147483647 h 344"/>
              <a:gd name="T30" fmla="*/ 2147483647 w 1851"/>
              <a:gd name="T31" fmla="*/ 2147483647 h 344"/>
              <a:gd name="T32" fmla="*/ 2147483647 w 1851"/>
              <a:gd name="T33" fmla="*/ 2147483647 h 34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51"/>
              <a:gd name="T52" fmla="*/ 0 h 344"/>
              <a:gd name="T53" fmla="*/ 1851 w 1851"/>
              <a:gd name="T54" fmla="*/ 344 h 34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51" h="344">
                <a:moveTo>
                  <a:pt x="0" y="324"/>
                </a:moveTo>
                <a:cubicBezTo>
                  <a:pt x="131" y="344"/>
                  <a:pt x="44" y="334"/>
                  <a:pt x="264" y="334"/>
                </a:cubicBezTo>
                <a:cubicBezTo>
                  <a:pt x="323" y="318"/>
                  <a:pt x="313" y="323"/>
                  <a:pt x="359" y="287"/>
                </a:cubicBezTo>
                <a:cubicBezTo>
                  <a:pt x="377" y="273"/>
                  <a:pt x="416" y="249"/>
                  <a:pt x="416" y="249"/>
                </a:cubicBezTo>
                <a:cubicBezTo>
                  <a:pt x="446" y="203"/>
                  <a:pt x="458" y="173"/>
                  <a:pt x="501" y="145"/>
                </a:cubicBezTo>
                <a:cubicBezTo>
                  <a:pt x="513" y="106"/>
                  <a:pt x="534" y="91"/>
                  <a:pt x="567" y="69"/>
                </a:cubicBezTo>
                <a:cubicBezTo>
                  <a:pt x="573" y="60"/>
                  <a:pt x="578" y="49"/>
                  <a:pt x="586" y="41"/>
                </a:cubicBezTo>
                <a:cubicBezTo>
                  <a:pt x="594" y="33"/>
                  <a:pt x="614" y="22"/>
                  <a:pt x="614" y="22"/>
                </a:cubicBezTo>
                <a:cubicBezTo>
                  <a:pt x="681" y="6"/>
                  <a:pt x="759" y="0"/>
                  <a:pt x="822" y="32"/>
                </a:cubicBezTo>
                <a:cubicBezTo>
                  <a:pt x="832" y="37"/>
                  <a:pt x="840" y="46"/>
                  <a:pt x="850" y="51"/>
                </a:cubicBezTo>
                <a:cubicBezTo>
                  <a:pt x="910" y="77"/>
                  <a:pt x="907" y="48"/>
                  <a:pt x="907" y="79"/>
                </a:cubicBezTo>
                <a:cubicBezTo>
                  <a:pt x="956" y="99"/>
                  <a:pt x="995" y="125"/>
                  <a:pt x="1039" y="154"/>
                </a:cubicBezTo>
                <a:cubicBezTo>
                  <a:pt x="1064" y="170"/>
                  <a:pt x="1096" y="173"/>
                  <a:pt x="1124" y="183"/>
                </a:cubicBezTo>
                <a:cubicBezTo>
                  <a:pt x="1135" y="187"/>
                  <a:pt x="1142" y="198"/>
                  <a:pt x="1152" y="202"/>
                </a:cubicBezTo>
                <a:cubicBezTo>
                  <a:pt x="1186" y="216"/>
                  <a:pt x="1239" y="230"/>
                  <a:pt x="1275" y="230"/>
                </a:cubicBezTo>
                <a:cubicBezTo>
                  <a:pt x="1375" y="262"/>
                  <a:pt x="1470" y="287"/>
                  <a:pt x="1577" y="287"/>
                </a:cubicBezTo>
                <a:cubicBezTo>
                  <a:pt x="1698" y="310"/>
                  <a:pt x="1608" y="296"/>
                  <a:pt x="1851" y="296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7848600" y="358140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Cambria" pitchFamily="-1" charset="0"/>
              </a:rPr>
              <a:t>EMG</a:t>
            </a:r>
          </a:p>
        </p:txBody>
      </p: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7848600" y="53340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Cambria" pitchFamily="-1" charset="0"/>
              </a:rPr>
              <a:t>Force</a:t>
            </a:r>
          </a:p>
        </p:txBody>
      </p: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228600" y="381000"/>
            <a:ext cx="8458200" cy="831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>
                <a:solidFill>
                  <a:schemeClr val="bg1"/>
                </a:solidFill>
                <a:latin typeface="Cambria" pitchFamily="-1" charset="0"/>
              </a:rPr>
              <a:t>Lors de la contraction musculaire volontaire, l’EMG étudie la traduction électrique de l’activation des motoneurones spinaux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152400" y="5715000"/>
            <a:ext cx="693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Cambria" pitchFamily="-1" charset="0"/>
              </a:rPr>
              <a:t>Le PUM </a:t>
            </a:r>
            <a:r>
              <a:rPr lang="fr-FR" sz="2000" b="1" dirty="0">
                <a:solidFill>
                  <a:schemeClr val="bg1"/>
                </a:solidFill>
                <a:latin typeface="Cambria" pitchFamily="-1" charset="0"/>
              </a:rPr>
              <a:t>précède</a:t>
            </a:r>
            <a:r>
              <a:rPr lang="en-US" sz="2000" b="1" dirty="0">
                <a:solidFill>
                  <a:schemeClr val="bg1"/>
                </a:solidFill>
                <a:latin typeface="Cambria" pitchFamily="-1" charset="0"/>
              </a:rPr>
              <a:t> de 30 </a:t>
            </a:r>
            <a:r>
              <a:rPr lang="en-US" sz="2000" b="1" dirty="0" err="1">
                <a:solidFill>
                  <a:schemeClr val="bg1"/>
                </a:solidFill>
                <a:latin typeface="Cambria" pitchFamily="-1" charset="0"/>
              </a:rPr>
              <a:t>à</a:t>
            </a:r>
            <a:r>
              <a:rPr lang="en-US" sz="2000" b="1" dirty="0">
                <a:solidFill>
                  <a:schemeClr val="bg1"/>
                </a:solidFill>
                <a:latin typeface="Cambria" pitchFamily="-1" charset="0"/>
              </a:rPr>
              <a:t> 100 ms le </a:t>
            </a:r>
            <a:r>
              <a:rPr lang="en-US" sz="2000" b="1" dirty="0" err="1">
                <a:solidFill>
                  <a:schemeClr val="bg1"/>
                </a:solidFill>
                <a:latin typeface="Cambria" pitchFamily="-1" charset="0"/>
              </a:rPr>
              <a:t>sommet</a:t>
            </a:r>
            <a:r>
              <a:rPr lang="en-US" sz="2000" b="1" dirty="0">
                <a:solidFill>
                  <a:schemeClr val="bg1"/>
                </a:solidFill>
                <a:latin typeface="Cambria" pitchFamily="-1" charset="0"/>
              </a:rPr>
              <a:t> du </a:t>
            </a:r>
            <a:r>
              <a:rPr lang="en-US" sz="2000" b="1" i="1" dirty="0">
                <a:solidFill>
                  <a:schemeClr val="bg1"/>
                </a:solidFill>
                <a:latin typeface="Cambria" pitchFamily="-1" charset="0"/>
              </a:rPr>
              <a:t>twitch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561309" y="2774835"/>
            <a:ext cx="2018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Cambria" pitchFamily="-1" charset="0"/>
              </a:rPr>
              <a:t>PUM </a:t>
            </a:r>
            <a:r>
              <a:rPr lang="fr-FR" sz="2000" b="1" dirty="0" smtClean="0">
                <a:solidFill>
                  <a:srgbClr val="FFFF00"/>
                </a:solidFill>
                <a:latin typeface="Cambria" pitchFamily="-1" charset="0"/>
              </a:rPr>
              <a:t>: 5 – 20 ms</a:t>
            </a:r>
            <a:r>
              <a:rPr lang="en-US" sz="2000" b="1" dirty="0" smtClean="0">
                <a:solidFill>
                  <a:srgbClr val="FFFF00"/>
                </a:solidFill>
                <a:latin typeface="Cambria" pitchFamily="-1" charset="0"/>
              </a:rPr>
              <a:t> 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576126" y="4228985"/>
            <a:ext cx="25889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Cambria" pitchFamily="-1" charset="0"/>
              </a:rPr>
              <a:t>Twitch </a:t>
            </a:r>
            <a:r>
              <a:rPr lang="fr-FR" sz="2000" b="1" dirty="0" smtClean="0">
                <a:solidFill>
                  <a:srgbClr val="FFFF00"/>
                </a:solidFill>
                <a:latin typeface="Cambria" pitchFamily="-1" charset="0"/>
              </a:rPr>
              <a:t>: 30 – 150 ms</a:t>
            </a:r>
            <a:r>
              <a:rPr lang="en-US" sz="2000" b="1" dirty="0" smtClean="0">
                <a:solidFill>
                  <a:srgbClr val="FFFF00"/>
                </a:solidFill>
                <a:latin typeface="Cambria" pitchFamily="-1" charset="0"/>
              </a:rPr>
              <a:t> 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chemeClr val="bg1"/>
                </a:solidFill>
                <a:latin typeface="Cambria" pitchFamily="-1" charset="0"/>
              </a:rPr>
              <a:t>L’unité motrice</a:t>
            </a:r>
          </a:p>
        </p:txBody>
      </p:sp>
      <p:sp>
        <p:nvSpPr>
          <p:cNvPr id="42" name="Text Box 1030"/>
          <p:cNvSpPr txBox="1">
            <a:spLocks noChangeArrowheads="1"/>
          </p:cNvSpPr>
          <p:nvPr/>
        </p:nvSpPr>
        <p:spPr bwMode="auto">
          <a:xfrm>
            <a:off x="247650" y="290531"/>
            <a:ext cx="8896350" cy="628479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Petites unités motrices (I)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-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les plus nombreuses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résistantes à la fatigue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endParaRPr lang="fr-BE" b="1" dirty="0">
              <a:solidFill>
                <a:srgbClr val="FF9900"/>
              </a:solidFill>
              <a:latin typeface="Cambria"/>
              <a:cs typeface="Cambria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 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Grandes unités motrices (IIB)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peu nombreuses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non résistantes à la fatigue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 	</a:t>
            </a:r>
            <a:r>
              <a:rPr lang="fr-BE" b="1" i="1" dirty="0" smtClean="0">
                <a:solidFill>
                  <a:srgbClr val="FF9900"/>
                </a:solidFill>
                <a:latin typeface="Cambria"/>
                <a:cs typeface="Cambria"/>
              </a:rPr>
              <a:t>The size principle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(Henneman E, 1957)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lors d’un effort croissant de contraction musculaire :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1.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les UM sont recrutées en fonction de leur taille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2.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les petites UM en premier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3.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les grandes UM en dernier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lors de la relaxation musculaire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4.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les grandes UM sont mises au repos en premier…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dirty="0" smtClean="0">
              <a:solidFill>
                <a:schemeClr val="bg1"/>
              </a:solidFill>
              <a:latin typeface="Cambria"/>
              <a:cs typeface="Cambria"/>
            </a:endParaRPr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4439" y="565151"/>
            <a:ext cx="3945627" cy="2012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Processus pathologiques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502191"/>
            <a:ext cx="8896350" cy="273921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Myopathies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-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perte de fibres musculaires (fm) fonctionnelles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réduction de la taille des unités motrices (UM) -&gt;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PUM 			d’amplitude et de durée réduites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nombre d’UM inchangé ou subnormal </a:t>
            </a:r>
            <a:r>
              <a:rPr lang="fr-BE" baseline="30000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baseline="30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aseline="30000" dirty="0">
                <a:solidFill>
                  <a:schemeClr val="bg1"/>
                </a:solidFill>
                <a:latin typeface="Cambria"/>
                <a:cs typeface="Cambria"/>
              </a:rPr>
              <a:t>	-</a:t>
            </a:r>
            <a:r>
              <a:rPr lang="fr-BE" baseline="30000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fm de diamètre variable -&gt;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PUM polyphasiques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-95852" y="31750"/>
            <a:ext cx="9380292" cy="686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FFFF"/>
                </a:solidFill>
                <a:latin typeface="Arial"/>
                <a:cs typeface="Arial"/>
              </a:rPr>
              <a:t>ACTIVITES</a:t>
            </a:r>
          </a:p>
          <a:p>
            <a:pPr algn="ctr"/>
            <a:r>
              <a:rPr lang="en-US" sz="8800" b="1" dirty="0" smtClean="0">
                <a:solidFill>
                  <a:srgbClr val="FFFFFF"/>
                </a:solidFill>
                <a:latin typeface="Arial"/>
                <a:cs typeface="Arial"/>
              </a:rPr>
              <a:t>INVOLONTAIRES</a:t>
            </a:r>
          </a:p>
          <a:p>
            <a:pPr algn="ctr"/>
            <a:r>
              <a:rPr lang="en-US" sz="8800" b="1" dirty="0" smtClean="0">
                <a:solidFill>
                  <a:srgbClr val="FFFFFF"/>
                </a:solidFill>
                <a:latin typeface="Arial"/>
                <a:cs typeface="Arial"/>
              </a:rPr>
              <a:t>POUVANT</a:t>
            </a:r>
            <a:br>
              <a:rPr lang="en-US" sz="88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8800" b="1" dirty="0" smtClean="0">
                <a:solidFill>
                  <a:srgbClr val="FFFFFF"/>
                </a:solidFill>
                <a:latin typeface="Arial"/>
                <a:cs typeface="Arial"/>
              </a:rPr>
              <a:t>TRADUIRE UNE </a:t>
            </a:r>
          </a:p>
          <a:p>
            <a:pPr algn="ctr"/>
            <a:r>
              <a:rPr lang="en-US" sz="8800" b="1" dirty="0" smtClean="0">
                <a:solidFill>
                  <a:srgbClr val="FFFFFF"/>
                </a:solidFill>
                <a:latin typeface="Arial"/>
                <a:cs typeface="Arial"/>
              </a:rPr>
              <a:t>MYOPATHIE</a:t>
            </a:r>
            <a:endParaRPr lang="en-US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Activités spontanées anormales </a:t>
            </a:r>
            <a:r>
              <a:rPr lang="fr-FR" sz="1800" b="1" dirty="0" smtClean="0">
                <a:solidFill>
                  <a:srgbClr val="FF0000"/>
                </a:solidFill>
                <a:latin typeface="Arial"/>
                <a:cs typeface="Arial"/>
              </a:rPr>
              <a:t>&gt; fibres musculaires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8438" y="347676"/>
            <a:ext cx="8347075" cy="12604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 sz="3200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sz="3200" dirty="0">
                <a:solidFill>
                  <a:schemeClr val="bg1"/>
                </a:solidFill>
                <a:latin typeface="Arial"/>
                <a:cs typeface="Arial"/>
              </a:rPr>
              <a:t>Hyperexcitabilité des fibres musculaires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sz="3200" dirty="0">
                <a:solidFill>
                  <a:schemeClr val="bg1"/>
                </a:solidFill>
                <a:latin typeface="Arial"/>
                <a:cs typeface="Arial"/>
              </a:rPr>
              <a:t>	Potentiels de fibre musculaire (&lt; 1 mV) </a:t>
            </a:r>
            <a:endParaRPr lang="fr-FR"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96993" y="2328880"/>
            <a:ext cx="6622326" cy="33855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fr-BE" b="1" dirty="0">
                <a:solidFill>
                  <a:srgbClr val="912587"/>
                </a:solidFill>
                <a:latin typeface="Arial"/>
                <a:cs typeface="Arial"/>
              </a:rPr>
              <a:t>Fibrillations et pointes positives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fr-BE" b="1" dirty="0">
                <a:solidFill>
                  <a:srgbClr val="912587"/>
                </a:solidFill>
                <a:latin typeface="Arial"/>
                <a:cs typeface="Arial"/>
              </a:rPr>
              <a:t>Salves pseudo-myotoniques ou DRS / DRC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fr-BE" b="1" dirty="0">
                <a:solidFill>
                  <a:srgbClr val="912587"/>
                </a:solidFill>
                <a:latin typeface="Arial"/>
                <a:cs typeface="Arial"/>
              </a:rPr>
              <a:t>Salves </a:t>
            </a:r>
            <a:r>
              <a:rPr lang="fr-BE" b="1" dirty="0" smtClean="0">
                <a:solidFill>
                  <a:srgbClr val="912587"/>
                </a:solidFill>
                <a:latin typeface="Arial"/>
                <a:cs typeface="Arial"/>
              </a:rPr>
              <a:t>myotoniques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fr-BE" dirty="0" smtClean="0">
                <a:solidFill>
                  <a:srgbClr val="912587"/>
                </a:solidFill>
                <a:latin typeface="Arial"/>
                <a:cs typeface="Arial"/>
              </a:rPr>
              <a:t>(Ripling : mutations cavéoline-3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fr-BE" dirty="0" smtClean="0">
                <a:solidFill>
                  <a:srgbClr val="912587"/>
                </a:solidFill>
                <a:latin typeface="Arial"/>
                <a:cs typeface="Arial"/>
              </a:rPr>
              <a:t>Raideur par déficit de relaxation : Brody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fr-BE" dirty="0" smtClean="0">
                <a:solidFill>
                  <a:srgbClr val="912587"/>
                </a:solidFill>
                <a:latin typeface="Arial"/>
                <a:cs typeface="Arial"/>
              </a:rPr>
              <a:t>Contractures)</a:t>
            </a:r>
            <a:endParaRPr lang="fr-FR" dirty="0">
              <a:solidFill>
                <a:srgbClr val="912587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Fibrillations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" name="Text Box 1027"/>
          <p:cNvSpPr txBox="1">
            <a:spLocks noChangeArrowheads="1"/>
          </p:cNvSpPr>
          <p:nvPr/>
        </p:nvSpPr>
        <p:spPr bwMode="auto">
          <a:xfrm>
            <a:off x="120646" y="265654"/>
            <a:ext cx="9159875" cy="584159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4"/>
              </a:buBlip>
              <a:tabLst>
                <a:tab pos="476250" algn="l"/>
                <a:tab pos="857250" algn="l"/>
              </a:tabLst>
            </a:pPr>
            <a:r>
              <a:rPr lang="fr-FR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Caractéristiques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décharge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non-répétitive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potentiels de </a:t>
            </a:r>
            <a:r>
              <a:rPr lang="fr-BE" b="1" u="sng" dirty="0">
                <a:solidFill>
                  <a:srgbClr val="FF9900"/>
                </a:solidFill>
                <a:latin typeface="Arial"/>
                <a:cs typeface="Arial"/>
              </a:rPr>
              <a:t>fibre musculaire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: 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1 à</a:t>
            </a:r>
            <a: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  <a:t> 5 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ms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de durée, 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</a:t>
            </a:r>
            <a: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  <a:t>25 à 500 μV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d’amplitude,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le plus souvent 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bi-phasique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(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phase positive initiale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), parfois tri-phasique (post-			potentiel positif terminal),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  <a:t>0,5-20 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Hz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de fréquence 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une seule fibrillation :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rythme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(pas métronomique) 			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SIMPLE,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fréquence 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BASSE (0,5-20 Hz)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fibrillations provenant de plusieurs fibres musculaires : 	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rythme 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COMPLEXE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 smtClean="0">
                <a:solidFill>
                  <a:srgbClr val="06FAD7"/>
                </a:solidFill>
                <a:latin typeface="Arial"/>
                <a:cs typeface="Arial"/>
              </a:rPr>
              <a:t>son aigu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, bruit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de </a:t>
            </a:r>
            <a:r>
              <a:rPr lang="fr-BE" b="1" u="sng" dirty="0">
                <a:solidFill>
                  <a:srgbClr val="06FAD7"/>
                </a:solidFill>
                <a:latin typeface="Arial"/>
                <a:cs typeface="Arial"/>
              </a:rPr>
              <a:t>friture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, de </a:t>
            </a:r>
            <a:r>
              <a:rPr lang="fr-BE" b="1" u="sng" dirty="0">
                <a:solidFill>
                  <a:srgbClr val="06FAD7"/>
                </a:solidFill>
                <a:latin typeface="Arial"/>
                <a:cs typeface="Arial"/>
              </a:rPr>
              <a:t>feu de paille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de </a:t>
            </a:r>
            <a:r>
              <a:rPr lang="fr-BE" b="1" u="sng" dirty="0">
                <a:solidFill>
                  <a:srgbClr val="06FAD7"/>
                </a:solidFill>
                <a:latin typeface="Arial"/>
                <a:cs typeface="Arial"/>
              </a:rPr>
              <a:t>pluie sur un toit</a:t>
            </a:r>
            <a:r>
              <a:rPr lang="fr-BE" dirty="0">
                <a:solidFill>
                  <a:srgbClr val="06FAD7"/>
                </a:solidFill>
                <a:latin typeface="Arial"/>
                <a:cs typeface="Arial"/>
              </a:rPr>
              <a:t>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métallique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- 	réduites par l’</a:t>
            </a:r>
            <a: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  <a:t>hypoxie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et le </a:t>
            </a:r>
            <a: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  <a:t>froid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fr-FR" b="1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PLUIE SOUS TOIT EN TOL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373688" y="5297488"/>
            <a:ext cx="249237" cy="24923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533400" y="0"/>
            <a:ext cx="4479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000" b="1" i="1">
                <a:solidFill>
                  <a:srgbClr val="FF6600"/>
                </a:solidFill>
                <a:latin typeface="Comic Sans MS" pitchFamily="4" charset="0"/>
              </a:rPr>
              <a:t>Plaintes : douleur</a:t>
            </a:r>
            <a:endParaRPr lang="en-US" sz="4000" b="1" i="1">
              <a:solidFill>
                <a:srgbClr val="FF6600"/>
              </a:solidFill>
              <a:latin typeface="Comic Sans MS" pitchFamily="4" charset="0"/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76200" y="533400"/>
            <a:ext cx="9067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40000"/>
              </a:lnSpc>
              <a:buFontTx/>
              <a:buChar char="•"/>
              <a:tabLst>
                <a:tab pos="1139825" algn="l"/>
                <a:tab pos="1335088" algn="l"/>
                <a:tab pos="3146425" algn="l"/>
              </a:tabLst>
            </a:pP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Douleur musculaire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 : myalgies/contractures/courbatures (rapportée à un muscle ou un groupe musculaire, augmentée par la palpation)</a:t>
            </a:r>
            <a:br>
              <a:rPr lang="fr-FR">
                <a:solidFill>
                  <a:schemeClr val="bg1"/>
                </a:solidFill>
                <a:latin typeface="Comic Sans MS" pitchFamily="4" charset="0"/>
              </a:rPr>
            </a:br>
            <a:r>
              <a:rPr lang="fr-FR">
                <a:solidFill>
                  <a:srgbClr val="FF6600"/>
                </a:solidFill>
                <a:latin typeface="Comic Sans MS" pitchFamily="4" charset="0"/>
              </a:rPr>
              <a:t>à l’effort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 (et/ou myolyse/intolérance)</a:t>
            </a:r>
            <a:br>
              <a:rPr lang="fr-FR">
                <a:solidFill>
                  <a:schemeClr val="bg1"/>
                </a:solidFill>
                <a:latin typeface="Comic Sans MS" pitchFamily="4" charset="0"/>
              </a:rPr>
            </a:b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	-	certaines </a:t>
            </a:r>
            <a:r>
              <a:rPr lang="fr-FR" b="1">
                <a:solidFill>
                  <a:srgbClr val="FFFF00"/>
                </a:solidFill>
                <a:latin typeface="Comic Sans MS" pitchFamily="4" charset="0"/>
              </a:rPr>
              <a:t>dystrophies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 musculaires ont une 			présentation pseudo-métabolique </a:t>
            </a:r>
            <a:br>
              <a:rPr lang="fr-FR">
                <a:solidFill>
                  <a:schemeClr val="bg1"/>
                </a:solidFill>
                <a:latin typeface="Comic Sans MS" pitchFamily="4" charset="0"/>
              </a:rPr>
            </a:b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			déficit moteur sélectif au testing 				analytique</a:t>
            </a:r>
            <a:br>
              <a:rPr lang="fr-FR">
                <a:solidFill>
                  <a:schemeClr val="bg1"/>
                </a:solidFill>
                <a:latin typeface="Comic Sans MS" pitchFamily="4" charset="0"/>
              </a:rPr>
            </a:b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			scan (coupes au niveau abdo, bassin, 			cuisses, jambes)</a:t>
            </a:r>
            <a:br>
              <a:rPr lang="fr-FR">
                <a:solidFill>
                  <a:schemeClr val="bg1"/>
                </a:solidFill>
                <a:latin typeface="Comic Sans MS" pitchFamily="4" charset="0"/>
              </a:rPr>
            </a:b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			biopsie</a:t>
            </a:r>
            <a:endParaRPr lang="en-US">
              <a:solidFill>
                <a:schemeClr val="bg1"/>
              </a:solidFill>
              <a:latin typeface="Comic Sans MS" pitchFamily="4" charset="0"/>
              <a:sym typeface="Symbol" pitchFamily="4" charset="2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Fibrillations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8438" y="1525063"/>
            <a:ext cx="8945562" cy="452431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5"/>
              </a:buBlip>
              <a:tabLst>
                <a:tab pos="476250" algn="l"/>
                <a:tab pos="857250" algn="l"/>
              </a:tabLst>
            </a:pP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  <a:t>A 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distinguer de :</a:t>
            </a:r>
            <a:br>
              <a:rPr lang="fr-BE" b="1" dirty="0">
                <a:solidFill>
                  <a:srgbClr val="FF9900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activité tonique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	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artefact de pacemaker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: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pointe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de potentiel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biphasique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pulsant régulièrement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parasites électrostatiques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: pointes de potentiel 			monophasique (positive ou négative) apparaissant 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souvent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lors du contact entre l’examinateur et le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patient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  <a:t>potentiels d’irritation nerveuse</a:t>
            </a:r>
            <a:endParaRPr lang="fr-FR" b="1" u="sng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buFontTx/>
              <a:buBlip>
                <a:blip r:embed="rId5"/>
              </a:buBlip>
              <a:tabLst>
                <a:tab pos="476250" algn="l"/>
                <a:tab pos="857250" algn="l"/>
              </a:tabLst>
            </a:pPr>
            <a:endParaRPr lang="fr-FR" b="1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/>
          <a:srcRect l="50819" t="13501" r="2344" b="10376"/>
          <a:stretch>
            <a:fillRect/>
          </a:stretch>
        </p:blipFill>
        <p:spPr bwMode="auto">
          <a:xfrm>
            <a:off x="3284008" y="473700"/>
            <a:ext cx="1371599" cy="167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3179718" y="2116435"/>
            <a:ext cx="15871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FFFF00"/>
                </a:solidFill>
                <a:latin typeface="Arial"/>
                <a:cs typeface="Arial"/>
              </a:rPr>
              <a:t>SD Nandedkar</a:t>
            </a:r>
            <a:endParaRPr lang="en-US" sz="16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pic>
        <p:nvPicPr>
          <p:cNvPr id="13" name="Fibrillations et pointes positives 2.mpeg">
            <a:hlinkClick r:id="" action="ppaction://media"/>
          </p:cNvPr>
          <p:cNvPicPr/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5270500" y="292100"/>
            <a:ext cx="3546342" cy="2590800"/>
          </a:xfrm>
          <a:prstGeom prst="rect">
            <a:avLst/>
          </a:prstGeom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300133" y="288396"/>
            <a:ext cx="3539063" cy="2691871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15" name="Fibrillations et pointes positives 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4814888" y="1360488"/>
            <a:ext cx="249237" cy="24923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70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FIBS SEULE.mov">
            <a:hlinkClick r:id="" action="ppaction://media"/>
          </p:cNvPr>
          <p:cNvPicPr/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-12700" y="336550"/>
            <a:ext cx="9144000" cy="5143500"/>
          </a:xfrm>
          <a:prstGeom prst="rect">
            <a:avLst/>
          </a:prstGeom>
        </p:spPr>
      </p:pic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Fibrillations vs Potentiels d’irritation nerveuse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2" name="FIBS SEULE.mp4">
            <a:hlinkClick r:id="" action="ppaction://media"/>
          </p:cNvPr>
          <p:cNvPicPr/>
          <p:nvPr>
            <a:videoFile r:link=""/>
          </p:nvPr>
        </p:nvPicPr>
        <p:blipFill>
          <a:blip r:embed="rId7"/>
          <a:stretch>
            <a:fillRect/>
          </a:stretch>
        </p:blipFill>
        <p:spPr>
          <a:xfrm>
            <a:off x="0" y="368300"/>
            <a:ext cx="9144000" cy="5143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63743" y="4999335"/>
            <a:ext cx="19415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  <a:latin typeface="Arial"/>
                <a:cs typeface="Arial"/>
              </a:rPr>
              <a:t>SD Nandedkar</a:t>
            </a:r>
            <a:endParaRPr lang="en-US" sz="20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0" name="Rectangle 1027"/>
          <p:cNvSpPr>
            <a:spLocks noChangeArrowheads="1"/>
          </p:cNvSpPr>
          <p:nvPr/>
        </p:nvSpPr>
        <p:spPr bwMode="auto">
          <a:xfrm>
            <a:off x="-25400" y="0"/>
            <a:ext cx="2298700" cy="56515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11" name="Rectangle 1027"/>
          <p:cNvSpPr>
            <a:spLocks noChangeArrowheads="1"/>
          </p:cNvSpPr>
          <p:nvPr/>
        </p:nvSpPr>
        <p:spPr bwMode="auto">
          <a:xfrm>
            <a:off x="6845300" y="0"/>
            <a:ext cx="2298700" cy="56769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260600" y="317500"/>
            <a:ext cx="4584700" cy="5207000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17" name="FIBS SEUL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611188" y="5780088"/>
            <a:ext cx="249237" cy="249237"/>
          </a:xfrm>
          <a:prstGeom prst="rect">
            <a:avLst/>
          </a:prstGeom>
        </p:spPr>
      </p:pic>
      <p:pic>
        <p:nvPicPr>
          <p:cNvPr id="18" name="Potentiels d'irritation nerveuse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3836988" y="5780088"/>
            <a:ext cx="249237" cy="24923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68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6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Pointes positives (PSW)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8438" y="527586"/>
            <a:ext cx="8945562" cy="5410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Caractéristiques</a:t>
            </a:r>
            <a:br>
              <a:rPr lang="fr-BE" b="1" dirty="0">
                <a:solidFill>
                  <a:srgbClr val="FF9900"/>
                </a:solidFill>
                <a:latin typeface="Arial"/>
                <a:cs typeface="Arial"/>
              </a:rPr>
            </a:b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 	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-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décharges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non-répétitives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potentiels de </a:t>
            </a:r>
            <a:r>
              <a:rPr lang="fr-BE" b="1" u="sng" dirty="0">
                <a:solidFill>
                  <a:srgbClr val="FF9900"/>
                </a:solidFill>
                <a:latin typeface="Arial"/>
                <a:cs typeface="Arial"/>
              </a:rPr>
              <a:t>fibre musculaire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: déflexion positive à 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front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raide suivie d’une déflexion négative plus lente, 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</a:t>
            </a:r>
            <a: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  <a:t>10 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à 50 ms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de durée, 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50 à</a:t>
            </a:r>
            <a: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  <a:t> 500 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µV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d’amplitude 	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une seule pointe positive :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rythme 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SIMPLE, 				</a:t>
            </a:r>
            <a:r>
              <a:rPr lang="fr-BE" b="1" dirty="0" smtClean="0">
                <a:solidFill>
                  <a:srgbClr val="FFFFFF"/>
                </a:solidFill>
                <a:latin typeface="Arial"/>
                <a:cs typeface="Arial"/>
              </a:rPr>
              <a:t>fréquence BASSE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fr-BE" b="1" dirty="0">
                <a:solidFill>
                  <a:srgbClr val="06FAD7"/>
                </a:solidFill>
                <a:latin typeface="Arial"/>
                <a:cs typeface="Arial"/>
              </a:rPr>
              <a:t>bruit </a:t>
            </a:r>
            <a:r>
              <a:rPr lang="fr-BE" b="1" dirty="0" smtClean="0">
                <a:solidFill>
                  <a:srgbClr val="06FAD7"/>
                </a:solidFill>
                <a:latin typeface="Arial"/>
                <a:cs typeface="Arial"/>
              </a:rPr>
              <a:t>mat, grave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(&gt;&lt; fibrillation)	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pointes positives provenant de plusieurs fibres : 	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rythme 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COMPLEXE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endParaRPr lang="fr-BE" b="1" dirty="0">
              <a:solidFill>
                <a:srgbClr val="FF99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Signification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identique à la fibrillation </a:t>
            </a:r>
            <a:r>
              <a:rPr lang="fr-BE" b="1" dirty="0">
                <a:solidFill>
                  <a:schemeClr val="bg1"/>
                </a:solidFill>
                <a:latin typeface="Arial"/>
                <a:cs typeface="Arial"/>
              </a:rPr>
              <a:t>ou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stade différent 				d’altération des propriétés membranaires</a:t>
            </a:r>
            <a:endParaRPr lang="fr-FR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Pointes positives (PSW)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2174" y="1855250"/>
            <a:ext cx="9131825" cy="273921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5"/>
              </a:buBlip>
              <a:tabLst>
                <a:tab pos="476250" algn="l"/>
                <a:tab pos="857250" algn="l"/>
              </a:tabLst>
            </a:pP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  <a:t>A 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distinguer de :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activité tonique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	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artefact de pacemaker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parasites électrostatiques</a:t>
            </a:r>
            <a:b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b="1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artefact de cable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: défaut du blindage du câble 	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reliant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l’aiguille électrode à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l’amplificateur</a:t>
            </a:r>
            <a:endParaRPr lang="fr-FR" b="1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Fibrillations et pointes positives.mpeg">
            <a:hlinkClick r:id="" action="ppaction://media"/>
          </p:cNvPr>
          <p:cNvPicPr/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791200" y="292100"/>
            <a:ext cx="3111500" cy="2273124"/>
          </a:xfrm>
          <a:prstGeom prst="rect">
            <a:avLst/>
          </a:prstGeom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791199" y="254530"/>
            <a:ext cx="3115729" cy="2268537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10" name="Fibrillations et pointes positives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992688" y="712788"/>
            <a:ext cx="249237" cy="24923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0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30" name="FIB DOUBLE.mov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95250"/>
            <a:ext cx="9144000" cy="5143500"/>
          </a:xfrm>
          <a:prstGeom prst="rect">
            <a:avLst/>
          </a:prstGeom>
        </p:spPr>
      </p:pic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Doubles fibrillations/doubles pointes positives (PSW) 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2" name="Rectangle 1027"/>
          <p:cNvSpPr>
            <a:spLocks noChangeArrowheads="1"/>
          </p:cNvSpPr>
          <p:nvPr/>
        </p:nvSpPr>
        <p:spPr bwMode="auto">
          <a:xfrm>
            <a:off x="6858000" y="0"/>
            <a:ext cx="2286000" cy="5359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21" name="Rectangle 1027"/>
          <p:cNvSpPr>
            <a:spLocks noChangeArrowheads="1"/>
          </p:cNvSpPr>
          <p:nvPr/>
        </p:nvSpPr>
        <p:spPr bwMode="auto">
          <a:xfrm>
            <a:off x="0" y="0"/>
            <a:ext cx="2286000" cy="52578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0" y="16935"/>
            <a:ext cx="9143999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BE" b="1" dirty="0">
                <a:solidFill>
                  <a:srgbClr val="912587"/>
                </a:solidFill>
                <a:latin typeface="Arial"/>
                <a:cs typeface="Arial"/>
              </a:rPr>
              <a:t>potentiel de fibre musculaire qui serait bloqué avant</a:t>
            </a:r>
          </a:p>
          <a:p>
            <a:pPr algn="ctr"/>
            <a:r>
              <a:rPr lang="fr-BE" b="1" dirty="0">
                <a:solidFill>
                  <a:srgbClr val="912587"/>
                </a:solidFill>
                <a:latin typeface="Arial"/>
                <a:cs typeface="Arial"/>
              </a:rPr>
              <a:t> 		d’arriver sous l’aiguille </a:t>
            </a:r>
            <a:r>
              <a:rPr lang="fr-BE" b="1" dirty="0" smtClean="0">
                <a:solidFill>
                  <a:srgbClr val="912587"/>
                </a:solidFill>
                <a:latin typeface="Arial"/>
                <a:cs typeface="Arial"/>
              </a:rPr>
              <a:t>électrode</a:t>
            </a:r>
          </a:p>
        </p:txBody>
      </p:sp>
      <p:sp>
        <p:nvSpPr>
          <p:cNvPr id="23" name="Rectangle 1027"/>
          <p:cNvSpPr>
            <a:spLocks noChangeArrowheads="1"/>
          </p:cNvSpPr>
          <p:nvPr/>
        </p:nvSpPr>
        <p:spPr bwMode="auto">
          <a:xfrm>
            <a:off x="0" y="838200"/>
            <a:ext cx="9144000" cy="7747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24" name="Rectangle 1027"/>
          <p:cNvSpPr>
            <a:spLocks noChangeArrowheads="1"/>
          </p:cNvSpPr>
          <p:nvPr/>
        </p:nvSpPr>
        <p:spPr bwMode="auto">
          <a:xfrm>
            <a:off x="0" y="4495800"/>
            <a:ext cx="9144000" cy="7747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25" name="Rectangle 1027"/>
          <p:cNvSpPr>
            <a:spLocks noChangeArrowheads="1"/>
          </p:cNvSpPr>
          <p:nvPr/>
        </p:nvSpPr>
        <p:spPr bwMode="auto">
          <a:xfrm>
            <a:off x="1231900" y="1244600"/>
            <a:ext cx="1117600" cy="38989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26" name="Rectangle 1027"/>
          <p:cNvSpPr>
            <a:spLocks noChangeArrowheads="1"/>
          </p:cNvSpPr>
          <p:nvPr/>
        </p:nvSpPr>
        <p:spPr bwMode="auto">
          <a:xfrm>
            <a:off x="6604000" y="1485900"/>
            <a:ext cx="1117600" cy="38989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grpSp>
        <p:nvGrpSpPr>
          <p:cNvPr id="27" name="Grouper 26"/>
          <p:cNvGrpSpPr/>
          <p:nvPr/>
        </p:nvGrpSpPr>
        <p:grpSpPr>
          <a:xfrm>
            <a:off x="2798234" y="4986866"/>
            <a:ext cx="3505200" cy="872068"/>
            <a:chOff x="2798234" y="5253566"/>
            <a:chExt cx="3505200" cy="872068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798234" y="5897034"/>
              <a:ext cx="3505200" cy="76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 dirty="0">
                <a:latin typeface="Arial"/>
                <a:cs typeface="Arial"/>
              </a:endParaRP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4855634" y="5744634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 dirty="0">
                <a:latin typeface="Arial"/>
                <a:cs typeface="Arial"/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3941234" y="6125634"/>
              <a:ext cx="838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 dirty="0">
                <a:latin typeface="Arial"/>
                <a:cs typeface="Arial"/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H="1">
              <a:off x="2798234" y="6125634"/>
              <a:ext cx="990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 dirty="0">
                <a:latin typeface="Arial"/>
                <a:cs typeface="Arial"/>
              </a:endParaRPr>
            </a:p>
          </p:txBody>
        </p:sp>
        <p:sp>
          <p:nvSpPr>
            <p:cNvPr id="15" name="Rectangle 13" descr="10%"/>
            <p:cNvSpPr>
              <a:spLocks noChangeArrowheads="1"/>
            </p:cNvSpPr>
            <p:nvPr/>
          </p:nvSpPr>
          <p:spPr bwMode="auto">
            <a:xfrm>
              <a:off x="4779434" y="5897034"/>
              <a:ext cx="304800" cy="76200"/>
            </a:xfrm>
            <a:prstGeom prst="rect">
              <a:avLst/>
            </a:prstGeom>
            <a:pattFill prst="pct10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 dirty="0">
                <a:latin typeface="Arial"/>
                <a:cs typeface="Arial"/>
              </a:endParaRPr>
            </a:p>
          </p:txBody>
        </p:sp>
        <p:sp>
          <p:nvSpPr>
            <p:cNvPr id="16" name="Rectangle 33"/>
            <p:cNvSpPr>
              <a:spLocks noChangeArrowheads="1"/>
            </p:cNvSpPr>
            <p:nvPr/>
          </p:nvSpPr>
          <p:spPr bwMode="auto">
            <a:xfrm>
              <a:off x="3788834" y="5897034"/>
              <a:ext cx="152400" cy="762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 dirty="0">
                <a:latin typeface="Arial"/>
                <a:cs typeface="Arial"/>
              </a:endParaRPr>
            </a:p>
          </p:txBody>
        </p:sp>
        <p:sp>
          <p:nvSpPr>
            <p:cNvPr id="17" name="Text Box 34"/>
            <p:cNvSpPr txBox="1">
              <a:spLocks noChangeArrowheads="1"/>
            </p:cNvSpPr>
            <p:nvPr/>
          </p:nvSpPr>
          <p:spPr bwMode="auto">
            <a:xfrm>
              <a:off x="3077633" y="5431367"/>
              <a:ext cx="13716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olidFill>
                    <a:srgbClr val="FFFFFF"/>
                  </a:solidFill>
                  <a:latin typeface="Arial"/>
                  <a:cs typeface="Arial"/>
                </a:rPr>
                <a:t>Pacemaker</a:t>
              </a:r>
            </a:p>
          </p:txBody>
        </p:sp>
        <p:sp>
          <p:nvSpPr>
            <p:cNvPr id="18" name="Text Box 36"/>
            <p:cNvSpPr txBox="1">
              <a:spLocks noChangeArrowheads="1"/>
            </p:cNvSpPr>
            <p:nvPr/>
          </p:nvSpPr>
          <p:spPr bwMode="auto">
            <a:xfrm>
              <a:off x="4686300" y="5253566"/>
              <a:ext cx="1600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olidFill>
                    <a:srgbClr val="FFFFFF"/>
                  </a:solidFill>
                  <a:latin typeface="Arial"/>
                  <a:cs typeface="Arial"/>
                </a:rPr>
                <a:t>EMG electrode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7202443" y="6294735"/>
            <a:ext cx="19415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  <a:latin typeface="Arial"/>
                <a:cs typeface="Arial"/>
              </a:rPr>
              <a:t>SD Nandedkar</a:t>
            </a:r>
            <a:endParaRPr lang="en-US" sz="20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2260600" y="1536700"/>
            <a:ext cx="4419600" cy="2895600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31" name="DOUBLE FIBS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1931988" y="5538788"/>
            <a:ext cx="249237" cy="24923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25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DRS/DRC ou salves pseudo-myotoniques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60338" y="273592"/>
            <a:ext cx="9159875" cy="584159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5"/>
              </a:buBlip>
              <a:tabLst>
                <a:tab pos="476250" algn="l"/>
                <a:tab pos="857250" algn="l"/>
              </a:tabLst>
            </a:pPr>
            <a:r>
              <a:rPr lang="fr-FR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Caractéristiques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décharge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répétitive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d’un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ou plusieurs potentiels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de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BE" b="1" u="sng" dirty="0" smtClean="0">
                <a:solidFill>
                  <a:srgbClr val="FF9900"/>
                </a:solidFill>
                <a:latin typeface="Arial"/>
                <a:cs typeface="Arial"/>
              </a:rPr>
              <a:t>f.m.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		groupés, survenant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sans rythme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    </a:t>
            </a:r>
            <a:b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dirty="0" smtClean="0">
                <a:solidFill>
                  <a:srgbClr val="FFFFFF"/>
                </a:solidFill>
                <a:latin typeface="Arial"/>
                <a:cs typeface="Arial"/>
              </a:rPr>
              <a:t>fréquence INTRINSEQUE BASSE (entre </a:t>
            </a:r>
            <a:r>
              <a:rPr lang="fr-BE" b="1" dirty="0">
                <a:solidFill>
                  <a:srgbClr val="FFFFFF"/>
                </a:solidFill>
                <a:latin typeface="Arial"/>
                <a:cs typeface="Arial"/>
              </a:rPr>
              <a:t>10 et 50 </a:t>
            </a:r>
            <a:r>
              <a:rPr lang="fr-BE" b="1" dirty="0" smtClean="0">
                <a:solidFill>
                  <a:srgbClr val="FFFFFF"/>
                </a:solidFill>
                <a:latin typeface="Arial"/>
                <a:cs typeface="Arial"/>
              </a:rPr>
              <a:t>Hz)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le potentiel élémentaire est soit une fibrillation ou une 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pointe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positive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début et fin brusques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durée longue, pfs plusieurs minutes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dirty="0">
                <a:solidFill>
                  <a:srgbClr val="FFFF00"/>
                </a:solidFill>
                <a:latin typeface="Arial"/>
                <a:cs typeface="Arial"/>
              </a:rPr>
              <a:t>amplitude et fréquence constante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pas de traduction clinique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 smtClean="0">
                <a:solidFill>
                  <a:srgbClr val="06FAD7"/>
                </a:solidFill>
                <a:latin typeface="Arial"/>
                <a:cs typeface="Arial"/>
              </a:rPr>
              <a:t>son constant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, bruit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de </a:t>
            </a:r>
            <a:r>
              <a:rPr lang="fr-BE" b="1" u="sng" dirty="0">
                <a:solidFill>
                  <a:srgbClr val="06FAD7"/>
                </a:solidFill>
                <a:latin typeface="Arial"/>
                <a:cs typeface="Arial"/>
              </a:rPr>
              <a:t>marteau piqueur</a:t>
            </a:r>
            <a:r>
              <a:rPr lang="fr-BE" dirty="0" smtClean="0">
                <a:solidFill>
                  <a:srgbClr val="06FAD7"/>
                </a:solidFill>
                <a:latin typeface="Arial"/>
                <a:cs typeface="Arial"/>
              </a:rPr>
              <a:t> </a:t>
            </a:r>
            <a:br>
              <a:rPr lang="fr-BE" dirty="0" smtClean="0">
                <a:solidFill>
                  <a:srgbClr val="06FAD7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rgbClr val="06FAD7"/>
                </a:solidFill>
                <a:latin typeface="Arial"/>
                <a:cs typeface="Arial"/>
              </a:rPr>
              <a:t>	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ou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de </a:t>
            </a:r>
            <a:r>
              <a:rPr lang="fr-BE" b="1" u="sng" dirty="0">
                <a:solidFill>
                  <a:srgbClr val="06FAD7"/>
                </a:solidFill>
                <a:latin typeface="Arial"/>
                <a:cs typeface="Arial"/>
              </a:rPr>
              <a:t>bateau à moteur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déclenchées par le 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déplacement de l’aiguille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fr-FR" b="1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734175" y="3462879"/>
            <a:ext cx="2099854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b="1" dirty="0">
                <a:solidFill>
                  <a:srgbClr val="912587"/>
                </a:solidFill>
                <a:latin typeface="Arial"/>
                <a:cs typeface="Arial"/>
              </a:rPr>
              <a:t>&gt;&lt; salves</a:t>
            </a:r>
          </a:p>
          <a:p>
            <a:r>
              <a:rPr lang="fr-FR" b="1" dirty="0">
                <a:solidFill>
                  <a:srgbClr val="912587"/>
                </a:solidFill>
                <a:latin typeface="Arial"/>
                <a:cs typeface="Arial"/>
              </a:rPr>
              <a:t>myotoniques</a:t>
            </a:r>
          </a:p>
        </p:txBody>
      </p:sp>
      <p:sp>
        <p:nvSpPr>
          <p:cNvPr id="14" name="AutoShape 5"/>
          <p:cNvSpPr>
            <a:spLocks/>
          </p:cNvSpPr>
          <p:nvPr/>
        </p:nvSpPr>
        <p:spPr bwMode="auto">
          <a:xfrm>
            <a:off x="6327775" y="3108867"/>
            <a:ext cx="188913" cy="1544637"/>
          </a:xfrm>
          <a:prstGeom prst="rightBrace">
            <a:avLst>
              <a:gd name="adj1" fmla="val 68137"/>
              <a:gd name="adj2" fmla="val 50000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9" name="MARTEAU PIQUEU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6821488" y="4891088"/>
            <a:ext cx="249237" cy="249237"/>
          </a:xfrm>
          <a:prstGeom prst="rect">
            <a:avLst/>
          </a:prstGeom>
        </p:spPr>
      </p:pic>
      <p:pic>
        <p:nvPicPr>
          <p:cNvPr id="15" name="VIEILLE BARQUE MOTEUR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08488" y="5322888"/>
            <a:ext cx="249237" cy="24923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22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DRS/DRC ou salves pseudo-myotoniques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98438" y="231269"/>
            <a:ext cx="8707437" cy="53984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7"/>
              </a:buBlip>
              <a:tabLst>
                <a:tab pos="476250" algn="l"/>
                <a:tab pos="857250" algn="l"/>
              </a:tabLst>
            </a:pPr>
            <a:r>
              <a:rPr lang="fr-FR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Signification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 	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hyperexcitabilité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des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fibres musculaires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acquisition d’une capacité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de 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décharge rythmique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</a:t>
            </a:r>
            <a: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  <a:t>auto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-entretenue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(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comme fibre musculaire lisse ou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fibre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myocardique)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signe non spécifique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d’affection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neuromusculaire 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			(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neurogène chronique 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	ou myogène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récent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/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chronique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Schwartz-Jampel) </a:t>
            </a:r>
            <a:endParaRPr lang="fr-FR" b="1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File7.mpeg">
            <a:hlinkClick r:id="" action="ppaction://media"/>
          </p:cNvPr>
          <p:cNvPicPr/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5588000" y="520700"/>
            <a:ext cx="3111500" cy="2273124"/>
          </a:xfrm>
          <a:prstGeom prst="rect">
            <a:avLst/>
          </a:prstGeom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571065" y="487363"/>
            <a:ext cx="3115729" cy="2268537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18" name="CRD.mov">
            <a:hlinkClick r:id="" action="ppaction://media"/>
          </p:cNvPr>
          <p:cNvPicPr/>
          <p:nvPr>
            <a:videoFile r:link="rId2"/>
          </p:nvPr>
        </p:nvPicPr>
        <p:blipFill>
          <a:blip r:embed="rId9"/>
          <a:stretch>
            <a:fillRect/>
          </a:stretch>
        </p:blipFill>
        <p:spPr>
          <a:xfrm>
            <a:off x="5623276" y="3821112"/>
            <a:ext cx="3050823" cy="1716088"/>
          </a:xfrm>
          <a:prstGeom prst="rect">
            <a:avLst/>
          </a:prstGeom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5596465" y="3771900"/>
            <a:ext cx="3115729" cy="1739900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1543" y="5697835"/>
            <a:ext cx="12396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  <a:latin typeface="Arial"/>
                <a:cs typeface="Arial"/>
              </a:rPr>
              <a:t>W Pease</a:t>
            </a:r>
            <a:endParaRPr lang="en-US" sz="20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pic>
        <p:nvPicPr>
          <p:cNvPr id="17" name="DRS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/>
          <a:stretch>
            <a:fillRect/>
          </a:stretch>
        </p:blipFill>
        <p:spPr>
          <a:xfrm>
            <a:off x="4992688" y="1525588"/>
            <a:ext cx="249237" cy="249237"/>
          </a:xfrm>
          <a:prstGeom prst="rect">
            <a:avLst/>
          </a:prstGeom>
        </p:spPr>
      </p:pic>
      <p:pic>
        <p:nvPicPr>
          <p:cNvPr id="19" name="CRD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0"/>
          <a:stretch>
            <a:fillRect/>
          </a:stretch>
        </p:blipFill>
        <p:spPr>
          <a:xfrm>
            <a:off x="4992688" y="4433888"/>
            <a:ext cx="249237" cy="24923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85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24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28" name="CRD radiculopathie.mov">
            <a:hlinkClick r:id="" action="ppaction://media"/>
          </p:cNvPr>
          <p:cNvPicPr/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1749776" y="3390900"/>
            <a:ext cx="4583288" cy="2578100"/>
          </a:xfrm>
          <a:prstGeom prst="rect">
            <a:avLst/>
          </a:prstGeom>
        </p:spPr>
      </p:pic>
      <p:pic>
        <p:nvPicPr>
          <p:cNvPr id="10" name="DRC.mpeg">
            <a:hlinkClick r:id="" action="ppaction://media"/>
          </p:cNvPr>
          <p:cNvPicPr/>
          <p:nvPr>
            <a:videoFile r:link="rId2"/>
          </p:nvPr>
        </p:nvPicPr>
        <p:blipFill>
          <a:blip r:embed="rId10"/>
          <a:stretch>
            <a:fillRect/>
          </a:stretch>
        </p:blipFill>
        <p:spPr>
          <a:xfrm>
            <a:off x="615925" y="508000"/>
            <a:ext cx="3511575" cy="2565400"/>
          </a:xfrm>
          <a:prstGeom prst="rect">
            <a:avLst/>
          </a:prstGeom>
        </p:spPr>
      </p:pic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651932" y="504296"/>
            <a:ext cx="3454401" cy="2573337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12" name="DRC VOCAL.mpeg">
            <a:hlinkClick r:id="" action="ppaction://media"/>
          </p:cNvPr>
          <p:cNvPicPr/>
          <p:nvPr>
            <a:videoFile r:link="rId3"/>
          </p:nvPr>
        </p:nvPicPr>
        <p:blipFill>
          <a:blip r:embed="rId11"/>
          <a:stretch>
            <a:fillRect/>
          </a:stretch>
        </p:blipFill>
        <p:spPr>
          <a:xfrm>
            <a:off x="4805138" y="533400"/>
            <a:ext cx="3511574" cy="2565400"/>
          </a:xfrm>
          <a:prstGeom prst="rect">
            <a:avLst/>
          </a:prstGeom>
        </p:spPr>
      </p:pic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4817532" y="521229"/>
            <a:ext cx="3454401" cy="2573337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424488" y="2527300"/>
            <a:ext cx="2160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b="1" dirty="0">
                <a:solidFill>
                  <a:schemeClr val="bg1"/>
                </a:solidFill>
                <a:latin typeface="Arial"/>
                <a:cs typeface="Arial"/>
              </a:rPr>
              <a:t>Muscle vocal</a:t>
            </a:r>
            <a:endParaRPr lang="fr-FR" b="1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DRS/DRC ou salves pseudo-myotoniques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1" name="Rectangle 1027"/>
          <p:cNvSpPr>
            <a:spLocks noChangeArrowheads="1"/>
          </p:cNvSpPr>
          <p:nvPr/>
        </p:nvSpPr>
        <p:spPr bwMode="auto">
          <a:xfrm>
            <a:off x="1358900" y="3314700"/>
            <a:ext cx="952500" cy="28575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22" name="Rectangle 1027"/>
          <p:cNvSpPr>
            <a:spLocks noChangeArrowheads="1"/>
          </p:cNvSpPr>
          <p:nvPr/>
        </p:nvSpPr>
        <p:spPr bwMode="auto">
          <a:xfrm>
            <a:off x="5842000" y="3238500"/>
            <a:ext cx="952500" cy="28575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08643" y="5583535"/>
            <a:ext cx="27500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  <a:latin typeface="Arial"/>
                <a:cs typeface="Arial"/>
              </a:rPr>
              <a:t>J Kimura &amp; N Kohara</a:t>
            </a:r>
            <a:endParaRPr lang="en-US" sz="20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3" name="Rectangle 1027"/>
          <p:cNvSpPr>
            <a:spLocks noChangeArrowheads="1"/>
          </p:cNvSpPr>
          <p:nvPr/>
        </p:nvSpPr>
        <p:spPr bwMode="auto">
          <a:xfrm>
            <a:off x="1511300" y="3352800"/>
            <a:ext cx="4699000" cy="152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24" name="Rectangle 1027"/>
          <p:cNvSpPr>
            <a:spLocks noChangeArrowheads="1"/>
          </p:cNvSpPr>
          <p:nvPr/>
        </p:nvSpPr>
        <p:spPr bwMode="auto">
          <a:xfrm>
            <a:off x="1473200" y="5943600"/>
            <a:ext cx="4699000" cy="152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2260600" y="3390900"/>
            <a:ext cx="3581400" cy="2578100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26" name="DRC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2"/>
          <a:stretch>
            <a:fillRect/>
          </a:stretch>
        </p:blipFill>
        <p:spPr>
          <a:xfrm>
            <a:off x="179388" y="1627188"/>
            <a:ext cx="249237" cy="249237"/>
          </a:xfrm>
          <a:prstGeom prst="rect">
            <a:avLst/>
          </a:prstGeom>
        </p:spPr>
      </p:pic>
      <p:pic>
        <p:nvPicPr>
          <p:cNvPr id="27" name="DRC VOCAL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2"/>
          <a:stretch>
            <a:fillRect/>
          </a:stretch>
        </p:blipFill>
        <p:spPr>
          <a:xfrm>
            <a:off x="8599488" y="1627188"/>
            <a:ext cx="249237" cy="249237"/>
          </a:xfrm>
          <a:prstGeom prst="rect">
            <a:avLst/>
          </a:prstGeom>
        </p:spPr>
      </p:pic>
      <p:pic>
        <p:nvPicPr>
          <p:cNvPr id="29" name="CRD RADICULOPATHIE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2"/>
          <a:stretch>
            <a:fillRect/>
          </a:stretch>
        </p:blipFill>
        <p:spPr>
          <a:xfrm>
            <a:off x="6326188" y="4687888"/>
            <a:ext cx="249237" cy="24923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433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26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vide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110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Salves myotoniques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98438" y="279411"/>
            <a:ext cx="8945561" cy="584159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5"/>
              </a:buBlip>
              <a:tabLst>
                <a:tab pos="476250" algn="l"/>
                <a:tab pos="857250" algn="l"/>
              </a:tabLst>
            </a:pPr>
            <a:r>
              <a:rPr lang="fr-FR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Caractéristiques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 -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décharge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répétitive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d’un ou plusieurs potentiels de 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</a:t>
            </a:r>
            <a: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  <a:t>f.m.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groupés, survenant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sans rythme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: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0,5 à 5’’ de durée,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		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FREQUENCE INTRINSEQUE BASSE (20 à 100 Hz)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le potentiel élémentaire est soit une fibrillation ou 			une pointe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positive (ou un potentiel de plaque motrice)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BE" b="1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b="1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-	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fréquence et amplitude variable</a:t>
            </a:r>
            <a:r>
              <a:rPr lang="fr-BE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au sein de la salve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se prolonge parfois par une salve pseudo-		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myotonique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plus monomorphe 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 smtClean="0">
                <a:solidFill>
                  <a:srgbClr val="06FAD7"/>
                </a:solidFill>
                <a:latin typeface="Arial"/>
                <a:cs typeface="Arial"/>
              </a:rPr>
              <a:t>son variable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, bruit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de </a:t>
            </a:r>
            <a:r>
              <a:rPr lang="fr-BE" b="1" u="sng" dirty="0">
                <a:solidFill>
                  <a:srgbClr val="06FAD7"/>
                </a:solidFill>
                <a:latin typeface="Arial"/>
                <a:cs typeface="Arial"/>
              </a:rPr>
              <a:t>bombardier en piqué</a:t>
            </a:r>
            <a:r>
              <a:rPr lang="fr-BE" dirty="0" smtClean="0">
                <a:solidFill>
                  <a:srgbClr val="06FAD7"/>
                </a:solidFill>
                <a:latin typeface="Arial"/>
                <a:cs typeface="Arial"/>
              </a:rPr>
              <a:t> </a:t>
            </a:r>
            <a:br>
              <a:rPr lang="fr-BE" dirty="0" smtClean="0">
                <a:solidFill>
                  <a:srgbClr val="06FAD7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rgbClr val="06FAD7"/>
                </a:solidFill>
                <a:latin typeface="Arial"/>
                <a:cs typeface="Arial"/>
              </a:rPr>
              <a:t>	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(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qd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amplitude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et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fréquence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aug. puis dim.) ou de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</a:t>
            </a:r>
            <a:r>
              <a:rPr lang="fr-BE" b="1" u="sng" dirty="0" smtClean="0">
                <a:solidFill>
                  <a:srgbClr val="06FAD7"/>
                </a:solidFill>
                <a:latin typeface="Arial"/>
                <a:cs typeface="Arial"/>
              </a:rPr>
              <a:t>moto/mobylette au démarrage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(amplitude et fréquence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		d’emblée max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. qui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dim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. ensuite) </a:t>
            </a:r>
            <a:endParaRPr lang="fr-FR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COMBAT AERIE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354888" y="4459288"/>
            <a:ext cx="249237" cy="249237"/>
          </a:xfrm>
          <a:prstGeom prst="rect">
            <a:avLst/>
          </a:prstGeom>
        </p:spPr>
      </p:pic>
      <p:pic>
        <p:nvPicPr>
          <p:cNvPr id="11" name="DUCATI VROUM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738188" y="5322888"/>
            <a:ext cx="249237" cy="24923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3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06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5" descr="C:\Mes documents\Mes images\Myotoni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82947" name="Picture 6" descr="C:\Mes documents\Mes images\Myotonie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82948" name="Picture 7" descr="C:\Mes documents\Mes images\Myotonie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82949" name="Picture 8" descr="C:\Mes documents\Mes images\Myotonie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33400" y="76200"/>
            <a:ext cx="6654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000" b="1" i="1">
                <a:solidFill>
                  <a:srgbClr val="FF6600"/>
                </a:solidFill>
                <a:latin typeface="Comic Sans MS" pitchFamily="4" charset="0"/>
              </a:rPr>
              <a:t>Plaintes : diplopie / ptôsis</a:t>
            </a:r>
            <a:endParaRPr lang="en-US" sz="4000" b="1" i="1">
              <a:solidFill>
                <a:schemeClr val="bg1"/>
              </a:solidFill>
              <a:latin typeface="Comic Sans MS" pitchFamily="4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76200" y="625475"/>
            <a:ext cx="9067800" cy="611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522413" algn="l"/>
                <a:tab pos="3146425" algn="l"/>
              </a:tabLst>
            </a:pP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JNM :</a:t>
            </a:r>
            <a:r>
              <a:rPr lang="fr-FR">
                <a:solidFill>
                  <a:srgbClr val="FFFF00"/>
                </a:solidFill>
                <a:latin typeface="Comic Sans MS" pitchFamily="4" charset="0"/>
              </a:rPr>
              <a:t> 	</a:t>
            </a:r>
            <a:r>
              <a:rPr lang="fr-FR" b="1">
                <a:solidFill>
                  <a:srgbClr val="FFFF00"/>
                </a:solidFill>
                <a:latin typeface="Comic Sans MS" pitchFamily="4" charset="0"/>
              </a:rPr>
              <a:t>Myasthénie</a:t>
            </a:r>
            <a:r>
              <a:rPr lang="fr-FR">
                <a:solidFill>
                  <a:srgbClr val="FFFF00"/>
                </a:solidFill>
                <a:latin typeface="Comic Sans MS" pitchFamily="4" charset="0"/>
              </a:rPr>
              <a:t/>
            </a:r>
            <a:br>
              <a:rPr lang="fr-FR">
                <a:solidFill>
                  <a:srgbClr val="FFFF00"/>
                </a:solidFill>
                <a:latin typeface="Comic Sans MS" pitchFamily="4" charset="0"/>
              </a:rPr>
            </a:br>
            <a:r>
              <a:rPr lang="fr-FR">
                <a:solidFill>
                  <a:srgbClr val="FFFF00"/>
                </a:solidFill>
                <a:latin typeface="Comic Sans MS" pitchFamily="4" charset="0"/>
              </a:rPr>
              <a:t>		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Botulisme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522413" algn="l"/>
                <a:tab pos="3146425" algn="l"/>
              </a:tabLst>
            </a:pP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Muscle :</a:t>
            </a:r>
            <a:br>
              <a:rPr lang="fr-FR">
                <a:solidFill>
                  <a:schemeClr val="bg1"/>
                </a:solidFill>
                <a:latin typeface="Comic Sans MS" pitchFamily="4" charset="0"/>
              </a:rPr>
            </a:b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	- 	</a:t>
            </a:r>
            <a:r>
              <a:rPr lang="fr-FR" b="1">
                <a:solidFill>
                  <a:srgbClr val="FFFF00"/>
                </a:solidFill>
                <a:latin typeface="Comic Sans MS" pitchFamily="4" charset="0"/>
              </a:rPr>
              <a:t>dysthyroïdie</a:t>
            </a:r>
            <a:r>
              <a:rPr lang="fr-FR">
                <a:solidFill>
                  <a:srgbClr val="FFFF00"/>
                </a:solidFill>
                <a:latin typeface="Comic Sans MS" pitchFamily="4" charset="0"/>
              </a:rPr>
              <a:t> 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parfois associée à une myasthénie 		(ptôsis)</a:t>
            </a:r>
            <a:r>
              <a:rPr lang="fr-FR">
                <a:solidFill>
                  <a:srgbClr val="FFFF00"/>
                </a:solidFill>
                <a:latin typeface="Comic Sans MS" pitchFamily="4" charset="0"/>
              </a:rPr>
              <a:t/>
            </a:r>
            <a:br>
              <a:rPr lang="fr-FR">
                <a:solidFill>
                  <a:srgbClr val="FFFF00"/>
                </a:solidFill>
                <a:latin typeface="Comic Sans MS" pitchFamily="4" charset="0"/>
              </a:rPr>
            </a:br>
            <a:r>
              <a:rPr lang="fr-FR">
                <a:solidFill>
                  <a:srgbClr val="FFFF00"/>
                </a:solidFill>
                <a:latin typeface="Comic Sans MS" pitchFamily="4" charset="0"/>
              </a:rPr>
              <a:t>	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- 	</a:t>
            </a:r>
            <a:r>
              <a:rPr lang="fr-FR" b="1">
                <a:solidFill>
                  <a:srgbClr val="FFFF00"/>
                </a:solidFill>
                <a:latin typeface="Comic Sans MS" pitchFamily="4" charset="0"/>
              </a:rPr>
              <a:t>mitochondriopathies</a:t>
            </a:r>
            <a:r>
              <a:rPr lang="fr-FR">
                <a:solidFill>
                  <a:srgbClr val="FFFF00"/>
                </a:solidFill>
                <a:latin typeface="Comic Sans MS" pitchFamily="4" charset="0"/>
              </a:rPr>
              <a:t> 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(Kearns-Sayre, OEP, MNGIE)</a:t>
            </a:r>
            <a:br>
              <a:rPr lang="fr-FR">
                <a:solidFill>
                  <a:schemeClr val="bg1"/>
                </a:solidFill>
                <a:latin typeface="Comic Sans MS" pitchFamily="4" charset="0"/>
              </a:rPr>
            </a:b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	- 	myopathie congénitale</a:t>
            </a:r>
            <a:br>
              <a:rPr lang="fr-FR">
                <a:solidFill>
                  <a:schemeClr val="bg1"/>
                </a:solidFill>
                <a:latin typeface="Comic Sans MS" pitchFamily="4" charset="0"/>
              </a:rPr>
            </a:b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	- 	héréditaire : dystrophie oculopharyngée ou </a:t>
            </a:r>
            <a:r>
              <a:rPr lang="fr-FR" b="1">
                <a:solidFill>
                  <a:srgbClr val="FFFF00"/>
                </a:solidFill>
                <a:latin typeface="Comic Sans MS" pitchFamily="4" charset="0"/>
              </a:rPr>
              <a:t>de 			Steinert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, myopathie à inclusions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522413" algn="l"/>
                <a:tab pos="3146425" algn="l"/>
              </a:tabLst>
            </a:pP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Nerf : 	Miller-Fisher/CANOMAD</a:t>
            </a:r>
            <a:r>
              <a:rPr lang="fr-FR">
                <a:solidFill>
                  <a:srgbClr val="FFFF00"/>
                </a:solidFill>
                <a:latin typeface="Comic Sans MS" pitchFamily="4" charset="0"/>
              </a:rPr>
              <a:t/>
            </a:r>
            <a:br>
              <a:rPr lang="fr-FR">
                <a:solidFill>
                  <a:srgbClr val="FFFF00"/>
                </a:solidFill>
                <a:latin typeface="Comic Sans MS" pitchFamily="4" charset="0"/>
              </a:rPr>
            </a:br>
            <a:r>
              <a:rPr lang="fr-FR">
                <a:solidFill>
                  <a:srgbClr val="FFFF00"/>
                </a:solidFill>
                <a:latin typeface="Comic Sans MS" pitchFamily="4" charset="0"/>
              </a:rPr>
              <a:t>		</a:t>
            </a:r>
            <a:r>
              <a:rPr lang="fr-FR" b="1">
                <a:solidFill>
                  <a:srgbClr val="FFFF00"/>
                </a:solidFill>
                <a:latin typeface="Comic Sans MS" pitchFamily="4" charset="0"/>
              </a:rPr>
              <a:t>Diabète</a:t>
            </a:r>
            <a:r>
              <a:rPr lang="fr-BE">
                <a:solidFill>
                  <a:schemeClr val="bg1"/>
                </a:solidFill>
                <a:latin typeface="Comic Sans MS" pitchFamily="4" charset="0"/>
              </a:rPr>
              <a:t>, granulomatose de Wegener</a:t>
            </a:r>
            <a:endParaRPr lang="fr-FR" b="1">
              <a:solidFill>
                <a:srgbClr val="FFFF00"/>
              </a:solidFill>
              <a:latin typeface="Comic Sans MS" pitchFamily="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30" name="MYOTONIES PERCUSSION.mov">
            <a:hlinkClick r:id="" action="ppaction://media"/>
          </p:cNvPr>
          <p:cNvPicPr/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2286000" y="476250"/>
            <a:ext cx="9144000" cy="5143500"/>
          </a:xfrm>
          <a:prstGeom prst="rect">
            <a:avLst/>
          </a:prstGeom>
        </p:spPr>
      </p:pic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Salves myotoniques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3" name="Rectangle 1027"/>
          <p:cNvSpPr>
            <a:spLocks noChangeArrowheads="1"/>
          </p:cNvSpPr>
          <p:nvPr/>
        </p:nvSpPr>
        <p:spPr bwMode="auto">
          <a:xfrm>
            <a:off x="0" y="0"/>
            <a:ext cx="4572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6" name="MYOTONIE 1.mpeg">
            <a:hlinkClick r:id="" action="ppaction://media"/>
          </p:cNvPr>
          <p:cNvPicPr/>
          <p:nvPr>
            <a:videoFile r:link="rId2"/>
          </p:nvPr>
        </p:nvPicPr>
        <p:blipFill>
          <a:blip r:embed="rId10"/>
          <a:stretch>
            <a:fillRect/>
          </a:stretch>
        </p:blipFill>
        <p:spPr>
          <a:xfrm>
            <a:off x="393700" y="355599"/>
            <a:ext cx="3776825" cy="2759181"/>
          </a:xfrm>
          <a:prstGeom prst="rect">
            <a:avLst/>
          </a:prstGeom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89466" y="356128"/>
            <a:ext cx="3750734" cy="2679171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30623" y="5706274"/>
            <a:ext cx="1673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u="sng" dirty="0" smtClean="0">
                <a:solidFill>
                  <a:schemeClr val="bg1"/>
                </a:solidFill>
                <a:latin typeface="Arial"/>
                <a:cs typeface="Arial"/>
              </a:rPr>
              <a:t>percussion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6423" y="5706274"/>
            <a:ext cx="12450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u="sng" dirty="0" smtClean="0">
                <a:solidFill>
                  <a:schemeClr val="bg1"/>
                </a:solidFill>
                <a:latin typeface="Arial"/>
                <a:cs typeface="Arial"/>
              </a:rPr>
              <a:t>myosite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77943" y="5737051"/>
            <a:ext cx="27500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  <a:latin typeface="Arial"/>
                <a:cs typeface="Arial"/>
              </a:rPr>
              <a:t>J Kimura &amp; N Kohara</a:t>
            </a:r>
            <a:endParaRPr lang="en-US" sz="20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48443" y="5737051"/>
            <a:ext cx="19415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  <a:latin typeface="Arial"/>
                <a:cs typeface="Arial"/>
              </a:rPr>
              <a:t>SD Nandedkar</a:t>
            </a:r>
            <a:endParaRPr lang="en-US" sz="20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1" name="Rectangle 1027"/>
          <p:cNvSpPr>
            <a:spLocks noChangeArrowheads="1"/>
          </p:cNvSpPr>
          <p:nvPr/>
        </p:nvSpPr>
        <p:spPr bwMode="auto">
          <a:xfrm>
            <a:off x="203200" y="3517900"/>
            <a:ext cx="4216400" cy="1651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22" name="Rectangle 1027"/>
          <p:cNvSpPr>
            <a:spLocks noChangeArrowheads="1"/>
          </p:cNvSpPr>
          <p:nvPr/>
        </p:nvSpPr>
        <p:spPr bwMode="auto">
          <a:xfrm>
            <a:off x="304800" y="5638800"/>
            <a:ext cx="4216400" cy="1651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28" name="MYOTONIE myosite chronique.mov">
            <a:hlinkClick r:id="" action="ppaction://media"/>
          </p:cNvPr>
          <p:cNvPicPr/>
          <p:nvPr>
            <a:videoFile r:link="rId3"/>
          </p:nvPr>
        </p:nvPicPr>
        <p:blipFill>
          <a:blip r:embed="rId11"/>
          <a:stretch>
            <a:fillRect/>
          </a:stretch>
        </p:blipFill>
        <p:spPr>
          <a:xfrm>
            <a:off x="317500" y="3594100"/>
            <a:ext cx="3793066" cy="2133600"/>
          </a:xfrm>
          <a:prstGeom prst="rect">
            <a:avLst/>
          </a:prstGeom>
        </p:spPr>
      </p:pic>
      <p:sp>
        <p:nvSpPr>
          <p:cNvPr id="23" name="Rectangle 1027"/>
          <p:cNvSpPr>
            <a:spLocks noChangeArrowheads="1"/>
          </p:cNvSpPr>
          <p:nvPr/>
        </p:nvSpPr>
        <p:spPr bwMode="auto">
          <a:xfrm>
            <a:off x="266700" y="3568700"/>
            <a:ext cx="495300" cy="22098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24" name="Rectangle 1027"/>
          <p:cNvSpPr>
            <a:spLocks noChangeArrowheads="1"/>
          </p:cNvSpPr>
          <p:nvPr/>
        </p:nvSpPr>
        <p:spPr bwMode="auto">
          <a:xfrm>
            <a:off x="3733800" y="3530600"/>
            <a:ext cx="495300" cy="22098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685800" y="3632200"/>
            <a:ext cx="3022600" cy="2070100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4622800" y="495300"/>
            <a:ext cx="4419600" cy="5105400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27" name="MYOTONIE 1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2"/>
          <a:stretch>
            <a:fillRect/>
          </a:stretch>
        </p:blipFill>
        <p:spPr>
          <a:xfrm>
            <a:off x="279400" y="3240088"/>
            <a:ext cx="249237" cy="249237"/>
          </a:xfrm>
          <a:prstGeom prst="rect">
            <a:avLst/>
          </a:prstGeom>
        </p:spPr>
      </p:pic>
      <p:pic>
        <p:nvPicPr>
          <p:cNvPr id="29" name="MYOTONIE myosite chronique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2"/>
          <a:stretch>
            <a:fillRect/>
          </a:stretch>
        </p:blipFill>
        <p:spPr>
          <a:xfrm>
            <a:off x="268288" y="5881688"/>
            <a:ext cx="249237" cy="249237"/>
          </a:xfrm>
          <a:prstGeom prst="rect">
            <a:avLst/>
          </a:prstGeom>
        </p:spPr>
      </p:pic>
      <p:pic>
        <p:nvPicPr>
          <p:cNvPr id="31" name="MYOTONIE percussion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2"/>
          <a:stretch>
            <a:fillRect/>
          </a:stretch>
        </p:blipFill>
        <p:spPr>
          <a:xfrm>
            <a:off x="4548188" y="5868988"/>
            <a:ext cx="249237" cy="24923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47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08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vide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713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Salves myotoniques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0638" y="836613"/>
            <a:ext cx="8707437" cy="584159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4"/>
              </a:buBlip>
              <a:tabLst>
                <a:tab pos="476250" algn="l"/>
                <a:tab pos="857250" algn="l"/>
              </a:tabLst>
            </a:pPr>
            <a:r>
              <a:rPr lang="fr-FR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Corrélations cliniques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aucune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: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découverte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électrophysiologique		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raideur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: myotonie spontanée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myotonie clinique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: myotonie après sollicitation 	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musculaire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par contraction ou percussion du 		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muscle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(retard à la relaxation), poignée de main 	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prolongée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(myotonie d’action)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amélioration par la répétition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de l’exercice : 	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habituelle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aggravation par la répétition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de l’exercice : 	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myotonie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paradoxale ou paramyotonie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endParaRPr lang="fr-FR" b="1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MYOTONIE CLIN.mov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681134" y="158750"/>
            <a:ext cx="3285066" cy="184785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0" y="-7956"/>
          <a:ext cx="9181315" cy="6865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7158"/>
                <a:gridCol w="1316281"/>
                <a:gridCol w="1302140"/>
                <a:gridCol w="1302140"/>
                <a:gridCol w="1276441"/>
                <a:gridCol w="887155"/>
              </a:tblGrid>
              <a:tr h="63212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D’après</a:t>
                      </a: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Stålberg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Fib</a:t>
                      </a:r>
                    </a:p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(et </a:t>
                      </a:r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ondes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 +)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Fib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+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Myot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Fib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+ </a:t>
                      </a:r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Myot</a:t>
                      </a:r>
                      <a:endParaRPr lang="en-US" dirty="0" smtClean="0">
                        <a:solidFill>
                          <a:srgbClr val="FFFFFF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+ DRC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Fib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+ DRC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Myot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622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Dystrophies </a:t>
                      </a:r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musculaires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622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Myosites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, IBM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622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Glycogénoses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 de type 3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622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Maladie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 de </a:t>
                      </a:r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Pompe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622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Paralysie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périodique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 hyper K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622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Syndromes myotoniques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622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LGMD 1A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622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Myo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à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némaline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622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Myo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myotubulaire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622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Myo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mitochondriale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622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Déficience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 en </a:t>
                      </a:r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carnitine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622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Myo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hypothyroïdienne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622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Rhabdomyolyse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6228">
                <a:tc>
                  <a:txBody>
                    <a:bodyPr/>
                    <a:lstStyle/>
                    <a:p>
                      <a:pPr>
                        <a:tabLst>
                          <a:tab pos="1257300" algn="l"/>
                        </a:tabLst>
                      </a:pPr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Myo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toxique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 - </a:t>
                      </a:r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Chloroquine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6228">
                <a:tc>
                  <a:txBody>
                    <a:bodyPr/>
                    <a:lstStyle/>
                    <a:p>
                      <a:pPr>
                        <a:tabLst>
                          <a:tab pos="1257300" algn="l"/>
                        </a:tabLst>
                      </a:pP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	- </a:t>
                      </a:r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Alcool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6228">
                <a:tc>
                  <a:txBody>
                    <a:bodyPr/>
                    <a:lstStyle/>
                    <a:p>
                      <a:pPr>
                        <a:tabLst>
                          <a:tab pos="1257300" algn="l"/>
                        </a:tabLst>
                      </a:pP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	- </a:t>
                      </a:r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Statines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6228">
                <a:tc>
                  <a:txBody>
                    <a:bodyPr/>
                    <a:lstStyle/>
                    <a:p>
                      <a:pPr>
                        <a:tabLst>
                          <a:tab pos="1257300" algn="l"/>
                        </a:tabLst>
                      </a:pP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	-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Colchicine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12991" y="31750"/>
            <a:ext cx="8962610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FFFF"/>
                </a:solidFill>
                <a:latin typeface="Arial"/>
                <a:cs typeface="Arial"/>
              </a:rPr>
              <a:t>TRACES D’</a:t>
            </a:r>
          </a:p>
          <a:p>
            <a:pPr algn="ctr"/>
            <a:r>
              <a:rPr lang="en-US" sz="8800" b="1" dirty="0" smtClean="0">
                <a:solidFill>
                  <a:srgbClr val="FFFFFF"/>
                </a:solidFill>
                <a:latin typeface="Arial"/>
                <a:cs typeface="Arial"/>
              </a:rPr>
              <a:t>INTERFERENCE</a:t>
            </a:r>
            <a:endParaRPr lang="en-US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du tracé d’interférence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279964"/>
            <a:ext cx="8896350" cy="140961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Début de la contraction volontaire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une seule UM est recrutée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	fréquence de décharge : 7 Hz 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750" y="2278373"/>
            <a:ext cx="6379633" cy="339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du tracé d’interférence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279964"/>
            <a:ext cx="8896350" cy="140961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Légère augmentation de la force…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une seule UM est recrutée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	fréquence de décharge : 12 Hz =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recrutement temporel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749" y="2212529"/>
            <a:ext cx="6307667" cy="3352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du tracé d’interférence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279964"/>
            <a:ext cx="8896350" cy="22960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Légère augmentation de la force…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2 UM sont recrutées =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recrutement spatial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	la taille du second PUM est plus grande :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	* les fm sont plus proches de l’électrode-aiguille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	* (UM2 plus grande que UM1)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4280" y="2688160"/>
            <a:ext cx="6228771" cy="3299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du tracé d’interférence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279964"/>
            <a:ext cx="8896350" cy="140961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Légère augmentation de la force…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augmentation du recrutement spatial et temporel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	le signal est riche en hautes fréquences :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son aigu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453" y="2370666"/>
            <a:ext cx="6272081" cy="3308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du tracé d’interférence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279964"/>
            <a:ext cx="8896350" cy="185281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Légère augmentation de la force…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augmentation du recrutement spatial et temporel -&gt;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tracé interférentiel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	le signal est moins riche en hautes fréquences :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son + sourd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617" y="2403109"/>
            <a:ext cx="6373283" cy="3381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du tracé d’interférence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279964"/>
            <a:ext cx="8896350" cy="185281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Augmentation d’amplitude du tracé d’interférence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activation d’UM proches de l’électrode-aiguille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	activation d’UM de plus grande taille (Henneman)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-	sommation de PUM qui pulsent de façon synchrone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331" y="2379477"/>
            <a:ext cx="6587067" cy="35048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25989" y="2817168"/>
            <a:ext cx="1661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enveloppe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33400" y="136525"/>
            <a:ext cx="4713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000" b="1" i="1">
                <a:solidFill>
                  <a:srgbClr val="FF6600"/>
                </a:solidFill>
                <a:latin typeface="Comic Sans MS" pitchFamily="4" charset="0"/>
              </a:rPr>
              <a:t>Sémiologie clinique</a:t>
            </a:r>
            <a:endParaRPr lang="en-US" sz="4000" b="1" i="1">
              <a:solidFill>
                <a:schemeClr val="bg1"/>
              </a:solidFill>
              <a:latin typeface="Comic Sans MS" pitchFamily="4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76200" y="1241425"/>
            <a:ext cx="90678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3146425" algn="l"/>
              </a:tabLst>
            </a:pP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Déficit moteur/amyotrophie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 sans déficit sensitif</a:t>
            </a:r>
            <a:r>
              <a:rPr lang="fr-FR">
                <a:solidFill>
                  <a:srgbClr val="FFFF00"/>
                </a:solidFill>
                <a:latin typeface="Comic Sans MS" pitchFamily="4" charset="0"/>
              </a:rPr>
              <a:t/>
            </a:r>
            <a:br>
              <a:rPr lang="fr-FR">
                <a:solidFill>
                  <a:srgbClr val="FFFF00"/>
                </a:solidFill>
                <a:latin typeface="Comic Sans MS" pitchFamily="4" charset="0"/>
              </a:rPr>
            </a:br>
            <a:r>
              <a:rPr lang="fr-FR">
                <a:solidFill>
                  <a:srgbClr val="FFFF00"/>
                </a:solidFill>
                <a:latin typeface="Comic Sans MS" pitchFamily="4" charset="0"/>
              </a:rPr>
              <a:t>	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-	proximal symétrique : </a:t>
            </a:r>
            <a:r>
              <a:rPr lang="fr-FR" b="1">
                <a:solidFill>
                  <a:srgbClr val="FFFF00"/>
                </a:solidFill>
                <a:latin typeface="Comic Sans MS" pitchFamily="4" charset="0"/>
              </a:rPr>
              <a:t>myopathie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 ou </a:t>
            </a:r>
            <a:r>
              <a:rPr lang="fr-FR" b="1">
                <a:solidFill>
                  <a:srgbClr val="FFFF00"/>
                </a:solidFill>
                <a:latin typeface="Comic Sans MS" pitchFamily="4" charset="0"/>
              </a:rPr>
              <a:t>ASP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/>
            </a:r>
            <a:br>
              <a:rPr lang="fr-FR">
                <a:solidFill>
                  <a:schemeClr val="bg1"/>
                </a:solidFill>
                <a:latin typeface="Comic Sans MS" pitchFamily="4" charset="0"/>
              </a:rPr>
            </a:b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		(avec parfois hypo/aréflexie)	</a:t>
            </a:r>
            <a:br>
              <a:rPr lang="fr-FR">
                <a:solidFill>
                  <a:schemeClr val="bg1"/>
                </a:solidFill>
                <a:latin typeface="Comic Sans MS" pitchFamily="4" charset="0"/>
              </a:rPr>
            </a:b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	- distal symétrique + </a:t>
            </a: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myotonies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 : </a:t>
            </a:r>
            <a:r>
              <a:rPr lang="fr-FR" b="1">
                <a:solidFill>
                  <a:srgbClr val="FFFF00"/>
                </a:solidFill>
                <a:latin typeface="Comic Sans MS" pitchFamily="4" charset="0"/>
              </a:rPr>
              <a:t>maladie de Steinert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/>
            </a:r>
            <a:br>
              <a:rPr lang="fr-FR">
                <a:solidFill>
                  <a:schemeClr val="bg1"/>
                </a:solidFill>
                <a:latin typeface="Comic Sans MS" pitchFamily="4" charset="0"/>
              </a:rPr>
            </a:b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	- distal et/ou proximal asymétrique : </a:t>
            </a:r>
            <a:r>
              <a:rPr lang="fr-FR" b="1">
                <a:solidFill>
                  <a:srgbClr val="FFFF00"/>
                </a:solidFill>
                <a:latin typeface="Comic Sans MS" pitchFamily="4" charset="0"/>
              </a:rPr>
              <a:t>myasthénie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/>
            </a:r>
            <a:br>
              <a:rPr lang="fr-FR">
                <a:solidFill>
                  <a:schemeClr val="bg1"/>
                </a:solidFill>
                <a:latin typeface="Comic Sans MS" pitchFamily="4" charset="0"/>
              </a:rPr>
            </a:b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	- distal et/ou proximal asymétrique + </a:t>
            </a: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signes bulbaires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/>
            </a:r>
            <a:br>
              <a:rPr lang="fr-FR">
                <a:solidFill>
                  <a:schemeClr val="bg1"/>
                </a:solidFill>
                <a:latin typeface="Comic Sans MS" pitchFamily="4" charset="0"/>
              </a:rPr>
            </a:b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		+ </a:t>
            </a: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syn pyramidal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 + </a:t>
            </a: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fasciculations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 : </a:t>
            </a:r>
            <a:r>
              <a:rPr lang="fr-FR" b="1">
                <a:solidFill>
                  <a:srgbClr val="FFFF00"/>
                </a:solidFill>
                <a:latin typeface="Comic Sans MS" pitchFamily="4" charset="0"/>
              </a:rPr>
              <a:t>SLA</a:t>
            </a:r>
            <a:r>
              <a:rPr lang="fr-FR">
                <a:solidFill>
                  <a:srgbClr val="FFFF00"/>
                </a:solidFill>
                <a:latin typeface="Comic Sans MS" pitchFamily="4" charset="0"/>
              </a:rPr>
              <a:t/>
            </a:r>
            <a:br>
              <a:rPr lang="fr-FR">
                <a:solidFill>
                  <a:srgbClr val="FFFF00"/>
                </a:solidFill>
                <a:latin typeface="Comic Sans MS" pitchFamily="4" charset="0"/>
              </a:rPr>
            </a:br>
            <a:r>
              <a:rPr lang="fr-FR">
                <a:solidFill>
                  <a:srgbClr val="FFFF00"/>
                </a:solidFill>
                <a:latin typeface="Comic Sans MS" pitchFamily="4" charset="0"/>
              </a:rPr>
              <a:t>	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- longueur dépendante : </a:t>
            </a:r>
            <a:r>
              <a:rPr lang="fr-FR" b="1">
                <a:solidFill>
                  <a:srgbClr val="FFFF00"/>
                </a:solidFill>
                <a:latin typeface="Comic Sans MS" pitchFamily="4" charset="0"/>
              </a:rPr>
              <a:t>PNP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 chronique/héréditaire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Recrutement</a:t>
            </a:r>
            <a:endParaRPr lang="fr-FR" sz="1800" b="1" dirty="0">
              <a:solidFill>
                <a:srgbClr val="FFFF00"/>
              </a:solidFill>
              <a:latin typeface="Cambria" pitchFamily="-65" charset="0"/>
            </a:endParaRPr>
          </a:p>
        </p:txBody>
      </p:sp>
      <p:pic>
        <p:nvPicPr>
          <p:cNvPr id="16" name="Recr BICEPS 100 500.m4v">
            <a:hlinkClick r:id="" action="ppaction://media"/>
          </p:cNvPr>
          <p:cNvPicPr/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679700" y="292100"/>
            <a:ext cx="3810000" cy="2857500"/>
          </a:xfrm>
          <a:prstGeom prst="rect">
            <a:avLst/>
          </a:prstGeom>
        </p:spPr>
      </p:pic>
      <p:pic>
        <p:nvPicPr>
          <p:cNvPr id="10" name="Recr N BICEPS 100 200.m4v">
            <a:hlinkClick r:id="" action="ppaction://media"/>
          </p:cNvPr>
          <p:cNvPicPr/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-507999" y="292100"/>
            <a:ext cx="3810000" cy="2857500"/>
          </a:xfrm>
          <a:prstGeom prst="rect">
            <a:avLst/>
          </a:prstGeom>
        </p:spPr>
      </p:pic>
      <p:pic>
        <p:nvPicPr>
          <p:cNvPr id="17" name="RECR MYO BICEPS 100 100.m4v">
            <a:hlinkClick r:id="" action="ppaction://media"/>
          </p:cNvPr>
          <p:cNvPicPr/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5765799" y="304800"/>
            <a:ext cx="3826933" cy="2870200"/>
          </a:xfrm>
          <a:prstGeom prst="rect">
            <a:avLst/>
          </a:prstGeom>
        </p:spPr>
      </p:pic>
      <p:sp>
        <p:nvSpPr>
          <p:cNvPr id="18" name="Text Box 1030"/>
          <p:cNvSpPr txBox="1">
            <a:spLocks noChangeArrowheads="1"/>
          </p:cNvSpPr>
          <p:nvPr/>
        </p:nvSpPr>
        <p:spPr bwMode="auto">
          <a:xfrm>
            <a:off x="-241300" y="2667564"/>
            <a:ext cx="3289300" cy="347992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19685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biceps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normal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 	10 ms/D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200 𝜇V/D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2 PUM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IR = 80 ms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FR = 12,5 Hz</a:t>
            </a:r>
          </a:p>
          <a:p>
            <a:pPr>
              <a:lnSpc>
                <a:spcPct val="120000"/>
              </a:lnSpc>
              <a:tabLst>
                <a:tab pos="476250" algn="l"/>
                <a:tab pos="857250" algn="l"/>
                <a:tab pos="1968500" algn="l"/>
              </a:tabLst>
            </a:pP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RR : non mesurable</a:t>
            </a:r>
            <a:endParaRPr lang="fr-BE" sz="2000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19" name="Text Box 1030"/>
          <p:cNvSpPr txBox="1">
            <a:spLocks noChangeArrowheads="1"/>
          </p:cNvSpPr>
          <p:nvPr/>
        </p:nvSpPr>
        <p:spPr bwMode="auto">
          <a:xfrm>
            <a:off x="2806700" y="2667564"/>
            <a:ext cx="3289300" cy="384925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19685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biceps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sz="2000" b="1" dirty="0" smtClean="0">
                <a:solidFill>
                  <a:srgbClr val="FFFF00"/>
                </a:solidFill>
                <a:latin typeface="Cambria"/>
                <a:cs typeface="Cambria"/>
              </a:rPr>
              <a:t>neuropathie</a:t>
            </a: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 	10 ms/D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500 𝜇V/D</a:t>
            </a:r>
          </a:p>
          <a:p>
            <a:pPr>
              <a:lnSpc>
                <a:spcPct val="120000"/>
              </a:lnSpc>
              <a:tabLst>
                <a:tab pos="476250" algn="l"/>
                <a:tab pos="857250" algn="l"/>
                <a:tab pos="1968500" algn="l"/>
              </a:tabLst>
            </a:pP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2 PUM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IR = 50 ms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FR = 20 Hz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RR = 10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myokymie</a:t>
            </a:r>
            <a:endParaRPr lang="fr-BE" sz="2000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20" name="Text Box 1030"/>
          <p:cNvSpPr txBox="1">
            <a:spLocks noChangeArrowheads="1"/>
          </p:cNvSpPr>
          <p:nvPr/>
        </p:nvSpPr>
        <p:spPr bwMode="auto">
          <a:xfrm>
            <a:off x="5816600" y="2654864"/>
            <a:ext cx="3289300" cy="384925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19685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biceps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sz="2000" b="1" dirty="0" smtClean="0">
                <a:solidFill>
                  <a:srgbClr val="FFFF00"/>
                </a:solidFill>
                <a:latin typeface="Cambria"/>
                <a:cs typeface="Cambria"/>
              </a:rPr>
              <a:t>myopathie</a:t>
            </a: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 	10 ms/D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100 𝜇V/D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4 PUM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PUM fins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fréquence  de 			décharge &lt; 10 Hz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sz="2000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qualitative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du tracé d’interférence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165664"/>
            <a:ext cx="8896350" cy="140961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Richesse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: pas de ligne de base à l’effort max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Enveloppe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: [2-5 mV]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Son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: aigu à faible contraction, plus sourd à l’effort max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1864558"/>
            <a:ext cx="7035800" cy="4034592"/>
          </a:xfrm>
          <a:prstGeom prst="rect">
            <a:avLst/>
          </a:prstGeom>
        </p:spPr>
      </p:pic>
      <p:cxnSp>
        <p:nvCxnSpPr>
          <p:cNvPr id="11" name="Connecteur droit 10"/>
          <p:cNvCxnSpPr/>
          <p:nvPr/>
        </p:nvCxnSpPr>
        <p:spPr>
          <a:xfrm>
            <a:off x="241300" y="4025900"/>
            <a:ext cx="7264400" cy="12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254000" y="5918200"/>
            <a:ext cx="7264400" cy="12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571149" y="4531668"/>
            <a:ext cx="1098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2,5 mV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qualitative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du tracé d’interférence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2343488"/>
            <a:ext cx="6959600" cy="375251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6900" y="603250"/>
            <a:ext cx="4159250" cy="2245604"/>
          </a:xfrm>
          <a:prstGeom prst="rect">
            <a:avLst/>
          </a:prstGeom>
          <a:ln w="63500">
            <a:solidFill>
              <a:schemeClr val="bg1"/>
            </a:solidFill>
          </a:ln>
          <a:effectLst>
            <a:outerShdw blurRad="50800" dist="3048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852849" y="4760268"/>
            <a:ext cx="15065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500 𝜇V/D</a:t>
            </a:r>
          </a:p>
          <a:p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200 ms/D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668949" y="810568"/>
            <a:ext cx="15065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50 𝜇V/D</a:t>
            </a:r>
          </a:p>
          <a:p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500 ms/D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qualitative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du tracé d’interférence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20650" y="279964"/>
            <a:ext cx="8896350" cy="185281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Myopathie 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Buchthal &amp; Kumienieck, 1982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)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- 	stade interférentiel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précoce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enveloppe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&lt; 2 mV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son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aigu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0" y="2261054"/>
            <a:ext cx="7213600" cy="3853995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241300" y="4635500"/>
            <a:ext cx="7264400" cy="12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54000" y="5499100"/>
            <a:ext cx="7264400" cy="12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672749" y="4861868"/>
            <a:ext cx="1127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250 𝜇V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qualitative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du tracé d’interférence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20650" y="279964"/>
            <a:ext cx="8896350" cy="185281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Myopathie sévère 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Barkhaus </a:t>
            </a:r>
            <a:r>
              <a:rPr lang="fr-BE" b="1" i="1" dirty="0" smtClean="0">
                <a:solidFill>
                  <a:srgbClr val="FFFF00"/>
                </a:solidFill>
                <a:latin typeface="Cambria"/>
                <a:cs typeface="Cambria"/>
              </a:rPr>
              <a:t>et al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, 1999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)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- 	appauvrissement des tracés avec des PUM de grande et de 		petite taille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son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aigu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700" y="2341942"/>
            <a:ext cx="6908800" cy="369690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49700" y="3706168"/>
            <a:ext cx="753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IBM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030"/>
          <p:cNvSpPr txBox="1">
            <a:spLocks noChangeArrowheads="1"/>
          </p:cNvSpPr>
          <p:nvPr/>
        </p:nvSpPr>
        <p:spPr bwMode="auto">
          <a:xfrm>
            <a:off x="-203200" y="2667564"/>
            <a:ext cx="3289300" cy="347992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19685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biceps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normal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 	10 ms/D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500 𝜇V/D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interférentiel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enveloppe = </a:t>
            </a:r>
            <a:r>
              <a:rPr lang="fr-BE" sz="2000" b="1" dirty="0" smtClean="0">
                <a:solidFill>
                  <a:srgbClr val="FF0000"/>
                </a:solidFill>
                <a:latin typeface="Cambria"/>
                <a:cs typeface="Cambria"/>
              </a:rPr>
              <a:t>4 mV</a:t>
            </a: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son aigu -&gt; sourd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sz="2000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19" name="Text Box 1030"/>
          <p:cNvSpPr txBox="1">
            <a:spLocks noChangeArrowheads="1"/>
          </p:cNvSpPr>
          <p:nvPr/>
        </p:nvSpPr>
        <p:spPr bwMode="auto">
          <a:xfrm>
            <a:off x="2806700" y="2680264"/>
            <a:ext cx="3289300" cy="311059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19685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sz="2000" b="1" dirty="0" smtClean="0">
                <a:solidFill>
                  <a:srgbClr val="FFFF00"/>
                </a:solidFill>
                <a:latin typeface="Cambria"/>
                <a:cs typeface="Cambria"/>
              </a:rPr>
              <a:t>neuropathie</a:t>
            </a: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 	10 ms/D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2000 𝜇V/D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simple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enveloppe = </a:t>
            </a:r>
            <a:r>
              <a:rPr lang="fr-BE" sz="2000" b="1" dirty="0" smtClean="0">
                <a:solidFill>
                  <a:srgbClr val="FF0000"/>
                </a:solidFill>
                <a:latin typeface="Cambria"/>
                <a:cs typeface="Cambria"/>
              </a:rPr>
              <a:t>10 mV</a:t>
            </a:r>
          </a:p>
          <a:p>
            <a:pPr>
              <a:lnSpc>
                <a:spcPct val="120000"/>
              </a:lnSpc>
              <a:tabLst>
                <a:tab pos="476250" algn="l"/>
                <a:tab pos="857250" algn="l"/>
                <a:tab pos="1968500" algn="l"/>
              </a:tabLst>
            </a:pP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son sourd	</a:t>
            </a:r>
          </a:p>
        </p:txBody>
      </p:sp>
      <p:sp>
        <p:nvSpPr>
          <p:cNvPr id="20" name="Text Box 1030"/>
          <p:cNvSpPr txBox="1">
            <a:spLocks noChangeArrowheads="1"/>
          </p:cNvSpPr>
          <p:nvPr/>
        </p:nvSpPr>
        <p:spPr bwMode="auto">
          <a:xfrm>
            <a:off x="5854700" y="2667564"/>
            <a:ext cx="3289300" cy="384925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19685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biceps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sz="2000" b="1" dirty="0" smtClean="0">
                <a:solidFill>
                  <a:srgbClr val="FFFF00"/>
                </a:solidFill>
                <a:latin typeface="Cambria"/>
                <a:cs typeface="Cambria"/>
              </a:rPr>
              <a:t>myopathie</a:t>
            </a: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 	10 ms/D, 100 ms/D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500 𝜇V/D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interférentiel précoce</a:t>
            </a:r>
          </a:p>
          <a:p>
            <a:pPr>
              <a:lnSpc>
                <a:spcPct val="120000"/>
              </a:lnSpc>
              <a:tabLst>
                <a:tab pos="476250" algn="l"/>
                <a:tab pos="857250" algn="l"/>
                <a:tab pos="1968500" algn="l"/>
              </a:tabLst>
            </a:pPr>
            <a:endParaRPr lang="fr-BE" sz="2000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>
              <a:lnSpc>
                <a:spcPct val="120000"/>
              </a:lnSpc>
              <a:tabLst>
                <a:tab pos="476250" algn="l"/>
                <a:tab pos="857250" algn="l"/>
                <a:tab pos="1968500" algn="l"/>
              </a:tabLst>
            </a:pPr>
            <a:endParaRPr lang="fr-BE" sz="2000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>
              <a:lnSpc>
                <a:spcPct val="120000"/>
              </a:lnSpc>
              <a:tabLst>
                <a:tab pos="476250" algn="l"/>
                <a:tab pos="857250" algn="l"/>
                <a:tab pos="1968500" algn="l"/>
              </a:tabLst>
            </a:pPr>
            <a:endParaRPr lang="fr-BE" sz="2000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>
              <a:lnSpc>
                <a:spcPct val="120000"/>
              </a:lnSpc>
              <a:tabLst>
                <a:tab pos="476250" algn="l"/>
                <a:tab pos="857250" algn="l"/>
                <a:tab pos="1968500" algn="l"/>
              </a:tabLst>
            </a:pP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enveloppe = </a:t>
            </a:r>
            <a:r>
              <a:rPr lang="fr-BE" sz="2000" b="1" dirty="0" smtClean="0">
                <a:solidFill>
                  <a:srgbClr val="FF0000"/>
                </a:solidFill>
                <a:latin typeface="Cambria"/>
                <a:cs typeface="Cambria"/>
              </a:rPr>
              <a:t>2 mV</a:t>
            </a:r>
          </a:p>
          <a:p>
            <a:pPr>
              <a:lnSpc>
                <a:spcPct val="120000"/>
              </a:lnSpc>
              <a:tabLst>
                <a:tab pos="476250" algn="l"/>
                <a:tab pos="857250" algn="l"/>
                <a:tab pos="1968500" algn="l"/>
              </a:tabLst>
            </a:pP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activité de repos</a:t>
            </a:r>
          </a:p>
          <a:p>
            <a:pPr>
              <a:lnSpc>
                <a:spcPct val="120000"/>
              </a:lnSpc>
              <a:tabLst>
                <a:tab pos="476250" algn="l"/>
                <a:tab pos="857250" algn="l"/>
                <a:tab pos="1968500" algn="l"/>
              </a:tabLst>
            </a:pP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son aigu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sz="2000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pic>
        <p:nvPicPr>
          <p:cNvPr id="9" name="IP N BICEPS 100 500.m4v">
            <a:hlinkClick r:id="" action="ppaction://media"/>
          </p:cNvPr>
          <p:cNvPicPr/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-444500" y="342900"/>
            <a:ext cx="3759200" cy="2819400"/>
          </a:xfrm>
          <a:prstGeom prst="rect">
            <a:avLst/>
          </a:prstGeom>
        </p:spPr>
      </p:pic>
      <p:sp>
        <p:nvSpPr>
          <p:cNvPr id="11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qualitative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du tracé d’interférence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pic>
        <p:nvPicPr>
          <p:cNvPr id="12" name="IP NEURO 100 2000.m4v">
            <a:hlinkClick r:id="" action="ppaction://media"/>
          </p:cNvPr>
          <p:cNvPicPr/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2705100" y="355599"/>
            <a:ext cx="3784599" cy="2838449"/>
          </a:xfrm>
          <a:prstGeom prst="rect">
            <a:avLst/>
          </a:prstGeom>
        </p:spPr>
      </p:pic>
      <p:pic>
        <p:nvPicPr>
          <p:cNvPr id="13" name="IP MYO BICEPS 100 500.m4v">
            <a:hlinkClick r:id="" action="ppaction://media"/>
          </p:cNvPr>
          <p:cNvPicPr/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5880100" y="355600"/>
            <a:ext cx="3771900" cy="2828925"/>
          </a:xfrm>
          <a:prstGeom prst="rect">
            <a:avLst/>
          </a:prstGeom>
        </p:spPr>
      </p:pic>
      <p:cxnSp>
        <p:nvCxnSpPr>
          <p:cNvPr id="15" name="Connecteur droit 14"/>
          <p:cNvCxnSpPr/>
          <p:nvPr/>
        </p:nvCxnSpPr>
        <p:spPr>
          <a:xfrm>
            <a:off x="219075" y="1085850"/>
            <a:ext cx="2327275" cy="15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219075" y="2647950"/>
            <a:ext cx="2327275" cy="15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3381375" y="742950"/>
            <a:ext cx="2327275" cy="15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3368675" y="2216150"/>
            <a:ext cx="2327275" cy="15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6581775" y="1987550"/>
            <a:ext cx="2282825" cy="222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6578600" y="2654300"/>
            <a:ext cx="2292350" cy="285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du tracé d’interférence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203764"/>
            <a:ext cx="8896350" cy="22960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i="1" dirty="0" smtClean="0">
                <a:solidFill>
                  <a:srgbClr val="FF9900"/>
                </a:solidFill>
                <a:latin typeface="Cambria"/>
                <a:cs typeface="Cambria"/>
              </a:rPr>
              <a:t>Turns analysis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(temps)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Willison, 1964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594" y="2273300"/>
            <a:ext cx="6319605" cy="362585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58800" y="840770"/>
            <a:ext cx="77470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77800" algn="l"/>
                <a:tab pos="4445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plus la fréquence du signal EMG est élevée et plus il y a 		de pics 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500 Hz -&gt; 1000 pics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)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pour éviter les pics liés au bruit -&gt; </a:t>
            </a:r>
            <a:r>
              <a:rPr lang="fr-BE" b="1" i="1" dirty="0" smtClean="0">
                <a:solidFill>
                  <a:srgbClr val="FFFF00"/>
                </a:solidFill>
                <a:latin typeface="Cambria"/>
                <a:cs typeface="Cambria"/>
              </a:rPr>
              <a:t>turn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18" name="Double flèche verticale 17"/>
          <p:cNvSpPr/>
          <p:nvPr/>
        </p:nvSpPr>
        <p:spPr>
          <a:xfrm>
            <a:off x="6604000" y="3508375"/>
            <a:ext cx="47625" cy="377826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581140" y="3490268"/>
            <a:ext cx="6591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200" dirty="0" smtClean="0">
                <a:latin typeface="Cambria"/>
                <a:cs typeface="Cambria"/>
              </a:rPr>
              <a:t>100 𝞵V</a:t>
            </a:r>
            <a:endParaRPr lang="en-US" sz="1200" dirty="0"/>
          </a:p>
        </p:txBody>
      </p:sp>
      <p:sp>
        <p:nvSpPr>
          <p:cNvPr id="20" name="Croix 19"/>
          <p:cNvSpPr/>
          <p:nvPr/>
        </p:nvSpPr>
        <p:spPr>
          <a:xfrm rot="2924319">
            <a:off x="2018418" y="3394288"/>
            <a:ext cx="629631" cy="660472"/>
          </a:xfrm>
          <a:prstGeom prst="mathPlus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roix 20"/>
          <p:cNvSpPr/>
          <p:nvPr/>
        </p:nvSpPr>
        <p:spPr>
          <a:xfrm rot="2924319">
            <a:off x="3453518" y="3445088"/>
            <a:ext cx="629631" cy="660472"/>
          </a:xfrm>
          <a:prstGeom prst="mathPlus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238367" y="3502968"/>
            <a:ext cx="1981833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13 pics</a:t>
            </a:r>
          </a:p>
          <a:p>
            <a:endParaRPr lang="fr-BE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8 </a:t>
            </a:r>
            <a:r>
              <a:rPr lang="fr-BE" b="1" i="1" dirty="0" smtClean="0">
                <a:solidFill>
                  <a:srgbClr val="FFFF00"/>
                </a:solidFill>
                <a:latin typeface="Cambria"/>
                <a:cs typeface="Cambria"/>
              </a:rPr>
              <a:t>turns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 (NT)</a:t>
            </a:r>
            <a:endParaRPr lang="en-US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du tracé d’interférence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203764"/>
            <a:ext cx="8896350" cy="22960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i="1" dirty="0" smtClean="0">
                <a:solidFill>
                  <a:srgbClr val="FF9900"/>
                </a:solidFill>
                <a:latin typeface="Cambria"/>
                <a:cs typeface="Cambria"/>
              </a:rPr>
              <a:t>Turns analysis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(temps)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Willison, 1964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8800" y="840770"/>
            <a:ext cx="77470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77800" algn="l"/>
                <a:tab pos="4445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NT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: nombre de </a:t>
            </a:r>
            <a:r>
              <a:rPr lang="fr-BE" i="1" dirty="0" smtClean="0">
                <a:solidFill>
                  <a:schemeClr val="bg1"/>
                </a:solidFill>
                <a:latin typeface="Cambria"/>
                <a:cs typeface="Cambria"/>
              </a:rPr>
              <a:t>turns</a:t>
            </a:r>
            <a:br>
              <a:rPr lang="fr-BE" i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i="1" dirty="0" smtClean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MA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: amplitude moyenne entre 2 turns		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348" y="1905000"/>
            <a:ext cx="5407052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du tracé d’interférence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203764"/>
            <a:ext cx="8896350" cy="22960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i="1" dirty="0" smtClean="0">
                <a:solidFill>
                  <a:srgbClr val="FF9900"/>
                </a:solidFill>
                <a:latin typeface="Cambria"/>
                <a:cs typeface="Cambria"/>
              </a:rPr>
              <a:t>Turns analysis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(temps)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Nandedkar </a:t>
            </a:r>
            <a:r>
              <a:rPr lang="fr-BE" b="1" i="1" dirty="0" smtClean="0">
                <a:solidFill>
                  <a:srgbClr val="FFFF00"/>
                </a:solidFill>
                <a:latin typeface="Cambria"/>
                <a:cs typeface="Cambria"/>
              </a:rPr>
              <a:t>et al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, 1986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8800" y="840770"/>
            <a:ext cx="8585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77800" algn="l"/>
                <a:tab pos="4445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enveloppe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(mV)</a:t>
            </a:r>
          </a:p>
          <a:p>
            <a:pPr>
              <a:tabLst>
                <a:tab pos="177800" algn="l"/>
                <a:tab pos="4445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NSI/NSS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: nombre d’intervalles courts/de courts segments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(quand 2 turns successifs sont séparés par moins de 500 𝜇s)</a:t>
            </a:r>
            <a:r>
              <a:rPr lang="fr-BE" i="1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i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i="1" dirty="0" smtClean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activité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: durée (ms) de signal EMG riche en pics/1 s		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750" y="2590800"/>
            <a:ext cx="6165850" cy="3454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du tracé d’interférence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" y="1136650"/>
            <a:ext cx="1666014" cy="188595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0700" y="819150"/>
            <a:ext cx="4241800" cy="47625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0450" y="1123950"/>
            <a:ext cx="1666014" cy="188595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949" y="3467100"/>
            <a:ext cx="1657351" cy="18796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0450" y="3453514"/>
            <a:ext cx="1644650" cy="187413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68557" y="1191568"/>
            <a:ext cx="355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1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375157" y="1191568"/>
            <a:ext cx="355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2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20957" y="3528368"/>
            <a:ext cx="355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3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375157" y="3528368"/>
            <a:ext cx="355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4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029457" y="4404668"/>
            <a:ext cx="355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>
                <a:solidFill>
                  <a:srgbClr val="000090"/>
                </a:solidFill>
                <a:latin typeface="Cambria"/>
                <a:cs typeface="Cambria"/>
              </a:rPr>
              <a:t>1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35857" y="4252268"/>
            <a:ext cx="355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>
                <a:solidFill>
                  <a:srgbClr val="000090"/>
                </a:solidFill>
                <a:latin typeface="Cambria"/>
                <a:cs typeface="Cambria"/>
              </a:rPr>
              <a:t>2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07357" y="4112568"/>
            <a:ext cx="355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>
                <a:solidFill>
                  <a:srgbClr val="000090"/>
                </a:solidFill>
                <a:latin typeface="Cambria"/>
                <a:cs typeface="Cambria"/>
              </a:rPr>
              <a:t>3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37557" y="4023668"/>
            <a:ext cx="355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>
                <a:solidFill>
                  <a:srgbClr val="000090"/>
                </a:solidFill>
                <a:latin typeface="Cambria"/>
                <a:cs typeface="Cambria"/>
              </a:rPr>
              <a:t>4</a:t>
            </a:r>
            <a:endParaRPr lang="en-US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533400" y="76200"/>
            <a:ext cx="4856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000" b="1" i="1">
                <a:solidFill>
                  <a:srgbClr val="FF6600"/>
                </a:solidFill>
                <a:latin typeface="Comic Sans MS" pitchFamily="4" charset="0"/>
              </a:rPr>
              <a:t>Sémiologie : divers</a:t>
            </a:r>
            <a:endParaRPr lang="en-US" sz="4000" b="1" i="1">
              <a:solidFill>
                <a:schemeClr val="bg1"/>
              </a:solidFill>
              <a:latin typeface="Comic Sans MS" pitchFamily="4" charset="0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76200" y="609600"/>
            <a:ext cx="9067800" cy="611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3146425" algn="l"/>
              </a:tabLst>
            </a:pP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Hypertrophie de la langue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 : myopathie de </a:t>
            </a:r>
            <a:r>
              <a:rPr lang="fr-FR">
                <a:solidFill>
                  <a:srgbClr val="FFFF00"/>
                </a:solidFill>
                <a:latin typeface="Comic Sans MS" pitchFamily="4" charset="0"/>
              </a:rPr>
              <a:t>Duchenne/Becker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3146425" algn="l"/>
              </a:tabLst>
            </a:pP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Dysmorphie faciale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 : </a:t>
            </a:r>
            <a:r>
              <a:rPr lang="fr-FR" b="1">
                <a:solidFill>
                  <a:srgbClr val="FFFF00"/>
                </a:solidFill>
                <a:latin typeface="Comic Sans MS" pitchFamily="4" charset="0"/>
              </a:rPr>
              <a:t>Steinert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, myopathie congénitale à bâtonnet, Parsonage et Turner héréditaire (hypotélorisme)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3146425" algn="l"/>
              </a:tabLst>
            </a:pP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Hypertrophie des mollets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 : dystrophie de </a:t>
            </a:r>
            <a:r>
              <a:rPr lang="fr-FR" b="1">
                <a:solidFill>
                  <a:srgbClr val="FFFF00"/>
                </a:solidFill>
                <a:latin typeface="Comic Sans MS" pitchFamily="4" charset="0"/>
              </a:rPr>
              <a:t>Duchenne/Becker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, </a:t>
            </a:r>
            <a:r>
              <a:rPr lang="fr-FR" b="1">
                <a:solidFill>
                  <a:srgbClr val="FFFF00"/>
                </a:solidFill>
                <a:latin typeface="Comic Sans MS" pitchFamily="4" charset="0"/>
              </a:rPr>
              <a:t>sarcoglycanopathies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, myotonie de </a:t>
            </a:r>
            <a:r>
              <a:rPr lang="fr-FR" b="1">
                <a:solidFill>
                  <a:srgbClr val="FFFF00"/>
                </a:solidFill>
                <a:latin typeface="Comic Sans MS" pitchFamily="4" charset="0"/>
              </a:rPr>
              <a:t>Thomsen/Becker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, </a:t>
            </a:r>
            <a:r>
              <a:rPr lang="fr-FR" b="1">
                <a:solidFill>
                  <a:srgbClr val="FFFF00"/>
                </a:solidFill>
                <a:latin typeface="Comic Sans MS" pitchFamily="4" charset="0"/>
              </a:rPr>
              <a:t>sarcoïdose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, </a:t>
            </a:r>
            <a:r>
              <a:rPr lang="fr-FR" b="1">
                <a:solidFill>
                  <a:srgbClr val="FFFF00"/>
                </a:solidFill>
                <a:latin typeface="Comic Sans MS" pitchFamily="4" charset="0"/>
              </a:rPr>
              <a:t>amylose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, </a:t>
            </a:r>
            <a:r>
              <a:rPr lang="fr-FR" b="1">
                <a:solidFill>
                  <a:srgbClr val="FFFF00"/>
                </a:solidFill>
                <a:latin typeface="Comic Sans MS" pitchFamily="4" charset="0"/>
              </a:rPr>
              <a:t>ASP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, </a:t>
            </a:r>
            <a:r>
              <a:rPr lang="fr-FR" b="1">
                <a:solidFill>
                  <a:srgbClr val="FFFF00"/>
                </a:solidFill>
                <a:latin typeface="Comic Sans MS" pitchFamily="4" charset="0"/>
              </a:rPr>
              <a:t>sciatique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3146425" algn="l"/>
              </a:tabLst>
            </a:pP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Gonflement à la percussion musculaire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 : </a:t>
            </a:r>
            <a:r>
              <a:rPr lang="fr-FR" b="1">
                <a:solidFill>
                  <a:srgbClr val="FFFF00"/>
                </a:solidFill>
                <a:latin typeface="Comic Sans MS" pitchFamily="4" charset="0"/>
              </a:rPr>
              <a:t>hypothyroïdie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, rippling syndrome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3146425" algn="l"/>
              </a:tabLst>
            </a:pP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Rétractions tendineuses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 (rachis, coudes) : myopathie d’</a:t>
            </a:r>
            <a:r>
              <a:rPr lang="fr-FR" b="1">
                <a:solidFill>
                  <a:srgbClr val="FFFF00"/>
                </a:solidFill>
                <a:latin typeface="Comic Sans MS" pitchFamily="4" charset="0"/>
              </a:rPr>
              <a:t>Emery-Dreifuss</a:t>
            </a:r>
            <a:endParaRPr lang="fr-BE" b="1">
              <a:solidFill>
                <a:srgbClr val="FFFF00"/>
              </a:solidFill>
              <a:latin typeface="Comic Sans MS" pitchFamily="4" charset="0"/>
            </a:endParaRP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3146425" algn="l"/>
              </a:tabLst>
            </a:pPr>
            <a:r>
              <a:rPr lang="fr-BE" u="sng">
                <a:solidFill>
                  <a:schemeClr val="bg1"/>
                </a:solidFill>
                <a:latin typeface="Comic Sans MS" pitchFamily="4" charset="0"/>
              </a:rPr>
              <a:t>Douleurs abdominales</a:t>
            </a:r>
            <a:r>
              <a:rPr lang="fr-BE">
                <a:solidFill>
                  <a:schemeClr val="bg1"/>
                </a:solidFill>
                <a:latin typeface="Comic Sans MS" pitchFamily="4" charset="0"/>
              </a:rPr>
              <a:t> : </a:t>
            </a:r>
            <a:r>
              <a:rPr lang="fr-BE" b="1">
                <a:solidFill>
                  <a:srgbClr val="FFFF00"/>
                </a:solidFill>
                <a:latin typeface="Comic Sans MS" pitchFamily="4" charset="0"/>
              </a:rPr>
              <a:t>intox</a:t>
            </a:r>
            <a:r>
              <a:rPr lang="fr-BE">
                <a:solidFill>
                  <a:schemeClr val="bg1"/>
                </a:solidFill>
                <a:latin typeface="Comic Sans MS" pitchFamily="4" charset="0"/>
              </a:rPr>
              <a:t>, </a:t>
            </a:r>
            <a:r>
              <a:rPr lang="fr-BE" b="1">
                <a:solidFill>
                  <a:srgbClr val="FFFF00"/>
                </a:solidFill>
                <a:latin typeface="Comic Sans MS" pitchFamily="4" charset="0"/>
              </a:rPr>
              <a:t>vascularite</a:t>
            </a:r>
            <a:r>
              <a:rPr lang="fr-BE">
                <a:solidFill>
                  <a:schemeClr val="bg1"/>
                </a:solidFill>
                <a:latin typeface="Comic Sans MS" pitchFamily="4" charset="0"/>
              </a:rPr>
              <a:t>, porphyrie</a:t>
            </a:r>
            <a:r>
              <a:rPr lang="fr-BE" b="1">
                <a:solidFill>
                  <a:srgbClr val="FFFF00"/>
                </a:solidFill>
                <a:latin typeface="Comic Sans MS" pitchFamily="4" charset="0"/>
              </a:rPr>
              <a:t> </a:t>
            </a:r>
            <a:endParaRPr lang="fr-FR" b="1">
              <a:solidFill>
                <a:srgbClr val="FFFF00"/>
              </a:solidFill>
              <a:latin typeface="Comic Sans MS" pitchFamily="4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du tracé d’interférence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203764"/>
            <a:ext cx="8896350" cy="22960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i="1" dirty="0" smtClean="0">
                <a:solidFill>
                  <a:srgbClr val="FF9900"/>
                </a:solidFill>
                <a:latin typeface="Cambria"/>
                <a:cs typeface="Cambria"/>
              </a:rPr>
              <a:t>Turns analysis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(temps)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8800" y="840770"/>
            <a:ext cx="8585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77800" algn="l"/>
                <a:tab pos="4445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Charge = 2 kg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(biceps) :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* Myopathie : NT augmente 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Rose &amp; Willison, 1967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)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* Neuropathie : MA augmente 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Hayward &amp; Willison, 1977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)</a:t>
            </a:r>
          </a:p>
          <a:p>
            <a:pPr>
              <a:tabLst>
                <a:tab pos="177800" algn="l"/>
                <a:tab pos="444500" algn="l"/>
                <a:tab pos="6223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Charge = 30% force max.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: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* Myopathie : NT, NSI et NT/MA augmentent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	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Fuglsang-Frederiksen </a:t>
            </a:r>
            <a:r>
              <a:rPr lang="fr-BE" b="1" i="1" dirty="0" smtClean="0">
                <a:solidFill>
                  <a:srgbClr val="FFFF00"/>
                </a:solidFill>
                <a:latin typeface="Cambria"/>
                <a:cs typeface="Cambria"/>
              </a:rPr>
              <a:t>et al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, 1976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)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* Neuropathie : MA augmente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	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Fuglsang-Frederiksen </a:t>
            </a:r>
            <a:r>
              <a:rPr lang="fr-BE" b="1" i="1" dirty="0" smtClean="0">
                <a:solidFill>
                  <a:srgbClr val="FFFF00"/>
                </a:solidFill>
                <a:latin typeface="Cambria"/>
                <a:cs typeface="Cambria"/>
              </a:rPr>
              <a:t>et al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, 1977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)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	Sans mesurer la force : </a:t>
            </a:r>
            <a:r>
              <a:rPr lang="fr-BE" b="1" u="sng" dirty="0" smtClean="0">
                <a:solidFill>
                  <a:schemeClr val="bg1"/>
                </a:solidFill>
                <a:latin typeface="Cambria"/>
                <a:cs typeface="Cambria"/>
              </a:rPr>
              <a:t>Nuage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Stålberg </a:t>
            </a:r>
            <a:r>
              <a:rPr lang="fr-BE" b="1" i="1" dirty="0" smtClean="0">
                <a:solidFill>
                  <a:srgbClr val="FFFF00"/>
                </a:solidFill>
                <a:latin typeface="Cambria"/>
                <a:cs typeface="Cambria"/>
              </a:rPr>
              <a:t>et al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, 1983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)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* 3 à 4 niveaus de force sont testés (le patient résiste à 				l’examinateur)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* 5 à 7 sites testés par muscle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* 20 échantillons d’EMG sont soumis à l’analyse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* muscle normal : 90% des points sont dans le nuage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du tracé d’interférence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203764"/>
            <a:ext cx="8896350" cy="22960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i="1" dirty="0" smtClean="0">
                <a:solidFill>
                  <a:srgbClr val="FF9900"/>
                </a:solidFill>
                <a:latin typeface="Cambria"/>
                <a:cs typeface="Cambria"/>
              </a:rPr>
              <a:t>Turns analysis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(temps)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8800" y="840770"/>
            <a:ext cx="858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77800" algn="l"/>
                <a:tab pos="4445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	Sans mesurer la force : </a:t>
            </a:r>
            <a:r>
              <a:rPr lang="fr-BE" b="1" u="sng" dirty="0" smtClean="0">
                <a:solidFill>
                  <a:schemeClr val="bg1"/>
                </a:solidFill>
                <a:latin typeface="Cambria"/>
                <a:cs typeface="Cambria"/>
              </a:rPr>
              <a:t>Nuage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* la forme du nuage normal dépend du </a:t>
            </a:r>
            <a:r>
              <a:rPr lang="fr-BE" b="1" u="sng" dirty="0" smtClean="0">
                <a:solidFill>
                  <a:schemeClr val="bg1"/>
                </a:solidFill>
                <a:latin typeface="Cambria"/>
                <a:cs typeface="Cambria"/>
              </a:rPr>
              <a:t>muscle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, de l’</a:t>
            </a:r>
            <a:r>
              <a:rPr lang="fr-BE" b="1" u="sng" dirty="0" smtClean="0">
                <a:solidFill>
                  <a:schemeClr val="bg1"/>
                </a:solidFill>
                <a:latin typeface="Cambria"/>
                <a:cs typeface="Cambria"/>
              </a:rPr>
              <a:t>âge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, du 				</a:t>
            </a:r>
            <a:r>
              <a:rPr lang="fr-BE" b="1" u="sng" dirty="0" smtClean="0">
                <a:solidFill>
                  <a:schemeClr val="bg1"/>
                </a:solidFill>
                <a:latin typeface="Cambria"/>
                <a:cs typeface="Cambria"/>
              </a:rPr>
              <a:t>sexe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et de l’</a:t>
            </a:r>
            <a:r>
              <a:rPr lang="fr-BE" b="1" u="sng" dirty="0" smtClean="0">
                <a:solidFill>
                  <a:schemeClr val="bg1"/>
                </a:solidFill>
                <a:latin typeface="Cambria"/>
                <a:cs typeface="Cambria"/>
              </a:rPr>
              <a:t>électrode utilisée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Stålberg </a:t>
            </a:r>
            <a:r>
              <a:rPr lang="fr-BE" b="1" i="1" dirty="0" smtClean="0">
                <a:solidFill>
                  <a:srgbClr val="FFFF00"/>
                </a:solidFill>
                <a:latin typeface="Cambria"/>
                <a:cs typeface="Cambria"/>
              </a:rPr>
              <a:t>et al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, 1983 ; Nandedkar </a:t>
            </a:r>
            <a:r>
              <a:rPr lang="fr-BE" b="1" i="1" dirty="0" smtClean="0">
                <a:solidFill>
                  <a:srgbClr val="FFFF00"/>
                </a:solidFill>
                <a:latin typeface="Cambria"/>
                <a:cs typeface="Cambria"/>
              </a:rPr>
              <a:t>et al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, 1991)</a:t>
            </a:r>
            <a:endParaRPr lang="en-US" b="1" u="sng" dirty="0">
              <a:solidFill>
                <a:srgbClr val="FFFF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750" y="2696238"/>
            <a:ext cx="5949950" cy="3152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du tracé d’interférence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203764"/>
            <a:ext cx="8896350" cy="22960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i="1" dirty="0" smtClean="0">
                <a:solidFill>
                  <a:srgbClr val="FF9900"/>
                </a:solidFill>
                <a:latin typeface="Cambria"/>
                <a:cs typeface="Cambria"/>
              </a:rPr>
              <a:t>Turns analysis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(temps)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8800" y="840770"/>
            <a:ext cx="858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77800" algn="l"/>
                <a:tab pos="4445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	Sans mesurer la force : </a:t>
            </a:r>
            <a:r>
              <a:rPr lang="fr-BE" b="1" u="sng" dirty="0" smtClean="0">
                <a:solidFill>
                  <a:schemeClr val="bg1"/>
                </a:solidFill>
                <a:latin typeface="Cambria"/>
                <a:cs typeface="Cambria"/>
              </a:rPr>
              <a:t>Nuage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endParaRPr lang="en-US" b="1" u="sng" dirty="0">
              <a:solidFill>
                <a:srgbClr val="FFFF00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" y="1701800"/>
            <a:ext cx="7528651" cy="3937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04622" y="2169468"/>
            <a:ext cx="1831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>
                <a:latin typeface="Cambria"/>
                <a:cs typeface="Cambria"/>
              </a:rPr>
              <a:t>Neuropathie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du tracé d’interférence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203764"/>
            <a:ext cx="8896350" cy="22960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i="1" dirty="0" smtClean="0">
                <a:solidFill>
                  <a:srgbClr val="FF9900"/>
                </a:solidFill>
                <a:latin typeface="Cambria"/>
                <a:cs typeface="Cambria"/>
              </a:rPr>
              <a:t>Turns analysis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(temps)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8800" y="840770"/>
            <a:ext cx="858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77800" algn="l"/>
                <a:tab pos="4445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	Sans mesurer la force : </a:t>
            </a:r>
            <a:r>
              <a:rPr lang="fr-BE" b="1" u="sng" dirty="0" smtClean="0">
                <a:solidFill>
                  <a:schemeClr val="bg1"/>
                </a:solidFill>
                <a:latin typeface="Cambria"/>
                <a:cs typeface="Cambria"/>
              </a:rPr>
              <a:t>Nuage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endParaRPr lang="en-US" b="1" u="sng" dirty="0">
              <a:solidFill>
                <a:srgbClr val="FFFF00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980" y="1672516"/>
            <a:ext cx="7538320" cy="39535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04622" y="2169468"/>
            <a:ext cx="1579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>
                <a:latin typeface="Cambria"/>
                <a:cs typeface="Cambria"/>
              </a:rPr>
              <a:t>Myopathie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-1270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du tracé d’interférence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495864"/>
            <a:ext cx="8896350" cy="22960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i="1" dirty="0" smtClean="0">
                <a:solidFill>
                  <a:srgbClr val="FF9900"/>
                </a:solidFill>
                <a:latin typeface="Cambria"/>
                <a:cs typeface="Cambria"/>
              </a:rPr>
              <a:t>Turns analysis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(temps)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8800" y="1132870"/>
            <a:ext cx="8585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77800" algn="l"/>
                <a:tab pos="4445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	autres paramètres d’analyse 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Nandedkar </a:t>
            </a:r>
            <a:r>
              <a:rPr lang="fr-BE" b="1" i="1" dirty="0" smtClean="0">
                <a:solidFill>
                  <a:srgbClr val="FFFF00"/>
                </a:solidFill>
                <a:latin typeface="Cambria"/>
                <a:cs typeface="Cambria"/>
              </a:rPr>
              <a:t>et al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, 2002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)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* enveloppe vs activité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* NSS vs activité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* NT/MA Ratio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		Valeurs individuelles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		Valeur moyenne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[0,4 – 0,8]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		Valeur pic (peak ratio)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[0,8 – 1,4]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endParaRPr lang="en-US" b="1" u="sng" dirty="0">
              <a:solidFill>
                <a:srgbClr val="FFFF00"/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2247900" y="5194300"/>
          <a:ext cx="643852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4523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Trapèze</a:t>
                      </a:r>
                      <a:r>
                        <a:rPr lang="en-US" sz="2400" b="0" dirty="0" smtClean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(</a:t>
                      </a:r>
                      <a:r>
                        <a:rPr lang="en-US" sz="2400" b="0" dirty="0" err="1" smtClean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lang="en-US" sz="2400" b="0" dirty="0" smtClean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=12)</a:t>
                      </a:r>
                      <a:endParaRPr lang="en-US" sz="2400" b="0" dirty="0">
                        <a:solidFill>
                          <a:srgbClr val="FFFFFF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moyenne</a:t>
                      </a:r>
                      <a:endParaRPr lang="en-US" sz="2400" b="0" dirty="0">
                        <a:solidFill>
                          <a:srgbClr val="FFFFFF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0,6 – 1,0</a:t>
                      </a:r>
                      <a:endParaRPr lang="en-US" sz="2400" b="0" dirty="0">
                        <a:solidFill>
                          <a:srgbClr val="FFFFFF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rgbClr val="FFFFFF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pic</a:t>
                      </a:r>
                      <a:endParaRPr lang="en-US" sz="2400" b="0" dirty="0">
                        <a:solidFill>
                          <a:srgbClr val="FFFFFF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1,0 – 1,6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77800" y="419664"/>
            <a:ext cx="8966200" cy="717119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1</a:t>
            </a:r>
            <a:r>
              <a:rPr lang="fr-BE" b="1" baseline="30000" dirty="0" smtClean="0">
                <a:solidFill>
                  <a:srgbClr val="FF9900"/>
                </a:solidFill>
                <a:latin typeface="Cambria"/>
                <a:cs typeface="Cambria"/>
              </a:rPr>
              <a:t>ère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 étape : acquisition du signal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2 à 4 insertions de l’électrode-aiguille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1 à 3 directions testées/insertion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1 à 3 sites/direction testée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2 sites sont séparés d’au moins 5 à 10 mm</a:t>
            </a:r>
          </a:p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2</a:t>
            </a:r>
            <a:r>
              <a:rPr lang="fr-BE" b="1" baseline="30000" dirty="0" smtClean="0">
                <a:solidFill>
                  <a:srgbClr val="FF9900"/>
                </a:solidFill>
                <a:latin typeface="Cambria"/>
                <a:cs typeface="Cambria"/>
              </a:rPr>
              <a:t>ème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 étape : Mesures 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Buchthal 1977 ; Barkhaus et al, 1990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)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- 	valeurs moyennes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* amplitude, surface, durée, ‘</a:t>
            </a:r>
            <a:r>
              <a:rPr lang="fr-BE" i="1" dirty="0" smtClean="0">
                <a:solidFill>
                  <a:schemeClr val="bg1"/>
                </a:solidFill>
                <a:latin typeface="Cambria"/>
                <a:cs typeface="Cambria"/>
              </a:rPr>
              <a:t>Thickness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’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* tous les PUM ou uniquement les non polyphasiques (MYO)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	valeurs individuelles « outliers »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pourcentage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* PUM polyphasiques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* PUM instables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des PUM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10" name="Parenthèse fermante 9"/>
          <p:cNvSpPr/>
          <p:nvPr/>
        </p:nvSpPr>
        <p:spPr>
          <a:xfrm>
            <a:off x="7086600" y="1028700"/>
            <a:ext cx="228600" cy="1739900"/>
          </a:xfrm>
          <a:prstGeom prst="rightBracket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514408" y="1255068"/>
            <a:ext cx="12747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20 PUM</a:t>
            </a:r>
          </a:p>
          <a:p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ou +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77800" y="419664"/>
            <a:ext cx="8966200" cy="362560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3</a:t>
            </a:r>
            <a:r>
              <a:rPr lang="fr-BE" b="1" baseline="30000" dirty="0" smtClean="0">
                <a:solidFill>
                  <a:srgbClr val="FF9900"/>
                </a:solidFill>
                <a:latin typeface="Cambria"/>
                <a:cs typeface="Cambria"/>
              </a:rPr>
              <a:t>ème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 étape : comparaison aux valeurs de référence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- 	muscle sain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* valeurs moyennes dans les LN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* pourcentage normal de PUM polyphasiques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* PUM stables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des PUM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2376478"/>
            <a:ext cx="5041900" cy="370309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0008" y="3629968"/>
            <a:ext cx="278964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Valeurs moyennes</a:t>
            </a:r>
          </a:p>
          <a:p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et valeurs </a:t>
            </a:r>
            <a:b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individuelles</a:t>
            </a:r>
            <a:b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‘Outliers’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77800" y="419664"/>
            <a:ext cx="8966200" cy="22960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Amplitude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des PUM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50" y="1162050"/>
            <a:ext cx="8191500" cy="466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77800" y="749864"/>
            <a:ext cx="8966200" cy="53984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Amplitude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-	nombre et taille des fm </a:t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	dans un territoire </a:t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	semi-circulaire de </a:t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	rayon = 0,5 mm</a:t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- 	1 à 5 fm/UM</a:t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- 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ne reflète pas la taille </a:t>
            </a:r>
            <a:b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		de l’UM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des PUM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140" y="952500"/>
            <a:ext cx="3675260" cy="407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77800" y="749864"/>
            <a:ext cx="8966200" cy="451200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Surface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-	nombre et taille des fm </a:t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	dans un territoire </a:t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	semi-circulaire de </a:t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	rayon = 1 mm</a:t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- 	10 à 30 fm/UM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des PUM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700" y="825500"/>
            <a:ext cx="4114800" cy="4134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533400" y="60325"/>
            <a:ext cx="7086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4000" b="1" i="1">
                <a:solidFill>
                  <a:srgbClr val="FF6600"/>
                </a:solidFill>
                <a:latin typeface="Comic Sans MS" pitchFamily="4" charset="0"/>
              </a:rPr>
              <a:t>Atteintes multisystémiques</a:t>
            </a:r>
            <a:endParaRPr lang="en-US" sz="4000" b="1" i="1">
              <a:solidFill>
                <a:schemeClr val="bg1"/>
              </a:solidFill>
              <a:latin typeface="Comic Sans MS" pitchFamily="4" charset="0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76200" y="555625"/>
            <a:ext cx="9067800" cy="622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4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3146425" algn="l"/>
              </a:tabLst>
            </a:pP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Dermatomyosite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 : AEG, éruption cutanée périorbitaire ou en décolleté, arthrite, myosite</a:t>
            </a:r>
          </a:p>
          <a:p>
            <a:pPr marL="457200" indent="-457200">
              <a:lnSpc>
                <a:spcPct val="14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3146425" algn="l"/>
              </a:tabLst>
            </a:pP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Myopathie mitochondriale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 : myopathie (intolérance à l’effort, myalgies, essoufflement), neuropathie, atteinte sensorielle (surdité, rétinite pigmentaire) et du SNC (ataxie cérébelleuse, comitialité), hyperlactatémie</a:t>
            </a:r>
          </a:p>
          <a:p>
            <a:pPr marL="457200" indent="-457200">
              <a:lnSpc>
                <a:spcPct val="14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3146425" algn="l"/>
              </a:tabLst>
            </a:pP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Myopathie mitochondriale, dystrophie myotonique, Emery-Dreifuss, myosites, amylose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 : cardiopathie</a:t>
            </a:r>
          </a:p>
          <a:p>
            <a:pPr marL="457200" indent="-457200">
              <a:lnSpc>
                <a:spcPct val="14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3146425" algn="l"/>
              </a:tabLst>
            </a:pPr>
            <a:r>
              <a:rPr lang="fr-FR" b="1" u="sng">
                <a:solidFill>
                  <a:srgbClr val="FFFF00"/>
                </a:solidFill>
                <a:latin typeface="Comic Sans MS" pitchFamily="4" charset="0"/>
              </a:rPr>
              <a:t>Steinert</a:t>
            </a: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 et PROMM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 : cataracte postérieure</a:t>
            </a: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 </a:t>
            </a:r>
          </a:p>
          <a:p>
            <a:pPr marL="457200" indent="-457200">
              <a:lnSpc>
                <a:spcPct val="140000"/>
              </a:lnSpc>
              <a:buClr>
                <a:schemeClr val="bg1"/>
              </a:buClr>
              <a:buFontTx/>
              <a:buChar char="•"/>
              <a:tabLst>
                <a:tab pos="1139825" algn="l"/>
                <a:tab pos="1335088" algn="l"/>
                <a:tab pos="3146425" algn="l"/>
              </a:tabLst>
            </a:pPr>
            <a:r>
              <a:rPr lang="fr-FR" u="sng">
                <a:solidFill>
                  <a:schemeClr val="bg1"/>
                </a:solidFill>
                <a:latin typeface="Comic Sans MS" pitchFamily="4" charset="0"/>
              </a:rPr>
              <a:t>Amylose</a:t>
            </a:r>
            <a:r>
              <a:rPr lang="fr-FR">
                <a:solidFill>
                  <a:schemeClr val="bg1"/>
                </a:solidFill>
                <a:latin typeface="Comic Sans MS" pitchFamily="4" charset="0"/>
              </a:rPr>
              <a:t> : neuropathie, myopathie, protéinurie, AEG, macroglossie, purpura, hépatomégalie, opacité du vitré, ataxie cérébelleuse, syn pyramidal, atteinte n.crâniens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77800" y="749864"/>
            <a:ext cx="8966200" cy="53984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Durée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-	nombre et taille des fm </a:t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	dans un territoire </a:t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	circulaire de </a:t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	rayon =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2,5 mm</a:t>
            </a: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</a:t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- 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le meilleur reflet de </a:t>
            </a:r>
            <a:b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		la taille des UM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des PUM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928" y="1085850"/>
            <a:ext cx="3921422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77800" y="419664"/>
            <a:ext cx="8966200" cy="318241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Durée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- Manuellement -&gt; standardiser l’amplification du signal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	(exemple : 100, 200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ou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 500 𝜇V/D)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des PUM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50" y="2112698"/>
            <a:ext cx="6864350" cy="3888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77800" y="419664"/>
            <a:ext cx="8966200" cy="140961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Durée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- Automatiquement (ex: quand le signal dérive de plus de 10 𝜇V 	&gt; de la ligne de base)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des PUM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972" y="1943100"/>
            <a:ext cx="7064678" cy="403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77800" y="419664"/>
            <a:ext cx="8966200" cy="96641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Durée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- effet du filtre basse fréquence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des PUM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1782312"/>
            <a:ext cx="7607300" cy="4040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77800" y="419664"/>
            <a:ext cx="8966200" cy="96641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Durée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- ne pas tenir compte des potentiels satellites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des PUM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100" y="1573356"/>
            <a:ext cx="7340600" cy="4173394"/>
          </a:xfrm>
          <a:prstGeom prst="rect">
            <a:avLst/>
          </a:prstGeom>
        </p:spPr>
      </p:pic>
      <p:cxnSp>
        <p:nvCxnSpPr>
          <p:cNvPr id="11" name="Connecteur droit 10"/>
          <p:cNvCxnSpPr/>
          <p:nvPr/>
        </p:nvCxnSpPr>
        <p:spPr>
          <a:xfrm rot="16200000" flipH="1">
            <a:off x="3016250" y="4375150"/>
            <a:ext cx="2501900" cy="25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des PUM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" y="194129"/>
            <a:ext cx="2774950" cy="28792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" y="3136900"/>
            <a:ext cx="2795745" cy="29718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399" y="184150"/>
            <a:ext cx="2910443" cy="288925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3100" y="3149600"/>
            <a:ext cx="2882900" cy="298967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1016" y="171450"/>
            <a:ext cx="2586386" cy="290195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1775" y="3177384"/>
            <a:ext cx="2562026" cy="2931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77800" y="51364"/>
            <a:ext cx="8966200" cy="761439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Augmentation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-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densité en fm augmentée</a:t>
            </a: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	* réinnervation (neuropathie)</a:t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	* </a:t>
            </a:r>
            <a:r>
              <a:rPr lang="fr-BE" u="sng" dirty="0" smtClean="0">
                <a:solidFill>
                  <a:schemeClr val="accent3"/>
                </a:solidFill>
                <a:latin typeface="Cambria"/>
                <a:cs typeface="Cambria"/>
              </a:rPr>
              <a:t>régénération</a:t>
            </a: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 des fm (myopathie)</a:t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	* </a:t>
            </a:r>
            <a:r>
              <a:rPr lang="fr-BE" u="sng" dirty="0" smtClean="0">
                <a:solidFill>
                  <a:schemeClr val="accent3"/>
                </a:solidFill>
                <a:latin typeface="Cambria"/>
                <a:cs typeface="Cambria"/>
              </a:rPr>
              <a:t>fm scindées</a:t>
            </a: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 </a:t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	longitudinalement (myopathie)</a:t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	* </a:t>
            </a:r>
            <a:r>
              <a:rPr lang="fr-BE" u="sng" dirty="0" smtClean="0">
                <a:solidFill>
                  <a:schemeClr val="accent3"/>
                </a:solidFill>
                <a:latin typeface="Cambria"/>
                <a:cs typeface="Cambria"/>
              </a:rPr>
              <a:t>transmission ephaptique</a:t>
            </a: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 (entre 2 axones ou 2 fm)</a:t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-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hypertrophie des fm </a:t>
            </a: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(myopathie)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Réduction</a:t>
            </a: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-	atrophie des fm (myopathie)</a:t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-	tissu conjonctif interposé </a:t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-	densité en fm réduite (myopathie)</a:t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-	bloc de transmission neuromusculaire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des PUM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500" y="1968500"/>
            <a:ext cx="2882900" cy="80939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6600" y="214152"/>
            <a:ext cx="2133600" cy="160105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2822" y="3238500"/>
            <a:ext cx="2749378" cy="5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77800" y="-24836"/>
            <a:ext cx="8966200" cy="672799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07950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Augmentation de durée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-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augmentation de la dispersion temporelle (PUM complexe)</a:t>
            </a: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	* variabilité du diamètre des fm 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myopthies</a:t>
            </a: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)</a:t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	* largeur de la zone des plaques motrices (neuropathies)</a:t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	* ralentissement de la conduction axonale terminale </a:t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		+ plus longs segments axonaux terminaux (neuropathies) </a:t>
            </a:r>
            <a: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endParaRPr lang="fr-BE" b="1" dirty="0" smtClean="0">
              <a:solidFill>
                <a:schemeClr val="accent3"/>
              </a:solidFill>
              <a:latin typeface="Cambria"/>
              <a:cs typeface="Cambria"/>
            </a:endParaRPr>
          </a:p>
          <a:p>
            <a:pPr>
              <a:lnSpc>
                <a:spcPct val="120000"/>
              </a:lnSpc>
              <a:tabLst>
                <a:tab pos="476250" algn="l"/>
                <a:tab pos="857250" algn="l"/>
                <a:tab pos="1968500" algn="l"/>
              </a:tabLst>
            </a:pPr>
            <a: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  <a:t>	- 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dans les myopathies, il est préférable de ne pas inclure 		ces potentiels dans le calcul de la durée moyenne</a:t>
            </a:r>
            <a: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endParaRPr lang="fr-BE" dirty="0" smtClean="0">
              <a:solidFill>
                <a:schemeClr val="accent3"/>
              </a:solidFill>
              <a:latin typeface="Cambria"/>
              <a:cs typeface="Cambria"/>
            </a:endParaRPr>
          </a:p>
        </p:txBody>
      </p:sp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des PUM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grpSp>
        <p:nvGrpSpPr>
          <p:cNvPr id="2" name="Grouper 9"/>
          <p:cNvGrpSpPr/>
          <p:nvPr/>
        </p:nvGrpSpPr>
        <p:grpSpPr>
          <a:xfrm>
            <a:off x="1181100" y="2882900"/>
            <a:ext cx="5575300" cy="2432050"/>
            <a:chOff x="1308100" y="1573356"/>
            <a:chExt cx="7340600" cy="4173394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08100" y="1573356"/>
              <a:ext cx="7340600" cy="4173394"/>
            </a:xfrm>
            <a:prstGeom prst="rect">
              <a:avLst/>
            </a:prstGeom>
          </p:spPr>
        </p:pic>
        <p:cxnSp>
          <p:nvCxnSpPr>
            <p:cNvPr id="8" name="Connecteur droit 7"/>
            <p:cNvCxnSpPr/>
            <p:nvPr/>
          </p:nvCxnSpPr>
          <p:spPr>
            <a:xfrm rot="16200000" flipH="1">
              <a:off x="3016250" y="4375150"/>
              <a:ext cx="2501900" cy="25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77800" y="419664"/>
            <a:ext cx="8966200" cy="140961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i="1" dirty="0" smtClean="0">
                <a:solidFill>
                  <a:srgbClr val="FF9900"/>
                </a:solidFill>
                <a:latin typeface="Cambria"/>
                <a:cs typeface="Cambria"/>
              </a:rPr>
              <a:t>Rise time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- durée entre le pic positif max et le pic négatif max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- ne dvrait pas être &gt; 500 𝜇s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des PUM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800" y="2114292"/>
            <a:ext cx="6261100" cy="3549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14300" y="368864"/>
            <a:ext cx="8966200" cy="406880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i="1" dirty="0" smtClean="0">
                <a:solidFill>
                  <a:srgbClr val="FF9900"/>
                </a:solidFill>
                <a:latin typeface="Cambria"/>
                <a:cs typeface="Cambria"/>
              </a:rPr>
              <a:t>Rise time 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inflencé par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- la fm la plus proche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- le nombre de fm proches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- dispersion temporelle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BE" b="1" i="1" dirty="0" smtClean="0">
                <a:solidFill>
                  <a:srgbClr val="FF9900"/>
                </a:solidFill>
                <a:latin typeface="Cambria"/>
                <a:cs typeface="Cambria"/>
              </a:rPr>
              <a:t>Rise time 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augmenté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densité de fm augmentée (réinnervation)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dispersion temporelle augmentée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UM distante</a:t>
            </a:r>
            <a:endParaRPr lang="fr-BE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des PUM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6068" y="438151"/>
            <a:ext cx="2265382" cy="22542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8687" y="3721100"/>
            <a:ext cx="2023614" cy="24257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8700" y="3719946"/>
            <a:ext cx="2032000" cy="240145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1225" y="3695700"/>
            <a:ext cx="2050375" cy="24511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66891" y="5230168"/>
            <a:ext cx="13010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13 mV</a:t>
            </a:r>
          </a:p>
          <a:p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1800 𝜇s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75091" y="5242868"/>
            <a:ext cx="13010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730 𝜇V</a:t>
            </a:r>
          </a:p>
          <a:p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3500 𝜇s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3589867" y="4508500"/>
            <a:ext cx="67733" cy="719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/>
          <p:cNvSpPr/>
          <p:nvPr/>
        </p:nvSpPr>
        <p:spPr>
          <a:xfrm>
            <a:off x="3471333" y="5130800"/>
            <a:ext cx="67733" cy="719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17"/>
          <p:cNvSpPr/>
          <p:nvPr/>
        </p:nvSpPr>
        <p:spPr>
          <a:xfrm>
            <a:off x="5685367" y="4318000"/>
            <a:ext cx="67733" cy="719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e 18"/>
          <p:cNvSpPr/>
          <p:nvPr/>
        </p:nvSpPr>
        <p:spPr>
          <a:xfrm>
            <a:off x="5537200" y="5135033"/>
            <a:ext cx="67733" cy="719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Times New Roman"/>
        <a:cs typeface="Times New Roman"/>
      </a:majorFont>
      <a:minorFont>
        <a:latin typeface="Times New Roman"/>
        <a:ea typeface="Times New Roman"/>
        <a:cs typeface="Times New Roma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53131</TotalTime>
  <Words>8665</Words>
  <Application>Microsoft Macintosh PowerPoint</Application>
  <PresentationFormat>Présentation à l'écran (4:3)</PresentationFormat>
  <Paragraphs>797</Paragraphs>
  <Slides>122</Slides>
  <Notes>122</Notes>
  <HiddenSlides>0</HiddenSlides>
  <MMClips>40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122</vt:i4>
      </vt:variant>
    </vt:vector>
  </HeadingPairs>
  <TitlesOfParts>
    <vt:vector size="123" baseType="lpstr">
      <vt:lpstr>Modèle par défaut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  <vt:lpstr>Diapositive 69</vt:lpstr>
      <vt:lpstr>Diapositive 70</vt:lpstr>
      <vt:lpstr>Diapositive 71</vt:lpstr>
      <vt:lpstr>Diapositive 72</vt:lpstr>
      <vt:lpstr>Diapositive 73</vt:lpstr>
      <vt:lpstr>Diapositive 74</vt:lpstr>
      <vt:lpstr>Diapositive 75</vt:lpstr>
      <vt:lpstr>Diapositive 76</vt:lpstr>
      <vt:lpstr>Diapositive 77</vt:lpstr>
      <vt:lpstr>Diapositive 78</vt:lpstr>
      <vt:lpstr>Diapositive 79</vt:lpstr>
      <vt:lpstr>Diapositive 80</vt:lpstr>
      <vt:lpstr>Diapositive 81</vt:lpstr>
      <vt:lpstr>Diapositive 82</vt:lpstr>
      <vt:lpstr>Diapositive 83</vt:lpstr>
      <vt:lpstr>Diapositive 84</vt:lpstr>
      <vt:lpstr>Diapositive 85</vt:lpstr>
      <vt:lpstr>Diapositive 86</vt:lpstr>
      <vt:lpstr>Diapositive 87</vt:lpstr>
      <vt:lpstr>Diapositive 88</vt:lpstr>
      <vt:lpstr>Diapositive 89</vt:lpstr>
      <vt:lpstr>Diapositive 90</vt:lpstr>
      <vt:lpstr>Diapositive 91</vt:lpstr>
      <vt:lpstr>Diapositive 92</vt:lpstr>
      <vt:lpstr>Diapositive 93</vt:lpstr>
      <vt:lpstr>Diapositive 94</vt:lpstr>
      <vt:lpstr>Diapositive 95</vt:lpstr>
      <vt:lpstr>Diapositive 96</vt:lpstr>
      <vt:lpstr>Diapositive 97</vt:lpstr>
      <vt:lpstr>Diapositive 98</vt:lpstr>
      <vt:lpstr>Diapositive 99</vt:lpstr>
      <vt:lpstr>Diapositive 100</vt:lpstr>
      <vt:lpstr>Diapositive 101</vt:lpstr>
      <vt:lpstr>Diapositive 102</vt:lpstr>
      <vt:lpstr>Diapositive 103</vt:lpstr>
      <vt:lpstr>Diapositive 104</vt:lpstr>
      <vt:lpstr>Diapositive 105</vt:lpstr>
      <vt:lpstr>Diapositive 106</vt:lpstr>
      <vt:lpstr>Diapositive 107</vt:lpstr>
      <vt:lpstr>Diapositive 108</vt:lpstr>
      <vt:lpstr>Diapositive 109</vt:lpstr>
      <vt:lpstr>Diapositive 110</vt:lpstr>
      <vt:lpstr>Diapositive 111</vt:lpstr>
      <vt:lpstr>Diapositive 112</vt:lpstr>
      <vt:lpstr>Diapositive 113</vt:lpstr>
      <vt:lpstr>Diapositive 114</vt:lpstr>
      <vt:lpstr>Diapositive 115</vt:lpstr>
      <vt:lpstr>Diapositive 116</vt:lpstr>
      <vt:lpstr>Diapositive 117</vt:lpstr>
      <vt:lpstr>Diapositive 118</vt:lpstr>
      <vt:lpstr>Diapositive 119</vt:lpstr>
      <vt:lpstr>Diapositive 120</vt:lpstr>
      <vt:lpstr>Diapositive 121</vt:lpstr>
      <vt:lpstr>Diapositive 122</vt:lpstr>
    </vt:vector>
  </TitlesOfParts>
  <Company>Liminh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Wangpage</dc:creator>
  <cp:lastModifiedBy>Francois Wang</cp:lastModifiedBy>
  <cp:revision>554</cp:revision>
  <cp:lastPrinted>2018-05-16T11:43:10Z</cp:lastPrinted>
  <dcterms:created xsi:type="dcterms:W3CDTF">2018-05-19T14:33:26Z</dcterms:created>
  <dcterms:modified xsi:type="dcterms:W3CDTF">2018-05-20T10:51:30Z</dcterms:modified>
</cp:coreProperties>
</file>