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notesSlides/notesSlide4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notesSlides/notesSlide4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06" r:id="rId3"/>
    <p:sldId id="407" r:id="rId4"/>
    <p:sldId id="399" r:id="rId5"/>
    <p:sldId id="328" r:id="rId6"/>
    <p:sldId id="400" r:id="rId7"/>
    <p:sldId id="401" r:id="rId8"/>
    <p:sldId id="403" r:id="rId9"/>
    <p:sldId id="402" r:id="rId10"/>
    <p:sldId id="333" r:id="rId11"/>
    <p:sldId id="329" r:id="rId12"/>
    <p:sldId id="330" r:id="rId13"/>
    <p:sldId id="332" r:id="rId14"/>
    <p:sldId id="334" r:id="rId15"/>
    <p:sldId id="335" r:id="rId16"/>
    <p:sldId id="336" r:id="rId17"/>
    <p:sldId id="337" r:id="rId18"/>
    <p:sldId id="404" r:id="rId19"/>
    <p:sldId id="346" r:id="rId20"/>
    <p:sldId id="347" r:id="rId21"/>
    <p:sldId id="351" r:id="rId22"/>
    <p:sldId id="405" r:id="rId23"/>
    <p:sldId id="356" r:id="rId24"/>
    <p:sldId id="357" r:id="rId25"/>
    <p:sldId id="393" r:id="rId26"/>
    <p:sldId id="358" r:id="rId27"/>
    <p:sldId id="359" r:id="rId28"/>
    <p:sldId id="361" r:id="rId29"/>
    <p:sldId id="363" r:id="rId30"/>
    <p:sldId id="298" r:id="rId31"/>
    <p:sldId id="365" r:id="rId32"/>
    <p:sldId id="367" r:id="rId33"/>
    <p:sldId id="411" r:id="rId34"/>
    <p:sldId id="370" r:id="rId35"/>
    <p:sldId id="371" r:id="rId36"/>
    <p:sldId id="373" r:id="rId37"/>
    <p:sldId id="374" r:id="rId38"/>
    <p:sldId id="376" r:id="rId39"/>
    <p:sldId id="377" r:id="rId40"/>
    <p:sldId id="378" r:id="rId41"/>
    <p:sldId id="379" r:id="rId42"/>
    <p:sldId id="396" r:id="rId43"/>
    <p:sldId id="380" r:id="rId44"/>
    <p:sldId id="410" r:id="rId45"/>
    <p:sldId id="38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6633" autoAdjust="0"/>
  </p:normalViewPr>
  <p:slideViewPr>
    <p:cSldViewPr snapToGrid="0">
      <p:cViewPr>
        <p:scale>
          <a:sx n="75" d="100"/>
          <a:sy n="75" d="100"/>
        </p:scale>
        <p:origin x="-193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471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98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41809-6048-6A4E-8416-FC14D8BFE0D2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 dirty="0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ACTIVITE%20TONIQUE.mpeg" TargetMode="External"/><Relationship Id="rId2" Type="http://schemas.openxmlformats.org/officeDocument/2006/relationships/audio" Target="file://localhost/Users/francoiswang/Documents/EMG%20REPOS%20SONS/ACTIVITE%20TONIQUE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FRITURE.mp3" TargetMode="Externa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PPMM%20et%20PUM.mp3" TargetMode="External"/><Relationship Id="rId4" Type="http://schemas.openxmlformats.org/officeDocument/2006/relationships/audio" Target="file://localhost/Users/francoiswang/Documents/EMG%20REPOS%20SONS/PLAQUE%20MOTRICE.mp3" TargetMode="External"/><Relationship Id="rId5" Type="http://schemas.openxmlformats.org/officeDocument/2006/relationships/audio" Target="file://localhost/Users/francoiswang/Documents/EMG%20REPOS%20SONS/PPMM.mp3" TargetMode="Externa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PPMM%20et%20PUM.mov" TargetMode="External"/><Relationship Id="rId2" Type="http://schemas.openxmlformats.org/officeDocument/2006/relationships/video" Target="file://localhost/Users/francoiswang/Documents/EMG%20REPOS%20SONS/POT%20d'irritation%20nerveuse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FRITURE.mp3" TargetMode="External"/><Relationship Id="rId2" Type="http://schemas.openxmlformats.org/officeDocument/2006/relationships/audio" Target="file://localhost/Users/francoiswang/Documents/EMG%20REPOS%20SONS/PLUIE%20SOUS%20TOIT%20EN%20TOLE.MP3" TargetMode="External"/><Relationship Id="rId3" Type="http://schemas.openxmlformats.org/officeDocument/2006/relationships/audio" Target="file://localhost/Users/francoiswang/Documents/EMG%20REPOS%20SONS/MARTEAU%20PIQUEUR.mp3" TargetMode="External"/><Relationship Id="rId4" Type="http://schemas.openxmlformats.org/officeDocument/2006/relationships/audio" Target="file://localhost/Users/francoiswang/Documents/EMG%20REPOS%20SONS/VIEILLE%20BARQUE%20MOTEUR.mp3" TargetMode="External"/><Relationship Id="rId5" Type="http://schemas.openxmlformats.org/officeDocument/2006/relationships/audio" Target="file://localhost/Users/francoiswang/Documents/EMG%20REPOS%20SONS/COMBAT%20AERIEN.mp3" TargetMode="External"/><Relationship Id="rId6" Type="http://schemas.openxmlformats.org/officeDocument/2006/relationships/audio" Target="file://localhost/Users/francoiswang/Documents/EMG%20REPOS%20SONS/DUCATI%20VROUM.mp3" TargetMode="External"/><Relationship Id="rId7" Type="http://schemas.openxmlformats.org/officeDocument/2006/relationships/audio" Target="file://localhost/Users/francoiswang/Documents/EMG%20REPOS%20SONS/SOLDATS%20EN%20MARCHE.mp3" TargetMode="External"/><Relationship Id="rId8" Type="http://schemas.openxmlformats.org/officeDocument/2006/relationships/audio" Target="file://localhost/Users/francoiswang/Documents/EMG%20REPOS%20SONS/KLAXON.mp3" TargetMode="External"/><Relationship Id="rId9" Type="http://schemas.openxmlformats.org/officeDocument/2006/relationships/audio" Target="file://localhost/Users/francoiswang/Documents/EMG%20REPOS%20SONS/RADIO%20BUZZ.MP3" TargetMode="External"/><Relationship Id="rId10" Type="http://schemas.openxmlformats.org/officeDocument/2006/relationships/audio" Target="file://localhost/Users/francoiswang/Documents/EMG%20REPOS%20SONS/popcorn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PLUIE%20SOUS%20TOIT%20EN%20TOLE.MP3" TargetMode="Externa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ibrillations%20et%20pointes%20positives%202.mpeg" TargetMode="External"/><Relationship Id="rId2" Type="http://schemas.openxmlformats.org/officeDocument/2006/relationships/audio" Target="file://localhost/Users/francoiswang/Documents/EMG%20REPOS%20SONS/Fibrillations%20et%20pointes%20positives%202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Potentiels%20d'irritation%20nerveuse.mp3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IBS%20SEULE.mov" TargetMode="External"/><Relationship Id="rId2" Type="http://schemas.openxmlformats.org/officeDocument/2006/relationships/audio" Target="file://localhost/Users/francoiswang/Documents/EMG%20REPOS%20SONS/FIBS%20SEULE.mp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4.xml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ibrillations%20et%20pointes%20positives.mpeg" TargetMode="External"/><Relationship Id="rId2" Type="http://schemas.openxmlformats.org/officeDocument/2006/relationships/audio" Target="file://localhost/Users/francoiswang/Documents/EMG%20REPOS%20SONS/Fibrillations%20et%20pointes%20positives.mp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IB%20DOUBLE.mov" TargetMode="External"/><Relationship Id="rId2" Type="http://schemas.openxmlformats.org/officeDocument/2006/relationships/audio" Target="file://localhost/Users/francoiswang/Documents/EMG%20REPOS%20SONS/DOUBLE%20FIBS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MARTEAU%20PIQUEUR.mp3" TargetMode="External"/><Relationship Id="rId2" Type="http://schemas.openxmlformats.org/officeDocument/2006/relationships/audio" Target="file://localhost/Users/francoiswang/Documents/EMG%20REPOS%20SONS/VIEILLE%20BARQUE%20MOTEUR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DRS.mp3" TargetMode="External"/><Relationship Id="rId4" Type="http://schemas.openxmlformats.org/officeDocument/2006/relationships/audio" Target="file://localhost/Users/francoiswang/Documents/EMG%20REPOS%20SONS/CRD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7.xml"/><Relationship Id="rId7" Type="http://schemas.openxmlformats.org/officeDocument/2006/relationships/image" Target="../media/image3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DRS.mpeg" TargetMode="External"/><Relationship Id="rId2" Type="http://schemas.openxmlformats.org/officeDocument/2006/relationships/video" Target="file://localhost/Users/francoiswang/Documents/EMG%20REPOS%20SONS/CRD.mov" TargetMode="Externa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CRD%20radiculopathie.mov" TargetMode="External"/><Relationship Id="rId2" Type="http://schemas.openxmlformats.org/officeDocument/2006/relationships/video" Target="file://localhost/Users/francoiswang/Documents/EMG%20REPOS%20SONS/DRC.mpeg" TargetMode="External"/><Relationship Id="rId3" Type="http://schemas.openxmlformats.org/officeDocument/2006/relationships/video" Target="file://localhost/Users/francoiswang/Documents/EMG%20REPOS%20SONS/DRC%20VOCAL.mpeg" TargetMode="External"/><Relationship Id="rId4" Type="http://schemas.openxmlformats.org/officeDocument/2006/relationships/audio" Target="file://localhost/Users/francoiswang/Documents/EMG%20REPOS%20SONS/DRC.mp3" TargetMode="External"/><Relationship Id="rId5" Type="http://schemas.openxmlformats.org/officeDocument/2006/relationships/audio" Target="file://localhost/Users/francoiswang/Documents/EMG%20REPOS%20SONS/DRC%20VOCAL.mp3" TargetMode="External"/><Relationship Id="rId6" Type="http://schemas.openxmlformats.org/officeDocument/2006/relationships/audio" Target="file://localhost/Users/francoiswang/Documents/EMG%20REPOS%20SONS/CRD%20RADICULOPATHIE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28.xml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COMBAT%20AERIEN.mp3" TargetMode="External"/><Relationship Id="rId2" Type="http://schemas.openxmlformats.org/officeDocument/2006/relationships/audio" Target="file://localhost/Users/francoiswang/Documents/EMG%20REPOS%20SONS/DUCATI%20VROUM.mp3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audio" Target="file://localhost/Users/francoiswang/Documents/EMG%20REPOS%20SONS/NEURMYOTONIE5.mp3" TargetMode="External"/><Relationship Id="rId12" Type="http://schemas.openxmlformats.org/officeDocument/2006/relationships/audio" Target="file://localhost/Users/francoiswang/Documents/EMG%20REPOS%20SONS/Potentiels%20d'irritation%20nerveuse.mp3" TargetMode="External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3.xml"/><Relationship Id="rId15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MONTRE.mp3" TargetMode="External"/><Relationship Id="rId2" Type="http://schemas.openxmlformats.org/officeDocument/2006/relationships/audio" Target="file://localhost/Users/francoiswang/Documents/EMG%20REPOS%20SONS/ACTIVITE%20TONIQUE.mp3" TargetMode="External"/><Relationship Id="rId3" Type="http://schemas.openxmlformats.org/officeDocument/2006/relationships/audio" Target="file://localhost/Users/francoiswang/Documents/EMG%20REPOS%20SONS/PPMM.mp3" TargetMode="External"/><Relationship Id="rId4" Type="http://schemas.openxmlformats.org/officeDocument/2006/relationships/audio" Target="file://localhost/Users/francoiswang/Documents/EMG%20REPOS%20SONS/Fibrillations%20et%20pointes%20positives%202.mp3" TargetMode="External"/><Relationship Id="rId5" Type="http://schemas.openxmlformats.org/officeDocument/2006/relationships/audio" Target="file://localhost/Users/francoiswang/Documents/EMG%20REPOS%20SONS/FIBS%20SEULE.mp3" TargetMode="External"/><Relationship Id="rId6" Type="http://schemas.openxmlformats.org/officeDocument/2006/relationships/audio" Target="file://localhost/Users/francoiswang/Documents/EMG%20REPOS%20SONS/DRS.mp3" TargetMode="External"/><Relationship Id="rId7" Type="http://schemas.openxmlformats.org/officeDocument/2006/relationships/audio" Target="file://localhost/Users/francoiswang/Documents/EMG%20REPOS%20SONS/MYOTONIE%201.mp3" TargetMode="External"/><Relationship Id="rId8" Type="http://schemas.openxmlformats.org/officeDocument/2006/relationships/audio" Target="file://localhost/Users/francoiswang/Documents/EMG%20REPOS%20SONS/FASCICULATIONS%20SLA.mp3" TargetMode="External"/><Relationship Id="rId9" Type="http://schemas.openxmlformats.org/officeDocument/2006/relationships/audio" Target="file://localhost/Users/francoiswang/Documents/EMG%20REPOS%20SONS/Multiplets.mp3" TargetMode="External"/><Relationship Id="rId10" Type="http://schemas.openxmlformats.org/officeDocument/2006/relationships/audio" Target="file://localhost/Users/francoiswang/Documents/EMG%20REPOS%20SONS/Myokymies%20paralysie%20faciale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MYOTONIES%20PERCUSSION.mov" TargetMode="External"/><Relationship Id="rId2" Type="http://schemas.openxmlformats.org/officeDocument/2006/relationships/video" Target="file://localhost/Users/francoiswang/Documents/EMG%20REPOS%20SONS/MYOTONIE%201.mpeg" TargetMode="External"/><Relationship Id="rId3" Type="http://schemas.openxmlformats.org/officeDocument/2006/relationships/video" Target="file://localhost/Users/francoiswang/Documents/EMG%20REPOS%20SONS/MYOTONIE%20myosite%20chronique.mov" TargetMode="External"/><Relationship Id="rId4" Type="http://schemas.openxmlformats.org/officeDocument/2006/relationships/audio" Target="file://localhost/Users/francoiswang/Documents/EMG%20REPOS%20SONS/MYOTONIE%201.mp3" TargetMode="External"/><Relationship Id="rId5" Type="http://schemas.openxmlformats.org/officeDocument/2006/relationships/audio" Target="file://localhost/Users/francoiswang/Documents/EMG%20REPOS%20SONS/MYOTONIE%20myosite%20chronique.mp3" TargetMode="External"/><Relationship Id="rId6" Type="http://schemas.openxmlformats.org/officeDocument/2006/relationships/audio" Target="file://localhost/Users/francoiswang/Documents/EMG%20REPOS%20SONS/MYOTONIE%20percussion.mp3" TargetMode="External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31.xml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3.png"/><Relationship Id="rId5" Type="http://schemas.openxmlformats.org/officeDocument/2006/relationships/image" Target="../media/image41.png"/><Relationship Id="rId1" Type="http://schemas.openxmlformats.org/officeDocument/2006/relationships/video" Target="file://localhost/Users/francoiswang/Documents/EMG%20REPOS%20SONS/MYOTONIE%20CLIN.mov" TargetMode="Externa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popcorn.mp3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5.xml"/><Relationship Id="rId6" Type="http://schemas.openxmlformats.org/officeDocument/2006/relationships/image" Target="../media/image4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ASCICULATIONS%20SLA.mov" TargetMode="External"/><Relationship Id="rId2" Type="http://schemas.openxmlformats.org/officeDocument/2006/relationships/audio" Target="file://localhost/Users/francoiswang/Documents/EMG%20REPOS%20SONS/FASCICULATIONS%20SLA.mp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FA.mpeg" TargetMode="External"/><Relationship Id="rId2" Type="http://schemas.openxmlformats.org/officeDocument/2006/relationships/video" Target="file://localhost/Users/francoiswang/Documents/EMG%20REPOS%20SONS/FS.mpeg" TargetMode="External"/><Relationship Id="rId3" Type="http://schemas.openxmlformats.org/officeDocument/2006/relationships/video" Target="file://localhost/Users/francoiswang/Documents/EMG%20REPOS%20SONS/File10.mpeg" TargetMode="External"/><Relationship Id="rId4" Type="http://schemas.openxmlformats.org/officeDocument/2006/relationships/video" Target="file://localhost/Users/francoiswang/Documents/EMG%20REPOS%20SONS/File11.mpeg" TargetMode="External"/><Relationship Id="rId5" Type="http://schemas.openxmlformats.org/officeDocument/2006/relationships/audio" Target="file://localhost/Users/francoiswang/Documents/EMG%20REPOS%20SONS/Fascicu%20be%CC%81nigne.mp3" TargetMode="External"/><Relationship Id="rId6" Type="http://schemas.openxmlformats.org/officeDocument/2006/relationships/audio" Target="file://localhost/Users/francoiswang/Documents/EMG%20REPOS%20SONS/Fasciculation%20PUM%20poly.mp3" TargetMode="External"/><Relationship Id="rId7" Type="http://schemas.openxmlformats.org/officeDocument/2006/relationships/audio" Target="file://localhost/Users/francoiswang/Documents/EMG%20REPOS%20SONS/FS.mp3" TargetMode="External"/><Relationship Id="rId8" Type="http://schemas.openxmlformats.org/officeDocument/2006/relationships/audio" Target="file://localhost/Users/francoiswang/Documents/EMG%20REPOS%20SONS/FA.mp3" TargetMode="Externa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7.png"/><Relationship Id="rId1" Type="http://schemas.openxmlformats.org/officeDocument/2006/relationships/audio" Target="file://localhost/Users/francoiswang/Documents/EMG%20REPOS%20SONS/Multiplets.mp3" TargetMode="External"/><Relationship Id="rId2" Type="http://schemas.openxmlformats.org/officeDocument/2006/relationships/video" Target="file://localhost/Users/francoiswang/Documents/EMG%20REPOS%20SONS/Multiplets.mpe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SOLDATS%20EN%20MARCHE.mp3" TargetMode="Externa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8.png"/><Relationship Id="rId1" Type="http://schemas.openxmlformats.org/officeDocument/2006/relationships/audio" Target="file://localhost/Users/francoiswang/Documents/EMG%20REPOS%20SONS/Myokymies%20paralysie%20faciale.mp3" TargetMode="External"/><Relationship Id="rId2" Type="http://schemas.openxmlformats.org/officeDocument/2006/relationships/video" Target="file://localhost/Users/francoiswang/Documents/EMG%20REPOS%20SONS/Myokymies%20paralysie%20faciale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Myokymies%20SLA.mpeg" TargetMode="External"/><Relationship Id="rId2" Type="http://schemas.openxmlformats.org/officeDocument/2006/relationships/audio" Target="file://localhost/Users/francoiswang/Documents/EMG%20REPOS%20SONS/Myokymies%20SLA.mp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3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audio" Target="file://localhost/Users/francoiswang/Documents/EMG%20REPOS%20SONS/KLAXON.mp3" TargetMode="External"/><Relationship Id="rId2" Type="http://schemas.openxmlformats.org/officeDocument/2006/relationships/audio" Target="file://localhost/Users/francoiswang/Documents/EMG%20REPOS%20SONS/RADIO%20BUZZ.MP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NEURMYOTONIE5.mp3" TargetMode="External"/><Relationship Id="rId4" Type="http://schemas.openxmlformats.org/officeDocument/2006/relationships/audio" Target="file://localhost/Users/francoiswang/Documents/EMG%20REPOS%20SONS/NEUROMYOTONIE%204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5.xml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NEUROMYOTONIES%20MYOKY.mov" TargetMode="External"/><Relationship Id="rId2" Type="http://schemas.openxmlformats.org/officeDocument/2006/relationships/video" Target="file://localhost/Users/francoiswang/Documents/EMG%20REPOS%20SONS/NEUROMYOTONIES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file://localhost/Users/francoiswang/Documents/EMG%20REPOS%20SONS/MONTRE.mp3" TargetMode="External"/><Relationship Id="rId4" Type="http://schemas.openxmlformats.org/officeDocument/2006/relationships/audio" Target="file://localhost/Users/francoiswang/Documents/EMG%20REPOS%20SONS/PACEMAKER%20TELEPHONE.mp3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MONTRE.avi" TargetMode="External"/><Relationship Id="rId2" Type="http://schemas.openxmlformats.org/officeDocument/2006/relationships/video" Target="file://localhost/Users/francoiswang/Documents/EMG%20REPOS%20SONS/PACEMAKER%20TELEPHONE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ideo" Target="file://localhost/Users/francoiswang/Documents/EMG%20REPOS%20SONS/PACEMAKER2.mov" TargetMode="External"/><Relationship Id="rId2" Type="http://schemas.openxmlformats.org/officeDocument/2006/relationships/audio" Target="file://localhost/Users/francoiswang/Documents/EMG%20REPOS%20SONS/PACEMAKER%202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1"/>
            <a:ext cx="9144000" cy="6045199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François Wang (</a:t>
            </a: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Liège</a:t>
            </a: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, Belgique)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9100" y="2133600"/>
            <a:ext cx="3886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Comment reconnaître les activités involontaires en EMG ?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age 5" descr="SFEN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38" y="495427"/>
            <a:ext cx="2195125" cy="1336548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Affich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0"/>
            <a:ext cx="4543142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10583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70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tonique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342399"/>
            <a:ext cx="8348662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Repos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incomplet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5 Hz),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ou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 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mais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pas METRONOMIQUE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grave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(&gt;&lt; fibrillation), aigu si polyphasique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PUM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aux efforts de relaxation (feedback),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étirement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passif de l’agoniste, contraction de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l’antagoniste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4241" y="4609599"/>
            <a:ext cx="450202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Manque de relaxation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Activité d’unité motrice</a:t>
            </a:r>
          </a:p>
        </p:txBody>
      </p:sp>
      <p:pic>
        <p:nvPicPr>
          <p:cNvPr id="12" name="ACTIVITE TONIQUE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651500" y="4089400"/>
            <a:ext cx="3251200" cy="2356626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72666" y="4064529"/>
            <a:ext cx="3183467" cy="2319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5" name="ACTIVITE TONIQ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056188" y="5665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98438" y="-18498"/>
            <a:ext cx="8606895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pénétration de l’aiguille dans le muscle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brève activité électrique : 150 à 300 ms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faible amplitude :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décharge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d’une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dizaine de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f.m.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fibs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pointe +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pot de PM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&gt; déformation ou irritation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mécanique directe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la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membrane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des fibres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musculaires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amplitude proportionnelle à la vitesse et à 				l’importance du déplacement de l’aiguille dans le 			muscle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480608" y="5089525"/>
            <a:ext cx="67532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L’aiguille est dans le muscle</a:t>
            </a:r>
          </a:p>
          <a:p>
            <a:pPr>
              <a:buFontTx/>
              <a:buChar char="•"/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	Il persiste des fibres musculaires vivantes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normale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122892"/>
            <a:ext cx="667173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7867" y="215295"/>
            <a:ext cx="797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Filtre pase-haut : 100 Hz (-&gt; 500 Hz)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Base de temps : 100 ms/D (200 ms/D)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3156" y="2045759"/>
            <a:ext cx="3510844" cy="26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635326" y="2699693"/>
            <a:ext cx="556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Mvt </a:t>
            </a:r>
          </a:p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lent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226" y="3601393"/>
            <a:ext cx="10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Mvt</a:t>
            </a:r>
          </a:p>
          <a:p>
            <a:r>
              <a:rPr lang="fr-BE" sz="1800" dirty="0" smtClean="0">
                <a:solidFill>
                  <a:srgbClr val="FF0000"/>
                </a:solidFill>
                <a:latin typeface="Arial"/>
                <a:cs typeface="Arial"/>
              </a:rPr>
              <a:t>brusque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453" y="4859893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d’insertion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diminuée/augmentée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6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3335866"/>
            <a:ext cx="357293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0267"/>
            <a:ext cx="3567288" cy="26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799" y="3318933"/>
            <a:ext cx="3581399" cy="26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5867400" y="1143000"/>
            <a:ext cx="2484967" cy="4953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765800" y="4000500"/>
            <a:ext cx="2590800" cy="4953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125133" y="986366"/>
            <a:ext cx="313267" cy="83396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7753" y="63870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6500" y="4495800"/>
            <a:ext cx="2044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Dénervation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Myosite, myotonie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Sportif (mollet)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Zone des PM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600" y="4546600"/>
            <a:ext cx="3284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Dégénérescence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 musculaire </a:t>
            </a:r>
            <a:b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	MYO ou NEURO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Bloc musculaire (PP, </a:t>
            </a:r>
            <a:r>
              <a:rPr lang="en-US" sz="1800" dirty="0" err="1" smtClean="0">
                <a:solidFill>
                  <a:schemeClr val="bg1"/>
                </a:solidFill>
                <a:latin typeface="Arial"/>
                <a:cs typeface="Arial"/>
              </a:rPr>
              <a:t>McArdle</a:t>
            </a: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4923" y="1585268"/>
            <a:ext cx="145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&lt; 100 ms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9223" y="1788468"/>
            <a:ext cx="1459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&gt; 500 ms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184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(</a:t>
            </a:r>
            <a:r>
              <a:rPr lang="fr-FR" sz="1800" b="1" i="1" dirty="0" smtClean="0">
                <a:solidFill>
                  <a:schemeClr val="bg1"/>
                </a:solidFill>
                <a:latin typeface="Arial"/>
                <a:cs typeface="Arial"/>
              </a:rPr>
              <a:t>End Plate Spikes</a:t>
            </a: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100033"/>
            <a:ext cx="8945562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irritation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des fibres nerveuses dans la région des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plaques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motrices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de potentels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d’action nerveux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200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à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500 µV, 2-4 ms) à </a:t>
            </a:r>
            <a:r>
              <a:rPr lang="fr-BE" dirty="0">
                <a:solidFill>
                  <a:srgbClr val="FFFFFF"/>
                </a:solidFill>
                <a:latin typeface="Arial"/>
                <a:cs typeface="Arial"/>
              </a:rPr>
              <a:t>fréquence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ELEVEE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50-100 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biphasique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rgbClr val="FF9900"/>
                </a:solidFill>
                <a:latin typeface="Arial"/>
                <a:cs typeface="Arial"/>
              </a:rPr>
              <a:t>phase négative initiale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fréquemment accompagné d’une </a:t>
            </a:r>
            <a:r>
              <a:rPr lang="fr-BE" b="1" u="sng" dirty="0">
                <a:solidFill>
                  <a:srgbClr val="FF6600"/>
                </a:solidFill>
                <a:latin typeface="Arial"/>
                <a:cs typeface="Arial"/>
              </a:rPr>
              <a:t>douleur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irritation de fibres nociceptives)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bruit 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crépitement de graisse dans une friteuse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lors d’un changement millimétrique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9263" y="5382168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  <p:pic>
        <p:nvPicPr>
          <p:cNvPr id="11" name="FRI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32788" y="38242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550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421760"/>
            <a:ext cx="8755062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libération spontanée ou provoquée 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vésicules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d’Ach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potentiels miniatures de plaque motrice post-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synaptiques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très faible amplitude (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10 à 50 µV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courte durée (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 à 2 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abondants et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		onde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monophasique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négative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fréquemment accompagné d’une </a:t>
            </a:r>
            <a:r>
              <a:rPr lang="fr-BE" b="1" u="sng" dirty="0" smtClean="0">
                <a:solidFill>
                  <a:srgbClr val="FF6600"/>
                </a:solidFill>
                <a:latin typeface="Arial"/>
                <a:cs typeface="Arial"/>
              </a:rPr>
              <a:t>douleur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(irritation de fibres nociceptives)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bruit de la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mer dans un coquillage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disparaît lors d’un changement millimétrique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4663" y="5352535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49263" y="5314436"/>
            <a:ext cx="82740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motrices</a:t>
            </a: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934" y="651932"/>
            <a:ext cx="5350933" cy="40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247" y="643469"/>
            <a:ext cx="2867151" cy="174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533" y="2489209"/>
            <a:ext cx="2827867" cy="16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909729" y="4215771"/>
            <a:ext cx="3234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800" dirty="0" smtClean="0">
                <a:solidFill>
                  <a:schemeClr val="bg1"/>
                </a:solidFill>
                <a:latin typeface="Arial"/>
                <a:cs typeface="Arial"/>
              </a:rPr>
              <a:t>Aiguille dans le tissu adipeux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0453" y="47487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50800"/>
            <a:ext cx="9144000" cy="6146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0" name="PPMM et PUM.mo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070100" y="4127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 et activité de plaque motrice (MEPP)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Rectangle 1027"/>
          <p:cNvSpPr>
            <a:spLocks noChangeArrowheads="1"/>
          </p:cNvSpPr>
          <p:nvPr/>
        </p:nvSpPr>
        <p:spPr bwMode="auto">
          <a:xfrm>
            <a:off x="1308100" y="0"/>
            <a:ext cx="3441700" cy="53086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25584" y="387350"/>
            <a:ext cx="326273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Potentiels d’irritation </a:t>
            </a:r>
            <a:endParaRPr lang="fr-BE" b="1" dirty="0" smtClean="0">
              <a:solidFill>
                <a:srgbClr val="06FAD7"/>
              </a:solidFill>
              <a:latin typeface="Arial"/>
              <a:cs typeface="Arial"/>
            </a:endParaRPr>
          </a:p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nerveuse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07482" y="742950"/>
            <a:ext cx="1740681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PPMM et ?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pic>
        <p:nvPicPr>
          <p:cNvPr id="32" name="POT d'irritation nerveuse.m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584199" y="1403350"/>
            <a:ext cx="3691467" cy="2076450"/>
          </a:xfrm>
          <a:prstGeom prst="rect">
            <a:avLst/>
          </a:prstGeom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204553" y="4019550"/>
            <a:ext cx="1107996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PPMM</a:t>
            </a:r>
            <a:endParaRPr lang="fr-FR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0253" y="21706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9243" y="3551535"/>
            <a:ext cx="123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W Pease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792133" y="377296"/>
            <a:ext cx="4224867" cy="518530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457727" y="5039268"/>
            <a:ext cx="827405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81000" algn="l"/>
              </a:tabLst>
            </a:pPr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Aiguille électrode dans la zone des plaques </a:t>
            </a:r>
            <a:r>
              <a:rPr lang="fr-FR" b="1" dirty="0" smtClean="0">
                <a:solidFill>
                  <a:srgbClr val="912587"/>
                </a:solidFill>
                <a:latin typeface="Arial"/>
                <a:cs typeface="Arial"/>
              </a:rPr>
              <a:t>motrices</a:t>
            </a:r>
          </a:p>
          <a:p>
            <a:pPr algn="ctr">
              <a:tabLst>
                <a:tab pos="381000" algn="l"/>
              </a:tabLst>
            </a:pPr>
            <a:r>
              <a:rPr lang="fr-FR" b="1" dirty="0" smtClean="0">
                <a:solidFill>
                  <a:srgbClr val="FF0000"/>
                </a:solidFill>
                <a:latin typeface="Arial"/>
                <a:cs typeface="Arial"/>
              </a:rPr>
              <a:t>=&gt; ne rien conclure et changer de plage !!!</a:t>
            </a:r>
            <a:endParaRPr lang="fr-F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7" name="PPMM et PU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5551488" y="890588"/>
            <a:ext cx="249237" cy="249237"/>
          </a:xfrm>
          <a:prstGeom prst="rect">
            <a:avLst/>
          </a:prstGeom>
        </p:spPr>
      </p:pic>
      <p:pic>
        <p:nvPicPr>
          <p:cNvPr id="30" name="PLAQUE MOTRIC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763588" y="496888"/>
            <a:ext cx="249237" cy="249237"/>
          </a:xfrm>
          <a:prstGeom prst="rect">
            <a:avLst/>
          </a:prstGeom>
        </p:spPr>
      </p:pic>
      <p:pic>
        <p:nvPicPr>
          <p:cNvPr id="31" name="PPMM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/>
          <a:stretch>
            <a:fillRect/>
          </a:stretch>
        </p:blipFill>
        <p:spPr>
          <a:xfrm>
            <a:off x="1931988" y="4141788"/>
            <a:ext cx="249237" cy="249237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39237" y="1384829"/>
            <a:ext cx="3623734" cy="21203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1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95852" y="31750"/>
            <a:ext cx="9380292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ACTIVITES</a:t>
            </a:r>
          </a:p>
          <a:p>
            <a:pPr algn="ctr"/>
            <a:r>
              <a:rPr lang="en-US" sz="8800" b="1" smtClean="0">
                <a:solidFill>
                  <a:srgbClr val="FFFFFF"/>
                </a:solidFill>
                <a:latin typeface="Arial"/>
                <a:cs typeface="Arial"/>
              </a:rPr>
              <a:t>INVOLONTAIRES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POUVANT</a:t>
            </a:r>
            <a:b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TRADUIRE UNE 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PATHOLOGIE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anormales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&gt; fibres musculaires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8438" y="347676"/>
            <a:ext cx="8347075" cy="12604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Hyperexcitabilité des fibres musculaires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Potentiels de fibre musculaire (&lt; 1 mV) 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6993" y="2328880"/>
            <a:ext cx="6622326" cy="33855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Fibrillations et pointes positives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pseudo-myotoniques ou DRS / DRC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(Ripling : mutations cavéoline-3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Raideur par déficit de relaxation : Brody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dirty="0" smtClean="0">
                <a:solidFill>
                  <a:srgbClr val="912587"/>
                </a:solidFill>
                <a:latin typeface="Arial"/>
                <a:cs typeface="Arial"/>
              </a:rPr>
              <a:t>Contractures)</a:t>
            </a:r>
            <a:endParaRPr lang="fr-FR" dirty="0">
              <a:solidFill>
                <a:srgbClr val="91258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-6350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4500" y="-50800"/>
            <a:ext cx="820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 smtClean="0">
                <a:solidFill>
                  <a:schemeClr val="bg1"/>
                </a:solidFill>
                <a:latin typeface="Arial"/>
                <a:cs typeface="Arial"/>
              </a:rPr>
              <a:t>Comment reconnaître les activités involontaires en EMG ?</a:t>
            </a:r>
            <a:endParaRPr lang="fr-F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331913"/>
            <a:ext cx="8945562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1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Retrouver dans sa mémoire une personne, une chose, 	quand on vient à la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revoir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ou à l’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entendre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à nouveau</a:t>
            </a:r>
          </a:p>
          <a:p>
            <a:pPr>
              <a:lnSpc>
                <a:spcPct val="120000"/>
              </a:lnSpc>
              <a:buFontTx/>
              <a:buBlip>
                <a:blip r:embed="rId13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Pour reconnaître, il faut connaître par l’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ouie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par la vue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765" y="2810302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crépitement de graisse dans une friteuse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765" y="3121968"/>
            <a:ext cx="3590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FR" sz="2000" b="1" dirty="0" smtClean="0">
                <a:solidFill>
                  <a:srgbClr val="06FAD7"/>
                </a:solidFill>
                <a:latin typeface="Arial"/>
                <a:cs typeface="Arial"/>
              </a:rPr>
              <a:t>popcorn qui éclate 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765" y="34326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pluie sur un toit métallique</a:t>
            </a:r>
            <a:endParaRPr lang="en-US" sz="2000" b="1" dirty="0">
              <a:solidFill>
                <a:srgbClr val="06FAD7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765" y="3744268"/>
            <a:ext cx="32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</a:t>
            </a:r>
            <a:r>
              <a:rPr lang="fr-BE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marteau piqueur</a:t>
            </a:r>
            <a:r>
              <a:rPr lang="fr-BE" sz="2000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765" y="4061768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bateau à moteur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765" y="4379268"/>
            <a:ext cx="376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bombardier en piqué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8500" y="4702602"/>
            <a:ext cx="7277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mobylette ou de moto au démarrage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765" y="5014268"/>
            <a:ext cx="347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soldats en marche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765" y="5306368"/>
            <a:ext cx="2037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klaxon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765" y="5611168"/>
            <a:ext cx="1794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Bruit de </a:t>
            </a:r>
            <a:r>
              <a:rPr lang="fr-BE" sz="2000" b="1" dirty="0" smtClean="0">
                <a:solidFill>
                  <a:srgbClr val="06FAD7"/>
                </a:solidFill>
                <a:latin typeface="Arial"/>
                <a:cs typeface="Arial"/>
              </a:rPr>
              <a:t>buzz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28" name="FRI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7824788" y="2935288"/>
            <a:ext cx="249237" cy="249237"/>
          </a:xfrm>
          <a:prstGeom prst="rect">
            <a:avLst/>
          </a:prstGeom>
        </p:spPr>
      </p:pic>
      <p:pic>
        <p:nvPicPr>
          <p:cNvPr id="31" name="PLUIE SOUS TOIT EN TO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7837488" y="3544888"/>
            <a:ext cx="249237" cy="249237"/>
          </a:xfrm>
          <a:prstGeom prst="rect">
            <a:avLst/>
          </a:prstGeom>
        </p:spPr>
      </p:pic>
      <p:pic>
        <p:nvPicPr>
          <p:cNvPr id="32" name="MARTEAU PIQUEU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7824788" y="3836988"/>
            <a:ext cx="249237" cy="249237"/>
          </a:xfrm>
          <a:prstGeom prst="rect">
            <a:avLst/>
          </a:prstGeom>
        </p:spPr>
      </p:pic>
      <p:pic>
        <p:nvPicPr>
          <p:cNvPr id="33" name="VIEILLE BARQUE MOTEUR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/>
          <a:stretch>
            <a:fillRect/>
          </a:stretch>
        </p:blipFill>
        <p:spPr>
          <a:xfrm>
            <a:off x="7824788" y="4135438"/>
            <a:ext cx="249237" cy="249237"/>
          </a:xfrm>
          <a:prstGeom prst="rect">
            <a:avLst/>
          </a:prstGeom>
        </p:spPr>
      </p:pic>
      <p:pic>
        <p:nvPicPr>
          <p:cNvPr id="34" name="COMBAT AERIEN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/>
          <a:stretch>
            <a:fillRect/>
          </a:stretch>
        </p:blipFill>
        <p:spPr>
          <a:xfrm>
            <a:off x="7824788" y="4446588"/>
            <a:ext cx="249237" cy="249237"/>
          </a:xfrm>
          <a:prstGeom prst="rect">
            <a:avLst/>
          </a:prstGeom>
        </p:spPr>
      </p:pic>
      <p:pic>
        <p:nvPicPr>
          <p:cNvPr id="35" name="DUCATI VROUM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/>
          <a:stretch>
            <a:fillRect/>
          </a:stretch>
        </p:blipFill>
        <p:spPr>
          <a:xfrm>
            <a:off x="7824788" y="4757738"/>
            <a:ext cx="249237" cy="249237"/>
          </a:xfrm>
          <a:prstGeom prst="rect">
            <a:avLst/>
          </a:prstGeom>
        </p:spPr>
      </p:pic>
      <p:pic>
        <p:nvPicPr>
          <p:cNvPr id="36" name="SOLDATS EN MARCHE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4"/>
          <a:stretch>
            <a:fillRect/>
          </a:stretch>
        </p:blipFill>
        <p:spPr>
          <a:xfrm>
            <a:off x="7824788" y="5068888"/>
            <a:ext cx="249237" cy="249237"/>
          </a:xfrm>
          <a:prstGeom prst="rect">
            <a:avLst/>
          </a:prstGeom>
        </p:spPr>
      </p:pic>
      <p:pic>
        <p:nvPicPr>
          <p:cNvPr id="37" name="KLAXON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4"/>
          <a:stretch>
            <a:fillRect/>
          </a:stretch>
        </p:blipFill>
        <p:spPr>
          <a:xfrm>
            <a:off x="7837488" y="5386388"/>
            <a:ext cx="249237" cy="249237"/>
          </a:xfrm>
          <a:prstGeom prst="rect">
            <a:avLst/>
          </a:prstGeom>
        </p:spPr>
      </p:pic>
      <p:pic>
        <p:nvPicPr>
          <p:cNvPr id="38" name="RADIO BUZZ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4"/>
          <a:stretch>
            <a:fillRect/>
          </a:stretch>
        </p:blipFill>
        <p:spPr>
          <a:xfrm>
            <a:off x="7824788" y="5697538"/>
            <a:ext cx="249237" cy="249237"/>
          </a:xfrm>
          <a:prstGeom prst="rect">
            <a:avLst/>
          </a:prstGeom>
        </p:spPr>
      </p:pic>
      <p:pic>
        <p:nvPicPr>
          <p:cNvPr id="25" name="popcorn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4"/>
          <a:stretch>
            <a:fillRect/>
          </a:stretch>
        </p:blipFill>
        <p:spPr>
          <a:xfrm>
            <a:off x="7816321" y="3235853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3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2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3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06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9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4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1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4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20646" y="265654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1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5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25 à 500 μV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d’amplitude,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le plus 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bi-phasique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phase positive initiale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), parfois tri-phasique (post-			potentiel positif terminal),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0,5-20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fréquence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fibrillation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(pas métronomique) 	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fréquence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BASSE (0,5-20 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fibrillations provenant de plusieurs fibres musculaires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aigu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friture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feu de paille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pluie sur un toit</a:t>
            </a:r>
            <a:r>
              <a:rPr lang="fr-BE" dirty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métallique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réduites par l’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hypoxie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et le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froid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LUIE SOUS TOIT EN T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73688" y="5297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1525063"/>
            <a:ext cx="8945562" cy="45243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potentiel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biphasique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pulsant régulièrement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pointes de potentiel 			monophasique (positive ou négative) apparaissant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souvent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lors du contact entre l’examinateur et le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patient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d’irritation nerveuse</a:t>
            </a:r>
            <a:endParaRPr lang="fr-FR" b="1" u="sng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 l="50819" t="13501" r="2344" b="10376"/>
          <a:stretch>
            <a:fillRect/>
          </a:stretch>
        </p:blipFill>
        <p:spPr bwMode="auto">
          <a:xfrm>
            <a:off x="3284008" y="473700"/>
            <a:ext cx="1371599" cy="16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179718" y="2116435"/>
            <a:ext cx="1587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3" name="Fibrillations et pointes positives 2.mpeg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70500" y="292100"/>
            <a:ext cx="3546342" cy="259080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300133" y="288396"/>
            <a:ext cx="3539063" cy="26918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5" name="Fibrillations et pointes positives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814888" y="1360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IBS SEULE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2700" y="336550"/>
            <a:ext cx="9144000" cy="5143500"/>
          </a:xfrm>
          <a:prstGeom prst="rect">
            <a:avLst/>
          </a:prstGeom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Fibrillations vs Potentiels d’irritation nerveuse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3" name="FIBS SEULE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0" y="34926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3743" y="49993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-25400" y="0"/>
            <a:ext cx="2298700" cy="5651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6845300" y="0"/>
            <a:ext cx="2298700" cy="5676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60600" y="317500"/>
            <a:ext cx="4584700" cy="52070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7" name="FIBS SEU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611188" y="5780088"/>
            <a:ext cx="249237" cy="249237"/>
          </a:xfrm>
          <a:prstGeom prst="rect">
            <a:avLst/>
          </a:prstGeom>
        </p:spPr>
      </p:pic>
      <p:pic>
        <p:nvPicPr>
          <p:cNvPr id="18" name="Potentiels d'irritation nerveus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3836988" y="57800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438" y="527586"/>
            <a:ext cx="8945562" cy="5410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non-répétitives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potentiels de 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fibre musculaire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déflexion positive à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front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raide suivie d’une déflexion négative plus lente,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10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à 50 ms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durée,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50 à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 500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µV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d’amplitude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une seule pointe positive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SIMPLE, 			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BASSE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bruit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mat, grave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(&gt;&lt; fibrillation)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pointes positives provenant de plusieurs fibres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COMPLEXE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endParaRPr lang="fr-BE" b="1" dirty="0">
              <a:solidFill>
                <a:srgbClr val="FF99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identique à la fibrillation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ou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stade différent 				d’altération des propriétés membranaires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Pointes positives (PSW)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174" y="1855250"/>
            <a:ext cx="9131825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distinguer de :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activité tonique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pacemaker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parasites électrostatiques</a:t>
            </a:r>
            <a:b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artefact de cable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défaut du blindage du câble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reliant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l’aiguille électrode à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l’amplificateur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Fibrillations et pointes positives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91200" y="2921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791199" y="254530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0" name="Fibrillations et pointes positive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992688" y="712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FIB DOUBLE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952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Doubles fibrillations/doubles pointes positives (PSW) 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6858000" y="0"/>
            <a:ext cx="2286000" cy="5359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0" y="0"/>
            <a:ext cx="2286000" cy="5257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16935"/>
            <a:ext cx="91439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potentiel de fibre musculaire qui serait bloqué avant</a:t>
            </a:r>
          </a:p>
          <a:p>
            <a:pPr algn="ctr"/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 		d’arriver sous l’aiguille 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électrode</a:t>
            </a: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0" y="8382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0" y="4495800"/>
            <a:ext cx="9144000" cy="774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1027"/>
          <p:cNvSpPr>
            <a:spLocks noChangeArrowheads="1"/>
          </p:cNvSpPr>
          <p:nvPr/>
        </p:nvSpPr>
        <p:spPr bwMode="auto">
          <a:xfrm>
            <a:off x="1231900" y="12446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1027"/>
          <p:cNvSpPr>
            <a:spLocks noChangeArrowheads="1"/>
          </p:cNvSpPr>
          <p:nvPr/>
        </p:nvSpPr>
        <p:spPr bwMode="auto">
          <a:xfrm>
            <a:off x="6604000" y="1485900"/>
            <a:ext cx="1117600" cy="38989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2798234" y="4986866"/>
            <a:ext cx="3505200" cy="872068"/>
            <a:chOff x="2798234" y="5253566"/>
            <a:chExt cx="3505200" cy="872068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798234" y="5897034"/>
              <a:ext cx="35052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55634" y="574463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941234" y="6125634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798234" y="6125634"/>
              <a:ext cx="990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5" name="Rectangle 13" descr="10%"/>
            <p:cNvSpPr>
              <a:spLocks noChangeArrowheads="1"/>
            </p:cNvSpPr>
            <p:nvPr/>
          </p:nvSpPr>
          <p:spPr bwMode="auto">
            <a:xfrm>
              <a:off x="4779434" y="5897034"/>
              <a:ext cx="304800" cy="76200"/>
            </a:xfrm>
            <a:prstGeom prst="rect">
              <a:avLst/>
            </a:prstGeom>
            <a:pattFill prst="pct10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3788834" y="5897034"/>
              <a:ext cx="152400" cy="762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3077633" y="5431367"/>
              <a:ext cx="1371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Pacemaker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686300" y="5253566"/>
              <a:ext cx="1600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"/>
                  <a:cs typeface="Arial"/>
                </a:rPr>
                <a:t>EMG electrode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202443" y="6294735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260600" y="1536700"/>
            <a:ext cx="4419600" cy="28956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1" name="DOUBLE FIB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931988" y="5538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2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0338" y="273592"/>
            <a:ext cx="9159875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ou plusieurs potentiels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f.m.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fréquence INTRINSEQUE BASSE (entre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10 et 50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Hz)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une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pointe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positive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début et fin brusques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durée longue, pfs plusieurs minutes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amplitude et fréquence constante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pas de traduction clinique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marteau piqueur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bateau à moteur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déclenchées par le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déplacement de l’aiguille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34175" y="3462879"/>
            <a:ext cx="2099854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&gt;&lt; salves</a:t>
            </a:r>
          </a:p>
          <a:p>
            <a:r>
              <a:rPr lang="fr-FR" b="1" dirty="0">
                <a:solidFill>
                  <a:srgbClr val="912587"/>
                </a:solidFill>
                <a:latin typeface="Arial"/>
                <a:cs typeface="Arial"/>
              </a:rPr>
              <a:t>myotoniques</a:t>
            </a:r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6327775" y="3108867"/>
            <a:ext cx="188913" cy="1544637"/>
          </a:xfrm>
          <a:prstGeom prst="rightBrace">
            <a:avLst>
              <a:gd name="adj1" fmla="val 68137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9" name="MARTEAU PIQUE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821488" y="4891088"/>
            <a:ext cx="249237" cy="249237"/>
          </a:xfrm>
          <a:prstGeom prst="rect">
            <a:avLst/>
          </a:prstGeom>
        </p:spPr>
      </p:pic>
      <p:pic>
        <p:nvPicPr>
          <p:cNvPr id="15" name="VIEILLE BARQUE MOTE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08488" y="5322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31269"/>
            <a:ext cx="8707437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hyperexcitabilité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fibres musculaires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acquisition d’une capacité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de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décharge rythmique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auto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-entretenue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comme fibre musculaire lisse ou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fibre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myocardique)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signe non spécifique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d’affection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neuromusculaire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	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rgbClr val="FFFF00"/>
                </a:solidFill>
                <a:latin typeface="Arial"/>
                <a:cs typeface="Arial"/>
              </a:rPr>
              <a:t>neurogène chronique </a:t>
            </a:r>
            <a:br>
              <a:rPr lang="fr-BE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fr-BE" dirty="0">
                <a:solidFill>
                  <a:srgbClr val="FFFF00"/>
                </a:solidFill>
                <a:latin typeface="Arial"/>
                <a:cs typeface="Arial"/>
              </a:rPr>
              <a:t>		ou myogène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récent</a:t>
            </a:r>
            <a:r>
              <a:rPr lang="fr-BE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chronique</a:t>
            </a:r>
            <a:b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		Schwartz-Jampel) </a:t>
            </a:r>
            <a:endParaRPr lang="fr-FR" b="1" u="sng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0" name="File7.mpeg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588000" y="520700"/>
            <a:ext cx="3111500" cy="2273124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71065" y="487363"/>
            <a:ext cx="3115729" cy="22685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8" name="CRD.m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5623276" y="3821112"/>
            <a:ext cx="3050823" cy="1716088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96465" y="3771900"/>
            <a:ext cx="3115729" cy="1739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1543" y="5697835"/>
            <a:ext cx="123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W Pease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7" name="DR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992688" y="1525588"/>
            <a:ext cx="249237" cy="249237"/>
          </a:xfrm>
          <a:prstGeom prst="rect">
            <a:avLst/>
          </a:prstGeom>
        </p:spPr>
      </p:pic>
      <p:pic>
        <p:nvPicPr>
          <p:cNvPr id="19" name="CRD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992688" y="4433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CRD radiculopathie.mov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749776" y="3390900"/>
            <a:ext cx="4583288" cy="2578100"/>
          </a:xfrm>
          <a:prstGeom prst="rect">
            <a:avLst/>
          </a:prstGeom>
        </p:spPr>
      </p:pic>
      <p:pic>
        <p:nvPicPr>
          <p:cNvPr id="10" name="DRC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15925" y="508000"/>
            <a:ext cx="3511575" cy="25654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1932" y="504296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2" name="DRC VOCAL.mpeg">
            <a:hlinkClick r:id="" action="ppaction://media"/>
          </p:cNvPr>
          <p:cNvPicPr/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4805138" y="533400"/>
            <a:ext cx="3511574" cy="25654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817532" y="521229"/>
            <a:ext cx="3454401" cy="25733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4488" y="25273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Muscle vocal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DRS/DRC ou salves pseudo-myotoniques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1358900" y="33147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5842000" y="3238500"/>
            <a:ext cx="952500" cy="28575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08643" y="5583535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1511300" y="33528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1473200" y="5943600"/>
            <a:ext cx="46990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260600" y="3390900"/>
            <a:ext cx="3581400" cy="2578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6" name="DRC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179388" y="1627188"/>
            <a:ext cx="249237" cy="249237"/>
          </a:xfrm>
          <a:prstGeom prst="rect">
            <a:avLst/>
          </a:prstGeom>
        </p:spPr>
      </p:pic>
      <p:pic>
        <p:nvPicPr>
          <p:cNvPr id="27" name="DRC VOCAL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8599488" y="1627188"/>
            <a:ext cx="249237" cy="249237"/>
          </a:xfrm>
          <a:prstGeom prst="rect">
            <a:avLst/>
          </a:prstGeom>
        </p:spPr>
      </p:pic>
      <p:pic>
        <p:nvPicPr>
          <p:cNvPr id="29" name="CRD RADICULOPATHIE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6326188" y="4687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3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1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438" y="279411"/>
            <a:ext cx="8945561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 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 ou plusieurs potentiels de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f.m.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groupés, survenant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0,5 à 5’’ de durée,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BASSE (20 à 100 Hz)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potentiel élémentaire est soit une fibrillation ou 			une pointe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positive (ou un potentiel de plaque motrice)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fréquence et amplitude variable</a:t>
            </a:r>
            <a:r>
              <a:rPr lang="fr-BE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 sein de la salve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se prolonge parfois par une salve pseudo-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myotonique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plus monomorphe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variable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bruit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fr-BE" b="1" u="sng" dirty="0">
                <a:solidFill>
                  <a:srgbClr val="06FAD7"/>
                </a:solidFill>
                <a:latin typeface="Arial"/>
                <a:cs typeface="Arial"/>
              </a:rPr>
              <a:t>bombardier en piqué</a:t>
            </a: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06FAD7"/>
                </a:solidFill>
                <a:latin typeface="Arial"/>
                <a:cs typeface="Arial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qd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amplitude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et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fréquence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aug. puis dim.) ou de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rgbClr val="06FAD7"/>
                </a:solidFill>
                <a:latin typeface="Arial"/>
                <a:cs typeface="Arial"/>
              </a:rPr>
              <a:t>moto/mobylette au démarrage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(amplitude et fréquence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d’emblée max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qui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dim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. ensuite)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COMBAT AERI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54888" y="4459288"/>
            <a:ext cx="249237" cy="249237"/>
          </a:xfrm>
          <a:prstGeom prst="rect">
            <a:avLst/>
          </a:prstGeom>
        </p:spPr>
      </p:pic>
      <p:pic>
        <p:nvPicPr>
          <p:cNvPr id="11" name="DUCATI VROU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38188" y="53228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6533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32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Reconnaître à l’oreille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0" y="0"/>
          <a:ext cx="9175340" cy="627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67"/>
                <a:gridCol w="2248759"/>
                <a:gridCol w="1846580"/>
                <a:gridCol w="1897380"/>
                <a:gridCol w="811954"/>
              </a:tblGrid>
              <a:tr h="370840"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smtClean="0">
                          <a:solidFill>
                            <a:schemeClr val="bg1"/>
                          </a:solidFill>
                        </a:rPr>
                        <a:t>Répétitif</a:t>
                      </a:r>
                      <a:endParaRPr lang="fr-F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Rythmique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Type de survenue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Son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Artefact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OUI/NON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tx1"/>
                          </a:solidFill>
                        </a:rPr>
                        <a:t>Métronomique</a:t>
                      </a:r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Souvent 1 Hz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Potentiel d’irritation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Fréquente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friture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PPMM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Fréquente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mer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Fib/pointe +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rgbClr val="000000"/>
                          </a:solidFill>
                        </a:rPr>
                        <a:t>Rythme simple</a:t>
                      </a:r>
                      <a:endParaRPr lang="fr-FR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0,5 – 20 Hz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aigu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Fibs/pointes +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rgbClr val="000000"/>
                          </a:solidFill>
                        </a:rPr>
                        <a:t>Rythme complexe</a:t>
                      </a:r>
                      <a:endParaRPr lang="fr-FR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pluie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PUM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rgbClr val="000000"/>
                          </a:solidFill>
                        </a:rPr>
                        <a:t>Rythme simple</a:t>
                      </a:r>
                      <a:endParaRPr lang="fr-FR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+/- 5 Hz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grave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PUMs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rgbClr val="000000"/>
                          </a:solidFill>
                        </a:rPr>
                        <a:t>Rythme complexe</a:t>
                      </a:r>
                      <a:endParaRPr lang="fr-FR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Fasciculations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Svt rare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 dirty="0" smtClean="0">
                          <a:solidFill>
                            <a:schemeClr val="bg1"/>
                          </a:solidFill>
                        </a:rPr>
                        <a:t>popcorn</a:t>
                      </a:r>
                      <a:endParaRPr lang="fr-FR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Doublet-multiplet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tx1"/>
                          </a:solidFill>
                        </a:rPr>
                        <a:t>2-4 PUMs, &lt; 50 Hz</a:t>
                      </a:r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0,5 – 10 Hz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Myokymie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tx1"/>
                          </a:solidFill>
                        </a:rPr>
                        <a:t>5-100 PUMs, &lt; 50 Hz</a:t>
                      </a:r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0,5 – 10 Hz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soldat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Neuromyotonie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err="1" smtClean="0">
                          <a:solidFill>
                            <a:schemeClr val="tx1"/>
                          </a:solidFill>
                        </a:rPr>
                        <a:t>Svt</a:t>
                      </a:r>
                      <a: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baseline="0" noProof="0" dirty="0" smtClean="0">
                          <a:solidFill>
                            <a:srgbClr val="FF0000"/>
                          </a:solidFill>
                        </a:rPr>
                        <a:t>LONG</a:t>
                      </a:r>
                      <a: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  <a:t>100-300 Hz </a:t>
                      </a:r>
                    </a:p>
                    <a:p>
                      <a: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baseline="0" noProof="0" dirty="0" err="1" smtClean="0">
                          <a:solidFill>
                            <a:schemeClr val="tx1"/>
                          </a:solidFill>
                        </a:rPr>
                        <a:t>svt</a:t>
                      </a:r>
                      <a:r>
                        <a:rPr lang="fr-FR" baseline="0" noProof="0" dirty="0" smtClean="0">
                          <a:solidFill>
                            <a:schemeClr val="tx1"/>
                          </a:solidFill>
                        </a:rPr>
                        <a:t> variable)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smtClean="0">
                          <a:solidFill>
                            <a:schemeClr val="bg1"/>
                          </a:solidFill>
                        </a:rPr>
                        <a:t>Début et fin</a:t>
                      </a:r>
                    </a:p>
                    <a:p>
                      <a:r>
                        <a:rPr lang="fr-FR" noProof="0" dirty="0" smtClean="0">
                          <a:solidFill>
                            <a:schemeClr val="bg1"/>
                          </a:solidFill>
                        </a:rPr>
                        <a:t>brusques, </a:t>
                      </a:r>
                      <a:r>
                        <a:rPr lang="fr-FR" noProof="0" dirty="0" err="1" smtClean="0">
                          <a:solidFill>
                            <a:schemeClr val="bg1"/>
                          </a:solidFill>
                        </a:rPr>
                        <a:t>pfs</a:t>
                      </a:r>
                      <a:endParaRPr lang="fr-FR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fr-FR" b="1" noProof="0" dirty="0" smtClean="0">
                          <a:solidFill>
                            <a:srgbClr val="FFFF00"/>
                          </a:solidFill>
                        </a:rPr>
                        <a:t>SPONTANEE</a:t>
                      </a:r>
                      <a:endParaRPr lang="fr-FR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buzz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Myotonie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noProof="0" dirty="0" smtClean="0">
                          <a:solidFill>
                            <a:srgbClr val="FF0000"/>
                          </a:solidFill>
                        </a:rPr>
                        <a:t>COURT </a:t>
                      </a:r>
                      <a:r>
                        <a:rPr lang="fr-FR" noProof="0" dirty="0" smtClean="0">
                          <a:solidFill>
                            <a:schemeClr val="tx1"/>
                          </a:solidFill>
                        </a:rPr>
                        <a:t>&lt; 5’’, </a:t>
                      </a:r>
                    </a:p>
                    <a:p>
                      <a:r>
                        <a:rPr lang="fr-FR" noProof="0" dirty="0" smtClean="0">
                          <a:solidFill>
                            <a:schemeClr val="tx1"/>
                          </a:solidFill>
                        </a:rPr>
                        <a:t>&lt; 100 Hz (variable)</a:t>
                      </a:r>
                      <a:endParaRPr lang="fr-FR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noProof="0" dirty="0" smtClean="0">
                          <a:solidFill>
                            <a:srgbClr val="FFFF00"/>
                          </a:solidFill>
                        </a:rPr>
                        <a:t>PROVOQUEE</a:t>
                      </a:r>
                      <a:endParaRPr lang="fr-FR" b="1" noProof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moto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DRC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tx1"/>
                          </a:solidFill>
                        </a:rPr>
                        <a:t>Svt LONG, &lt; 50 Hz </a:t>
                      </a:r>
                      <a:br>
                        <a:rPr lang="fr-FR" noProof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noProof="0" smtClean="0">
                          <a:solidFill>
                            <a:schemeClr val="tx1"/>
                          </a:solidFill>
                        </a:rPr>
                        <a:t>(constant)</a:t>
                      </a:r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Début et fin</a:t>
                      </a:r>
                    </a:p>
                    <a:p>
                      <a:r>
                        <a:rPr lang="fr-FR" noProof="0" smtClean="0">
                          <a:solidFill>
                            <a:schemeClr val="bg1"/>
                          </a:solidFill>
                        </a:rPr>
                        <a:t>brusques</a:t>
                      </a:r>
                      <a:endParaRPr lang="fr-FR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 smtClean="0">
                          <a:solidFill>
                            <a:schemeClr val="bg1"/>
                          </a:solidFill>
                        </a:rPr>
                        <a:t>bateau</a:t>
                      </a:r>
                      <a:endParaRPr lang="fr-FR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5" name="MONT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1051454" y="420688"/>
            <a:ext cx="249237" cy="249237"/>
          </a:xfrm>
          <a:prstGeom prst="rect">
            <a:avLst/>
          </a:prstGeom>
        </p:spPr>
      </p:pic>
      <p:pic>
        <p:nvPicPr>
          <p:cNvPr id="26" name="ACTIVITE TONIQU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/>
          <a:stretch>
            <a:fillRect/>
          </a:stretch>
        </p:blipFill>
        <p:spPr>
          <a:xfrm>
            <a:off x="687388" y="2279123"/>
            <a:ext cx="249237" cy="249237"/>
          </a:xfrm>
          <a:prstGeom prst="rect">
            <a:avLst/>
          </a:prstGeom>
        </p:spPr>
      </p:pic>
      <p:pic>
        <p:nvPicPr>
          <p:cNvPr id="28" name="PPMM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814388" y="1161522"/>
            <a:ext cx="249237" cy="249237"/>
          </a:xfrm>
          <a:prstGeom prst="rect">
            <a:avLst/>
          </a:prstGeom>
        </p:spPr>
      </p:pic>
      <p:pic>
        <p:nvPicPr>
          <p:cNvPr id="29" name="Fibrillations et pointes positives 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1512889" y="1919290"/>
            <a:ext cx="249237" cy="249237"/>
          </a:xfrm>
          <a:prstGeom prst="rect">
            <a:avLst/>
          </a:prstGeom>
        </p:spPr>
      </p:pic>
      <p:pic>
        <p:nvPicPr>
          <p:cNvPr id="30" name="FIBS SEUL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1305456" y="1546756"/>
            <a:ext cx="249237" cy="249237"/>
          </a:xfrm>
          <a:prstGeom prst="rect">
            <a:avLst/>
          </a:prstGeom>
        </p:spPr>
      </p:pic>
      <p:pic>
        <p:nvPicPr>
          <p:cNvPr id="31" name="DRS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657755" y="5708123"/>
            <a:ext cx="249237" cy="249237"/>
          </a:xfrm>
          <a:prstGeom prst="rect">
            <a:avLst/>
          </a:prstGeom>
        </p:spPr>
      </p:pic>
      <p:pic>
        <p:nvPicPr>
          <p:cNvPr id="33" name="MYOTONIE 1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1058333" y="5068887"/>
            <a:ext cx="249237" cy="249237"/>
          </a:xfrm>
          <a:prstGeom prst="rect">
            <a:avLst/>
          </a:prstGeom>
        </p:spPr>
      </p:pic>
      <p:pic>
        <p:nvPicPr>
          <p:cNvPr id="34" name="FASCICULATIONS SLA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/>
          <a:stretch>
            <a:fillRect/>
          </a:stretch>
        </p:blipFill>
        <p:spPr>
          <a:xfrm>
            <a:off x="1474788" y="3019956"/>
            <a:ext cx="249237" cy="249237"/>
          </a:xfrm>
          <a:prstGeom prst="rect">
            <a:avLst/>
          </a:prstGeom>
        </p:spPr>
      </p:pic>
      <p:pic>
        <p:nvPicPr>
          <p:cNvPr id="35" name="Multiplets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5"/>
          <a:stretch>
            <a:fillRect/>
          </a:stretch>
        </p:blipFill>
        <p:spPr>
          <a:xfrm>
            <a:off x="1783821" y="3392489"/>
            <a:ext cx="249237" cy="249237"/>
          </a:xfrm>
          <a:prstGeom prst="rect">
            <a:avLst/>
          </a:prstGeom>
        </p:spPr>
      </p:pic>
      <p:pic>
        <p:nvPicPr>
          <p:cNvPr id="36" name="Myokymies paralysie faciale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5"/>
          <a:stretch>
            <a:fillRect/>
          </a:stretch>
        </p:blipFill>
        <p:spPr>
          <a:xfrm>
            <a:off x="1229255" y="3773489"/>
            <a:ext cx="249237" cy="249237"/>
          </a:xfrm>
          <a:prstGeom prst="rect">
            <a:avLst/>
          </a:prstGeom>
        </p:spPr>
      </p:pic>
      <p:pic>
        <p:nvPicPr>
          <p:cNvPr id="37" name="NEURMYOTONIE5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5"/>
          <a:stretch>
            <a:fillRect/>
          </a:stretch>
        </p:blipFill>
        <p:spPr>
          <a:xfrm>
            <a:off x="1648354" y="4179889"/>
            <a:ext cx="249237" cy="249237"/>
          </a:xfrm>
          <a:prstGeom prst="rect">
            <a:avLst/>
          </a:prstGeom>
        </p:spPr>
      </p:pic>
      <p:pic>
        <p:nvPicPr>
          <p:cNvPr id="20" name="Potentiels d'irritation nerveuse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15"/>
          <a:stretch>
            <a:fillRect/>
          </a:stretch>
        </p:blipFill>
        <p:spPr>
          <a:xfrm>
            <a:off x="2025121" y="8016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68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5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7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47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1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27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88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es documents\Mes images\Myotoni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7" name="Picture 6" descr="C:\Mes documents\Mes images\Myotoni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8" name="Picture 7" descr="C:\Mes documents\Mes images\Myotoni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2949" name="Picture 8" descr="C:\Mes documents\Mes images\Myotoni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MYOTONIES PERCUSSION.mov">
            <a:hlinkClick r:id="" action="ppaction://media"/>
          </p:cNvPr>
          <p:cNvPicPr/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286000" y="476250"/>
            <a:ext cx="9144000" cy="514350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0" y="0"/>
            <a:ext cx="4572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6" name="MYOTONIE 1.mpeg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93700" y="355599"/>
            <a:ext cx="3776825" cy="2759181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9466" y="356128"/>
            <a:ext cx="3750734" cy="26791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0623" y="5706274"/>
            <a:ext cx="1673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percussion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23" y="5706274"/>
            <a:ext cx="1245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myosite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7943" y="5737051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48443" y="57370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203200" y="35179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2" name="Rectangle 1027"/>
          <p:cNvSpPr>
            <a:spLocks noChangeArrowheads="1"/>
          </p:cNvSpPr>
          <p:nvPr/>
        </p:nvSpPr>
        <p:spPr bwMode="auto">
          <a:xfrm>
            <a:off x="304800" y="5638800"/>
            <a:ext cx="4216400" cy="165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MYOTONIE myosite chronique.mov">
            <a:hlinkClick r:id="" action="ppaction://media"/>
          </p:cNvPr>
          <p:cNvPicPr/>
          <p:nvPr>
            <a:videoFile r:link="rId3"/>
          </p:nvPr>
        </p:nvPicPr>
        <p:blipFill>
          <a:blip r:embed="rId11"/>
          <a:stretch>
            <a:fillRect/>
          </a:stretch>
        </p:blipFill>
        <p:spPr>
          <a:xfrm>
            <a:off x="317500" y="3594100"/>
            <a:ext cx="3793066" cy="2133600"/>
          </a:xfrm>
          <a:prstGeom prst="rect">
            <a:avLst/>
          </a:prstGeom>
        </p:spPr>
      </p:pic>
      <p:sp>
        <p:nvSpPr>
          <p:cNvPr id="23" name="Rectangle 1027"/>
          <p:cNvSpPr>
            <a:spLocks noChangeArrowheads="1"/>
          </p:cNvSpPr>
          <p:nvPr/>
        </p:nvSpPr>
        <p:spPr bwMode="auto">
          <a:xfrm>
            <a:off x="266700" y="35687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4" name="Rectangle 1027"/>
          <p:cNvSpPr>
            <a:spLocks noChangeArrowheads="1"/>
          </p:cNvSpPr>
          <p:nvPr/>
        </p:nvSpPr>
        <p:spPr bwMode="auto">
          <a:xfrm>
            <a:off x="3733800" y="3530600"/>
            <a:ext cx="495300" cy="22098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85800" y="3632200"/>
            <a:ext cx="3022600" cy="20701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622800" y="495300"/>
            <a:ext cx="4419600" cy="51054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7" name="MYOTONIE 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279400" y="3240088"/>
            <a:ext cx="249237" cy="249237"/>
          </a:xfrm>
          <a:prstGeom prst="rect">
            <a:avLst/>
          </a:prstGeom>
        </p:spPr>
      </p:pic>
      <p:pic>
        <p:nvPicPr>
          <p:cNvPr id="29" name="MYOTONIE myosite chroniqu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268288" y="5881688"/>
            <a:ext cx="249237" cy="249237"/>
          </a:xfrm>
          <a:prstGeom prst="rect">
            <a:avLst/>
          </a:prstGeom>
        </p:spPr>
      </p:pic>
      <p:pic>
        <p:nvPicPr>
          <p:cNvPr id="31" name="MYOTONIE percussion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2"/>
          <a:stretch>
            <a:fillRect/>
          </a:stretch>
        </p:blipFill>
        <p:spPr>
          <a:xfrm>
            <a:off x="4548188" y="58689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7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8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13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638" y="836613"/>
            <a:ext cx="8707437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Corrélations cliniques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aucune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découverte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électrophysiologique		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raideur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spontanée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myotonie clinique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myotonie après sollicitation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musculaire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 contraction ou percussion du 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muscle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(retard à la relaxation), poignée de main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prolongée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(myotonie d’action)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amélioration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habituelle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aggravation par la répétition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de l’exercice :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myotonie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paradoxale ou paramyotonie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MYOTONIE CLIN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81134" y="158750"/>
            <a:ext cx="3285066" cy="184785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-7956"/>
          <a:ext cx="9181315" cy="68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158"/>
                <a:gridCol w="1316281"/>
                <a:gridCol w="1302140"/>
                <a:gridCol w="1302140"/>
                <a:gridCol w="1276441"/>
                <a:gridCol w="887155"/>
              </a:tblGrid>
              <a:tr h="6321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D’après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Stålberg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(et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ondes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+)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DRC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Fib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+ DRC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Dystrophies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musculaires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Myosites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, IBM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Glycogénoses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de type 3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Maladie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de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Pompe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Paralysie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périodique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hyper K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Syndromes myotoniques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LGMD 1A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à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némaline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myotubulaire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mitochondriale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Déficience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en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carnitine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hypothyroïdienne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Rhabdomyolyse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Myo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toxique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Chloroquine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Alcool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Statines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6228">
                <a:tc>
                  <a:txBody>
                    <a:bodyPr/>
                    <a:lstStyle/>
                    <a:p>
                      <a:pPr>
                        <a:tabLst>
                          <a:tab pos="1257300" algn="l"/>
                        </a:tabLst>
                      </a:pP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	-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Colchicine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8438" y="703269"/>
            <a:ext cx="8347075" cy="184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Hyperexcitabilité nerveuse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Potentiels</a:t>
            </a:r>
            <a:r>
              <a:rPr lang="fr-BE" sz="3200" dirty="0" smtClean="0">
                <a:solidFill>
                  <a:schemeClr val="bg1"/>
                </a:solidFill>
                <a:latin typeface="Arial"/>
                <a:cs typeface="Arial"/>
              </a:rPr>
              <a:t> d’unités </a:t>
            </a: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motrices </a:t>
            </a:r>
            <a:b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sz="3200" dirty="0">
                <a:solidFill>
                  <a:schemeClr val="bg1"/>
                </a:solidFill>
                <a:latin typeface="Arial"/>
                <a:cs typeface="Arial"/>
              </a:rPr>
              <a:t>	(150 µV – 10 mV)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50988" y="2887669"/>
            <a:ext cx="4508500" cy="2830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Fasciculations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Doublets</a:t>
            </a:r>
            <a:r>
              <a:rPr lang="fr-BE" b="1" dirty="0" smtClean="0">
                <a:solidFill>
                  <a:srgbClr val="912587"/>
                </a:solidFill>
                <a:latin typeface="Arial"/>
                <a:cs typeface="Arial"/>
              </a:rPr>
              <a:t> et </a:t>
            </a: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multiplets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Décharges myokymiques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Salves neuromyotoniques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Crampes</a:t>
            </a:r>
            <a:endParaRPr lang="fr-FR" b="1" dirty="0">
              <a:solidFill>
                <a:srgbClr val="912587"/>
              </a:solidFill>
              <a:latin typeface="Arial"/>
              <a:cs typeface="Arial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anormales </a:t>
            </a:r>
            <a:r>
              <a:rPr lang="fr-FR" sz="1800" b="1" dirty="0" smtClean="0">
                <a:solidFill>
                  <a:srgbClr val="FF0000"/>
                </a:solidFill>
                <a:latin typeface="Arial"/>
                <a:cs typeface="Arial"/>
              </a:rPr>
              <a:t>&gt; neuronale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6" name="FASCICULATIONS SLA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02300" y="4214018"/>
            <a:ext cx="3187700" cy="1793081"/>
          </a:xfrm>
          <a:prstGeom prst="rect">
            <a:avLst/>
          </a:prstGeom>
        </p:spPr>
      </p:pic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438" y="229672"/>
            <a:ext cx="8707437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 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non répétitive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PUM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d’une partie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d’UM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le plus 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isolées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parfois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groupées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survenant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sur le plan clinique, si superficielles ou au 			niveau d’un petit muscle des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extrémités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 	bruit du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popcorn qui éclate</a:t>
            </a:r>
          </a:p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Manœuvres de provocation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exercice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percussion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raccourcissement musculaire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exposition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au froid, hyperventilation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administration de prostigmine	</a:t>
            </a:r>
          </a:p>
          <a:p>
            <a:pPr>
              <a:lnSpc>
                <a:spcPct val="120000"/>
              </a:lnSpc>
              <a:buFontTx/>
              <a:buBlip>
                <a:blip r:embed="rId7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Facteur atténuant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étirement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musculaire</a:t>
            </a: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7826" y="55730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3903" y="6294735"/>
            <a:ext cx="2750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J Kimura &amp; N Kohara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5397500" y="4254500"/>
            <a:ext cx="37465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2" name="Rectangle 1027"/>
          <p:cNvSpPr>
            <a:spLocks noChangeArrowheads="1"/>
          </p:cNvSpPr>
          <p:nvPr/>
        </p:nvSpPr>
        <p:spPr bwMode="auto">
          <a:xfrm>
            <a:off x="5397500" y="6032500"/>
            <a:ext cx="3746500" cy="152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 flipV="1">
            <a:off x="8534400" y="4140200"/>
            <a:ext cx="508000" cy="20193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 flipV="1">
            <a:off x="5549900" y="4165600"/>
            <a:ext cx="508000" cy="20193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019800" y="4330700"/>
            <a:ext cx="2565400" cy="16383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7" name="FASCICULATIONS S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5386388" y="5119688"/>
            <a:ext cx="249237" cy="249237"/>
          </a:xfrm>
          <a:prstGeom prst="rect">
            <a:avLst/>
          </a:prstGeom>
        </p:spPr>
      </p:pic>
      <p:pic>
        <p:nvPicPr>
          <p:cNvPr id="18" name="popcor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073121" y="3066521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4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177813"/>
            <a:ext cx="9201150" cy="6358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amyotrophie 				spinale, poliomyélite, syringomyélie…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axonopathies/myélinopathies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MMN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(dans le territoire 		des blocs ou plus diffus), radiculopathie 	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dans le myotome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conserné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jonction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surdosage en anticholinestérasique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syndrome crampes-fasciculations bénignes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fasciculations bénignes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vs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neurogéniques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BE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morphologie simple &gt;&lt; complexe</a:t>
            </a: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stable &gt;&lt; instable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fréquence élevée &gt;&lt; fréquence basse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surtout après effort &gt;&lt; au repos</a:t>
            </a:r>
            <a:b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nl-BE" sz="2000" dirty="0" smtClean="0">
                <a:solidFill>
                  <a:schemeClr val="bg1"/>
                </a:solidFill>
                <a:latin typeface="Arial"/>
                <a:cs typeface="Arial"/>
              </a:rPr>
              <a:t>muscles distaux ou zone focale &gt;&lt; diffus </a:t>
            </a:r>
            <a:endParaRPr lang="fr-FR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16933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Fasciculations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8288" y="5685378"/>
            <a:ext cx="3205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Arial"/>
                <a:cs typeface="Arial"/>
              </a:rPr>
              <a:t>Fasciculation PUM géant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9888" y="2734743"/>
            <a:ext cx="289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Fasciculation bénigne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16488" y="2734743"/>
            <a:ext cx="339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SLA : détection de surface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094288" y="5685378"/>
            <a:ext cx="3010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>
                <a:solidFill>
                  <a:schemeClr val="bg1"/>
                </a:solidFill>
                <a:latin typeface="Arial"/>
                <a:cs typeface="Arial"/>
              </a:rPr>
              <a:t>SLA : détection aiguille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FA.mpeg">
            <a:hlinkClick r:id="" action="ppaction://media"/>
          </p:cNvPr>
          <p:cNvPicPr/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016500" y="3302000"/>
            <a:ext cx="3136900" cy="2291680"/>
          </a:xfrm>
          <a:prstGeom prst="rect">
            <a:avLst/>
          </a:prstGeom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792663" y="33522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0" name="FS.mpeg">
            <a:hlinkClick r:id="" action="ppaction://media"/>
          </p:cNvPr>
          <p:cNvPicPr/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4826000" y="406400"/>
            <a:ext cx="3454400" cy="2440129"/>
          </a:xfrm>
          <a:prstGeom prst="rect">
            <a:avLst/>
          </a:prstGeom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911196" y="405881"/>
            <a:ext cx="3368675" cy="2184400"/>
          </a:xfrm>
          <a:prstGeom prst="rect">
            <a:avLst/>
          </a:prstGeom>
          <a:noFill/>
          <a:ln w="508000">
            <a:solidFill>
              <a:srgbClr val="82007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096933" y="6101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5130799" y="3556530"/>
            <a:ext cx="2844799" cy="1709737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8" name="File10.mpeg">
            <a:hlinkClick r:id="" action="ppaction://media"/>
          </p:cNvPr>
          <p:cNvPicPr/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554309" y="533400"/>
            <a:ext cx="2764060" cy="2019300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1867" y="491596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9" name="File11.mpeg">
            <a:hlinkClick r:id="" action="ppaction://media"/>
          </p:cNvPr>
          <p:cNvPicPr/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613124" y="3492500"/>
            <a:ext cx="2688876" cy="1917700"/>
          </a:xfrm>
          <a:prstGeom prst="rect">
            <a:avLst/>
          </a:prstGeom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41866" y="3421063"/>
            <a:ext cx="2760134" cy="2082271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35" name="Fascicu bénign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/>
          <a:stretch>
            <a:fillRect/>
          </a:stretch>
        </p:blipFill>
        <p:spPr>
          <a:xfrm>
            <a:off x="3875088" y="1373188"/>
            <a:ext cx="249237" cy="249237"/>
          </a:xfrm>
          <a:prstGeom prst="rect">
            <a:avLst/>
          </a:prstGeom>
        </p:spPr>
      </p:pic>
      <p:pic>
        <p:nvPicPr>
          <p:cNvPr id="36" name="Fasciculation PUM poly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/>
          <a:stretch>
            <a:fillRect/>
          </a:stretch>
        </p:blipFill>
        <p:spPr>
          <a:xfrm>
            <a:off x="4002088" y="4446588"/>
            <a:ext cx="249237" cy="249237"/>
          </a:xfrm>
          <a:prstGeom prst="rect">
            <a:avLst/>
          </a:prstGeom>
        </p:spPr>
      </p:pic>
      <p:pic>
        <p:nvPicPr>
          <p:cNvPr id="37" name="FS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/>
          <a:stretch>
            <a:fillRect/>
          </a:stretch>
        </p:blipFill>
        <p:spPr>
          <a:xfrm>
            <a:off x="8434388" y="1373188"/>
            <a:ext cx="249237" cy="249237"/>
          </a:xfrm>
          <a:prstGeom prst="rect">
            <a:avLst/>
          </a:prstGeom>
        </p:spPr>
      </p:pic>
      <p:pic>
        <p:nvPicPr>
          <p:cNvPr id="38" name="FA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5"/>
          <a:stretch>
            <a:fillRect/>
          </a:stretch>
        </p:blipFill>
        <p:spPr>
          <a:xfrm>
            <a:off x="8434388" y="44465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6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3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3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584205"/>
            <a:ext cx="9034462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décharge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d’un même PUM :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doublet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(2 PUMs), </a:t>
            </a:r>
            <a:b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triplet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(3 PUMs), </a:t>
            </a:r>
            <a:r>
              <a:rPr lang="fr-BE" b="1" u="sng" dirty="0" smtClean="0">
                <a:solidFill>
                  <a:srgbClr val="FFFFFF"/>
                </a:solidFill>
                <a:latin typeface="Arial"/>
                <a:cs typeface="Arial"/>
              </a:rPr>
              <a:t>multiplet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 (4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ou 5 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PUMs)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morphologie identique des 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PUMs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 l’amplitude peut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diminuer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un peu au sein de la décharge répétitive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(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intervalle interpotentiel &lt; 10 ms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variable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survenue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spontanée, au début d’une contraction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volontaire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de façon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isolée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ou en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bouffées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rythmiques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 : 5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à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25 Hz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Signification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augmentation de l’excitabilité membranaire axonale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Doublets et multiplets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9538" y="211679"/>
            <a:ext cx="9034462" cy="31591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Etiologies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cellulopathies 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SLA, amyotrophies spinales…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neuropathies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axonales ou démyélinisantes,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héréditaires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ou acquises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myopathies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dystrophies, syn myotoniques, myosites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tétanie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survenue isolée et favorisée par l’ischémie et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l’hyperpnée</a:t>
            </a:r>
            <a:endParaRPr lang="fr-FR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Multiple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44888" y="4510088"/>
            <a:ext cx="249237" cy="249237"/>
          </a:xfrm>
          <a:prstGeom prst="rect">
            <a:avLst/>
          </a:prstGeom>
        </p:spPr>
      </p:pic>
      <p:pic>
        <p:nvPicPr>
          <p:cNvPr id="14" name="Multiplets.mpe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110501" y="3289300"/>
            <a:ext cx="3615879" cy="264160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131732" y="3251727"/>
            <a:ext cx="3589867" cy="2708804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Artefact, normal ou pathologique ?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103313"/>
            <a:ext cx="8945562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Artefact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montre, téléphone portable, pacemaker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Activité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de repos normale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activité tonique, insertion, activité de plaque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Activité de repos pouvant traduire une pathologie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fibrillations, pointes positives</a:t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fasciculations, multiplets, myokymies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, 		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neuromyotonies, crampes</a:t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décharges répétitives complexes, décharges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 		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myotoniques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9538" y="410646"/>
            <a:ext cx="9034462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décharges </a:t>
            </a:r>
            <a:r>
              <a:rPr lang="fr-BE" b="1" dirty="0">
                <a:solidFill>
                  <a:srgbClr val="FFFF00"/>
                </a:solidFill>
                <a:latin typeface="Arial"/>
                <a:cs typeface="Arial"/>
              </a:rPr>
              <a:t>répétitives</a:t>
            </a:r>
            <a:r>
              <a:rPr lang="fr-BE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PUM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ou partie d’UM,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			répétant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au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moins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5 à 10 fois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(parfois 100 fois)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survenue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fréquence BASSE (0,1 à 10 Hz)</a:t>
            </a:r>
            <a:r>
              <a:rPr lang="fr-BE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		bruit de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soldats en marche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fr-BE" b="1" dirty="0">
                <a:solidFill>
                  <a:srgbClr val="FFFFFF"/>
                </a:solidFill>
                <a:latin typeface="Arial"/>
                <a:cs typeface="Arial"/>
              </a:rPr>
              <a:t>40-60 Hz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amplitude constante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=&gt;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son constant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	parfois &lt; variations au sein de la décharge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morphologie parfois complexe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plusieurs UM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participent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à la décharge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souvent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visibles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sur le plan clinique : vagues ou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ondulations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sous la peau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SOLDATS EN MARCH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41888" y="2363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9538" y="279411"/>
            <a:ext cx="9034462" cy="363791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  <a:tab pos="152400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 topographiques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diffuses/généralisées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syndromes d’activité continue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des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unités motrices, souvent associées à des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décharges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neuromyotoniques 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localisées/focales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hyperexcitabilité des fibres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	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nerveuses 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motrices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au site lésionnel =&gt; génération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locale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d’</a:t>
            </a:r>
            <a:r>
              <a:rPr lang="fr-BE" b="1" u="sng" dirty="0">
                <a:solidFill>
                  <a:srgbClr val="FF9900"/>
                </a:solidFill>
                <a:latin typeface="Arial"/>
                <a:cs typeface="Arial"/>
              </a:rPr>
              <a:t>impulsions ectopiques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qui se distribuent dans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le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territoire nerveux en aval			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8513" y="4048136"/>
            <a:ext cx="437451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190500" algn="l"/>
              </a:tabLst>
            </a:pP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myokymies faciales 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	(hémispasme, Kennedy,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	 tumeur du tronc cérébral)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MMN</a:t>
            </a:r>
            <a:br>
              <a:rPr lang="fr-BE" b="1" dirty="0">
                <a:solidFill>
                  <a:srgbClr val="912587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912587"/>
                </a:solidFill>
                <a:latin typeface="Arial"/>
                <a:cs typeface="Arial"/>
              </a:rPr>
              <a:t>- plexopathies post-radiques</a:t>
            </a:r>
            <a:endParaRPr lang="fr-FR" b="1" dirty="0">
              <a:solidFill>
                <a:srgbClr val="912587"/>
              </a:solidFill>
              <a:latin typeface="Arial"/>
              <a:cs typeface="Arial"/>
            </a:endParaRPr>
          </a:p>
        </p:txBody>
      </p:sp>
      <p:pic>
        <p:nvPicPr>
          <p:cNvPr id="13" name="Myokymies paralysie facia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310188" y="4941888"/>
            <a:ext cx="249237" cy="249237"/>
          </a:xfrm>
          <a:prstGeom prst="rect">
            <a:avLst/>
          </a:prstGeom>
        </p:spPr>
      </p:pic>
      <p:pic>
        <p:nvPicPr>
          <p:cNvPr id="14" name="Myokymies paralysie faciale.mpeg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867400" y="3774052"/>
            <a:ext cx="3060700" cy="2236011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841999" y="3776661"/>
            <a:ext cx="3048001" cy="2251606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81775" y="5467290"/>
            <a:ext cx="2181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>
                <a:solidFill>
                  <a:schemeClr val="bg1"/>
                </a:solidFill>
                <a:latin typeface="Arial"/>
                <a:cs typeface="Arial"/>
              </a:rPr>
              <a:t>Paralysie faciale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Décharges myokymiques  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401" y="3683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Myokymies SLA.mpeg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104434" y="3543300"/>
            <a:ext cx="3302966" cy="241300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56275" y="5481649"/>
            <a:ext cx="6881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  <a:latin typeface="Arial"/>
                <a:cs typeface="Arial"/>
              </a:rPr>
              <a:t>SLA</a:t>
            </a:r>
            <a:endParaRPr lang="fr-FR" sz="200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118100" y="3539537"/>
            <a:ext cx="3314703" cy="2480263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243" y="36415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3" name="Myokymies S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35488" y="46116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neuromyotoniques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39" y="34940"/>
            <a:ext cx="9136059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5"/>
              </a:buBlip>
              <a:tabLst>
                <a:tab pos="476250" algn="l"/>
                <a:tab pos="857250" algn="l"/>
                <a:tab pos="1524000" algn="l"/>
                <a:tab pos="2425700" algn="l"/>
              </a:tabLst>
            </a:pP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Caractéristiques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rgbClr val="FF9900"/>
                </a:solidFill>
                <a:latin typeface="Arial"/>
                <a:cs typeface="Arial"/>
              </a:rPr>
              <a:t>PUMs</a:t>
            </a:r>
            <a:r>
              <a:rPr lang="fr-BE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décharges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répétitives</a:t>
            </a: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b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rgbClr val="FFFFFF"/>
                </a:solidFill>
                <a:latin typeface="Arial"/>
                <a:cs typeface="Arial"/>
              </a:rPr>
              <a:t>		souvent de longue durée (&gt;&lt; salves myotoniques)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FREQUENCE INTRINSEQUE </a:t>
            </a:r>
            <a:b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		très 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élevée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100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-300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Hz)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parfois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fluctuante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décroissance progressive de 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l’amplitude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et du son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06FAD7"/>
                </a:solidFill>
                <a:latin typeface="Arial"/>
                <a:cs typeface="Arial"/>
              </a:rPr>
              <a:t>son aigu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: 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klaxon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buzz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		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moto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fr-BE" b="1" dirty="0" smtClean="0">
                <a:solidFill>
                  <a:srgbClr val="06FAD7"/>
                </a:solidFill>
                <a:latin typeface="Arial"/>
                <a:cs typeface="Arial"/>
              </a:rPr>
              <a:t>bourdonnement d’abeille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survenue 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sans 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à </a:t>
            </a:r>
            <a:r>
              <a:rPr lang="fr-BE" u="sng" dirty="0" smtClean="0">
                <a:solidFill>
                  <a:schemeClr val="bg1"/>
                </a:solidFill>
                <a:latin typeface="Arial"/>
                <a:cs typeface="Arial"/>
              </a:rPr>
              <a:t>intervalles irréguliers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: 0,5 à 10 Hz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souvent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démarrent et cessent abruptement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spontanées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(&gt;&lt; salves myotoniques) ou déclenchées</a:t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traduction clinique : ondulation sous-cutanée, raideur 	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	musculaire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, spasme douloureux</a:t>
            </a:r>
            <a:endParaRPr lang="fr-FR" b="1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pic>
        <p:nvPicPr>
          <p:cNvPr id="10" name="KLAX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11020" y="3299355"/>
            <a:ext cx="249237" cy="249237"/>
          </a:xfrm>
          <a:prstGeom prst="rect">
            <a:avLst/>
          </a:prstGeom>
        </p:spPr>
      </p:pic>
      <p:pic>
        <p:nvPicPr>
          <p:cNvPr id="12" name="RADIO BUZZ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539722" y="3286655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</a:t>
            </a:r>
            <a:r>
              <a:rPr lang="fr-FR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neuromyotoniques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39" y="34940"/>
            <a:ext cx="9136059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524000" algn="l"/>
                <a:tab pos="24257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	Signification 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hyperexcitabilité des axones moteurs distaux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Ac anti-canaux K voltage-dépendant</a:t>
            </a:r>
          </a:p>
        </p:txBody>
      </p:sp>
      <p:pic>
        <p:nvPicPr>
          <p:cNvPr id="8" name="Image 7" descr="neuromyoton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733878"/>
            <a:ext cx="6032500" cy="45087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6543" y="62577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2" name="NEUROMYOTONIES MYOKY.mov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738032" y="895350"/>
            <a:ext cx="6739467" cy="3790950"/>
          </a:xfrm>
          <a:prstGeom prst="rect">
            <a:avLst/>
          </a:prstGeom>
        </p:spPr>
      </p:pic>
      <p:pic>
        <p:nvPicPr>
          <p:cNvPr id="21" name="NEUROMYOTONIES.mo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-1346201" y="947736"/>
            <a:ext cx="6646335" cy="3738564"/>
          </a:xfrm>
          <a:prstGeom prst="rect">
            <a:avLst/>
          </a:prstGeom>
        </p:spPr>
      </p:pic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9093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Salves neuromyotoniques</a:t>
            </a:r>
            <a:endParaRPr lang="fr-FR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Rectangle 1027"/>
          <p:cNvSpPr>
            <a:spLocks noChangeArrowheads="1"/>
          </p:cNvSpPr>
          <p:nvPr/>
        </p:nvSpPr>
        <p:spPr bwMode="auto">
          <a:xfrm>
            <a:off x="3721100" y="647700"/>
            <a:ext cx="17272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027"/>
          <p:cNvSpPr>
            <a:spLocks noChangeArrowheads="1"/>
          </p:cNvSpPr>
          <p:nvPr/>
        </p:nvSpPr>
        <p:spPr bwMode="auto">
          <a:xfrm>
            <a:off x="0" y="152400"/>
            <a:ext cx="2667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5" name="Rectangle 1027"/>
          <p:cNvSpPr>
            <a:spLocks noChangeArrowheads="1"/>
          </p:cNvSpPr>
          <p:nvPr/>
        </p:nvSpPr>
        <p:spPr bwMode="auto">
          <a:xfrm>
            <a:off x="8902700" y="609600"/>
            <a:ext cx="241300" cy="496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6543" y="6257751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en-US"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41300" y="889000"/>
            <a:ext cx="3441700" cy="3898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384800" y="863600"/>
            <a:ext cx="3441700" cy="38989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24" name="NEURMYOTONIE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766888" y="5094288"/>
            <a:ext cx="249237" cy="249237"/>
          </a:xfrm>
          <a:prstGeom prst="rect">
            <a:avLst/>
          </a:prstGeom>
        </p:spPr>
      </p:pic>
      <p:pic>
        <p:nvPicPr>
          <p:cNvPr id="26" name="NEUROMYOTONIE 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7088188" y="50180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4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31900" y="787400"/>
            <a:ext cx="6750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FFFF"/>
                </a:solidFill>
                <a:latin typeface="Arial"/>
                <a:cs typeface="Arial"/>
              </a:rPr>
              <a:t>ARTEFACT</a:t>
            </a:r>
            <a:endParaRPr lang="en-US" sz="9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Image 10" descr="picto_horloge_g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82" y="3443224"/>
            <a:ext cx="1998370" cy="2005076"/>
          </a:xfrm>
          <a:prstGeom prst="rect">
            <a:avLst/>
          </a:prstGeom>
        </p:spPr>
      </p:pic>
      <p:pic>
        <p:nvPicPr>
          <p:cNvPr id="12" name="Image 11" descr="I-Grande-10846-plaque-de-porte-icone-telephone-portable-autorise.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3441700"/>
            <a:ext cx="2006600" cy="2006600"/>
          </a:xfrm>
          <a:prstGeom prst="rect">
            <a:avLst/>
          </a:prstGeom>
        </p:spPr>
      </p:pic>
      <p:pic>
        <p:nvPicPr>
          <p:cNvPr id="13" name="Image 12" descr="pacemaker_he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0" y="3416300"/>
            <a:ext cx="1446423" cy="200088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627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4597400" y="5853668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Y Péréon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4" name="MONTRE.avi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77800" y="183148"/>
            <a:ext cx="6769100" cy="3602270"/>
          </a:xfrm>
          <a:prstGeom prst="rect">
            <a:avLst/>
          </a:prstGeom>
        </p:spPr>
      </p:pic>
      <p:pic>
        <p:nvPicPr>
          <p:cNvPr id="17" name="PACEMAKER TELEPHONE.avi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39700" y="2474049"/>
            <a:ext cx="6819900" cy="3629303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14300" y="114300"/>
            <a:ext cx="6883400" cy="28575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7000" y="3200400"/>
            <a:ext cx="6883400" cy="2895600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8" name="MONTR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723188" y="1487488"/>
            <a:ext cx="249237" cy="249237"/>
          </a:xfrm>
          <a:prstGeom prst="rect">
            <a:avLst/>
          </a:prstGeom>
        </p:spPr>
      </p:pic>
      <p:pic>
        <p:nvPicPr>
          <p:cNvPr id="19" name="PACEMAKER TELEPHON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7723188" y="46624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1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6" name="PACEMAKER2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374650"/>
            <a:ext cx="9144000" cy="4692650"/>
          </a:xfrm>
          <a:prstGeom prst="rect">
            <a:avLst/>
          </a:prstGeom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Artefact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6680200" y="0"/>
            <a:ext cx="2476500" cy="6235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0" y="0"/>
            <a:ext cx="2286000" cy="62611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553" y="47614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8938" y="5230813"/>
            <a:ext cx="8048625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FR" b="1" dirty="0" smtClean="0">
                <a:solidFill>
                  <a:srgbClr val="FFFF00"/>
                </a:solidFill>
                <a:latin typeface="Arial"/>
                <a:cs typeface="Arial"/>
              </a:rPr>
              <a:t>rythme régulier</a:t>
            </a:r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FFFFFF"/>
                </a:solidFill>
                <a:latin typeface="Arial"/>
                <a:cs typeface="Arial"/>
              </a:rPr>
              <a:t>lent :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fréquence basse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lang="fr-BE" b="1" dirty="0" smtClean="0">
                <a:solidFill>
                  <a:schemeClr val="bg1"/>
                </a:solidFill>
                <a:latin typeface="Arial"/>
                <a:cs typeface="Arial"/>
              </a:rPr>
              <a:t>(1 Hz)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	</a:t>
            </a:r>
            <a:r>
              <a:rPr lang="fr-BE" b="1" dirty="0" smtClean="0">
                <a:solidFill>
                  <a:srgbClr val="FFFF00"/>
                </a:solidFill>
                <a:latin typeface="Arial"/>
                <a:cs typeface="Arial"/>
              </a:rPr>
              <a:t>rythme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anormalement régulier</a:t>
            </a: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/METRONOMIQUE</a:t>
            </a:r>
          </a:p>
          <a:p>
            <a:pPr>
              <a:lnSpc>
                <a:spcPct val="120000"/>
              </a:lnSpc>
              <a:buFontTx/>
              <a:buBlip>
                <a:blip r:embed="rId6"/>
              </a:buBlip>
              <a:tabLst>
                <a:tab pos="476250" algn="l"/>
                <a:tab pos="857250" algn="l"/>
              </a:tabLst>
            </a:pPr>
            <a:endParaRPr lang="fr-FR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81719" y="291571"/>
            <a:ext cx="4360381" cy="4813828"/>
          </a:xfrm>
          <a:prstGeom prst="rect">
            <a:avLst/>
          </a:prstGeom>
          <a:noFill/>
          <a:ln w="190500">
            <a:solidFill>
              <a:schemeClr val="bg1"/>
            </a:solidFill>
            <a:miter lim="800000"/>
            <a:headEnd/>
            <a:tailEnd/>
          </a:ln>
          <a:effectLst>
            <a:glow rad="101600">
              <a:srgbClr val="912587">
                <a:alpha val="75000"/>
              </a:srgbClr>
            </a:glow>
            <a:softEdge rad="508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pic>
        <p:nvPicPr>
          <p:cNvPr id="17" name="PACEMAKER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900988" y="5792788"/>
            <a:ext cx="249237" cy="2492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9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208815" y="825500"/>
            <a:ext cx="95892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ACTIVITES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INVOLONTAIRES</a:t>
            </a:r>
          </a:p>
          <a:p>
            <a:pPr algn="ctr"/>
            <a:r>
              <a:rPr lang="en-US" sz="8800" b="1" dirty="0" smtClean="0">
                <a:solidFill>
                  <a:srgbClr val="FFFFFF"/>
                </a:solidFill>
                <a:latin typeface="Arial"/>
                <a:cs typeface="Arial"/>
              </a:rPr>
              <a:t>NORMALES</a:t>
            </a:r>
            <a:endParaRPr lang="en-US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Arial"/>
                <a:cs typeface="Arial"/>
              </a:rPr>
              <a:t>Activités spontanées normales</a:t>
            </a:r>
            <a:endParaRPr lang="fr-FR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8438" y="1649413"/>
            <a:ext cx="8048625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Activité tonique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d’unité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fr-FR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Arial"/>
                <a:cs typeface="Arial"/>
              </a:rPr>
              <a:t> 	Activité 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d’insertion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 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potentiels de</a:t>
            </a:r>
            <a:r>
              <a:rPr lang="fr-BE" u="sng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fibre 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musculaire</a:t>
            </a:r>
            <a:endParaRPr lang="fr-BE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Potentiels d’irritation nerveuse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-	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potentels d’action nerveux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</a:tabLst>
            </a:pP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Activité de plaque motrice</a:t>
            </a:r>
            <a:br>
              <a:rPr lang="fr-BE" b="1" dirty="0">
                <a:solidFill>
                  <a:srgbClr val="FF9900"/>
                </a:solidFill>
                <a:latin typeface="Arial"/>
                <a:cs typeface="Arial"/>
              </a:rPr>
            </a:br>
            <a:r>
              <a:rPr lang="fr-BE" b="1" dirty="0">
                <a:solidFill>
                  <a:srgbClr val="FF9900"/>
                </a:solidFill>
                <a:latin typeface="Arial"/>
                <a:cs typeface="Arial"/>
              </a:rPr>
              <a:t>	</a:t>
            </a:r>
            <a:r>
              <a:rPr lang="fr-BE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de plaque motrice</a:t>
            </a: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	-	</a:t>
            </a:r>
            <a:r>
              <a:rPr lang="fr-BE" b="1" u="sng" dirty="0" smtClean="0">
                <a:solidFill>
                  <a:schemeClr val="bg1"/>
                </a:solidFill>
                <a:latin typeface="Arial"/>
                <a:cs typeface="Arial"/>
              </a:rPr>
              <a:t>potentiels 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miniatures de plaque motrice post-</a:t>
            </a:r>
            <a:r>
              <a:rPr lang="fr-BE" b="1" dirty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fr-BE" b="1" u="sng" dirty="0">
                <a:solidFill>
                  <a:schemeClr val="bg1"/>
                </a:solidFill>
                <a:latin typeface="Arial"/>
                <a:cs typeface="Arial"/>
              </a:rPr>
              <a:t>synaptiques</a:t>
            </a:r>
            <a:endParaRPr lang="fr-FR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8973" y="596912"/>
            <a:ext cx="2520243" cy="18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3D0D47">
                <a:alpha val="99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668" y="2734874"/>
            <a:ext cx="2497666" cy="18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2700000" algn="tl" rotWithShape="0">
              <a:srgbClr val="290029">
                <a:alpha val="99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516553" y="4748768"/>
            <a:ext cx="176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Arial"/>
                <a:cs typeface="Arial"/>
              </a:rPr>
              <a:t>SD Nandedkar</a:t>
            </a:r>
            <a:endParaRPr lang="fr-FR" sz="1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51501</TotalTime>
  <Words>3004</Words>
  <Application>Microsoft Macintosh PowerPoint</Application>
  <PresentationFormat>Présentation à l'écran (4:3)</PresentationFormat>
  <Paragraphs>300</Paragraphs>
  <Slides>45</Slides>
  <Notes>45</Notes>
  <HiddenSlides>0</HiddenSlides>
  <MMClips>92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Company>Liminh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557</cp:revision>
  <cp:lastPrinted>2018-05-16T11:43:10Z</cp:lastPrinted>
  <dcterms:created xsi:type="dcterms:W3CDTF">2018-06-06T06:02:39Z</dcterms:created>
  <dcterms:modified xsi:type="dcterms:W3CDTF">2018-06-06T08:02:33Z</dcterms:modified>
</cp:coreProperties>
</file>