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0" r:id="rId32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7D263"/>
    <a:srgbClr val="2DEB27"/>
    <a:srgbClr val="3E8782"/>
    <a:srgbClr val="AB4D64"/>
    <a:srgbClr val="AE271E"/>
    <a:srgbClr val="A1C839"/>
    <a:srgbClr val="F9B126"/>
    <a:srgbClr val="241489"/>
    <a:srgbClr val="CA0019"/>
    <a:srgbClr val="FB9F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24" y="-6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D984-E7E5-0E4B-8DF4-CB89423DF431}" type="datetimeFigureOut">
              <a:rPr lang="fr-FR" smtClean="0"/>
              <a:pPr/>
              <a:t>2/06/18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691-AED2-1D41-9456-22D774560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D984-E7E5-0E4B-8DF4-CB89423DF431}" type="datetimeFigureOut">
              <a:rPr lang="fr-FR" smtClean="0"/>
              <a:pPr/>
              <a:t>2/06/18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691-AED2-1D41-9456-22D774560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D984-E7E5-0E4B-8DF4-CB89423DF431}" type="datetimeFigureOut">
              <a:rPr lang="fr-FR" smtClean="0"/>
              <a:pPr/>
              <a:t>2/06/18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691-AED2-1D41-9456-22D774560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D984-E7E5-0E4B-8DF4-CB89423DF431}" type="datetimeFigureOut">
              <a:rPr lang="fr-FR" smtClean="0"/>
              <a:pPr/>
              <a:t>2/06/18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691-AED2-1D41-9456-22D774560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D984-E7E5-0E4B-8DF4-CB89423DF431}" type="datetimeFigureOut">
              <a:rPr lang="fr-FR" smtClean="0"/>
              <a:pPr/>
              <a:t>2/06/18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691-AED2-1D41-9456-22D774560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D984-E7E5-0E4B-8DF4-CB89423DF431}" type="datetimeFigureOut">
              <a:rPr lang="fr-FR" smtClean="0"/>
              <a:pPr/>
              <a:t>2/06/18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691-AED2-1D41-9456-22D774560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D984-E7E5-0E4B-8DF4-CB89423DF431}" type="datetimeFigureOut">
              <a:rPr lang="fr-FR" smtClean="0"/>
              <a:pPr/>
              <a:t>2/06/18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691-AED2-1D41-9456-22D774560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D984-E7E5-0E4B-8DF4-CB89423DF431}" type="datetimeFigureOut">
              <a:rPr lang="fr-FR" smtClean="0"/>
              <a:pPr/>
              <a:t>2/06/18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691-AED2-1D41-9456-22D774560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D984-E7E5-0E4B-8DF4-CB89423DF431}" type="datetimeFigureOut">
              <a:rPr lang="fr-FR" smtClean="0"/>
              <a:pPr/>
              <a:t>2/06/18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691-AED2-1D41-9456-22D774560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D984-E7E5-0E4B-8DF4-CB89423DF431}" type="datetimeFigureOut">
              <a:rPr lang="fr-FR" smtClean="0"/>
              <a:pPr/>
              <a:t>2/06/18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691-AED2-1D41-9456-22D774560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D984-E7E5-0E4B-8DF4-CB89423DF431}" type="datetimeFigureOut">
              <a:rPr lang="fr-FR" smtClean="0"/>
              <a:pPr/>
              <a:t>2/06/18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691-AED2-1D41-9456-22D774560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0D984-E7E5-0E4B-8DF4-CB89423DF431}" type="datetimeFigureOut">
              <a:rPr lang="fr-FR" smtClean="0"/>
              <a:pPr/>
              <a:t>2/06/18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E8691-AED2-1D41-9456-22D774560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video" Target="file://localhost/Users/francoiswang/Documents/PARIS%202018/JNM.mov.mp4" TargetMode="Externa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 66" descr="-3070_93ed7926f4e56a6b1ef3223a93a39b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71979"/>
            <a:ext cx="7633223" cy="34635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185" y="-36425"/>
            <a:ext cx="8813263" cy="1102519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9B126"/>
                </a:solidFill>
                <a:latin typeface="Avenir Black Oblique"/>
                <a:cs typeface="Avenir Black Oblique"/>
              </a:rPr>
              <a:t>Pourquoi l’ENMG ne disparaîtra pas en 2046…</a:t>
            </a:r>
            <a:endParaRPr lang="en-GB" sz="2400" b="1" dirty="0">
              <a:solidFill>
                <a:srgbClr val="F9B126"/>
              </a:solidFill>
              <a:latin typeface="Avenir Black Oblique"/>
              <a:cs typeface="Avenir Black Oblique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32322"/>
            <a:ext cx="6400800" cy="78934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9B126"/>
                </a:solidFill>
                <a:latin typeface="Avenir Black Oblique"/>
                <a:cs typeface="Avenir Black Oblique"/>
              </a:rPr>
              <a:t>F. Wang</a:t>
            </a:r>
            <a:endParaRPr lang="en-US" sz="2400" b="1" dirty="0">
              <a:solidFill>
                <a:srgbClr val="F9B126"/>
              </a:solidFill>
              <a:latin typeface="Avenir Black Oblique"/>
              <a:cs typeface="Avenir Black Obliq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363276"/>
            <a:ext cx="4903487" cy="46269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70187" y="350576"/>
            <a:ext cx="3832975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tabLst>
                <a:tab pos="622300" algn="l"/>
              </a:tabLst>
            </a:pPr>
            <a:r>
              <a:rPr lang="fr-FR" sz="2200" dirty="0" smtClean="0"/>
              <a:t>Ralentissement homogène</a:t>
            </a:r>
            <a:br>
              <a:rPr lang="fr-FR" sz="2200" dirty="0" smtClean="0"/>
            </a:br>
            <a:r>
              <a:rPr lang="fr-FR" sz="2200" dirty="0" smtClean="0"/>
              <a:t>- proximal et distal</a:t>
            </a:r>
            <a:br>
              <a:rPr lang="fr-FR" sz="2200" dirty="0" smtClean="0"/>
            </a:br>
            <a:r>
              <a:rPr lang="fr-FR" sz="2200" dirty="0" smtClean="0"/>
              <a:t>- nerfs d’un même segment</a:t>
            </a:r>
            <a:br>
              <a:rPr lang="fr-FR" sz="2200" dirty="0" smtClean="0"/>
            </a:br>
            <a:r>
              <a:rPr lang="fr-FR" sz="2200" dirty="0" smtClean="0"/>
              <a:t>- axones d’un même nerf</a:t>
            </a:r>
            <a:br>
              <a:rPr lang="fr-FR" sz="2200" dirty="0" smtClean="0"/>
            </a:br>
            <a:r>
              <a:rPr lang="fr-FR" sz="2200" dirty="0" smtClean="0"/>
              <a:t>	(peu ou pas de dispersion)</a:t>
            </a:r>
            <a:br>
              <a:rPr lang="fr-FR" sz="2200" dirty="0" smtClean="0"/>
            </a:br>
            <a:r>
              <a:rPr lang="fr-FR" sz="2200" dirty="0" smtClean="0"/>
              <a:t>- ex.: </a:t>
            </a:r>
            <a:r>
              <a:rPr lang="fr-FR" sz="2200" b="1" dirty="0" smtClean="0">
                <a:solidFill>
                  <a:srgbClr val="0000FF"/>
                </a:solidFill>
              </a:rPr>
              <a:t>CMT 1a</a:t>
            </a:r>
          </a:p>
          <a:p>
            <a:pPr marL="457200" indent="-457200">
              <a:tabLst>
                <a:tab pos="622300" algn="l"/>
              </a:tabLst>
            </a:pP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Prédominance proximale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ex.: PRNC</a:t>
            </a:r>
          </a:p>
          <a:p>
            <a:pPr marL="457200" indent="-457200">
              <a:tabLst>
                <a:tab pos="622300" algn="l"/>
              </a:tabLst>
            </a:pP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Prédominance distale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ex.: anti-MAG</a:t>
            </a:r>
          </a:p>
          <a:p>
            <a:pPr marL="457200" indent="-457200">
              <a:tabLst>
                <a:tab pos="622300" algn="l"/>
              </a:tabLst>
            </a:pP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Prédominance aux sites </a:t>
            </a:r>
          </a:p>
          <a:p>
            <a:pPr marL="457200" indent="-457200">
              <a:tabLst>
                <a:tab pos="622300" algn="l"/>
              </a:tabLst>
            </a:pP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d’enclavement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ex.: HNPP </a:t>
            </a:r>
            <a:endParaRPr lang="fr-FR" sz="2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6676" y="363275"/>
            <a:ext cx="2398410" cy="2275149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363276"/>
            <a:ext cx="4903487" cy="46269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70187" y="363276"/>
            <a:ext cx="3832975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tabLst>
                <a:tab pos="622300" algn="l"/>
              </a:tabLst>
            </a:pP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Ralentissement homogène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proximal et distal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nerfs d’un même segment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axones d’un même nerf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	(peu ou pas de dispersion)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ex.: CMT 1a</a:t>
            </a:r>
          </a:p>
          <a:p>
            <a:pPr marL="457200" indent="-457200">
              <a:tabLst>
                <a:tab pos="622300" algn="l"/>
              </a:tabLst>
            </a:pPr>
            <a:r>
              <a:rPr lang="fr-FR" sz="2200" dirty="0" smtClean="0"/>
              <a:t>Prédominance proximale</a:t>
            </a:r>
            <a:br>
              <a:rPr lang="fr-FR" sz="2200" dirty="0" smtClean="0"/>
            </a:br>
            <a:r>
              <a:rPr lang="fr-FR" sz="2200" dirty="0" smtClean="0"/>
              <a:t>- ex.: </a:t>
            </a:r>
            <a:r>
              <a:rPr lang="fr-FR" sz="2200" b="1" dirty="0" smtClean="0">
                <a:solidFill>
                  <a:srgbClr val="0000FF"/>
                </a:solidFill>
              </a:rPr>
              <a:t>PRNC</a:t>
            </a:r>
          </a:p>
          <a:p>
            <a:pPr marL="457200" indent="-457200">
              <a:tabLst>
                <a:tab pos="622300" algn="l"/>
              </a:tabLst>
            </a:pP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Prédominance distale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ex.: anti-MAG</a:t>
            </a:r>
          </a:p>
          <a:p>
            <a:pPr marL="457200" indent="-457200">
              <a:tabLst>
                <a:tab pos="622300" algn="l"/>
              </a:tabLst>
            </a:pP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Prédominance aux sites </a:t>
            </a:r>
          </a:p>
          <a:p>
            <a:pPr marL="457200" indent="-457200">
              <a:tabLst>
                <a:tab pos="622300" algn="l"/>
              </a:tabLst>
            </a:pP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d’enclavement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ex.: HNPP </a:t>
            </a:r>
            <a:endParaRPr lang="fr-FR" sz="2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366" y="2701924"/>
            <a:ext cx="2398410" cy="2275149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363276"/>
            <a:ext cx="4903487" cy="46269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70187" y="363276"/>
            <a:ext cx="3832975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tabLst>
                <a:tab pos="622300" algn="l"/>
              </a:tabLst>
            </a:pP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Ralentissement homogène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proximal et distal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nerfs d’un même segment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axones d’un même nerf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	(peu ou pas de dispersion)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ex.: CMT 1a</a:t>
            </a:r>
          </a:p>
          <a:p>
            <a:pPr marL="457200" indent="-457200">
              <a:tabLst>
                <a:tab pos="622300" algn="l"/>
              </a:tabLst>
            </a:pP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Prédominance proximale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ex.: PRNC</a:t>
            </a:r>
          </a:p>
          <a:p>
            <a:pPr marL="457200" indent="-457200">
              <a:tabLst>
                <a:tab pos="622300" algn="l"/>
              </a:tabLst>
            </a:pPr>
            <a:r>
              <a:rPr lang="fr-FR" sz="2200" dirty="0" smtClean="0"/>
              <a:t>Prédominance distale</a:t>
            </a:r>
            <a:br>
              <a:rPr lang="fr-FR" sz="2200" dirty="0" smtClean="0"/>
            </a:br>
            <a:r>
              <a:rPr lang="fr-FR" sz="2200" dirty="0" smtClean="0"/>
              <a:t>- ex.: </a:t>
            </a:r>
            <a:r>
              <a:rPr lang="fr-FR" sz="2200" b="1" dirty="0" smtClean="0">
                <a:solidFill>
                  <a:srgbClr val="0000FF"/>
                </a:solidFill>
              </a:rPr>
              <a:t>anti-MAG</a:t>
            </a:r>
          </a:p>
          <a:p>
            <a:pPr marL="457200" indent="-457200">
              <a:tabLst>
                <a:tab pos="622300" algn="l"/>
              </a:tabLst>
            </a:pP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Prédominance aux sites </a:t>
            </a:r>
          </a:p>
          <a:p>
            <a:pPr marL="457200" indent="-457200">
              <a:tabLst>
                <a:tab pos="622300" algn="l"/>
              </a:tabLst>
            </a:pP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d’enclavement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ex.: HNPP </a:t>
            </a:r>
            <a:endParaRPr lang="fr-FR" sz="2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5866" y="2701924"/>
            <a:ext cx="2398410" cy="2275149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170187" y="363276"/>
            <a:ext cx="3832975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tabLst>
                <a:tab pos="622300" algn="l"/>
              </a:tabLst>
            </a:pP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Ralentissement homogène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proximal et distal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nerfs d’un même segment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axones d’un même nerf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	(peu ou pas de dispersion)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ex.: CMT 1a</a:t>
            </a:r>
          </a:p>
          <a:p>
            <a:pPr marL="457200" indent="-457200">
              <a:tabLst>
                <a:tab pos="622300" algn="l"/>
              </a:tabLst>
            </a:pP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Prédominance proximale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ex.: PRNC</a:t>
            </a:r>
          </a:p>
          <a:p>
            <a:pPr marL="457200" indent="-457200">
              <a:tabLst>
                <a:tab pos="622300" algn="l"/>
              </a:tabLst>
            </a:pP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Prédominance distale</a:t>
            </a:r>
            <a:b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- ex.: anti-MAG</a:t>
            </a:r>
          </a:p>
          <a:p>
            <a:pPr marL="457200" indent="-457200">
              <a:tabLst>
                <a:tab pos="622300" algn="l"/>
              </a:tabLst>
            </a:pPr>
            <a:r>
              <a:rPr lang="fr-FR" sz="2200" dirty="0" smtClean="0"/>
              <a:t>Prédominance aux sites </a:t>
            </a:r>
          </a:p>
          <a:p>
            <a:pPr marL="457200" indent="-457200">
              <a:tabLst>
                <a:tab pos="622300" algn="l"/>
              </a:tabLst>
            </a:pPr>
            <a:r>
              <a:rPr lang="fr-FR" sz="2200" dirty="0" smtClean="0"/>
              <a:t>d’enclavement</a:t>
            </a:r>
            <a:br>
              <a:rPr lang="fr-FR" sz="2200" dirty="0" smtClean="0"/>
            </a:br>
            <a:r>
              <a:rPr lang="fr-FR" sz="2200" dirty="0" smtClean="0"/>
              <a:t>- ex.: </a:t>
            </a:r>
            <a:r>
              <a:rPr lang="fr-FR" sz="2200" b="1" dirty="0" smtClean="0">
                <a:solidFill>
                  <a:srgbClr val="0000FF"/>
                </a:solidFill>
              </a:rPr>
              <a:t>HNPP </a:t>
            </a:r>
            <a:endParaRPr lang="fr-FR" sz="2200" b="1" dirty="0">
              <a:solidFill>
                <a:srgbClr val="0000FF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566476"/>
            <a:ext cx="4898823" cy="39547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599" y="2524125"/>
            <a:ext cx="4892677" cy="1997076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5995" y="236257"/>
            <a:ext cx="851479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4000" dirty="0" smtClean="0"/>
              <a:t>Prudence dans l’interprétation…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7370" y="1866900"/>
            <a:ext cx="54790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400" dirty="0" smtClean="0"/>
              <a:t>Démyélinisation</a:t>
            </a:r>
          </a:p>
          <a:p>
            <a:pPr marL="457200" indent="-457200">
              <a:buFont typeface="Arial"/>
              <a:buChar char="•"/>
              <a:tabLst>
                <a:tab pos="622300" algn="l"/>
              </a:tabLst>
            </a:pPr>
            <a:r>
              <a:rPr lang="fr-FR" sz="2400" dirty="0" err="1" smtClean="0"/>
              <a:t>Axonopathie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 perte des axones à conduction rapide</a:t>
            </a:r>
            <a:br>
              <a:rPr lang="fr-FR" sz="2400" dirty="0" smtClean="0"/>
            </a:br>
            <a:r>
              <a:rPr lang="fr-FR" sz="2400" dirty="0" smtClean="0"/>
              <a:t>- repousse axonale avec des segments 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err="1" smtClean="0"/>
              <a:t>internodaux</a:t>
            </a:r>
            <a:r>
              <a:rPr lang="fr-FR" sz="2400" dirty="0" smtClean="0"/>
              <a:t> plus courts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 err="1" smtClean="0"/>
              <a:t>Nodo-paranodopathies</a:t>
            </a:r>
            <a:endParaRPr lang="fr-FR" sz="2400" dirty="0" smtClean="0"/>
          </a:p>
          <a:p>
            <a:pPr marL="457200" indent="-457200">
              <a:buFont typeface="Arial"/>
              <a:buChar char="•"/>
            </a:pPr>
            <a:r>
              <a:rPr lang="fr-FR" sz="2400" dirty="0" smtClean="0"/>
              <a:t>Froid</a:t>
            </a:r>
            <a:endParaRPr lang="fr-FR" sz="2400" dirty="0"/>
          </a:p>
        </p:txBody>
      </p:sp>
      <p:pic>
        <p:nvPicPr>
          <p:cNvPr id="4" name="Image 3" descr="moebius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289" y="2047494"/>
            <a:ext cx="3041904" cy="226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5995" y="236257"/>
            <a:ext cx="851479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4000" dirty="0" smtClean="0"/>
              <a:t>2. Documenter les 3 blocs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5995" y="1606860"/>
            <a:ext cx="676339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400" b="1" dirty="0" smtClean="0"/>
              <a:t>Frustration </a:t>
            </a:r>
            <a:r>
              <a:rPr lang="fr-FR" sz="2400" dirty="0" smtClean="0"/>
              <a:t>de l’examen normal : </a:t>
            </a:r>
            <a:br>
              <a:rPr lang="fr-FR" sz="2400" dirty="0" smtClean="0"/>
            </a:br>
            <a:r>
              <a:rPr lang="fr-FR" sz="2400" dirty="0" smtClean="0"/>
              <a:t>- ai-je bien fait tout ce qui était nécessaire ?</a:t>
            </a:r>
          </a:p>
          <a:p>
            <a:pPr marL="457200" indent="-457200">
              <a:buFont typeface="Arial"/>
              <a:buChar char="•"/>
            </a:pPr>
            <a:r>
              <a:rPr lang="fr-FR" sz="2400" b="1" dirty="0" smtClean="0">
                <a:solidFill>
                  <a:srgbClr val="0000FF"/>
                </a:solidFill>
              </a:rPr>
              <a:t>Satisfaction </a:t>
            </a:r>
            <a:r>
              <a:rPr lang="fr-FR" sz="2400" dirty="0" smtClean="0"/>
              <a:t>de l’examen qui permet de conclure :</a:t>
            </a:r>
            <a:br>
              <a:rPr lang="fr-FR" sz="2400" dirty="0" smtClean="0"/>
            </a:br>
            <a:r>
              <a:rPr lang="fr-FR" sz="2400" dirty="0" smtClean="0"/>
              <a:t>- syndrome canalaire</a:t>
            </a:r>
            <a:br>
              <a:rPr lang="fr-FR" sz="2400" dirty="0" smtClean="0"/>
            </a:br>
            <a:r>
              <a:rPr lang="fr-FR" sz="2400" dirty="0" smtClean="0"/>
              <a:t>- polyneuropathie</a:t>
            </a:r>
          </a:p>
          <a:p>
            <a:pPr marL="457200" indent="-457200">
              <a:buFont typeface="Arial"/>
              <a:buChar char="•"/>
            </a:pPr>
            <a:r>
              <a:rPr lang="fr-FR" sz="2400" b="1" dirty="0" smtClean="0">
                <a:solidFill>
                  <a:srgbClr val="FF6600"/>
                </a:solidFill>
              </a:rPr>
              <a:t>Jouissance </a:t>
            </a:r>
            <a:r>
              <a:rPr lang="fr-FR" sz="2400" dirty="0" smtClean="0"/>
              <a:t>de l’examen qui révèle :</a:t>
            </a:r>
            <a:br>
              <a:rPr lang="fr-FR" sz="2400" dirty="0" smtClean="0"/>
            </a:br>
            <a:r>
              <a:rPr lang="fr-FR" sz="2400" dirty="0" smtClean="0"/>
              <a:t>- une anomalie</a:t>
            </a:r>
            <a:r>
              <a:rPr lang="fr-FR" sz="2400" dirty="0" smtClean="0"/>
              <a:t> </a:t>
            </a:r>
            <a:r>
              <a:rPr lang="fr-FR" sz="2400" u="sng" dirty="0" smtClean="0"/>
              <a:t>FONCTIONNELLE</a:t>
            </a:r>
            <a:r>
              <a:rPr lang="fr-FR" sz="2400" dirty="0" smtClean="0"/>
              <a:t> </a:t>
            </a:r>
            <a:r>
              <a:rPr lang="fr-FR" sz="2400" dirty="0" smtClean="0"/>
              <a:t>du SNP</a:t>
            </a:r>
            <a:br>
              <a:rPr lang="fr-FR" sz="2400" dirty="0" smtClean="0"/>
            </a:br>
            <a:endParaRPr lang="fr-FR" sz="2400" dirty="0"/>
          </a:p>
        </p:txBody>
      </p:sp>
      <p:pic>
        <p:nvPicPr>
          <p:cNvPr id="4" name="Image 3" descr="moebiu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884" y="2869184"/>
            <a:ext cx="1382909" cy="1956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5995" y="236257"/>
            <a:ext cx="851479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4000" dirty="0" smtClean="0"/>
              <a:t>2.1. Bloc de conduction nerveuse </a:t>
            </a:r>
          </a:p>
        </p:txBody>
      </p:sp>
      <p:pic>
        <p:nvPicPr>
          <p:cNvPr id="6" name="Image 5" descr="BC bis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4427432" y="1266749"/>
            <a:ext cx="4443361" cy="135784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5995" y="2657376"/>
            <a:ext cx="78149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400" dirty="0" smtClean="0"/>
              <a:t>Certitude d’être utile au patient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 smtClean="0"/>
              <a:t>Mononeuropathie : le </a:t>
            </a:r>
            <a:r>
              <a:rPr lang="fr-FR" sz="2400" b="1" dirty="0" smtClean="0"/>
              <a:t>site lésionnel </a:t>
            </a:r>
            <a:r>
              <a:rPr lang="fr-FR" sz="2400" dirty="0" smtClean="0"/>
              <a:t>est d’emblée préciser</a:t>
            </a:r>
            <a:br>
              <a:rPr lang="fr-FR" sz="2400" dirty="0" smtClean="0"/>
            </a:br>
            <a:r>
              <a:rPr lang="fr-FR" sz="2400" dirty="0" smtClean="0"/>
              <a:t>(contrôle à J10, </a:t>
            </a:r>
            <a:r>
              <a:rPr lang="fr-FR" sz="2400" dirty="0" err="1" smtClean="0"/>
              <a:t>pseudo-bloc</a:t>
            </a:r>
            <a:r>
              <a:rPr lang="fr-FR" sz="2400" dirty="0" smtClean="0"/>
              <a:t> ?) </a:t>
            </a:r>
            <a:br>
              <a:rPr lang="fr-FR" sz="2400" dirty="0" smtClean="0"/>
            </a:br>
            <a:r>
              <a:rPr lang="fr-FR" sz="2400" dirty="0" smtClean="0"/>
              <a:t>=&gt; ne pas refuser de faire un ENMG en URGENCE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 smtClean="0"/>
              <a:t>Neuropathie diffuse : </a:t>
            </a:r>
            <a:r>
              <a:rPr lang="fr-FR" sz="2400" b="1" dirty="0" smtClean="0"/>
              <a:t>PRNC</a:t>
            </a:r>
            <a:r>
              <a:rPr lang="fr-FR" sz="2400" dirty="0" smtClean="0"/>
              <a:t>, </a:t>
            </a:r>
            <a:r>
              <a:rPr lang="fr-FR" sz="2400" b="1" dirty="0" smtClean="0"/>
              <a:t>SGB</a:t>
            </a:r>
            <a:r>
              <a:rPr lang="fr-FR" sz="2400" dirty="0" smtClean="0"/>
              <a:t>, </a:t>
            </a:r>
            <a:r>
              <a:rPr lang="fr-FR" sz="2400" b="1" dirty="0" smtClean="0"/>
              <a:t>MMN</a:t>
            </a:r>
            <a:r>
              <a:rPr lang="fr-FR" sz="2400" dirty="0" smtClean="0"/>
              <a:t>, </a:t>
            </a:r>
            <a:r>
              <a:rPr lang="fr-FR" sz="2400" b="1" dirty="0" smtClean="0"/>
              <a:t>HNPP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4398857" y="1266749"/>
            <a:ext cx="45719" cy="13578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5995" y="236257"/>
            <a:ext cx="851479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4000" dirty="0" smtClean="0"/>
              <a:t>2.2. Bloc de la JNM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5995" y="1422400"/>
            <a:ext cx="7956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400" dirty="0" smtClean="0"/>
              <a:t>Patiente hospitalisée en psychiatrie, état dépressif, fatigue, </a:t>
            </a:r>
            <a:br>
              <a:rPr lang="fr-FR" sz="2400" dirty="0" smtClean="0"/>
            </a:br>
            <a:r>
              <a:rPr lang="fr-FR" sz="2400" dirty="0" smtClean="0"/>
              <a:t>perte de force généralisée =&gt; ENMG (myopathie ? PNP ?)</a:t>
            </a:r>
            <a:endParaRPr lang="fr-FR" sz="2400" dirty="0"/>
          </a:p>
        </p:txBody>
      </p:sp>
      <p:pic>
        <p:nvPicPr>
          <p:cNvPr id="7" name="Image 6" descr="Décrément 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1520"/>
            <a:ext cx="9144000" cy="2675659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rot="16200000" flipH="1">
            <a:off x="5986463" y="2928937"/>
            <a:ext cx="304799" cy="9523"/>
          </a:xfrm>
          <a:prstGeom prst="straightConnector1">
            <a:avLst/>
          </a:prstGeom>
          <a:ln w="127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5995" y="236257"/>
            <a:ext cx="851479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4000" dirty="0" smtClean="0"/>
              <a:t>2.2. Bloc de la JNM </a:t>
            </a:r>
            <a:r>
              <a:rPr lang="fr-FR" sz="4000" dirty="0" err="1" smtClean="0"/>
              <a:t>post-synaptique</a:t>
            </a:r>
            <a:endParaRPr lang="fr-FR" sz="40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4698999" y="1473200"/>
            <a:ext cx="41717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400" dirty="0" smtClean="0"/>
              <a:t>réduction de la taille du PAGM entre le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et le 4-5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stimulus et augmentation légère pour les derniers stimuli</a:t>
            </a:r>
            <a:r>
              <a:rPr lang="en-GB" sz="2400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 smtClean="0"/>
              <a:t>écart d’amplitude maximum entre le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et 2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PAGM</a:t>
            </a:r>
            <a:r>
              <a:rPr lang="en-GB" sz="2400" dirty="0" smtClean="0"/>
              <a:t> </a:t>
            </a:r>
            <a:endParaRPr lang="fr-FR" sz="2400" dirty="0"/>
          </a:p>
        </p:txBody>
      </p:sp>
      <p:pic>
        <p:nvPicPr>
          <p:cNvPr id="8" name="Image 7" descr="Décrément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95" y="1610856"/>
            <a:ext cx="3962805" cy="22606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6999" y="4522569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nl-BE" sz="2200" b="1" dirty="0" smtClean="0"/>
              <a:t>Débordement du facteur de sécurité de la transmission neuromusculaire</a:t>
            </a:r>
            <a:endParaRPr lang="fr-F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5995" y="236257"/>
            <a:ext cx="851479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4000" dirty="0" smtClean="0"/>
              <a:t>2.2. Bloc de la JNM </a:t>
            </a:r>
            <a:r>
              <a:rPr lang="fr-FR" sz="4000" dirty="0" err="1" smtClean="0"/>
              <a:t>pré-synaptique</a:t>
            </a:r>
            <a:endParaRPr lang="fr-FR" sz="4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26999" y="4522569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nl-BE" sz="2200" b="1" dirty="0" smtClean="0"/>
              <a:t>Syndrome de Lambert Eaton paranéoplasique ou non</a:t>
            </a:r>
            <a:endParaRPr lang="fr-FR" sz="2200" b="1" dirty="0"/>
          </a:p>
        </p:txBody>
      </p:sp>
      <p:pic>
        <p:nvPicPr>
          <p:cNvPr id="6" name="Image 5" descr="incré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" y="1473200"/>
            <a:ext cx="4451831" cy="2677656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4660900" y="1498600"/>
            <a:ext cx="4413093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BE" sz="2200" dirty="0" smtClean="0"/>
              <a:t>A 3 Hz : réduction de l’amplitude du PAGM initial (1,49 mV) et décrément de 20% entre le 1</a:t>
            </a:r>
            <a:r>
              <a:rPr lang="fr-BE" sz="2200" baseline="30000" dirty="0" smtClean="0"/>
              <a:t>er</a:t>
            </a:r>
            <a:r>
              <a:rPr lang="fr-BE" sz="2200" dirty="0" smtClean="0"/>
              <a:t> et le 5</a:t>
            </a:r>
            <a:r>
              <a:rPr lang="fr-BE" sz="2200" baseline="30000" dirty="0" smtClean="0"/>
              <a:t>ème</a:t>
            </a:r>
            <a:r>
              <a:rPr lang="fr-BE" sz="2200" dirty="0" smtClean="0"/>
              <a:t>  PAGM</a:t>
            </a:r>
            <a:r>
              <a:rPr lang="en-GB" sz="2200" dirty="0" smtClean="0"/>
              <a:t> </a:t>
            </a:r>
            <a:r>
              <a:rPr lang="fr-FR" sz="2200" dirty="0" smtClean="0"/>
              <a:t>écart d’amplitude maximum entre le 1</a:t>
            </a:r>
            <a:r>
              <a:rPr lang="fr-FR" sz="2200" baseline="30000" dirty="0" smtClean="0"/>
              <a:t>er</a:t>
            </a:r>
            <a:r>
              <a:rPr lang="fr-FR" sz="2200" dirty="0" smtClean="0"/>
              <a:t> et 2</a:t>
            </a:r>
            <a:r>
              <a:rPr lang="fr-FR" sz="2200" baseline="30000" dirty="0" smtClean="0"/>
              <a:t>ème</a:t>
            </a:r>
            <a:r>
              <a:rPr lang="fr-FR" sz="2200" dirty="0" smtClean="0"/>
              <a:t> PAGM</a:t>
            </a:r>
          </a:p>
          <a:p>
            <a:pPr marL="457200" indent="-457200">
              <a:buFont typeface="Arial"/>
              <a:buChar char="•"/>
            </a:pPr>
            <a:r>
              <a:rPr lang="fr-BE" sz="2200" dirty="0" smtClean="0"/>
              <a:t>A 30 Hz : incrément de 426 % de l’amplitude du PAGM</a:t>
            </a:r>
            <a:r>
              <a:rPr lang="en-GB" sz="2200" dirty="0" smtClean="0"/>
              <a:t>  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046-tony_003565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88" y="1404433"/>
            <a:ext cx="4104746" cy="2669039"/>
          </a:xfrm>
          <a:prstGeom prst="rect">
            <a:avLst/>
          </a:prstGeom>
          <a:effectLst>
            <a:outerShdw blurRad="50800" dist="279400" dir="2700000" algn="tl" rotWithShape="0">
              <a:srgbClr val="3E8782">
                <a:alpha val="99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6616208" y="3852377"/>
            <a:ext cx="1965201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lang="fr-FR" sz="2400" dirty="0" smtClean="0">
                <a:solidFill>
                  <a:schemeClr val="bg1"/>
                </a:solidFill>
              </a:rPr>
              <a:t>2004</a:t>
            </a:r>
          </a:p>
          <a:p>
            <a:pPr marL="457200" indent="-457200"/>
            <a:r>
              <a:rPr lang="fr-FR" sz="2400" b="1" dirty="0" smtClean="0">
                <a:solidFill>
                  <a:srgbClr val="E7D263"/>
                </a:solidFill>
              </a:rPr>
              <a:t>Wong </a:t>
            </a:r>
            <a:r>
              <a:rPr lang="fr-FR" sz="2400" b="1" dirty="0" err="1" smtClean="0">
                <a:solidFill>
                  <a:srgbClr val="E7D263"/>
                </a:solidFill>
              </a:rPr>
              <a:t>Kar-wai</a:t>
            </a:r>
            <a:endParaRPr lang="fr-FR" sz="2400" b="1" dirty="0" smtClean="0">
              <a:solidFill>
                <a:srgbClr val="E7D263"/>
              </a:solidFill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5829300" y="355600"/>
            <a:ext cx="2730500" cy="2705100"/>
            <a:chOff x="5829300" y="355600"/>
            <a:chExt cx="2730500" cy="2705100"/>
          </a:xfrm>
        </p:grpSpPr>
        <p:pic>
          <p:nvPicPr>
            <p:cNvPr id="4" name="Image 3" descr="b48cc1_3f45ce7cb88e49fa8b93a3743789a835~mv2_d_3024_3024_s_4_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9800" y="723900"/>
              <a:ext cx="2209800" cy="2273300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5829300" y="355600"/>
              <a:ext cx="2730500" cy="2705100"/>
            </a:xfrm>
            <a:prstGeom prst="ellipse">
              <a:avLst/>
            </a:prstGeom>
            <a:noFill/>
            <a:ln w="1054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5995" y="236257"/>
            <a:ext cx="851479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4000" dirty="0" smtClean="0"/>
              <a:t>2.2. Bloc de la JNM : </a:t>
            </a:r>
            <a:r>
              <a:rPr lang="fr-FR" sz="4000" i="1" dirty="0" smtClean="0"/>
              <a:t>jitter </a:t>
            </a:r>
            <a:r>
              <a:rPr lang="fr-FR" sz="4000" dirty="0" smtClean="0"/>
              <a:t>en FUEMG</a:t>
            </a:r>
          </a:p>
        </p:txBody>
      </p:sp>
      <p:pic>
        <p:nvPicPr>
          <p:cNvPr id="7" name="Image 6" descr="ji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97" y="1593640"/>
            <a:ext cx="3627503" cy="2724359"/>
          </a:xfrm>
          <a:prstGeom prst="rect">
            <a:avLst/>
          </a:prstGeom>
        </p:spPr>
      </p:pic>
      <p:pic>
        <p:nvPicPr>
          <p:cNvPr id="8" name="JNM.mov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30596" y="1593641"/>
            <a:ext cx="4843303" cy="2724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5995" y="236257"/>
            <a:ext cx="851479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4000" dirty="0" smtClean="0"/>
              <a:t>2.3. Bloc de la conduction musculaire</a:t>
            </a:r>
          </a:p>
        </p:txBody>
      </p:sp>
      <p:pic>
        <p:nvPicPr>
          <p:cNvPr id="9" name="Image 8" descr="Paramyoton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95" y="1257300"/>
            <a:ext cx="2586135" cy="3797300"/>
          </a:xfrm>
          <a:prstGeom prst="rect">
            <a:avLst/>
          </a:prstGeom>
        </p:spPr>
      </p:pic>
      <p:pic>
        <p:nvPicPr>
          <p:cNvPr id="11" name="Image 10" descr="Diapositiv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725" y="1257300"/>
            <a:ext cx="5063067" cy="3797300"/>
          </a:xfrm>
          <a:prstGeom prst="rect">
            <a:avLst/>
          </a:prstGeom>
        </p:spPr>
      </p:pic>
      <p:sp>
        <p:nvSpPr>
          <p:cNvPr id="12" name="Flèche vers le bas 11"/>
          <p:cNvSpPr/>
          <p:nvPr/>
        </p:nvSpPr>
        <p:spPr>
          <a:xfrm>
            <a:off x="1104900" y="2854325"/>
            <a:ext cx="152400" cy="266700"/>
          </a:xfrm>
          <a:prstGeom prst="downArrow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vers le bas 12"/>
          <p:cNvSpPr/>
          <p:nvPr/>
        </p:nvSpPr>
        <p:spPr>
          <a:xfrm>
            <a:off x="1739900" y="2987675"/>
            <a:ext cx="152400" cy="266700"/>
          </a:xfrm>
          <a:prstGeom prst="downArrow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Moebius_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309" y="1282700"/>
            <a:ext cx="4103686" cy="230832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55995" y="236257"/>
            <a:ext cx="851479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4000" dirty="0" smtClean="0"/>
              <a:t>3. Révéler une atteinte </a:t>
            </a:r>
            <a:r>
              <a:rPr lang="fr-FR" sz="4000" dirty="0" err="1" smtClean="0"/>
              <a:t>infraclinique</a:t>
            </a:r>
            <a:endParaRPr lang="fr-FR" sz="40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139700" y="1282700"/>
            <a:ext cx="88961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fr-FR" sz="2200" dirty="0" smtClean="0"/>
              <a:t>65 ans, déficit moteur focal depuis quelques semaines ou mois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200" dirty="0" smtClean="0"/>
              <a:t>nette discordance entre la réduction du PAGM, dans le territoire </a:t>
            </a:r>
            <a:br>
              <a:rPr lang="fr-FR" sz="2200" dirty="0" smtClean="0"/>
            </a:br>
            <a:r>
              <a:rPr lang="fr-FR" sz="2200" dirty="0" smtClean="0"/>
              <a:t>moteur déficitaire, et la conservation de son équivalent sensitif  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200" dirty="0" smtClean="0"/>
              <a:t>en dehors de la réduction focale du PAGM, la neurographie </a:t>
            </a:r>
            <a:br>
              <a:rPr lang="fr-FR" sz="2200" dirty="0" smtClean="0"/>
            </a:br>
            <a:r>
              <a:rPr lang="fr-FR" sz="2200" dirty="0" smtClean="0"/>
              <a:t>motrice reste normale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200" dirty="0" smtClean="0"/>
              <a:t>on entend des fasciculations diffuses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399" y="3579673"/>
            <a:ext cx="8896195" cy="14465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indent="-457200">
              <a:tabLst>
                <a:tab pos="812800" algn="l"/>
                <a:tab pos="8255000" algn="l"/>
              </a:tabLst>
            </a:pPr>
            <a:r>
              <a:rPr lang="fr-FR" sz="2200" b="1" dirty="0" smtClean="0">
                <a:solidFill>
                  <a:srgbClr val="FF0000"/>
                </a:solidFill>
              </a:rPr>
              <a:t>	=&gt;</a:t>
            </a:r>
            <a:r>
              <a:rPr lang="fr-FR" sz="2200" dirty="0" smtClean="0">
                <a:solidFill>
                  <a:schemeClr val="bg1"/>
                </a:solidFill>
              </a:rPr>
              <a:t> fasciculations, fibrillations, </a:t>
            </a:r>
            <a:r>
              <a:rPr lang="fr-FR" sz="2200" dirty="0" err="1" smtClean="0">
                <a:solidFill>
                  <a:schemeClr val="bg1"/>
                </a:solidFill>
              </a:rPr>
              <a:t>polyphasiques</a:t>
            </a:r>
            <a:r>
              <a:rPr lang="fr-FR" sz="2200" dirty="0" smtClean="0">
                <a:solidFill>
                  <a:schemeClr val="bg1"/>
                </a:solidFill>
              </a:rPr>
              <a:t> instables, tracés	</a:t>
            </a:r>
            <a:r>
              <a:rPr lang="fr-FR" sz="2200" b="1" dirty="0" smtClean="0">
                <a:solidFill>
                  <a:srgbClr val="FF0000"/>
                </a:solidFill>
              </a:rPr>
              <a:t>?</a:t>
            </a:r>
            <a:r>
              <a:rPr lang="fr-FR" sz="2200" dirty="0" smtClean="0">
                <a:solidFill>
                  <a:schemeClr val="bg1"/>
                </a:solidFill>
              </a:rPr>
              <a:t> 	neurogènes chroniques ou subaigus dans au moins 2 autres	</a:t>
            </a:r>
            <a:r>
              <a:rPr lang="fr-FR" sz="2200" b="1" dirty="0" smtClean="0">
                <a:solidFill>
                  <a:srgbClr val="FF0000"/>
                </a:solidFill>
              </a:rPr>
              <a:t>?</a:t>
            </a:r>
            <a:r>
              <a:rPr lang="fr-FR" sz="2200" dirty="0" smtClean="0">
                <a:solidFill>
                  <a:schemeClr val="bg1"/>
                </a:solidFill>
              </a:rPr>
              <a:t> 	régions du corps (segment céphalique, tronc, MS et MI)	</a:t>
            </a:r>
            <a:r>
              <a:rPr lang="fr-FR" sz="2200" b="1" dirty="0" smtClean="0">
                <a:solidFill>
                  <a:srgbClr val="FF0000"/>
                </a:solidFill>
              </a:rPr>
              <a:t>?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tabLst>
                <a:tab pos="812800" algn="l"/>
                <a:tab pos="8166100" algn="l"/>
              </a:tabLst>
            </a:pPr>
            <a:r>
              <a:rPr lang="fr-FR" sz="2200" dirty="0" smtClean="0">
                <a:solidFill>
                  <a:schemeClr val="bg1"/>
                </a:solidFill>
              </a:rPr>
              <a:t>		pourtant parfaitement asymptomatiques</a:t>
            </a:r>
            <a:r>
              <a:rPr lang="en-GB" sz="2200" dirty="0" smtClean="0">
                <a:solidFill>
                  <a:schemeClr val="bg1"/>
                </a:solidFill>
              </a:rPr>
              <a:t>  </a:t>
            </a:r>
            <a:endParaRPr lang="fr-FR" sz="2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5995" y="236257"/>
            <a:ext cx="851479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4000" dirty="0" smtClean="0"/>
              <a:t>3. Révéler une atteinte </a:t>
            </a:r>
            <a:r>
              <a:rPr lang="fr-FR" sz="4000" dirty="0" err="1" smtClean="0"/>
              <a:t>infraclinique</a:t>
            </a:r>
            <a:endParaRPr lang="fr-FR" sz="4000" dirty="0" smtClean="0"/>
          </a:p>
        </p:txBody>
      </p:sp>
      <p:grpSp>
        <p:nvGrpSpPr>
          <p:cNvPr id="11" name="Grouper 10"/>
          <p:cNvGrpSpPr/>
          <p:nvPr/>
        </p:nvGrpSpPr>
        <p:grpSpPr>
          <a:xfrm>
            <a:off x="292101" y="3759200"/>
            <a:ext cx="8578692" cy="1431846"/>
            <a:chOff x="292101" y="3759200"/>
            <a:chExt cx="8578692" cy="1431846"/>
          </a:xfrm>
        </p:grpSpPr>
        <p:pic>
          <p:nvPicPr>
            <p:cNvPr id="6" name="Image 5" descr="Myo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1897" y="3759200"/>
              <a:ext cx="2778896" cy="139700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92101" y="4083050"/>
              <a:ext cx="5799796" cy="110799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marL="457200" indent="-457200">
                <a:tabLst>
                  <a:tab pos="8255000" algn="l"/>
                </a:tabLst>
              </a:pPr>
              <a:r>
                <a:rPr lang="fr-FR" sz="2200" b="1" dirty="0" smtClean="0">
                  <a:solidFill>
                    <a:srgbClr val="FF0000"/>
                  </a:solidFill>
                </a:rPr>
                <a:t>=&gt;</a:t>
              </a:r>
              <a:r>
                <a:rPr lang="fr-FR" sz="2200" dirty="0" smtClean="0">
                  <a:solidFill>
                    <a:schemeClr val="bg1"/>
                  </a:solidFill>
                </a:rPr>
                <a:t> 	au fin fond d’un vaste externe du quadriceps, </a:t>
              </a:r>
              <a:br>
                <a:rPr lang="fr-FR" sz="2200" dirty="0" smtClean="0">
                  <a:solidFill>
                    <a:schemeClr val="bg1"/>
                  </a:solidFill>
                </a:rPr>
              </a:br>
              <a:r>
                <a:rPr lang="fr-FR" sz="2200" dirty="0" smtClean="0">
                  <a:solidFill>
                    <a:schemeClr val="bg1"/>
                  </a:solidFill>
                </a:rPr>
                <a:t>une magnifique décharge </a:t>
              </a:r>
              <a:r>
                <a:rPr lang="fr-FR" sz="2200" dirty="0" err="1" smtClean="0">
                  <a:solidFill>
                    <a:schemeClr val="bg1"/>
                  </a:solidFill>
                </a:rPr>
                <a:t>myotonique</a:t>
              </a:r>
              <a:r>
                <a:rPr lang="fr-FR" sz="2200" dirty="0" smtClean="0">
                  <a:solidFill>
                    <a:schemeClr val="bg1"/>
                  </a:solidFill>
                </a:rPr>
                <a:t> 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!!!</a:t>
              </a:r>
            </a:p>
            <a:p>
              <a:pPr marL="457200" indent="-457200">
                <a:tabLst>
                  <a:tab pos="8255000" algn="l"/>
                </a:tabLst>
              </a:pPr>
              <a:r>
                <a:rPr lang="fr-FR" sz="2200" b="1" dirty="0" smtClean="0">
                  <a:solidFill>
                    <a:srgbClr val="FF0000"/>
                  </a:solidFill>
                </a:rPr>
                <a:t>=&gt; 	</a:t>
              </a:r>
              <a:r>
                <a:rPr lang="en-GB" sz="2200" b="1" dirty="0" smtClean="0">
                  <a:solidFill>
                    <a:srgbClr val="FF0000"/>
                  </a:solidFill>
                </a:rPr>
                <a:t>PROMM</a:t>
              </a:r>
              <a:endParaRPr lang="fr-FR" sz="22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095605" y="3298824"/>
            <a:ext cx="3048395" cy="809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92100" y="1384300"/>
            <a:ext cx="8743793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200" dirty="0" smtClean="0"/>
              <a:t>28 ans, adressée par son médecin de famille, en désespoir de cause, au laboratoire d’ENMG pour des douleurs diffuses (cuisses notamment)</a:t>
            </a:r>
            <a:r>
              <a:rPr lang="en-GB" sz="2200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fr-FR" sz="2200" dirty="0" smtClean="0"/>
              <a:t>IMC est augmenté et elle est « étiquetée de </a:t>
            </a:r>
            <a:r>
              <a:rPr lang="fr-FR" sz="2200" dirty="0" err="1" smtClean="0"/>
              <a:t>fibromyalgique</a:t>
            </a:r>
            <a:r>
              <a:rPr lang="fr-FR" sz="2200" dirty="0" smtClean="0"/>
              <a:t> » depuis </a:t>
            </a:r>
            <a:r>
              <a:rPr lang="fr-FR" sz="2200" dirty="0" err="1" smtClean="0"/>
              <a:t>tjs</a:t>
            </a:r>
            <a:r>
              <a:rPr lang="fr-FR" sz="2200" dirty="0" smtClean="0"/>
              <a:t>   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200" dirty="0" smtClean="0"/>
              <a:t>examen clinique neurologique, neurographie motrice et sensitive, détection par aiguille-électrode des muscles tibiaux antérieurs </a:t>
            </a:r>
            <a:r>
              <a:rPr lang="nl-BE" sz="2200" dirty="0" smtClean="0"/>
              <a:t>: </a:t>
            </a:r>
            <a:r>
              <a:rPr lang="nl-BE" sz="2200" b="1" dirty="0" smtClean="0">
                <a:solidFill>
                  <a:srgbClr val="FF0000"/>
                </a:solidFill>
              </a:rPr>
              <a:t>RAS</a:t>
            </a:r>
          </a:p>
          <a:p>
            <a:pPr marL="457200" indent="-457200">
              <a:buFont typeface="Arial"/>
              <a:buChar char="•"/>
            </a:pPr>
            <a:r>
              <a:rPr lang="fr-FR" sz="2200" dirty="0" smtClean="0"/>
              <a:t>on a appris dans les colloques l’importance de l’exploration EMG des muscles proximaux (quadriceps, </a:t>
            </a:r>
            <a:r>
              <a:rPr lang="fr-FR" sz="2200" dirty="0" err="1" smtClean="0"/>
              <a:t>ilio-psoas</a:t>
            </a:r>
            <a:r>
              <a:rPr lang="fr-FR" sz="2200" dirty="0" smtClean="0"/>
              <a:t>, </a:t>
            </a:r>
            <a:r>
              <a:rPr lang="fr-FR" sz="2200" dirty="0" err="1" smtClean="0"/>
              <a:t>paravertébraux</a:t>
            </a:r>
            <a:r>
              <a:rPr lang="fr-FR" sz="2200" dirty="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5995" y="236257"/>
            <a:ext cx="851479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4000" dirty="0" smtClean="0"/>
              <a:t>3. Révéler une atteinte </a:t>
            </a:r>
            <a:r>
              <a:rPr lang="fr-FR" sz="4000" dirty="0" err="1" smtClean="0"/>
              <a:t>infraclinique</a:t>
            </a:r>
            <a:endParaRPr lang="fr-FR" sz="4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40095" y="4100968"/>
            <a:ext cx="8777845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indent="-457200" algn="just">
              <a:tabLst>
                <a:tab pos="622300" algn="l"/>
                <a:tab pos="8255000" algn="l"/>
              </a:tabLst>
            </a:pPr>
            <a:r>
              <a:rPr lang="fr-FR" sz="2200" b="1" dirty="0" smtClean="0">
                <a:solidFill>
                  <a:srgbClr val="FF0000"/>
                </a:solidFill>
              </a:rPr>
              <a:t>=&gt; </a:t>
            </a:r>
            <a:r>
              <a:rPr lang="fr-FR" sz="2200" dirty="0" smtClean="0">
                <a:solidFill>
                  <a:srgbClr val="FFFFFF"/>
                </a:solidFill>
              </a:rPr>
              <a:t>	jour où il mentionne les chaussures orthopédiques de son fils de 20 ans</a:t>
            </a:r>
          </a:p>
          <a:p>
            <a:pPr marL="457200" indent="-457200">
              <a:tabLst>
                <a:tab pos="8255000" algn="l"/>
              </a:tabLst>
            </a:pPr>
            <a:r>
              <a:rPr lang="fr-FR" sz="2200" dirty="0" smtClean="0">
                <a:solidFill>
                  <a:srgbClr val="FFFFFF"/>
                </a:solidFill>
              </a:rPr>
              <a:t>	Il s’avère que ce dernier a les mêmes anomalies ENMG que son père</a:t>
            </a:r>
            <a:endParaRPr lang="fr-FR" sz="2200" b="1" dirty="0" smtClean="0">
              <a:solidFill>
                <a:srgbClr val="FFFF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9700" y="1600200"/>
            <a:ext cx="88961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fr-FR" sz="2200" dirty="0" smtClean="0"/>
              <a:t>39 ans, traité depuis 1 an ½, pour une PRNC, par des cures itératives </a:t>
            </a:r>
            <a:r>
              <a:rPr lang="fr-FR" sz="2200" dirty="0" err="1" smtClean="0"/>
              <a:t>IgIV</a:t>
            </a:r>
            <a:endParaRPr lang="fr-FR" sz="2200" dirty="0" smtClean="0"/>
          </a:p>
          <a:p>
            <a:pPr marL="457200" indent="-457200">
              <a:buFont typeface="Arial"/>
              <a:buChar char="•"/>
            </a:pPr>
            <a:r>
              <a:rPr lang="fr-FR" sz="2200" dirty="0" smtClean="0"/>
              <a:t>il se dit modérément amélioré après chaque cure, les examens cliniques et les ENMG de contrôle n’objectivent pas réellement cette amélioration</a:t>
            </a:r>
            <a:r>
              <a:rPr lang="en-GB" sz="2200" dirty="0" smtClean="0"/>
              <a:t>  </a:t>
            </a:r>
          </a:p>
          <a:p>
            <a:pPr marL="457200" indent="-457200">
              <a:buFont typeface="Arial"/>
              <a:buChar char="•"/>
            </a:pPr>
            <a:r>
              <a:rPr lang="fr-FR" sz="2200" b="1" dirty="0" smtClean="0">
                <a:solidFill>
                  <a:srgbClr val="FF0000"/>
                </a:solidFill>
              </a:rPr>
              <a:t>Il n’y a pas de plainte aux MS, pourtant</a:t>
            </a:r>
            <a:br>
              <a:rPr lang="fr-FR" sz="2200" b="1" dirty="0" smtClean="0">
                <a:solidFill>
                  <a:srgbClr val="FF0000"/>
                </a:solidFill>
              </a:rPr>
            </a:br>
            <a:r>
              <a:rPr lang="fr-FR" sz="2200" b="1" dirty="0" smtClean="0">
                <a:solidFill>
                  <a:srgbClr val="FF0000"/>
                </a:solidFill>
              </a:rPr>
              <a:t>les potentiels sensitifs distaux y sont abolis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fr-FR" sz="2200" dirty="0" smtClean="0"/>
              <a:t>Il n’y a aucune histoire familiale</a:t>
            </a:r>
          </a:p>
        </p:txBody>
      </p:sp>
      <p:pic>
        <p:nvPicPr>
          <p:cNvPr id="10" name="Image 9" descr="177002-moebius-une-jpg_74525_660x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99" y="2757033"/>
            <a:ext cx="3126741" cy="133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5995" y="236257"/>
            <a:ext cx="851479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4000" dirty="0" smtClean="0"/>
              <a:t>4. Etablir le pronostic d’une lésion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3294" y="1485900"/>
            <a:ext cx="8514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fr-FR" sz="2400" dirty="0" smtClean="0"/>
              <a:t>implications sur le plan </a:t>
            </a:r>
            <a:r>
              <a:rPr lang="fr-FR" sz="2400" b="1" dirty="0" smtClean="0">
                <a:solidFill>
                  <a:srgbClr val="3366FF"/>
                </a:solidFill>
              </a:rPr>
              <a:t>psychologique </a:t>
            </a:r>
            <a:r>
              <a:rPr lang="fr-FR" sz="2400" dirty="0" smtClean="0"/>
              <a:t>: </a:t>
            </a:r>
            <a:br>
              <a:rPr lang="fr-FR" sz="2400" dirty="0" smtClean="0"/>
            </a:br>
            <a:r>
              <a:rPr lang="fr-FR" sz="2400" dirty="0" smtClean="0"/>
              <a:t>c’est moins grave qu’il n’y paraît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pPr marL="457200" indent="-457200" algn="just">
              <a:buFont typeface="Arial"/>
              <a:buChar char="•"/>
            </a:pPr>
            <a:r>
              <a:rPr lang="fr-FR" sz="2400" dirty="0" smtClean="0"/>
              <a:t>Implications </a:t>
            </a:r>
            <a:r>
              <a:rPr lang="fr-FR" sz="2400" b="1" dirty="0" smtClean="0">
                <a:solidFill>
                  <a:srgbClr val="3366FF"/>
                </a:solidFill>
              </a:rPr>
              <a:t>thérapeutiques </a:t>
            </a:r>
            <a:r>
              <a:rPr lang="fr-FR" sz="2400" dirty="0" smtClean="0"/>
              <a:t>: </a:t>
            </a:r>
            <a:br>
              <a:rPr lang="fr-FR" sz="2400" dirty="0" smtClean="0"/>
            </a:br>
            <a:r>
              <a:rPr lang="fr-FR" sz="2400" dirty="0" smtClean="0"/>
              <a:t>traitement conservateur, transfert tendineux précoce, suture nerveuse devant l’évidence d’une </a:t>
            </a:r>
            <a:r>
              <a:rPr lang="fr-FR" sz="2400" dirty="0" err="1" smtClean="0"/>
              <a:t>neurotmèse</a:t>
            </a:r>
            <a:r>
              <a:rPr lang="fr-FR" sz="2400" dirty="0" smtClean="0"/>
              <a:t>, </a:t>
            </a:r>
            <a:r>
              <a:rPr lang="fr-FR" sz="2400" dirty="0" err="1" smtClean="0"/>
              <a:t>neurolyse</a:t>
            </a:r>
            <a:r>
              <a:rPr lang="fr-FR" sz="2400" dirty="0" smtClean="0"/>
              <a:t>, </a:t>
            </a:r>
            <a:r>
              <a:rPr lang="fr-FR" sz="2400" dirty="0" err="1" smtClean="0"/>
              <a:t>neurotisation</a:t>
            </a:r>
            <a:r>
              <a:rPr lang="fr-FR" sz="2400" dirty="0" smtClean="0"/>
              <a:t>, chirurgie palliative, aménagement du poste de travail ou réorientation professionnelle</a:t>
            </a:r>
            <a:r>
              <a:rPr lang="en-GB" sz="2400" dirty="0" smtClean="0"/>
              <a:t> </a:t>
            </a:r>
            <a:endParaRPr lang="fr-FR" sz="2200" dirty="0" smtClean="0"/>
          </a:p>
        </p:txBody>
      </p:sp>
      <p:pic>
        <p:nvPicPr>
          <p:cNvPr id="9" name="Image 8" descr="Examen EMG de fibre unique et identification des possi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302" y="1422400"/>
            <a:ext cx="2390898" cy="1840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5995" y="236257"/>
            <a:ext cx="851479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4000" dirty="0" smtClean="0"/>
              <a:t>4.1. Pronostic et site lésionnel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3294" y="1485900"/>
            <a:ext cx="8514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fr-FR" sz="2400" dirty="0" smtClean="0"/>
              <a:t>données anamnestiques et cliniques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400" b="1" dirty="0" smtClean="0">
                <a:solidFill>
                  <a:srgbClr val="3366FF"/>
                </a:solidFill>
              </a:rPr>
              <a:t>PNP </a:t>
            </a:r>
            <a:r>
              <a:rPr lang="fr-FR" sz="2400" i="1" dirty="0" smtClean="0"/>
              <a:t>versus </a:t>
            </a:r>
            <a:r>
              <a:rPr lang="fr-FR" sz="2400" b="1" dirty="0" smtClean="0">
                <a:solidFill>
                  <a:srgbClr val="3366FF"/>
                </a:solidFill>
              </a:rPr>
              <a:t>CLE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atteinte </a:t>
            </a:r>
            <a:r>
              <a:rPr lang="fr-FR" sz="2400" b="1" dirty="0" smtClean="0">
                <a:solidFill>
                  <a:srgbClr val="3366FF"/>
                </a:solidFill>
              </a:rPr>
              <a:t>musculaire </a:t>
            </a:r>
            <a:r>
              <a:rPr lang="fr-FR" sz="2400" i="1" dirty="0" smtClean="0"/>
              <a:t>versus </a:t>
            </a:r>
            <a:r>
              <a:rPr lang="fr-FR" sz="2400" dirty="0" smtClean="0"/>
              <a:t>trouble de </a:t>
            </a:r>
            <a:r>
              <a:rPr lang="fr-FR" sz="2400" b="1" dirty="0" smtClean="0">
                <a:solidFill>
                  <a:srgbClr val="3366FF"/>
                </a:solidFill>
              </a:rPr>
              <a:t>transmission NM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lésion </a:t>
            </a:r>
            <a:r>
              <a:rPr lang="fr-FR" sz="2400" dirty="0" err="1" smtClean="0"/>
              <a:t>plexuelle</a:t>
            </a:r>
            <a:r>
              <a:rPr lang="fr-FR" sz="2400" dirty="0" smtClean="0"/>
              <a:t> brachiale </a:t>
            </a:r>
            <a:r>
              <a:rPr lang="fr-FR" sz="2400" b="1" dirty="0" err="1" smtClean="0">
                <a:solidFill>
                  <a:srgbClr val="3366FF"/>
                </a:solidFill>
              </a:rPr>
              <a:t>supra</a:t>
            </a:r>
            <a:r>
              <a:rPr lang="fr-FR" sz="2400" dirty="0" err="1" smtClean="0"/>
              <a:t>-</a:t>
            </a:r>
            <a:r>
              <a:rPr lang="fr-FR" sz="2400" dirty="0" smtClean="0"/>
              <a:t> </a:t>
            </a:r>
            <a:r>
              <a:rPr lang="fr-FR" sz="2400" i="1" dirty="0" smtClean="0"/>
              <a:t>versus </a:t>
            </a:r>
            <a:r>
              <a:rPr lang="fr-FR" sz="2400" b="1" dirty="0" smtClean="0">
                <a:solidFill>
                  <a:srgbClr val="3366FF"/>
                </a:solidFill>
              </a:rPr>
              <a:t>infra-claviculaire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400" dirty="0" smtClean="0"/>
              <a:t>neuropathies focales avec une composante axonale </a:t>
            </a:r>
            <a:br>
              <a:rPr lang="fr-FR" sz="2400" dirty="0" smtClean="0"/>
            </a:br>
            <a:r>
              <a:rPr lang="fr-FR" sz="2400" dirty="0" smtClean="0"/>
              <a:t>=&gt; le pronostic sera d’autant meilleur que la distance entre le 	site lésionnel et les muscles cibles à </a:t>
            </a:r>
            <a:r>
              <a:rPr lang="fr-FR" sz="2400" dirty="0" err="1" smtClean="0"/>
              <a:t>réinnerver</a:t>
            </a:r>
            <a:r>
              <a:rPr lang="fr-FR" sz="2400" dirty="0" smtClean="0"/>
              <a:t> est courte </a:t>
            </a:r>
            <a:br>
              <a:rPr lang="fr-FR" sz="2400" dirty="0" smtClean="0"/>
            </a:br>
            <a:r>
              <a:rPr lang="fr-FR" sz="2400" dirty="0" smtClean="0"/>
              <a:t>	(&lt; 60 cm)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5995" y="236257"/>
            <a:ext cx="851479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4000" dirty="0" smtClean="0"/>
              <a:t>4.1. Pronostic et site lésionnel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3294" y="1270000"/>
            <a:ext cx="8514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fr-FR" sz="2400" b="1" dirty="0" smtClean="0"/>
              <a:t>Caractéristiques du tronc nerveux atteint</a:t>
            </a:r>
          </a:p>
          <a:p>
            <a:pPr marL="457200" indent="-457200" algn="just">
              <a:buFont typeface="Arial"/>
              <a:buChar char="•"/>
              <a:tabLst>
                <a:tab pos="622300" algn="l"/>
              </a:tabLst>
            </a:pPr>
            <a:r>
              <a:rPr lang="fr-FR" sz="2400" dirty="0" smtClean="0"/>
              <a:t>richesse en </a:t>
            </a:r>
            <a:r>
              <a:rPr lang="fr-FR" sz="2400" b="1" dirty="0" smtClean="0">
                <a:solidFill>
                  <a:srgbClr val="3366FF"/>
                </a:solidFill>
              </a:rPr>
              <a:t>apport sanguin </a:t>
            </a:r>
            <a:r>
              <a:rPr lang="fr-FR" sz="2400" dirty="0" smtClean="0"/>
              <a:t>(n. tibial &gt;&lt; n. fibulaire) </a:t>
            </a:r>
          </a:p>
          <a:p>
            <a:pPr marL="457200" indent="-457200" algn="just">
              <a:buFont typeface="Arial"/>
              <a:buChar char="•"/>
              <a:tabLst>
                <a:tab pos="622300" algn="l"/>
              </a:tabLst>
            </a:pPr>
            <a:r>
              <a:rPr lang="fr-FR" sz="2400" dirty="0" smtClean="0"/>
              <a:t>nombre élevé de petits </a:t>
            </a:r>
            <a:r>
              <a:rPr lang="fr-FR" sz="2400" b="1" dirty="0" smtClean="0">
                <a:solidFill>
                  <a:srgbClr val="3366FF"/>
                </a:solidFill>
              </a:rPr>
              <a:t>fascicules </a:t>
            </a:r>
            <a:r>
              <a:rPr lang="fr-FR" sz="2400" dirty="0" smtClean="0"/>
              <a:t>entourés d’une épaisse couche de </a:t>
            </a:r>
            <a:r>
              <a:rPr lang="fr-FR" sz="2400" b="1" dirty="0" smtClean="0">
                <a:solidFill>
                  <a:srgbClr val="3366FF"/>
                </a:solidFill>
              </a:rPr>
              <a:t>tissu conjonctif </a:t>
            </a:r>
            <a:r>
              <a:rPr lang="fr-FR" sz="2400" dirty="0" smtClean="0"/>
              <a:t>(n. tibial &gt;&lt; n. fibulaire)</a:t>
            </a:r>
          </a:p>
          <a:p>
            <a:pPr marL="457200" indent="-457200" algn="just">
              <a:buFont typeface="Arial"/>
              <a:buChar char="•"/>
              <a:tabLst>
                <a:tab pos="622300" algn="l"/>
              </a:tabLst>
            </a:pPr>
            <a:r>
              <a:rPr lang="fr-FR" sz="2400" dirty="0" smtClean="0"/>
              <a:t>caractère global de la </a:t>
            </a:r>
            <a:r>
              <a:rPr lang="fr-FR" sz="2400" b="1" dirty="0" smtClean="0">
                <a:solidFill>
                  <a:srgbClr val="3366FF"/>
                </a:solidFill>
              </a:rPr>
              <a:t>fonction motrice </a:t>
            </a:r>
            <a:r>
              <a:rPr lang="fr-FR" sz="2400" dirty="0" smtClean="0"/>
              <a:t>(</a:t>
            </a:r>
            <a:r>
              <a:rPr lang="fr-FR" sz="2400" dirty="0" err="1" smtClean="0"/>
              <a:t>n.fémoral</a:t>
            </a:r>
            <a:r>
              <a:rPr lang="fr-FR" sz="2400" dirty="0" smtClean="0"/>
              <a:t> &gt;&lt; </a:t>
            </a:r>
            <a:r>
              <a:rPr lang="fr-FR" sz="2400" dirty="0" err="1" smtClean="0"/>
              <a:t>n.médian</a:t>
            </a:r>
            <a:r>
              <a:rPr lang="fr-FR" sz="2400" dirty="0" smtClean="0"/>
              <a:t>)</a:t>
            </a:r>
          </a:p>
          <a:p>
            <a:pPr marL="457200" indent="-457200" algn="just">
              <a:buFont typeface="Arial"/>
              <a:buChar char="•"/>
              <a:tabLst>
                <a:tab pos="622300" algn="l"/>
              </a:tabLst>
            </a:pPr>
            <a:r>
              <a:rPr lang="fr-FR" sz="2400" b="1" dirty="0" smtClean="0">
                <a:solidFill>
                  <a:srgbClr val="3366FF"/>
                </a:solidFill>
              </a:rPr>
              <a:t>segment fonctionnel </a:t>
            </a:r>
            <a:r>
              <a:rPr lang="fr-FR" sz="2400" dirty="0" smtClean="0"/>
              <a:t>proximal (</a:t>
            </a:r>
            <a:r>
              <a:rPr lang="fr-FR" sz="2400" dirty="0" err="1" smtClean="0"/>
              <a:t>n.fibulaire</a:t>
            </a:r>
            <a:r>
              <a:rPr lang="fr-FR" sz="2400" dirty="0" smtClean="0"/>
              <a:t> &gt;&lt; </a:t>
            </a:r>
            <a:r>
              <a:rPr lang="fr-FR" sz="2400" dirty="0" err="1" smtClean="0"/>
              <a:t>n.ulnaire</a:t>
            </a:r>
            <a:r>
              <a:rPr lang="fr-FR" sz="2400" dirty="0" smtClean="0"/>
              <a:t>)</a:t>
            </a:r>
          </a:p>
          <a:p>
            <a:pPr marL="457200" indent="-457200" algn="just">
              <a:buFont typeface="Arial"/>
              <a:buChar char="•"/>
              <a:tabLst>
                <a:tab pos="622300" algn="l"/>
              </a:tabLst>
            </a:pPr>
            <a:r>
              <a:rPr lang="fr-FR" sz="2400" dirty="0" smtClean="0"/>
              <a:t>faible </a:t>
            </a:r>
            <a:r>
              <a:rPr lang="fr-FR" sz="2400" b="1" dirty="0" smtClean="0">
                <a:solidFill>
                  <a:srgbClr val="3366FF"/>
                </a:solidFill>
              </a:rPr>
              <a:t>composante sensitive </a:t>
            </a:r>
            <a:r>
              <a:rPr lang="fr-FR" sz="2400" dirty="0" smtClean="0"/>
              <a:t>(</a:t>
            </a:r>
            <a:r>
              <a:rPr lang="fr-FR" sz="2400" dirty="0" err="1" smtClean="0"/>
              <a:t>n.tibial</a:t>
            </a:r>
            <a:r>
              <a:rPr lang="fr-FR" sz="2400" dirty="0" smtClean="0"/>
              <a:t> antérieur &gt;&lt; n. médian)</a:t>
            </a:r>
          </a:p>
          <a:p>
            <a:pPr marL="457200" indent="-457200" algn="just">
              <a:buFont typeface="Arial"/>
              <a:buChar char="•"/>
              <a:tabLst>
                <a:tab pos="622300" algn="l"/>
              </a:tabLst>
            </a:pPr>
            <a:r>
              <a:rPr lang="fr-FR" sz="2400" dirty="0" smtClean="0"/>
              <a:t>rareté des </a:t>
            </a:r>
            <a:r>
              <a:rPr lang="fr-FR" sz="2400" b="1" dirty="0" smtClean="0">
                <a:solidFill>
                  <a:srgbClr val="3366FF"/>
                </a:solidFill>
              </a:rPr>
              <a:t>syncinésies </a:t>
            </a:r>
            <a:r>
              <a:rPr lang="fr-FR" sz="2400" dirty="0" smtClean="0"/>
              <a:t>(contrairement au n. facial)</a:t>
            </a:r>
          </a:p>
          <a:p>
            <a:pPr marL="457200" indent="-457200" algn="just">
              <a:buFont typeface="Arial"/>
              <a:buChar char="•"/>
              <a:tabLst>
                <a:tab pos="622300" algn="l"/>
              </a:tabLst>
            </a:pPr>
            <a:r>
              <a:rPr lang="fr-FR" sz="2400" b="1" dirty="0" smtClean="0">
                <a:solidFill>
                  <a:srgbClr val="3366FF"/>
                </a:solidFill>
              </a:rPr>
              <a:t>options thérapeutiques </a:t>
            </a:r>
            <a:r>
              <a:rPr lang="fr-FR" sz="2400" dirty="0" smtClean="0"/>
              <a:t>précoces et/ou tardives efficaces (n. radial &gt;&lt; n. thoracique long)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5995" y="236257"/>
            <a:ext cx="851479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4000" dirty="0" smtClean="0"/>
              <a:t>4.2. Pronostic et perte axonale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3294" y="1485900"/>
            <a:ext cx="8514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fr-FR" sz="2400" b="1" dirty="0" smtClean="0">
                <a:solidFill>
                  <a:srgbClr val="3366FF"/>
                </a:solidFill>
              </a:rPr>
              <a:t>d’autant meilleur que la perte axonale est faible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400" dirty="0" smtClean="0"/>
              <a:t>dans les neuropathies traumatiques, l’importance de l’</a:t>
            </a:r>
            <a:r>
              <a:rPr lang="fr-FR" sz="2400" dirty="0" err="1" smtClean="0"/>
              <a:t>axonopathie</a:t>
            </a:r>
            <a:r>
              <a:rPr lang="fr-FR" sz="2400" dirty="0" smtClean="0"/>
              <a:t> est généralement extrapolée à partie d’une étude </a:t>
            </a:r>
            <a:r>
              <a:rPr lang="fr-FR" sz="2400" dirty="0" err="1" smtClean="0"/>
              <a:t>neurographique</a:t>
            </a:r>
            <a:r>
              <a:rPr lang="fr-FR" sz="2400" dirty="0" smtClean="0"/>
              <a:t>, comparant la taille des PAGM évoqués après stimulation sous le site lésionnel du côté atteint et du côté sain, réalisée </a:t>
            </a:r>
            <a:r>
              <a:rPr lang="fr-FR" sz="2400" b="1" dirty="0" smtClean="0">
                <a:solidFill>
                  <a:srgbClr val="3366FF"/>
                </a:solidFill>
              </a:rPr>
              <a:t>entre le 10</a:t>
            </a:r>
            <a:r>
              <a:rPr lang="fr-FR" sz="2400" b="1" baseline="30000" dirty="0" smtClean="0">
                <a:solidFill>
                  <a:srgbClr val="3366FF"/>
                </a:solidFill>
              </a:rPr>
              <a:t>ème</a:t>
            </a:r>
            <a:r>
              <a:rPr lang="fr-FR" sz="2400" b="1" dirty="0" smtClean="0">
                <a:solidFill>
                  <a:srgbClr val="3366FF"/>
                </a:solidFill>
              </a:rPr>
              <a:t> jour (J10) et le 1</a:t>
            </a:r>
            <a:r>
              <a:rPr lang="fr-FR" sz="2400" b="1" baseline="30000" dirty="0" smtClean="0">
                <a:solidFill>
                  <a:srgbClr val="3366FF"/>
                </a:solidFill>
              </a:rPr>
              <a:t>er</a:t>
            </a:r>
            <a:r>
              <a:rPr lang="fr-FR" sz="2400" b="1" dirty="0" smtClean="0">
                <a:solidFill>
                  <a:srgbClr val="3366FF"/>
                </a:solidFill>
              </a:rPr>
              <a:t> mois </a:t>
            </a:r>
            <a:r>
              <a:rPr lang="fr-FR" sz="2400" b="1" dirty="0" err="1" smtClean="0">
                <a:solidFill>
                  <a:srgbClr val="3366FF"/>
                </a:solidFill>
              </a:rPr>
              <a:t>post-lésionnel</a:t>
            </a:r>
            <a:endParaRPr lang="fr-FR" sz="2400" b="1" dirty="0" smtClean="0">
              <a:solidFill>
                <a:srgbClr val="3366FF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400" dirty="0" smtClean="0"/>
              <a:t>&lt; J10 : dégénérescence axonale incomplète </a:t>
            </a:r>
            <a:r>
              <a:rPr lang="fr-FR" sz="2400" b="1" dirty="0" smtClean="0">
                <a:solidFill>
                  <a:srgbClr val="FF0000"/>
                </a:solidFill>
              </a:rPr>
              <a:t>=&gt; sous estimation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400" dirty="0" smtClean="0"/>
              <a:t>&gt; M1 : réinnervation collatérale </a:t>
            </a:r>
            <a:r>
              <a:rPr lang="fr-FR" sz="2400" b="1" dirty="0" smtClean="0">
                <a:solidFill>
                  <a:srgbClr val="FF0000"/>
                </a:solidFill>
              </a:rPr>
              <a:t>=&gt; sous estimation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5995" y="236257"/>
            <a:ext cx="851479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4000" dirty="0" smtClean="0"/>
              <a:t>4.2. Pronostic et </a:t>
            </a:r>
            <a:r>
              <a:rPr lang="fr-FR" sz="4000" dirty="0" err="1" smtClean="0"/>
              <a:t>neurapraxie</a:t>
            </a:r>
            <a:endParaRPr lang="fr-FR" sz="40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43295" y="1485900"/>
            <a:ext cx="33524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Un des points forts de l’ENMG et de l’étude </a:t>
            </a:r>
            <a:r>
              <a:rPr lang="fr-FR" sz="2400" dirty="0" err="1" smtClean="0"/>
              <a:t>neurographique</a:t>
            </a:r>
            <a:r>
              <a:rPr lang="fr-FR" sz="2400" dirty="0" smtClean="0"/>
              <a:t> en particulier, est de pouvoir prédire une </a:t>
            </a:r>
            <a:r>
              <a:rPr lang="fr-FR" sz="2400" b="1" dirty="0" smtClean="0">
                <a:solidFill>
                  <a:srgbClr val="3366FF"/>
                </a:solidFill>
              </a:rPr>
              <a:t>issue favorable dans les 2-3 mois</a:t>
            </a:r>
            <a:r>
              <a:rPr lang="fr-FR" sz="2400" dirty="0" smtClean="0"/>
              <a:t>, alors même que le tableau clinique semble gravissime</a:t>
            </a:r>
            <a:r>
              <a:rPr lang="en-GB" sz="2400" dirty="0" smtClean="0"/>
              <a:t>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5" name="Image 4" descr="BC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125277" y="1574800"/>
            <a:ext cx="4707416" cy="31115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ourni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66" y="375210"/>
            <a:ext cx="6796362" cy="2711705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 descr="Turmel 20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829" y="3749603"/>
            <a:ext cx="5151092" cy="139207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2966" y="3749603"/>
            <a:ext cx="2700529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lang="fr-FR" sz="2400" dirty="0" smtClean="0">
                <a:solidFill>
                  <a:schemeClr val="bg1"/>
                </a:solidFill>
              </a:rPr>
              <a:t>2004</a:t>
            </a:r>
          </a:p>
          <a:p>
            <a:pPr marL="457200" indent="-457200"/>
            <a:r>
              <a:rPr lang="fr-FR" sz="2400" b="1" dirty="0" smtClean="0">
                <a:solidFill>
                  <a:srgbClr val="E7D263"/>
                </a:solidFill>
              </a:rPr>
              <a:t>Emmanuel Fournier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55995" y="236257"/>
            <a:ext cx="851479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4000" dirty="0" smtClean="0"/>
              <a:t>4. Etablir le pronostic d’une lésion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55995" y="1404620"/>
          <a:ext cx="8514798" cy="335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64"/>
                <a:gridCol w="2925367"/>
                <a:gridCol w="2925367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Lésions supérieures du plexus brachial </a:t>
                      </a:r>
                      <a:b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(territoire C5C6)</a:t>
                      </a:r>
                      <a:r>
                        <a:rPr lang="en-GB" sz="1800" dirty="0" smtClean="0">
                          <a:latin typeface="+mn-lt"/>
                        </a:rPr>
                        <a:t>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Lésions inférieures du </a:t>
                      </a:r>
                      <a:b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plexus brachial </a:t>
                      </a:r>
                      <a:b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(territoire C8D1)</a:t>
                      </a:r>
                      <a:r>
                        <a:rPr lang="en-GB" sz="1800" dirty="0" smtClean="0">
                          <a:latin typeface="+mn-lt"/>
                        </a:rPr>
                        <a:t>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Pronostic</a:t>
                      </a:r>
                      <a:r>
                        <a:rPr lang="en-GB" sz="1800" dirty="0" smtClean="0">
                          <a:latin typeface="+mn-lt"/>
                        </a:rPr>
                        <a:t>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+mn-lt"/>
                          <a:ea typeface="Calibri"/>
                          <a:cs typeface="Times New Roman"/>
                        </a:rPr>
                        <a:t>Bon</a:t>
                      </a:r>
                      <a:endParaRPr lang="en-GB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+mn-lt"/>
                          <a:ea typeface="Calibri"/>
                          <a:cs typeface="Times New Roman"/>
                        </a:rPr>
                        <a:t>Mauvais</a:t>
                      </a:r>
                      <a:endParaRPr lang="en-GB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Pathophysiologie</a:t>
                      </a:r>
                      <a:r>
                        <a:rPr lang="en-GB" sz="1800" dirty="0" smtClean="0">
                          <a:latin typeface="+mn-lt"/>
                        </a:rPr>
                        <a:t>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latin typeface="+mn-lt"/>
                          <a:ea typeface="Calibri"/>
                          <a:cs typeface="Times New Roman"/>
                        </a:rPr>
                        <a:t>Neurapraxie</a:t>
                      </a:r>
                      <a:endParaRPr lang="en-GB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+mn-lt"/>
                          <a:ea typeface="Calibri"/>
                          <a:cs typeface="Times New Roman"/>
                        </a:rPr>
                        <a:t>Axonotmèse/neurotmèse/avulsion</a:t>
                      </a:r>
                      <a:endParaRPr lang="en-GB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Site lésionnel</a:t>
                      </a:r>
                      <a:r>
                        <a:rPr lang="en-GB" sz="1800" dirty="0" smtClean="0">
                          <a:latin typeface="+mn-lt"/>
                        </a:rPr>
                        <a:t>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+mn-lt"/>
                          <a:ea typeface="Calibri"/>
                          <a:cs typeface="Times New Roman"/>
                        </a:rPr>
                        <a:t>Post-ganglionnaire</a:t>
                      </a:r>
                      <a:endParaRPr lang="en-GB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+mn-lt"/>
                          <a:ea typeface="Calibri"/>
                          <a:cs typeface="Times New Roman"/>
                        </a:rPr>
                        <a:t>Pré-ganglionnaire</a:t>
                      </a:r>
                      <a:endParaRPr lang="en-GB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Distance -&gt; muscles cibles</a:t>
                      </a:r>
                      <a:r>
                        <a:rPr lang="en-GB" sz="1800" dirty="0" smtClean="0">
                          <a:latin typeface="+mn-lt"/>
                        </a:rPr>
                        <a:t>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+mn-lt"/>
                          <a:ea typeface="Calibri"/>
                          <a:cs typeface="Times New Roman"/>
                        </a:rPr>
                        <a:t>&lt; 60 cm</a:t>
                      </a:r>
                      <a:endParaRPr lang="en-GB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+mn-lt"/>
                          <a:ea typeface="Calibri"/>
                          <a:cs typeface="Times New Roman"/>
                        </a:rPr>
                        <a:t>&gt; 60 cm</a:t>
                      </a:r>
                      <a:endParaRPr lang="en-GB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Fonction motrice</a:t>
                      </a:r>
                      <a:r>
                        <a:rPr lang="en-GB" sz="1800" dirty="0" smtClean="0">
                          <a:latin typeface="+mn-lt"/>
                        </a:rPr>
                        <a:t>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+mn-lt"/>
                          <a:ea typeface="Calibri"/>
                          <a:cs typeface="Times New Roman"/>
                        </a:rPr>
                        <a:t>Globale/intense</a:t>
                      </a:r>
                      <a:endParaRPr lang="en-GB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+mn-lt"/>
                          <a:ea typeface="Calibri"/>
                          <a:cs typeface="Times New Roman"/>
                        </a:rPr>
                        <a:t>Fine/Précise</a:t>
                      </a:r>
                      <a:endParaRPr lang="en-GB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Options thérapeutiques</a:t>
                      </a:r>
                      <a:r>
                        <a:rPr lang="en-GB" sz="1800" dirty="0" smtClean="0">
                          <a:latin typeface="+mn-lt"/>
                        </a:rPr>
                        <a:t>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+mn-lt"/>
                          <a:ea typeface="Calibri"/>
                          <a:cs typeface="Times New Roman"/>
                        </a:rPr>
                        <a:t>Bonnes</a:t>
                      </a:r>
                      <a:endParaRPr lang="en-GB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+mn-lt"/>
                          <a:ea typeface="Calibri"/>
                          <a:cs typeface="Times New Roman"/>
                        </a:rPr>
                        <a:t>Moins</a:t>
                      </a:r>
                      <a:r>
                        <a:rPr lang="fr-FR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bonnes</a:t>
                      </a:r>
                      <a:endParaRPr lang="en-GB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517900" y="558800"/>
            <a:ext cx="5473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Pour les lésions périphériques du système nerveux, l’ENMG reste et restera </a:t>
            </a:r>
            <a:r>
              <a:rPr lang="nl-BE" sz="2400" b="1" dirty="0" smtClean="0">
                <a:solidFill>
                  <a:srgbClr val="3366FF"/>
                </a:solidFill>
              </a:rPr>
              <a:t>(-&gt; 2046) </a:t>
            </a:r>
            <a:r>
              <a:rPr lang="nl-BE" sz="2400" dirty="0" smtClean="0"/>
              <a:t>un </a:t>
            </a:r>
            <a:r>
              <a:rPr lang="nl-BE" sz="2400" i="1" dirty="0" smtClean="0"/>
              <a:t>MUST </a:t>
            </a:r>
            <a:r>
              <a:rPr lang="nl-BE" sz="2400" dirty="0" smtClean="0"/>
              <a:t>pour:</a:t>
            </a:r>
            <a:br>
              <a:rPr lang="nl-BE" sz="2400" dirty="0" smtClean="0"/>
            </a:br>
            <a:endParaRPr lang="nl-BE" sz="2400" dirty="0" smtClean="0"/>
          </a:p>
          <a:p>
            <a:pPr marL="457200" indent="-457200">
              <a:buFont typeface="+mj-lt"/>
              <a:buAutoNum type="arabicPeriod"/>
              <a:tabLst>
                <a:tab pos="812800" algn="l"/>
              </a:tabLst>
            </a:pPr>
            <a:r>
              <a:rPr lang="nl-BE" sz="2400" b="1" dirty="0" smtClean="0">
                <a:solidFill>
                  <a:srgbClr val="FF0000"/>
                </a:solidFill>
              </a:rPr>
              <a:t>documenter les dysfonctionnements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b="1" dirty="0" smtClean="0">
                <a:solidFill>
                  <a:srgbClr val="FF0000"/>
                </a:solidFill>
              </a:rPr>
              <a:t>réveler certaintes atteintes</a:t>
            </a:r>
            <a:br>
              <a:rPr lang="nl-BE" sz="2400" b="1" dirty="0" smtClean="0">
                <a:solidFill>
                  <a:srgbClr val="FF0000"/>
                </a:solidFill>
              </a:rPr>
            </a:br>
            <a:r>
              <a:rPr lang="nl-BE" sz="2400" b="1" dirty="0" smtClean="0">
                <a:solidFill>
                  <a:srgbClr val="FF0000"/>
                </a:solidFill>
              </a:rPr>
              <a:t>infracliniques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b="1" dirty="0" smtClean="0">
                <a:solidFill>
                  <a:srgbClr val="FF0000"/>
                </a:solidFill>
              </a:rPr>
              <a:t>établir le pronostic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3" name="Image 12" descr="fce2d4ad90bce6a569087c154660d4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1" y="3073400"/>
            <a:ext cx="2336799" cy="175259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870776" y="4024868"/>
            <a:ext cx="85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Merci 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urnier 2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40" y="522524"/>
            <a:ext cx="3901935" cy="3833222"/>
          </a:xfrm>
          <a:prstGeom prst="rect">
            <a:avLst/>
          </a:prstGeom>
        </p:spPr>
      </p:pic>
      <p:pic>
        <p:nvPicPr>
          <p:cNvPr id="6" name="Image 5" descr="INM fonctionnel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028" y="2318603"/>
            <a:ext cx="3089930" cy="2037143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4695275" y="522524"/>
            <a:ext cx="4096043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lang="fr-FR" sz="2400" b="1" dirty="0" err="1" smtClean="0">
                <a:solidFill>
                  <a:schemeClr val="bg1"/>
                </a:solidFill>
              </a:rPr>
              <a:t>Superstimulation</a:t>
            </a:r>
            <a:r>
              <a:rPr lang="fr-FR" sz="2400" b="1" dirty="0" smtClean="0">
                <a:solidFill>
                  <a:schemeClr val="bg1"/>
                </a:solidFill>
              </a:rPr>
              <a:t> et imagerie</a:t>
            </a:r>
          </a:p>
          <a:p>
            <a:pPr marL="457200" indent="-457200"/>
            <a:r>
              <a:rPr lang="fr-FR" sz="2400" b="1" dirty="0" smtClean="0">
                <a:solidFill>
                  <a:schemeClr val="bg1"/>
                </a:solidFill>
              </a:rPr>
              <a:t>neuromusculaire fonctionnelle</a:t>
            </a:r>
            <a:endParaRPr lang="fr-FR" sz="2400" b="1" dirty="0" smtClean="0">
              <a:solidFill>
                <a:srgbClr val="E7D2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3501" y="1404631"/>
            <a:ext cx="1940405" cy="461665"/>
          </a:xfrm>
          <a:prstGeom prst="rect">
            <a:avLst/>
          </a:prstGeom>
          <a:noFill/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 smtClean="0"/>
              <a:t>Enthousiasme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3756441" y="2151308"/>
            <a:ext cx="668873" cy="461665"/>
          </a:xfrm>
          <a:prstGeom prst="rect">
            <a:avLst/>
          </a:prstGeom>
          <a:noFill/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 smtClean="0"/>
              <a:t>Joie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7206" y="3459600"/>
            <a:ext cx="2159215" cy="461665"/>
          </a:xfrm>
          <a:prstGeom prst="rect">
            <a:avLst/>
          </a:prstGeom>
          <a:noFill/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 smtClean="0"/>
              <a:t>Emerveillement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055339" y="1372365"/>
            <a:ext cx="963876" cy="461665"/>
          </a:xfrm>
          <a:prstGeom prst="rect">
            <a:avLst/>
          </a:prstGeom>
          <a:noFill/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 smtClean="0"/>
              <a:t>Magie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093936" y="2997935"/>
            <a:ext cx="2931361" cy="461665"/>
          </a:xfrm>
          <a:prstGeom prst="rect">
            <a:avLst/>
          </a:prstGeom>
          <a:noFill/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 smtClean="0"/>
              <a:t>Vitesse de conduction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488938" y="814022"/>
            <a:ext cx="1491214" cy="461665"/>
          </a:xfrm>
          <a:prstGeom prst="rect">
            <a:avLst/>
          </a:prstGeom>
          <a:noFill/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 smtClean="0"/>
              <a:t>Amplitude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221867" y="3867545"/>
            <a:ext cx="954107" cy="461665"/>
          </a:xfrm>
          <a:prstGeom prst="rect">
            <a:avLst/>
          </a:prstGeom>
          <a:noFill/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 smtClean="0"/>
              <a:t>PAGM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254971" y="444690"/>
            <a:ext cx="2569784" cy="461665"/>
          </a:xfrm>
          <a:prstGeom prst="rect">
            <a:avLst/>
          </a:prstGeom>
          <a:noFill/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 smtClean="0"/>
              <a:t>Bloc de conduction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284768" y="2536270"/>
            <a:ext cx="1937099" cy="461665"/>
          </a:xfrm>
          <a:prstGeom prst="rect">
            <a:avLst/>
          </a:prstGeom>
          <a:noFill/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 smtClean="0"/>
              <a:t>Pierre Bouche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629500" y="2151308"/>
            <a:ext cx="1277664" cy="461665"/>
          </a:xfrm>
          <a:prstGeom prst="rect">
            <a:avLst/>
          </a:prstGeom>
          <a:noFill/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 smtClean="0"/>
              <a:t>Moebius</a:t>
            </a:r>
            <a:endParaRPr lang="fr-FR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702488" y="4098378"/>
            <a:ext cx="1127532" cy="461665"/>
          </a:xfrm>
          <a:prstGeom prst="rect">
            <a:avLst/>
          </a:prstGeom>
          <a:noFill/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 smtClean="0"/>
              <a:t>Cinéma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322942" y="3036549"/>
            <a:ext cx="860482" cy="461665"/>
          </a:xfrm>
          <a:prstGeom prst="rect">
            <a:avLst/>
          </a:prstGeom>
          <a:noFill/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 smtClean="0"/>
              <a:t>Sport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22750" y="213857"/>
            <a:ext cx="990926" cy="461665"/>
          </a:xfrm>
          <a:prstGeom prst="rect">
            <a:avLst/>
          </a:prstGeom>
          <a:noFill/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 smtClean="0"/>
              <a:t>ENMG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206755" y="236257"/>
            <a:ext cx="658114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/>
              <a:t>Les plus beaux buts de </a:t>
            </a:r>
            <a:r>
              <a:rPr lang="en-US" sz="4000" dirty="0" err="1" smtClean="0"/>
              <a:t>l’ENMG</a:t>
            </a:r>
            <a:endParaRPr lang="en-US" sz="4000" dirty="0"/>
          </a:p>
        </p:txBody>
      </p:sp>
      <p:pic>
        <p:nvPicPr>
          <p:cNvPr id="18" name="Image 17" descr="PA-101776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288" y="1864892"/>
            <a:ext cx="3962400" cy="2535936"/>
          </a:xfrm>
          <a:prstGeom prst="rect">
            <a:avLst/>
          </a:prstGeom>
        </p:spPr>
      </p:pic>
      <p:pic>
        <p:nvPicPr>
          <p:cNvPr id="19" name="Image 18" descr="rooney-hizo-ganar-al-mu-67736-jpg_700x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69" y="1864892"/>
            <a:ext cx="3825766" cy="2535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206755" y="236257"/>
            <a:ext cx="658114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/>
              <a:t>Les plus beaux buts de </a:t>
            </a:r>
            <a:r>
              <a:rPr lang="en-US" sz="4000" dirty="0" err="1" smtClean="0"/>
              <a:t>l’ENMG</a:t>
            </a:r>
            <a:endParaRPr lang="en-US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856329" y="1616288"/>
            <a:ext cx="74687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Identifier un ralentissement de la conduction nerveuse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Documenter les 3 blocs</a:t>
            </a:r>
            <a:br>
              <a:rPr lang="fr-FR" sz="2400" dirty="0" smtClean="0"/>
            </a:br>
            <a:r>
              <a:rPr lang="fr-FR" sz="2400" dirty="0" smtClean="0"/>
              <a:t>- bloc de conduction nerveuse</a:t>
            </a:r>
            <a:br>
              <a:rPr lang="fr-FR" sz="2400" dirty="0" smtClean="0"/>
            </a:br>
            <a:r>
              <a:rPr lang="fr-FR" sz="2400" dirty="0" smtClean="0"/>
              <a:t>- bloc de la jonction neuromusculaire</a:t>
            </a:r>
            <a:br>
              <a:rPr lang="fr-FR" sz="2400" dirty="0" smtClean="0"/>
            </a:br>
            <a:r>
              <a:rPr lang="fr-FR" sz="2400" dirty="0" smtClean="0"/>
              <a:t>- bloc de la conduction musculaire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Révéler une atteinte </a:t>
            </a:r>
            <a:r>
              <a:rPr lang="fr-FR" sz="2400" dirty="0" err="1" smtClean="0"/>
              <a:t>infraclinique</a:t>
            </a: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cap="all" dirty="0" smtClean="0"/>
              <a:t>é</a:t>
            </a:r>
            <a:r>
              <a:rPr lang="fr-FR" sz="2400" dirty="0" smtClean="0"/>
              <a:t>tablir le pronostic d’une lésion</a:t>
            </a:r>
            <a:endParaRPr lang="fr-FR" sz="2400" dirty="0"/>
          </a:p>
        </p:txBody>
      </p:sp>
      <p:pic>
        <p:nvPicPr>
          <p:cNvPr id="5" name="Image 4" descr="a7362a838d4f1030ce2bc400c0a7ef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903" y="2568744"/>
            <a:ext cx="1931598" cy="1931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967737" y="236257"/>
            <a:ext cx="4903055" cy="255454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4000" dirty="0" smtClean="0"/>
              <a:t>Identifier un ralentissement </a:t>
            </a:r>
          </a:p>
          <a:p>
            <a:pPr marL="457200" indent="-457200"/>
            <a:r>
              <a:rPr lang="fr-FR" sz="4000" dirty="0" smtClean="0"/>
              <a:t>	de la conduction nerveuse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883134" y="3318077"/>
            <a:ext cx="2341657" cy="120032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457200" indent="-457200"/>
            <a:r>
              <a:rPr lang="fr-FR" sz="2400" dirty="0" smtClean="0">
                <a:solidFill>
                  <a:schemeClr val="bg1"/>
                </a:solidFill>
              </a:rPr>
              <a:t>16 août 2009</a:t>
            </a:r>
          </a:p>
          <a:p>
            <a:pPr marL="457200" indent="-457200"/>
            <a:r>
              <a:rPr lang="fr-FR" sz="2400" b="1" dirty="0" err="1" smtClean="0">
                <a:solidFill>
                  <a:srgbClr val="E7D263"/>
                </a:solidFill>
              </a:rPr>
              <a:t>Usain</a:t>
            </a:r>
            <a:r>
              <a:rPr lang="fr-FR" sz="2400" b="1" dirty="0" smtClean="0">
                <a:solidFill>
                  <a:srgbClr val="E7D263"/>
                </a:solidFill>
              </a:rPr>
              <a:t> </a:t>
            </a:r>
            <a:r>
              <a:rPr lang="fr-FR" sz="2400" b="1" dirty="0" err="1" smtClean="0">
                <a:solidFill>
                  <a:srgbClr val="E7D263"/>
                </a:solidFill>
              </a:rPr>
              <a:t>Bolt</a:t>
            </a:r>
            <a:r>
              <a:rPr lang="fr-FR" sz="2400" b="1" dirty="0" smtClean="0">
                <a:solidFill>
                  <a:srgbClr val="E7D263"/>
                </a:solidFill>
              </a:rPr>
              <a:t> : 9’’58</a:t>
            </a:r>
          </a:p>
          <a:p>
            <a:pPr marL="457200" indent="-457200"/>
            <a:r>
              <a:rPr lang="fr-FR" sz="2400" dirty="0" err="1" smtClean="0">
                <a:solidFill>
                  <a:schemeClr val="bg1"/>
                </a:solidFill>
              </a:rPr>
              <a:t>Tyson</a:t>
            </a:r>
            <a:r>
              <a:rPr lang="fr-FR" sz="2400" dirty="0" smtClean="0">
                <a:solidFill>
                  <a:schemeClr val="bg1"/>
                </a:solidFill>
              </a:rPr>
              <a:t> Gay : 9’’71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6" name="Image 5" descr="280px-Usain_Bolt_smiling_Berlin_2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55" y="355600"/>
            <a:ext cx="3556000" cy="443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5995" y="236257"/>
            <a:ext cx="8514798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4000" dirty="0" smtClean="0"/>
              <a:t>Identifier un ralentissement </a:t>
            </a:r>
          </a:p>
          <a:p>
            <a:pPr marL="457200" indent="-457200"/>
            <a:r>
              <a:rPr lang="fr-FR" sz="4000" dirty="0" smtClean="0"/>
              <a:t>	de la conduction nerveuse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5995" y="2254560"/>
            <a:ext cx="80329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400" dirty="0" smtClean="0"/>
              <a:t>VC sensitive « normale » du nerf radial : 60 m/s = </a:t>
            </a:r>
            <a:r>
              <a:rPr lang="fr-FR" sz="2400" b="1" dirty="0" smtClean="0"/>
              <a:t>216 Km/h 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 smtClean="0"/>
              <a:t>U. </a:t>
            </a:r>
            <a:r>
              <a:rPr lang="fr-FR" sz="2400" dirty="0" err="1" smtClean="0"/>
              <a:t>Bolt</a:t>
            </a:r>
            <a:r>
              <a:rPr lang="fr-FR" sz="2400" dirty="0" smtClean="0"/>
              <a:t> : 37,6 Km/h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 smtClean="0"/>
              <a:t>T. Gay : 37,1 Km/h</a:t>
            </a:r>
          </a:p>
          <a:p>
            <a:pPr marL="457200" indent="-457200">
              <a:buFont typeface="Arial"/>
              <a:buChar char="•"/>
            </a:pPr>
            <a:r>
              <a:rPr lang="fr-FR" sz="2400" cap="all" dirty="0" smtClean="0"/>
              <a:t>S</a:t>
            </a:r>
            <a:r>
              <a:rPr lang="fr-FR" sz="2400" dirty="0" smtClean="0"/>
              <a:t>ur une distance de 8 cm, </a:t>
            </a:r>
            <a:br>
              <a:rPr lang="fr-FR" sz="2400" dirty="0" smtClean="0"/>
            </a:br>
            <a:r>
              <a:rPr lang="fr-FR" sz="2400" dirty="0" smtClean="0"/>
              <a:t>les 2 coureurs seraient séparés de </a:t>
            </a:r>
            <a:r>
              <a:rPr lang="fr-FR" sz="2400" b="1" dirty="0" smtClean="0"/>
              <a:t>0,1 ms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1513</Words>
  <Application>Microsoft Macintosh PowerPoint</Application>
  <PresentationFormat>Présentation à l'écran (16:9)</PresentationFormat>
  <Paragraphs>153</Paragraphs>
  <Slides>31</Slides>
  <Notes>0</Notes>
  <HiddenSlides>0</HiddenSlides>
  <MMClips>1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Pourquoi l’ENMG ne disparaîtra pas en 2046…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l’ENMG ne disparaîtra pas en 2046…</dc:title>
  <dc:creator>Francois Wang</dc:creator>
  <cp:lastModifiedBy>Francois Wang</cp:lastModifiedBy>
  <cp:revision>51</cp:revision>
  <dcterms:created xsi:type="dcterms:W3CDTF">2018-06-02T05:06:46Z</dcterms:created>
  <dcterms:modified xsi:type="dcterms:W3CDTF">2018-06-02T06:34:26Z</dcterms:modified>
</cp:coreProperties>
</file>