
<file path=[Content_Types].xml><?xml version="1.0" encoding="utf-8"?>
<Types xmlns="http://schemas.openxmlformats.org/package/2006/content-types">
  <Default Extension="pdf" ContentType="application/pdf"/>
  <Override PartName="/ppt/charts/chart13.xml" ContentType="application/vnd.openxmlformats-officedocument.drawingml.chart+xml"/>
  <Override PartName="/ppt/slides/slide14.xml" ContentType="application/vnd.openxmlformats-officedocument.presentationml.slide+xml"/>
  <Default Extension="rels" ContentType="application/vnd.openxmlformats-package.relationships+xml"/>
  <Override PartName="/ppt/charts/chart22.xml" ContentType="application/vnd.openxmlformats-officedocument.drawingml.chart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charts/chart5.xml" ContentType="application/vnd.openxmlformats-officedocument.drawingml.chart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charts/chart19.xml" ContentType="application/vnd.openxmlformats-officedocument.drawingml.chart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charts/chart12.xml" ContentType="application/vnd.openxmlformats-officedocument.drawingml.char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charts/chart21.xml" ContentType="application/vnd.openxmlformats-officedocument.drawingml.chart+xml"/>
  <Override PartName="/docProps/core.xml" ContentType="application/vnd.openxmlformats-package.core-properties+xml"/>
  <Override PartName="/ppt/slides/slide44.xml" ContentType="application/vnd.openxmlformats-officedocument.presentationml.slide+xml"/>
  <Override PartName="/ppt/slides/slide27.xml" ContentType="application/vnd.openxmlformats-officedocument.presentationml.slide+xml"/>
  <Override PartName="/ppt/charts/chart4.xml" ContentType="application/vnd.openxmlformats-officedocument.drawingml.chart+xml"/>
  <Override PartName="/ppt/slides/slide53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charts/chart18.xml" ContentType="application/vnd.openxmlformats-officedocument.drawingml.chart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charts/chart11.xml" ContentType="application/vnd.openxmlformats-officedocument.drawingml.chart+xml"/>
  <Override PartName="/ppt/slides/slide12.xml" ContentType="application/vnd.openxmlformats-officedocument.presentationml.slide+xml"/>
  <Override PartName="/ppt/charts/chart20.xml" ContentType="application/vnd.openxmlformats-officedocument.drawingml.chart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26.xml" ContentType="application/vnd.openxmlformats-officedocument.presentationml.slide+xml"/>
  <Override PartName="/ppt/charts/chart3.xml" ContentType="application/vnd.openxmlformats-officedocument.drawingml.chart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charts/chart17.xml" ContentType="application/vnd.openxmlformats-officedocument.drawingml.chart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charts/chart10.xml" ContentType="application/vnd.openxmlformats-officedocument.drawingml.chart+xml"/>
  <Override PartName="/ppt/charts/chart26.xml" ContentType="application/vnd.openxmlformats-officedocument.drawingml.chart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slides/slide42.xml" ContentType="application/vnd.openxmlformats-officedocument.presentationml.slide+xml"/>
  <Override PartName="/ppt/charts/chart9.xml" ContentType="application/vnd.openxmlformats-officedocument.drawingml.chart+xml"/>
  <Override PartName="/ppt/slides/slide25.xml" ContentType="application/vnd.openxmlformats-officedocument.presentationml.slide+xml"/>
  <Override PartName="/ppt/charts/chart2.xml" ContentType="application/vnd.openxmlformats-officedocument.drawingml.chart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charts/chart16.xml" ContentType="application/vnd.openxmlformats-officedocument.drawingml.char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charts/chart25.xml" ContentType="application/vnd.openxmlformats-officedocument.drawingml.chart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slides/slide41.xml" ContentType="application/vnd.openxmlformats-officedocument.presentationml.slide+xml"/>
  <Override PartName="/ppt/charts/chart8.xml" ContentType="application/vnd.openxmlformats-officedocument.drawingml.chart+xml"/>
  <Override PartName="/ppt/slides/slide24.xml" ContentType="application/vnd.openxmlformats-officedocument.presentationml.slide+xml"/>
  <Override PartName="/ppt/charts/chart1.xml" ContentType="application/vnd.openxmlformats-officedocument.drawingml.chart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charts/chart15.xml" ContentType="application/vnd.openxmlformats-officedocument.drawingml.char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charts/chart24.xml" ContentType="application/vnd.openxmlformats-officedocument.drawingml.chart+xml"/>
  <Default Extension="jpeg" ContentType="image/jpeg"/>
  <Override PartName="/ppt/viewProps.xml" ContentType="application/vnd.openxmlformats-officedocument.presentationml.viewProps+xml"/>
  <Override PartName="/ppt/slides/slide47.xml" ContentType="application/vnd.openxmlformats-officedocument.presentationml.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s/slide56.xml" ContentType="application/vnd.openxmlformats-officedocument.presentationml.slide+xml"/>
  <Override PartName="/ppt/charts/chart7.xml" ContentType="application/vnd.openxmlformats-officedocument.drawingml.chart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charts/chart14.xml" ContentType="application/vnd.openxmlformats-officedocument.drawingml.char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charts/chart23.xml" ContentType="application/vnd.openxmlformats-officedocument.drawingml.chart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charts/chart6.xml" ContentType="application/vnd.openxmlformats-officedocument.drawingml.chart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58"/>
  </p:notesMasterIdLst>
  <p:sldIdLst>
    <p:sldId id="276" r:id="rId2"/>
    <p:sldId id="277" r:id="rId3"/>
    <p:sldId id="311" r:id="rId4"/>
    <p:sldId id="312" r:id="rId5"/>
    <p:sldId id="313" r:id="rId6"/>
    <p:sldId id="336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29" r:id="rId23"/>
    <p:sldId id="330" r:id="rId24"/>
    <p:sldId id="332" r:id="rId25"/>
    <p:sldId id="335" r:id="rId26"/>
    <p:sldId id="300" r:id="rId27"/>
    <p:sldId id="303" r:id="rId28"/>
    <p:sldId id="304" r:id="rId29"/>
    <p:sldId id="305" r:id="rId30"/>
    <p:sldId id="301" r:id="rId31"/>
    <p:sldId id="306" r:id="rId32"/>
    <p:sldId id="256" r:id="rId33"/>
    <p:sldId id="308" r:id="rId34"/>
    <p:sldId id="309" r:id="rId35"/>
    <p:sldId id="257" r:id="rId36"/>
    <p:sldId id="270" r:id="rId37"/>
    <p:sldId id="271" r:id="rId38"/>
    <p:sldId id="272" r:id="rId39"/>
    <p:sldId id="263" r:id="rId40"/>
    <p:sldId id="258" r:id="rId41"/>
    <p:sldId id="259" r:id="rId42"/>
    <p:sldId id="261" r:id="rId43"/>
    <p:sldId id="262" r:id="rId44"/>
    <p:sldId id="264" r:id="rId45"/>
    <p:sldId id="265" r:id="rId46"/>
    <p:sldId id="267" r:id="rId47"/>
    <p:sldId id="268" r:id="rId48"/>
    <p:sldId id="266" r:id="rId49"/>
    <p:sldId id="307" r:id="rId50"/>
    <p:sldId id="269" r:id="rId51"/>
    <p:sldId id="273" r:id="rId52"/>
    <p:sldId id="274" r:id="rId53"/>
    <p:sldId id="275" r:id="rId54"/>
    <p:sldId id="302" r:id="rId55"/>
    <p:sldId id="337" r:id="rId56"/>
    <p:sldId id="338" r:id="rId5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0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notesMaster" Target="notesMasters/notesMaster1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rancoiswang:Library:Containers:com.apple.mail:Data:Library:Mail%20Downloads:A0118B31-8021-4234-9363-E3C5201FC442:EXCITABILITE%20PIETTE%20NORMAL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rancoiswang:Documents:AX%20vs%20DEMY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rancoiswang:Documents:AX%20vs%20DEMY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rancoiswang:Documents:AX%20vs%20DEMY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rancoiswang:Documents:AX%20vs%20DEMY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rancoiswang:Documents:EXCITABILITE.xlsb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rancoiswang:Documents:ARTICLES%20ET%20REVUES%20D'ARTICLES:iMAX:EXCITABILITE%20bis.xlsb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rancoiswang:Documents:AX%20vs%20DEMY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rancoiswang:Documents:AX%20vs%20DEMY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rancoiswang:Documents:AX%20vs%20DEMY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rancoiswang:Documents:AX%20vs%20DEM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rancoiswang:Library:Containers:com.apple.mail:Data:Library:Mail%20Downloads:1648E066-DE9E-4E86-80FF-36EC3AE0CFD3:EXCITABILITE%20VANDER%20HEYDEN%20HNPP.xls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rancoiswang:Documents:AX%20vs%20DEMY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rancoiswang:Documents:AX%20vs%20DEMY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rancoiswang:Documents:AX%20vs%20DEMY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rancoiswang:Documents:AX%20vs%20DEMY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rancoiswang:Documents:AX%20vs%20DEMY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rancoiswang:Documents:AX%20vs%20DEMY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rancoiswang:Documents:AX%20vs%20DEMY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rancoiswang:Library:Containers:com.apple.mail:Data:Library:Mail%20Downloads:EFBCF626-05B0-41D0-8D8E-D17756245814:EXCITABILITE%20BAUDOIN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rancoiswang:Library:Containers:com.apple.mail:Data:Library:Mail%20Downloads:EFBCF626-05B0-41D0-8D8E-D17756245814:EXCITABILITE%20BAUDOIN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Classeur2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rancoiswang:Documents:AX%20vs%20DEMY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rancoiswang:Documents:AX%20vs%20DEMY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rancoiswang:Documents:AX%20vs%20DEMY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rancoiswang:Documents:AX%20vs%20DEM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2"/>
  <c:chart>
    <c:title>
      <c:tx>
        <c:rich>
          <a:bodyPr/>
          <a:lstStyle/>
          <a:p>
            <a:pPr>
              <a:defRPr/>
            </a:pPr>
            <a:r>
              <a:rPr lang="fr-FR" dirty="0" smtClean="0"/>
              <a:t>Amplitude  vs Intensité</a:t>
            </a:r>
            <a:endParaRPr lang="fr-FR" dirty="0"/>
          </a:p>
        </c:rich>
      </c:tx>
      <c:layout/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0891567314061693"/>
          <c:y val="0.306122194772572"/>
          <c:w val="0.860241976000066"/>
          <c:h val="0.442176503560381"/>
        </c:manualLayout>
      </c:layout>
      <c:scatterChart>
        <c:scatterStyle val="lineMarker"/>
        <c:ser>
          <c:idx val="0"/>
          <c:order val="0"/>
          <c:tx>
            <c:v>Amp vs Intensté</c:v>
          </c:tx>
          <c:spPr>
            <a:ln w="28575">
              <a:noFill/>
            </a:ln>
          </c:spPr>
          <c:marker>
            <c:spPr>
              <a:solidFill>
                <a:srgbClr val="4F81BD"/>
              </a:solidFill>
              <a:ln>
                <a:solidFill>
                  <a:srgbClr val="666699"/>
                </a:solidFill>
                <a:prstDash val="solid"/>
              </a:ln>
            </c:spPr>
          </c:marker>
          <c:xVal>
            <c:numRef>
              <c:f>EXCITABILITE!$J$3:$J$5</c:f>
              <c:numCache>
                <c:formatCode>General</c:formatCode>
                <c:ptCount val="3"/>
                <c:pt idx="0">
                  <c:v>100.0</c:v>
                </c:pt>
                <c:pt idx="1">
                  <c:v>66.0</c:v>
                </c:pt>
                <c:pt idx="2" formatCode="0">
                  <c:v>84.4660194174757</c:v>
                </c:pt>
              </c:numCache>
            </c:numRef>
          </c:xVal>
          <c:yVal>
            <c:numRef>
              <c:f>EXCITABILITE!$H$3:$H$5</c:f>
              <c:numCache>
                <c:formatCode>0</c:formatCode>
                <c:ptCount val="3"/>
                <c:pt idx="0" formatCode="General">
                  <c:v>100.0</c:v>
                </c:pt>
                <c:pt idx="1">
                  <c:v>5.563909774436087</c:v>
                </c:pt>
                <c:pt idx="2" formatCode="0.0">
                  <c:v>49.62406015037594</c:v>
                </c:pt>
              </c:numCache>
            </c:numRef>
          </c:yVal>
        </c:ser>
        <c:axId val="317382568"/>
        <c:axId val="317023560"/>
      </c:scatterChart>
      <c:valAx>
        <c:axId val="317382568"/>
        <c:scaling>
          <c:orientation val="minMax"/>
          <c:max val="100.0"/>
          <c:min val="0.0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317023560"/>
        <c:crosses val="autoZero"/>
        <c:crossBetween val="midCat"/>
        <c:majorUnit val="33.0"/>
      </c:valAx>
      <c:valAx>
        <c:axId val="317023560"/>
        <c:scaling>
          <c:orientation val="minMax"/>
          <c:max val="100.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317382568"/>
        <c:crosses val="autoZero"/>
        <c:crossBetween val="midCat"/>
        <c:majorUnit val="50.0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2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trendline>
            <c:trendlineType val="exp"/>
            <c:dispRSqr val="1"/>
            <c:trendlineLbl>
              <c:layout>
                <c:manualLayout>
                  <c:x val="0.150558581914398"/>
                  <c:y val="0.443174796447287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2400"/>
                  </a:pPr>
                  <a:endParaRPr lang="fr-FR"/>
                </a:p>
              </c:txPr>
            </c:trendlineLbl>
          </c:trendline>
          <c:xVal>
            <c:numRef>
              <c:f>'Imax ADM'!$F$2:$F$28</c:f>
              <c:numCache>
                <c:formatCode>0.00</c:formatCode>
                <c:ptCount val="27"/>
                <c:pt idx="0">
                  <c:v>0.195918367346939</c:v>
                </c:pt>
                <c:pt idx="1">
                  <c:v>0.228571428571429</c:v>
                </c:pt>
                <c:pt idx="2">
                  <c:v>0.249337204898371</c:v>
                </c:pt>
                <c:pt idx="3">
                  <c:v>0.221297397278372</c:v>
                </c:pt>
                <c:pt idx="4">
                  <c:v>0.241115074646585</c:v>
                </c:pt>
                <c:pt idx="5">
                  <c:v>0.23981261154075</c:v>
                </c:pt>
                <c:pt idx="6">
                  <c:v>0.208209399167162</c:v>
                </c:pt>
                <c:pt idx="7">
                  <c:v>0.225895514360501</c:v>
                </c:pt>
                <c:pt idx="8">
                  <c:v>0.291421457673155</c:v>
                </c:pt>
                <c:pt idx="9">
                  <c:v>0.2734375</c:v>
                </c:pt>
                <c:pt idx="10">
                  <c:v>0.332986472424558</c:v>
                </c:pt>
                <c:pt idx="11">
                  <c:v>0.180259573786252</c:v>
                </c:pt>
                <c:pt idx="12">
                  <c:v>0.250995015956112</c:v>
                </c:pt>
                <c:pt idx="13">
                  <c:v>0.247554643159039</c:v>
                </c:pt>
                <c:pt idx="14">
                  <c:v>0.266666666666667</c:v>
                </c:pt>
                <c:pt idx="15">
                  <c:v>0.191435855935817</c:v>
                </c:pt>
                <c:pt idx="16">
                  <c:v>0.214532871972318</c:v>
                </c:pt>
                <c:pt idx="17">
                  <c:v>0.231111111111111</c:v>
                </c:pt>
                <c:pt idx="18">
                  <c:v>0.228623685413809</c:v>
                </c:pt>
                <c:pt idx="19">
                  <c:v>0.224323025156225</c:v>
                </c:pt>
                <c:pt idx="20">
                  <c:v>0.24</c:v>
                </c:pt>
                <c:pt idx="21">
                  <c:v>0.355998576005696</c:v>
                </c:pt>
                <c:pt idx="22">
                  <c:v>0.238894628099174</c:v>
                </c:pt>
                <c:pt idx="23">
                  <c:v>0.300408163265306</c:v>
                </c:pt>
              </c:numCache>
            </c:numRef>
          </c:xVal>
          <c:yVal>
            <c:numRef>
              <c:f>'Imax ADM'!$A$2:$A$28</c:f>
              <c:numCache>
                <c:formatCode>General</c:formatCode>
                <c:ptCount val="27"/>
                <c:pt idx="0">
                  <c:v>1.3</c:v>
                </c:pt>
                <c:pt idx="1">
                  <c:v>2.0</c:v>
                </c:pt>
                <c:pt idx="2">
                  <c:v>2.1</c:v>
                </c:pt>
                <c:pt idx="3">
                  <c:v>1.6</c:v>
                </c:pt>
                <c:pt idx="4">
                  <c:v>1.3</c:v>
                </c:pt>
                <c:pt idx="5">
                  <c:v>1.9</c:v>
                </c:pt>
                <c:pt idx="6">
                  <c:v>0.7</c:v>
                </c:pt>
                <c:pt idx="7">
                  <c:v>1.8</c:v>
                </c:pt>
                <c:pt idx="8">
                  <c:v>1.4</c:v>
                </c:pt>
                <c:pt idx="9">
                  <c:v>2.1</c:v>
                </c:pt>
                <c:pt idx="10">
                  <c:v>2.8</c:v>
                </c:pt>
                <c:pt idx="11">
                  <c:v>2.1</c:v>
                </c:pt>
                <c:pt idx="12">
                  <c:v>1.7</c:v>
                </c:pt>
                <c:pt idx="13">
                  <c:v>2.2</c:v>
                </c:pt>
                <c:pt idx="14">
                  <c:v>2.8</c:v>
                </c:pt>
                <c:pt idx="15">
                  <c:v>1.5</c:v>
                </c:pt>
                <c:pt idx="16">
                  <c:v>2.0</c:v>
                </c:pt>
                <c:pt idx="17">
                  <c:v>1.4</c:v>
                </c:pt>
                <c:pt idx="18">
                  <c:v>1.2</c:v>
                </c:pt>
                <c:pt idx="19">
                  <c:v>2.1</c:v>
                </c:pt>
                <c:pt idx="20">
                  <c:v>1.7</c:v>
                </c:pt>
                <c:pt idx="21">
                  <c:v>2.6</c:v>
                </c:pt>
                <c:pt idx="22">
                  <c:v>1.2</c:v>
                </c:pt>
                <c:pt idx="23">
                  <c:v>1.8</c:v>
                </c:pt>
              </c:numCache>
            </c:numRef>
          </c:yVal>
        </c:ser>
        <c:axId val="327738296"/>
        <c:axId val="327741304"/>
      </c:scatterChart>
      <c:valAx>
        <c:axId val="327738296"/>
        <c:scaling>
          <c:orientation val="minMax"/>
          <c:max val="0.4"/>
          <c:min val="0.18"/>
        </c:scaling>
        <c:axPos val="b"/>
        <c:numFmt formatCode="0.00" sourceLinked="1"/>
        <c:tickLblPos val="nextTo"/>
        <c:crossAx val="327741304"/>
        <c:crosses val="autoZero"/>
        <c:crossBetween val="midCat"/>
      </c:valAx>
      <c:valAx>
        <c:axId val="327741304"/>
        <c:scaling>
          <c:logBase val="10.0"/>
          <c:orientation val="minMax"/>
        </c:scaling>
        <c:axPos val="l"/>
        <c:majorGridlines/>
        <c:numFmt formatCode="General" sourceLinked="1"/>
        <c:tickLblPos val="nextTo"/>
        <c:crossAx val="327738296"/>
        <c:crosses val="autoZero"/>
        <c:crossBetween val="midCat"/>
      </c:valAx>
    </c:plotArea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2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trendline>
            <c:trendlineType val="exp"/>
            <c:dispRSqr val="1"/>
            <c:trendlineLbl>
              <c:layout>
                <c:manualLayout>
                  <c:x val="0.160810379338568"/>
                  <c:y val="0.375754610163127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2400"/>
                  </a:pPr>
                  <a:endParaRPr lang="fr-FR"/>
                </a:p>
              </c:txPr>
            </c:trendlineLbl>
          </c:trendline>
          <c:xVal>
            <c:numRef>
              <c:f>'Imax ADM'!$F$2:$F$28</c:f>
              <c:numCache>
                <c:formatCode>0.00</c:formatCode>
                <c:ptCount val="27"/>
                <c:pt idx="0">
                  <c:v>0.195918367346939</c:v>
                </c:pt>
                <c:pt idx="1">
                  <c:v>0.228571428571429</c:v>
                </c:pt>
                <c:pt idx="2">
                  <c:v>0.249337204898371</c:v>
                </c:pt>
                <c:pt idx="3">
                  <c:v>0.221297397278372</c:v>
                </c:pt>
                <c:pt idx="4">
                  <c:v>0.241115074646585</c:v>
                </c:pt>
                <c:pt idx="5">
                  <c:v>0.23981261154075</c:v>
                </c:pt>
                <c:pt idx="6">
                  <c:v>0.208209399167162</c:v>
                </c:pt>
                <c:pt idx="7">
                  <c:v>0.225895514360501</c:v>
                </c:pt>
                <c:pt idx="8">
                  <c:v>0.291421457673155</c:v>
                </c:pt>
                <c:pt idx="9">
                  <c:v>0.2734375</c:v>
                </c:pt>
                <c:pt idx="10">
                  <c:v>0.332986472424558</c:v>
                </c:pt>
                <c:pt idx="11">
                  <c:v>0.180259573786252</c:v>
                </c:pt>
                <c:pt idx="12">
                  <c:v>0.250995015956112</c:v>
                </c:pt>
                <c:pt idx="13">
                  <c:v>0.247554643159039</c:v>
                </c:pt>
                <c:pt idx="14">
                  <c:v>0.266666666666667</c:v>
                </c:pt>
                <c:pt idx="15">
                  <c:v>0.191435855935817</c:v>
                </c:pt>
                <c:pt idx="16">
                  <c:v>0.214532871972318</c:v>
                </c:pt>
                <c:pt idx="17">
                  <c:v>0.231111111111111</c:v>
                </c:pt>
                <c:pt idx="18">
                  <c:v>0.228623685413809</c:v>
                </c:pt>
                <c:pt idx="19">
                  <c:v>0.224323025156225</c:v>
                </c:pt>
                <c:pt idx="20">
                  <c:v>0.24</c:v>
                </c:pt>
                <c:pt idx="21">
                  <c:v>0.355998576005696</c:v>
                </c:pt>
                <c:pt idx="22">
                  <c:v>0.238894628099174</c:v>
                </c:pt>
                <c:pt idx="23">
                  <c:v>0.300408163265306</c:v>
                </c:pt>
              </c:numCache>
            </c:numRef>
          </c:xVal>
          <c:yVal>
            <c:numRef>
              <c:f>'Imax ADM'!$B$2:$B$28</c:f>
              <c:numCache>
                <c:formatCode>General</c:formatCode>
                <c:ptCount val="27"/>
                <c:pt idx="0">
                  <c:v>5.5</c:v>
                </c:pt>
                <c:pt idx="1">
                  <c:v>9.0</c:v>
                </c:pt>
                <c:pt idx="2">
                  <c:v>7.0</c:v>
                </c:pt>
                <c:pt idx="3">
                  <c:v>4.9</c:v>
                </c:pt>
                <c:pt idx="4">
                  <c:v>3.3</c:v>
                </c:pt>
                <c:pt idx="5">
                  <c:v>5.0</c:v>
                </c:pt>
                <c:pt idx="6">
                  <c:v>2.6</c:v>
                </c:pt>
                <c:pt idx="7">
                  <c:v>5.5</c:v>
                </c:pt>
                <c:pt idx="8">
                  <c:v>5.3</c:v>
                </c:pt>
                <c:pt idx="9">
                  <c:v>4.8</c:v>
                </c:pt>
                <c:pt idx="10">
                  <c:v>6.9</c:v>
                </c:pt>
                <c:pt idx="11">
                  <c:v>6.8</c:v>
                </c:pt>
                <c:pt idx="12">
                  <c:v>4.4</c:v>
                </c:pt>
                <c:pt idx="13">
                  <c:v>5.9</c:v>
                </c:pt>
                <c:pt idx="14">
                  <c:v>7.0</c:v>
                </c:pt>
                <c:pt idx="15">
                  <c:v>4.5</c:v>
                </c:pt>
                <c:pt idx="16">
                  <c:v>6.0</c:v>
                </c:pt>
                <c:pt idx="17">
                  <c:v>5.9</c:v>
                </c:pt>
                <c:pt idx="18">
                  <c:v>5.0</c:v>
                </c:pt>
                <c:pt idx="19">
                  <c:v>6.0</c:v>
                </c:pt>
                <c:pt idx="20">
                  <c:v>4.7</c:v>
                </c:pt>
                <c:pt idx="21">
                  <c:v>8.8</c:v>
                </c:pt>
                <c:pt idx="22">
                  <c:v>4.0</c:v>
                </c:pt>
                <c:pt idx="23">
                  <c:v>5.9</c:v>
                </c:pt>
              </c:numCache>
            </c:numRef>
          </c:yVal>
        </c:ser>
        <c:axId val="327765576"/>
        <c:axId val="327768584"/>
      </c:scatterChart>
      <c:valAx>
        <c:axId val="327765576"/>
        <c:scaling>
          <c:orientation val="minMax"/>
          <c:max val="0.4"/>
          <c:min val="0.18"/>
        </c:scaling>
        <c:axPos val="b"/>
        <c:numFmt formatCode="0.00" sourceLinked="1"/>
        <c:tickLblPos val="nextTo"/>
        <c:crossAx val="327768584"/>
        <c:crosses val="autoZero"/>
        <c:crossBetween val="midCat"/>
      </c:valAx>
      <c:valAx>
        <c:axId val="327768584"/>
        <c:scaling>
          <c:logBase val="10.0"/>
          <c:orientation val="minMax"/>
        </c:scaling>
        <c:axPos val="l"/>
        <c:majorGridlines/>
        <c:numFmt formatCode="General" sourceLinked="1"/>
        <c:tickLblPos val="nextTo"/>
        <c:crossAx val="327765576"/>
        <c:crosses val="autoZero"/>
        <c:crossBetween val="midCat"/>
      </c:valAx>
    </c:plotArea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2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trendline>
            <c:trendlineType val="exp"/>
            <c:dispRSqr val="1"/>
            <c:trendlineLbl>
              <c:layout>
                <c:manualLayout>
                  <c:x val="-0.139799868766404"/>
                  <c:y val="0.466757801108195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2400"/>
                  </a:pPr>
                  <a:endParaRPr lang="fr-FR"/>
                </a:p>
              </c:txPr>
            </c:trendlineLbl>
          </c:trendline>
          <c:xVal>
            <c:numRef>
              <c:f>'imax TA'!$F$2:$F$28</c:f>
              <c:numCache>
                <c:formatCode>0.00</c:formatCode>
                <c:ptCount val="27"/>
                <c:pt idx="0">
                  <c:v>0.230300453514739</c:v>
                </c:pt>
                <c:pt idx="1">
                  <c:v>0.355998576005696</c:v>
                </c:pt>
                <c:pt idx="2">
                  <c:v>0.346260387811634</c:v>
                </c:pt>
                <c:pt idx="3">
                  <c:v>0.308641975308642</c:v>
                </c:pt>
                <c:pt idx="4">
                  <c:v>0.256369171607114</c:v>
                </c:pt>
                <c:pt idx="5">
                  <c:v>0.390368178829717</c:v>
                </c:pt>
                <c:pt idx="6">
                  <c:v>0.324661810613944</c:v>
                </c:pt>
                <c:pt idx="7">
                  <c:v>0.239912128569777</c:v>
                </c:pt>
                <c:pt idx="8">
                  <c:v>0.231206235962479</c:v>
                </c:pt>
                <c:pt idx="9">
                  <c:v>0.2734375</c:v>
                </c:pt>
                <c:pt idx="10">
                  <c:v>0.228571428571429</c:v>
                </c:pt>
                <c:pt idx="11">
                  <c:v>0.221297397278372</c:v>
                </c:pt>
                <c:pt idx="12">
                  <c:v>0.249337204898371</c:v>
                </c:pt>
                <c:pt idx="13">
                  <c:v>0.315720714182029</c:v>
                </c:pt>
                <c:pt idx="14">
                  <c:v>0.20956607495069</c:v>
                </c:pt>
                <c:pt idx="15">
                  <c:v>0.245089457652043</c:v>
                </c:pt>
                <c:pt idx="16">
                  <c:v>0.277176852352623</c:v>
                </c:pt>
                <c:pt idx="17">
                  <c:v>0.223954134193317</c:v>
                </c:pt>
                <c:pt idx="18">
                  <c:v>0.25</c:v>
                </c:pt>
                <c:pt idx="19">
                  <c:v>0.1953125</c:v>
                </c:pt>
                <c:pt idx="20">
                  <c:v>0.241287923737194</c:v>
                </c:pt>
                <c:pt idx="21">
                  <c:v>0.22096807907074</c:v>
                </c:pt>
                <c:pt idx="22">
                  <c:v>0.208307031940412</c:v>
                </c:pt>
                <c:pt idx="23">
                  <c:v>0.250995015956112</c:v>
                </c:pt>
                <c:pt idx="24">
                  <c:v>0.187085153598901</c:v>
                </c:pt>
                <c:pt idx="25">
                  <c:v>0.279155188246097</c:v>
                </c:pt>
                <c:pt idx="26">
                  <c:v>0.214619366241636</c:v>
                </c:pt>
              </c:numCache>
            </c:numRef>
          </c:xVal>
          <c:yVal>
            <c:numRef>
              <c:f>'imax TA'!$A$2:$A$28</c:f>
              <c:numCache>
                <c:formatCode>General</c:formatCode>
                <c:ptCount val="27"/>
                <c:pt idx="0">
                  <c:v>0.8</c:v>
                </c:pt>
                <c:pt idx="1">
                  <c:v>6.0</c:v>
                </c:pt>
                <c:pt idx="2">
                  <c:v>2.1</c:v>
                </c:pt>
                <c:pt idx="3">
                  <c:v>2.8</c:v>
                </c:pt>
                <c:pt idx="4">
                  <c:v>1.3</c:v>
                </c:pt>
                <c:pt idx="5">
                  <c:v>1.4</c:v>
                </c:pt>
                <c:pt idx="6">
                  <c:v>1.3</c:v>
                </c:pt>
                <c:pt idx="7">
                  <c:v>1.5</c:v>
                </c:pt>
                <c:pt idx="8">
                  <c:v>3.3</c:v>
                </c:pt>
                <c:pt idx="9">
                  <c:v>5.6</c:v>
                </c:pt>
                <c:pt idx="10">
                  <c:v>1.6</c:v>
                </c:pt>
                <c:pt idx="11">
                  <c:v>1.4</c:v>
                </c:pt>
                <c:pt idx="12">
                  <c:v>1.4</c:v>
                </c:pt>
                <c:pt idx="13">
                  <c:v>2.4</c:v>
                </c:pt>
                <c:pt idx="14">
                  <c:v>1.0</c:v>
                </c:pt>
                <c:pt idx="15">
                  <c:v>1.8</c:v>
                </c:pt>
                <c:pt idx="16">
                  <c:v>3.8</c:v>
                </c:pt>
                <c:pt idx="17">
                  <c:v>1.4</c:v>
                </c:pt>
                <c:pt idx="18">
                  <c:v>1.8</c:v>
                </c:pt>
                <c:pt idx="19">
                  <c:v>0.8</c:v>
                </c:pt>
                <c:pt idx="20">
                  <c:v>1.5</c:v>
                </c:pt>
                <c:pt idx="21">
                  <c:v>1.4</c:v>
                </c:pt>
                <c:pt idx="22">
                  <c:v>1.3</c:v>
                </c:pt>
                <c:pt idx="23">
                  <c:v>1.4</c:v>
                </c:pt>
                <c:pt idx="24">
                  <c:v>1.3</c:v>
                </c:pt>
                <c:pt idx="25">
                  <c:v>1.8</c:v>
                </c:pt>
                <c:pt idx="26">
                  <c:v>0.9</c:v>
                </c:pt>
              </c:numCache>
            </c:numRef>
          </c:yVal>
        </c:ser>
        <c:axId val="327797496"/>
        <c:axId val="327800504"/>
      </c:scatterChart>
      <c:valAx>
        <c:axId val="327797496"/>
        <c:scaling>
          <c:orientation val="minMax"/>
          <c:max val="0.4"/>
          <c:min val="0.18"/>
        </c:scaling>
        <c:axPos val="b"/>
        <c:numFmt formatCode="0.00" sourceLinked="1"/>
        <c:tickLblPos val="nextTo"/>
        <c:crossAx val="327800504"/>
        <c:crosses val="autoZero"/>
        <c:crossBetween val="midCat"/>
      </c:valAx>
      <c:valAx>
        <c:axId val="327800504"/>
        <c:scaling>
          <c:logBase val="10.0"/>
          <c:orientation val="minMax"/>
        </c:scaling>
        <c:axPos val="l"/>
        <c:majorGridlines/>
        <c:numFmt formatCode="General" sourceLinked="1"/>
        <c:tickLblPos val="nextTo"/>
        <c:crossAx val="327797496"/>
        <c:crosses val="autoZero"/>
        <c:crossBetween val="midCat"/>
      </c:valAx>
    </c:plotArea>
    <c:plotVisOnly val="1"/>
  </c:chart>
  <c:spPr>
    <a:ln w="19050">
      <a:solidFill>
        <a:srgbClr val="FF0000"/>
      </a:solidFill>
    </a:ln>
  </c:sp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2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trendline>
            <c:trendlineType val="exp"/>
            <c:dispRSqr val="1"/>
            <c:trendlineLbl>
              <c:layout>
                <c:manualLayout>
                  <c:x val="-0.141245598828386"/>
                  <c:y val="-0.22827032492357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2400"/>
                  </a:pPr>
                  <a:endParaRPr lang="fr-FR"/>
                </a:p>
              </c:txPr>
            </c:trendlineLbl>
          </c:trendline>
          <c:xVal>
            <c:numRef>
              <c:f>'imax TA'!$F$2:$F$28</c:f>
              <c:numCache>
                <c:formatCode>0.00</c:formatCode>
                <c:ptCount val="27"/>
                <c:pt idx="0">
                  <c:v>0.230300453514739</c:v>
                </c:pt>
                <c:pt idx="1">
                  <c:v>0.355998576005696</c:v>
                </c:pt>
                <c:pt idx="2">
                  <c:v>0.346260387811634</c:v>
                </c:pt>
                <c:pt idx="3">
                  <c:v>0.308641975308642</c:v>
                </c:pt>
                <c:pt idx="4">
                  <c:v>0.256369171607114</c:v>
                </c:pt>
                <c:pt idx="5">
                  <c:v>0.390368178829717</c:v>
                </c:pt>
                <c:pt idx="6">
                  <c:v>0.324661810613944</c:v>
                </c:pt>
                <c:pt idx="7">
                  <c:v>0.239912128569777</c:v>
                </c:pt>
                <c:pt idx="8">
                  <c:v>0.231206235962479</c:v>
                </c:pt>
                <c:pt idx="9">
                  <c:v>0.2734375</c:v>
                </c:pt>
                <c:pt idx="10">
                  <c:v>0.228571428571429</c:v>
                </c:pt>
                <c:pt idx="11">
                  <c:v>0.221297397278372</c:v>
                </c:pt>
                <c:pt idx="12">
                  <c:v>0.249337204898371</c:v>
                </c:pt>
                <c:pt idx="13">
                  <c:v>0.315720714182029</c:v>
                </c:pt>
                <c:pt idx="14">
                  <c:v>0.20956607495069</c:v>
                </c:pt>
                <c:pt idx="15">
                  <c:v>0.245089457652043</c:v>
                </c:pt>
                <c:pt idx="16">
                  <c:v>0.277176852352623</c:v>
                </c:pt>
                <c:pt idx="17">
                  <c:v>0.223954134193317</c:v>
                </c:pt>
                <c:pt idx="18">
                  <c:v>0.25</c:v>
                </c:pt>
                <c:pt idx="19">
                  <c:v>0.1953125</c:v>
                </c:pt>
                <c:pt idx="20">
                  <c:v>0.241287923737194</c:v>
                </c:pt>
                <c:pt idx="21">
                  <c:v>0.22096807907074</c:v>
                </c:pt>
                <c:pt idx="22">
                  <c:v>0.208307031940412</c:v>
                </c:pt>
                <c:pt idx="23">
                  <c:v>0.250995015956112</c:v>
                </c:pt>
                <c:pt idx="24">
                  <c:v>0.187085153598901</c:v>
                </c:pt>
                <c:pt idx="25">
                  <c:v>0.279155188246097</c:v>
                </c:pt>
                <c:pt idx="26">
                  <c:v>0.214619366241636</c:v>
                </c:pt>
              </c:numCache>
            </c:numRef>
          </c:xVal>
          <c:yVal>
            <c:numRef>
              <c:f>'imax TA'!$B$2:$B$28</c:f>
              <c:numCache>
                <c:formatCode>General</c:formatCode>
                <c:ptCount val="27"/>
                <c:pt idx="0">
                  <c:v>2.3</c:v>
                </c:pt>
                <c:pt idx="1">
                  <c:v>20.8</c:v>
                </c:pt>
                <c:pt idx="2">
                  <c:v>8.1</c:v>
                </c:pt>
                <c:pt idx="3">
                  <c:v>9.3</c:v>
                </c:pt>
                <c:pt idx="4">
                  <c:v>4.8</c:v>
                </c:pt>
                <c:pt idx="5">
                  <c:v>6.0</c:v>
                </c:pt>
                <c:pt idx="6">
                  <c:v>4.1</c:v>
                </c:pt>
                <c:pt idx="7">
                  <c:v>6.3</c:v>
                </c:pt>
                <c:pt idx="8">
                  <c:v>9.6</c:v>
                </c:pt>
                <c:pt idx="9">
                  <c:v>14.2</c:v>
                </c:pt>
                <c:pt idx="10">
                  <c:v>6.0</c:v>
                </c:pt>
                <c:pt idx="11">
                  <c:v>4.3</c:v>
                </c:pt>
                <c:pt idx="12">
                  <c:v>5.3</c:v>
                </c:pt>
                <c:pt idx="13">
                  <c:v>7.7</c:v>
                </c:pt>
                <c:pt idx="14">
                  <c:v>5.6</c:v>
                </c:pt>
                <c:pt idx="15">
                  <c:v>5.0</c:v>
                </c:pt>
                <c:pt idx="16">
                  <c:v>11.5</c:v>
                </c:pt>
                <c:pt idx="17">
                  <c:v>3.7</c:v>
                </c:pt>
                <c:pt idx="18">
                  <c:v>4.1</c:v>
                </c:pt>
                <c:pt idx="19">
                  <c:v>4.9</c:v>
                </c:pt>
                <c:pt idx="20">
                  <c:v>5.1</c:v>
                </c:pt>
                <c:pt idx="21">
                  <c:v>3.9</c:v>
                </c:pt>
                <c:pt idx="22">
                  <c:v>4.0</c:v>
                </c:pt>
                <c:pt idx="23">
                  <c:v>4.5</c:v>
                </c:pt>
                <c:pt idx="24">
                  <c:v>5.0</c:v>
                </c:pt>
                <c:pt idx="25">
                  <c:v>5.6</c:v>
                </c:pt>
                <c:pt idx="26">
                  <c:v>3.9</c:v>
                </c:pt>
              </c:numCache>
            </c:numRef>
          </c:yVal>
        </c:ser>
        <c:axId val="327825368"/>
        <c:axId val="327828376"/>
      </c:scatterChart>
      <c:valAx>
        <c:axId val="327825368"/>
        <c:scaling>
          <c:orientation val="minMax"/>
          <c:max val="0.4"/>
          <c:min val="0.18"/>
        </c:scaling>
        <c:axPos val="b"/>
        <c:numFmt formatCode="0.00" sourceLinked="1"/>
        <c:tickLblPos val="nextTo"/>
        <c:crossAx val="327828376"/>
        <c:crosses val="autoZero"/>
        <c:crossBetween val="midCat"/>
      </c:valAx>
      <c:valAx>
        <c:axId val="327828376"/>
        <c:scaling>
          <c:logBase val="10.0"/>
          <c:orientation val="minMax"/>
        </c:scaling>
        <c:axPos val="l"/>
        <c:majorGridlines/>
        <c:numFmt formatCode="General" sourceLinked="1"/>
        <c:tickLblPos val="nextTo"/>
        <c:crossAx val="327825368"/>
        <c:crosses val="autoZero"/>
        <c:crossBetween val="midCat"/>
      </c:valAx>
    </c:plotArea>
    <c:plotVisOnly val="1"/>
  </c:chart>
  <c:spPr>
    <a:ln w="19050">
      <a:solidFill>
        <a:srgbClr val="FF0000"/>
      </a:solidFill>
    </a:ln>
  </c:sp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2"/>
  <c:chart>
    <c:plotArea>
      <c:layout/>
      <c:lineChart>
        <c:grouping val="standard"/>
        <c:ser>
          <c:idx val="0"/>
          <c:order val="0"/>
          <c:tx>
            <c:v>Latence</c:v>
          </c:tx>
          <c:cat>
            <c:numRef>
              <c:f>SGB!$A$2:$A$9</c:f>
              <c:numCache>
                <c:formatCode>0;[Rouge]0</c:formatCode>
                <c:ptCount val="8"/>
                <c:pt idx="0">
                  <c:v>4.0</c:v>
                </c:pt>
                <c:pt idx="1">
                  <c:v>11.0</c:v>
                </c:pt>
                <c:pt idx="2">
                  <c:v>18.0</c:v>
                </c:pt>
                <c:pt idx="3">
                  <c:v>25.0</c:v>
                </c:pt>
                <c:pt idx="4">
                  <c:v>39.0</c:v>
                </c:pt>
                <c:pt idx="5">
                  <c:v>46.0</c:v>
                </c:pt>
                <c:pt idx="6">
                  <c:v>60.0</c:v>
                </c:pt>
                <c:pt idx="7">
                  <c:v>90.0</c:v>
                </c:pt>
              </c:numCache>
            </c:numRef>
          </c:cat>
          <c:val>
            <c:numRef>
              <c:f>SGB!$B$2:$B$9</c:f>
              <c:numCache>
                <c:formatCode>0.00;[Rouge]0.00</c:formatCode>
                <c:ptCount val="8"/>
                <c:pt idx="0">
                  <c:v>6.48</c:v>
                </c:pt>
                <c:pt idx="1">
                  <c:v>19.9</c:v>
                </c:pt>
                <c:pt idx="2">
                  <c:v>17.1</c:v>
                </c:pt>
                <c:pt idx="3">
                  <c:v>25.5</c:v>
                </c:pt>
                <c:pt idx="4">
                  <c:v>29.3</c:v>
                </c:pt>
                <c:pt idx="5">
                  <c:v>24.2</c:v>
                </c:pt>
                <c:pt idx="6">
                  <c:v>17.3</c:v>
                </c:pt>
                <c:pt idx="7">
                  <c:v>13.9</c:v>
                </c:pt>
              </c:numCache>
            </c:numRef>
          </c:val>
        </c:ser>
        <c:ser>
          <c:idx val="1"/>
          <c:order val="1"/>
          <c:tx>
            <c:v>Durée</c:v>
          </c:tx>
          <c:cat>
            <c:numRef>
              <c:f>SGB!$A$2:$A$9</c:f>
              <c:numCache>
                <c:formatCode>0;[Rouge]0</c:formatCode>
                <c:ptCount val="8"/>
                <c:pt idx="0">
                  <c:v>4.0</c:v>
                </c:pt>
                <c:pt idx="1">
                  <c:v>11.0</c:v>
                </c:pt>
                <c:pt idx="2">
                  <c:v>18.0</c:v>
                </c:pt>
                <c:pt idx="3">
                  <c:v>25.0</c:v>
                </c:pt>
                <c:pt idx="4">
                  <c:v>39.0</c:v>
                </c:pt>
                <c:pt idx="5">
                  <c:v>46.0</c:v>
                </c:pt>
                <c:pt idx="6">
                  <c:v>60.0</c:v>
                </c:pt>
                <c:pt idx="7">
                  <c:v>90.0</c:v>
                </c:pt>
              </c:numCache>
            </c:numRef>
          </c:cat>
          <c:val>
            <c:numRef>
              <c:f>SGB!$C$2:$C$9</c:f>
              <c:numCache>
                <c:formatCode>0.00;[Rouge]0.00</c:formatCode>
                <c:ptCount val="8"/>
                <c:pt idx="0">
                  <c:v>9.0</c:v>
                </c:pt>
                <c:pt idx="1">
                  <c:v>15.0</c:v>
                </c:pt>
                <c:pt idx="2">
                  <c:v>22.2</c:v>
                </c:pt>
                <c:pt idx="3">
                  <c:v>14.5</c:v>
                </c:pt>
                <c:pt idx="4">
                  <c:v>14.3</c:v>
                </c:pt>
                <c:pt idx="5">
                  <c:v>15.0</c:v>
                </c:pt>
                <c:pt idx="6">
                  <c:v>13.0</c:v>
                </c:pt>
                <c:pt idx="7">
                  <c:v>11.8</c:v>
                </c:pt>
              </c:numCache>
            </c:numRef>
          </c:val>
        </c:ser>
        <c:ser>
          <c:idx val="2"/>
          <c:order val="2"/>
          <c:tx>
            <c:v>Ampitude</c:v>
          </c:tx>
          <c:cat>
            <c:numRef>
              <c:f>SGB!$A$2:$A$9</c:f>
              <c:numCache>
                <c:formatCode>0;[Rouge]0</c:formatCode>
                <c:ptCount val="8"/>
                <c:pt idx="0">
                  <c:v>4.0</c:v>
                </c:pt>
                <c:pt idx="1">
                  <c:v>11.0</c:v>
                </c:pt>
                <c:pt idx="2">
                  <c:v>18.0</c:v>
                </c:pt>
                <c:pt idx="3">
                  <c:v>25.0</c:v>
                </c:pt>
                <c:pt idx="4">
                  <c:v>39.0</c:v>
                </c:pt>
                <c:pt idx="5">
                  <c:v>46.0</c:v>
                </c:pt>
                <c:pt idx="6">
                  <c:v>60.0</c:v>
                </c:pt>
                <c:pt idx="7">
                  <c:v>90.0</c:v>
                </c:pt>
              </c:numCache>
            </c:numRef>
          </c:cat>
          <c:val>
            <c:numRef>
              <c:f>SGB!$D$2:$D$9</c:f>
              <c:numCache>
                <c:formatCode>0.00;[Rouge]0.00</c:formatCode>
                <c:ptCount val="8"/>
                <c:pt idx="0">
                  <c:v>1.27</c:v>
                </c:pt>
                <c:pt idx="1">
                  <c:v>0.065</c:v>
                </c:pt>
                <c:pt idx="2">
                  <c:v>0.41</c:v>
                </c:pt>
                <c:pt idx="3">
                  <c:v>0.99</c:v>
                </c:pt>
                <c:pt idx="4">
                  <c:v>2.6</c:v>
                </c:pt>
                <c:pt idx="5">
                  <c:v>2.4</c:v>
                </c:pt>
                <c:pt idx="6">
                  <c:v>2.9</c:v>
                </c:pt>
                <c:pt idx="7">
                  <c:v>4.3</c:v>
                </c:pt>
              </c:numCache>
            </c:numRef>
          </c:val>
        </c:ser>
        <c:ser>
          <c:idx val="3"/>
          <c:order val="3"/>
          <c:tx>
            <c:v>Seuil</c:v>
          </c:tx>
          <c:cat>
            <c:numRef>
              <c:f>SGB!$A$2:$A$9</c:f>
              <c:numCache>
                <c:formatCode>0;[Rouge]0</c:formatCode>
                <c:ptCount val="8"/>
                <c:pt idx="0">
                  <c:v>4.0</c:v>
                </c:pt>
                <c:pt idx="1">
                  <c:v>11.0</c:v>
                </c:pt>
                <c:pt idx="2">
                  <c:v>18.0</c:v>
                </c:pt>
                <c:pt idx="3">
                  <c:v>25.0</c:v>
                </c:pt>
                <c:pt idx="4">
                  <c:v>39.0</c:v>
                </c:pt>
                <c:pt idx="5">
                  <c:v>46.0</c:v>
                </c:pt>
                <c:pt idx="6">
                  <c:v>60.0</c:v>
                </c:pt>
                <c:pt idx="7">
                  <c:v>90.0</c:v>
                </c:pt>
              </c:numCache>
            </c:numRef>
          </c:cat>
          <c:val>
            <c:numRef>
              <c:f>SGB!$E$2:$E$9</c:f>
              <c:numCache>
                <c:formatCode>0.00;[Rouge]0.00</c:formatCode>
                <c:ptCount val="8"/>
                <c:pt idx="0">
                  <c:v>2.0</c:v>
                </c:pt>
                <c:pt idx="1">
                  <c:v>5.0</c:v>
                </c:pt>
                <c:pt idx="2">
                  <c:v>4.0</c:v>
                </c:pt>
                <c:pt idx="3">
                  <c:v>2.6</c:v>
                </c:pt>
                <c:pt idx="4">
                  <c:v>2.1</c:v>
                </c:pt>
                <c:pt idx="5">
                  <c:v>2.4</c:v>
                </c:pt>
                <c:pt idx="6">
                  <c:v>1.6</c:v>
                </c:pt>
                <c:pt idx="7">
                  <c:v>2.4</c:v>
                </c:pt>
              </c:numCache>
            </c:numRef>
          </c:val>
        </c:ser>
        <c:ser>
          <c:idx val="4"/>
          <c:order val="4"/>
          <c:tx>
            <c:v>I max</c:v>
          </c:tx>
          <c:cat>
            <c:numRef>
              <c:f>SGB!$A$2:$A$9</c:f>
              <c:numCache>
                <c:formatCode>0;[Rouge]0</c:formatCode>
                <c:ptCount val="8"/>
                <c:pt idx="0">
                  <c:v>4.0</c:v>
                </c:pt>
                <c:pt idx="1">
                  <c:v>11.0</c:v>
                </c:pt>
                <c:pt idx="2">
                  <c:v>18.0</c:v>
                </c:pt>
                <c:pt idx="3">
                  <c:v>25.0</c:v>
                </c:pt>
                <c:pt idx="4">
                  <c:v>39.0</c:v>
                </c:pt>
                <c:pt idx="5">
                  <c:v>46.0</c:v>
                </c:pt>
                <c:pt idx="6">
                  <c:v>60.0</c:v>
                </c:pt>
                <c:pt idx="7">
                  <c:v>90.0</c:v>
                </c:pt>
              </c:numCache>
            </c:numRef>
          </c:cat>
          <c:val>
            <c:numRef>
              <c:f>SGB!$F$2:$F$9</c:f>
              <c:numCache>
                <c:formatCode>0.00;[Rouge]0.00</c:formatCode>
                <c:ptCount val="8"/>
                <c:pt idx="0">
                  <c:v>9.5</c:v>
                </c:pt>
                <c:pt idx="1">
                  <c:v>65.0</c:v>
                </c:pt>
                <c:pt idx="2">
                  <c:v>100.0</c:v>
                </c:pt>
                <c:pt idx="3">
                  <c:v>70.0</c:v>
                </c:pt>
                <c:pt idx="4">
                  <c:v>80.0</c:v>
                </c:pt>
                <c:pt idx="5">
                  <c:v>50.0</c:v>
                </c:pt>
                <c:pt idx="6">
                  <c:v>40.0</c:v>
                </c:pt>
                <c:pt idx="7">
                  <c:v>40.0</c:v>
                </c:pt>
              </c:numCache>
            </c:numRef>
          </c:val>
        </c:ser>
        <c:marker val="1"/>
        <c:axId val="327881000"/>
        <c:axId val="327884216"/>
      </c:lineChart>
      <c:catAx>
        <c:axId val="327881000"/>
        <c:scaling>
          <c:orientation val="minMax"/>
        </c:scaling>
        <c:axPos val="b"/>
        <c:numFmt formatCode="0;[Rouge]0" sourceLinked="1"/>
        <c:tickLblPos val="nextTo"/>
        <c:crossAx val="327884216"/>
        <c:crosses val="autoZero"/>
        <c:auto val="1"/>
        <c:lblAlgn val="ctr"/>
        <c:lblOffset val="1"/>
        <c:tickLblSkip val="2"/>
        <c:tickMarkSkip val="1"/>
      </c:catAx>
      <c:valAx>
        <c:axId val="327884216"/>
        <c:scaling>
          <c:orientation val="minMax"/>
          <c:max val="40.0"/>
        </c:scaling>
        <c:axPos val="l"/>
        <c:majorGridlines/>
        <c:numFmt formatCode="0.00;[Rouge]0.00" sourceLinked="1"/>
        <c:tickLblPos val="nextTo"/>
        <c:crossAx val="327881000"/>
        <c:crosses val="autoZero"/>
        <c:crossBetween val="between"/>
      </c:valAx>
    </c:plotArea>
    <c:plotVisOnly val="1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2"/>
  <c:chart>
    <c:plotArea>
      <c:layout/>
      <c:lineChart>
        <c:grouping val="standard"/>
        <c:ser>
          <c:idx val="0"/>
          <c:order val="0"/>
          <c:tx>
            <c:v>Latence</c:v>
          </c:tx>
          <c:cat>
            <c:numRef>
              <c:f>SGB!$A$2:$A$13</c:f>
              <c:numCache>
                <c:formatCode>d/mm/yy</c:formatCode>
                <c:ptCount val="12"/>
                <c:pt idx="0">
                  <c:v>41247.0</c:v>
                </c:pt>
                <c:pt idx="1">
                  <c:v>41254.0</c:v>
                </c:pt>
                <c:pt idx="2">
                  <c:v>41261.0</c:v>
                </c:pt>
                <c:pt idx="3">
                  <c:v>41268.0</c:v>
                </c:pt>
                <c:pt idx="4">
                  <c:v>41282.0</c:v>
                </c:pt>
                <c:pt idx="5">
                  <c:v>41289.0</c:v>
                </c:pt>
                <c:pt idx="6">
                  <c:v>41303.0</c:v>
                </c:pt>
                <c:pt idx="7">
                  <c:v>41333.0</c:v>
                </c:pt>
                <c:pt idx="8">
                  <c:v>41351.0</c:v>
                </c:pt>
                <c:pt idx="9">
                  <c:v>41403.0</c:v>
                </c:pt>
                <c:pt idx="10">
                  <c:v>41473.0</c:v>
                </c:pt>
                <c:pt idx="11">
                  <c:v>41683.0</c:v>
                </c:pt>
              </c:numCache>
            </c:numRef>
          </c:cat>
          <c:val>
            <c:numRef>
              <c:f>SGB!$B$2:$B$28</c:f>
              <c:numCache>
                <c:formatCode>0.00;[Rouge]0.00</c:formatCode>
                <c:ptCount val="27"/>
                <c:pt idx="0">
                  <c:v>6.48</c:v>
                </c:pt>
                <c:pt idx="1">
                  <c:v>19.9</c:v>
                </c:pt>
                <c:pt idx="2">
                  <c:v>17.1</c:v>
                </c:pt>
                <c:pt idx="3">
                  <c:v>25.5</c:v>
                </c:pt>
                <c:pt idx="4">
                  <c:v>29.3</c:v>
                </c:pt>
                <c:pt idx="5">
                  <c:v>24.2</c:v>
                </c:pt>
                <c:pt idx="6">
                  <c:v>17.3</c:v>
                </c:pt>
                <c:pt idx="7">
                  <c:v>13.9</c:v>
                </c:pt>
                <c:pt idx="8">
                  <c:v>8.38</c:v>
                </c:pt>
                <c:pt idx="9">
                  <c:v>7.2</c:v>
                </c:pt>
                <c:pt idx="10">
                  <c:v>5.85</c:v>
                </c:pt>
                <c:pt idx="11">
                  <c:v>5.42</c:v>
                </c:pt>
                <c:pt idx="26" formatCode="General">
                  <c:v>0.0</c:v>
                </c:pt>
              </c:numCache>
            </c:numRef>
          </c:val>
        </c:ser>
        <c:ser>
          <c:idx val="1"/>
          <c:order val="1"/>
          <c:tx>
            <c:v>Durée</c:v>
          </c:tx>
          <c:cat>
            <c:numRef>
              <c:f>SGB!$A$2:$A$13</c:f>
              <c:numCache>
                <c:formatCode>d/mm/yy</c:formatCode>
                <c:ptCount val="12"/>
                <c:pt idx="0">
                  <c:v>41247.0</c:v>
                </c:pt>
                <c:pt idx="1">
                  <c:v>41254.0</c:v>
                </c:pt>
                <c:pt idx="2">
                  <c:v>41261.0</c:v>
                </c:pt>
                <c:pt idx="3">
                  <c:v>41268.0</c:v>
                </c:pt>
                <c:pt idx="4">
                  <c:v>41282.0</c:v>
                </c:pt>
                <c:pt idx="5">
                  <c:v>41289.0</c:v>
                </c:pt>
                <c:pt idx="6">
                  <c:v>41303.0</c:v>
                </c:pt>
                <c:pt idx="7">
                  <c:v>41333.0</c:v>
                </c:pt>
                <c:pt idx="8">
                  <c:v>41351.0</c:v>
                </c:pt>
                <c:pt idx="9">
                  <c:v>41403.0</c:v>
                </c:pt>
                <c:pt idx="10">
                  <c:v>41473.0</c:v>
                </c:pt>
                <c:pt idx="11">
                  <c:v>41683.0</c:v>
                </c:pt>
              </c:numCache>
            </c:numRef>
          </c:cat>
          <c:val>
            <c:numRef>
              <c:f>SGB!$C$2:$C$28</c:f>
              <c:numCache>
                <c:formatCode>0.00;[Rouge]0.00</c:formatCode>
                <c:ptCount val="27"/>
                <c:pt idx="0">
                  <c:v>9.0</c:v>
                </c:pt>
                <c:pt idx="1">
                  <c:v>15.0</c:v>
                </c:pt>
                <c:pt idx="2">
                  <c:v>22.2</c:v>
                </c:pt>
                <c:pt idx="3">
                  <c:v>14.5</c:v>
                </c:pt>
                <c:pt idx="4">
                  <c:v>14.3</c:v>
                </c:pt>
                <c:pt idx="5">
                  <c:v>15.0</c:v>
                </c:pt>
                <c:pt idx="6">
                  <c:v>13.0</c:v>
                </c:pt>
                <c:pt idx="7">
                  <c:v>11.8</c:v>
                </c:pt>
                <c:pt idx="8">
                  <c:v>9.6</c:v>
                </c:pt>
                <c:pt idx="9">
                  <c:v>8.1</c:v>
                </c:pt>
                <c:pt idx="10">
                  <c:v>7.5</c:v>
                </c:pt>
                <c:pt idx="11">
                  <c:v>8.0</c:v>
                </c:pt>
                <c:pt idx="26" formatCode="General">
                  <c:v>0.0</c:v>
                </c:pt>
              </c:numCache>
            </c:numRef>
          </c:val>
        </c:ser>
        <c:ser>
          <c:idx val="2"/>
          <c:order val="2"/>
          <c:tx>
            <c:v>Amplitude</c:v>
          </c:tx>
          <c:cat>
            <c:numRef>
              <c:f>SGB!$A$2:$A$13</c:f>
              <c:numCache>
                <c:formatCode>d/mm/yy</c:formatCode>
                <c:ptCount val="12"/>
                <c:pt idx="0">
                  <c:v>41247.0</c:v>
                </c:pt>
                <c:pt idx="1">
                  <c:v>41254.0</c:v>
                </c:pt>
                <c:pt idx="2">
                  <c:v>41261.0</c:v>
                </c:pt>
                <c:pt idx="3">
                  <c:v>41268.0</c:v>
                </c:pt>
                <c:pt idx="4">
                  <c:v>41282.0</c:v>
                </c:pt>
                <c:pt idx="5">
                  <c:v>41289.0</c:v>
                </c:pt>
                <c:pt idx="6">
                  <c:v>41303.0</c:v>
                </c:pt>
                <c:pt idx="7">
                  <c:v>41333.0</c:v>
                </c:pt>
                <c:pt idx="8">
                  <c:v>41351.0</c:v>
                </c:pt>
                <c:pt idx="9">
                  <c:v>41403.0</c:v>
                </c:pt>
                <c:pt idx="10">
                  <c:v>41473.0</c:v>
                </c:pt>
                <c:pt idx="11">
                  <c:v>41683.0</c:v>
                </c:pt>
              </c:numCache>
            </c:numRef>
          </c:cat>
          <c:val>
            <c:numRef>
              <c:f>SGB!$D$2:$D$28</c:f>
              <c:numCache>
                <c:formatCode>0.00;[Rouge]0.00</c:formatCode>
                <c:ptCount val="27"/>
                <c:pt idx="0">
                  <c:v>1.27</c:v>
                </c:pt>
                <c:pt idx="1">
                  <c:v>0.065</c:v>
                </c:pt>
                <c:pt idx="2">
                  <c:v>0.41</c:v>
                </c:pt>
                <c:pt idx="3">
                  <c:v>0.99</c:v>
                </c:pt>
                <c:pt idx="4">
                  <c:v>2.6</c:v>
                </c:pt>
                <c:pt idx="5">
                  <c:v>2.4</c:v>
                </c:pt>
                <c:pt idx="6">
                  <c:v>2.9</c:v>
                </c:pt>
                <c:pt idx="7">
                  <c:v>4.3</c:v>
                </c:pt>
                <c:pt idx="8">
                  <c:v>7.3</c:v>
                </c:pt>
                <c:pt idx="9">
                  <c:v>8.5</c:v>
                </c:pt>
                <c:pt idx="10">
                  <c:v>8.8</c:v>
                </c:pt>
                <c:pt idx="11">
                  <c:v>11.9</c:v>
                </c:pt>
                <c:pt idx="26" formatCode="General">
                  <c:v>0.0</c:v>
                </c:pt>
              </c:numCache>
            </c:numRef>
          </c:val>
        </c:ser>
        <c:ser>
          <c:idx val="3"/>
          <c:order val="3"/>
          <c:tx>
            <c:v>Seuil</c:v>
          </c:tx>
          <c:cat>
            <c:numRef>
              <c:f>SGB!$A$2:$A$13</c:f>
              <c:numCache>
                <c:formatCode>d/mm/yy</c:formatCode>
                <c:ptCount val="12"/>
                <c:pt idx="0">
                  <c:v>41247.0</c:v>
                </c:pt>
                <c:pt idx="1">
                  <c:v>41254.0</c:v>
                </c:pt>
                <c:pt idx="2">
                  <c:v>41261.0</c:v>
                </c:pt>
                <c:pt idx="3">
                  <c:v>41268.0</c:v>
                </c:pt>
                <c:pt idx="4">
                  <c:v>41282.0</c:v>
                </c:pt>
                <c:pt idx="5">
                  <c:v>41289.0</c:v>
                </c:pt>
                <c:pt idx="6">
                  <c:v>41303.0</c:v>
                </c:pt>
                <c:pt idx="7">
                  <c:v>41333.0</c:v>
                </c:pt>
                <c:pt idx="8">
                  <c:v>41351.0</c:v>
                </c:pt>
                <c:pt idx="9">
                  <c:v>41403.0</c:v>
                </c:pt>
                <c:pt idx="10">
                  <c:v>41473.0</c:v>
                </c:pt>
                <c:pt idx="11">
                  <c:v>41683.0</c:v>
                </c:pt>
              </c:numCache>
            </c:numRef>
          </c:cat>
          <c:val>
            <c:numRef>
              <c:f>SGB!$E$2:$E$28</c:f>
              <c:numCache>
                <c:formatCode>0.00;[Rouge]0.00</c:formatCode>
                <c:ptCount val="27"/>
                <c:pt idx="0">
                  <c:v>2.0</c:v>
                </c:pt>
                <c:pt idx="1">
                  <c:v>5.0</c:v>
                </c:pt>
                <c:pt idx="2">
                  <c:v>4.0</c:v>
                </c:pt>
                <c:pt idx="3">
                  <c:v>2.6</c:v>
                </c:pt>
                <c:pt idx="4">
                  <c:v>2.1</c:v>
                </c:pt>
                <c:pt idx="5">
                  <c:v>2.4</c:v>
                </c:pt>
                <c:pt idx="6">
                  <c:v>1.6</c:v>
                </c:pt>
                <c:pt idx="7">
                  <c:v>2.4</c:v>
                </c:pt>
                <c:pt idx="8">
                  <c:v>2.8</c:v>
                </c:pt>
                <c:pt idx="9">
                  <c:v>2.8</c:v>
                </c:pt>
                <c:pt idx="10">
                  <c:v>2.9</c:v>
                </c:pt>
                <c:pt idx="11">
                  <c:v>2.4</c:v>
                </c:pt>
                <c:pt idx="26" formatCode="General">
                  <c:v>0.0</c:v>
                </c:pt>
              </c:numCache>
            </c:numRef>
          </c:val>
        </c:ser>
        <c:ser>
          <c:idx val="4"/>
          <c:order val="4"/>
          <c:tx>
            <c:v>Imax</c:v>
          </c:tx>
          <c:cat>
            <c:numRef>
              <c:f>SGB!$A$2:$A$13</c:f>
              <c:numCache>
                <c:formatCode>d/mm/yy</c:formatCode>
                <c:ptCount val="12"/>
                <c:pt idx="0">
                  <c:v>41247.0</c:v>
                </c:pt>
                <c:pt idx="1">
                  <c:v>41254.0</c:v>
                </c:pt>
                <c:pt idx="2">
                  <c:v>41261.0</c:v>
                </c:pt>
                <c:pt idx="3">
                  <c:v>41268.0</c:v>
                </c:pt>
                <c:pt idx="4">
                  <c:v>41282.0</c:v>
                </c:pt>
                <c:pt idx="5">
                  <c:v>41289.0</c:v>
                </c:pt>
                <c:pt idx="6">
                  <c:v>41303.0</c:v>
                </c:pt>
                <c:pt idx="7">
                  <c:v>41333.0</c:v>
                </c:pt>
                <c:pt idx="8">
                  <c:v>41351.0</c:v>
                </c:pt>
                <c:pt idx="9">
                  <c:v>41403.0</c:v>
                </c:pt>
                <c:pt idx="10">
                  <c:v>41473.0</c:v>
                </c:pt>
                <c:pt idx="11">
                  <c:v>41683.0</c:v>
                </c:pt>
              </c:numCache>
            </c:numRef>
          </c:cat>
          <c:val>
            <c:numRef>
              <c:f>SGB!$F$2:$F$28</c:f>
              <c:numCache>
                <c:formatCode>0.00;[Rouge]0.00</c:formatCode>
                <c:ptCount val="27"/>
                <c:pt idx="0">
                  <c:v>9.5</c:v>
                </c:pt>
                <c:pt idx="1">
                  <c:v>65.0</c:v>
                </c:pt>
                <c:pt idx="2">
                  <c:v>100.0</c:v>
                </c:pt>
                <c:pt idx="3">
                  <c:v>70.0</c:v>
                </c:pt>
                <c:pt idx="4">
                  <c:v>80.0</c:v>
                </c:pt>
                <c:pt idx="5">
                  <c:v>50.0</c:v>
                </c:pt>
                <c:pt idx="6">
                  <c:v>50.0</c:v>
                </c:pt>
                <c:pt idx="7">
                  <c:v>50.0</c:v>
                </c:pt>
                <c:pt idx="8">
                  <c:v>50.0</c:v>
                </c:pt>
                <c:pt idx="9">
                  <c:v>25.0</c:v>
                </c:pt>
                <c:pt idx="10">
                  <c:v>20.0</c:v>
                </c:pt>
                <c:pt idx="11">
                  <c:v>19.9</c:v>
                </c:pt>
                <c:pt idx="26" formatCode="General">
                  <c:v>0.0</c:v>
                </c:pt>
              </c:numCache>
            </c:numRef>
          </c:val>
        </c:ser>
        <c:marker val="1"/>
        <c:axId val="327922280"/>
        <c:axId val="327925480"/>
      </c:lineChart>
      <c:dateAx>
        <c:axId val="327922280"/>
        <c:scaling>
          <c:orientation val="minMax"/>
        </c:scaling>
        <c:axPos val="b"/>
        <c:numFmt formatCode="d/mm/yy" sourceLinked="1"/>
        <c:tickLblPos val="nextTo"/>
        <c:crossAx val="327925480"/>
        <c:crosses val="autoZero"/>
        <c:auto val="1"/>
        <c:lblOffset val="100"/>
      </c:dateAx>
      <c:valAx>
        <c:axId val="327925480"/>
        <c:scaling>
          <c:orientation val="minMax"/>
          <c:max val="40.0"/>
        </c:scaling>
        <c:axPos val="l"/>
        <c:majorGridlines/>
        <c:numFmt formatCode="0.00;[Rouge]0.00" sourceLinked="1"/>
        <c:tickLblPos val="nextTo"/>
        <c:crossAx val="327922280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2"/>
  <c:chart>
    <c:plotArea>
      <c:layout>
        <c:manualLayout>
          <c:layoutTarget val="inner"/>
          <c:xMode val="edge"/>
          <c:yMode val="edge"/>
          <c:x val="0.084669072615923"/>
          <c:y val="0.0740740740740741"/>
          <c:w val="0.857969816272966"/>
          <c:h val="0.799648950131234"/>
        </c:manualLayout>
      </c:layout>
      <c:scatterChart>
        <c:scatterStyle val="lineMarker"/>
        <c:ser>
          <c:idx val="0"/>
          <c:order val="0"/>
          <c:xVal>
            <c:numRef>
              <c:f>'Imax APB poignet'!$B$35:$B$40</c:f>
              <c:numCache>
                <c:formatCode>General</c:formatCode>
                <c:ptCount val="6"/>
                <c:pt idx="0">
                  <c:v>1.2</c:v>
                </c:pt>
                <c:pt idx="1">
                  <c:v>2.0</c:v>
                </c:pt>
                <c:pt idx="2">
                  <c:v>1.6</c:v>
                </c:pt>
                <c:pt idx="3">
                  <c:v>3.8</c:v>
                </c:pt>
                <c:pt idx="4">
                  <c:v>2.6</c:v>
                </c:pt>
                <c:pt idx="5">
                  <c:v>5.0</c:v>
                </c:pt>
              </c:numCache>
            </c:numRef>
          </c:xVal>
          <c:yVal>
            <c:numRef>
              <c:f>'Imax APB poignet'!$A$35:$A$40</c:f>
              <c:numCache>
                <c:formatCode>General</c:formatCode>
                <c:ptCount val="6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100.0</c:v>
                </c:pt>
                <c:pt idx="4">
                  <c:v>100.0</c:v>
                </c:pt>
                <c:pt idx="5">
                  <c:v>100.0</c:v>
                </c:pt>
              </c:numCache>
            </c:numRef>
          </c:yVal>
        </c:ser>
        <c:ser>
          <c:idx val="4"/>
          <c:order val="1"/>
          <c:xVal>
            <c:numRef>
              <c:f>'Imax APB poignet'!$P$35:$P$40</c:f>
              <c:numCache>
                <c:formatCode>0.00</c:formatCode>
                <c:ptCount val="6"/>
                <c:pt idx="0">
                  <c:v>1.192893218813452</c:v>
                </c:pt>
                <c:pt idx="1">
                  <c:v>2.607106781186547</c:v>
                </c:pt>
                <c:pt idx="2">
                  <c:v>1.9</c:v>
                </c:pt>
                <c:pt idx="3" formatCode="General">
                  <c:v>10.0</c:v>
                </c:pt>
                <c:pt idx="4">
                  <c:v>7.17157287525381</c:v>
                </c:pt>
                <c:pt idx="5">
                  <c:v>12.82842712474619</c:v>
                </c:pt>
              </c:numCache>
            </c:numRef>
          </c:xVal>
          <c:yVal>
            <c:numRef>
              <c:f>'Imax APB poignet'!$A$35:$A$40</c:f>
              <c:numCache>
                <c:formatCode>General</c:formatCode>
                <c:ptCount val="6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100.0</c:v>
                </c:pt>
                <c:pt idx="4">
                  <c:v>100.0</c:v>
                </c:pt>
                <c:pt idx="5">
                  <c:v>100.0</c:v>
                </c:pt>
              </c:numCache>
            </c:numRef>
          </c:yVal>
        </c:ser>
        <c:ser>
          <c:idx val="1"/>
          <c:order val="2"/>
          <c:xVal>
            <c:numRef>
              <c:f>'Imax APB poignet'!$T$35:$T$40</c:f>
              <c:numCache>
                <c:formatCode>0.00</c:formatCode>
                <c:ptCount val="6"/>
                <c:pt idx="0">
                  <c:v>1.636329475463073</c:v>
                </c:pt>
                <c:pt idx="1">
                  <c:v>5.063670524536927</c:v>
                </c:pt>
                <c:pt idx="2">
                  <c:v>3.4</c:v>
                </c:pt>
                <c:pt idx="3" formatCode="General">
                  <c:v>36.3</c:v>
                </c:pt>
                <c:pt idx="4">
                  <c:v>5.637944549668811</c:v>
                </c:pt>
                <c:pt idx="5">
                  <c:v>66.91205545033116</c:v>
                </c:pt>
              </c:numCache>
            </c:numRef>
          </c:xVal>
          <c:yVal>
            <c:numRef>
              <c:f>'Imax APB poignet'!$A$35:$A$40</c:f>
              <c:numCache>
                <c:formatCode>General</c:formatCode>
                <c:ptCount val="6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100.0</c:v>
                </c:pt>
                <c:pt idx="4">
                  <c:v>100.0</c:v>
                </c:pt>
                <c:pt idx="5">
                  <c:v>100.0</c:v>
                </c:pt>
              </c:numCache>
            </c:numRef>
          </c:yVal>
        </c:ser>
        <c:axId val="327965320"/>
        <c:axId val="327968408"/>
      </c:scatterChart>
      <c:valAx>
        <c:axId val="327965320"/>
        <c:scaling>
          <c:orientation val="minMax"/>
          <c:max val="100.0"/>
        </c:scaling>
        <c:axPos val="b"/>
        <c:numFmt formatCode="General" sourceLinked="1"/>
        <c:tickLblPos val="nextTo"/>
        <c:crossAx val="327968408"/>
        <c:crosses val="autoZero"/>
        <c:crossBetween val="midCat"/>
      </c:valAx>
      <c:valAx>
        <c:axId val="327968408"/>
        <c:scaling>
          <c:orientation val="minMax"/>
          <c:max val="100.0"/>
        </c:scaling>
        <c:axPos val="l"/>
        <c:majorGridlines/>
        <c:numFmt formatCode="General" sourceLinked="1"/>
        <c:tickLblPos val="nextTo"/>
        <c:crossAx val="327965320"/>
        <c:crosses val="autoZero"/>
        <c:crossBetween val="midCat"/>
      </c:valAx>
    </c:plotArea>
    <c:plotVisOnly val="1"/>
    <c:dispBlanksAs val="zero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2"/>
  <c:chart>
    <c:plotArea>
      <c:layout>
        <c:manualLayout>
          <c:layoutTarget val="inner"/>
          <c:xMode val="edge"/>
          <c:yMode val="edge"/>
          <c:x val="0.084669072615923"/>
          <c:y val="0.0740740740740741"/>
          <c:w val="0.857969816272966"/>
          <c:h val="0.799648950131234"/>
        </c:manualLayout>
      </c:layout>
      <c:scatterChart>
        <c:scatterStyle val="lineMarker"/>
        <c:ser>
          <c:idx val="0"/>
          <c:order val="0"/>
          <c:xVal>
            <c:numRef>
              <c:f>'Imax APB poignet'!$B$35:$B$40</c:f>
              <c:numCache>
                <c:formatCode>General</c:formatCode>
                <c:ptCount val="6"/>
                <c:pt idx="0">
                  <c:v>1.2</c:v>
                </c:pt>
                <c:pt idx="1">
                  <c:v>2.0</c:v>
                </c:pt>
                <c:pt idx="2">
                  <c:v>1.6</c:v>
                </c:pt>
                <c:pt idx="3">
                  <c:v>3.8</c:v>
                </c:pt>
                <c:pt idx="4">
                  <c:v>2.6</c:v>
                </c:pt>
                <c:pt idx="5">
                  <c:v>5.0</c:v>
                </c:pt>
              </c:numCache>
            </c:numRef>
          </c:xVal>
          <c:yVal>
            <c:numRef>
              <c:f>'Imax APB poignet'!$A$35:$A$40</c:f>
              <c:numCache>
                <c:formatCode>General</c:formatCode>
                <c:ptCount val="6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100.0</c:v>
                </c:pt>
                <c:pt idx="4">
                  <c:v>100.0</c:v>
                </c:pt>
                <c:pt idx="5">
                  <c:v>100.0</c:v>
                </c:pt>
              </c:numCache>
            </c:numRef>
          </c:yVal>
        </c:ser>
        <c:ser>
          <c:idx val="4"/>
          <c:order val="1"/>
          <c:xVal>
            <c:numRef>
              <c:f>'Imax APB coude'!$P$37:$P$38</c:f>
              <c:numCache>
                <c:formatCode>General</c:formatCode>
                <c:ptCount val="2"/>
                <c:pt idx="0" formatCode="0.00">
                  <c:v>3.5</c:v>
                </c:pt>
                <c:pt idx="1">
                  <c:v>10.4</c:v>
                </c:pt>
              </c:numCache>
            </c:numRef>
          </c:xVal>
          <c:yVal>
            <c:numRef>
              <c:f>'Imax APB coude'!$A$37:$A$38</c:f>
              <c:numCache>
                <c:formatCode>General</c:formatCode>
                <c:ptCount val="2"/>
                <c:pt idx="0">
                  <c:v>0.1</c:v>
                </c:pt>
                <c:pt idx="1">
                  <c:v>100.0</c:v>
                </c:pt>
              </c:numCache>
            </c:numRef>
          </c:yVal>
        </c:ser>
        <c:ser>
          <c:idx val="1"/>
          <c:order val="2"/>
          <c:xVal>
            <c:numRef>
              <c:f>'Imax APB coude'!$T$35:$T$40</c:f>
              <c:numCache>
                <c:formatCode>0.00</c:formatCode>
                <c:ptCount val="6"/>
                <c:pt idx="0">
                  <c:v>1.088255578153603</c:v>
                </c:pt>
                <c:pt idx="1">
                  <c:v>7.911744421846397</c:v>
                </c:pt>
                <c:pt idx="2">
                  <c:v>4.5</c:v>
                </c:pt>
                <c:pt idx="3" formatCode="General">
                  <c:v>19.4</c:v>
                </c:pt>
                <c:pt idx="4">
                  <c:v>1.332349350289064</c:v>
                </c:pt>
                <c:pt idx="5">
                  <c:v>37.46765064971094</c:v>
                </c:pt>
              </c:numCache>
            </c:numRef>
          </c:xVal>
          <c:yVal>
            <c:numRef>
              <c:f>'Imax APB coude'!$A$35:$A$40</c:f>
              <c:numCache>
                <c:formatCode>General</c:formatCode>
                <c:ptCount val="6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100.0</c:v>
                </c:pt>
                <c:pt idx="4">
                  <c:v>100.0</c:v>
                </c:pt>
                <c:pt idx="5">
                  <c:v>100.0</c:v>
                </c:pt>
              </c:numCache>
            </c:numRef>
          </c:yVal>
        </c:ser>
        <c:axId val="328066744"/>
        <c:axId val="328069816"/>
      </c:scatterChart>
      <c:valAx>
        <c:axId val="328066744"/>
        <c:scaling>
          <c:orientation val="minMax"/>
          <c:max val="100.0"/>
        </c:scaling>
        <c:axPos val="b"/>
        <c:numFmt formatCode="General" sourceLinked="1"/>
        <c:tickLblPos val="nextTo"/>
        <c:crossAx val="328069816"/>
        <c:crosses val="autoZero"/>
        <c:crossBetween val="midCat"/>
      </c:valAx>
      <c:valAx>
        <c:axId val="328069816"/>
        <c:scaling>
          <c:orientation val="minMax"/>
          <c:max val="100.0"/>
        </c:scaling>
        <c:axPos val="l"/>
        <c:majorGridlines/>
        <c:numFmt formatCode="General" sourceLinked="1"/>
        <c:tickLblPos val="nextTo"/>
        <c:crossAx val="328066744"/>
        <c:crosses val="autoZero"/>
        <c:crossBetween val="midCat"/>
      </c:valAx>
    </c:plotArea>
    <c:plotVisOnly val="1"/>
    <c:dispBlanksAs val="zero"/>
  </c:chart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2"/>
  <c:chart>
    <c:plotArea>
      <c:layout>
        <c:manualLayout>
          <c:layoutTarget val="inner"/>
          <c:xMode val="edge"/>
          <c:yMode val="edge"/>
          <c:x val="0.084669072615923"/>
          <c:y val="0.0740740740740741"/>
          <c:w val="0.857969816272966"/>
          <c:h val="0.799648950131234"/>
        </c:manualLayout>
      </c:layout>
      <c:scatterChart>
        <c:scatterStyle val="lineMarker"/>
        <c:ser>
          <c:idx val="0"/>
          <c:order val="0"/>
          <c:xVal>
            <c:numRef>
              <c:f>'Imax APB poignet'!$B$35:$B$40</c:f>
              <c:numCache>
                <c:formatCode>General</c:formatCode>
                <c:ptCount val="6"/>
                <c:pt idx="0">
                  <c:v>1.2</c:v>
                </c:pt>
                <c:pt idx="1">
                  <c:v>2.0</c:v>
                </c:pt>
                <c:pt idx="2">
                  <c:v>1.6</c:v>
                </c:pt>
                <c:pt idx="3">
                  <c:v>3.8</c:v>
                </c:pt>
                <c:pt idx="4">
                  <c:v>2.6</c:v>
                </c:pt>
                <c:pt idx="5">
                  <c:v>5.0</c:v>
                </c:pt>
              </c:numCache>
            </c:numRef>
          </c:xVal>
          <c:yVal>
            <c:numRef>
              <c:f>'Imax APB poignet'!$A$35:$A$40</c:f>
              <c:numCache>
                <c:formatCode>General</c:formatCode>
                <c:ptCount val="6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100.0</c:v>
                </c:pt>
                <c:pt idx="4">
                  <c:v>100.0</c:v>
                </c:pt>
                <c:pt idx="5">
                  <c:v>100.0</c:v>
                </c:pt>
              </c:numCache>
            </c:numRef>
          </c:yVal>
        </c:ser>
        <c:ser>
          <c:idx val="4"/>
          <c:order val="1"/>
          <c:xVal>
            <c:numRef>
              <c:f>'Imax APB coude'!$P$37:$P$38</c:f>
              <c:numCache>
                <c:formatCode>General</c:formatCode>
                <c:ptCount val="2"/>
                <c:pt idx="0" formatCode="0.00">
                  <c:v>3.5</c:v>
                </c:pt>
                <c:pt idx="1">
                  <c:v>10.4</c:v>
                </c:pt>
              </c:numCache>
            </c:numRef>
          </c:xVal>
          <c:yVal>
            <c:numRef>
              <c:f>'Imax APB coude'!$A$37:$A$38</c:f>
              <c:numCache>
                <c:formatCode>General</c:formatCode>
                <c:ptCount val="2"/>
                <c:pt idx="0">
                  <c:v>0.1</c:v>
                </c:pt>
                <c:pt idx="1">
                  <c:v>100.0</c:v>
                </c:pt>
              </c:numCache>
            </c:numRef>
          </c:yVal>
        </c:ser>
        <c:ser>
          <c:idx val="1"/>
          <c:order val="2"/>
          <c:xVal>
            <c:numRef>
              <c:f>'Imax APB coude'!$T$35:$T$40</c:f>
              <c:numCache>
                <c:formatCode>0.00</c:formatCode>
                <c:ptCount val="6"/>
                <c:pt idx="0">
                  <c:v>1.088255578153603</c:v>
                </c:pt>
                <c:pt idx="1">
                  <c:v>7.911744421846397</c:v>
                </c:pt>
                <c:pt idx="2">
                  <c:v>4.5</c:v>
                </c:pt>
                <c:pt idx="3" formatCode="General">
                  <c:v>19.4</c:v>
                </c:pt>
                <c:pt idx="4">
                  <c:v>1.332349350289064</c:v>
                </c:pt>
                <c:pt idx="5">
                  <c:v>37.46765064971094</c:v>
                </c:pt>
              </c:numCache>
            </c:numRef>
          </c:xVal>
          <c:yVal>
            <c:numRef>
              <c:f>'Imax APB coude'!$A$35:$A$40</c:f>
              <c:numCache>
                <c:formatCode>General</c:formatCode>
                <c:ptCount val="6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100.0</c:v>
                </c:pt>
                <c:pt idx="4">
                  <c:v>100.0</c:v>
                </c:pt>
                <c:pt idx="5">
                  <c:v>100.0</c:v>
                </c:pt>
              </c:numCache>
            </c:numRef>
          </c:yVal>
        </c:ser>
        <c:axId val="328087624"/>
        <c:axId val="328090696"/>
      </c:scatterChart>
      <c:valAx>
        <c:axId val="328087624"/>
        <c:scaling>
          <c:orientation val="minMax"/>
          <c:max val="100.0"/>
        </c:scaling>
        <c:axPos val="b"/>
        <c:numFmt formatCode="General" sourceLinked="1"/>
        <c:tickLblPos val="nextTo"/>
        <c:crossAx val="328090696"/>
        <c:crosses val="autoZero"/>
        <c:crossBetween val="midCat"/>
      </c:valAx>
      <c:valAx>
        <c:axId val="328090696"/>
        <c:scaling>
          <c:orientation val="minMax"/>
          <c:max val="100.0"/>
        </c:scaling>
        <c:axPos val="l"/>
        <c:majorGridlines/>
        <c:numFmt formatCode="General" sourceLinked="1"/>
        <c:tickLblPos val="nextTo"/>
        <c:crossAx val="328087624"/>
        <c:crosses val="autoZero"/>
        <c:crossBetween val="midCat"/>
      </c:valAx>
    </c:plotArea>
    <c:plotVisOnly val="1"/>
    <c:dispBlanksAs val="zero"/>
  </c:chart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2"/>
  <c:chart>
    <c:plotArea>
      <c:layout>
        <c:manualLayout>
          <c:layoutTarget val="inner"/>
          <c:xMode val="edge"/>
          <c:yMode val="edge"/>
          <c:x val="0.084669072615923"/>
          <c:y val="0.0740740740740741"/>
          <c:w val="0.857969816272966"/>
          <c:h val="0.799648950131234"/>
        </c:manualLayout>
      </c:layout>
      <c:scatterChart>
        <c:scatterStyle val="lineMarker"/>
        <c:ser>
          <c:idx val="0"/>
          <c:order val="0"/>
          <c:xVal>
            <c:numRef>
              <c:f>'imax TA'!$B$35:$B$40</c:f>
              <c:numCache>
                <c:formatCode>General</c:formatCode>
                <c:ptCount val="6"/>
                <c:pt idx="0">
                  <c:v>0.7</c:v>
                </c:pt>
                <c:pt idx="1">
                  <c:v>3.3</c:v>
                </c:pt>
                <c:pt idx="2">
                  <c:v>2.0</c:v>
                </c:pt>
                <c:pt idx="3">
                  <c:v>6.5</c:v>
                </c:pt>
                <c:pt idx="4">
                  <c:v>2.6</c:v>
                </c:pt>
                <c:pt idx="5">
                  <c:v>10.4</c:v>
                </c:pt>
              </c:numCache>
            </c:numRef>
          </c:xVal>
          <c:yVal>
            <c:numRef>
              <c:f>'imax TA'!$A$35:$A$40</c:f>
              <c:numCache>
                <c:formatCode>General</c:formatCode>
                <c:ptCount val="6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100.0</c:v>
                </c:pt>
                <c:pt idx="4">
                  <c:v>100.0</c:v>
                </c:pt>
                <c:pt idx="5">
                  <c:v>100.0</c:v>
                </c:pt>
              </c:numCache>
            </c:numRef>
          </c:yVal>
        </c:ser>
        <c:ser>
          <c:idx val="1"/>
          <c:order val="1"/>
          <c:xVal>
            <c:numRef>
              <c:f>'imax TA'!$R$35:$R$40</c:f>
              <c:numCache>
                <c:formatCode>0.00</c:formatCode>
                <c:ptCount val="6"/>
                <c:pt idx="0">
                  <c:v>0.653207766606821</c:v>
                </c:pt>
                <c:pt idx="1">
                  <c:v>4.54679223339318</c:v>
                </c:pt>
                <c:pt idx="2">
                  <c:v>2.6</c:v>
                </c:pt>
                <c:pt idx="3" formatCode="General">
                  <c:v>17.8</c:v>
                </c:pt>
                <c:pt idx="4">
                  <c:v>4.516635220163097</c:v>
                </c:pt>
                <c:pt idx="5">
                  <c:v>31.01669811317024</c:v>
                </c:pt>
              </c:numCache>
            </c:numRef>
          </c:xVal>
          <c:yVal>
            <c:numRef>
              <c:f>'imax TA'!$A$35:$A$40</c:f>
              <c:numCache>
                <c:formatCode>General</c:formatCode>
                <c:ptCount val="6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100.0</c:v>
                </c:pt>
                <c:pt idx="4">
                  <c:v>100.0</c:v>
                </c:pt>
                <c:pt idx="5">
                  <c:v>100.0</c:v>
                </c:pt>
              </c:numCache>
            </c:numRef>
          </c:yVal>
        </c:ser>
        <c:axId val="328174616"/>
        <c:axId val="328177688"/>
      </c:scatterChart>
      <c:valAx>
        <c:axId val="328174616"/>
        <c:scaling>
          <c:orientation val="minMax"/>
          <c:max val="100.0"/>
        </c:scaling>
        <c:axPos val="b"/>
        <c:numFmt formatCode="General" sourceLinked="1"/>
        <c:tickLblPos val="nextTo"/>
        <c:crossAx val="328177688"/>
        <c:crosses val="autoZero"/>
        <c:crossBetween val="midCat"/>
      </c:valAx>
      <c:valAx>
        <c:axId val="328177688"/>
        <c:scaling>
          <c:orientation val="minMax"/>
          <c:max val="100.0"/>
        </c:scaling>
        <c:axPos val="l"/>
        <c:majorGridlines/>
        <c:numFmt formatCode="General" sourceLinked="1"/>
        <c:tickLblPos val="nextTo"/>
        <c:crossAx val="328174616"/>
        <c:crosses val="autoZero"/>
        <c:crossBetween val="midCat"/>
      </c:valAx>
    </c:plotArea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2"/>
  <c:chart>
    <c:title>
      <c:layout/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0893720333800582"/>
          <c:y val="0.252808642017641"/>
          <c:w val="0.864734809461103"/>
          <c:h val="0.539325102970968"/>
        </c:manualLayout>
      </c:layout>
      <c:scatterChart>
        <c:scatterStyle val="lineMarker"/>
        <c:ser>
          <c:idx val="0"/>
          <c:order val="0"/>
          <c:tx>
            <c:v>Amp vs Durée Stim</c:v>
          </c:tx>
          <c:spPr>
            <a:ln w="28575">
              <a:noFill/>
            </a:ln>
          </c:spPr>
          <c:marker>
            <c:spPr>
              <a:solidFill>
                <a:srgbClr val="4F81BD"/>
              </a:solidFill>
              <a:ln>
                <a:solidFill>
                  <a:srgbClr val="666699"/>
                </a:solidFill>
                <a:prstDash val="solid"/>
              </a:ln>
            </c:spPr>
          </c:marker>
          <c:xVal>
            <c:numRef>
              <c:f>EXCITABILITE!$A$10:$A$13</c:f>
              <c:numCache>
                <c:formatCode>General</c:formatCode>
                <c:ptCount val="4"/>
                <c:pt idx="0">
                  <c:v>1.0</c:v>
                </c:pt>
                <c:pt idx="1">
                  <c:v>0.5</c:v>
                </c:pt>
                <c:pt idx="2">
                  <c:v>0.3</c:v>
                </c:pt>
                <c:pt idx="3">
                  <c:v>0.2</c:v>
                </c:pt>
              </c:numCache>
            </c:numRef>
          </c:xVal>
          <c:yVal>
            <c:numRef>
              <c:f>EXCITABILITE!$H$10:$H$13</c:f>
              <c:numCache>
                <c:formatCode>0</c:formatCode>
                <c:ptCount val="4"/>
                <c:pt idx="0" formatCode="General">
                  <c:v>100.0</c:v>
                </c:pt>
                <c:pt idx="1">
                  <c:v>94.73684210526315</c:v>
                </c:pt>
                <c:pt idx="2">
                  <c:v>76.31578947368389</c:v>
                </c:pt>
                <c:pt idx="3">
                  <c:v>12.63157894736842</c:v>
                </c:pt>
              </c:numCache>
            </c:numRef>
          </c:yVal>
        </c:ser>
        <c:axId val="317596088"/>
        <c:axId val="317599912"/>
      </c:scatterChart>
      <c:valAx>
        <c:axId val="317596088"/>
        <c:scaling>
          <c:orientation val="minMax"/>
          <c:max val="1.0"/>
          <c:min val="0.0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317599912"/>
        <c:crosses val="autoZero"/>
        <c:crossBetween val="midCat"/>
        <c:majorUnit val="0.1"/>
      </c:valAx>
      <c:valAx>
        <c:axId val="317599912"/>
        <c:scaling>
          <c:orientation val="minMax"/>
          <c:max val="100.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317596088"/>
        <c:crosses val="autoZero"/>
        <c:crossBetween val="midCat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2"/>
  <c:chart>
    <c:plotArea>
      <c:layout>
        <c:manualLayout>
          <c:layoutTarget val="inner"/>
          <c:xMode val="edge"/>
          <c:yMode val="edge"/>
          <c:x val="0.084669072615923"/>
          <c:y val="0.0740740740740741"/>
          <c:w val="0.857969816272966"/>
          <c:h val="0.799648950131234"/>
        </c:manualLayout>
      </c:layout>
      <c:scatterChart>
        <c:scatterStyle val="lineMarker"/>
        <c:ser>
          <c:idx val="0"/>
          <c:order val="0"/>
          <c:xVal>
            <c:numRef>
              <c:f>'Imax APB coude'!$B$35:$B$40</c:f>
              <c:numCache>
                <c:formatCode>General</c:formatCode>
                <c:ptCount val="6"/>
                <c:pt idx="0">
                  <c:v>1.4</c:v>
                </c:pt>
                <c:pt idx="1">
                  <c:v>5.0</c:v>
                </c:pt>
                <c:pt idx="2">
                  <c:v>3.2</c:v>
                </c:pt>
                <c:pt idx="3">
                  <c:v>7.9</c:v>
                </c:pt>
                <c:pt idx="4">
                  <c:v>3.6</c:v>
                </c:pt>
                <c:pt idx="5">
                  <c:v>12.2</c:v>
                </c:pt>
              </c:numCache>
            </c:numRef>
          </c:xVal>
          <c:yVal>
            <c:numRef>
              <c:f>'Imax APB coude'!$A$35:$A$40</c:f>
              <c:numCache>
                <c:formatCode>General</c:formatCode>
                <c:ptCount val="6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100.0</c:v>
                </c:pt>
                <c:pt idx="4">
                  <c:v>100.0</c:v>
                </c:pt>
                <c:pt idx="5">
                  <c:v>100.0</c:v>
                </c:pt>
              </c:numCache>
            </c:numRef>
          </c:yVal>
        </c:ser>
        <c:ser>
          <c:idx val="1"/>
          <c:order val="1"/>
          <c:xVal>
            <c:numRef>
              <c:f>'Imax APB coude'!$C$37:$C$38</c:f>
              <c:numCache>
                <c:formatCode>General</c:formatCode>
                <c:ptCount val="2"/>
                <c:pt idx="0">
                  <c:v>5.1</c:v>
                </c:pt>
                <c:pt idx="1">
                  <c:v>40.3</c:v>
                </c:pt>
              </c:numCache>
            </c:numRef>
          </c:xVal>
          <c:yVal>
            <c:numRef>
              <c:f>'Imax APB coude'!$A$37:$A$38</c:f>
              <c:numCache>
                <c:formatCode>General</c:formatCode>
                <c:ptCount val="2"/>
                <c:pt idx="0">
                  <c:v>0.1</c:v>
                </c:pt>
                <c:pt idx="1">
                  <c:v>100.0</c:v>
                </c:pt>
              </c:numCache>
            </c:numRef>
          </c:yVal>
        </c:ser>
        <c:ser>
          <c:idx val="2"/>
          <c:order val="2"/>
          <c:xVal>
            <c:numRef>
              <c:f>'Imax APB coude'!$H$35:$H$40</c:f>
              <c:numCache>
                <c:formatCode>0.00</c:formatCode>
                <c:ptCount val="6"/>
                <c:pt idx="0">
                  <c:v>2.661350230455864</c:v>
                </c:pt>
                <c:pt idx="1">
                  <c:v>9.605316436210803</c:v>
                </c:pt>
                <c:pt idx="2">
                  <c:v>6.133333333333333</c:v>
                </c:pt>
                <c:pt idx="3" formatCode="General">
                  <c:v>33.17</c:v>
                </c:pt>
                <c:pt idx="4">
                  <c:v>12.60848905612281</c:v>
                </c:pt>
                <c:pt idx="5">
                  <c:v>53.72484427721032</c:v>
                </c:pt>
              </c:numCache>
            </c:numRef>
          </c:xVal>
          <c:yVal>
            <c:numRef>
              <c:f>'Imax APB coude'!$A$35:$A$40</c:f>
              <c:numCache>
                <c:formatCode>General</c:formatCode>
                <c:ptCount val="6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100.0</c:v>
                </c:pt>
                <c:pt idx="4">
                  <c:v>100.0</c:v>
                </c:pt>
                <c:pt idx="5">
                  <c:v>100.0</c:v>
                </c:pt>
              </c:numCache>
            </c:numRef>
          </c:yVal>
        </c:ser>
        <c:ser>
          <c:idx val="3"/>
          <c:order val="3"/>
          <c:xVal>
            <c:numRef>
              <c:f>'Imax APB coude'!$L$35:$L$40</c:f>
              <c:numCache>
                <c:formatCode>0.0</c:formatCode>
                <c:ptCount val="6"/>
                <c:pt idx="0">
                  <c:v>0.0</c:v>
                </c:pt>
                <c:pt idx="1">
                  <c:v>21.3314868728306</c:v>
                </c:pt>
                <c:pt idx="2">
                  <c:v>10.2</c:v>
                </c:pt>
                <c:pt idx="3">
                  <c:v>34.4</c:v>
                </c:pt>
                <c:pt idx="4">
                  <c:v>12.1943700832424</c:v>
                </c:pt>
                <c:pt idx="5">
                  <c:v>56.6056299167576</c:v>
                </c:pt>
              </c:numCache>
            </c:numRef>
          </c:xVal>
          <c:yVal>
            <c:numRef>
              <c:f>'Imax APB coude'!$A$35:$A$40</c:f>
              <c:numCache>
                <c:formatCode>General</c:formatCode>
                <c:ptCount val="6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100.0</c:v>
                </c:pt>
                <c:pt idx="4">
                  <c:v>100.0</c:v>
                </c:pt>
                <c:pt idx="5">
                  <c:v>100.0</c:v>
                </c:pt>
              </c:numCache>
            </c:numRef>
          </c:yVal>
        </c:ser>
        <c:axId val="317772936"/>
        <c:axId val="317794792"/>
      </c:scatterChart>
      <c:valAx>
        <c:axId val="317772936"/>
        <c:scaling>
          <c:orientation val="minMax"/>
          <c:max val="100.0"/>
        </c:scaling>
        <c:axPos val="b"/>
        <c:numFmt formatCode="General" sourceLinked="1"/>
        <c:tickLblPos val="nextTo"/>
        <c:crossAx val="317794792"/>
        <c:crosses val="autoZero"/>
        <c:crossBetween val="midCat"/>
      </c:valAx>
      <c:valAx>
        <c:axId val="317794792"/>
        <c:scaling>
          <c:orientation val="minMax"/>
          <c:max val="100.0"/>
        </c:scaling>
        <c:axPos val="l"/>
        <c:majorGridlines/>
        <c:numFmt formatCode="General" sourceLinked="1"/>
        <c:tickLblPos val="nextTo"/>
        <c:crossAx val="317772936"/>
        <c:crosses val="autoZero"/>
        <c:crossBetween val="midCat"/>
      </c:valAx>
    </c:plotArea>
    <c:plotVisOnly val="1"/>
    <c:dispBlanksAs val="zero"/>
  </c:chart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2"/>
  <c:chart>
    <c:plotArea>
      <c:layout>
        <c:manualLayout>
          <c:layoutTarget val="inner"/>
          <c:xMode val="edge"/>
          <c:yMode val="edge"/>
          <c:x val="0.084669072615923"/>
          <c:y val="0.0740740740740741"/>
          <c:w val="0.857969816272966"/>
          <c:h val="0.799648950131234"/>
        </c:manualLayout>
      </c:layout>
      <c:scatterChart>
        <c:scatterStyle val="lineMarker"/>
        <c:ser>
          <c:idx val="0"/>
          <c:order val="0"/>
          <c:xVal>
            <c:numRef>
              <c:f>'Imax APB poignet'!$B$35:$B$40</c:f>
              <c:numCache>
                <c:formatCode>General</c:formatCode>
                <c:ptCount val="6"/>
                <c:pt idx="0">
                  <c:v>1.2</c:v>
                </c:pt>
                <c:pt idx="1">
                  <c:v>2.0</c:v>
                </c:pt>
                <c:pt idx="2">
                  <c:v>1.6</c:v>
                </c:pt>
                <c:pt idx="3">
                  <c:v>3.8</c:v>
                </c:pt>
                <c:pt idx="4">
                  <c:v>2.6</c:v>
                </c:pt>
                <c:pt idx="5">
                  <c:v>5.0</c:v>
                </c:pt>
              </c:numCache>
            </c:numRef>
          </c:xVal>
          <c:yVal>
            <c:numRef>
              <c:f>'Imax APB poignet'!$A$35:$A$40</c:f>
              <c:numCache>
                <c:formatCode>General</c:formatCode>
                <c:ptCount val="6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100.0</c:v>
                </c:pt>
                <c:pt idx="4">
                  <c:v>100.0</c:v>
                </c:pt>
                <c:pt idx="5">
                  <c:v>100.0</c:v>
                </c:pt>
              </c:numCache>
            </c:numRef>
          </c:yVal>
        </c:ser>
        <c:ser>
          <c:idx val="1"/>
          <c:order val="1"/>
          <c:xVal>
            <c:numRef>
              <c:f>'Imax APB poignet'!$C$35:$C$40</c:f>
              <c:numCache>
                <c:formatCode>General</c:formatCode>
                <c:ptCount val="6"/>
                <c:pt idx="0" formatCode="0.00">
                  <c:v>3.387454650184628</c:v>
                </c:pt>
                <c:pt idx="1">
                  <c:v>13.17</c:v>
                </c:pt>
                <c:pt idx="2" formatCode="0.00">
                  <c:v>8.28</c:v>
                </c:pt>
                <c:pt idx="3">
                  <c:v>38.86</c:v>
                </c:pt>
                <c:pt idx="4" formatCode="0.00">
                  <c:v>20.91653322236752</c:v>
                </c:pt>
                <c:pt idx="5" formatCode="0.00">
                  <c:v>56.80346677763213</c:v>
                </c:pt>
              </c:numCache>
            </c:numRef>
          </c:xVal>
          <c:yVal>
            <c:numRef>
              <c:f>'Imax APB poignet'!$A$35:$A$40</c:f>
              <c:numCache>
                <c:formatCode>General</c:formatCode>
                <c:ptCount val="6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100.0</c:v>
                </c:pt>
                <c:pt idx="4">
                  <c:v>100.0</c:v>
                </c:pt>
                <c:pt idx="5">
                  <c:v>100.0</c:v>
                </c:pt>
              </c:numCache>
            </c:numRef>
          </c:yVal>
        </c:ser>
        <c:ser>
          <c:idx val="2"/>
          <c:order val="2"/>
          <c:xVal>
            <c:numRef>
              <c:f>'Imax APB poignet'!$H$35:$H$40</c:f>
              <c:numCache>
                <c:formatCode>0.00</c:formatCode>
                <c:ptCount val="6"/>
                <c:pt idx="0">
                  <c:v>1.89800741712997</c:v>
                </c:pt>
                <c:pt idx="1">
                  <c:v>3.935325916203364</c:v>
                </c:pt>
                <c:pt idx="2">
                  <c:v>2.916666666666666</c:v>
                </c:pt>
                <c:pt idx="3" formatCode="General">
                  <c:v>15.35</c:v>
                </c:pt>
                <c:pt idx="4">
                  <c:v>0.0</c:v>
                </c:pt>
                <c:pt idx="5">
                  <c:v>30.77073279711441</c:v>
                </c:pt>
              </c:numCache>
            </c:numRef>
          </c:xVal>
          <c:yVal>
            <c:numRef>
              <c:f>'Imax APB poignet'!$A$35:$A$40</c:f>
              <c:numCache>
                <c:formatCode>General</c:formatCode>
                <c:ptCount val="6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100.0</c:v>
                </c:pt>
                <c:pt idx="4">
                  <c:v>100.0</c:v>
                </c:pt>
                <c:pt idx="5">
                  <c:v>100.0</c:v>
                </c:pt>
              </c:numCache>
            </c:numRef>
          </c:yVal>
        </c:ser>
        <c:ser>
          <c:idx val="3"/>
          <c:order val="3"/>
          <c:xVal>
            <c:numRef>
              <c:f>'Imax APB poignet'!$L$35:$L$40</c:f>
              <c:numCache>
                <c:formatCode>0.00</c:formatCode>
                <c:ptCount val="6"/>
                <c:pt idx="0">
                  <c:v>1.609446999457903</c:v>
                </c:pt>
                <c:pt idx="1">
                  <c:v>9.340553000542095</c:v>
                </c:pt>
                <c:pt idx="2">
                  <c:v>5.475</c:v>
                </c:pt>
                <c:pt idx="3" formatCode="General">
                  <c:v>24.35</c:v>
                </c:pt>
                <c:pt idx="4">
                  <c:v>13.38323201667875</c:v>
                </c:pt>
                <c:pt idx="5">
                  <c:v>35.31676798332114</c:v>
                </c:pt>
              </c:numCache>
            </c:numRef>
          </c:xVal>
          <c:yVal>
            <c:numRef>
              <c:f>'Imax APB poignet'!$A$35:$A$40</c:f>
              <c:numCache>
                <c:formatCode>General</c:formatCode>
                <c:ptCount val="6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100.0</c:v>
                </c:pt>
                <c:pt idx="4">
                  <c:v>100.0</c:v>
                </c:pt>
                <c:pt idx="5">
                  <c:v>100.0</c:v>
                </c:pt>
              </c:numCache>
            </c:numRef>
          </c:yVal>
        </c:ser>
        <c:axId val="317833384"/>
        <c:axId val="317836616"/>
      </c:scatterChart>
      <c:valAx>
        <c:axId val="317833384"/>
        <c:scaling>
          <c:orientation val="minMax"/>
          <c:max val="100.0"/>
        </c:scaling>
        <c:axPos val="b"/>
        <c:numFmt formatCode="General" sourceLinked="1"/>
        <c:tickLblPos val="nextTo"/>
        <c:crossAx val="317836616"/>
        <c:crosses val="autoZero"/>
        <c:crossBetween val="midCat"/>
      </c:valAx>
      <c:valAx>
        <c:axId val="317836616"/>
        <c:scaling>
          <c:orientation val="minMax"/>
          <c:max val="100.0"/>
        </c:scaling>
        <c:axPos val="l"/>
        <c:majorGridlines/>
        <c:numFmt formatCode="General" sourceLinked="1"/>
        <c:tickLblPos val="nextTo"/>
        <c:crossAx val="317833384"/>
        <c:crosses val="autoZero"/>
        <c:crossBetween val="midCat"/>
      </c:valAx>
    </c:plotArea>
    <c:plotVisOnly val="1"/>
    <c:dispBlanksAs val="zero"/>
  </c:chart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2"/>
  <c:chart>
    <c:plotArea>
      <c:layout>
        <c:manualLayout>
          <c:layoutTarget val="inner"/>
          <c:xMode val="edge"/>
          <c:yMode val="edge"/>
          <c:x val="0.084669072615923"/>
          <c:y val="0.0740740740740741"/>
          <c:w val="0.857969816272966"/>
          <c:h val="0.799648950131234"/>
        </c:manualLayout>
      </c:layout>
      <c:scatterChart>
        <c:scatterStyle val="lineMarker"/>
        <c:ser>
          <c:idx val="0"/>
          <c:order val="0"/>
          <c:xVal>
            <c:numRef>
              <c:f>'imax TA'!$B$35:$B$40</c:f>
              <c:numCache>
                <c:formatCode>General</c:formatCode>
                <c:ptCount val="6"/>
                <c:pt idx="0">
                  <c:v>0.7</c:v>
                </c:pt>
                <c:pt idx="1">
                  <c:v>3.3</c:v>
                </c:pt>
                <c:pt idx="2">
                  <c:v>2.0</c:v>
                </c:pt>
                <c:pt idx="3">
                  <c:v>6.5</c:v>
                </c:pt>
                <c:pt idx="4">
                  <c:v>2.6</c:v>
                </c:pt>
                <c:pt idx="5">
                  <c:v>10.4</c:v>
                </c:pt>
              </c:numCache>
            </c:numRef>
          </c:xVal>
          <c:yVal>
            <c:numRef>
              <c:f>'imax TA'!$A$35:$A$40</c:f>
              <c:numCache>
                <c:formatCode>General</c:formatCode>
                <c:ptCount val="6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100.0</c:v>
                </c:pt>
                <c:pt idx="4">
                  <c:v>100.0</c:v>
                </c:pt>
                <c:pt idx="5">
                  <c:v>100.0</c:v>
                </c:pt>
              </c:numCache>
            </c:numRef>
          </c:yVal>
        </c:ser>
        <c:ser>
          <c:idx val="1"/>
          <c:order val="1"/>
          <c:xVal>
            <c:numRef>
              <c:f>'imax TA'!$C$37:$C$38</c:f>
              <c:numCache>
                <c:formatCode>General</c:formatCode>
                <c:ptCount val="2"/>
                <c:pt idx="0">
                  <c:v>4.1</c:v>
                </c:pt>
                <c:pt idx="1">
                  <c:v>50.2</c:v>
                </c:pt>
              </c:numCache>
            </c:numRef>
          </c:xVal>
          <c:yVal>
            <c:numRef>
              <c:f>'imax TA'!$A$37:$A$38</c:f>
              <c:numCache>
                <c:formatCode>General</c:formatCode>
                <c:ptCount val="2"/>
                <c:pt idx="0">
                  <c:v>0.1</c:v>
                </c:pt>
                <c:pt idx="1">
                  <c:v>100.0</c:v>
                </c:pt>
              </c:numCache>
            </c:numRef>
          </c:yVal>
        </c:ser>
        <c:ser>
          <c:idx val="2"/>
          <c:order val="2"/>
          <c:xVal>
            <c:numRef>
              <c:f>'imax TA'!$H$35:$H$40</c:f>
              <c:numCache>
                <c:formatCode>0.0</c:formatCode>
                <c:ptCount val="6"/>
                <c:pt idx="0" formatCode="General">
                  <c:v>0.0</c:v>
                </c:pt>
                <c:pt idx="1">
                  <c:v>8.058935800859414</c:v>
                </c:pt>
                <c:pt idx="2">
                  <c:v>3.966666666666667</c:v>
                </c:pt>
                <c:pt idx="3">
                  <c:v>31.25</c:v>
                </c:pt>
                <c:pt idx="4" formatCode="General">
                  <c:v>0.0</c:v>
                </c:pt>
                <c:pt idx="5">
                  <c:v>66.08933122205374</c:v>
                </c:pt>
              </c:numCache>
            </c:numRef>
          </c:xVal>
          <c:yVal>
            <c:numRef>
              <c:f>'imax TA'!$A$35:$A$40</c:f>
              <c:numCache>
                <c:formatCode>General</c:formatCode>
                <c:ptCount val="6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100.0</c:v>
                </c:pt>
                <c:pt idx="4">
                  <c:v>100.0</c:v>
                </c:pt>
                <c:pt idx="5">
                  <c:v>100.0</c:v>
                </c:pt>
              </c:numCache>
            </c:numRef>
          </c:yVal>
        </c:ser>
        <c:ser>
          <c:idx val="3"/>
          <c:order val="3"/>
          <c:xVal>
            <c:numRef>
              <c:f>'imax TA'!$L$37:$L$38</c:f>
              <c:numCache>
                <c:formatCode>General</c:formatCode>
                <c:ptCount val="2"/>
                <c:pt idx="0">
                  <c:v>1.7</c:v>
                </c:pt>
                <c:pt idx="1">
                  <c:v>3.0</c:v>
                </c:pt>
              </c:numCache>
            </c:numRef>
          </c:xVal>
          <c:yVal>
            <c:numRef>
              <c:f>'imax TA'!$A$37:$A$38</c:f>
              <c:numCache>
                <c:formatCode>General</c:formatCode>
                <c:ptCount val="2"/>
                <c:pt idx="0">
                  <c:v>0.1</c:v>
                </c:pt>
                <c:pt idx="1">
                  <c:v>100.0</c:v>
                </c:pt>
              </c:numCache>
            </c:numRef>
          </c:yVal>
        </c:ser>
        <c:axId val="327984904"/>
        <c:axId val="328128584"/>
      </c:scatterChart>
      <c:valAx>
        <c:axId val="327984904"/>
        <c:scaling>
          <c:orientation val="minMax"/>
          <c:max val="100.0"/>
        </c:scaling>
        <c:axPos val="b"/>
        <c:numFmt formatCode="General" sourceLinked="1"/>
        <c:tickLblPos val="nextTo"/>
        <c:crossAx val="328128584"/>
        <c:crosses val="autoZero"/>
        <c:crossBetween val="midCat"/>
      </c:valAx>
      <c:valAx>
        <c:axId val="328128584"/>
        <c:scaling>
          <c:orientation val="minMax"/>
          <c:max val="100.0"/>
        </c:scaling>
        <c:axPos val="l"/>
        <c:majorGridlines/>
        <c:numFmt formatCode="General" sourceLinked="1"/>
        <c:tickLblPos val="nextTo"/>
        <c:crossAx val="327984904"/>
        <c:crosses val="autoZero"/>
        <c:crossBetween val="midCat"/>
      </c:valAx>
    </c:plotArea>
    <c:plotVisOnly val="1"/>
    <c:dispBlanksAs val="zero"/>
  </c:chart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2"/>
  <c:chart>
    <c:plotArea>
      <c:layout>
        <c:manualLayout>
          <c:layoutTarget val="inner"/>
          <c:xMode val="edge"/>
          <c:yMode val="edge"/>
          <c:x val="0.084669072615923"/>
          <c:y val="0.0740740740740741"/>
          <c:w val="0.857969816272966"/>
          <c:h val="0.799648950131234"/>
        </c:manualLayout>
      </c:layout>
      <c:scatterChart>
        <c:scatterStyle val="lineMarker"/>
        <c:ser>
          <c:idx val="0"/>
          <c:order val="0"/>
          <c:xVal>
            <c:numRef>
              <c:f>'Imax ADM'!$B$35:$B$40</c:f>
              <c:numCache>
                <c:formatCode>General</c:formatCode>
                <c:ptCount val="6"/>
                <c:pt idx="0">
                  <c:v>0.7</c:v>
                </c:pt>
                <c:pt idx="1">
                  <c:v>1.8</c:v>
                </c:pt>
                <c:pt idx="2">
                  <c:v>2.3</c:v>
                </c:pt>
                <c:pt idx="3">
                  <c:v>5.6</c:v>
                </c:pt>
                <c:pt idx="4">
                  <c:v>4.1</c:v>
                </c:pt>
                <c:pt idx="5">
                  <c:v>7.1</c:v>
                </c:pt>
              </c:numCache>
            </c:numRef>
          </c:xVal>
          <c:yVal>
            <c:numRef>
              <c:f>'Imax ADM'!$A$35:$A$40</c:f>
              <c:numCache>
                <c:formatCode>General</c:formatCode>
                <c:ptCount val="6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100.0</c:v>
                </c:pt>
                <c:pt idx="4">
                  <c:v>100.0</c:v>
                </c:pt>
                <c:pt idx="5">
                  <c:v>100.0</c:v>
                </c:pt>
              </c:numCache>
            </c:numRef>
          </c:yVal>
        </c:ser>
        <c:ser>
          <c:idx val="2"/>
          <c:order val="1"/>
          <c:xVal>
            <c:numRef>
              <c:f>'Imax ADM'!$H$35:$H$40</c:f>
              <c:numCache>
                <c:formatCode>General</c:formatCode>
                <c:ptCount val="6"/>
                <c:pt idx="0">
                  <c:v>1.0</c:v>
                </c:pt>
                <c:pt idx="1">
                  <c:v>8.8</c:v>
                </c:pt>
                <c:pt idx="2">
                  <c:v>4.92</c:v>
                </c:pt>
                <c:pt idx="3">
                  <c:v>30.2</c:v>
                </c:pt>
                <c:pt idx="4">
                  <c:v>6.0</c:v>
                </c:pt>
                <c:pt idx="5">
                  <c:v>54.5</c:v>
                </c:pt>
              </c:numCache>
            </c:numRef>
          </c:xVal>
          <c:yVal>
            <c:numRef>
              <c:f>'Imax ADM'!$A$35:$A$40</c:f>
              <c:numCache>
                <c:formatCode>General</c:formatCode>
                <c:ptCount val="6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100.0</c:v>
                </c:pt>
                <c:pt idx="4">
                  <c:v>100.0</c:v>
                </c:pt>
                <c:pt idx="5">
                  <c:v>100.0</c:v>
                </c:pt>
              </c:numCache>
            </c:numRef>
          </c:yVal>
        </c:ser>
        <c:ser>
          <c:idx val="3"/>
          <c:order val="2"/>
          <c:xVal>
            <c:numRef>
              <c:f>'Imax ADM'!$L$37:$L$38</c:f>
              <c:numCache>
                <c:formatCode>General</c:formatCode>
                <c:ptCount val="2"/>
                <c:pt idx="0">
                  <c:v>1.7</c:v>
                </c:pt>
                <c:pt idx="1">
                  <c:v>3.0</c:v>
                </c:pt>
              </c:numCache>
            </c:numRef>
          </c:xVal>
          <c:yVal>
            <c:numRef>
              <c:f>'Imax ADM'!$A$37:$A$38</c:f>
              <c:numCache>
                <c:formatCode>General</c:formatCode>
                <c:ptCount val="2"/>
                <c:pt idx="0">
                  <c:v>0.1</c:v>
                </c:pt>
                <c:pt idx="1">
                  <c:v>100.0</c:v>
                </c:pt>
              </c:numCache>
            </c:numRef>
          </c:yVal>
        </c:ser>
        <c:axId val="328229944"/>
        <c:axId val="328124680"/>
      </c:scatterChart>
      <c:valAx>
        <c:axId val="328229944"/>
        <c:scaling>
          <c:orientation val="minMax"/>
          <c:max val="100.0"/>
        </c:scaling>
        <c:axPos val="b"/>
        <c:numFmt formatCode="General" sourceLinked="1"/>
        <c:tickLblPos val="nextTo"/>
        <c:crossAx val="328124680"/>
        <c:crosses val="autoZero"/>
        <c:crossBetween val="midCat"/>
      </c:valAx>
      <c:valAx>
        <c:axId val="328124680"/>
        <c:scaling>
          <c:orientation val="minMax"/>
          <c:max val="100.0"/>
        </c:scaling>
        <c:axPos val="l"/>
        <c:majorGridlines/>
        <c:numFmt formatCode="General" sourceLinked="1"/>
        <c:tickLblPos val="nextTo"/>
        <c:crossAx val="328229944"/>
        <c:crosses val="autoZero"/>
        <c:crossBetween val="midCat"/>
      </c:valAx>
    </c:plotArea>
    <c:plotVisOnly val="1"/>
    <c:dispBlanksAs val="zero"/>
  </c:chart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2"/>
  <c:chart>
    <c:plotArea>
      <c:layout>
        <c:manualLayout>
          <c:layoutTarget val="inner"/>
          <c:xMode val="edge"/>
          <c:yMode val="edge"/>
          <c:x val="0.084669072615923"/>
          <c:y val="0.0740740740740741"/>
          <c:w val="0.857969816272966"/>
          <c:h val="0.799648950131234"/>
        </c:manualLayout>
      </c:layout>
      <c:scatterChart>
        <c:scatterStyle val="lineMarker"/>
        <c:ser>
          <c:idx val="0"/>
          <c:order val="0"/>
          <c:xVal>
            <c:numRef>
              <c:f>'Imax APB poignet'!$B$35:$B$40</c:f>
              <c:numCache>
                <c:formatCode>General</c:formatCode>
                <c:ptCount val="6"/>
                <c:pt idx="0">
                  <c:v>1.2</c:v>
                </c:pt>
                <c:pt idx="1">
                  <c:v>2.0</c:v>
                </c:pt>
                <c:pt idx="2">
                  <c:v>1.6</c:v>
                </c:pt>
                <c:pt idx="3">
                  <c:v>3.8</c:v>
                </c:pt>
                <c:pt idx="4">
                  <c:v>2.6</c:v>
                </c:pt>
                <c:pt idx="5">
                  <c:v>5.0</c:v>
                </c:pt>
              </c:numCache>
            </c:numRef>
          </c:xVal>
          <c:yVal>
            <c:numRef>
              <c:f>'Imax APB poignet'!$A$35:$A$40</c:f>
              <c:numCache>
                <c:formatCode>General</c:formatCode>
                <c:ptCount val="6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100.0</c:v>
                </c:pt>
                <c:pt idx="4">
                  <c:v>100.0</c:v>
                </c:pt>
                <c:pt idx="5">
                  <c:v>100.0</c:v>
                </c:pt>
              </c:numCache>
            </c:numRef>
          </c:yVal>
        </c:ser>
        <c:ser>
          <c:idx val="4"/>
          <c:order val="1"/>
          <c:xVal>
            <c:numRef>
              <c:f>'Imax APB coude'!$Z$35:$Z$40</c:f>
              <c:numCache>
                <c:formatCode>0.00</c:formatCode>
                <c:ptCount val="6"/>
                <c:pt idx="0">
                  <c:v>0.858996361987234</c:v>
                </c:pt>
                <c:pt idx="1">
                  <c:v>3.791003638012766</c:v>
                </c:pt>
                <c:pt idx="2">
                  <c:v>2.3</c:v>
                </c:pt>
                <c:pt idx="3" formatCode="General">
                  <c:v>5.0</c:v>
                </c:pt>
                <c:pt idx="4">
                  <c:v>2.582863896322533</c:v>
                </c:pt>
                <c:pt idx="5">
                  <c:v>7.317136103677464</c:v>
                </c:pt>
              </c:numCache>
            </c:numRef>
          </c:xVal>
          <c:yVal>
            <c:numRef>
              <c:f>'Imax APB coude'!$A$35:$A$40</c:f>
              <c:numCache>
                <c:formatCode>General</c:formatCode>
                <c:ptCount val="6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100.0</c:v>
                </c:pt>
                <c:pt idx="4">
                  <c:v>100.0</c:v>
                </c:pt>
                <c:pt idx="5">
                  <c:v>100.0</c:v>
                </c:pt>
              </c:numCache>
            </c:numRef>
          </c:yVal>
        </c:ser>
        <c:ser>
          <c:idx val="1"/>
          <c:order val="2"/>
          <c:xVal>
            <c:numRef>
              <c:f>'Imax APB coude'!$AF$35:$AF$40</c:f>
              <c:numCache>
                <c:formatCode>0.00</c:formatCode>
                <c:ptCount val="6"/>
                <c:pt idx="0">
                  <c:v>1.291723746970178</c:v>
                </c:pt>
                <c:pt idx="1">
                  <c:v>2.508276253029822</c:v>
                </c:pt>
                <c:pt idx="2">
                  <c:v>1.9</c:v>
                </c:pt>
                <c:pt idx="3" formatCode="General">
                  <c:v>4.8</c:v>
                </c:pt>
                <c:pt idx="4">
                  <c:v>3.837509342348912</c:v>
                </c:pt>
                <c:pt idx="5">
                  <c:v>5.695823990984421</c:v>
                </c:pt>
              </c:numCache>
            </c:numRef>
          </c:xVal>
          <c:yVal>
            <c:numRef>
              <c:f>'Imax APB coude'!$A$35:$A$40</c:f>
              <c:numCache>
                <c:formatCode>General</c:formatCode>
                <c:ptCount val="6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100.0</c:v>
                </c:pt>
                <c:pt idx="4">
                  <c:v>100.0</c:v>
                </c:pt>
                <c:pt idx="5">
                  <c:v>100.0</c:v>
                </c:pt>
              </c:numCache>
            </c:numRef>
          </c:yVal>
        </c:ser>
        <c:axId val="327901288"/>
        <c:axId val="328050264"/>
      </c:scatterChart>
      <c:valAx>
        <c:axId val="327901288"/>
        <c:scaling>
          <c:orientation val="minMax"/>
          <c:max val="10.0"/>
        </c:scaling>
        <c:axPos val="b"/>
        <c:numFmt formatCode="General" sourceLinked="1"/>
        <c:tickLblPos val="nextTo"/>
        <c:crossAx val="328050264"/>
        <c:crosses val="autoZero"/>
        <c:crossBetween val="midCat"/>
      </c:valAx>
      <c:valAx>
        <c:axId val="328050264"/>
        <c:scaling>
          <c:orientation val="minMax"/>
          <c:max val="100.0"/>
        </c:scaling>
        <c:axPos val="l"/>
        <c:majorGridlines/>
        <c:numFmt formatCode="General" sourceLinked="1"/>
        <c:tickLblPos val="nextTo"/>
        <c:crossAx val="327901288"/>
        <c:crosses val="autoZero"/>
        <c:crossBetween val="midCat"/>
      </c:valAx>
    </c:plotArea>
    <c:plotVisOnly val="1"/>
    <c:dispBlanksAs val="zero"/>
  </c:chart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2"/>
  <c:chart>
    <c:plotArea>
      <c:layout>
        <c:manualLayout>
          <c:layoutTarget val="inner"/>
          <c:xMode val="edge"/>
          <c:yMode val="edge"/>
          <c:x val="0.084669072615923"/>
          <c:y val="0.0740740740740741"/>
          <c:w val="0.857969816272966"/>
          <c:h val="0.799648950131234"/>
        </c:manualLayout>
      </c:layout>
      <c:scatterChart>
        <c:scatterStyle val="lineMarker"/>
        <c:ser>
          <c:idx val="2"/>
          <c:order val="3"/>
          <c:xVal>
            <c:numRef>
              <c:f>'Imax APB poignet'!$B$35:$B$40</c:f>
              <c:numCache>
                <c:formatCode>General</c:formatCode>
                <c:ptCount val="6"/>
                <c:pt idx="0">
                  <c:v>1.2</c:v>
                </c:pt>
                <c:pt idx="1">
                  <c:v>2.0</c:v>
                </c:pt>
                <c:pt idx="2">
                  <c:v>1.6</c:v>
                </c:pt>
                <c:pt idx="3">
                  <c:v>3.8</c:v>
                </c:pt>
                <c:pt idx="4">
                  <c:v>2.6</c:v>
                </c:pt>
                <c:pt idx="5">
                  <c:v>5.0</c:v>
                </c:pt>
              </c:numCache>
            </c:numRef>
          </c:xVal>
          <c:yVal>
            <c:numRef>
              <c:f>'Imax APB poignet'!$A$35:$A$40</c:f>
              <c:numCache>
                <c:formatCode>General</c:formatCode>
                <c:ptCount val="6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100.0</c:v>
                </c:pt>
                <c:pt idx="4">
                  <c:v>100.0</c:v>
                </c:pt>
                <c:pt idx="5">
                  <c:v>100.0</c:v>
                </c:pt>
              </c:numCache>
            </c:numRef>
          </c:yVal>
        </c:ser>
        <c:ser>
          <c:idx val="3"/>
          <c:order val="4"/>
          <c:xVal>
            <c:numRef>
              <c:f>'Imax APB poignet'!$Z$35:$Z$40</c:f>
              <c:numCache>
                <c:formatCode>0.00</c:formatCode>
                <c:ptCount val="6"/>
                <c:pt idx="0">
                  <c:v>1.408452405257735</c:v>
                </c:pt>
                <c:pt idx="1">
                  <c:v>1.991547594742265</c:v>
                </c:pt>
                <c:pt idx="2">
                  <c:v>1.7</c:v>
                </c:pt>
                <c:pt idx="3" formatCode="General">
                  <c:v>4.6</c:v>
                </c:pt>
                <c:pt idx="4">
                  <c:v>2.59077904696336</c:v>
                </c:pt>
                <c:pt idx="5">
                  <c:v>6.569220953036641</c:v>
                </c:pt>
              </c:numCache>
            </c:numRef>
          </c:xVal>
          <c:yVal>
            <c:numRef>
              <c:f>'Imax APB poignet'!$A$35:$A$40</c:f>
              <c:numCache>
                <c:formatCode>General</c:formatCode>
                <c:ptCount val="6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100.0</c:v>
                </c:pt>
                <c:pt idx="4">
                  <c:v>100.0</c:v>
                </c:pt>
                <c:pt idx="5">
                  <c:v>100.0</c:v>
                </c:pt>
              </c:numCache>
            </c:numRef>
          </c:yVal>
        </c:ser>
        <c:ser>
          <c:idx val="5"/>
          <c:order val="5"/>
          <c:xVal>
            <c:numRef>
              <c:f>'Imax APB poignet'!$AD$35:$AD$40</c:f>
              <c:numCache>
                <c:formatCode>0.00</c:formatCode>
                <c:ptCount val="6"/>
                <c:pt idx="0">
                  <c:v>0.925834028937602</c:v>
                </c:pt>
                <c:pt idx="1">
                  <c:v>1.924165971062398</c:v>
                </c:pt>
                <c:pt idx="2">
                  <c:v>1.4</c:v>
                </c:pt>
                <c:pt idx="3" formatCode="General">
                  <c:v>2.8</c:v>
                </c:pt>
                <c:pt idx="4">
                  <c:v>1.927402488049795</c:v>
                </c:pt>
                <c:pt idx="5">
                  <c:v>3.572597511950205</c:v>
                </c:pt>
              </c:numCache>
            </c:numRef>
          </c:xVal>
          <c:yVal>
            <c:numRef>
              <c:f>'Imax APB poignet'!$A$35:$A$40</c:f>
              <c:numCache>
                <c:formatCode>General</c:formatCode>
                <c:ptCount val="6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100.0</c:v>
                </c:pt>
                <c:pt idx="4">
                  <c:v>100.0</c:v>
                </c:pt>
                <c:pt idx="5">
                  <c:v>100.0</c:v>
                </c:pt>
              </c:numCache>
            </c:numRef>
          </c:yVal>
        </c:ser>
        <c:ser>
          <c:idx val="0"/>
          <c:order val="0"/>
          <c:xVal>
            <c:numRef>
              <c:f>'Imax APB poignet'!$B$35:$B$40</c:f>
              <c:numCache>
                <c:formatCode>General</c:formatCode>
                <c:ptCount val="6"/>
                <c:pt idx="0">
                  <c:v>1.2</c:v>
                </c:pt>
                <c:pt idx="1">
                  <c:v>2.0</c:v>
                </c:pt>
                <c:pt idx="2">
                  <c:v>1.6</c:v>
                </c:pt>
                <c:pt idx="3">
                  <c:v>3.8</c:v>
                </c:pt>
                <c:pt idx="4">
                  <c:v>2.6</c:v>
                </c:pt>
                <c:pt idx="5">
                  <c:v>5.0</c:v>
                </c:pt>
              </c:numCache>
            </c:numRef>
          </c:xVal>
          <c:yVal>
            <c:numRef>
              <c:f>'Imax APB poignet'!$A$35:$A$40</c:f>
              <c:numCache>
                <c:formatCode>General</c:formatCode>
                <c:ptCount val="6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100.0</c:v>
                </c:pt>
                <c:pt idx="4">
                  <c:v>100.0</c:v>
                </c:pt>
                <c:pt idx="5">
                  <c:v>100.0</c:v>
                </c:pt>
              </c:numCache>
            </c:numRef>
          </c:yVal>
        </c:ser>
        <c:ser>
          <c:idx val="4"/>
          <c:order val="1"/>
          <c:xVal>
            <c:numRef>
              <c:f>'Imax APB poignet'!$Z$35:$Z$40</c:f>
              <c:numCache>
                <c:formatCode>0.00</c:formatCode>
                <c:ptCount val="6"/>
                <c:pt idx="0">
                  <c:v>1.408452405257735</c:v>
                </c:pt>
                <c:pt idx="1">
                  <c:v>1.991547594742265</c:v>
                </c:pt>
                <c:pt idx="2">
                  <c:v>1.7</c:v>
                </c:pt>
                <c:pt idx="3" formatCode="General">
                  <c:v>4.6</c:v>
                </c:pt>
                <c:pt idx="4">
                  <c:v>2.59077904696336</c:v>
                </c:pt>
                <c:pt idx="5">
                  <c:v>6.569220953036641</c:v>
                </c:pt>
              </c:numCache>
            </c:numRef>
          </c:xVal>
          <c:yVal>
            <c:numRef>
              <c:f>'Imax APB poignet'!$A$35:$A$40</c:f>
              <c:numCache>
                <c:formatCode>General</c:formatCode>
                <c:ptCount val="6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100.0</c:v>
                </c:pt>
                <c:pt idx="4">
                  <c:v>100.0</c:v>
                </c:pt>
                <c:pt idx="5">
                  <c:v>100.0</c:v>
                </c:pt>
              </c:numCache>
            </c:numRef>
          </c:yVal>
        </c:ser>
        <c:ser>
          <c:idx val="1"/>
          <c:order val="2"/>
          <c:xVal>
            <c:numRef>
              <c:f>'Imax APB poignet'!$AD$35:$AD$40</c:f>
              <c:numCache>
                <c:formatCode>0.00</c:formatCode>
                <c:ptCount val="6"/>
                <c:pt idx="0">
                  <c:v>0.925834028937602</c:v>
                </c:pt>
                <c:pt idx="1">
                  <c:v>1.924165971062398</c:v>
                </c:pt>
                <c:pt idx="2">
                  <c:v>1.4</c:v>
                </c:pt>
                <c:pt idx="3" formatCode="General">
                  <c:v>2.8</c:v>
                </c:pt>
                <c:pt idx="4">
                  <c:v>1.927402488049795</c:v>
                </c:pt>
                <c:pt idx="5">
                  <c:v>3.572597511950205</c:v>
                </c:pt>
              </c:numCache>
            </c:numRef>
          </c:xVal>
          <c:yVal>
            <c:numRef>
              <c:f>'Imax APB poignet'!$A$35:$A$40</c:f>
              <c:numCache>
                <c:formatCode>General</c:formatCode>
                <c:ptCount val="6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100.0</c:v>
                </c:pt>
                <c:pt idx="4">
                  <c:v>100.0</c:v>
                </c:pt>
                <c:pt idx="5">
                  <c:v>100.0</c:v>
                </c:pt>
              </c:numCache>
            </c:numRef>
          </c:yVal>
        </c:ser>
        <c:axId val="328309576"/>
        <c:axId val="328312808"/>
      </c:scatterChart>
      <c:valAx>
        <c:axId val="328309576"/>
        <c:scaling>
          <c:orientation val="minMax"/>
          <c:max val="10.0"/>
        </c:scaling>
        <c:axPos val="b"/>
        <c:numFmt formatCode="General" sourceLinked="1"/>
        <c:tickLblPos val="nextTo"/>
        <c:crossAx val="328312808"/>
        <c:crosses val="autoZero"/>
        <c:crossBetween val="midCat"/>
      </c:valAx>
      <c:valAx>
        <c:axId val="328312808"/>
        <c:scaling>
          <c:orientation val="minMax"/>
          <c:max val="100.0"/>
        </c:scaling>
        <c:axPos val="l"/>
        <c:majorGridlines/>
        <c:numFmt formatCode="General" sourceLinked="1"/>
        <c:tickLblPos val="nextTo"/>
        <c:crossAx val="328309576"/>
        <c:crosses val="autoZero"/>
        <c:crossBetween val="midCat"/>
      </c:valAx>
    </c:plotArea>
    <c:plotVisOnly val="1"/>
    <c:dispBlanksAs val="zero"/>
  </c:chart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2"/>
  <c:chart>
    <c:plotArea>
      <c:layout>
        <c:manualLayout>
          <c:layoutTarget val="inner"/>
          <c:xMode val="edge"/>
          <c:yMode val="edge"/>
          <c:x val="0.084669072615923"/>
          <c:y val="0.0740740740740741"/>
          <c:w val="0.857969816272966"/>
          <c:h val="0.799648950131234"/>
        </c:manualLayout>
      </c:layout>
      <c:scatterChart>
        <c:scatterStyle val="lineMarker"/>
        <c:ser>
          <c:idx val="0"/>
          <c:order val="0"/>
          <c:xVal>
            <c:numRef>
              <c:f>'imax TA'!$B$35:$B$40</c:f>
              <c:numCache>
                <c:formatCode>General</c:formatCode>
                <c:ptCount val="6"/>
                <c:pt idx="0">
                  <c:v>0.7</c:v>
                </c:pt>
                <c:pt idx="1">
                  <c:v>3.3</c:v>
                </c:pt>
                <c:pt idx="2">
                  <c:v>2.0</c:v>
                </c:pt>
                <c:pt idx="3">
                  <c:v>6.5</c:v>
                </c:pt>
                <c:pt idx="4">
                  <c:v>2.6</c:v>
                </c:pt>
                <c:pt idx="5">
                  <c:v>10.4</c:v>
                </c:pt>
              </c:numCache>
            </c:numRef>
          </c:xVal>
          <c:yVal>
            <c:numRef>
              <c:f>'imax TA'!$A$35:$A$40</c:f>
              <c:numCache>
                <c:formatCode>General</c:formatCode>
                <c:ptCount val="6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100.0</c:v>
                </c:pt>
                <c:pt idx="4">
                  <c:v>100.0</c:v>
                </c:pt>
                <c:pt idx="5">
                  <c:v>100.0</c:v>
                </c:pt>
              </c:numCache>
            </c:numRef>
          </c:yVal>
        </c:ser>
        <c:ser>
          <c:idx val="4"/>
          <c:order val="1"/>
          <c:xVal>
            <c:numRef>
              <c:f>'imax TA'!$W$35:$W$40</c:f>
              <c:numCache>
                <c:formatCode>0.00</c:formatCode>
                <c:ptCount val="6"/>
                <c:pt idx="0">
                  <c:v>1.037867965644036</c:v>
                </c:pt>
                <c:pt idx="1">
                  <c:v>1.462132034355964</c:v>
                </c:pt>
                <c:pt idx="2">
                  <c:v>1.3</c:v>
                </c:pt>
                <c:pt idx="3" formatCode="General">
                  <c:v>3.9</c:v>
                </c:pt>
                <c:pt idx="4">
                  <c:v>2.485786437626906</c:v>
                </c:pt>
                <c:pt idx="5">
                  <c:v>5.314213562373085</c:v>
                </c:pt>
              </c:numCache>
            </c:numRef>
          </c:xVal>
          <c:yVal>
            <c:numRef>
              <c:f>'imax TA'!$A$35:$A$40</c:f>
              <c:numCache>
                <c:formatCode>General</c:formatCode>
                <c:ptCount val="6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100.0</c:v>
                </c:pt>
                <c:pt idx="4">
                  <c:v>100.0</c:v>
                </c:pt>
                <c:pt idx="5">
                  <c:v>100.0</c:v>
                </c:pt>
              </c:numCache>
            </c:numRef>
          </c:yVal>
        </c:ser>
        <c:ser>
          <c:idx val="1"/>
          <c:order val="2"/>
          <c:xVal>
            <c:numRef>
              <c:f>'imax TA'!$AB$35:$AB$40</c:f>
              <c:numCache>
                <c:formatCode>0.00</c:formatCode>
                <c:ptCount val="6"/>
                <c:pt idx="0">
                  <c:v>1.305329923504436</c:v>
                </c:pt>
                <c:pt idx="1">
                  <c:v>2.658306440131927</c:v>
                </c:pt>
                <c:pt idx="2">
                  <c:v>1.981818181818181</c:v>
                </c:pt>
                <c:pt idx="3" formatCode="General">
                  <c:v>6.6</c:v>
                </c:pt>
                <c:pt idx="4">
                  <c:v>3.771406886221326</c:v>
                </c:pt>
                <c:pt idx="5">
                  <c:v>9.3558658410514</c:v>
                </c:pt>
              </c:numCache>
            </c:numRef>
          </c:xVal>
          <c:yVal>
            <c:numRef>
              <c:f>'imax TA'!$A$35:$A$40</c:f>
              <c:numCache>
                <c:formatCode>General</c:formatCode>
                <c:ptCount val="6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100.0</c:v>
                </c:pt>
                <c:pt idx="4">
                  <c:v>100.0</c:v>
                </c:pt>
                <c:pt idx="5">
                  <c:v>100.0</c:v>
                </c:pt>
              </c:numCache>
            </c:numRef>
          </c:yVal>
        </c:ser>
        <c:axId val="317842376"/>
        <c:axId val="317845448"/>
      </c:scatterChart>
      <c:valAx>
        <c:axId val="317842376"/>
        <c:scaling>
          <c:orientation val="minMax"/>
          <c:max val="10.0"/>
        </c:scaling>
        <c:axPos val="b"/>
        <c:numFmt formatCode="General" sourceLinked="1"/>
        <c:tickLblPos val="nextTo"/>
        <c:crossAx val="317845448"/>
        <c:crosses val="autoZero"/>
        <c:crossBetween val="midCat"/>
      </c:valAx>
      <c:valAx>
        <c:axId val="317845448"/>
        <c:scaling>
          <c:orientation val="minMax"/>
          <c:max val="100.0"/>
        </c:scaling>
        <c:axPos val="l"/>
        <c:majorGridlines/>
        <c:numFmt formatCode="General" sourceLinked="1"/>
        <c:tickLblPos val="nextTo"/>
        <c:crossAx val="317842376"/>
        <c:crosses val="autoZero"/>
        <c:crossBetween val="midCat"/>
      </c:valAx>
    </c:plotArea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2"/>
  <c:chart>
    <c:plotArea>
      <c:layout>
        <c:manualLayout>
          <c:layoutTarget val="inner"/>
          <c:xMode val="edge"/>
          <c:yMode val="edge"/>
          <c:x val="0.0951155916905655"/>
          <c:y val="0.0786515415577789"/>
          <c:w val="0.85604032521509"/>
          <c:h val="0.782770104075038"/>
        </c:manualLayout>
      </c:layout>
      <c:scatterChart>
        <c:scatterStyle val="lineMarker"/>
        <c:ser>
          <c:idx val="0"/>
          <c:order val="0"/>
          <c:tx>
            <c:v>Seuil vs Durée de stim</c:v>
          </c:tx>
          <c:spPr>
            <a:ln w="28575">
              <a:noFill/>
            </a:ln>
          </c:spPr>
          <c:marker>
            <c:spPr>
              <a:solidFill>
                <a:srgbClr val="4F81BD"/>
              </a:solidFill>
              <a:ln>
                <a:solidFill>
                  <a:srgbClr val="666699"/>
                </a:solidFill>
                <a:prstDash val="solid"/>
              </a:ln>
            </c:spPr>
          </c:marker>
          <c:xVal>
            <c:numRef>
              <c:f>EXCITABILITE!$L$9:$L$15</c:f>
              <c:numCache>
                <c:formatCode>General</c:formatCode>
                <c:ptCount val="7"/>
                <c:pt idx="0">
                  <c:v>0.06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0.5</c:v>
                </c:pt>
                <c:pt idx="5">
                  <c:v>0.7</c:v>
                </c:pt>
                <c:pt idx="6">
                  <c:v>1.0</c:v>
                </c:pt>
              </c:numCache>
            </c:numRef>
          </c:xVal>
          <c:yVal>
            <c:numRef>
              <c:f>EXCITABILITE!$R$9:$R$15</c:f>
              <c:numCache>
                <c:formatCode>General</c:formatCode>
                <c:ptCount val="7"/>
                <c:pt idx="0">
                  <c:v>17.6</c:v>
                </c:pt>
                <c:pt idx="1">
                  <c:v>12.9</c:v>
                </c:pt>
                <c:pt idx="2">
                  <c:v>8.8</c:v>
                </c:pt>
                <c:pt idx="3">
                  <c:v>7.3</c:v>
                </c:pt>
                <c:pt idx="4">
                  <c:v>6.0</c:v>
                </c:pt>
                <c:pt idx="5">
                  <c:v>5.3</c:v>
                </c:pt>
                <c:pt idx="6">
                  <c:v>4.8</c:v>
                </c:pt>
              </c:numCache>
            </c:numRef>
          </c:yVal>
        </c:ser>
        <c:ser>
          <c:idx val="1"/>
          <c:order val="1"/>
          <c:tx>
            <c:v>Max vs Durée de stim</c:v>
          </c:tx>
          <c:spPr>
            <a:ln w="28575">
              <a:noFill/>
            </a:ln>
          </c:spPr>
          <c:marker>
            <c:spPr>
              <a:solidFill>
                <a:srgbClr val="C0504D"/>
              </a:solidFill>
              <a:ln>
                <a:solidFill>
                  <a:srgbClr val="993366"/>
                </a:solidFill>
                <a:prstDash val="solid"/>
              </a:ln>
            </c:spPr>
          </c:marker>
          <c:xVal>
            <c:numRef>
              <c:f>EXCITABILITE!$L$2:$L$8</c:f>
              <c:numCache>
                <c:formatCode>General</c:formatCode>
                <c:ptCount val="7"/>
                <c:pt idx="0">
                  <c:v>0.06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0.5</c:v>
                </c:pt>
                <c:pt idx="5">
                  <c:v>0.7</c:v>
                </c:pt>
                <c:pt idx="6">
                  <c:v>1.0</c:v>
                </c:pt>
              </c:numCache>
            </c:numRef>
          </c:xVal>
          <c:yVal>
            <c:numRef>
              <c:f>EXCITABILITE!$R$2:$R$8</c:f>
              <c:numCache>
                <c:formatCode>General</c:formatCode>
                <c:ptCount val="7"/>
                <c:pt idx="0">
                  <c:v>84.7</c:v>
                </c:pt>
                <c:pt idx="1">
                  <c:v>57.5</c:v>
                </c:pt>
                <c:pt idx="2">
                  <c:v>38.6</c:v>
                </c:pt>
                <c:pt idx="3">
                  <c:v>33.0</c:v>
                </c:pt>
                <c:pt idx="4">
                  <c:v>28.0</c:v>
                </c:pt>
                <c:pt idx="5">
                  <c:v>25.4</c:v>
                </c:pt>
                <c:pt idx="6">
                  <c:v>24.7</c:v>
                </c:pt>
              </c:numCache>
            </c:numRef>
          </c:yVal>
        </c:ser>
        <c:axId val="317226696"/>
        <c:axId val="317510280"/>
      </c:scatterChart>
      <c:valAx>
        <c:axId val="317226696"/>
        <c:scaling>
          <c:orientation val="minMax"/>
          <c:max val="1.0"/>
          <c:min val="0.0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317510280"/>
        <c:crosses val="autoZero"/>
        <c:crossBetween val="midCat"/>
        <c:majorUnit val="0.1"/>
      </c:valAx>
      <c:valAx>
        <c:axId val="317510280"/>
        <c:scaling>
          <c:logBase val="10.0"/>
          <c:orientation val="minMax"/>
          <c:max val="100.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317226696"/>
        <c:crosses val="autoZero"/>
        <c:crossBetween val="midCat"/>
        <c:majorUnit val="50.0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2"/>
  <c:chart>
    <c:plotArea>
      <c:layout>
        <c:manualLayout>
          <c:layoutTarget val="inner"/>
          <c:xMode val="edge"/>
          <c:yMode val="edge"/>
          <c:x val="0.0951155916905655"/>
          <c:y val="0.0786515415577789"/>
          <c:w val="0.85604032521509"/>
          <c:h val="0.782770104075038"/>
        </c:manualLayout>
      </c:layout>
      <c:scatterChart>
        <c:scatterStyle val="lineMarker"/>
        <c:ser>
          <c:idx val="0"/>
          <c:order val="0"/>
          <c:tx>
            <c:v>Seuil vs Durée de stim</c:v>
          </c:tx>
          <c:spPr>
            <a:ln w="28575">
              <a:noFill/>
            </a:ln>
          </c:spPr>
          <c:marker>
            <c:spPr>
              <a:solidFill>
                <a:srgbClr val="4F81BD"/>
              </a:solidFill>
              <a:ln>
                <a:solidFill>
                  <a:srgbClr val="666699"/>
                </a:solidFill>
                <a:prstDash val="solid"/>
              </a:ln>
            </c:spPr>
          </c:marker>
          <c:xVal>
            <c:numRef>
              <c:f>'Macintosh HD:Users:francoiswang:Library:Containers:com.apple.mail:Data:Library:Mail Downloads:EFBCF626-05B0-41D0-8D8E-D17756245814:[EXCITABILITE TABLEUR.xls]EXCITABILITE'!$L$9:$L$15</c:f>
              <c:numCache>
                <c:formatCode>General</c:formatCode>
                <c:ptCount val="7"/>
                <c:pt idx="0">
                  <c:v>0.06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0.5</c:v>
                </c:pt>
                <c:pt idx="5">
                  <c:v>0.7</c:v>
                </c:pt>
                <c:pt idx="6">
                  <c:v>1.0</c:v>
                </c:pt>
              </c:numCache>
            </c:numRef>
          </c:xVal>
          <c:yVal>
            <c:numRef>
              <c:f>'Macintosh HD:Users:francoiswang:Library:Containers:com.apple.mail:Data:Library:Mail Downloads:EFBCF626-05B0-41D0-8D8E-D17756245814:[EXCITABILITE TABLEUR.xls]EXCITABILITE'!$R$9:$R$15</c:f>
              <c:numCache>
                <c:formatCode>General</c:formatCode>
                <c:ptCount val="7"/>
                <c:pt idx="0">
                  <c:v>16.7</c:v>
                </c:pt>
                <c:pt idx="1">
                  <c:v>10.2</c:v>
                </c:pt>
                <c:pt idx="2">
                  <c:v>7.2</c:v>
                </c:pt>
                <c:pt idx="3">
                  <c:v>4.1</c:v>
                </c:pt>
                <c:pt idx="4">
                  <c:v>3.2</c:v>
                </c:pt>
                <c:pt idx="5">
                  <c:v>2.6</c:v>
                </c:pt>
                <c:pt idx="6">
                  <c:v>2.3</c:v>
                </c:pt>
              </c:numCache>
            </c:numRef>
          </c:yVal>
        </c:ser>
        <c:ser>
          <c:idx val="1"/>
          <c:order val="1"/>
          <c:tx>
            <c:v>Max vs Durée de stim</c:v>
          </c:tx>
          <c:spPr>
            <a:ln w="28575">
              <a:noFill/>
            </a:ln>
          </c:spPr>
          <c:marker>
            <c:spPr>
              <a:solidFill>
                <a:srgbClr val="C0504D"/>
              </a:solidFill>
              <a:ln>
                <a:solidFill>
                  <a:srgbClr val="993366"/>
                </a:solidFill>
                <a:prstDash val="solid"/>
              </a:ln>
            </c:spPr>
          </c:marker>
          <c:xVal>
            <c:numRef>
              <c:f>'Macintosh HD:Users:francoiswang:Library:Containers:com.apple.mail:Data:Library:Mail Downloads:EFBCF626-05B0-41D0-8D8E-D17756245814:[EXCITABILITE TABLEUR.xls]EXCITABILITE'!$L$2:$L$8</c:f>
              <c:numCache>
                <c:formatCode>General</c:formatCode>
                <c:ptCount val="7"/>
                <c:pt idx="0">
                  <c:v>0.06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0.5</c:v>
                </c:pt>
                <c:pt idx="5">
                  <c:v>0.7</c:v>
                </c:pt>
                <c:pt idx="6">
                  <c:v>1.0</c:v>
                </c:pt>
              </c:numCache>
            </c:numRef>
          </c:xVal>
          <c:yVal>
            <c:numRef>
              <c:f>'Macintosh HD:Users:francoiswang:Library:Containers:com.apple.mail:Data:Library:Mail Downloads:EFBCF626-05B0-41D0-8D8E-D17756245814:[EXCITABILITE TABLEUR.xls]EXCITABILITE'!$R$2:$R$8</c:f>
              <c:numCache>
                <c:formatCode>General</c:formatCode>
                <c:ptCount val="7"/>
                <c:pt idx="0">
                  <c:v>23.8</c:v>
                </c:pt>
                <c:pt idx="1">
                  <c:v>15.6</c:v>
                </c:pt>
                <c:pt idx="2">
                  <c:v>9.3</c:v>
                </c:pt>
                <c:pt idx="3">
                  <c:v>5.8</c:v>
                </c:pt>
                <c:pt idx="4">
                  <c:v>4.7</c:v>
                </c:pt>
                <c:pt idx="5">
                  <c:v>4.0</c:v>
                </c:pt>
                <c:pt idx="6">
                  <c:v>3.7</c:v>
                </c:pt>
              </c:numCache>
            </c:numRef>
          </c:yVal>
        </c:ser>
        <c:axId val="317570216"/>
        <c:axId val="317554280"/>
      </c:scatterChart>
      <c:valAx>
        <c:axId val="317570216"/>
        <c:scaling>
          <c:orientation val="minMax"/>
          <c:max val="1.0"/>
          <c:min val="0.0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317554280"/>
        <c:crosses val="autoZero"/>
        <c:crossBetween val="midCat"/>
        <c:majorUnit val="0.1"/>
      </c:valAx>
      <c:valAx>
        <c:axId val="317554280"/>
        <c:scaling>
          <c:logBase val="10.0"/>
          <c:orientation val="minMax"/>
          <c:max val="100.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317570216"/>
        <c:crosses val="autoZero"/>
        <c:crossBetween val="midCat"/>
        <c:majorUnit val="50.0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2"/>
  <c:chart>
    <c:view3D>
      <c:rotX val="4"/>
      <c:rotY val="6"/>
      <c:perspective val="30"/>
    </c:view3D>
    <c:plotArea>
      <c:layout/>
      <c:line3DChart>
        <c:grouping val="standard"/>
        <c:ser>
          <c:idx val="0"/>
          <c:order val="0"/>
          <c:val>
            <c:numRef>
              <c:f>Feuil1!$B$2:$D$2</c:f>
              <c:numCache>
                <c:formatCode>General</c:formatCode>
                <c:ptCount val="3"/>
                <c:pt idx="0">
                  <c:v>45.0</c:v>
                </c:pt>
                <c:pt idx="1">
                  <c:v>30.0</c:v>
                </c:pt>
                <c:pt idx="2">
                  <c:v>25.0</c:v>
                </c:pt>
              </c:numCache>
            </c:numRef>
          </c:val>
        </c:ser>
        <c:ser>
          <c:idx val="1"/>
          <c:order val="1"/>
          <c:val>
            <c:numRef>
              <c:f>Feuil1!$B$3:$D$3</c:f>
              <c:numCache>
                <c:formatCode>General</c:formatCode>
                <c:ptCount val="3"/>
                <c:pt idx="0">
                  <c:v>51.0</c:v>
                </c:pt>
                <c:pt idx="1">
                  <c:v>26.0</c:v>
                </c:pt>
                <c:pt idx="2">
                  <c:v>32.0</c:v>
                </c:pt>
              </c:numCache>
            </c:numRef>
          </c:val>
        </c:ser>
        <c:axId val="327227416"/>
        <c:axId val="317551544"/>
        <c:axId val="327332248"/>
      </c:line3DChart>
      <c:catAx>
        <c:axId val="327227416"/>
        <c:scaling>
          <c:orientation val="minMax"/>
        </c:scaling>
        <c:axPos val="b"/>
        <c:tickLblPos val="nextTo"/>
        <c:crossAx val="317551544"/>
        <c:crosses val="autoZero"/>
        <c:auto val="1"/>
        <c:lblAlgn val="ctr"/>
        <c:lblOffset val="100"/>
      </c:catAx>
      <c:valAx>
        <c:axId val="317551544"/>
        <c:scaling>
          <c:orientation val="minMax"/>
        </c:scaling>
        <c:axPos val="l"/>
        <c:majorGridlines/>
        <c:numFmt formatCode="General" sourceLinked="1"/>
        <c:tickLblPos val="nextTo"/>
        <c:crossAx val="327227416"/>
        <c:crosses val="autoZero"/>
        <c:crossBetween val="between"/>
      </c:valAx>
      <c:serAx>
        <c:axId val="327332248"/>
        <c:scaling>
          <c:orientation val="minMax"/>
        </c:scaling>
        <c:delete val="1"/>
        <c:axPos val="b"/>
        <c:tickLblPos val="nextTo"/>
        <c:crossAx val="317551544"/>
        <c:crosses val="autoZero"/>
      </c:serAx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2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trendline>
            <c:trendlineType val="exp"/>
            <c:dispRSqr val="1"/>
            <c:trendlineLbl>
              <c:layout>
                <c:manualLayout>
                  <c:x val="-0.139786953462493"/>
                  <c:y val="0.328381464898998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2400"/>
                  </a:pPr>
                  <a:endParaRPr lang="fr-FR"/>
                </a:p>
              </c:txPr>
            </c:trendlineLbl>
          </c:trendline>
          <c:xVal>
            <c:numRef>
              <c:f>'Imax APB poignet'!$G$2:$G$28</c:f>
              <c:numCache>
                <c:formatCode>General</c:formatCode>
                <c:ptCount val="27"/>
                <c:pt idx="0" formatCode="0.00">
                  <c:v>0.196282647011697</c:v>
                </c:pt>
                <c:pt idx="2" formatCode="0.00">
                  <c:v>0.210961905148282</c:v>
                </c:pt>
                <c:pt idx="3" formatCode="0.00">
                  <c:v>0.226473769605192</c:v>
                </c:pt>
                <c:pt idx="4" formatCode="0.00">
                  <c:v>0.226002629848784</c:v>
                </c:pt>
                <c:pt idx="5" formatCode="0.00">
                  <c:v>0.195918367346939</c:v>
                </c:pt>
                <c:pt idx="6" formatCode="0.00">
                  <c:v>0.225895514360501</c:v>
                </c:pt>
                <c:pt idx="7" formatCode="0.00">
                  <c:v>0.390368178829717</c:v>
                </c:pt>
                <c:pt idx="8" formatCode="0.00">
                  <c:v>0.321402483564646</c:v>
                </c:pt>
                <c:pt idx="9" formatCode="0.00">
                  <c:v>0.277742709253882</c:v>
                </c:pt>
                <c:pt idx="10" formatCode="0.00">
                  <c:v>0.23981261154075</c:v>
                </c:pt>
                <c:pt idx="11" formatCode="0.00">
                  <c:v>0.220385674931129</c:v>
                </c:pt>
                <c:pt idx="12" formatCode="0.00">
                  <c:v>0.239912128569777</c:v>
                </c:pt>
                <c:pt idx="13" formatCode="0.00">
                  <c:v>0.231206235962479</c:v>
                </c:pt>
                <c:pt idx="14" formatCode="0.00">
                  <c:v>0.193771626297578</c:v>
                </c:pt>
                <c:pt idx="15" formatCode="0.00">
                  <c:v>0.2734375</c:v>
                </c:pt>
                <c:pt idx="16" formatCode="0.00">
                  <c:v>0.249337204898371</c:v>
                </c:pt>
                <c:pt idx="17" formatCode="0.00">
                  <c:v>0.228571428571429</c:v>
                </c:pt>
                <c:pt idx="18" formatCode="0.00">
                  <c:v>0.221297397278372</c:v>
                </c:pt>
                <c:pt idx="19" formatCode="0.00">
                  <c:v>0.430277170210477</c:v>
                </c:pt>
                <c:pt idx="20" formatCode="0.00">
                  <c:v>0.208209399167162</c:v>
                </c:pt>
                <c:pt idx="21" formatCode="0.00">
                  <c:v>0.179981634527089</c:v>
                </c:pt>
                <c:pt idx="22" formatCode="0.00">
                  <c:v>0.237953599048186</c:v>
                </c:pt>
                <c:pt idx="23" formatCode="0.00">
                  <c:v>0.220580511886839</c:v>
                </c:pt>
                <c:pt idx="24" formatCode="0.00">
                  <c:v>0.248357634994392</c:v>
                </c:pt>
                <c:pt idx="25" formatCode="0.00">
                  <c:v>0.3125</c:v>
                </c:pt>
                <c:pt idx="26" formatCode="0.00">
                  <c:v>0.300408163265306</c:v>
                </c:pt>
              </c:numCache>
            </c:numRef>
          </c:xVal>
          <c:yVal>
            <c:numRef>
              <c:f>'Imax APB poignet'!$B$2:$B$28</c:f>
              <c:numCache>
                <c:formatCode>0.00</c:formatCode>
                <c:ptCount val="27"/>
                <c:pt idx="0">
                  <c:v>2.2</c:v>
                </c:pt>
                <c:pt idx="1">
                  <c:v>2.3</c:v>
                </c:pt>
                <c:pt idx="2">
                  <c:v>1.4</c:v>
                </c:pt>
                <c:pt idx="3">
                  <c:v>1.9</c:v>
                </c:pt>
                <c:pt idx="4">
                  <c:v>1.6</c:v>
                </c:pt>
                <c:pt idx="5">
                  <c:v>2.5</c:v>
                </c:pt>
                <c:pt idx="6">
                  <c:v>1.1</c:v>
                </c:pt>
                <c:pt idx="7">
                  <c:v>1.7</c:v>
                </c:pt>
                <c:pt idx="8">
                  <c:v>1.4</c:v>
                </c:pt>
                <c:pt idx="9">
                  <c:v>1.8</c:v>
                </c:pt>
                <c:pt idx="10">
                  <c:v>1.5</c:v>
                </c:pt>
                <c:pt idx="11">
                  <c:v>1.2</c:v>
                </c:pt>
                <c:pt idx="12">
                  <c:v>1.6</c:v>
                </c:pt>
                <c:pt idx="13">
                  <c:v>1.1</c:v>
                </c:pt>
                <c:pt idx="14">
                  <c:v>2.1</c:v>
                </c:pt>
                <c:pt idx="15">
                  <c:v>1.4</c:v>
                </c:pt>
                <c:pt idx="16">
                  <c:v>1.6</c:v>
                </c:pt>
                <c:pt idx="17">
                  <c:v>2.5</c:v>
                </c:pt>
                <c:pt idx="18">
                  <c:v>1.9</c:v>
                </c:pt>
                <c:pt idx="19">
                  <c:v>1.3</c:v>
                </c:pt>
                <c:pt idx="20">
                  <c:v>0.9</c:v>
                </c:pt>
                <c:pt idx="21">
                  <c:v>1.6</c:v>
                </c:pt>
                <c:pt idx="22">
                  <c:v>1.2</c:v>
                </c:pt>
                <c:pt idx="23">
                  <c:v>0.9</c:v>
                </c:pt>
                <c:pt idx="24">
                  <c:v>1.7</c:v>
                </c:pt>
                <c:pt idx="25">
                  <c:v>2.0</c:v>
                </c:pt>
                <c:pt idx="26">
                  <c:v>1.7</c:v>
                </c:pt>
              </c:numCache>
            </c:numRef>
          </c:yVal>
        </c:ser>
        <c:axId val="327629048"/>
        <c:axId val="327632200"/>
      </c:scatterChart>
      <c:valAx>
        <c:axId val="327629048"/>
        <c:scaling>
          <c:orientation val="minMax"/>
          <c:max val="0.4"/>
          <c:min val="0.18"/>
        </c:scaling>
        <c:axPos val="b"/>
        <c:numFmt formatCode="0.00" sourceLinked="1"/>
        <c:tickLblPos val="nextTo"/>
        <c:crossAx val="327632200"/>
        <c:crosses val="autoZero"/>
        <c:crossBetween val="midCat"/>
      </c:valAx>
      <c:valAx>
        <c:axId val="327632200"/>
        <c:scaling>
          <c:logBase val="10.0"/>
          <c:orientation val="minMax"/>
        </c:scaling>
        <c:axPos val="l"/>
        <c:majorGridlines/>
        <c:numFmt formatCode="0.00" sourceLinked="1"/>
        <c:tickLblPos val="nextTo"/>
        <c:crossAx val="327629048"/>
        <c:crosses val="autoZero"/>
        <c:crossBetween val="midCat"/>
      </c:valAx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2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trendline>
            <c:trendlineType val="exp"/>
            <c:dispRSqr val="1"/>
            <c:trendlineLbl>
              <c:layout>
                <c:manualLayout>
                  <c:x val="-0.094234330335462"/>
                  <c:y val="0.154628182029984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2400"/>
                  </a:pPr>
                  <a:endParaRPr lang="fr-FR"/>
                </a:p>
              </c:txPr>
            </c:trendlineLbl>
          </c:trendline>
          <c:xVal>
            <c:numRef>
              <c:f>'Imax APB poignet'!$G$2:$G$28</c:f>
              <c:numCache>
                <c:formatCode>General</c:formatCode>
                <c:ptCount val="27"/>
                <c:pt idx="0" formatCode="0.00">
                  <c:v>0.196282647011697</c:v>
                </c:pt>
                <c:pt idx="2" formatCode="0.00">
                  <c:v>0.210961905148282</c:v>
                </c:pt>
                <c:pt idx="3" formatCode="0.00">
                  <c:v>0.226473769605192</c:v>
                </c:pt>
                <c:pt idx="4" formatCode="0.00">
                  <c:v>0.226002629848784</c:v>
                </c:pt>
                <c:pt idx="5" formatCode="0.00">
                  <c:v>0.195918367346939</c:v>
                </c:pt>
                <c:pt idx="6" formatCode="0.00">
                  <c:v>0.225895514360501</c:v>
                </c:pt>
                <c:pt idx="7" formatCode="0.00">
                  <c:v>0.390368178829717</c:v>
                </c:pt>
                <c:pt idx="8" formatCode="0.00">
                  <c:v>0.321402483564646</c:v>
                </c:pt>
                <c:pt idx="9" formatCode="0.00">
                  <c:v>0.277742709253882</c:v>
                </c:pt>
                <c:pt idx="10" formatCode="0.00">
                  <c:v>0.23981261154075</c:v>
                </c:pt>
                <c:pt idx="11" formatCode="0.00">
                  <c:v>0.220385674931129</c:v>
                </c:pt>
                <c:pt idx="12" formatCode="0.00">
                  <c:v>0.239912128569777</c:v>
                </c:pt>
                <c:pt idx="13" formatCode="0.00">
                  <c:v>0.231206235962479</c:v>
                </c:pt>
                <c:pt idx="14" formatCode="0.00">
                  <c:v>0.193771626297578</c:v>
                </c:pt>
                <c:pt idx="15" formatCode="0.00">
                  <c:v>0.2734375</c:v>
                </c:pt>
                <c:pt idx="16" formatCode="0.00">
                  <c:v>0.249337204898371</c:v>
                </c:pt>
                <c:pt idx="17" formatCode="0.00">
                  <c:v>0.228571428571429</c:v>
                </c:pt>
                <c:pt idx="18" formatCode="0.00">
                  <c:v>0.221297397278372</c:v>
                </c:pt>
                <c:pt idx="19" formatCode="0.00">
                  <c:v>0.430277170210477</c:v>
                </c:pt>
                <c:pt idx="20" formatCode="0.00">
                  <c:v>0.208209399167162</c:v>
                </c:pt>
                <c:pt idx="21" formatCode="0.00">
                  <c:v>0.179981634527089</c:v>
                </c:pt>
                <c:pt idx="22" formatCode="0.00">
                  <c:v>0.237953599048186</c:v>
                </c:pt>
                <c:pt idx="23" formatCode="0.00">
                  <c:v>0.220580511886839</c:v>
                </c:pt>
                <c:pt idx="24" formatCode="0.00">
                  <c:v>0.248357634994392</c:v>
                </c:pt>
                <c:pt idx="25" formatCode="0.00">
                  <c:v>0.3125</c:v>
                </c:pt>
                <c:pt idx="26" formatCode="0.00">
                  <c:v>0.300408163265306</c:v>
                </c:pt>
              </c:numCache>
            </c:numRef>
          </c:xVal>
          <c:yVal>
            <c:numRef>
              <c:f>'Imax APB poignet'!$C$2:$C$28</c:f>
              <c:numCache>
                <c:formatCode>0.00</c:formatCode>
                <c:ptCount val="27"/>
                <c:pt idx="0">
                  <c:v>5.6</c:v>
                </c:pt>
                <c:pt idx="1">
                  <c:v>5.9</c:v>
                </c:pt>
                <c:pt idx="2">
                  <c:v>3.4</c:v>
                </c:pt>
                <c:pt idx="3">
                  <c:v>3.5</c:v>
                </c:pt>
                <c:pt idx="4">
                  <c:v>2.9</c:v>
                </c:pt>
                <c:pt idx="5">
                  <c:v>4.3</c:v>
                </c:pt>
                <c:pt idx="6">
                  <c:v>2.1</c:v>
                </c:pt>
                <c:pt idx="7">
                  <c:v>4.3</c:v>
                </c:pt>
                <c:pt idx="8">
                  <c:v>2.5</c:v>
                </c:pt>
                <c:pt idx="9">
                  <c:v>3.2</c:v>
                </c:pt>
                <c:pt idx="10">
                  <c:v>3.5</c:v>
                </c:pt>
                <c:pt idx="11">
                  <c:v>2.6</c:v>
                </c:pt>
                <c:pt idx="12">
                  <c:v>3.5</c:v>
                </c:pt>
                <c:pt idx="13">
                  <c:v>3.5</c:v>
                </c:pt>
                <c:pt idx="14">
                  <c:v>6.0</c:v>
                </c:pt>
                <c:pt idx="15">
                  <c:v>2.8</c:v>
                </c:pt>
                <c:pt idx="16">
                  <c:v>6.0</c:v>
                </c:pt>
                <c:pt idx="17">
                  <c:v>4.9</c:v>
                </c:pt>
                <c:pt idx="18">
                  <c:v>5.0</c:v>
                </c:pt>
                <c:pt idx="19">
                  <c:v>2.5</c:v>
                </c:pt>
                <c:pt idx="20">
                  <c:v>2.4</c:v>
                </c:pt>
                <c:pt idx="21">
                  <c:v>4.1</c:v>
                </c:pt>
                <c:pt idx="22">
                  <c:v>2.8</c:v>
                </c:pt>
                <c:pt idx="23">
                  <c:v>2.1</c:v>
                </c:pt>
                <c:pt idx="24">
                  <c:v>4.0</c:v>
                </c:pt>
                <c:pt idx="25">
                  <c:v>4.7</c:v>
                </c:pt>
                <c:pt idx="26">
                  <c:v>3.5</c:v>
                </c:pt>
              </c:numCache>
            </c:numRef>
          </c:yVal>
        </c:ser>
        <c:axId val="327656440"/>
        <c:axId val="327659592"/>
      </c:scatterChart>
      <c:valAx>
        <c:axId val="327656440"/>
        <c:scaling>
          <c:orientation val="minMax"/>
          <c:max val="0.4"/>
          <c:min val="0.18"/>
        </c:scaling>
        <c:axPos val="b"/>
        <c:numFmt formatCode="0.00" sourceLinked="1"/>
        <c:tickLblPos val="nextTo"/>
        <c:crossAx val="327659592"/>
        <c:crosses val="autoZero"/>
        <c:crossBetween val="midCat"/>
      </c:valAx>
      <c:valAx>
        <c:axId val="327659592"/>
        <c:scaling>
          <c:logBase val="10.0"/>
          <c:orientation val="minMax"/>
        </c:scaling>
        <c:axPos val="l"/>
        <c:majorGridlines/>
        <c:numFmt formatCode="0.00" sourceLinked="1"/>
        <c:tickLblPos val="nextTo"/>
        <c:crossAx val="327656440"/>
        <c:crosses val="autoZero"/>
        <c:crossBetween val="midCat"/>
      </c:valAx>
    </c:plotArea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2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trendline>
            <c:trendlineType val="exp"/>
            <c:dispRSqr val="1"/>
            <c:trendlineLbl>
              <c:layout>
                <c:manualLayout>
                  <c:x val="-0.0144010277403431"/>
                  <c:y val="-0.357332592568385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2400"/>
                  </a:pPr>
                  <a:endParaRPr lang="fr-FR"/>
                </a:p>
              </c:txPr>
            </c:trendlineLbl>
          </c:trendline>
          <c:xVal>
            <c:numRef>
              <c:f>'imax TA'!$F$2:$F$28</c:f>
              <c:numCache>
                <c:formatCode>0.00</c:formatCode>
                <c:ptCount val="27"/>
                <c:pt idx="0">
                  <c:v>0.230300453514739</c:v>
                </c:pt>
                <c:pt idx="1">
                  <c:v>0.355998576005696</c:v>
                </c:pt>
                <c:pt idx="2">
                  <c:v>0.346260387811634</c:v>
                </c:pt>
                <c:pt idx="3">
                  <c:v>0.308641975308642</c:v>
                </c:pt>
                <c:pt idx="4">
                  <c:v>0.256369171607114</c:v>
                </c:pt>
                <c:pt idx="5">
                  <c:v>0.390368178829717</c:v>
                </c:pt>
                <c:pt idx="6">
                  <c:v>0.324661810613944</c:v>
                </c:pt>
                <c:pt idx="7">
                  <c:v>0.239912128569777</c:v>
                </c:pt>
                <c:pt idx="8">
                  <c:v>0.231206235962479</c:v>
                </c:pt>
                <c:pt idx="9">
                  <c:v>0.2734375</c:v>
                </c:pt>
                <c:pt idx="10">
                  <c:v>0.228571428571429</c:v>
                </c:pt>
                <c:pt idx="11">
                  <c:v>0.221297397278372</c:v>
                </c:pt>
                <c:pt idx="12">
                  <c:v>0.249337204898371</c:v>
                </c:pt>
                <c:pt idx="13">
                  <c:v>0.315720714182029</c:v>
                </c:pt>
                <c:pt idx="14">
                  <c:v>0.20956607495069</c:v>
                </c:pt>
                <c:pt idx="15">
                  <c:v>0.245089457652043</c:v>
                </c:pt>
                <c:pt idx="16">
                  <c:v>0.277176852352623</c:v>
                </c:pt>
                <c:pt idx="17">
                  <c:v>0.223954134193317</c:v>
                </c:pt>
                <c:pt idx="18">
                  <c:v>0.25</c:v>
                </c:pt>
                <c:pt idx="19">
                  <c:v>0.1953125</c:v>
                </c:pt>
                <c:pt idx="20">
                  <c:v>0.241287923737194</c:v>
                </c:pt>
                <c:pt idx="21">
                  <c:v>0.22096807907074</c:v>
                </c:pt>
                <c:pt idx="22">
                  <c:v>0.208307031940412</c:v>
                </c:pt>
                <c:pt idx="23">
                  <c:v>0.250995015956112</c:v>
                </c:pt>
                <c:pt idx="24">
                  <c:v>0.187085153598901</c:v>
                </c:pt>
                <c:pt idx="25">
                  <c:v>0.279155188246097</c:v>
                </c:pt>
                <c:pt idx="26">
                  <c:v>0.214619366241636</c:v>
                </c:pt>
              </c:numCache>
            </c:numRef>
          </c:xVal>
          <c:yVal>
            <c:numRef>
              <c:f>'Imax APB coude'!$A$2:$A$28</c:f>
              <c:numCache>
                <c:formatCode>0.00</c:formatCode>
                <c:ptCount val="27"/>
                <c:pt idx="0" formatCode="General">
                  <c:v>1.2</c:v>
                </c:pt>
                <c:pt idx="1">
                  <c:v>3.1</c:v>
                </c:pt>
                <c:pt idx="2">
                  <c:v>1.2</c:v>
                </c:pt>
                <c:pt idx="3" formatCode="General">
                  <c:v>1.9</c:v>
                </c:pt>
                <c:pt idx="4" formatCode="General">
                  <c:v>2.9</c:v>
                </c:pt>
                <c:pt idx="5" formatCode="General">
                  <c:v>2.4</c:v>
                </c:pt>
                <c:pt idx="6" formatCode="General">
                  <c:v>1.8</c:v>
                </c:pt>
                <c:pt idx="7">
                  <c:v>4.0</c:v>
                </c:pt>
                <c:pt idx="8">
                  <c:v>4.1</c:v>
                </c:pt>
                <c:pt idx="9">
                  <c:v>2.3</c:v>
                </c:pt>
                <c:pt idx="10">
                  <c:v>2.7</c:v>
                </c:pt>
                <c:pt idx="11">
                  <c:v>2.2</c:v>
                </c:pt>
                <c:pt idx="12">
                  <c:v>2.9</c:v>
                </c:pt>
                <c:pt idx="13">
                  <c:v>3.6</c:v>
                </c:pt>
                <c:pt idx="14">
                  <c:v>3.0</c:v>
                </c:pt>
                <c:pt idx="15">
                  <c:v>5.1</c:v>
                </c:pt>
                <c:pt idx="16">
                  <c:v>4.3</c:v>
                </c:pt>
                <c:pt idx="17">
                  <c:v>3.0</c:v>
                </c:pt>
                <c:pt idx="18">
                  <c:v>3.9</c:v>
                </c:pt>
                <c:pt idx="19">
                  <c:v>10.4</c:v>
                </c:pt>
                <c:pt idx="20">
                  <c:v>0.8</c:v>
                </c:pt>
                <c:pt idx="21">
                  <c:v>2.2</c:v>
                </c:pt>
                <c:pt idx="22">
                  <c:v>4.6</c:v>
                </c:pt>
                <c:pt idx="23">
                  <c:v>3.6</c:v>
                </c:pt>
                <c:pt idx="24">
                  <c:v>1.8</c:v>
                </c:pt>
                <c:pt idx="25">
                  <c:v>2.8</c:v>
                </c:pt>
                <c:pt idx="26" formatCode="General">
                  <c:v>5.0</c:v>
                </c:pt>
              </c:numCache>
            </c:numRef>
          </c:yVal>
        </c:ser>
        <c:axId val="327683256"/>
        <c:axId val="327686264"/>
      </c:scatterChart>
      <c:valAx>
        <c:axId val="327683256"/>
        <c:scaling>
          <c:orientation val="minMax"/>
          <c:max val="0.4"/>
          <c:min val="0.18"/>
        </c:scaling>
        <c:axPos val="b"/>
        <c:numFmt formatCode="0.00" sourceLinked="1"/>
        <c:tickLblPos val="nextTo"/>
        <c:crossAx val="327686264"/>
        <c:crosses val="autoZero"/>
        <c:crossBetween val="midCat"/>
      </c:valAx>
      <c:valAx>
        <c:axId val="327686264"/>
        <c:scaling>
          <c:logBase val="10.0"/>
          <c:orientation val="minMax"/>
        </c:scaling>
        <c:axPos val="l"/>
        <c:majorGridlines/>
        <c:numFmt formatCode="General" sourceLinked="1"/>
        <c:tickLblPos val="nextTo"/>
        <c:crossAx val="327683256"/>
        <c:crosses val="autoZero"/>
        <c:crossBetween val="midCat"/>
      </c:valAx>
    </c:plotArea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2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trendline>
            <c:trendlineType val="exp"/>
            <c:dispRSqr val="1"/>
            <c:trendlineLbl>
              <c:layout>
                <c:manualLayout>
                  <c:x val="-0.0942339132395007"/>
                  <c:y val="0.294424678396682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2400"/>
                  </a:pPr>
                  <a:endParaRPr lang="fr-FR"/>
                </a:p>
              </c:txPr>
            </c:trendlineLbl>
          </c:trendline>
          <c:xVal>
            <c:numRef>
              <c:f>'Imax APB coude'!$F$2:$F$28</c:f>
              <c:numCache>
                <c:formatCode>General</c:formatCode>
                <c:ptCount val="27"/>
                <c:pt idx="0" formatCode="0.00">
                  <c:v>0.196282647011697</c:v>
                </c:pt>
                <c:pt idx="2" formatCode="0.00">
                  <c:v>0.210961905148282</c:v>
                </c:pt>
                <c:pt idx="3" formatCode="0.00">
                  <c:v>0.226473769605192</c:v>
                </c:pt>
                <c:pt idx="4" formatCode="0.00">
                  <c:v>0.226002629848784</c:v>
                </c:pt>
                <c:pt idx="5" formatCode="0.00">
                  <c:v>0.195918367346939</c:v>
                </c:pt>
                <c:pt idx="6" formatCode="0.00">
                  <c:v>0.225895514360501</c:v>
                </c:pt>
                <c:pt idx="7" formatCode="0.00">
                  <c:v>0.390368178829717</c:v>
                </c:pt>
                <c:pt idx="8" formatCode="0.00">
                  <c:v>0.321402483564646</c:v>
                </c:pt>
                <c:pt idx="9" formatCode="0.00">
                  <c:v>0.277742709253882</c:v>
                </c:pt>
                <c:pt idx="10" formatCode="0.00">
                  <c:v>0.23981261154075</c:v>
                </c:pt>
                <c:pt idx="11" formatCode="0.00">
                  <c:v>0.220385674931129</c:v>
                </c:pt>
                <c:pt idx="12" formatCode="0.00">
                  <c:v>0.239912128569777</c:v>
                </c:pt>
                <c:pt idx="13" formatCode="0.00">
                  <c:v>0.231206235962479</c:v>
                </c:pt>
                <c:pt idx="14" formatCode="0.00">
                  <c:v>0.193771626297578</c:v>
                </c:pt>
                <c:pt idx="15" formatCode="0.00">
                  <c:v>0.2734375</c:v>
                </c:pt>
                <c:pt idx="16" formatCode="0.00">
                  <c:v>0.249337204898371</c:v>
                </c:pt>
                <c:pt idx="17" formatCode="0.00">
                  <c:v>0.228571428571429</c:v>
                </c:pt>
                <c:pt idx="18" formatCode="0.00">
                  <c:v>0.221297397278372</c:v>
                </c:pt>
                <c:pt idx="19" formatCode="0.00">
                  <c:v>0.430277170210477</c:v>
                </c:pt>
                <c:pt idx="20" formatCode="0.00">
                  <c:v>0.208209399167162</c:v>
                </c:pt>
                <c:pt idx="21" formatCode="0.00">
                  <c:v>0.179981634527089</c:v>
                </c:pt>
                <c:pt idx="22" formatCode="0.00">
                  <c:v>0.237953599048186</c:v>
                </c:pt>
                <c:pt idx="23" formatCode="0.00">
                  <c:v>0.220580511886839</c:v>
                </c:pt>
                <c:pt idx="24" formatCode="0.00">
                  <c:v>0.248357634994392</c:v>
                </c:pt>
                <c:pt idx="25" formatCode="0.00">
                  <c:v>0.3125</c:v>
                </c:pt>
                <c:pt idx="26" formatCode="0.00">
                  <c:v>0.300408163265306</c:v>
                </c:pt>
              </c:numCache>
            </c:numRef>
          </c:xVal>
          <c:yVal>
            <c:numRef>
              <c:f>'Imax APB coude'!$B$2:$B$28</c:f>
              <c:numCache>
                <c:formatCode>0.00</c:formatCode>
                <c:ptCount val="27"/>
                <c:pt idx="0" formatCode="General">
                  <c:v>4.1</c:v>
                </c:pt>
                <c:pt idx="1">
                  <c:v>5.2</c:v>
                </c:pt>
                <c:pt idx="2">
                  <c:v>2.9</c:v>
                </c:pt>
                <c:pt idx="3" formatCode="General">
                  <c:v>4.1</c:v>
                </c:pt>
                <c:pt idx="4" formatCode="General">
                  <c:v>7.4</c:v>
                </c:pt>
                <c:pt idx="5" formatCode="General">
                  <c:v>6.5</c:v>
                </c:pt>
                <c:pt idx="6" formatCode="General">
                  <c:v>4.0</c:v>
                </c:pt>
                <c:pt idx="7">
                  <c:v>10.4</c:v>
                </c:pt>
                <c:pt idx="8">
                  <c:v>11.5</c:v>
                </c:pt>
                <c:pt idx="9">
                  <c:v>3.1</c:v>
                </c:pt>
                <c:pt idx="10">
                  <c:v>6.6</c:v>
                </c:pt>
                <c:pt idx="11">
                  <c:v>7.0</c:v>
                </c:pt>
                <c:pt idx="12">
                  <c:v>7.1</c:v>
                </c:pt>
                <c:pt idx="13">
                  <c:v>10.5</c:v>
                </c:pt>
                <c:pt idx="14">
                  <c:v>9.7</c:v>
                </c:pt>
                <c:pt idx="15">
                  <c:v>15.1</c:v>
                </c:pt>
                <c:pt idx="16">
                  <c:v>7.7</c:v>
                </c:pt>
                <c:pt idx="17">
                  <c:v>8.0</c:v>
                </c:pt>
                <c:pt idx="18">
                  <c:v>13.1</c:v>
                </c:pt>
                <c:pt idx="19">
                  <c:v>22.2</c:v>
                </c:pt>
                <c:pt idx="20">
                  <c:v>2.0</c:v>
                </c:pt>
                <c:pt idx="21">
                  <c:v>4.7</c:v>
                </c:pt>
                <c:pt idx="22">
                  <c:v>7.9</c:v>
                </c:pt>
                <c:pt idx="23">
                  <c:v>5.8</c:v>
                </c:pt>
                <c:pt idx="24">
                  <c:v>5.6</c:v>
                </c:pt>
                <c:pt idx="25">
                  <c:v>9.1</c:v>
                </c:pt>
                <c:pt idx="26" formatCode="General">
                  <c:v>11.0</c:v>
                </c:pt>
              </c:numCache>
            </c:numRef>
          </c:yVal>
        </c:ser>
        <c:axId val="327716008"/>
        <c:axId val="327719016"/>
      </c:scatterChart>
      <c:valAx>
        <c:axId val="327716008"/>
        <c:scaling>
          <c:orientation val="minMax"/>
          <c:max val="0.4"/>
          <c:min val="0.18"/>
        </c:scaling>
        <c:axPos val="b"/>
        <c:numFmt formatCode="0.00" sourceLinked="1"/>
        <c:tickLblPos val="nextTo"/>
        <c:crossAx val="327719016"/>
        <c:crosses val="autoZero"/>
        <c:crossBetween val="midCat"/>
      </c:valAx>
      <c:valAx>
        <c:axId val="327719016"/>
        <c:scaling>
          <c:logBase val="10.0"/>
          <c:orientation val="minMax"/>
        </c:scaling>
        <c:axPos val="l"/>
        <c:majorGridlines/>
        <c:numFmt formatCode="General" sourceLinked="1"/>
        <c:tickLblPos val="nextTo"/>
        <c:crossAx val="327716008"/>
        <c:crosses val="autoZero"/>
        <c:crossBetween val="midCat"/>
      </c:valAx>
    </c:plotArea>
    <c:plotVisOnly val="1"/>
  </c:chart>
  <c:spPr>
    <a:ln w="19050">
      <a:solidFill>
        <a:srgbClr val="FF0000"/>
      </a:solidFill>
    </a:ln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AB796D-DBDE-1946-837E-08412EFDBB0B}" type="datetimeFigureOut">
              <a:rPr lang="fr-FR" smtClean="0"/>
              <a:pPr/>
              <a:t>28/06/18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8299C-52C4-D14A-A66A-220738DBEC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8299C-52C4-D14A-A66A-220738DBEC6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2B452-3832-1541-BF9F-F25AF0E89C6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8E93-C5CF-8249-984B-A1EB98DEBDDF}" type="datetimeFigureOut">
              <a:rPr lang="fr-FR" smtClean="0"/>
              <a:pPr/>
              <a:t>28/06/18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CB7B-5BD3-9A4F-A3AB-E4866A8E1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8E93-C5CF-8249-984B-A1EB98DEBDDF}" type="datetimeFigureOut">
              <a:rPr lang="fr-FR" smtClean="0"/>
              <a:pPr/>
              <a:t>28/06/18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CB7B-5BD3-9A4F-A3AB-E4866A8E1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8E93-C5CF-8249-984B-A1EB98DEBDDF}" type="datetimeFigureOut">
              <a:rPr lang="fr-FR" smtClean="0"/>
              <a:pPr/>
              <a:t>28/06/18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CB7B-5BD3-9A4F-A3AB-E4866A8E1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8E93-C5CF-8249-984B-A1EB98DEBDDF}" type="datetimeFigureOut">
              <a:rPr lang="fr-FR" smtClean="0"/>
              <a:pPr/>
              <a:t>28/06/18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CB7B-5BD3-9A4F-A3AB-E4866A8E1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8E93-C5CF-8249-984B-A1EB98DEBDDF}" type="datetimeFigureOut">
              <a:rPr lang="fr-FR" smtClean="0"/>
              <a:pPr/>
              <a:t>28/06/18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CB7B-5BD3-9A4F-A3AB-E4866A8E1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8E93-C5CF-8249-984B-A1EB98DEBDDF}" type="datetimeFigureOut">
              <a:rPr lang="fr-FR" smtClean="0"/>
              <a:pPr/>
              <a:t>28/06/18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CB7B-5BD3-9A4F-A3AB-E4866A8E1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8E93-C5CF-8249-984B-A1EB98DEBDDF}" type="datetimeFigureOut">
              <a:rPr lang="fr-FR" smtClean="0"/>
              <a:pPr/>
              <a:t>28/06/18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CB7B-5BD3-9A4F-A3AB-E4866A8E1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8E93-C5CF-8249-984B-A1EB98DEBDDF}" type="datetimeFigureOut">
              <a:rPr lang="fr-FR" smtClean="0"/>
              <a:pPr/>
              <a:t>28/06/18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CB7B-5BD3-9A4F-A3AB-E4866A8E1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8E93-C5CF-8249-984B-A1EB98DEBDDF}" type="datetimeFigureOut">
              <a:rPr lang="fr-FR" smtClean="0"/>
              <a:pPr/>
              <a:t>28/06/18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CB7B-5BD3-9A4F-A3AB-E4866A8E1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8E93-C5CF-8249-984B-A1EB98DEBDDF}" type="datetimeFigureOut">
              <a:rPr lang="fr-FR" smtClean="0"/>
              <a:pPr/>
              <a:t>28/06/18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CB7B-5BD3-9A4F-A3AB-E4866A8E1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8E93-C5CF-8249-984B-A1EB98DEBDDF}" type="datetimeFigureOut">
              <a:rPr lang="fr-FR" smtClean="0"/>
              <a:pPr/>
              <a:t>28/06/18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CB7B-5BD3-9A4F-A3AB-E4866A8E1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98E93-C5CF-8249-984B-A1EB98DEBDDF}" type="datetimeFigureOut">
              <a:rPr lang="fr-FR" smtClean="0"/>
              <a:pPr/>
              <a:t>28/06/18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CCB7B-5BD3-9A4F-A3AB-E4866A8E1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francoiswang/Documents/iMAX/iMAX.mp4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d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4" Type="http://schemas.openxmlformats.org/officeDocument/2006/relationships/chart" Target="../charts/chart8.xml"/><Relationship Id="rId5" Type="http://schemas.openxmlformats.org/officeDocument/2006/relationships/chart" Target="../charts/chart9.xml"/><Relationship Id="rId6" Type="http://schemas.openxmlformats.org/officeDocument/2006/relationships/chart" Target="../charts/chart10.xml"/><Relationship Id="rId7" Type="http://schemas.openxmlformats.org/officeDocument/2006/relationships/chart" Target="../charts/chart11.xml"/><Relationship Id="rId8" Type="http://schemas.openxmlformats.org/officeDocument/2006/relationships/chart" Target="../charts/chart12.xml"/><Relationship Id="rId9" Type="http://schemas.openxmlformats.org/officeDocument/2006/relationships/chart" Target="../charts/chart13.xml"/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4.xml"/><Relationship Id="rId3" Type="http://schemas.openxmlformats.org/officeDocument/2006/relationships/chart" Target="../charts/char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6.xml"/><Relationship Id="rId3" Type="http://schemas.openxmlformats.org/officeDocument/2006/relationships/chart" Target="../charts/chart1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8.xml"/><Relationship Id="rId3" Type="http://schemas.openxmlformats.org/officeDocument/2006/relationships/chart" Target="../charts/chart1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0.xml"/><Relationship Id="rId3" Type="http://schemas.openxmlformats.org/officeDocument/2006/relationships/chart" Target="../charts/char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2.xml"/><Relationship Id="rId3" Type="http://schemas.openxmlformats.org/officeDocument/2006/relationships/chart" Target="../charts/chart2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6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4.xml"/><Relationship Id="rId3" Type="http://schemas.openxmlformats.org/officeDocument/2006/relationships/chart" Target="../charts/chart2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AX-THE-FUTURE-1024x68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9511"/>
            <a:ext cx="9144000" cy="609897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87400" y="1206500"/>
            <a:ext cx="5571958" cy="4524315"/>
          </a:xfrm>
          <a:prstGeom prst="rect">
            <a:avLst/>
          </a:prstGeom>
          <a:noFill/>
          <a:effectLst>
            <a:outerShdw blurRad="111125" dist="800100" dir="2520000" algn="tl" rotWithShape="0">
              <a:schemeClr val="tx1">
                <a:alpha val="74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9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iMAX</a:t>
            </a:r>
            <a:endParaRPr lang="en-US" sz="9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9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bienvenue</a:t>
            </a:r>
            <a:r>
              <a:rPr lang="en-US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9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dans</a:t>
            </a:r>
            <a:r>
              <a:rPr lang="en-US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3D</a:t>
            </a:r>
            <a:endParaRPr lang="en-US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Excita Fig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9224"/>
            <a:ext cx="9144000" cy="57395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816600" y="571005"/>
            <a:ext cx="584200" cy="27989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llipse 4"/>
          <p:cNvSpPr/>
          <p:nvPr/>
        </p:nvSpPr>
        <p:spPr>
          <a:xfrm>
            <a:off x="7156450" y="571005"/>
            <a:ext cx="574675" cy="27989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16600" y="3479305"/>
            <a:ext cx="584200" cy="27989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llipse 6"/>
          <p:cNvSpPr/>
          <p:nvPr/>
        </p:nvSpPr>
        <p:spPr>
          <a:xfrm>
            <a:off x="7143750" y="3479305"/>
            <a:ext cx="574675" cy="27989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Historique : </a:t>
            </a:r>
            <a:r>
              <a:rPr lang="fr-FR" dirty="0" err="1" smtClean="0"/>
              <a:t>Boërio</a:t>
            </a:r>
            <a:r>
              <a:rPr lang="fr-FR" dirty="0" smtClean="0"/>
              <a:t> et al (2008)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32468"/>
            <a:ext cx="8229600" cy="5105403"/>
          </a:xfrm>
        </p:spPr>
        <p:txBody>
          <a:bodyPr>
            <a:normAutofit/>
          </a:bodyPr>
          <a:lstStyle/>
          <a:p>
            <a:r>
              <a:rPr lang="fr-FR" dirty="0" smtClean="0"/>
              <a:t>Rapports </a:t>
            </a:r>
            <a:r>
              <a:rPr lang="fr-FR" b="1" dirty="0" smtClean="0">
                <a:solidFill>
                  <a:srgbClr val="FF0000"/>
                </a:solidFill>
              </a:rPr>
              <a:t>I10/I50</a:t>
            </a:r>
            <a:r>
              <a:rPr lang="fr-FR" dirty="0" smtClean="0"/>
              <a:t> et </a:t>
            </a:r>
            <a:r>
              <a:rPr lang="fr-FR" b="1" dirty="0" smtClean="0">
                <a:solidFill>
                  <a:srgbClr val="FF0000"/>
                </a:solidFill>
              </a:rPr>
              <a:t>I90/I50</a:t>
            </a:r>
            <a:r>
              <a:rPr lang="fr-FR" dirty="0" smtClean="0"/>
              <a:t> : faible variabilité et bonne reproductibilité dans chacun des centres</a:t>
            </a:r>
          </a:p>
          <a:p>
            <a:r>
              <a:rPr lang="fr-FR" dirty="0" smtClean="0"/>
              <a:t>Seuil </a:t>
            </a:r>
            <a:r>
              <a:rPr lang="fr-FR" b="1" dirty="0" smtClean="0">
                <a:solidFill>
                  <a:srgbClr val="FF0000"/>
                </a:solidFill>
              </a:rPr>
              <a:t>I10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FF0000"/>
                </a:solidFill>
              </a:rPr>
              <a:t>I50</a:t>
            </a:r>
            <a:r>
              <a:rPr lang="fr-FR" dirty="0" smtClean="0"/>
              <a:t> et </a:t>
            </a:r>
            <a:r>
              <a:rPr lang="fr-FR" b="1" dirty="0" smtClean="0">
                <a:solidFill>
                  <a:srgbClr val="FF0000"/>
                </a:solidFill>
              </a:rPr>
              <a:t>I90</a:t>
            </a:r>
            <a:r>
              <a:rPr lang="fr-FR" dirty="0" smtClean="0"/>
              <a:t> et rapport </a:t>
            </a:r>
            <a:r>
              <a:rPr lang="fr-FR" b="1" dirty="0" smtClean="0">
                <a:solidFill>
                  <a:srgbClr val="FF0000"/>
                </a:solidFill>
              </a:rPr>
              <a:t>I90/I50</a:t>
            </a:r>
            <a:r>
              <a:rPr lang="fr-FR" dirty="0" smtClean="0"/>
              <a:t> : pas de différence significative pour une durée de stimulation = 0,5 ms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Simple ?</a:t>
            </a:r>
          </a:p>
          <a:p>
            <a:endParaRPr lang="fr-FR" dirty="0" smtClean="0"/>
          </a:p>
          <a:p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Historique : Hugh </a:t>
            </a:r>
            <a:r>
              <a:rPr lang="fr-FR" dirty="0" err="1" smtClean="0"/>
              <a:t>Bostock</a:t>
            </a:r>
            <a:r>
              <a:rPr lang="fr-FR" dirty="0" smtClean="0"/>
              <a:t> (&gt; 1989)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32468"/>
            <a:ext cx="8229600" cy="5105403"/>
          </a:xfrm>
        </p:spPr>
        <p:txBody>
          <a:bodyPr>
            <a:normAutofit/>
          </a:bodyPr>
          <a:lstStyle/>
          <a:p>
            <a:r>
              <a:rPr lang="fr-FR" dirty="0" smtClean="0"/>
              <a:t>Mesure les variations d’intensité qu’il faut apporter pour maintenir constante la taille du PAGM :</a:t>
            </a:r>
            <a:br>
              <a:rPr lang="fr-FR" dirty="0" smtClean="0"/>
            </a:br>
            <a:r>
              <a:rPr lang="fr-FR" dirty="0" smtClean="0"/>
              <a:t>- lorsqu’on fait varier la durée de stimulation</a:t>
            </a:r>
            <a:br>
              <a:rPr lang="fr-FR" dirty="0" smtClean="0"/>
            </a:br>
            <a:r>
              <a:rPr lang="fr-FR" dirty="0" smtClean="0"/>
              <a:t>- stimulus conditionnant polarisant ou dépolarisant de 100-300 ms</a:t>
            </a:r>
          </a:p>
          <a:p>
            <a:r>
              <a:rPr lang="fr-FR" dirty="0" smtClean="0"/>
              <a:t>Résultats très intéressants : diabète, IR, SLA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Pas applicable en routine</a:t>
            </a:r>
          </a:p>
          <a:p>
            <a:endParaRPr lang="fr-FR" dirty="0" smtClean="0"/>
          </a:p>
          <a:p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Historique : Pascal </a:t>
            </a:r>
            <a:r>
              <a:rPr lang="fr-FR" dirty="0" err="1" smtClean="0"/>
              <a:t>Cintas</a:t>
            </a:r>
            <a:r>
              <a:rPr lang="fr-FR" dirty="0" smtClean="0"/>
              <a:t> (2014)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32468"/>
            <a:ext cx="8229600" cy="5105403"/>
          </a:xfrm>
        </p:spPr>
        <p:txBody>
          <a:bodyPr>
            <a:normAutofit/>
          </a:bodyPr>
          <a:lstStyle/>
          <a:p>
            <a:r>
              <a:rPr lang="fr-FR" dirty="0" smtClean="0"/>
              <a:t>ENMG dynamique</a:t>
            </a:r>
          </a:p>
          <a:p>
            <a:r>
              <a:rPr lang="fr-FR" dirty="0" smtClean="0"/>
              <a:t>Collision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r>
              <a:rPr lang="fr-FR" b="1" dirty="0" smtClean="0">
                <a:solidFill>
                  <a:srgbClr val="FF0000"/>
                </a:solidFill>
              </a:rPr>
              <a:t>Pas applicable en routine</a:t>
            </a:r>
          </a:p>
          <a:p>
            <a:endParaRPr lang="fr-FR" dirty="0" smtClean="0"/>
          </a:p>
          <a:p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4" name="Image 3" descr="Cint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4181" y="1532468"/>
            <a:ext cx="4469156" cy="39285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Risque de confusion (?)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32468"/>
            <a:ext cx="8229600" cy="5105403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Seuil de réponse &gt;&lt; excitabilité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Les premiers axones activés ne sont pas forcément les plus excitables</a:t>
            </a:r>
          </a:p>
          <a:p>
            <a:r>
              <a:rPr lang="fr-FR" dirty="0" smtClean="0"/>
              <a:t>« Les courants de stimulation empruntent les voies de plus basse impédance entre la cathode et le nerf à stimuler » </a:t>
            </a:r>
            <a:br>
              <a:rPr lang="fr-FR" dirty="0" smtClean="0"/>
            </a:br>
            <a:r>
              <a:rPr lang="fr-FR" dirty="0" smtClean="0"/>
              <a:t>(Pierre </a:t>
            </a:r>
            <a:r>
              <a:rPr lang="fr-FR" dirty="0" err="1" smtClean="0"/>
              <a:t>Guihéneuc</a:t>
            </a:r>
            <a:r>
              <a:rPr lang="fr-FR" dirty="0" smtClean="0"/>
              <a:t>)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Les premiers axones activés sont souvent les plus superficiels et/ou situés dans une zone de moindre impédance </a:t>
            </a:r>
            <a:r>
              <a:rPr lang="fr-FR" dirty="0" smtClean="0"/>
              <a:t>et ce ne sont pas forcément les plus excitables</a:t>
            </a:r>
            <a:endParaRPr lang="fr-FR" b="1" dirty="0" smtClean="0">
              <a:solidFill>
                <a:srgbClr val="FF0000"/>
              </a:solidFill>
            </a:endParaRPr>
          </a:p>
          <a:p>
            <a:endParaRPr lang="fr-FR" dirty="0" smtClean="0"/>
          </a:p>
          <a:p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1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I max</a:t>
            </a:r>
            <a:r>
              <a:rPr lang="en-US" dirty="0" smtClean="0"/>
              <a:t>, D=</a:t>
            </a:r>
            <a:r>
              <a:rPr lang="en-US" b="1" dirty="0" smtClean="0">
                <a:solidFill>
                  <a:srgbClr val="0000FF"/>
                </a:solidFill>
              </a:rPr>
              <a:t>0,2</a:t>
            </a:r>
            <a:r>
              <a:rPr lang="en-US" dirty="0" smtClean="0"/>
              <a:t> -&gt; </a:t>
            </a:r>
            <a:r>
              <a:rPr lang="en-US" dirty="0" err="1" smtClean="0"/>
              <a:t>Ampl</a:t>
            </a:r>
            <a:r>
              <a:rPr lang="en-US" dirty="0" smtClean="0"/>
              <a:t> 100% </a:t>
            </a:r>
          </a:p>
          <a:p>
            <a:r>
              <a:rPr lang="en-US" dirty="0" smtClean="0"/>
              <a:t>I 2/3, D=</a:t>
            </a:r>
            <a:r>
              <a:rPr lang="en-US" b="1" dirty="0" smtClean="0">
                <a:solidFill>
                  <a:srgbClr val="0000FF"/>
                </a:solidFill>
              </a:rPr>
              <a:t>0,2</a:t>
            </a:r>
            <a:r>
              <a:rPr lang="en-US" dirty="0" smtClean="0"/>
              <a:t> -&gt; </a:t>
            </a:r>
            <a:r>
              <a:rPr lang="en-US" b="1" dirty="0" err="1" smtClean="0">
                <a:solidFill>
                  <a:srgbClr val="FF0000"/>
                </a:solidFill>
              </a:rPr>
              <a:t>Ampl</a:t>
            </a:r>
            <a:r>
              <a:rPr lang="en-US" b="1" dirty="0" smtClean="0">
                <a:solidFill>
                  <a:srgbClr val="FF0000"/>
                </a:solidFill>
              </a:rPr>
              <a:t> % ?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 % ?</a:t>
            </a:r>
            <a:r>
              <a:rPr lang="en-US" dirty="0" smtClean="0"/>
              <a:t>, D=</a:t>
            </a:r>
            <a:r>
              <a:rPr lang="en-US" b="1" dirty="0" smtClean="0">
                <a:solidFill>
                  <a:srgbClr val="0000FF"/>
                </a:solidFill>
              </a:rPr>
              <a:t>0,2</a:t>
            </a:r>
            <a:r>
              <a:rPr lang="en-US" dirty="0" smtClean="0"/>
              <a:t> -&gt; M50</a:t>
            </a:r>
          </a:p>
          <a:p>
            <a:endParaRPr lang="en-US" dirty="0" smtClean="0"/>
          </a:p>
          <a:p>
            <a:r>
              <a:rPr lang="en-US" dirty="0" smtClean="0"/>
              <a:t>N=8 </a:t>
            </a:r>
            <a:r>
              <a:rPr lang="en-US" dirty="0" err="1" smtClean="0"/>
              <a:t>sujets</a:t>
            </a:r>
            <a:r>
              <a:rPr lang="en-US" dirty="0" smtClean="0"/>
              <a:t> </a:t>
            </a:r>
            <a:r>
              <a:rPr lang="en-US" dirty="0" err="1" smtClean="0"/>
              <a:t>sains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phique 7"/>
          <p:cNvGraphicFramePr>
            <a:graphicFrameLocks/>
          </p:cNvGraphicFramePr>
          <p:nvPr/>
        </p:nvGraphicFramePr>
        <p:xfrm>
          <a:off x="1181100" y="2834210"/>
          <a:ext cx="7137400" cy="351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Ellipse 8"/>
          <p:cNvSpPr/>
          <p:nvPr/>
        </p:nvSpPr>
        <p:spPr>
          <a:xfrm>
            <a:off x="1329267" y="4440625"/>
            <a:ext cx="481560" cy="4899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BE" sz="1100"/>
          </a:p>
        </p:txBody>
      </p:sp>
      <p:sp>
        <p:nvSpPr>
          <p:cNvPr id="10" name="Ellipse 9"/>
          <p:cNvSpPr/>
          <p:nvPr/>
        </p:nvSpPr>
        <p:spPr>
          <a:xfrm>
            <a:off x="5603691" y="5462114"/>
            <a:ext cx="481560" cy="4899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BE" sz="1100"/>
          </a:p>
        </p:txBody>
      </p:sp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635000" y="717992"/>
          <a:ext cx="8285922" cy="1668251"/>
        </p:xfrm>
        <a:graphic>
          <a:graphicData uri="http://schemas.openxmlformats.org/drawingml/2006/table">
            <a:tbl>
              <a:tblPr/>
              <a:tblGrid>
                <a:gridCol w="709466"/>
                <a:gridCol w="562708"/>
                <a:gridCol w="713433"/>
                <a:gridCol w="683288"/>
                <a:gridCol w="1034980"/>
                <a:gridCol w="1055076"/>
                <a:gridCol w="753627"/>
                <a:gridCol w="683288"/>
                <a:gridCol w="1034980"/>
                <a:gridCol w="1055076"/>
              </a:tblGrid>
              <a:tr h="32376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latin typeface="Segoe UI"/>
                        </a:rPr>
                        <a:t>Sites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latin typeface="Segoe UI"/>
                        </a:rPr>
                        <a:t>Lat. [ms]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latin typeface="Segoe UI"/>
                        </a:rPr>
                        <a:t>Durée [ms]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latin typeface="Segoe UI"/>
                        </a:rPr>
                        <a:t>Amp. [mV]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latin typeface="Segoe UI"/>
                        </a:rPr>
                        <a:t>Surface [ms*mV]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latin typeface="Segoe UI"/>
                        </a:rPr>
                        <a:t>Int. de stim. [mA]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latin typeface="Segoe UI"/>
                      </a:endParaRP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latin typeface="Segoe UI"/>
                        </a:rPr>
                        <a:t>Amp. [mV]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latin typeface="Segoe UI"/>
                        </a:rPr>
                        <a:t>Surface [ms*mV]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latin typeface="Segoe UI"/>
                        </a:rPr>
                        <a:t>Int. de stim. [mA]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76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latin typeface="Segoe UI"/>
                        </a:rPr>
                        <a:t>Supramax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latin typeface="Segoe UI"/>
                        </a:rPr>
                        <a:t>4,13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latin typeface="Segoe UI"/>
                        </a:rPr>
                        <a:t>5,1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latin typeface="Segoe UI"/>
                        </a:rPr>
                        <a:t>13,3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latin typeface="Segoe UI"/>
                        </a:rPr>
                        <a:t>38,6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latin typeface="Segoe UI"/>
                        </a:rPr>
                        <a:t>15,7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latin typeface="Segoe UI"/>
                      </a:endParaRP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latin typeface="Segoe UI"/>
                        </a:rPr>
                        <a:t>100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latin typeface="Segoe UI"/>
                        </a:rPr>
                        <a:t>100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latin typeface="Segoe UI"/>
                        </a:rPr>
                        <a:t>15,7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76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latin typeface="Segoe UI"/>
                        </a:rPr>
                        <a:t>Max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latin typeface="Segoe UI"/>
                        </a:rPr>
                        <a:t>4,23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latin typeface="Segoe UI"/>
                        </a:rPr>
                        <a:t>5,1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latin typeface="Segoe UI"/>
                        </a:rPr>
                        <a:t>13,3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latin typeface="Segoe UI"/>
                        </a:rPr>
                        <a:t>38,2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DD0806"/>
                          </a:solidFill>
                          <a:latin typeface="Segoe UI"/>
                        </a:rPr>
                        <a:t>10,3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latin typeface="Segoe UI"/>
                      </a:endParaRP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latin typeface="Segoe UI"/>
                        </a:rPr>
                        <a:t>100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latin typeface="Segoe UI"/>
                        </a:rPr>
                        <a:t>100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latin typeface="Segoe UI"/>
                        </a:rPr>
                        <a:t>100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76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latin typeface="Segoe UI"/>
                        </a:rPr>
                        <a:t>I2/3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latin typeface="Segoe UI"/>
                        </a:rPr>
                        <a:t>4,73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latin typeface="Segoe UI"/>
                        </a:rPr>
                        <a:t>4,8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latin typeface="Segoe UI"/>
                        </a:rPr>
                        <a:t>0,74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latin typeface="Segoe UI"/>
                        </a:rPr>
                        <a:t>2,1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latin typeface="Segoe UI"/>
                        </a:rPr>
                        <a:t>6,8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latin typeface="Segoe UI"/>
                      </a:endParaRP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DD0806"/>
                          </a:solidFill>
                          <a:latin typeface="Segoe UI"/>
                        </a:rPr>
                        <a:t>6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DD0806"/>
                          </a:solidFill>
                          <a:latin typeface="Segoe UI"/>
                        </a:rPr>
                        <a:t>5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latin typeface="Segoe UI"/>
                        </a:rPr>
                        <a:t>66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76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latin typeface="Segoe UI"/>
                        </a:rPr>
                        <a:t>M50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latin typeface="Segoe UI"/>
                        </a:rPr>
                        <a:t>4,31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latin typeface="Segoe UI"/>
                        </a:rPr>
                        <a:t>5,1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latin typeface="Segoe UI"/>
                        </a:rPr>
                        <a:t>6,6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latin typeface="Segoe UI"/>
                        </a:rPr>
                        <a:t>19,2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latin typeface="Segoe UI"/>
                        </a:rPr>
                        <a:t>8,7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latin typeface="Segoe UI"/>
                      </a:endParaRP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latin typeface="Segoe UI"/>
                        </a:rPr>
                        <a:t>49,6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latin typeface="Segoe UI"/>
                        </a:rPr>
                        <a:t>50,3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DD0806"/>
                          </a:solidFill>
                          <a:latin typeface="Segoe UI"/>
                        </a:rPr>
                        <a:t>84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119511" y="3897868"/>
            <a:ext cx="6928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 smtClean="0"/>
              <a:t>Ampl</a:t>
            </a:r>
            <a:endParaRPr lang="fr-FR" b="1" dirty="0" smtClean="0"/>
          </a:p>
          <a:p>
            <a:r>
              <a:rPr lang="fr-FR" b="1" dirty="0" smtClean="0"/>
              <a:t>%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7332122" y="5582728"/>
            <a:ext cx="466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I %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2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 max</a:t>
            </a:r>
            <a:r>
              <a:rPr lang="en-US" dirty="0" smtClean="0"/>
              <a:t>, D=</a:t>
            </a:r>
            <a:r>
              <a:rPr lang="en-US" b="1" dirty="0" smtClean="0">
                <a:solidFill>
                  <a:srgbClr val="0000FF"/>
                </a:solidFill>
              </a:rPr>
              <a:t>1,0</a:t>
            </a:r>
            <a:r>
              <a:rPr lang="en-US" dirty="0" smtClean="0"/>
              <a:t> -&gt; </a:t>
            </a:r>
            <a:r>
              <a:rPr lang="en-US" dirty="0" err="1" smtClean="0"/>
              <a:t>Ampl</a:t>
            </a:r>
            <a:r>
              <a:rPr lang="en-US" dirty="0" smtClean="0"/>
              <a:t> 100% </a:t>
            </a:r>
          </a:p>
          <a:p>
            <a:r>
              <a:rPr lang="en-US" dirty="0" smtClean="0"/>
              <a:t>I max, D=</a:t>
            </a:r>
            <a:r>
              <a:rPr lang="en-US" b="1" dirty="0" smtClean="0">
                <a:solidFill>
                  <a:srgbClr val="0000FF"/>
                </a:solidFill>
              </a:rPr>
              <a:t>0,5</a:t>
            </a:r>
            <a:r>
              <a:rPr lang="en-US" dirty="0" smtClean="0"/>
              <a:t> -&gt; </a:t>
            </a:r>
            <a:r>
              <a:rPr lang="en-US" b="1" dirty="0" err="1" smtClean="0">
                <a:solidFill>
                  <a:srgbClr val="FF0000"/>
                </a:solidFill>
              </a:rPr>
              <a:t>Ampl</a:t>
            </a:r>
            <a:r>
              <a:rPr lang="en-US" b="1" dirty="0" smtClean="0">
                <a:solidFill>
                  <a:srgbClr val="FF0000"/>
                </a:solidFill>
              </a:rPr>
              <a:t> % ?</a:t>
            </a:r>
          </a:p>
          <a:p>
            <a:r>
              <a:rPr lang="en-US" dirty="0" smtClean="0"/>
              <a:t>I max, D=</a:t>
            </a:r>
            <a:r>
              <a:rPr lang="en-US" b="1" dirty="0" smtClean="0">
                <a:solidFill>
                  <a:srgbClr val="0000FF"/>
                </a:solidFill>
              </a:rPr>
              <a:t>0,3</a:t>
            </a:r>
            <a:r>
              <a:rPr lang="en-US" dirty="0" smtClean="0"/>
              <a:t> -&gt; </a:t>
            </a:r>
            <a:r>
              <a:rPr lang="en-US" b="1" dirty="0" err="1" smtClean="0">
                <a:solidFill>
                  <a:srgbClr val="FF0000"/>
                </a:solidFill>
              </a:rPr>
              <a:t>Ampl</a:t>
            </a:r>
            <a:r>
              <a:rPr lang="en-US" b="1" dirty="0" smtClean="0">
                <a:solidFill>
                  <a:srgbClr val="FF0000"/>
                </a:solidFill>
              </a:rPr>
              <a:t> % ?</a:t>
            </a:r>
          </a:p>
          <a:p>
            <a:r>
              <a:rPr lang="en-US" dirty="0" smtClean="0"/>
              <a:t>I max, D=</a:t>
            </a:r>
            <a:r>
              <a:rPr lang="en-US" b="1" dirty="0" smtClean="0">
                <a:solidFill>
                  <a:srgbClr val="0000FF"/>
                </a:solidFill>
              </a:rPr>
              <a:t>0,2</a:t>
            </a:r>
            <a:r>
              <a:rPr lang="en-US" dirty="0" smtClean="0"/>
              <a:t> -&gt; </a:t>
            </a:r>
            <a:r>
              <a:rPr lang="en-US" b="1" dirty="0" err="1" smtClean="0">
                <a:solidFill>
                  <a:srgbClr val="FF0000"/>
                </a:solidFill>
              </a:rPr>
              <a:t>Ampl</a:t>
            </a:r>
            <a:r>
              <a:rPr lang="en-US" b="1" dirty="0" smtClean="0">
                <a:solidFill>
                  <a:srgbClr val="FF0000"/>
                </a:solidFill>
              </a:rPr>
              <a:t> % ?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N = 8 </a:t>
            </a:r>
            <a:r>
              <a:rPr lang="en-US" dirty="0" err="1" smtClean="0"/>
              <a:t>sujets</a:t>
            </a:r>
            <a:r>
              <a:rPr lang="en-US" dirty="0" smtClean="0"/>
              <a:t> </a:t>
            </a:r>
            <a:r>
              <a:rPr lang="en-US" dirty="0" err="1" smtClean="0"/>
              <a:t>sains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3"/>
          <p:cNvGraphicFramePr>
            <a:graphicFrameLocks/>
          </p:cNvGraphicFramePr>
          <p:nvPr/>
        </p:nvGraphicFramePr>
        <p:xfrm>
          <a:off x="1198035" y="2552093"/>
          <a:ext cx="6780876" cy="3582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Ellipse 4"/>
          <p:cNvSpPr/>
          <p:nvPr/>
        </p:nvSpPr>
        <p:spPr>
          <a:xfrm>
            <a:off x="2751362" y="5388864"/>
            <a:ext cx="457505" cy="4117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BE" sz="1100"/>
          </a:p>
        </p:txBody>
      </p:sp>
      <p:sp>
        <p:nvSpPr>
          <p:cNvPr id="6" name="Ellipse 5"/>
          <p:cNvSpPr/>
          <p:nvPr/>
        </p:nvSpPr>
        <p:spPr>
          <a:xfrm>
            <a:off x="3348567" y="5379339"/>
            <a:ext cx="457505" cy="4085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BE" sz="1100"/>
          </a:p>
        </p:txBody>
      </p:sp>
      <p:sp>
        <p:nvSpPr>
          <p:cNvPr id="7" name="Ellipse 6"/>
          <p:cNvSpPr/>
          <p:nvPr/>
        </p:nvSpPr>
        <p:spPr>
          <a:xfrm>
            <a:off x="4508501" y="5385785"/>
            <a:ext cx="457505" cy="3894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BE" sz="1100"/>
          </a:p>
        </p:txBody>
      </p:sp>
      <p:sp>
        <p:nvSpPr>
          <p:cNvPr id="8" name="Ellipse 7"/>
          <p:cNvSpPr/>
          <p:nvPr/>
        </p:nvSpPr>
        <p:spPr>
          <a:xfrm>
            <a:off x="7443259" y="5388960"/>
            <a:ext cx="457505" cy="4085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BE" sz="110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385538" y="416191"/>
          <a:ext cx="8252291" cy="1842291"/>
        </p:xfrm>
        <a:graphic>
          <a:graphicData uri="http://schemas.openxmlformats.org/drawingml/2006/table">
            <a:tbl>
              <a:tblPr/>
              <a:tblGrid>
                <a:gridCol w="654944"/>
                <a:gridCol w="564260"/>
                <a:gridCol w="715400"/>
                <a:gridCol w="685172"/>
                <a:gridCol w="1037834"/>
                <a:gridCol w="1057985"/>
                <a:gridCol w="755705"/>
                <a:gridCol w="685172"/>
                <a:gridCol w="1037834"/>
                <a:gridCol w="1057985"/>
              </a:tblGrid>
              <a:tr h="36727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latin typeface="Segoe UI"/>
                        </a:rPr>
                        <a:t>Sites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latin typeface="Segoe UI"/>
                        </a:rPr>
                        <a:t>Lat. [ms]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latin typeface="Segoe UI"/>
                        </a:rPr>
                        <a:t>Durée [ms]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latin typeface="Segoe UI"/>
                        </a:rPr>
                        <a:t>Amp. [mV]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latin typeface="Segoe UI"/>
                        </a:rPr>
                        <a:t>Surface [ms*mV]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latin typeface="Segoe UI"/>
                        </a:rPr>
                        <a:t>Int. de stim. [mA]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latin typeface="Segoe UI"/>
                      </a:endParaRP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latin typeface="Segoe UI"/>
                        </a:rPr>
                        <a:t>Amp. [mV]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latin typeface="Segoe UI"/>
                        </a:rPr>
                        <a:t>Surface [ms*mV]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latin typeface="Segoe UI"/>
                        </a:rPr>
                        <a:t>Int. de stim. [mA]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727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latin typeface="Segoe UI"/>
                        </a:rPr>
                        <a:t>1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latin typeface="Segoe UI"/>
                        </a:rPr>
                        <a:t>6,71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latin typeface="Segoe UI"/>
                        </a:rPr>
                        <a:t>5,2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latin typeface="Segoe UI"/>
                        </a:rPr>
                        <a:t>3,8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latin typeface="Segoe UI"/>
                        </a:rPr>
                        <a:t>11,3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latin typeface="Segoe UI"/>
                        </a:rPr>
                        <a:t>9,5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latin typeface="Segoe UI"/>
                      </a:endParaRP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latin typeface="Segoe UI"/>
                        </a:rPr>
                        <a:t>100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latin typeface="Segoe UI"/>
                        </a:rPr>
                        <a:t>100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latin typeface="Segoe UI"/>
                        </a:rPr>
                        <a:t>9,5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727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latin typeface="Segoe UI"/>
                        </a:rPr>
                        <a:t>0,5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latin typeface="Segoe UI"/>
                        </a:rPr>
                        <a:t>6,65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latin typeface="Segoe UI"/>
                        </a:rPr>
                        <a:t>5,4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latin typeface="Segoe UI"/>
                        </a:rPr>
                        <a:t>3,6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latin typeface="Segoe UI"/>
                        </a:rPr>
                        <a:t>10,8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latin typeface="Segoe UI"/>
                        </a:rPr>
                        <a:t>7,5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latin typeface="Segoe UI"/>
                      </a:endParaRP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DD0806"/>
                          </a:solidFill>
                          <a:latin typeface="Segoe UI"/>
                        </a:rPr>
                        <a:t>95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DD0806"/>
                          </a:solidFill>
                          <a:latin typeface="Segoe UI"/>
                        </a:rPr>
                        <a:t>96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latin typeface="Segoe UI"/>
                        </a:rPr>
                        <a:t>7,5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727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latin typeface="Segoe UI"/>
                        </a:rPr>
                        <a:t>0,3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latin typeface="Segoe UI"/>
                        </a:rPr>
                        <a:t>6,56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latin typeface="Segoe UI"/>
                        </a:rPr>
                        <a:t>5,4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latin typeface="Segoe UI"/>
                        </a:rPr>
                        <a:t>2,9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latin typeface="Segoe UI"/>
                        </a:rPr>
                        <a:t>8,5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latin typeface="Segoe UI"/>
                        </a:rPr>
                        <a:t>7,5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latin typeface="Segoe UI"/>
                      </a:endParaRP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DD0806"/>
                          </a:solidFill>
                          <a:latin typeface="Segoe UI"/>
                        </a:rPr>
                        <a:t>76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DD0806"/>
                          </a:solidFill>
                          <a:latin typeface="Segoe UI"/>
                        </a:rPr>
                        <a:t>75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latin typeface="Segoe UI"/>
                        </a:rPr>
                        <a:t>7,5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727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latin typeface="Segoe UI"/>
                        </a:rPr>
                        <a:t>0,2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latin typeface="Segoe UI"/>
                        </a:rPr>
                        <a:t>7,58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latin typeface="Segoe UI"/>
                        </a:rPr>
                        <a:t>4,5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latin typeface="Segoe UI"/>
                        </a:rPr>
                        <a:t>0,48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latin typeface="Segoe UI"/>
                        </a:rPr>
                        <a:t>1,11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latin typeface="Segoe UI"/>
                        </a:rPr>
                        <a:t>7,5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latin typeface="Segoe UI"/>
                      </a:endParaRP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DD0806"/>
                          </a:solidFill>
                          <a:latin typeface="Segoe UI"/>
                        </a:rPr>
                        <a:t>13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DD0806"/>
                          </a:solidFill>
                          <a:latin typeface="Segoe UI"/>
                        </a:rPr>
                        <a:t>10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latin typeface="Segoe UI"/>
                        </a:rPr>
                        <a:t>7,5</a:t>
                      </a:r>
                    </a:p>
                  </a:txBody>
                  <a:tcPr marL="7443" marR="7443" marT="7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198035" y="2998569"/>
            <a:ext cx="6928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 smtClean="0"/>
              <a:t>Ampl</a:t>
            </a:r>
            <a:endParaRPr lang="fr-FR" b="1" dirty="0" smtClean="0"/>
          </a:p>
          <a:p>
            <a:r>
              <a:rPr lang="fr-FR" b="1" dirty="0" smtClean="0"/>
              <a:t>%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6203220" y="5653378"/>
            <a:ext cx="125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Durée </a:t>
            </a:r>
            <a:r>
              <a:rPr lang="fr-FR" b="1" dirty="0" err="1" smtClean="0"/>
              <a:t>Stim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74"/>
          <p:cNvGrpSpPr/>
          <p:nvPr/>
        </p:nvGrpSpPr>
        <p:grpSpPr>
          <a:xfrm>
            <a:off x="620578" y="107595"/>
            <a:ext cx="7878233" cy="5741460"/>
            <a:chOff x="973667" y="546100"/>
            <a:chExt cx="7582250" cy="6312960"/>
          </a:xfrm>
        </p:grpSpPr>
        <p:sp>
          <p:nvSpPr>
            <p:cNvPr id="23" name="Rectangle 22"/>
            <p:cNvSpPr/>
            <p:nvPr/>
          </p:nvSpPr>
          <p:spPr>
            <a:xfrm>
              <a:off x="973667" y="622301"/>
              <a:ext cx="1066800" cy="62357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038350" y="829733"/>
              <a:ext cx="1066800" cy="326813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107267" y="626533"/>
              <a:ext cx="1066800" cy="374226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171950" y="622301"/>
              <a:ext cx="1066800" cy="62357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236633" y="2151592"/>
              <a:ext cx="1066800" cy="470746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304491" y="5550958"/>
              <a:ext cx="1066800" cy="130386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372348" y="6329891"/>
              <a:ext cx="1066800" cy="52493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Ellipse 29"/>
            <p:cNvSpPr/>
            <p:nvPr/>
          </p:nvSpPr>
          <p:spPr>
            <a:xfrm>
              <a:off x="1371600" y="4686300"/>
              <a:ext cx="292100" cy="25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1" name="Ellipse 30"/>
            <p:cNvSpPr/>
            <p:nvPr/>
          </p:nvSpPr>
          <p:spPr>
            <a:xfrm>
              <a:off x="2438400" y="2489200"/>
              <a:ext cx="292100" cy="25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2" name="Ellipse 31"/>
            <p:cNvSpPr/>
            <p:nvPr/>
          </p:nvSpPr>
          <p:spPr>
            <a:xfrm>
              <a:off x="3505200" y="698500"/>
              <a:ext cx="292100" cy="25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3" name="Ellipse 32"/>
            <p:cNvSpPr/>
            <p:nvPr/>
          </p:nvSpPr>
          <p:spPr>
            <a:xfrm>
              <a:off x="4572000" y="1752600"/>
              <a:ext cx="292100" cy="25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4" name="Ellipse 33"/>
            <p:cNvSpPr/>
            <p:nvPr/>
          </p:nvSpPr>
          <p:spPr>
            <a:xfrm>
              <a:off x="5626100" y="5956300"/>
              <a:ext cx="292100" cy="25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5" name="Ellipse 34"/>
            <p:cNvSpPr/>
            <p:nvPr/>
          </p:nvSpPr>
          <p:spPr>
            <a:xfrm>
              <a:off x="6692900" y="5969000"/>
              <a:ext cx="292100" cy="25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6" name="Ellipse 35"/>
            <p:cNvSpPr/>
            <p:nvPr/>
          </p:nvSpPr>
          <p:spPr>
            <a:xfrm>
              <a:off x="7594600" y="6184900"/>
              <a:ext cx="292100" cy="25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7" name="Ellipse 36"/>
            <p:cNvSpPr/>
            <p:nvPr/>
          </p:nvSpPr>
          <p:spPr>
            <a:xfrm>
              <a:off x="1371600" y="2133600"/>
              <a:ext cx="292100" cy="254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8" name="Ellipse 37"/>
            <p:cNvSpPr/>
            <p:nvPr/>
          </p:nvSpPr>
          <p:spPr>
            <a:xfrm>
              <a:off x="2292350" y="3213100"/>
              <a:ext cx="292100" cy="254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9" name="Ellipse 38"/>
            <p:cNvSpPr/>
            <p:nvPr/>
          </p:nvSpPr>
          <p:spPr>
            <a:xfrm>
              <a:off x="3505200" y="546100"/>
              <a:ext cx="292100" cy="254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0" name="Ellipse 39"/>
            <p:cNvSpPr/>
            <p:nvPr/>
          </p:nvSpPr>
          <p:spPr>
            <a:xfrm>
              <a:off x="4533900" y="863600"/>
              <a:ext cx="292100" cy="254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1" name="Ellipse 40"/>
            <p:cNvSpPr/>
            <p:nvPr/>
          </p:nvSpPr>
          <p:spPr>
            <a:xfrm>
              <a:off x="5626100" y="2133600"/>
              <a:ext cx="292100" cy="254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2" name="Ellipse 41"/>
            <p:cNvSpPr/>
            <p:nvPr/>
          </p:nvSpPr>
          <p:spPr>
            <a:xfrm>
              <a:off x="6692900" y="5067300"/>
              <a:ext cx="292100" cy="254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3" name="Ellipse 42"/>
            <p:cNvSpPr/>
            <p:nvPr/>
          </p:nvSpPr>
          <p:spPr>
            <a:xfrm>
              <a:off x="7594600" y="5550958"/>
              <a:ext cx="292100" cy="254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4" name="Ellipse 43"/>
            <p:cNvSpPr/>
            <p:nvPr/>
          </p:nvSpPr>
          <p:spPr>
            <a:xfrm>
              <a:off x="1371600" y="1079500"/>
              <a:ext cx="292100" cy="254000"/>
            </a:xfrm>
            <a:prstGeom prst="ellipse">
              <a:avLst/>
            </a:prstGeom>
            <a:noFill/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5" name="Ellipse 44"/>
            <p:cNvSpPr/>
            <p:nvPr/>
          </p:nvSpPr>
          <p:spPr>
            <a:xfrm>
              <a:off x="2438400" y="4508500"/>
              <a:ext cx="292100" cy="254000"/>
            </a:xfrm>
            <a:prstGeom prst="ellipse">
              <a:avLst/>
            </a:prstGeom>
            <a:noFill/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6" name="Ellipse 45"/>
            <p:cNvSpPr/>
            <p:nvPr/>
          </p:nvSpPr>
          <p:spPr>
            <a:xfrm>
              <a:off x="3651250" y="1016000"/>
              <a:ext cx="292100" cy="254000"/>
            </a:xfrm>
            <a:prstGeom prst="ellipse">
              <a:avLst/>
            </a:prstGeom>
            <a:noFill/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7" name="Ellipse 46"/>
            <p:cNvSpPr/>
            <p:nvPr/>
          </p:nvSpPr>
          <p:spPr>
            <a:xfrm>
              <a:off x="4533900" y="1003300"/>
              <a:ext cx="292100" cy="254000"/>
            </a:xfrm>
            <a:prstGeom prst="ellipse">
              <a:avLst/>
            </a:prstGeom>
            <a:noFill/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8" name="Ellipse 47"/>
            <p:cNvSpPr/>
            <p:nvPr/>
          </p:nvSpPr>
          <p:spPr>
            <a:xfrm>
              <a:off x="5626100" y="3733800"/>
              <a:ext cx="292100" cy="254000"/>
            </a:xfrm>
            <a:prstGeom prst="ellipse">
              <a:avLst/>
            </a:prstGeom>
            <a:noFill/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9" name="Ellipse 48"/>
            <p:cNvSpPr/>
            <p:nvPr/>
          </p:nvSpPr>
          <p:spPr>
            <a:xfrm>
              <a:off x="6692900" y="5346700"/>
              <a:ext cx="292100" cy="254000"/>
            </a:xfrm>
            <a:prstGeom prst="ellipse">
              <a:avLst/>
            </a:prstGeom>
            <a:noFill/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50" name="Ellipse 49"/>
            <p:cNvSpPr/>
            <p:nvPr/>
          </p:nvSpPr>
          <p:spPr>
            <a:xfrm>
              <a:off x="7886700" y="6184900"/>
              <a:ext cx="292100" cy="254000"/>
            </a:xfrm>
            <a:prstGeom prst="ellipse">
              <a:avLst/>
            </a:prstGeom>
            <a:noFill/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51" name="Ellipse 50"/>
            <p:cNvSpPr/>
            <p:nvPr/>
          </p:nvSpPr>
          <p:spPr>
            <a:xfrm>
              <a:off x="1371600" y="575733"/>
              <a:ext cx="292100" cy="254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52" name="Ellipse 51"/>
            <p:cNvSpPr/>
            <p:nvPr/>
          </p:nvSpPr>
          <p:spPr>
            <a:xfrm>
              <a:off x="2438400" y="3606800"/>
              <a:ext cx="292100" cy="254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53" name="Ellipse 52"/>
            <p:cNvSpPr/>
            <p:nvPr/>
          </p:nvSpPr>
          <p:spPr>
            <a:xfrm>
              <a:off x="3359150" y="1016000"/>
              <a:ext cx="292100" cy="254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54" name="Ellipse 53"/>
            <p:cNvSpPr/>
            <p:nvPr/>
          </p:nvSpPr>
          <p:spPr>
            <a:xfrm>
              <a:off x="4572000" y="4635500"/>
              <a:ext cx="292100" cy="254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55" name="Ellipse 54"/>
            <p:cNvSpPr/>
            <p:nvPr/>
          </p:nvSpPr>
          <p:spPr>
            <a:xfrm>
              <a:off x="5626100" y="6096000"/>
              <a:ext cx="292100" cy="254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56" name="Ellipse 55"/>
            <p:cNvSpPr/>
            <p:nvPr/>
          </p:nvSpPr>
          <p:spPr>
            <a:xfrm>
              <a:off x="6692900" y="4241800"/>
              <a:ext cx="292100" cy="254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57" name="Ellipse 56"/>
            <p:cNvSpPr/>
            <p:nvPr/>
          </p:nvSpPr>
          <p:spPr>
            <a:xfrm>
              <a:off x="7886700" y="5550958"/>
              <a:ext cx="292100" cy="254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58" name="Ellipse 57"/>
            <p:cNvSpPr/>
            <p:nvPr/>
          </p:nvSpPr>
          <p:spPr>
            <a:xfrm>
              <a:off x="1371600" y="2235200"/>
              <a:ext cx="292100" cy="254000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59" name="Ellipse 58"/>
            <p:cNvSpPr/>
            <p:nvPr/>
          </p:nvSpPr>
          <p:spPr>
            <a:xfrm>
              <a:off x="2584450" y="3213100"/>
              <a:ext cx="292100" cy="254000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60" name="Ellipse 59"/>
            <p:cNvSpPr/>
            <p:nvPr/>
          </p:nvSpPr>
          <p:spPr>
            <a:xfrm>
              <a:off x="3505200" y="3213100"/>
              <a:ext cx="292100" cy="254000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61" name="Ellipse 60"/>
            <p:cNvSpPr/>
            <p:nvPr/>
          </p:nvSpPr>
          <p:spPr>
            <a:xfrm>
              <a:off x="4572000" y="4762500"/>
              <a:ext cx="292100" cy="254000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62" name="Ellipse 61"/>
            <p:cNvSpPr/>
            <p:nvPr/>
          </p:nvSpPr>
          <p:spPr>
            <a:xfrm>
              <a:off x="5626100" y="6311900"/>
              <a:ext cx="292100" cy="254000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63" name="Ellipse 62"/>
            <p:cNvSpPr/>
            <p:nvPr/>
          </p:nvSpPr>
          <p:spPr>
            <a:xfrm>
              <a:off x="6692900" y="4762500"/>
              <a:ext cx="292100" cy="254000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64" name="Ellipse 63"/>
            <p:cNvSpPr/>
            <p:nvPr/>
          </p:nvSpPr>
          <p:spPr>
            <a:xfrm>
              <a:off x="7740650" y="5930900"/>
              <a:ext cx="292100" cy="254000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65" name="Ellipse 64"/>
            <p:cNvSpPr/>
            <p:nvPr/>
          </p:nvSpPr>
          <p:spPr>
            <a:xfrm>
              <a:off x="7225241" y="889000"/>
              <a:ext cx="292100" cy="25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66" name="Ellipse 65"/>
            <p:cNvSpPr/>
            <p:nvPr/>
          </p:nvSpPr>
          <p:spPr>
            <a:xfrm>
              <a:off x="7225241" y="1270000"/>
              <a:ext cx="292100" cy="254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67" name="Ellipse 66"/>
            <p:cNvSpPr/>
            <p:nvPr/>
          </p:nvSpPr>
          <p:spPr>
            <a:xfrm>
              <a:off x="7225241" y="1625600"/>
              <a:ext cx="292100" cy="254000"/>
            </a:xfrm>
            <a:prstGeom prst="ellipse">
              <a:avLst/>
            </a:prstGeom>
            <a:noFill/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68" name="Ellipse 67"/>
            <p:cNvSpPr/>
            <p:nvPr/>
          </p:nvSpPr>
          <p:spPr>
            <a:xfrm>
              <a:off x="7226298" y="2006600"/>
              <a:ext cx="292100" cy="254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69" name="Ellipse 68"/>
            <p:cNvSpPr/>
            <p:nvPr/>
          </p:nvSpPr>
          <p:spPr>
            <a:xfrm>
              <a:off x="7225241" y="2387600"/>
              <a:ext cx="292100" cy="254000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7710764" y="831334"/>
              <a:ext cx="715986" cy="4060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HNPP</a:t>
              </a:r>
              <a:endParaRPr lang="en-US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7710764" y="1143000"/>
              <a:ext cx="728383" cy="4060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MMN</a:t>
              </a:r>
              <a:endParaRPr lang="en-US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7710764" y="1561068"/>
              <a:ext cx="569388" cy="4060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SGB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710764" y="1891268"/>
              <a:ext cx="728383" cy="4060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MMN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7710764" y="2304534"/>
              <a:ext cx="845153" cy="4060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CMT1a</a:t>
              </a:r>
            </a:p>
          </p:txBody>
        </p:sp>
      </p:grpSp>
      <p:sp>
        <p:nvSpPr>
          <p:cNvPr id="76" name="Rectangle 75"/>
          <p:cNvSpPr/>
          <p:nvPr/>
        </p:nvSpPr>
        <p:spPr>
          <a:xfrm>
            <a:off x="720542" y="5886450"/>
            <a:ext cx="9133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Ampl</a:t>
            </a:r>
            <a:r>
              <a:rPr lang="en-US" b="1" dirty="0" smtClean="0">
                <a:solidFill>
                  <a:srgbClr val="FF0000"/>
                </a:solidFill>
              </a:rPr>
              <a:t> %</a:t>
            </a:r>
          </a:p>
          <a:p>
            <a:pPr algn="ctr"/>
            <a:r>
              <a:rPr lang="en-US" dirty="0" smtClean="0"/>
              <a:t>I 2/3</a:t>
            </a:r>
            <a:br>
              <a:rPr lang="en-US" dirty="0" smtClean="0"/>
            </a:br>
            <a:r>
              <a:rPr lang="en-US" dirty="0" smtClean="0"/>
              <a:t>D = 0,2</a:t>
            </a:r>
          </a:p>
        </p:txBody>
      </p:sp>
      <p:sp>
        <p:nvSpPr>
          <p:cNvPr id="77" name="Rectangle 76"/>
          <p:cNvSpPr/>
          <p:nvPr/>
        </p:nvSpPr>
        <p:spPr>
          <a:xfrm>
            <a:off x="1875442" y="5886450"/>
            <a:ext cx="83760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 %</a:t>
            </a:r>
          </a:p>
          <a:p>
            <a:pPr algn="ctr"/>
            <a:r>
              <a:rPr lang="en-US" dirty="0" smtClean="0"/>
              <a:t>M50</a:t>
            </a:r>
          </a:p>
          <a:p>
            <a:pPr algn="ctr"/>
            <a:r>
              <a:rPr lang="en-US" dirty="0" smtClean="0"/>
              <a:t>D = 0,2</a:t>
            </a:r>
          </a:p>
        </p:txBody>
      </p:sp>
      <p:sp>
        <p:nvSpPr>
          <p:cNvPr id="78" name="Rectangle 77"/>
          <p:cNvSpPr/>
          <p:nvPr/>
        </p:nvSpPr>
        <p:spPr>
          <a:xfrm>
            <a:off x="2969857" y="5886450"/>
            <a:ext cx="8566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Amp %</a:t>
            </a:r>
          </a:p>
          <a:p>
            <a:pPr algn="ctr"/>
            <a:r>
              <a:rPr lang="en-US" dirty="0" smtClean="0"/>
              <a:t>I max</a:t>
            </a:r>
          </a:p>
          <a:p>
            <a:pPr algn="ctr"/>
            <a:r>
              <a:rPr lang="en-US" dirty="0" smtClean="0"/>
              <a:t>D = 0,5</a:t>
            </a:r>
          </a:p>
        </p:txBody>
      </p:sp>
      <p:sp>
        <p:nvSpPr>
          <p:cNvPr id="79" name="Rectangle 78"/>
          <p:cNvSpPr/>
          <p:nvPr/>
        </p:nvSpPr>
        <p:spPr>
          <a:xfrm>
            <a:off x="4074159" y="5886450"/>
            <a:ext cx="8566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Amp %</a:t>
            </a:r>
          </a:p>
          <a:p>
            <a:pPr algn="ctr"/>
            <a:r>
              <a:rPr lang="en-US" dirty="0" smtClean="0"/>
              <a:t>I max</a:t>
            </a:r>
          </a:p>
          <a:p>
            <a:pPr algn="ctr"/>
            <a:r>
              <a:rPr lang="en-US" dirty="0" smtClean="0"/>
              <a:t>D = 0,3</a:t>
            </a:r>
          </a:p>
        </p:txBody>
      </p:sp>
      <p:sp>
        <p:nvSpPr>
          <p:cNvPr id="80" name="Rectangle 79"/>
          <p:cNvSpPr/>
          <p:nvPr/>
        </p:nvSpPr>
        <p:spPr>
          <a:xfrm>
            <a:off x="5064161" y="5886450"/>
            <a:ext cx="8566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Amp %</a:t>
            </a:r>
          </a:p>
          <a:p>
            <a:pPr algn="ctr"/>
            <a:r>
              <a:rPr lang="en-US" dirty="0" smtClean="0"/>
              <a:t>I max</a:t>
            </a:r>
          </a:p>
          <a:p>
            <a:pPr algn="ctr"/>
            <a:r>
              <a:rPr lang="en-US" dirty="0" smtClean="0"/>
              <a:t>D = 0,2</a:t>
            </a:r>
          </a:p>
        </p:txBody>
      </p:sp>
      <p:sp>
        <p:nvSpPr>
          <p:cNvPr id="81" name="Rectangle 80"/>
          <p:cNvSpPr/>
          <p:nvPr/>
        </p:nvSpPr>
        <p:spPr>
          <a:xfrm>
            <a:off x="6279687" y="5886450"/>
            <a:ext cx="8376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 max</a:t>
            </a:r>
          </a:p>
          <a:p>
            <a:pPr algn="ctr"/>
            <a:r>
              <a:rPr lang="en-US" dirty="0" smtClean="0"/>
              <a:t>D = 0,2</a:t>
            </a:r>
          </a:p>
        </p:txBody>
      </p:sp>
      <p:sp>
        <p:nvSpPr>
          <p:cNvPr id="82" name="Rectangle 81"/>
          <p:cNvSpPr/>
          <p:nvPr/>
        </p:nvSpPr>
        <p:spPr>
          <a:xfrm>
            <a:off x="7484368" y="5886450"/>
            <a:ext cx="7104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 max</a:t>
            </a:r>
          </a:p>
          <a:p>
            <a:pPr algn="ctr"/>
            <a:r>
              <a:rPr lang="en-US" dirty="0" smtClean="0"/>
              <a:t>D = 1</a:t>
            </a:r>
          </a:p>
        </p:txBody>
      </p:sp>
      <p:sp>
        <p:nvSpPr>
          <p:cNvPr id="83" name="Rectangle 82"/>
          <p:cNvSpPr/>
          <p:nvPr/>
        </p:nvSpPr>
        <p:spPr>
          <a:xfrm>
            <a:off x="293518" y="5660537"/>
            <a:ext cx="301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84" name="Rectangle 83"/>
          <p:cNvSpPr/>
          <p:nvPr/>
        </p:nvSpPr>
        <p:spPr>
          <a:xfrm>
            <a:off x="91888" y="12021"/>
            <a:ext cx="535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100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er 26"/>
          <p:cNvGrpSpPr/>
          <p:nvPr/>
        </p:nvGrpSpPr>
        <p:grpSpPr>
          <a:xfrm>
            <a:off x="6286500" y="4203699"/>
            <a:ext cx="2603500" cy="924867"/>
            <a:chOff x="3232150" y="431799"/>
            <a:chExt cx="2537942" cy="1020465"/>
          </a:xfrm>
        </p:grpSpPr>
        <p:sp>
          <p:nvSpPr>
            <p:cNvPr id="28" name="Nuage 27"/>
            <p:cNvSpPr/>
            <p:nvPr/>
          </p:nvSpPr>
          <p:spPr>
            <a:xfrm>
              <a:off x="3787608" y="431799"/>
              <a:ext cx="1982484" cy="1020465"/>
            </a:xfrm>
            <a:prstGeom prst="cloud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Ellipse 28"/>
            <p:cNvSpPr/>
            <p:nvPr/>
          </p:nvSpPr>
          <p:spPr>
            <a:xfrm>
              <a:off x="3232150" y="1185467"/>
              <a:ext cx="139700" cy="1137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Ellipse 29"/>
            <p:cNvSpPr/>
            <p:nvPr/>
          </p:nvSpPr>
          <p:spPr>
            <a:xfrm>
              <a:off x="3384550" y="1089025"/>
              <a:ext cx="209550" cy="15329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Ellipse 30"/>
            <p:cNvSpPr/>
            <p:nvPr/>
          </p:nvSpPr>
          <p:spPr>
            <a:xfrm>
              <a:off x="3578058" y="965547"/>
              <a:ext cx="209550" cy="15329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er 9"/>
          <p:cNvGrpSpPr/>
          <p:nvPr/>
        </p:nvGrpSpPr>
        <p:grpSpPr>
          <a:xfrm>
            <a:off x="1193800" y="1042194"/>
            <a:ext cx="6743700" cy="4914106"/>
            <a:chOff x="1193800" y="508794"/>
            <a:chExt cx="6743700" cy="4914106"/>
          </a:xfrm>
        </p:grpSpPr>
        <p:cxnSp>
          <p:nvCxnSpPr>
            <p:cNvPr id="7" name="Connecteur droit 6"/>
            <p:cNvCxnSpPr/>
            <p:nvPr/>
          </p:nvCxnSpPr>
          <p:spPr>
            <a:xfrm>
              <a:off x="1193800" y="5397500"/>
              <a:ext cx="6743700" cy="25400"/>
            </a:xfrm>
            <a:prstGeom prst="line">
              <a:avLst/>
            </a:prstGeom>
            <a:ln w="508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/>
          </p:nvCxnSpPr>
          <p:spPr>
            <a:xfrm rot="5400000" flipH="1" flipV="1">
              <a:off x="-1225550" y="2952750"/>
              <a:ext cx="4889500" cy="1588"/>
            </a:xfrm>
            <a:prstGeom prst="line">
              <a:avLst/>
            </a:prstGeom>
            <a:ln w="508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ZoneTexte 10"/>
          <p:cNvSpPr txBox="1"/>
          <p:nvPr/>
        </p:nvSpPr>
        <p:spPr>
          <a:xfrm>
            <a:off x="241300" y="889000"/>
            <a:ext cx="786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Amp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455606" y="6129635"/>
            <a:ext cx="524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VC</a:t>
            </a:r>
            <a:endParaRPr lang="en-US" sz="2400" b="1" dirty="0">
              <a:solidFill>
                <a:srgbClr val="FFFFFF"/>
              </a:solidFill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2108200" y="1452265"/>
            <a:ext cx="5168900" cy="3907135"/>
          </a:xfrm>
          <a:prstGeom prst="line">
            <a:avLst/>
          </a:prstGeom>
          <a:ln w="50800">
            <a:solidFill>
              <a:srgbClr val="FF0000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3940008" y="580528"/>
            <a:ext cx="1982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</a:rPr>
              <a:t>démyélinisant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467088" y="4390480"/>
            <a:ext cx="1026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axonal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778850" y="2222500"/>
            <a:ext cx="5412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?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06176" y="652840"/>
            <a:ext cx="158468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smtClean="0">
                <a:solidFill>
                  <a:schemeClr val="bg1"/>
                </a:solidFill>
              </a:rPr>
              <a:t>2D</a:t>
            </a:r>
            <a:endParaRPr lang="en-US" sz="9600" dirty="0"/>
          </a:p>
        </p:txBody>
      </p:sp>
      <p:sp>
        <p:nvSpPr>
          <p:cNvPr id="15" name="ZoneTexte 14"/>
          <p:cNvSpPr txBox="1"/>
          <p:nvPr/>
        </p:nvSpPr>
        <p:spPr>
          <a:xfrm>
            <a:off x="1600200" y="652840"/>
            <a:ext cx="1493017" cy="646331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VC </a:t>
            </a:r>
            <a:r>
              <a:rPr lang="en-US" b="1" dirty="0" err="1" smtClean="0">
                <a:solidFill>
                  <a:schemeClr val="bg1"/>
                </a:solidFill>
              </a:rPr>
              <a:t>diminuée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Amp </a:t>
            </a:r>
            <a:r>
              <a:rPr lang="en-US" b="1" dirty="0" err="1" smtClean="0">
                <a:solidFill>
                  <a:schemeClr val="bg1"/>
                </a:solidFill>
              </a:rPr>
              <a:t>normale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5320059" y="5036234"/>
            <a:ext cx="1595309" cy="646331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VC </a:t>
            </a:r>
            <a:r>
              <a:rPr lang="en-US" b="1" dirty="0" err="1" smtClean="0">
                <a:solidFill>
                  <a:schemeClr val="bg1"/>
                </a:solidFill>
              </a:rPr>
              <a:t>normale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Amp </a:t>
            </a:r>
            <a:r>
              <a:rPr lang="en-US" b="1" dirty="0" err="1" smtClean="0">
                <a:solidFill>
                  <a:schemeClr val="bg1"/>
                </a:solidFill>
              </a:rPr>
              <a:t>diminuée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26" name="Grouper 25"/>
          <p:cNvGrpSpPr/>
          <p:nvPr/>
        </p:nvGrpSpPr>
        <p:grpSpPr>
          <a:xfrm>
            <a:off x="3232150" y="355599"/>
            <a:ext cx="2901950" cy="1096666"/>
            <a:chOff x="3232150" y="431799"/>
            <a:chExt cx="2537942" cy="1020465"/>
          </a:xfrm>
        </p:grpSpPr>
        <p:sp>
          <p:nvSpPr>
            <p:cNvPr id="21" name="Nuage 20"/>
            <p:cNvSpPr/>
            <p:nvPr/>
          </p:nvSpPr>
          <p:spPr>
            <a:xfrm>
              <a:off x="3787608" y="431799"/>
              <a:ext cx="1982484" cy="1020465"/>
            </a:xfrm>
            <a:prstGeom prst="cloud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Ellipse 22"/>
            <p:cNvSpPr/>
            <p:nvPr/>
          </p:nvSpPr>
          <p:spPr>
            <a:xfrm>
              <a:off x="3232150" y="1185467"/>
              <a:ext cx="139700" cy="1137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Ellipse 23"/>
            <p:cNvSpPr/>
            <p:nvPr/>
          </p:nvSpPr>
          <p:spPr>
            <a:xfrm>
              <a:off x="3384550" y="1089025"/>
              <a:ext cx="209550" cy="15329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Ellipse 24"/>
            <p:cNvSpPr/>
            <p:nvPr/>
          </p:nvSpPr>
          <p:spPr>
            <a:xfrm>
              <a:off x="3578058" y="965547"/>
              <a:ext cx="209550" cy="15329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Image 74" descr="Co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900756" cy="6858000"/>
          </a:xfrm>
          <a:prstGeom prst="rect">
            <a:avLst/>
          </a:prstGeom>
        </p:spPr>
      </p:pic>
      <p:sp>
        <p:nvSpPr>
          <p:cNvPr id="83" name="Rectangle 82"/>
          <p:cNvSpPr/>
          <p:nvPr/>
        </p:nvSpPr>
        <p:spPr>
          <a:xfrm>
            <a:off x="1405467" y="592667"/>
            <a:ext cx="4927600" cy="355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4436956" y="3877733"/>
            <a:ext cx="1896111" cy="355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6333067" y="6285468"/>
            <a:ext cx="2714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Cappelen</a:t>
            </a:r>
            <a:r>
              <a:rPr lang="en-US" dirty="0" smtClean="0"/>
              <a:t>-Smith et al, 2001</a:t>
            </a:r>
            <a:endParaRPr lang="en-US" dirty="0"/>
          </a:p>
        </p:txBody>
      </p:sp>
      <p:sp>
        <p:nvSpPr>
          <p:cNvPr id="86" name="Rectangle 85"/>
          <p:cNvSpPr/>
          <p:nvPr/>
        </p:nvSpPr>
        <p:spPr>
          <a:xfrm>
            <a:off x="6438900" y="-313267"/>
            <a:ext cx="1134533" cy="986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3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 </a:t>
            </a:r>
            <a:r>
              <a:rPr lang="en-US" dirty="0" err="1" smtClean="0"/>
              <a:t>seuil</a:t>
            </a:r>
            <a:r>
              <a:rPr lang="en-US" dirty="0" smtClean="0"/>
              <a:t> et I max, D = </a:t>
            </a:r>
            <a:r>
              <a:rPr lang="en-US" b="1" dirty="0" smtClean="0">
                <a:solidFill>
                  <a:srgbClr val="0000FF"/>
                </a:solidFill>
              </a:rPr>
              <a:t>0,04</a:t>
            </a:r>
            <a:r>
              <a:rPr lang="en-US" dirty="0" smtClean="0"/>
              <a:t> ms</a:t>
            </a:r>
          </a:p>
          <a:p>
            <a:r>
              <a:rPr lang="en-US" dirty="0" smtClean="0"/>
              <a:t>I </a:t>
            </a:r>
            <a:r>
              <a:rPr lang="en-US" dirty="0" err="1" smtClean="0"/>
              <a:t>seuil</a:t>
            </a:r>
            <a:r>
              <a:rPr lang="en-US" dirty="0" smtClean="0"/>
              <a:t> et I max, D = </a:t>
            </a:r>
            <a:r>
              <a:rPr lang="en-US" b="1" dirty="0" smtClean="0">
                <a:solidFill>
                  <a:srgbClr val="0000FF"/>
                </a:solidFill>
              </a:rPr>
              <a:t>0,1</a:t>
            </a:r>
            <a:r>
              <a:rPr lang="en-US" dirty="0" smtClean="0"/>
              <a:t> ms</a:t>
            </a:r>
          </a:p>
          <a:p>
            <a:r>
              <a:rPr lang="en-US" dirty="0" smtClean="0"/>
              <a:t>I </a:t>
            </a:r>
            <a:r>
              <a:rPr lang="en-US" dirty="0" err="1" smtClean="0"/>
              <a:t>seuil</a:t>
            </a:r>
            <a:r>
              <a:rPr lang="en-US" dirty="0" smtClean="0"/>
              <a:t> et I max, D = </a:t>
            </a:r>
            <a:r>
              <a:rPr lang="en-US" b="1" dirty="0" smtClean="0">
                <a:solidFill>
                  <a:srgbClr val="0000FF"/>
                </a:solidFill>
              </a:rPr>
              <a:t>0,2</a:t>
            </a:r>
            <a:r>
              <a:rPr lang="en-US" dirty="0" smtClean="0"/>
              <a:t> ms</a:t>
            </a:r>
          </a:p>
          <a:p>
            <a:r>
              <a:rPr lang="en-US" dirty="0" smtClean="0"/>
              <a:t>I </a:t>
            </a:r>
            <a:r>
              <a:rPr lang="en-US" dirty="0" err="1" smtClean="0"/>
              <a:t>seuil</a:t>
            </a:r>
            <a:r>
              <a:rPr lang="en-US" dirty="0" smtClean="0"/>
              <a:t> et I max, D = </a:t>
            </a:r>
            <a:r>
              <a:rPr lang="en-US" b="1" dirty="0" smtClean="0">
                <a:solidFill>
                  <a:srgbClr val="0000FF"/>
                </a:solidFill>
              </a:rPr>
              <a:t>0,3</a:t>
            </a:r>
            <a:r>
              <a:rPr lang="en-US" dirty="0" smtClean="0"/>
              <a:t> ms</a:t>
            </a:r>
          </a:p>
          <a:p>
            <a:r>
              <a:rPr lang="en-US" dirty="0" smtClean="0"/>
              <a:t>I </a:t>
            </a:r>
            <a:r>
              <a:rPr lang="en-US" dirty="0" err="1" smtClean="0"/>
              <a:t>seuil</a:t>
            </a:r>
            <a:r>
              <a:rPr lang="en-US" dirty="0" smtClean="0"/>
              <a:t> et I max, D = </a:t>
            </a:r>
            <a:r>
              <a:rPr lang="en-US" b="1" dirty="0" smtClean="0">
                <a:solidFill>
                  <a:srgbClr val="0000FF"/>
                </a:solidFill>
              </a:rPr>
              <a:t>0,5</a:t>
            </a:r>
            <a:r>
              <a:rPr lang="en-US" dirty="0" smtClean="0"/>
              <a:t> ms</a:t>
            </a:r>
          </a:p>
          <a:p>
            <a:r>
              <a:rPr lang="en-US" dirty="0" smtClean="0"/>
              <a:t>I </a:t>
            </a:r>
            <a:r>
              <a:rPr lang="en-US" dirty="0" err="1" smtClean="0"/>
              <a:t>seuil</a:t>
            </a:r>
            <a:r>
              <a:rPr lang="en-US" dirty="0" smtClean="0"/>
              <a:t> et I max, D = </a:t>
            </a:r>
            <a:r>
              <a:rPr lang="en-US" b="1" dirty="0" smtClean="0">
                <a:solidFill>
                  <a:srgbClr val="0000FF"/>
                </a:solidFill>
              </a:rPr>
              <a:t>0,7</a:t>
            </a:r>
            <a:r>
              <a:rPr lang="en-US" dirty="0" smtClean="0"/>
              <a:t> ms</a:t>
            </a:r>
          </a:p>
          <a:p>
            <a:r>
              <a:rPr lang="en-US" dirty="0" smtClean="0"/>
              <a:t>I </a:t>
            </a:r>
            <a:r>
              <a:rPr lang="en-US" dirty="0" err="1" smtClean="0"/>
              <a:t>seuil</a:t>
            </a:r>
            <a:r>
              <a:rPr lang="en-US" dirty="0" smtClean="0"/>
              <a:t> et I max, D = </a:t>
            </a:r>
            <a:r>
              <a:rPr lang="en-US" b="1" dirty="0" smtClean="0">
                <a:solidFill>
                  <a:srgbClr val="0000FF"/>
                </a:solidFill>
              </a:rPr>
              <a:t>1,0</a:t>
            </a:r>
            <a:r>
              <a:rPr lang="en-US" dirty="0" smtClean="0"/>
              <a:t> ms</a:t>
            </a:r>
          </a:p>
          <a:p>
            <a:endParaRPr lang="en-US" dirty="0" smtClean="0"/>
          </a:p>
          <a:p>
            <a:r>
              <a:rPr lang="en-US" dirty="0" smtClean="0"/>
              <a:t>1 </a:t>
            </a:r>
            <a:r>
              <a:rPr lang="en-US" dirty="0" err="1" smtClean="0"/>
              <a:t>sujet</a:t>
            </a:r>
            <a:r>
              <a:rPr lang="en-US" dirty="0" smtClean="0"/>
              <a:t> </a:t>
            </a:r>
            <a:r>
              <a:rPr lang="en-US" dirty="0" err="1" smtClean="0"/>
              <a:t>sain</a:t>
            </a:r>
            <a:r>
              <a:rPr lang="en-US" dirty="0" smtClean="0"/>
              <a:t>, 1 patient PRNC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/>
          <p:cNvGraphicFramePr>
            <a:graphicFrameLocks/>
          </p:cNvGraphicFramePr>
          <p:nvPr/>
        </p:nvGraphicFramePr>
        <p:xfrm>
          <a:off x="4889500" y="2933700"/>
          <a:ext cx="4254500" cy="3016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Graphique 2"/>
          <p:cNvGraphicFramePr>
            <a:graphicFrameLocks/>
          </p:cNvGraphicFramePr>
          <p:nvPr/>
        </p:nvGraphicFramePr>
        <p:xfrm>
          <a:off x="0" y="2933700"/>
          <a:ext cx="4572000" cy="3016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Rectangle 3"/>
          <p:cNvSpPr/>
          <p:nvPr/>
        </p:nvSpPr>
        <p:spPr>
          <a:xfrm>
            <a:off x="171711" y="2284968"/>
            <a:ext cx="1116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Normal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4889500" y="2284968"/>
            <a:ext cx="8735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PRNC</a:t>
            </a:r>
            <a:endParaRPr lang="en-US" sz="2400" dirty="0"/>
          </a:p>
        </p:txBody>
      </p:sp>
      <p:sp>
        <p:nvSpPr>
          <p:cNvPr id="6" name="Ellipse 5"/>
          <p:cNvSpPr/>
          <p:nvPr/>
        </p:nvSpPr>
        <p:spPr>
          <a:xfrm>
            <a:off x="4114800" y="4441825"/>
            <a:ext cx="457200" cy="10318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llipse 6"/>
          <p:cNvSpPr/>
          <p:nvPr/>
        </p:nvSpPr>
        <p:spPr>
          <a:xfrm>
            <a:off x="8686800" y="3568701"/>
            <a:ext cx="457200" cy="15414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I </a:t>
            </a:r>
            <a:r>
              <a:rPr lang="en-US" dirty="0" err="1" smtClean="0"/>
              <a:t>seuil</a:t>
            </a:r>
            <a:r>
              <a:rPr lang="en-US" dirty="0" smtClean="0"/>
              <a:t> et I max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Durée</a:t>
            </a:r>
            <a:r>
              <a:rPr lang="en-US" dirty="0" smtClean="0"/>
              <a:t> de </a:t>
            </a:r>
            <a:r>
              <a:rPr lang="en-US" dirty="0" err="1" smtClean="0"/>
              <a:t>stim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46938" y="6260068"/>
            <a:ext cx="125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Durée </a:t>
            </a:r>
            <a:r>
              <a:rPr lang="fr-FR" b="1" dirty="0" err="1" smtClean="0"/>
              <a:t>Stim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-18789" y="3613666"/>
            <a:ext cx="5026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</a:t>
            </a:r>
          </a:p>
          <a:p>
            <a:r>
              <a:rPr lang="en-US" dirty="0" err="1" smtClean="0"/>
              <a:t>mA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6000" y="3613666"/>
            <a:ext cx="5026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</a:t>
            </a:r>
          </a:p>
          <a:p>
            <a:r>
              <a:rPr lang="en-US" dirty="0" err="1" smtClean="0"/>
              <a:t>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4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</a:t>
            </a:r>
            <a:r>
              <a:rPr lang="en-US" dirty="0" err="1" smtClean="0"/>
              <a:t>seuil</a:t>
            </a:r>
            <a:r>
              <a:rPr lang="en-US" dirty="0" smtClean="0"/>
              <a:t> et I max, D = </a:t>
            </a:r>
            <a:r>
              <a:rPr lang="en-US" b="1" dirty="0" smtClean="0">
                <a:solidFill>
                  <a:srgbClr val="0000FF"/>
                </a:solidFill>
              </a:rPr>
              <a:t>1,0</a:t>
            </a:r>
            <a:r>
              <a:rPr lang="en-US" dirty="0" smtClean="0"/>
              <a:t> ms</a:t>
            </a:r>
          </a:p>
          <a:p>
            <a:r>
              <a:rPr lang="en-US" dirty="0" smtClean="0"/>
              <a:t>Nerf </a:t>
            </a:r>
            <a:r>
              <a:rPr lang="en-US" dirty="0" err="1" smtClean="0"/>
              <a:t>médian</a:t>
            </a:r>
            <a:r>
              <a:rPr lang="en-US" dirty="0" smtClean="0"/>
              <a:t> au </a:t>
            </a:r>
            <a:r>
              <a:rPr lang="en-US" dirty="0" err="1" smtClean="0"/>
              <a:t>poignet</a:t>
            </a:r>
            <a:endParaRPr lang="en-US" dirty="0" smtClean="0"/>
          </a:p>
          <a:p>
            <a:r>
              <a:rPr lang="en-US" dirty="0" smtClean="0"/>
              <a:t>N = 18 </a:t>
            </a:r>
            <a:r>
              <a:rPr lang="en-US" dirty="0" err="1" smtClean="0"/>
              <a:t>sujets</a:t>
            </a:r>
            <a:r>
              <a:rPr lang="en-US" dirty="0" smtClean="0"/>
              <a:t> </a:t>
            </a:r>
            <a:r>
              <a:rPr lang="en-US" dirty="0" err="1" smtClean="0"/>
              <a:t>sains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Connecteur droit 80"/>
          <p:cNvCxnSpPr/>
          <p:nvPr/>
        </p:nvCxnSpPr>
        <p:spPr>
          <a:xfrm rot="5400000" flipH="1" flipV="1">
            <a:off x="-1947337" y="3352803"/>
            <a:ext cx="5757340" cy="1588"/>
          </a:xfrm>
          <a:prstGeom prst="line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931333" y="4504271"/>
            <a:ext cx="7230534" cy="17272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31333" y="5597525"/>
            <a:ext cx="7230534" cy="6339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llipse 15"/>
          <p:cNvSpPr/>
          <p:nvPr/>
        </p:nvSpPr>
        <p:spPr>
          <a:xfrm>
            <a:off x="6420089" y="5771242"/>
            <a:ext cx="303503" cy="23100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49602" y="6211672"/>
            <a:ext cx="8674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fr-FR" dirty="0" smtClean="0">
                <a:latin typeface="Verdana"/>
              </a:rPr>
              <a:t>AMAN</a:t>
            </a:r>
          </a:p>
          <a:p>
            <a:pPr algn="ctr" fontAlgn="b"/>
            <a:r>
              <a:rPr lang="fr-FR" dirty="0" smtClean="0">
                <a:latin typeface="Verdana"/>
              </a:rPr>
              <a:t>M9</a:t>
            </a:r>
            <a:endParaRPr lang="fr-FR" dirty="0">
              <a:latin typeface="Verdana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497198" y="6211672"/>
            <a:ext cx="6796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fr-FR" dirty="0" smtClean="0">
                <a:latin typeface="Verdana"/>
              </a:rPr>
              <a:t>SGB</a:t>
            </a:r>
          </a:p>
          <a:p>
            <a:pPr algn="ctr" fontAlgn="b"/>
            <a:r>
              <a:rPr lang="fr-FR" dirty="0" smtClean="0">
                <a:latin typeface="Verdana"/>
              </a:rPr>
              <a:t>J4</a:t>
            </a:r>
            <a:endParaRPr lang="fr-FR" dirty="0">
              <a:latin typeface="Verdana"/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6420089" y="4446972"/>
            <a:ext cx="303503" cy="23100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7652398" y="5692636"/>
            <a:ext cx="303503" cy="23100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7652398" y="3928537"/>
            <a:ext cx="303503" cy="23100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5603421" y="5080005"/>
            <a:ext cx="303503" cy="23100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351983" y="6211672"/>
            <a:ext cx="8293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fr-FR" dirty="0" smtClean="0">
                <a:latin typeface="Verdana"/>
              </a:rPr>
              <a:t>CMT1</a:t>
            </a:r>
          </a:p>
          <a:p>
            <a:pPr algn="ctr" fontAlgn="b"/>
            <a:r>
              <a:rPr lang="fr-FR" dirty="0" smtClean="0">
                <a:latin typeface="Verdana"/>
              </a:rPr>
              <a:t>PRNC</a:t>
            </a:r>
            <a:endParaRPr lang="fr-FR" dirty="0">
              <a:latin typeface="Verdana"/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5603421" y="0"/>
            <a:ext cx="303503" cy="23100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Ellipse 24"/>
          <p:cNvSpPr/>
          <p:nvPr/>
        </p:nvSpPr>
        <p:spPr>
          <a:xfrm>
            <a:off x="4603248" y="5533654"/>
            <a:ext cx="303503" cy="23100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45039" y="6211672"/>
            <a:ext cx="746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fr-FR" dirty="0" smtClean="0">
                <a:latin typeface="Verdana"/>
              </a:rPr>
              <a:t>MMN</a:t>
            </a:r>
            <a:endParaRPr lang="fr-FR" dirty="0">
              <a:latin typeface="Verdana"/>
            </a:endParaRPr>
          </a:p>
        </p:txBody>
      </p:sp>
      <p:sp>
        <p:nvSpPr>
          <p:cNvPr id="27" name="Ellipse 26"/>
          <p:cNvSpPr/>
          <p:nvPr/>
        </p:nvSpPr>
        <p:spPr>
          <a:xfrm>
            <a:off x="4603248" y="3697531"/>
            <a:ext cx="303503" cy="23100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4907399" y="5046139"/>
            <a:ext cx="303503" cy="23100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Ellipse 28"/>
          <p:cNvSpPr/>
          <p:nvPr/>
        </p:nvSpPr>
        <p:spPr>
          <a:xfrm>
            <a:off x="4907399" y="2167469"/>
            <a:ext cx="303503" cy="23100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Ellipse 30"/>
          <p:cNvSpPr/>
          <p:nvPr/>
        </p:nvSpPr>
        <p:spPr>
          <a:xfrm>
            <a:off x="3822964" y="5838451"/>
            <a:ext cx="303503" cy="23100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764755" y="6211672"/>
            <a:ext cx="746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fr-FR" dirty="0" smtClean="0">
                <a:latin typeface="Verdana"/>
              </a:rPr>
              <a:t>MMN</a:t>
            </a:r>
            <a:endParaRPr lang="fr-FR" dirty="0">
              <a:latin typeface="Verdana"/>
            </a:endParaRPr>
          </a:p>
        </p:txBody>
      </p:sp>
      <p:sp>
        <p:nvSpPr>
          <p:cNvPr id="33" name="Ellipse 32"/>
          <p:cNvSpPr/>
          <p:nvPr/>
        </p:nvSpPr>
        <p:spPr>
          <a:xfrm>
            <a:off x="4127115" y="5655730"/>
            <a:ext cx="303503" cy="23100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5" name="Connecteur droit 34"/>
          <p:cNvCxnSpPr>
            <a:endCxn id="22" idx="0"/>
          </p:cNvCxnSpPr>
          <p:nvPr/>
        </p:nvCxnSpPr>
        <p:spPr>
          <a:xfrm rot="5400000">
            <a:off x="3280032" y="2594429"/>
            <a:ext cx="4960718" cy="104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>
            <a:stCxn id="19" idx="4"/>
            <a:endCxn id="16" idx="0"/>
          </p:cNvCxnSpPr>
          <p:nvPr/>
        </p:nvCxnSpPr>
        <p:spPr>
          <a:xfrm rot="5400000">
            <a:off x="6025209" y="5224610"/>
            <a:ext cx="109326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>
            <a:stCxn id="21" idx="4"/>
            <a:endCxn id="20" idx="0"/>
          </p:cNvCxnSpPr>
          <p:nvPr/>
        </p:nvCxnSpPr>
        <p:spPr>
          <a:xfrm rot="5400000">
            <a:off x="7037604" y="4926089"/>
            <a:ext cx="153309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>
            <a:stCxn id="29" idx="4"/>
            <a:endCxn id="28" idx="0"/>
          </p:cNvCxnSpPr>
          <p:nvPr/>
        </p:nvCxnSpPr>
        <p:spPr>
          <a:xfrm rot="5400000">
            <a:off x="3735319" y="3722307"/>
            <a:ext cx="264766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>
            <a:stCxn id="27" idx="4"/>
          </p:cNvCxnSpPr>
          <p:nvPr/>
        </p:nvCxnSpPr>
        <p:spPr>
          <a:xfrm rot="16200000" flipH="1">
            <a:off x="3952442" y="4731095"/>
            <a:ext cx="1605119" cy="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Ellipse 48"/>
          <p:cNvSpPr/>
          <p:nvPr/>
        </p:nvSpPr>
        <p:spPr>
          <a:xfrm>
            <a:off x="4127115" y="4964502"/>
            <a:ext cx="303503" cy="23100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0" name="Ellipse 49"/>
          <p:cNvSpPr/>
          <p:nvPr/>
        </p:nvSpPr>
        <p:spPr>
          <a:xfrm>
            <a:off x="3823612" y="5052198"/>
            <a:ext cx="303503" cy="23100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1" name="Connecteur droit 50"/>
          <p:cNvCxnSpPr>
            <a:stCxn id="49" idx="4"/>
            <a:endCxn id="33" idx="0"/>
          </p:cNvCxnSpPr>
          <p:nvPr/>
        </p:nvCxnSpPr>
        <p:spPr>
          <a:xfrm rot="5400000">
            <a:off x="4048756" y="5425619"/>
            <a:ext cx="46022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>
            <a:stCxn id="50" idx="4"/>
          </p:cNvCxnSpPr>
          <p:nvPr/>
        </p:nvCxnSpPr>
        <p:spPr>
          <a:xfrm rot="16200000" flipH="1">
            <a:off x="3698063" y="5560504"/>
            <a:ext cx="555247" cy="6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Ellipse 56"/>
          <p:cNvSpPr/>
          <p:nvPr/>
        </p:nvSpPr>
        <p:spPr>
          <a:xfrm>
            <a:off x="3167772" y="5637127"/>
            <a:ext cx="303503" cy="23100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013152" y="6229954"/>
            <a:ext cx="6357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fr-FR" dirty="0" smtClean="0">
                <a:latin typeface="Verdana"/>
              </a:rPr>
              <a:t>PNP</a:t>
            </a:r>
          </a:p>
          <a:p>
            <a:pPr algn="ctr" fontAlgn="b"/>
            <a:r>
              <a:rPr lang="fr-FR" dirty="0" err="1" smtClean="0">
                <a:latin typeface="Verdana"/>
              </a:rPr>
              <a:t>ax</a:t>
            </a:r>
            <a:endParaRPr lang="fr-FR" dirty="0">
              <a:latin typeface="Verdana"/>
            </a:endParaRPr>
          </a:p>
        </p:txBody>
      </p:sp>
      <p:sp>
        <p:nvSpPr>
          <p:cNvPr id="59" name="Ellipse 58"/>
          <p:cNvSpPr/>
          <p:nvPr/>
        </p:nvSpPr>
        <p:spPr>
          <a:xfrm>
            <a:off x="3167772" y="4888579"/>
            <a:ext cx="303503" cy="23100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0" name="Connecteur droit 59"/>
          <p:cNvCxnSpPr>
            <a:stCxn id="59" idx="4"/>
            <a:endCxn id="57" idx="0"/>
          </p:cNvCxnSpPr>
          <p:nvPr/>
        </p:nvCxnSpPr>
        <p:spPr>
          <a:xfrm rot="5400000">
            <a:off x="3060753" y="5378356"/>
            <a:ext cx="51754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Ellipse 68"/>
          <p:cNvSpPr/>
          <p:nvPr/>
        </p:nvSpPr>
        <p:spPr>
          <a:xfrm>
            <a:off x="2190470" y="5838451"/>
            <a:ext cx="303503" cy="23100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2074617" y="6226088"/>
            <a:ext cx="8376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fr-FR" dirty="0" smtClean="0">
                <a:latin typeface="Verdana"/>
              </a:rPr>
              <a:t>PNP</a:t>
            </a:r>
          </a:p>
          <a:p>
            <a:pPr algn="ctr" fontAlgn="b"/>
            <a:r>
              <a:rPr lang="fr-FR" dirty="0" smtClean="0">
                <a:latin typeface="Verdana"/>
              </a:rPr>
              <a:t>mixte</a:t>
            </a:r>
            <a:endParaRPr lang="fr-FR" dirty="0">
              <a:latin typeface="Verdana"/>
            </a:endParaRPr>
          </a:p>
        </p:txBody>
      </p:sp>
      <p:sp>
        <p:nvSpPr>
          <p:cNvPr id="71" name="Ellipse 70"/>
          <p:cNvSpPr/>
          <p:nvPr/>
        </p:nvSpPr>
        <p:spPr>
          <a:xfrm>
            <a:off x="2190470" y="4733496"/>
            <a:ext cx="303503" cy="23100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2" name="Connecteur droit 71"/>
          <p:cNvCxnSpPr>
            <a:stCxn id="71" idx="4"/>
            <a:endCxn id="69" idx="0"/>
          </p:cNvCxnSpPr>
          <p:nvPr/>
        </p:nvCxnSpPr>
        <p:spPr>
          <a:xfrm rot="5400000">
            <a:off x="1905248" y="5401476"/>
            <a:ext cx="873949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Ellipse 74"/>
          <p:cNvSpPr/>
          <p:nvPr/>
        </p:nvSpPr>
        <p:spPr>
          <a:xfrm>
            <a:off x="1492568" y="5818992"/>
            <a:ext cx="303503" cy="23100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414028" y="6206629"/>
            <a:ext cx="483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fr-FR" dirty="0" smtClean="0">
                <a:latin typeface="Verdana"/>
              </a:rPr>
              <a:t>TC</a:t>
            </a:r>
            <a:endParaRPr lang="fr-FR" dirty="0">
              <a:latin typeface="Verdana"/>
            </a:endParaRPr>
          </a:p>
        </p:txBody>
      </p:sp>
      <p:sp>
        <p:nvSpPr>
          <p:cNvPr id="77" name="Ellipse 76"/>
          <p:cNvSpPr/>
          <p:nvPr/>
        </p:nvSpPr>
        <p:spPr>
          <a:xfrm>
            <a:off x="1491774" y="5366519"/>
            <a:ext cx="303503" cy="23100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8" name="Connecteur droit 77"/>
          <p:cNvCxnSpPr>
            <a:stCxn id="77" idx="4"/>
            <a:endCxn id="75" idx="0"/>
          </p:cNvCxnSpPr>
          <p:nvPr/>
        </p:nvCxnSpPr>
        <p:spPr>
          <a:xfrm rot="16200000" flipH="1">
            <a:off x="1533190" y="5707861"/>
            <a:ext cx="221467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411977" y="6002248"/>
            <a:ext cx="331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fr-FR" dirty="0" smtClean="0">
                <a:latin typeface="Verdana"/>
              </a:rPr>
              <a:t>0</a:t>
            </a:r>
            <a:endParaRPr lang="fr-FR" dirty="0">
              <a:latin typeface="Verdana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394902" y="5366519"/>
            <a:ext cx="596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fr-FR" b="1" dirty="0" smtClean="0">
                <a:solidFill>
                  <a:srgbClr val="FF0000"/>
                </a:solidFill>
                <a:latin typeface="Verdana"/>
              </a:rPr>
              <a:t>2,7</a:t>
            </a:r>
            <a:endParaRPr lang="fr-FR" b="1" dirty="0">
              <a:solidFill>
                <a:srgbClr val="FF0000"/>
              </a:solidFill>
              <a:latin typeface="Verdana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394902" y="4308646"/>
            <a:ext cx="596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fr-FR" b="1" dirty="0" smtClean="0">
                <a:solidFill>
                  <a:srgbClr val="0000FF"/>
                </a:solidFill>
                <a:latin typeface="Verdana"/>
              </a:rPr>
              <a:t>7,4</a:t>
            </a:r>
            <a:endParaRPr lang="fr-FR" b="1" dirty="0">
              <a:solidFill>
                <a:srgbClr val="0000FF"/>
              </a:solidFill>
              <a:latin typeface="Verdana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411977" y="290261"/>
            <a:ext cx="478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fr-FR" dirty="0" smtClean="0">
                <a:latin typeface="Verdana"/>
              </a:rPr>
              <a:t>25</a:t>
            </a:r>
            <a:endParaRPr lang="fr-FR" dirty="0">
              <a:latin typeface="Verdana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77631" y="1014483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fr-FR" dirty="0" smtClean="0">
                <a:latin typeface="Verdana"/>
              </a:rPr>
              <a:t>mA</a:t>
            </a:r>
            <a:endParaRPr lang="fr-FR" dirty="0">
              <a:latin typeface="Verdana"/>
            </a:endParaRPr>
          </a:p>
        </p:txBody>
      </p:sp>
      <p:sp>
        <p:nvSpPr>
          <p:cNvPr id="48" name="Ellipse 47"/>
          <p:cNvSpPr/>
          <p:nvPr/>
        </p:nvSpPr>
        <p:spPr>
          <a:xfrm>
            <a:off x="2520670" y="5851151"/>
            <a:ext cx="303503" cy="23100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2" name="Ellipse 51"/>
          <p:cNvSpPr/>
          <p:nvPr/>
        </p:nvSpPr>
        <p:spPr>
          <a:xfrm>
            <a:off x="2520670" y="5101796"/>
            <a:ext cx="303503" cy="23100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3" name="Connecteur droit 52"/>
          <p:cNvCxnSpPr>
            <a:endCxn id="48" idx="0"/>
          </p:cNvCxnSpPr>
          <p:nvPr/>
        </p:nvCxnSpPr>
        <p:spPr>
          <a:xfrm rot="16200000" flipH="1">
            <a:off x="2429710" y="5608439"/>
            <a:ext cx="48463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Ellipse 53"/>
          <p:cNvSpPr/>
          <p:nvPr/>
        </p:nvSpPr>
        <p:spPr>
          <a:xfrm>
            <a:off x="7029689" y="5085442"/>
            <a:ext cx="303503" cy="23100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1" name="Connecteur droit 60"/>
          <p:cNvCxnSpPr>
            <a:endCxn id="54" idx="0"/>
          </p:cNvCxnSpPr>
          <p:nvPr/>
        </p:nvCxnSpPr>
        <p:spPr>
          <a:xfrm rot="5400000">
            <a:off x="4639118" y="2542324"/>
            <a:ext cx="5085442" cy="7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6879045" y="6206629"/>
            <a:ext cx="6796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fr-FR" dirty="0" smtClean="0">
                <a:latin typeface="Verdana"/>
              </a:rPr>
              <a:t>SGB</a:t>
            </a:r>
          </a:p>
          <a:p>
            <a:pPr algn="ctr" fontAlgn="b"/>
            <a:r>
              <a:rPr lang="fr-FR" dirty="0" smtClean="0">
                <a:latin typeface="Verdana"/>
              </a:rPr>
              <a:t>J8</a:t>
            </a:r>
            <a:endParaRPr lang="fr-FR" dirty="0">
              <a:latin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Franken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3374"/>
            <a:ext cx="9144000" cy="573125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120870" y="2565400"/>
            <a:ext cx="476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fr-FR" b="1" dirty="0" smtClean="0">
                <a:solidFill>
                  <a:srgbClr val="DD0806"/>
                </a:solidFill>
                <a:latin typeface="Verdana"/>
              </a:rPr>
              <a:t>J8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44450" y="6215062"/>
            <a:ext cx="844550" cy="1588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841500" y="2235200"/>
            <a:ext cx="526538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chemeClr val="bg1"/>
                </a:solidFill>
              </a:rPr>
              <a:t>Loi</a:t>
            </a:r>
            <a:r>
              <a:rPr lang="en-US" sz="9600" dirty="0" smtClean="0">
                <a:solidFill>
                  <a:schemeClr val="bg1"/>
                </a:solidFill>
              </a:rPr>
              <a:t> </a:t>
            </a:r>
            <a:r>
              <a:rPr lang="en-US" sz="9600" dirty="0" err="1" smtClean="0">
                <a:solidFill>
                  <a:schemeClr val="bg1"/>
                </a:solidFill>
              </a:rPr>
              <a:t>d’Ohm</a:t>
            </a:r>
            <a:endParaRPr lang="en-US" sz="9600" dirty="0" smtClean="0">
              <a:solidFill>
                <a:schemeClr val="bg1"/>
              </a:solidFill>
            </a:endParaRPr>
          </a:p>
          <a:p>
            <a:pPr algn="ctr"/>
            <a:r>
              <a:rPr lang="en-US" sz="9600" dirty="0" smtClean="0">
                <a:solidFill>
                  <a:schemeClr val="bg1"/>
                </a:solidFill>
              </a:rPr>
              <a:t>V = IR</a:t>
            </a:r>
            <a:endParaRPr lang="en-US" sz="9600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106883" y="6400800"/>
            <a:ext cx="1522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Merci Annie…</a:t>
            </a:r>
            <a:endParaRPr lang="en-US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76602" y="2286000"/>
            <a:ext cx="7712368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355600">
              <a:buFont typeface="Arial"/>
              <a:buChar char="•"/>
              <a:tabLst>
                <a:tab pos="355600" algn="l"/>
              </a:tabLst>
            </a:pPr>
            <a:r>
              <a:rPr lang="fr-FR" sz="3200" dirty="0" smtClean="0">
                <a:solidFill>
                  <a:schemeClr val="bg1"/>
                </a:solidFill>
              </a:rPr>
              <a:t>Préparer la peau =&gt; impédance &lt; </a:t>
            </a:r>
            <a:r>
              <a:rPr lang="fr-FR" sz="3200" b="1" dirty="0" smtClean="0">
                <a:solidFill>
                  <a:srgbClr val="FFFF00"/>
                </a:solidFill>
              </a:rPr>
              <a:t>20 </a:t>
            </a:r>
            <a:r>
              <a:rPr lang="fr-FR" sz="3200" b="1" dirty="0" err="1" smtClean="0">
                <a:solidFill>
                  <a:srgbClr val="FFFF00"/>
                </a:solidFill>
              </a:rPr>
              <a:t>kΩ</a:t>
            </a:r>
            <a:endParaRPr lang="fr-FR" sz="3200" b="1" dirty="0" smtClean="0">
              <a:solidFill>
                <a:srgbClr val="FFFF00"/>
              </a:solidFill>
            </a:endParaRPr>
          </a:p>
          <a:p>
            <a:pPr indent="355600">
              <a:buFont typeface="Arial"/>
              <a:buChar char="•"/>
              <a:tabLst>
                <a:tab pos="355600" algn="l"/>
              </a:tabLst>
            </a:pPr>
            <a:r>
              <a:rPr lang="fr-FR" sz="3200" dirty="0" smtClean="0">
                <a:solidFill>
                  <a:schemeClr val="bg1"/>
                </a:solidFill>
              </a:rPr>
              <a:t>Bande passante </a:t>
            </a:r>
            <a:r>
              <a:rPr lang="fr-FR" sz="3200" smtClean="0">
                <a:solidFill>
                  <a:schemeClr val="bg1"/>
                </a:solidFill>
              </a:rPr>
              <a:t>: </a:t>
            </a:r>
            <a:r>
              <a:rPr lang="fr-FR" sz="3200" b="1" smtClean="0">
                <a:solidFill>
                  <a:srgbClr val="FFFF00"/>
                </a:solidFill>
              </a:rPr>
              <a:t>2 </a:t>
            </a:r>
            <a:r>
              <a:rPr lang="fr-FR" sz="3200" b="1" dirty="0" smtClean="0">
                <a:solidFill>
                  <a:srgbClr val="FFFF00"/>
                </a:solidFill>
              </a:rPr>
              <a:t>Hz – 5 KHz</a:t>
            </a:r>
          </a:p>
          <a:p>
            <a:pPr indent="355600">
              <a:buFont typeface="Arial"/>
              <a:buChar char="•"/>
              <a:tabLst>
                <a:tab pos="355600" algn="l"/>
              </a:tabLst>
            </a:pPr>
            <a:r>
              <a:rPr lang="fr-FR" sz="3200" b="1" dirty="0" smtClean="0">
                <a:solidFill>
                  <a:srgbClr val="FFFF00"/>
                </a:solidFill>
              </a:rPr>
              <a:t>3 ms/D </a:t>
            </a:r>
            <a:r>
              <a:rPr lang="fr-FR" sz="3200" dirty="0" smtClean="0">
                <a:solidFill>
                  <a:schemeClr val="bg1"/>
                </a:solidFill>
              </a:rPr>
              <a:t>; </a:t>
            </a:r>
            <a:r>
              <a:rPr lang="fr-FR" sz="3200" b="1" dirty="0" smtClean="0">
                <a:solidFill>
                  <a:srgbClr val="FFFF00"/>
                </a:solidFill>
              </a:rPr>
              <a:t>0,1 mV/D </a:t>
            </a:r>
            <a:r>
              <a:rPr lang="fr-FR" sz="3200" dirty="0" smtClean="0">
                <a:solidFill>
                  <a:schemeClr val="bg1"/>
                </a:solidFill>
              </a:rPr>
              <a:t>et </a:t>
            </a:r>
            <a:r>
              <a:rPr lang="fr-FR" sz="3200" b="1" dirty="0" smtClean="0">
                <a:solidFill>
                  <a:srgbClr val="FFFF00"/>
                </a:solidFill>
              </a:rPr>
              <a:t>3 mV/D</a:t>
            </a:r>
          </a:p>
          <a:p>
            <a:pPr indent="355600">
              <a:buFont typeface="Arial"/>
              <a:buChar char="•"/>
              <a:tabLst>
                <a:tab pos="355600" algn="l"/>
              </a:tabLst>
            </a:pPr>
            <a:r>
              <a:rPr lang="fr-FR" sz="3200" dirty="0" smtClean="0">
                <a:solidFill>
                  <a:schemeClr val="bg1"/>
                </a:solidFill>
              </a:rPr>
              <a:t>Chocs de courant constant d’</a:t>
            </a:r>
            <a:r>
              <a:rPr lang="fr-FR" sz="3200" b="1" dirty="0" smtClean="0">
                <a:solidFill>
                  <a:srgbClr val="FFFF00"/>
                </a:solidFill>
              </a:rPr>
              <a:t>1 ms</a:t>
            </a:r>
            <a:r>
              <a:rPr lang="fr-FR" sz="3200" dirty="0" smtClean="0">
                <a:solidFill>
                  <a:schemeClr val="bg1"/>
                </a:solidFill>
              </a:rPr>
              <a:t> de durée</a:t>
            </a:r>
          </a:p>
          <a:p>
            <a:pPr indent="355600">
              <a:buFont typeface="Arial"/>
              <a:buChar char="•"/>
              <a:tabLst>
                <a:tab pos="355600" algn="l"/>
              </a:tabLst>
            </a:pPr>
            <a:r>
              <a:rPr lang="fr-FR" sz="3200" dirty="0" smtClean="0">
                <a:solidFill>
                  <a:schemeClr val="bg1"/>
                </a:solidFill>
              </a:rPr>
              <a:t>Intensité augmentée progressivement </a:t>
            </a:r>
            <a:br>
              <a:rPr lang="fr-FR" sz="3200" dirty="0" smtClean="0">
                <a:solidFill>
                  <a:schemeClr val="bg1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>	par incréments successifs =&gt; </a:t>
            </a:r>
            <a:r>
              <a:rPr lang="fr-FR" sz="3200" b="1" dirty="0" smtClean="0">
                <a:solidFill>
                  <a:srgbClr val="FFFF00"/>
                </a:solidFill>
              </a:rPr>
              <a:t>SEUIL (S)</a:t>
            </a:r>
          </a:p>
          <a:p>
            <a:pPr indent="355600">
              <a:buFont typeface="Arial"/>
              <a:buChar char="•"/>
              <a:tabLst>
                <a:tab pos="355600" algn="l"/>
              </a:tabLst>
            </a:pPr>
            <a:r>
              <a:rPr lang="fr-FR" sz="3200" b="1" dirty="0" smtClean="0">
                <a:solidFill>
                  <a:srgbClr val="FFFF00"/>
                </a:solidFill>
              </a:rPr>
              <a:t>SEUIL </a:t>
            </a:r>
            <a:r>
              <a:rPr lang="fr-FR" sz="3200" dirty="0" smtClean="0">
                <a:solidFill>
                  <a:schemeClr val="bg1"/>
                </a:solidFill>
              </a:rPr>
              <a:t>= intensité nécessaire pour évoquer </a:t>
            </a:r>
            <a:br>
              <a:rPr lang="fr-FR" sz="3200" dirty="0" smtClean="0">
                <a:solidFill>
                  <a:schemeClr val="bg1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>	une réponse motrice de 100 µV</a:t>
            </a: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iMAX</a:t>
            </a:r>
            <a:r>
              <a:rPr lang="fr-FR" dirty="0" smtClean="0">
                <a:solidFill>
                  <a:schemeClr val="bg1"/>
                </a:solidFill>
              </a:rPr>
              <a:t> : procédure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76602" y="469900"/>
            <a:ext cx="8639905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355600">
              <a:buFont typeface="Arial"/>
              <a:buChar char="•"/>
              <a:tabLst>
                <a:tab pos="355600" algn="l"/>
              </a:tabLst>
            </a:pPr>
            <a:r>
              <a:rPr lang="fr-FR" sz="3200" dirty="0" smtClean="0">
                <a:solidFill>
                  <a:schemeClr val="bg1"/>
                </a:solidFill>
              </a:rPr>
              <a:t>Intensité augmentée par </a:t>
            </a:r>
            <a:r>
              <a:rPr lang="fr-FR" sz="3200" b="1" dirty="0" smtClean="0">
                <a:solidFill>
                  <a:srgbClr val="FFFF00"/>
                </a:solidFill>
              </a:rPr>
              <a:t>incréments de 1 mA</a:t>
            </a:r>
          </a:p>
          <a:p>
            <a:pPr indent="355600">
              <a:buFont typeface="Arial"/>
              <a:buChar char="•"/>
              <a:tabLst>
                <a:tab pos="355600" algn="l"/>
              </a:tabLst>
            </a:pPr>
            <a:r>
              <a:rPr lang="fr-FR" sz="3200" dirty="0" smtClean="0">
                <a:solidFill>
                  <a:schemeClr val="bg1"/>
                </a:solidFill>
              </a:rPr>
              <a:t>Quand l’amplitude de la réponse motrice </a:t>
            </a:r>
            <a:br>
              <a:rPr lang="fr-FR" sz="3200" dirty="0" smtClean="0">
                <a:solidFill>
                  <a:schemeClr val="bg1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>	n’augmente plus =&gt; intensité accrue de 50%</a:t>
            </a:r>
            <a:br>
              <a:rPr lang="fr-FR" sz="3200" dirty="0" smtClean="0">
                <a:solidFill>
                  <a:schemeClr val="bg1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>	pour vérifier que l’amplitude est bien maximale</a:t>
            </a:r>
          </a:p>
          <a:p>
            <a:pPr indent="355600">
              <a:buFont typeface="Arial"/>
              <a:buChar char="•"/>
              <a:tabLst>
                <a:tab pos="355600" algn="l"/>
              </a:tabLst>
            </a:pPr>
            <a:r>
              <a:rPr lang="fr-FR" sz="3200" dirty="0" smtClean="0">
                <a:solidFill>
                  <a:schemeClr val="bg1"/>
                </a:solidFill>
              </a:rPr>
              <a:t>Intensité diminuée par </a:t>
            </a:r>
            <a:r>
              <a:rPr lang="fr-FR" sz="3200" b="1" dirty="0" smtClean="0">
                <a:solidFill>
                  <a:srgbClr val="FFFF00"/>
                </a:solidFill>
              </a:rPr>
              <a:t>décréments de 0,1 mA</a:t>
            </a:r>
            <a:r>
              <a:rPr lang="fr-FR" sz="3200" dirty="0" smtClean="0">
                <a:solidFill>
                  <a:schemeClr val="bg1"/>
                </a:solidFill>
              </a:rPr>
              <a:t/>
            </a:r>
            <a:br>
              <a:rPr lang="fr-FR" sz="3200" dirty="0" smtClean="0">
                <a:solidFill>
                  <a:schemeClr val="bg1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>	=&gt; diminution de l’amplitude motrice</a:t>
            </a:r>
          </a:p>
          <a:p>
            <a:pPr indent="355600">
              <a:buFont typeface="Arial"/>
              <a:buChar char="•"/>
              <a:tabLst>
                <a:tab pos="355600" algn="l"/>
              </a:tabLst>
            </a:pPr>
            <a:r>
              <a:rPr lang="fr-FR" sz="3200" dirty="0" smtClean="0">
                <a:solidFill>
                  <a:schemeClr val="bg1"/>
                </a:solidFill>
              </a:rPr>
              <a:t>Intensité </a:t>
            </a:r>
            <a:r>
              <a:rPr lang="fr-FR" sz="3200" dirty="0" err="1" smtClean="0">
                <a:solidFill>
                  <a:schemeClr val="bg1"/>
                </a:solidFill>
              </a:rPr>
              <a:t>ré-augmentée</a:t>
            </a:r>
            <a:r>
              <a:rPr lang="fr-FR" sz="3200" dirty="0" smtClean="0">
                <a:solidFill>
                  <a:schemeClr val="bg1"/>
                </a:solidFill>
              </a:rPr>
              <a:t> d’1 ou </a:t>
            </a:r>
            <a:r>
              <a:rPr lang="fr-FR" sz="3200" dirty="0" err="1" smtClean="0">
                <a:solidFill>
                  <a:schemeClr val="bg1"/>
                </a:solidFill>
              </a:rPr>
              <a:t>qq</a:t>
            </a:r>
            <a:r>
              <a:rPr lang="fr-FR" sz="3200" dirty="0" smtClean="0">
                <a:solidFill>
                  <a:schemeClr val="bg1"/>
                </a:solidFill>
              </a:rPr>
              <a:t> </a:t>
            </a:r>
            <a:r>
              <a:rPr lang="fr-FR" sz="3200" b="1" dirty="0" smtClean="0">
                <a:solidFill>
                  <a:srgbClr val="FFFF00"/>
                </a:solidFill>
              </a:rPr>
              <a:t>incréments </a:t>
            </a:r>
            <a:br>
              <a:rPr lang="fr-FR" sz="3200" b="1" dirty="0" smtClean="0">
                <a:solidFill>
                  <a:srgbClr val="FFFF00"/>
                </a:solidFill>
              </a:rPr>
            </a:br>
            <a:r>
              <a:rPr lang="fr-FR" sz="3200" b="1" dirty="0" smtClean="0">
                <a:solidFill>
                  <a:srgbClr val="FFFF00"/>
                </a:solidFill>
              </a:rPr>
              <a:t>	de 0,1 mA</a:t>
            </a:r>
            <a:r>
              <a:rPr lang="fr-FR" sz="3200" dirty="0" smtClean="0">
                <a:solidFill>
                  <a:schemeClr val="bg1"/>
                </a:solidFill>
              </a:rPr>
              <a:t> =&gt; la réponse motrice d’amplitude </a:t>
            </a:r>
            <a:br>
              <a:rPr lang="fr-FR" sz="3200" dirty="0" smtClean="0">
                <a:solidFill>
                  <a:schemeClr val="bg1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>	maximale soit à nouveau évoquée</a:t>
            </a:r>
          </a:p>
          <a:p>
            <a:pPr indent="355600">
              <a:buFont typeface="Arial"/>
              <a:buChar char="•"/>
              <a:tabLst>
                <a:tab pos="355600" algn="l"/>
              </a:tabLst>
            </a:pPr>
            <a:r>
              <a:rPr lang="fr-FR" sz="3200" b="1" dirty="0" err="1" smtClean="0">
                <a:solidFill>
                  <a:srgbClr val="FFFF00"/>
                </a:solidFill>
              </a:rPr>
              <a:t>iMAX</a:t>
            </a:r>
            <a:r>
              <a:rPr lang="fr-FR" sz="3200" b="1" dirty="0" smtClean="0">
                <a:solidFill>
                  <a:srgbClr val="FFFF00"/>
                </a:solidFill>
              </a:rPr>
              <a:t> </a:t>
            </a:r>
            <a:r>
              <a:rPr lang="fr-FR" sz="3200" dirty="0" smtClean="0">
                <a:solidFill>
                  <a:schemeClr val="bg1"/>
                </a:solidFill>
              </a:rPr>
              <a:t>= intensité juste suffisante pour obtenir </a:t>
            </a:r>
            <a:br>
              <a:rPr lang="fr-FR" sz="3200" dirty="0" smtClean="0">
                <a:solidFill>
                  <a:schemeClr val="bg1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>	la réponse motrice d’amplitude maximale</a:t>
            </a:r>
            <a:endParaRPr lang="fr-FR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-80955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iMAX</a:t>
            </a:r>
            <a:r>
              <a:rPr lang="fr-FR" dirty="0" smtClean="0">
                <a:solidFill>
                  <a:schemeClr val="bg1"/>
                </a:solidFill>
              </a:rPr>
              <a:t> : procédure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iMAX.mp4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069689" y="1540933"/>
            <a:ext cx="12316731" cy="7061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686800" y="2218267"/>
            <a:ext cx="495300" cy="237066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4425" y="4230159"/>
            <a:ext cx="495300" cy="237066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Une méthode simple d’évaluation de l’excitabilité nerveuse (?)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52597"/>
            <a:ext cx="8229600" cy="4525963"/>
          </a:xfrm>
        </p:spPr>
        <p:txBody>
          <a:bodyPr>
            <a:normAutofit/>
          </a:bodyPr>
          <a:lstStyle/>
          <a:p>
            <a:r>
              <a:rPr lang="fr-FR" dirty="0" smtClean="0"/>
              <a:t>Latence distale </a:t>
            </a:r>
          </a:p>
          <a:p>
            <a:r>
              <a:rPr lang="fr-FR" dirty="0" smtClean="0"/>
              <a:t>Latence de l’onde F</a:t>
            </a:r>
          </a:p>
          <a:p>
            <a:r>
              <a:rPr lang="fr-FR" dirty="0" smtClean="0"/>
              <a:t>Vitesse de conduction</a:t>
            </a:r>
          </a:p>
          <a:p>
            <a:r>
              <a:rPr lang="fr-FR" dirty="0" smtClean="0"/>
              <a:t>Durée du PAGM</a:t>
            </a:r>
          </a:p>
          <a:p>
            <a:r>
              <a:rPr lang="fr-FR" dirty="0" smtClean="0"/>
              <a:t>Amplitude/surface du PAGM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Paramètre reflétant l’excitabilité des troncs nerveux périphériques : ?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iMAXbi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49576" y="2501899"/>
            <a:ext cx="6746624" cy="4767507"/>
          </a:xfrm>
          <a:prstGeom prst="rect">
            <a:avLst/>
          </a:prstGeom>
        </p:spPr>
      </p:pic>
      <p:pic>
        <p:nvPicPr>
          <p:cNvPr id="3" name="Image 2" descr="Lett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700" y="-175676"/>
            <a:ext cx="9144000" cy="3134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Repl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8969"/>
            <a:ext cx="9144000" cy="38200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345859" y="769741"/>
          <a:ext cx="8478479" cy="542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6549"/>
                <a:gridCol w="1257220"/>
                <a:gridCol w="696238"/>
                <a:gridCol w="802798"/>
                <a:gridCol w="1257220"/>
                <a:gridCol w="696238"/>
                <a:gridCol w="902216"/>
              </a:tblGrid>
              <a:tr h="370840">
                <a:tc rowSpan="2"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Seuil</a:t>
                      </a:r>
                      <a:r>
                        <a:rPr lang="en-US" sz="3200" dirty="0" smtClean="0"/>
                        <a:t> (</a:t>
                      </a:r>
                      <a:r>
                        <a:rPr lang="en-US" sz="3200" dirty="0" err="1" smtClean="0"/>
                        <a:t>mA</a:t>
                      </a:r>
                      <a:r>
                        <a:rPr lang="en-US" sz="3200" dirty="0" smtClean="0"/>
                        <a:t>)</a:t>
                      </a:r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iMAX</a:t>
                      </a:r>
                      <a:r>
                        <a:rPr lang="en-US" sz="3200" dirty="0" smtClean="0"/>
                        <a:t> (</a:t>
                      </a:r>
                      <a:r>
                        <a:rPr lang="en-US" sz="3200" dirty="0" err="1" smtClean="0"/>
                        <a:t>mA</a:t>
                      </a:r>
                      <a:r>
                        <a:rPr lang="en-US" sz="3200" dirty="0" smtClean="0"/>
                        <a:t>)</a:t>
                      </a:r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Moy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DS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LSN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Moy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DS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LSN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Médian/</a:t>
                      </a:r>
                      <a:r>
                        <a:rPr lang="en-US" sz="3200" baseline="0" dirty="0" err="1" smtClean="0"/>
                        <a:t>poignet</a:t>
                      </a:r>
                      <a:endParaRPr lang="en-US" sz="32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1,6</a:t>
                      </a:r>
                    </a:p>
                    <a:p>
                      <a:pPr algn="ctr"/>
                      <a:r>
                        <a:rPr lang="en-US" sz="3200" dirty="0" smtClean="0"/>
                        <a:t>(</a:t>
                      </a:r>
                      <a:r>
                        <a:rPr lang="en-US" sz="3200" dirty="0" err="1" smtClean="0"/>
                        <a:t>n</a:t>
                      </a:r>
                      <a:r>
                        <a:rPr lang="en-US" sz="3200" dirty="0" smtClean="0"/>
                        <a:t>=27)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0,4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2,4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3,8</a:t>
                      </a:r>
                    </a:p>
                    <a:p>
                      <a:pPr algn="ctr"/>
                      <a:r>
                        <a:rPr lang="en-US" sz="3200" dirty="0" smtClean="0"/>
                        <a:t>(</a:t>
                      </a:r>
                      <a:r>
                        <a:rPr lang="en-US" sz="3200" dirty="0" err="1" smtClean="0"/>
                        <a:t>n</a:t>
                      </a:r>
                      <a:r>
                        <a:rPr lang="en-US" sz="3200" dirty="0" smtClean="0"/>
                        <a:t>=27)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1,2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6,2</a:t>
                      </a:r>
                      <a:endParaRPr lang="en-US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Médian/coude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3,2</a:t>
                      </a:r>
                    </a:p>
                    <a:p>
                      <a:pPr algn="ctr"/>
                      <a:r>
                        <a:rPr lang="en-US" sz="3200" dirty="0" smtClean="0"/>
                        <a:t>(</a:t>
                      </a:r>
                      <a:r>
                        <a:rPr lang="en-US" sz="3200" dirty="0" err="1" smtClean="0"/>
                        <a:t>n</a:t>
                      </a:r>
                      <a:r>
                        <a:rPr lang="en-US" sz="3200" dirty="0" smtClean="0"/>
                        <a:t>=27)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1,8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6,8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7,9</a:t>
                      </a:r>
                    </a:p>
                    <a:p>
                      <a:pPr algn="ctr"/>
                      <a:r>
                        <a:rPr lang="en-US" sz="3200" dirty="0" smtClean="0"/>
                        <a:t>(</a:t>
                      </a:r>
                      <a:r>
                        <a:rPr lang="en-US" sz="3200" dirty="0" err="1" smtClean="0"/>
                        <a:t>n</a:t>
                      </a:r>
                      <a:r>
                        <a:rPr lang="en-US" sz="3200" dirty="0" smtClean="0"/>
                        <a:t>=27)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4,3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16,5</a:t>
                      </a:r>
                      <a:endParaRPr lang="en-US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Ulnaire/coude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1,8</a:t>
                      </a:r>
                    </a:p>
                    <a:p>
                      <a:pPr algn="ctr"/>
                      <a:r>
                        <a:rPr lang="en-US" sz="3200" dirty="0" smtClean="0"/>
                        <a:t>(</a:t>
                      </a:r>
                      <a:r>
                        <a:rPr lang="en-US" sz="3200" dirty="0" err="1" smtClean="0"/>
                        <a:t>n</a:t>
                      </a:r>
                      <a:r>
                        <a:rPr lang="en-US" sz="3200" dirty="0" smtClean="0"/>
                        <a:t>=24)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0,5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2,8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5,6</a:t>
                      </a:r>
                    </a:p>
                    <a:p>
                      <a:pPr algn="ctr"/>
                      <a:r>
                        <a:rPr lang="en-US" sz="3200" dirty="0" smtClean="0"/>
                        <a:t>(</a:t>
                      </a:r>
                      <a:r>
                        <a:rPr lang="en-US" sz="3200" dirty="0" err="1" smtClean="0"/>
                        <a:t>n</a:t>
                      </a:r>
                      <a:r>
                        <a:rPr lang="en-US" sz="3200" dirty="0" smtClean="0"/>
                        <a:t>=24)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1,5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8,6</a:t>
                      </a:r>
                      <a:endParaRPr lang="en-US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Fibulaire/</a:t>
                      </a:r>
                      <a:r>
                        <a:rPr lang="en-US" sz="3200" dirty="0" err="1" smtClean="0"/>
                        <a:t>genou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2,0</a:t>
                      </a:r>
                    </a:p>
                    <a:p>
                      <a:pPr algn="ctr"/>
                      <a:r>
                        <a:rPr lang="en-US" sz="3200" dirty="0" smtClean="0"/>
                        <a:t>(</a:t>
                      </a:r>
                      <a:r>
                        <a:rPr lang="en-US" sz="3200" dirty="0" err="1" smtClean="0"/>
                        <a:t>n</a:t>
                      </a:r>
                      <a:r>
                        <a:rPr lang="en-US" sz="3200" dirty="0" smtClean="0"/>
                        <a:t>=27)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1,3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4,6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6,5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(</a:t>
                      </a:r>
                      <a:r>
                        <a:rPr lang="en-US" sz="3200" dirty="0" err="1" smtClean="0"/>
                        <a:t>n</a:t>
                      </a:r>
                      <a:r>
                        <a:rPr lang="en-US" sz="3200" dirty="0" smtClean="0"/>
                        <a:t>=27)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3,9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14,3</a:t>
                      </a:r>
                      <a:endParaRPr lang="en-US" sz="32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91864" y="769741"/>
          <a:ext cx="8953539" cy="542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6549"/>
                <a:gridCol w="1526302"/>
                <a:gridCol w="696238"/>
                <a:gridCol w="802798"/>
                <a:gridCol w="1463198"/>
                <a:gridCol w="696238"/>
                <a:gridCol w="902216"/>
              </a:tblGrid>
              <a:tr h="370840">
                <a:tc rowSpan="2"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Seuil</a:t>
                      </a:r>
                      <a:r>
                        <a:rPr lang="en-US" sz="3200" dirty="0" smtClean="0"/>
                        <a:t> (</a:t>
                      </a:r>
                      <a:r>
                        <a:rPr lang="en-US" sz="3200" dirty="0" err="1" smtClean="0"/>
                        <a:t>mA</a:t>
                      </a:r>
                      <a:r>
                        <a:rPr lang="en-US" sz="3200" dirty="0" smtClean="0"/>
                        <a:t>)</a:t>
                      </a:r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iMAX</a:t>
                      </a:r>
                      <a:r>
                        <a:rPr lang="en-US" sz="3200" dirty="0" smtClean="0"/>
                        <a:t> (</a:t>
                      </a:r>
                      <a:r>
                        <a:rPr lang="en-US" sz="3200" dirty="0" err="1" smtClean="0"/>
                        <a:t>mA</a:t>
                      </a:r>
                      <a:r>
                        <a:rPr lang="en-US" sz="3200" dirty="0" smtClean="0"/>
                        <a:t>)</a:t>
                      </a:r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Moy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DS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LSN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Moy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DS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LSN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Médian/</a:t>
                      </a:r>
                      <a:r>
                        <a:rPr lang="en-US" sz="3200" baseline="0" dirty="0" err="1" smtClean="0"/>
                        <a:t>poignet</a:t>
                      </a:r>
                      <a:endParaRPr lang="en-US" sz="3200" baseline="0" dirty="0" smtClean="0"/>
                    </a:p>
                    <a:p>
                      <a:r>
                        <a:rPr lang="en-US" sz="3200" b="1" baseline="0" dirty="0" smtClean="0">
                          <a:solidFill>
                            <a:srgbClr val="3366FF"/>
                          </a:solidFill>
                        </a:rPr>
                        <a:t>CHU </a:t>
                      </a:r>
                      <a:r>
                        <a:rPr lang="en-US" sz="3200" b="1" baseline="0" dirty="0" err="1" smtClean="0">
                          <a:solidFill>
                            <a:srgbClr val="3366FF"/>
                          </a:solidFill>
                        </a:rPr>
                        <a:t>liège</a:t>
                      </a:r>
                      <a:endParaRPr lang="en-US" sz="3200" b="1" baseline="0" dirty="0" smtClean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1,6</a:t>
                      </a:r>
                    </a:p>
                    <a:p>
                      <a:pPr algn="ctr"/>
                      <a:r>
                        <a:rPr lang="en-US" sz="3200" dirty="0" smtClean="0"/>
                        <a:t>(</a:t>
                      </a:r>
                      <a:r>
                        <a:rPr lang="en-US" sz="3200" dirty="0" err="1" smtClean="0"/>
                        <a:t>n</a:t>
                      </a:r>
                      <a:r>
                        <a:rPr lang="en-US" sz="3200" dirty="0" smtClean="0"/>
                        <a:t>=27)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0,4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2,4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3,8</a:t>
                      </a:r>
                    </a:p>
                    <a:p>
                      <a:pPr algn="ctr"/>
                      <a:r>
                        <a:rPr lang="en-US" sz="3200" dirty="0" smtClean="0"/>
                        <a:t>(</a:t>
                      </a:r>
                      <a:r>
                        <a:rPr lang="en-US" sz="3200" dirty="0" err="1" smtClean="0"/>
                        <a:t>n</a:t>
                      </a:r>
                      <a:r>
                        <a:rPr lang="en-US" sz="3200" dirty="0" smtClean="0"/>
                        <a:t>=27)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1,2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6,2</a:t>
                      </a:r>
                      <a:endParaRPr lang="en-US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Médian/poignet</a:t>
                      </a:r>
                      <a:endParaRPr lang="en-US" sz="3200" dirty="0" smtClean="0"/>
                    </a:p>
                    <a:p>
                      <a:r>
                        <a:rPr lang="en-US" sz="3200" b="1" dirty="0" err="1" smtClean="0">
                          <a:solidFill>
                            <a:srgbClr val="3366FF"/>
                          </a:solidFill>
                        </a:rPr>
                        <a:t>Bicêtre</a:t>
                      </a:r>
                      <a:endParaRPr lang="en-US" sz="3200" b="1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1,8</a:t>
                      </a:r>
                    </a:p>
                    <a:p>
                      <a:pPr algn="ctr"/>
                      <a:r>
                        <a:rPr lang="en-US" sz="3200" dirty="0" smtClean="0"/>
                        <a:t>(</a:t>
                      </a:r>
                      <a:r>
                        <a:rPr lang="en-US" sz="3200" dirty="0" err="1" smtClean="0"/>
                        <a:t>n</a:t>
                      </a:r>
                      <a:r>
                        <a:rPr lang="en-US" sz="3200" dirty="0" smtClean="0"/>
                        <a:t>=100)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0,5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2,8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4,5</a:t>
                      </a:r>
                    </a:p>
                    <a:p>
                      <a:pPr algn="ctr"/>
                      <a:r>
                        <a:rPr lang="en-US" sz="3200" dirty="0" smtClean="0"/>
                        <a:t>(</a:t>
                      </a:r>
                      <a:r>
                        <a:rPr lang="en-US" sz="3200" dirty="0" err="1" smtClean="0"/>
                        <a:t>n</a:t>
                      </a:r>
                      <a:r>
                        <a:rPr lang="en-US" sz="3200" dirty="0" smtClean="0"/>
                        <a:t>=100)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1,5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7,5</a:t>
                      </a:r>
                      <a:endParaRPr lang="en-US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Ulnaire/coude</a:t>
                      </a:r>
                      <a:endParaRPr lang="en-US" sz="3200" dirty="0" smtClean="0"/>
                    </a:p>
                    <a:p>
                      <a:r>
                        <a:rPr lang="en-US" sz="3200" b="1" dirty="0" smtClean="0">
                          <a:solidFill>
                            <a:srgbClr val="3366FF"/>
                          </a:solidFill>
                        </a:rPr>
                        <a:t>CHU </a:t>
                      </a:r>
                      <a:r>
                        <a:rPr lang="en-US" sz="3200" b="1" dirty="0" err="1" smtClean="0">
                          <a:solidFill>
                            <a:srgbClr val="3366FF"/>
                          </a:solidFill>
                        </a:rPr>
                        <a:t>Liège</a:t>
                      </a:r>
                      <a:endParaRPr lang="en-US" sz="3200" b="1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1,8</a:t>
                      </a:r>
                    </a:p>
                    <a:p>
                      <a:pPr algn="ctr"/>
                      <a:r>
                        <a:rPr lang="en-US" sz="3200" dirty="0" smtClean="0"/>
                        <a:t>(</a:t>
                      </a:r>
                      <a:r>
                        <a:rPr lang="en-US" sz="3200" dirty="0" err="1" smtClean="0"/>
                        <a:t>n</a:t>
                      </a:r>
                      <a:r>
                        <a:rPr lang="en-US" sz="3200" dirty="0" smtClean="0"/>
                        <a:t>=24)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0,5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2,8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5,5</a:t>
                      </a:r>
                    </a:p>
                    <a:p>
                      <a:pPr algn="ctr"/>
                      <a:r>
                        <a:rPr lang="en-US" sz="3200" dirty="0" smtClean="0"/>
                        <a:t>(</a:t>
                      </a:r>
                      <a:r>
                        <a:rPr lang="en-US" sz="3200" dirty="0" err="1" smtClean="0"/>
                        <a:t>n</a:t>
                      </a:r>
                      <a:r>
                        <a:rPr lang="en-US" sz="3200" dirty="0" smtClean="0"/>
                        <a:t>=24)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1,7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8,9</a:t>
                      </a:r>
                      <a:endParaRPr lang="en-US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Ulnaire/coude</a:t>
                      </a:r>
                      <a:endParaRPr lang="en-US" sz="3200" dirty="0" smtClean="0"/>
                    </a:p>
                    <a:p>
                      <a:r>
                        <a:rPr lang="en-US" sz="3200" b="1" dirty="0" err="1" smtClean="0">
                          <a:solidFill>
                            <a:srgbClr val="3366FF"/>
                          </a:solidFill>
                        </a:rPr>
                        <a:t>Bicêtre</a:t>
                      </a:r>
                      <a:endParaRPr lang="en-US" sz="3200" b="1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1,8</a:t>
                      </a:r>
                    </a:p>
                    <a:p>
                      <a:pPr algn="ctr"/>
                      <a:r>
                        <a:rPr lang="en-US" sz="3200" dirty="0" smtClean="0"/>
                        <a:t>(</a:t>
                      </a:r>
                      <a:r>
                        <a:rPr lang="en-US" sz="3200" dirty="0" err="1" smtClean="0"/>
                        <a:t>n</a:t>
                      </a:r>
                      <a:r>
                        <a:rPr lang="en-US" sz="3200" dirty="0" smtClean="0"/>
                        <a:t>=100)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1,2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4,2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4,9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(</a:t>
                      </a:r>
                      <a:r>
                        <a:rPr lang="en-US" sz="3200" dirty="0" err="1" smtClean="0"/>
                        <a:t>n</a:t>
                      </a:r>
                      <a:r>
                        <a:rPr lang="en-US" sz="3200" dirty="0" smtClean="0"/>
                        <a:t>=100)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2,4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9,7</a:t>
                      </a:r>
                      <a:endParaRPr lang="en-US" sz="32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phique 2"/>
          <p:cNvGraphicFramePr/>
          <p:nvPr/>
        </p:nvGraphicFramePr>
        <p:xfrm>
          <a:off x="1282700" y="292100"/>
          <a:ext cx="5905500" cy="670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1993900" y="5824835"/>
            <a:ext cx="1305353" cy="9233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Journée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Nouveautés</a:t>
            </a:r>
            <a:endParaRPr lang="en-US" dirty="0" smtClean="0"/>
          </a:p>
          <a:p>
            <a:r>
              <a:rPr lang="en-US" dirty="0" smtClean="0"/>
              <a:t>2017 (</a:t>
            </a:r>
            <a:r>
              <a:rPr lang="en-US" dirty="0" err="1" smtClean="0"/>
              <a:t>n</a:t>
            </a:r>
            <a:r>
              <a:rPr lang="en-US" dirty="0" smtClean="0"/>
              <a:t>=18)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3684373" y="5824835"/>
            <a:ext cx="1315046" cy="9233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Lettre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l’éditeur</a:t>
            </a:r>
            <a:endParaRPr lang="en-US" dirty="0" smtClean="0"/>
          </a:p>
          <a:p>
            <a:r>
              <a:rPr lang="en-US" dirty="0" smtClean="0"/>
              <a:t>2017 (</a:t>
            </a:r>
            <a:r>
              <a:rPr lang="en-US" dirty="0" err="1" smtClean="0"/>
              <a:t>n</a:t>
            </a:r>
            <a:r>
              <a:rPr lang="en-US" dirty="0" smtClean="0"/>
              <a:t>=30)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5425647" y="5824835"/>
            <a:ext cx="1305353" cy="9233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Journée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Nouveautés</a:t>
            </a:r>
            <a:endParaRPr lang="en-US" dirty="0" smtClean="0"/>
          </a:p>
          <a:p>
            <a:r>
              <a:rPr lang="en-US" dirty="0" smtClean="0"/>
              <a:t>2018 (</a:t>
            </a:r>
            <a:r>
              <a:rPr lang="en-US" dirty="0" err="1" smtClean="0"/>
              <a:t>n</a:t>
            </a:r>
            <a:r>
              <a:rPr lang="en-US" dirty="0" smtClean="0"/>
              <a:t>=27)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152397" y="-75685"/>
            <a:ext cx="85741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Dispersion des </a:t>
            </a:r>
            <a:r>
              <a:rPr lang="en-US" sz="4000" dirty="0" err="1" smtClean="0"/>
              <a:t>données</a:t>
            </a:r>
            <a:r>
              <a:rPr lang="en-US" sz="4000" dirty="0" smtClean="0"/>
              <a:t> </a:t>
            </a:r>
            <a:r>
              <a:rPr lang="en-US" sz="4000" dirty="0" err="1" smtClean="0"/>
              <a:t>normatives</a:t>
            </a:r>
            <a:r>
              <a:rPr lang="en-US" sz="4000" dirty="0" smtClean="0"/>
              <a:t> </a:t>
            </a:r>
          </a:p>
          <a:p>
            <a:r>
              <a:rPr lang="en-US" sz="4000" dirty="0" err="1" smtClean="0"/>
              <a:t>autour</a:t>
            </a:r>
            <a:r>
              <a:rPr lang="en-US" sz="4000" dirty="0" smtClean="0"/>
              <a:t> de la </a:t>
            </a:r>
            <a:r>
              <a:rPr lang="en-US" sz="4000" dirty="0" err="1" smtClean="0"/>
              <a:t>moyenne</a:t>
            </a:r>
            <a:r>
              <a:rPr lang="en-US" sz="4000" dirty="0" smtClean="0"/>
              <a:t> (</a:t>
            </a:r>
            <a:r>
              <a:rPr lang="en-US" sz="4000" dirty="0" err="1" smtClean="0"/>
              <a:t>Médian/Poignet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1132940" y="1659467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%</a:t>
            </a:r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6366932" y="3640672"/>
            <a:ext cx="801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Seuil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282267" y="2861733"/>
            <a:ext cx="885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iMAX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phique 2"/>
          <p:cNvGraphicFramePr/>
          <p:nvPr/>
        </p:nvGraphicFramePr>
        <p:xfrm>
          <a:off x="1" y="0"/>
          <a:ext cx="2937707" cy="1897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phique 4"/>
          <p:cNvGraphicFramePr/>
          <p:nvPr/>
        </p:nvGraphicFramePr>
        <p:xfrm>
          <a:off x="5951919" y="0"/>
          <a:ext cx="3192079" cy="1667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aphique 5"/>
          <p:cNvGraphicFramePr/>
          <p:nvPr/>
        </p:nvGraphicFramePr>
        <p:xfrm>
          <a:off x="1" y="1897138"/>
          <a:ext cx="2937707" cy="152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aphique 6"/>
          <p:cNvGraphicFramePr/>
          <p:nvPr/>
        </p:nvGraphicFramePr>
        <p:xfrm>
          <a:off x="6059023" y="1667645"/>
          <a:ext cx="3084975" cy="1759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Graphique 7"/>
          <p:cNvGraphicFramePr/>
          <p:nvPr/>
        </p:nvGraphicFramePr>
        <p:xfrm>
          <a:off x="1" y="3429000"/>
          <a:ext cx="2937707" cy="1757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Graphique 8"/>
          <p:cNvGraphicFramePr/>
          <p:nvPr/>
        </p:nvGraphicFramePr>
        <p:xfrm>
          <a:off x="6059024" y="3429000"/>
          <a:ext cx="3084975" cy="1757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" name="Graphique 9"/>
          <p:cNvGraphicFramePr/>
          <p:nvPr/>
        </p:nvGraphicFramePr>
        <p:xfrm>
          <a:off x="1" y="5186530"/>
          <a:ext cx="2937707" cy="1671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1" name="Graphique 10"/>
          <p:cNvGraphicFramePr/>
          <p:nvPr/>
        </p:nvGraphicFramePr>
        <p:xfrm>
          <a:off x="6059024" y="5186530"/>
          <a:ext cx="3084974" cy="1671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3596089" y="2965423"/>
            <a:ext cx="1886454" cy="1200328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SEUIL – </a:t>
            </a:r>
            <a:r>
              <a:rPr lang="en-US" sz="2400" b="1" dirty="0" err="1" smtClean="0">
                <a:solidFill>
                  <a:schemeClr val="bg1"/>
                </a:solidFill>
              </a:rPr>
              <a:t>iMAX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Versus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IMC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30780" y="233657"/>
            <a:ext cx="22170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Médian/</a:t>
            </a:r>
            <a:r>
              <a:rPr lang="en-US" sz="2400" baseline="0" dirty="0" err="1" smtClean="0"/>
              <a:t>poignet</a:t>
            </a:r>
            <a:endParaRPr lang="en-US" sz="2400" baseline="0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3528237" y="1897138"/>
            <a:ext cx="2022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Médian/</a:t>
            </a:r>
            <a:r>
              <a:rPr lang="en-US" sz="2400" baseline="0" dirty="0" err="1" smtClean="0"/>
              <a:t>coude</a:t>
            </a:r>
            <a:endParaRPr lang="en-US" sz="2400" baseline="0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3554987" y="4494032"/>
            <a:ext cx="19686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Ulnaire/</a:t>
            </a:r>
            <a:r>
              <a:rPr lang="en-US" sz="2400" baseline="0" dirty="0" err="1" smtClean="0"/>
              <a:t>coude</a:t>
            </a:r>
            <a:endParaRPr lang="en-US" sz="2400" baseline="0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3459333" y="6022265"/>
            <a:ext cx="2159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Fibulaire/</a:t>
            </a:r>
            <a:r>
              <a:rPr lang="en-US" sz="2400" baseline="0" dirty="0" err="1" smtClean="0"/>
              <a:t>genou</a:t>
            </a:r>
            <a:endParaRPr lang="en-US" sz="2400" baseline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80759" y="769741"/>
          <a:ext cx="8782883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3741"/>
                <a:gridCol w="1257220"/>
                <a:gridCol w="696238"/>
                <a:gridCol w="824032"/>
                <a:gridCol w="1257220"/>
                <a:gridCol w="902216"/>
                <a:gridCol w="902216"/>
              </a:tblGrid>
              <a:tr h="370840"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/>
                        <a:t>Médian/</a:t>
                      </a:r>
                      <a:r>
                        <a:rPr lang="en-US" sz="3200" baseline="0" dirty="0" err="1" smtClean="0"/>
                        <a:t>poignet</a:t>
                      </a:r>
                      <a:endParaRPr lang="en-US" sz="3200" baseline="0" dirty="0" smtClean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Seuil</a:t>
                      </a:r>
                      <a:r>
                        <a:rPr lang="en-US" sz="3200" dirty="0" smtClean="0"/>
                        <a:t> (</a:t>
                      </a:r>
                      <a:r>
                        <a:rPr lang="en-US" sz="3200" dirty="0" err="1" smtClean="0"/>
                        <a:t>mA</a:t>
                      </a:r>
                      <a:r>
                        <a:rPr lang="en-US" sz="3200" dirty="0" smtClean="0"/>
                        <a:t>)</a:t>
                      </a:r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iMAX</a:t>
                      </a:r>
                      <a:r>
                        <a:rPr lang="en-US" sz="3200" dirty="0" smtClean="0"/>
                        <a:t> (</a:t>
                      </a:r>
                      <a:r>
                        <a:rPr lang="en-US" sz="3200" dirty="0" err="1" smtClean="0"/>
                        <a:t>mA</a:t>
                      </a:r>
                      <a:r>
                        <a:rPr lang="en-US" sz="3200" dirty="0" smtClean="0"/>
                        <a:t>)</a:t>
                      </a:r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Moy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DS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Z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Moy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DS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Z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CMT1a (</a:t>
                      </a:r>
                      <a:r>
                        <a:rPr lang="en-US" sz="3200" dirty="0" err="1" smtClean="0"/>
                        <a:t>n</a:t>
                      </a:r>
                      <a:r>
                        <a:rPr lang="en-US" sz="3200" dirty="0" smtClean="0"/>
                        <a:t>=5)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8,3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4,9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15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38,9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17,9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29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PRNC (</a:t>
                      </a:r>
                      <a:r>
                        <a:rPr lang="en-US" sz="3200" dirty="0" err="1" smtClean="0"/>
                        <a:t>n</a:t>
                      </a:r>
                      <a:r>
                        <a:rPr lang="en-US" sz="3200" dirty="0" smtClean="0"/>
                        <a:t>=6)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15,4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15,4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MMN (</a:t>
                      </a:r>
                      <a:r>
                        <a:rPr lang="en-US" sz="3200" dirty="0" err="1" smtClean="0"/>
                        <a:t>n</a:t>
                      </a:r>
                      <a:r>
                        <a:rPr lang="en-US" sz="3200" dirty="0" smtClean="0"/>
                        <a:t>=4)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3,9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24,4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17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SGB </a:t>
                      </a:r>
                      <a:r>
                        <a:rPr lang="en-US" sz="3200" dirty="0" err="1" smtClean="0"/>
                        <a:t>cl</a:t>
                      </a:r>
                      <a:r>
                        <a:rPr lang="en-US" sz="3200" dirty="0" smtClean="0"/>
                        <a:t> (</a:t>
                      </a:r>
                      <a:r>
                        <a:rPr lang="en-US" sz="3200" dirty="0" err="1" smtClean="0"/>
                        <a:t>n</a:t>
                      </a:r>
                      <a:r>
                        <a:rPr lang="en-US" sz="3200" dirty="0" smtClean="0"/>
                        <a:t>=4)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1,7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36,3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30,6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27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AMAN (</a:t>
                      </a:r>
                      <a:r>
                        <a:rPr lang="en-US" sz="3200" dirty="0" err="1" smtClean="0"/>
                        <a:t>n</a:t>
                      </a:r>
                      <a:r>
                        <a:rPr lang="en-US" sz="3200" dirty="0" smtClean="0"/>
                        <a:t>=2)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0,7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1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2,8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MN (</a:t>
                      </a:r>
                      <a:r>
                        <a:rPr lang="en-US" sz="3200" dirty="0" err="1" smtClean="0"/>
                        <a:t>n</a:t>
                      </a:r>
                      <a:r>
                        <a:rPr lang="en-US" sz="3200" dirty="0" smtClean="0"/>
                        <a:t>=5)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0,3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0,2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0,7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Ax</a:t>
                      </a:r>
                      <a:r>
                        <a:rPr lang="en-US" sz="3200" baseline="0" dirty="0" smtClean="0"/>
                        <a:t> (</a:t>
                      </a:r>
                      <a:r>
                        <a:rPr lang="en-US" sz="3200" baseline="0" dirty="0" err="1" smtClean="0"/>
                        <a:t>n</a:t>
                      </a:r>
                      <a:r>
                        <a:rPr lang="en-US" sz="3200" baseline="0" dirty="0" smtClean="0"/>
                        <a:t>=4)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0,5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-0,5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0,8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-0,8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52400" y="546100"/>
          <a:ext cx="8820737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1286"/>
                <a:gridCol w="1278918"/>
                <a:gridCol w="917787"/>
                <a:gridCol w="838254"/>
                <a:gridCol w="1278918"/>
                <a:gridCol w="917787"/>
                <a:gridCol w="917787"/>
              </a:tblGrid>
              <a:tr h="370840"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/>
                        <a:t>Médian/</a:t>
                      </a:r>
                      <a:r>
                        <a:rPr lang="en-US" sz="3200" baseline="0" dirty="0" err="1" smtClean="0"/>
                        <a:t>coude</a:t>
                      </a:r>
                      <a:endParaRPr lang="en-US" sz="3200" baseline="0" dirty="0" smtClean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Seuil</a:t>
                      </a:r>
                      <a:r>
                        <a:rPr lang="en-US" sz="3200" dirty="0" smtClean="0"/>
                        <a:t> (</a:t>
                      </a:r>
                      <a:r>
                        <a:rPr lang="en-US" sz="3200" dirty="0" err="1" smtClean="0"/>
                        <a:t>mA</a:t>
                      </a:r>
                      <a:r>
                        <a:rPr lang="en-US" sz="3200" dirty="0" smtClean="0"/>
                        <a:t>)</a:t>
                      </a:r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iMAX</a:t>
                      </a:r>
                      <a:r>
                        <a:rPr lang="en-US" sz="3200" dirty="0" smtClean="0"/>
                        <a:t> (</a:t>
                      </a:r>
                      <a:r>
                        <a:rPr lang="en-US" sz="3200" dirty="0" err="1" smtClean="0"/>
                        <a:t>mA</a:t>
                      </a:r>
                      <a:r>
                        <a:rPr lang="en-US" sz="3200" dirty="0" smtClean="0"/>
                        <a:t>)</a:t>
                      </a:r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Moy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DS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Z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Moy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DS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Z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CMT1a (</a:t>
                      </a:r>
                      <a:r>
                        <a:rPr lang="en-US" sz="3200" dirty="0" err="1" smtClean="0"/>
                        <a:t>n</a:t>
                      </a:r>
                      <a:r>
                        <a:rPr lang="en-US" sz="3200" dirty="0" smtClean="0"/>
                        <a:t>=1)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0000"/>
                          </a:solidFill>
                        </a:rPr>
                        <a:t>1,0</a:t>
                      </a:r>
                      <a:endParaRPr lang="en-US" sz="32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7,5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PRNC (</a:t>
                      </a:r>
                      <a:r>
                        <a:rPr lang="en-US" sz="3200" dirty="0" err="1" smtClean="0"/>
                        <a:t>n</a:t>
                      </a:r>
                      <a:r>
                        <a:rPr lang="en-US" sz="3200" dirty="0" smtClean="0"/>
                        <a:t>=6)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6,1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3,5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0000"/>
                          </a:solidFill>
                        </a:rPr>
                        <a:t>1,6</a:t>
                      </a:r>
                      <a:endParaRPr lang="en-US" sz="32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33,2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20,6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5,9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MMN (</a:t>
                      </a:r>
                      <a:r>
                        <a:rPr lang="en-US" sz="3200" dirty="0" err="1" smtClean="0"/>
                        <a:t>n</a:t>
                      </a:r>
                      <a:r>
                        <a:rPr lang="en-US" sz="3200" dirty="0" smtClean="0"/>
                        <a:t>=3)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10,2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11,1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3,8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34,4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22,2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6,2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SGB </a:t>
                      </a:r>
                      <a:r>
                        <a:rPr lang="en-US" sz="3200" dirty="0" err="1" smtClean="0"/>
                        <a:t>cl</a:t>
                      </a:r>
                      <a:r>
                        <a:rPr lang="en-US" sz="3200" dirty="0" smtClean="0"/>
                        <a:t> (</a:t>
                      </a:r>
                      <a:r>
                        <a:rPr lang="en-US" sz="3200" dirty="0" err="1" smtClean="0"/>
                        <a:t>n</a:t>
                      </a:r>
                      <a:r>
                        <a:rPr lang="en-US" sz="3200" dirty="0" smtClean="0"/>
                        <a:t>=3)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3,4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0000"/>
                          </a:solidFill>
                        </a:rPr>
                        <a:t>0,7</a:t>
                      </a:r>
                      <a:endParaRPr lang="en-US" sz="32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19,4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18,1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2,7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AMAN (</a:t>
                      </a:r>
                      <a:r>
                        <a:rPr lang="en-US" sz="3200" dirty="0" err="1" smtClean="0"/>
                        <a:t>n</a:t>
                      </a:r>
                      <a:r>
                        <a:rPr lang="en-US" sz="3200" dirty="0" smtClean="0"/>
                        <a:t>=1)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0,2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0000"/>
                          </a:solidFill>
                        </a:rPr>
                        <a:t>0,6</a:t>
                      </a:r>
                      <a:endParaRPr lang="en-US" sz="32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MN (</a:t>
                      </a:r>
                      <a:r>
                        <a:rPr lang="en-US" sz="3200" dirty="0" err="1" smtClean="0"/>
                        <a:t>n</a:t>
                      </a:r>
                      <a:r>
                        <a:rPr lang="en-US" sz="3200" dirty="0" smtClean="0"/>
                        <a:t>=4)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1,5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-0,5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2,4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-0,7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Ax</a:t>
                      </a:r>
                      <a:r>
                        <a:rPr lang="en-US" sz="3200" baseline="0" dirty="0" smtClean="0"/>
                        <a:t> (</a:t>
                      </a:r>
                      <a:r>
                        <a:rPr lang="en-US" sz="3200" baseline="0" dirty="0" err="1" smtClean="0"/>
                        <a:t>n</a:t>
                      </a:r>
                      <a:r>
                        <a:rPr lang="en-US" sz="3200" baseline="0" dirty="0" smtClean="0"/>
                        <a:t>=3)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0,6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-0,7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0,9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-0,7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67675" y="546100"/>
          <a:ext cx="9012825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3374"/>
                <a:gridCol w="1278918"/>
                <a:gridCol w="917787"/>
                <a:gridCol w="838254"/>
                <a:gridCol w="1278918"/>
                <a:gridCol w="917787"/>
                <a:gridCol w="917787"/>
              </a:tblGrid>
              <a:tr h="370840"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Fibulaire/</a:t>
                      </a:r>
                      <a:r>
                        <a:rPr lang="en-US" sz="3200" baseline="0" dirty="0" err="1" smtClean="0"/>
                        <a:t>genou</a:t>
                      </a:r>
                      <a:endParaRPr lang="en-US" sz="3200" baseline="0" dirty="0" smtClean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Seuil</a:t>
                      </a:r>
                      <a:r>
                        <a:rPr lang="en-US" sz="3200" dirty="0" smtClean="0"/>
                        <a:t> (</a:t>
                      </a:r>
                      <a:r>
                        <a:rPr lang="en-US" sz="3200" dirty="0" err="1" smtClean="0"/>
                        <a:t>mA</a:t>
                      </a:r>
                      <a:r>
                        <a:rPr lang="en-US" sz="3200" dirty="0" smtClean="0"/>
                        <a:t>)</a:t>
                      </a:r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iMAX</a:t>
                      </a:r>
                      <a:r>
                        <a:rPr lang="en-US" sz="3200" dirty="0" smtClean="0"/>
                        <a:t> (</a:t>
                      </a:r>
                      <a:r>
                        <a:rPr lang="en-US" sz="3200" dirty="0" err="1" smtClean="0"/>
                        <a:t>mA</a:t>
                      </a:r>
                      <a:r>
                        <a:rPr lang="en-US" sz="3200" dirty="0" smtClean="0"/>
                        <a:t>)</a:t>
                      </a:r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Moy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DS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Z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Moy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DS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Z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CMT1a (</a:t>
                      </a:r>
                      <a:r>
                        <a:rPr lang="en-US" sz="3200" dirty="0" err="1" smtClean="0"/>
                        <a:t>n</a:t>
                      </a:r>
                      <a:r>
                        <a:rPr lang="en-US" sz="3200" dirty="0" smtClean="0"/>
                        <a:t>=1)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0000"/>
                          </a:solidFill>
                        </a:rPr>
                        <a:t>1,6</a:t>
                      </a:r>
                      <a:endParaRPr lang="en-US" sz="32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50,2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11,3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PRNC (</a:t>
                      </a:r>
                      <a:r>
                        <a:rPr lang="en-US" sz="3200" dirty="0" err="1" smtClean="0"/>
                        <a:t>n</a:t>
                      </a:r>
                      <a:r>
                        <a:rPr lang="en-US" sz="3200" dirty="0" smtClean="0"/>
                        <a:t>=6)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4,1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0000"/>
                          </a:solidFill>
                        </a:rPr>
                        <a:t>1,5</a:t>
                      </a:r>
                      <a:endParaRPr lang="en-US" sz="32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34,8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6,4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MMN (</a:t>
                      </a:r>
                      <a:r>
                        <a:rPr lang="en-US" sz="3200" dirty="0" err="1" smtClean="0"/>
                        <a:t>n</a:t>
                      </a:r>
                      <a:r>
                        <a:rPr lang="en-US" sz="3200" dirty="0" smtClean="0"/>
                        <a:t>=1)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0000"/>
                          </a:solidFill>
                        </a:rPr>
                        <a:t>-0,2</a:t>
                      </a:r>
                      <a:endParaRPr lang="en-US" sz="32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0000"/>
                          </a:solidFill>
                        </a:rPr>
                        <a:t>-0,9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SGB </a:t>
                      </a:r>
                      <a:r>
                        <a:rPr lang="en-US" sz="3200" dirty="0" err="1" smtClean="0"/>
                        <a:t>cl</a:t>
                      </a:r>
                      <a:r>
                        <a:rPr lang="en-US" sz="3200" dirty="0" smtClean="0"/>
                        <a:t> (</a:t>
                      </a:r>
                      <a:r>
                        <a:rPr lang="en-US" sz="3200" dirty="0" err="1" smtClean="0"/>
                        <a:t>n</a:t>
                      </a:r>
                      <a:r>
                        <a:rPr lang="en-US" sz="3200" dirty="0" smtClean="0"/>
                        <a:t>=3)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1,9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0000"/>
                          </a:solidFill>
                        </a:rPr>
                        <a:t>0,5</a:t>
                      </a:r>
                      <a:endParaRPr lang="en-US" sz="32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17,8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13,3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2,9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MN (</a:t>
                      </a:r>
                      <a:r>
                        <a:rPr lang="en-US" sz="3200" dirty="0" err="1" smtClean="0"/>
                        <a:t>n</a:t>
                      </a:r>
                      <a:r>
                        <a:rPr lang="en-US" sz="3200" dirty="0" smtClean="0"/>
                        <a:t>=2)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0,2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-0,5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1,4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-0,7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Ax</a:t>
                      </a:r>
                      <a:r>
                        <a:rPr lang="en-US" sz="3200" baseline="0" dirty="0" smtClean="0"/>
                        <a:t> (</a:t>
                      </a:r>
                      <a:r>
                        <a:rPr lang="en-US" sz="3200" baseline="0" dirty="0" err="1" smtClean="0"/>
                        <a:t>n</a:t>
                      </a:r>
                      <a:r>
                        <a:rPr lang="en-US" sz="3200" baseline="0" dirty="0" smtClean="0"/>
                        <a:t>=11)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0,7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0,0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6,6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2,8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667669"/>
            <a:ext cx="8229600" cy="2786062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Neuropathies</a:t>
            </a:r>
            <a:b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8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démyélinisantes</a:t>
            </a:r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8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aigües</a:t>
            </a:r>
            <a:endParaRPr lang="en-US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Une méthode </a:t>
            </a:r>
            <a:r>
              <a:rPr lang="fr-FR" b="1" dirty="0" smtClean="0">
                <a:solidFill>
                  <a:srgbClr val="FF0000"/>
                </a:solidFill>
              </a:rPr>
              <a:t>simple </a:t>
            </a:r>
            <a:r>
              <a:rPr lang="fr-FR" dirty="0" smtClean="0"/>
              <a:t>d’évaluation de l’excitabilité nerveuse (?)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89099"/>
            <a:ext cx="8229600" cy="5105403"/>
          </a:xfrm>
        </p:spPr>
        <p:txBody>
          <a:bodyPr>
            <a:normAutofit/>
          </a:bodyPr>
          <a:lstStyle/>
          <a:p>
            <a:r>
              <a:rPr lang="fr-FR" dirty="0" smtClean="0"/>
              <a:t>Pas de logiciel ou de matériel spécifique (le même que pour une étude de la conduction nerveuse)</a:t>
            </a:r>
          </a:p>
          <a:p>
            <a:r>
              <a:rPr lang="fr-FR" dirty="0" smtClean="0"/>
              <a:t>Rapide</a:t>
            </a:r>
          </a:p>
          <a:p>
            <a:r>
              <a:rPr lang="fr-FR" dirty="0" smtClean="0"/>
              <a:t>Confortable pour le patient (non invasive)</a:t>
            </a:r>
          </a:p>
          <a:p>
            <a:r>
              <a:rPr lang="fr-FR" dirty="0" smtClean="0"/>
              <a:t>Mesurable en tout point de stimulation et sur tout les troncs nerveux</a:t>
            </a:r>
          </a:p>
          <a:p>
            <a:r>
              <a:rPr lang="fr-FR" dirty="0" smtClean="0"/>
              <a:t>Peu ou pas de traitement des données après la phase d’acquisition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SGB : </a:t>
            </a:r>
            <a:r>
              <a:rPr lang="en-US" dirty="0" err="1" smtClean="0"/>
              <a:t>cas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742617" y="6221968"/>
            <a:ext cx="261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J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50413" y="1671935"/>
            <a:ext cx="22170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Médian/</a:t>
            </a:r>
            <a:r>
              <a:rPr lang="en-US" sz="2400" baseline="0" dirty="0" err="1" smtClean="0"/>
              <a:t>poignet</a:t>
            </a:r>
            <a:endParaRPr lang="en-US" sz="2400" baseline="0" dirty="0" smtClean="0"/>
          </a:p>
        </p:txBody>
      </p:sp>
      <p:pic>
        <p:nvPicPr>
          <p:cNvPr id="7" name="Image 6" descr="Franken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335" y="2303135"/>
            <a:ext cx="6841068" cy="428782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545137" y="3903134"/>
            <a:ext cx="476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fr-FR" b="1" dirty="0" smtClean="0">
                <a:solidFill>
                  <a:srgbClr val="DD0806"/>
                </a:solidFill>
                <a:latin typeface="Verdana"/>
              </a:rPr>
              <a:t>J8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SGB : </a:t>
            </a:r>
            <a:r>
              <a:rPr lang="en-US" dirty="0" err="1" smtClean="0"/>
              <a:t>cas</a:t>
            </a:r>
            <a:r>
              <a:rPr lang="en-US" dirty="0" smtClean="0"/>
              <a:t> 2</a:t>
            </a:r>
            <a:endParaRPr lang="en-US" dirty="0"/>
          </a:p>
        </p:txBody>
      </p:sp>
      <p:graphicFrame>
        <p:nvGraphicFramePr>
          <p:cNvPr id="4" name="Graphique 3"/>
          <p:cNvGraphicFramePr/>
          <p:nvPr/>
        </p:nvGraphicFramePr>
        <p:xfrm>
          <a:off x="-19050" y="3190240"/>
          <a:ext cx="4349750" cy="3401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3842253" y="6221968"/>
            <a:ext cx="261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J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50413" y="1671935"/>
            <a:ext cx="22170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Médian/</a:t>
            </a:r>
            <a:r>
              <a:rPr lang="en-US" sz="2400" baseline="0" dirty="0" err="1" smtClean="0"/>
              <a:t>poignet</a:t>
            </a:r>
            <a:endParaRPr lang="en-US" sz="2400" baseline="0" dirty="0" smtClean="0"/>
          </a:p>
        </p:txBody>
      </p:sp>
      <p:graphicFrame>
        <p:nvGraphicFramePr>
          <p:cNvPr id="7" name="Graphique 6"/>
          <p:cNvGraphicFramePr/>
          <p:nvPr/>
        </p:nvGraphicFramePr>
        <p:xfrm>
          <a:off x="4103337" y="3190240"/>
          <a:ext cx="5040663" cy="366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594013" y="1013767"/>
            <a:ext cx="22170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Médian/</a:t>
            </a:r>
            <a:r>
              <a:rPr lang="en-US" sz="2400" baseline="0" dirty="0" err="1" smtClean="0"/>
              <a:t>poignet</a:t>
            </a:r>
            <a:endParaRPr lang="en-US" sz="2400" baseline="0" dirty="0" smtClean="0"/>
          </a:p>
        </p:txBody>
      </p:sp>
      <p:grpSp>
        <p:nvGrpSpPr>
          <p:cNvPr id="5" name="Grouper 4"/>
          <p:cNvGrpSpPr/>
          <p:nvPr/>
        </p:nvGrpSpPr>
        <p:grpSpPr>
          <a:xfrm>
            <a:off x="228609" y="0"/>
            <a:ext cx="6112933" cy="3251200"/>
            <a:chOff x="228609" y="0"/>
            <a:chExt cx="6112933" cy="3251200"/>
          </a:xfrm>
        </p:grpSpPr>
        <p:graphicFrame>
          <p:nvGraphicFramePr>
            <p:cNvPr id="3" name="Graphique 2"/>
            <p:cNvGraphicFramePr/>
            <p:nvPr/>
          </p:nvGraphicFramePr>
          <p:xfrm>
            <a:off x="228609" y="0"/>
            <a:ext cx="6112933" cy="3251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" name="Rectangle 3"/>
            <p:cNvSpPr/>
            <p:nvPr/>
          </p:nvSpPr>
          <p:spPr>
            <a:xfrm>
              <a:off x="359843" y="139699"/>
              <a:ext cx="323850" cy="27897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227708" y="2644804"/>
            <a:ext cx="290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28885" y="0"/>
            <a:ext cx="688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iMAX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96813" y="644435"/>
            <a:ext cx="2022910" cy="1200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27 </a:t>
            </a:r>
            <a:r>
              <a:rPr lang="en-US" sz="2400" b="1" dirty="0" err="1" smtClean="0">
                <a:solidFill>
                  <a:srgbClr val="0000FF"/>
                </a:solidFill>
              </a:rPr>
              <a:t>sujets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sains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4 SGB </a:t>
            </a:r>
            <a:r>
              <a:rPr lang="en-US" sz="2400" b="1" dirty="0" err="1" smtClean="0">
                <a:solidFill>
                  <a:srgbClr val="FF0000"/>
                </a:solidFill>
              </a:rPr>
              <a:t>cl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b="1" baseline="0" dirty="0" smtClean="0">
                <a:solidFill>
                  <a:schemeClr val="accent5">
                    <a:lumMod val="75000"/>
                  </a:schemeClr>
                </a:solidFill>
              </a:rPr>
              <a:t>2 AMAN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467326" y="296756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mA</a:t>
            </a:r>
            <a:endParaRPr lang="en-US" b="1" dirty="0"/>
          </a:p>
        </p:txBody>
      </p:sp>
      <p:graphicFrame>
        <p:nvGraphicFramePr>
          <p:cNvPr id="11" name="Graphique 10"/>
          <p:cNvGraphicFramePr/>
          <p:nvPr/>
        </p:nvGraphicFramePr>
        <p:xfrm>
          <a:off x="227708" y="3197201"/>
          <a:ext cx="6112933" cy="33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11"/>
          <p:cNvSpPr/>
          <p:nvPr/>
        </p:nvSpPr>
        <p:spPr>
          <a:xfrm>
            <a:off x="6691470" y="3627735"/>
            <a:ext cx="2022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Médian/</a:t>
            </a:r>
            <a:r>
              <a:rPr lang="en-US" sz="2400" baseline="0" dirty="0" err="1" smtClean="0"/>
              <a:t>coude</a:t>
            </a:r>
            <a:endParaRPr lang="en-US" sz="2400" baseline="0" dirty="0" smtClean="0"/>
          </a:p>
        </p:txBody>
      </p:sp>
      <p:sp>
        <p:nvSpPr>
          <p:cNvPr id="13" name="ZoneTexte 12"/>
          <p:cNvSpPr txBox="1"/>
          <p:nvPr/>
        </p:nvSpPr>
        <p:spPr>
          <a:xfrm>
            <a:off x="5474980" y="6142569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mA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307071" y="3269734"/>
            <a:ext cx="323850" cy="301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4" name="ZoneTexte 13"/>
          <p:cNvSpPr txBox="1"/>
          <p:nvPr/>
        </p:nvSpPr>
        <p:spPr>
          <a:xfrm>
            <a:off x="194144" y="5914538"/>
            <a:ext cx="290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15" name="ZoneTexte 14"/>
          <p:cNvSpPr txBox="1"/>
          <p:nvPr/>
        </p:nvSpPr>
        <p:spPr>
          <a:xfrm>
            <a:off x="-4679" y="3269734"/>
            <a:ext cx="688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iMAX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749213" y="4089400"/>
            <a:ext cx="2022910" cy="1200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27 </a:t>
            </a:r>
            <a:r>
              <a:rPr lang="en-US" sz="2400" b="1" dirty="0" err="1" smtClean="0">
                <a:solidFill>
                  <a:srgbClr val="0000FF"/>
                </a:solidFill>
              </a:rPr>
              <a:t>sujets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sains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3 SGB </a:t>
            </a:r>
            <a:r>
              <a:rPr lang="en-US" sz="2400" b="1" dirty="0" err="1" smtClean="0">
                <a:solidFill>
                  <a:srgbClr val="FF0000"/>
                </a:solidFill>
              </a:rPr>
              <a:t>cl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b="1" baseline="0" dirty="0" smtClean="0">
                <a:solidFill>
                  <a:schemeClr val="accent5">
                    <a:lumMod val="75000"/>
                  </a:schemeClr>
                </a:solidFill>
              </a:rPr>
              <a:t>1 AMAN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er 21"/>
          <p:cNvGrpSpPr/>
          <p:nvPr/>
        </p:nvGrpSpPr>
        <p:grpSpPr>
          <a:xfrm>
            <a:off x="0" y="0"/>
            <a:ext cx="8664807" cy="3292451"/>
            <a:chOff x="-4679" y="3232150"/>
            <a:chExt cx="8664807" cy="3292451"/>
          </a:xfrm>
        </p:grpSpPr>
        <p:graphicFrame>
          <p:nvGraphicFramePr>
            <p:cNvPr id="20" name="Graphique 19"/>
            <p:cNvGraphicFramePr/>
            <p:nvPr/>
          </p:nvGraphicFramePr>
          <p:xfrm>
            <a:off x="203200" y="3232150"/>
            <a:ext cx="6007100" cy="32639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2" name="Rectangle 11"/>
            <p:cNvSpPr/>
            <p:nvPr/>
          </p:nvSpPr>
          <p:spPr>
            <a:xfrm>
              <a:off x="6691470" y="3627735"/>
              <a:ext cx="19686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err="1" smtClean="0"/>
                <a:t>Ulnaire/</a:t>
              </a:r>
              <a:r>
                <a:rPr lang="en-US" sz="2400" baseline="0" dirty="0" err="1" smtClean="0"/>
                <a:t>coude</a:t>
              </a:r>
              <a:endParaRPr lang="en-US" sz="2400" baseline="0" dirty="0" smtClean="0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5347980" y="6155269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mA</a:t>
              </a:r>
              <a:endParaRPr lang="en-US" b="1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749213" y="4089400"/>
              <a:ext cx="2022910" cy="12003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rgbClr val="0000FF"/>
                  </a:solidFill>
                </a:rPr>
                <a:t>24 </a:t>
              </a:r>
              <a:r>
                <a:rPr lang="en-US" sz="2400" b="1" dirty="0" err="1" smtClean="0">
                  <a:solidFill>
                    <a:srgbClr val="0000FF"/>
                  </a:solidFill>
                </a:rPr>
                <a:t>sujets</a:t>
              </a:r>
              <a:r>
                <a:rPr lang="en-US" sz="2400" b="1" dirty="0" smtClean="0">
                  <a:solidFill>
                    <a:srgbClr val="0000FF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</a:rPr>
                <a:t>sains</a:t>
              </a:r>
              <a:endParaRPr lang="en-US" sz="2400" b="1" dirty="0" smtClean="0">
                <a:solidFill>
                  <a:srgbClr val="0000FF"/>
                </a:solidFill>
              </a:endParaRPr>
            </a:p>
            <a:p>
              <a:r>
                <a:rPr lang="en-US" sz="2400" b="1" dirty="0" smtClean="0">
                  <a:solidFill>
                    <a:srgbClr val="FF0000"/>
                  </a:solidFill>
                </a:rPr>
                <a:t>3 SGB </a:t>
              </a:r>
              <a:r>
                <a:rPr lang="en-US" sz="2400" b="1" dirty="0" err="1" smtClean="0">
                  <a:solidFill>
                    <a:srgbClr val="FF0000"/>
                  </a:solidFill>
                </a:rPr>
                <a:t>cl</a:t>
              </a:r>
              <a:endParaRPr lang="en-US" sz="2400" b="1" dirty="0" smtClean="0">
                <a:solidFill>
                  <a:srgbClr val="FF0000"/>
                </a:solidFill>
              </a:endParaRPr>
            </a:p>
            <a:p>
              <a:r>
                <a:rPr lang="en-US" sz="2400" b="1" baseline="0" dirty="0" smtClean="0">
                  <a:solidFill>
                    <a:schemeClr val="accent5">
                      <a:lumMod val="75000"/>
                    </a:schemeClr>
                  </a:solidFill>
                </a:rPr>
                <a:t>1 AMAN</a:t>
              </a:r>
            </a:p>
          </p:txBody>
        </p:sp>
        <p:grpSp>
          <p:nvGrpSpPr>
            <p:cNvPr id="21" name="Grouper 20"/>
            <p:cNvGrpSpPr/>
            <p:nvPr/>
          </p:nvGrpSpPr>
          <p:grpSpPr>
            <a:xfrm>
              <a:off x="-4679" y="3269734"/>
              <a:ext cx="688372" cy="3014136"/>
              <a:chOff x="-4679" y="3269734"/>
              <a:chExt cx="688372" cy="3014136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307071" y="3269734"/>
                <a:ext cx="323850" cy="301413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</p:txBody>
          </p:sp>
          <p:sp>
            <p:nvSpPr>
              <p:cNvPr id="14" name="ZoneTexte 13"/>
              <p:cNvSpPr txBox="1"/>
              <p:nvPr/>
            </p:nvSpPr>
            <p:spPr>
              <a:xfrm>
                <a:off x="194144" y="5914538"/>
                <a:ext cx="2907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</a:t>
                </a:r>
                <a:endParaRPr lang="en-US" dirty="0"/>
              </a:p>
            </p:txBody>
          </p:sp>
          <p:sp>
            <p:nvSpPr>
              <p:cNvPr id="15" name="ZoneTexte 14"/>
              <p:cNvSpPr txBox="1"/>
              <p:nvPr/>
            </p:nvSpPr>
            <p:spPr>
              <a:xfrm>
                <a:off x="-4679" y="3269734"/>
                <a:ext cx="6883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iMAX</a:t>
                </a:r>
                <a:endParaRPr lang="en-US" dirty="0"/>
              </a:p>
            </p:txBody>
          </p:sp>
        </p:grpSp>
      </p:grpSp>
      <p:grpSp>
        <p:nvGrpSpPr>
          <p:cNvPr id="24" name="Grouper 23"/>
          <p:cNvGrpSpPr/>
          <p:nvPr/>
        </p:nvGrpSpPr>
        <p:grpSpPr>
          <a:xfrm>
            <a:off x="28885" y="3292451"/>
            <a:ext cx="8725094" cy="3345368"/>
            <a:chOff x="28885" y="-8468"/>
            <a:chExt cx="8725094" cy="3345368"/>
          </a:xfrm>
        </p:grpSpPr>
        <p:graphicFrame>
          <p:nvGraphicFramePr>
            <p:cNvPr id="25" name="Graphique 24"/>
            <p:cNvGraphicFramePr/>
            <p:nvPr/>
          </p:nvGraphicFramePr>
          <p:xfrm>
            <a:off x="194144" y="0"/>
            <a:ext cx="6112032" cy="31972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6" name="Rectangle 25"/>
            <p:cNvSpPr/>
            <p:nvPr/>
          </p:nvSpPr>
          <p:spPr>
            <a:xfrm>
              <a:off x="6594013" y="1013767"/>
              <a:ext cx="215996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Fibulaire/</a:t>
              </a:r>
              <a:r>
                <a:rPr lang="en-US" sz="2400" baseline="0" dirty="0" err="1" smtClean="0"/>
                <a:t>genou</a:t>
              </a:r>
              <a:endParaRPr lang="en-US" sz="2400" baseline="0" dirty="0" smtClean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596813" y="644435"/>
              <a:ext cx="2022910" cy="12003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rgbClr val="0000FF"/>
                  </a:solidFill>
                </a:rPr>
                <a:t>27 </a:t>
              </a:r>
              <a:r>
                <a:rPr lang="en-US" sz="2400" b="1" dirty="0" err="1" smtClean="0">
                  <a:solidFill>
                    <a:srgbClr val="0000FF"/>
                  </a:solidFill>
                </a:rPr>
                <a:t>sujets</a:t>
              </a:r>
              <a:r>
                <a:rPr lang="en-US" sz="2400" b="1" dirty="0" smtClean="0">
                  <a:solidFill>
                    <a:srgbClr val="0000FF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</a:rPr>
                <a:t>sains</a:t>
              </a:r>
              <a:endParaRPr lang="en-US" sz="2400" b="1" dirty="0" smtClean="0">
                <a:solidFill>
                  <a:srgbClr val="0000FF"/>
                </a:solidFill>
              </a:endParaRPr>
            </a:p>
            <a:p>
              <a:r>
                <a:rPr lang="en-US" sz="2400" b="1" dirty="0" smtClean="0">
                  <a:solidFill>
                    <a:srgbClr val="FF0000"/>
                  </a:solidFill>
                </a:rPr>
                <a:t>3 SGB </a:t>
              </a:r>
              <a:r>
                <a:rPr lang="en-US" sz="2400" b="1" dirty="0" err="1" smtClean="0">
                  <a:solidFill>
                    <a:srgbClr val="FF0000"/>
                  </a:solidFill>
                </a:rPr>
                <a:t>cl</a:t>
              </a:r>
              <a:endParaRPr lang="en-US" sz="2400" b="1" dirty="0" smtClean="0">
                <a:solidFill>
                  <a:srgbClr val="FF0000"/>
                </a:solidFill>
              </a:endParaRPr>
            </a:p>
            <a:p>
              <a:endParaRPr lang="en-US" sz="2400" b="1" baseline="0" dirty="0" smtClean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5467326" y="2967568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mA</a:t>
              </a:r>
              <a:endParaRPr lang="en-US" b="1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02236" y="-8468"/>
              <a:ext cx="323850" cy="301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227708" y="2644804"/>
              <a:ext cx="2907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</a:t>
              </a:r>
              <a:endParaRPr lang="en-US" dirty="0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28885" y="0"/>
              <a:ext cx="688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iMAX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Pioneer_plaque_line-drawing_of_a_human_ma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003" y="194735"/>
            <a:ext cx="1295765" cy="3289300"/>
          </a:xfrm>
          <a:prstGeom prst="rect">
            <a:avLst/>
          </a:prstGeom>
        </p:spPr>
      </p:pic>
      <p:pic>
        <p:nvPicPr>
          <p:cNvPr id="22" name="Image 21" descr="Pioneer_plaque_line-drawing_of_a_human_ma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003" y="3484035"/>
            <a:ext cx="1295765" cy="3289300"/>
          </a:xfrm>
          <a:prstGeom prst="rect">
            <a:avLst/>
          </a:prstGeom>
        </p:spPr>
      </p:pic>
      <p:pic>
        <p:nvPicPr>
          <p:cNvPr id="23" name="Image 22" descr="Pioneer_plaque_line-drawing_of_a_human_ma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168" y="194735"/>
            <a:ext cx="1295765" cy="3289300"/>
          </a:xfrm>
          <a:prstGeom prst="rect">
            <a:avLst/>
          </a:prstGeom>
        </p:spPr>
      </p:pic>
      <p:pic>
        <p:nvPicPr>
          <p:cNvPr id="24" name="Image 23" descr="Pioneer_plaque_line-drawing_of_a_human_ma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168" y="3517904"/>
            <a:ext cx="1295765" cy="3289300"/>
          </a:xfrm>
          <a:prstGeom prst="rect">
            <a:avLst/>
          </a:prstGeom>
        </p:spPr>
      </p:pic>
      <p:pic>
        <p:nvPicPr>
          <p:cNvPr id="25" name="Image 24" descr="Pioneer_plaque_line-drawing_of_a_human_ma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542" y="194735"/>
            <a:ext cx="1295765" cy="3289300"/>
          </a:xfrm>
          <a:prstGeom prst="rect">
            <a:avLst/>
          </a:prstGeom>
        </p:spPr>
      </p:pic>
      <p:pic>
        <p:nvPicPr>
          <p:cNvPr id="26" name="Image 25" descr="Pioneer_plaque_line-drawing_of_a_human_ma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5707" y="194735"/>
            <a:ext cx="1295765" cy="3289300"/>
          </a:xfrm>
          <a:prstGeom prst="rect">
            <a:avLst/>
          </a:prstGeom>
        </p:spPr>
      </p:pic>
      <p:sp>
        <p:nvSpPr>
          <p:cNvPr id="27" name="Ellipse 26"/>
          <p:cNvSpPr/>
          <p:nvPr/>
        </p:nvSpPr>
        <p:spPr>
          <a:xfrm>
            <a:off x="717550" y="4057650"/>
            <a:ext cx="88900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Ellipse 27"/>
          <p:cNvSpPr/>
          <p:nvPr/>
        </p:nvSpPr>
        <p:spPr>
          <a:xfrm>
            <a:off x="3581400" y="781050"/>
            <a:ext cx="177800" cy="16668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llipse 28"/>
          <p:cNvSpPr/>
          <p:nvPr/>
        </p:nvSpPr>
        <p:spPr>
          <a:xfrm>
            <a:off x="3105150" y="1408112"/>
            <a:ext cx="123825" cy="1143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llipse 29"/>
          <p:cNvSpPr/>
          <p:nvPr/>
        </p:nvSpPr>
        <p:spPr>
          <a:xfrm>
            <a:off x="2165350" y="4057650"/>
            <a:ext cx="88900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Ellipse 30"/>
          <p:cNvSpPr/>
          <p:nvPr/>
        </p:nvSpPr>
        <p:spPr>
          <a:xfrm>
            <a:off x="717550" y="781050"/>
            <a:ext cx="88900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Ellipse 31"/>
          <p:cNvSpPr/>
          <p:nvPr/>
        </p:nvSpPr>
        <p:spPr>
          <a:xfrm>
            <a:off x="2165350" y="781050"/>
            <a:ext cx="88900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Ellipse 32"/>
          <p:cNvSpPr/>
          <p:nvPr/>
        </p:nvSpPr>
        <p:spPr>
          <a:xfrm>
            <a:off x="5029207" y="766762"/>
            <a:ext cx="177800" cy="16668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Ellipse 34"/>
          <p:cNvSpPr/>
          <p:nvPr/>
        </p:nvSpPr>
        <p:spPr>
          <a:xfrm>
            <a:off x="1644650" y="1422399"/>
            <a:ext cx="88900" cy="85725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Ellipse 35"/>
          <p:cNvSpPr/>
          <p:nvPr/>
        </p:nvSpPr>
        <p:spPr>
          <a:xfrm>
            <a:off x="4578350" y="1422399"/>
            <a:ext cx="88900" cy="85725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Ellipse 36"/>
          <p:cNvSpPr/>
          <p:nvPr/>
        </p:nvSpPr>
        <p:spPr>
          <a:xfrm>
            <a:off x="1644650" y="4694237"/>
            <a:ext cx="88900" cy="85725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llipse 19"/>
          <p:cNvSpPr/>
          <p:nvPr/>
        </p:nvSpPr>
        <p:spPr>
          <a:xfrm>
            <a:off x="781050" y="1158875"/>
            <a:ext cx="88900" cy="85725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Ellipse 38"/>
          <p:cNvSpPr/>
          <p:nvPr/>
        </p:nvSpPr>
        <p:spPr>
          <a:xfrm>
            <a:off x="3670300" y="1158875"/>
            <a:ext cx="88900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Ellipse 39"/>
          <p:cNvSpPr/>
          <p:nvPr/>
        </p:nvSpPr>
        <p:spPr>
          <a:xfrm>
            <a:off x="1555750" y="2479675"/>
            <a:ext cx="88900" cy="85725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Ellipse 40"/>
          <p:cNvSpPr/>
          <p:nvPr/>
        </p:nvSpPr>
        <p:spPr>
          <a:xfrm>
            <a:off x="3016250" y="2479675"/>
            <a:ext cx="88900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Ellipse 41"/>
          <p:cNvSpPr/>
          <p:nvPr/>
        </p:nvSpPr>
        <p:spPr>
          <a:xfrm>
            <a:off x="4489450" y="2479675"/>
            <a:ext cx="88900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994407" y="1244600"/>
            <a:ext cx="123543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SGB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</a:t>
            </a:r>
            <a:endParaRPr lang="en-US" sz="3200" dirty="0"/>
          </a:p>
        </p:txBody>
      </p:sp>
      <p:sp>
        <p:nvSpPr>
          <p:cNvPr id="38" name="Rectangle 37"/>
          <p:cNvSpPr/>
          <p:nvPr/>
        </p:nvSpPr>
        <p:spPr>
          <a:xfrm>
            <a:off x="7146807" y="4779962"/>
            <a:ext cx="131097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AMAN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3200" y="1667669"/>
            <a:ext cx="8737600" cy="2786062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Neuropathies </a:t>
            </a:r>
            <a:r>
              <a:rPr lang="en-US" sz="8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démyélinisantes</a:t>
            </a:r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8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chroniques</a:t>
            </a:r>
            <a:endParaRPr lang="en-US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ique 23"/>
          <p:cNvGraphicFramePr/>
          <p:nvPr/>
        </p:nvGraphicFramePr>
        <p:xfrm>
          <a:off x="227717" y="3269734"/>
          <a:ext cx="6122283" cy="330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Graphique 17"/>
          <p:cNvGraphicFramePr/>
          <p:nvPr/>
        </p:nvGraphicFramePr>
        <p:xfrm>
          <a:off x="194147" y="-6866"/>
          <a:ext cx="603357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6594013" y="1013767"/>
            <a:ext cx="22170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Médian/</a:t>
            </a:r>
            <a:r>
              <a:rPr lang="en-US" sz="2400" baseline="0" dirty="0" err="1" smtClean="0"/>
              <a:t>poignet</a:t>
            </a:r>
            <a:endParaRPr lang="en-US" sz="2400" baseline="0" dirty="0" smtClean="0"/>
          </a:p>
        </p:txBody>
      </p:sp>
      <p:sp>
        <p:nvSpPr>
          <p:cNvPr id="9" name="Rectangle 8"/>
          <p:cNvSpPr/>
          <p:nvPr/>
        </p:nvSpPr>
        <p:spPr>
          <a:xfrm>
            <a:off x="3284174" y="875268"/>
            <a:ext cx="20934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27 </a:t>
            </a:r>
            <a:r>
              <a:rPr lang="en-US" sz="2400" b="1" dirty="0" err="1" smtClean="0">
                <a:solidFill>
                  <a:srgbClr val="0000FF"/>
                </a:solidFill>
              </a:rPr>
              <a:t>sujets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sains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6 PRNC</a:t>
            </a:r>
          </a:p>
          <a:p>
            <a:r>
              <a:rPr lang="en-US" sz="2400" b="1" baseline="0" dirty="0" smtClean="0">
                <a:solidFill>
                  <a:schemeClr val="accent4">
                    <a:lumMod val="75000"/>
                  </a:schemeClr>
                </a:solidFill>
              </a:rPr>
              <a:t>4 MMN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5 CMT1a</a:t>
            </a:r>
            <a:endParaRPr lang="en-US" sz="2400" b="1" baseline="0" dirty="0" smtClean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377613" y="291997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mA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6691470" y="3627735"/>
            <a:ext cx="2022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Médian/</a:t>
            </a:r>
            <a:r>
              <a:rPr lang="en-US" sz="2400" baseline="0" dirty="0" err="1" smtClean="0"/>
              <a:t>coude</a:t>
            </a:r>
            <a:endParaRPr lang="en-US" sz="2400" baseline="0" dirty="0" smtClean="0"/>
          </a:p>
        </p:txBody>
      </p:sp>
      <p:sp>
        <p:nvSpPr>
          <p:cNvPr id="13" name="ZoneTexte 12"/>
          <p:cNvSpPr txBox="1"/>
          <p:nvPr/>
        </p:nvSpPr>
        <p:spPr>
          <a:xfrm>
            <a:off x="5474980" y="6142569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mA</a:t>
            </a:r>
            <a:endParaRPr lang="en-US" b="1" dirty="0"/>
          </a:p>
        </p:txBody>
      </p:sp>
      <p:grpSp>
        <p:nvGrpSpPr>
          <p:cNvPr id="19" name="Grouper 18"/>
          <p:cNvGrpSpPr/>
          <p:nvPr/>
        </p:nvGrpSpPr>
        <p:grpSpPr>
          <a:xfrm>
            <a:off x="-4679" y="3269734"/>
            <a:ext cx="688372" cy="3014136"/>
            <a:chOff x="-4679" y="3269734"/>
            <a:chExt cx="688372" cy="3014136"/>
          </a:xfrm>
        </p:grpSpPr>
        <p:sp>
          <p:nvSpPr>
            <p:cNvPr id="16" name="Rectangle 15"/>
            <p:cNvSpPr/>
            <p:nvPr/>
          </p:nvSpPr>
          <p:spPr>
            <a:xfrm>
              <a:off x="307071" y="3269734"/>
              <a:ext cx="323850" cy="301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194144" y="5914538"/>
              <a:ext cx="2907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</a:t>
              </a:r>
              <a:endParaRPr lang="en-US" dirty="0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-4679" y="3269734"/>
              <a:ext cx="688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iMAX</a:t>
              </a:r>
              <a:endParaRPr lang="en-US" dirty="0"/>
            </a:p>
          </p:txBody>
        </p:sp>
      </p:grpSp>
      <p:grpSp>
        <p:nvGrpSpPr>
          <p:cNvPr id="20" name="Grouper 19"/>
          <p:cNvGrpSpPr/>
          <p:nvPr/>
        </p:nvGrpSpPr>
        <p:grpSpPr>
          <a:xfrm>
            <a:off x="-4676" y="124366"/>
            <a:ext cx="688372" cy="3014136"/>
            <a:chOff x="-4679" y="3269734"/>
            <a:chExt cx="688372" cy="3014136"/>
          </a:xfrm>
        </p:grpSpPr>
        <p:sp>
          <p:nvSpPr>
            <p:cNvPr id="21" name="Rectangle 20"/>
            <p:cNvSpPr/>
            <p:nvPr/>
          </p:nvSpPr>
          <p:spPr>
            <a:xfrm>
              <a:off x="307071" y="3269734"/>
              <a:ext cx="323850" cy="301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194144" y="5914538"/>
              <a:ext cx="2907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</a:t>
              </a:r>
              <a:endParaRPr lang="en-US" dirty="0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-4679" y="3269734"/>
              <a:ext cx="688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iMAX</a:t>
              </a:r>
              <a:endParaRPr lang="en-US" dirty="0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3284174" y="4041801"/>
            <a:ext cx="20934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27 </a:t>
            </a:r>
            <a:r>
              <a:rPr lang="en-US" sz="2400" b="1" dirty="0" err="1" smtClean="0">
                <a:solidFill>
                  <a:srgbClr val="0000FF"/>
                </a:solidFill>
              </a:rPr>
              <a:t>sujets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sains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6 PRNC</a:t>
            </a:r>
          </a:p>
          <a:p>
            <a:r>
              <a:rPr lang="en-US" sz="2400" b="1" baseline="0" dirty="0" smtClean="0">
                <a:solidFill>
                  <a:schemeClr val="accent4">
                    <a:lumMod val="75000"/>
                  </a:schemeClr>
                </a:solidFill>
              </a:rPr>
              <a:t>3 MMN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1 CMT1a</a:t>
            </a:r>
            <a:endParaRPr lang="en-US" sz="2400" b="1" baseline="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Graphique 19"/>
          <p:cNvGraphicFramePr/>
          <p:nvPr/>
        </p:nvGraphicFramePr>
        <p:xfrm>
          <a:off x="190499" y="3437467"/>
          <a:ext cx="6176433" cy="309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Graphique 18"/>
          <p:cNvGraphicFramePr/>
          <p:nvPr/>
        </p:nvGraphicFramePr>
        <p:xfrm>
          <a:off x="219697" y="144842"/>
          <a:ext cx="5994836" cy="314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6594013" y="1013767"/>
            <a:ext cx="19686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Ulnaire/</a:t>
            </a:r>
            <a:r>
              <a:rPr lang="en-US" sz="2400" baseline="0" dirty="0" err="1" smtClean="0"/>
              <a:t>coude</a:t>
            </a:r>
            <a:endParaRPr lang="en-US" sz="2400" baseline="0" dirty="0" smtClean="0"/>
          </a:p>
        </p:txBody>
      </p:sp>
      <p:sp>
        <p:nvSpPr>
          <p:cNvPr id="9" name="Rectangle 8"/>
          <p:cNvSpPr/>
          <p:nvPr/>
        </p:nvSpPr>
        <p:spPr>
          <a:xfrm>
            <a:off x="3285066" y="1093109"/>
            <a:ext cx="2093439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24 </a:t>
            </a:r>
            <a:r>
              <a:rPr lang="en-US" sz="2400" b="1" dirty="0" err="1" smtClean="0">
                <a:solidFill>
                  <a:srgbClr val="0000FF"/>
                </a:solidFill>
              </a:rPr>
              <a:t>sujets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sains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5 PRNC</a:t>
            </a:r>
          </a:p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1</a:t>
            </a:r>
            <a:r>
              <a:rPr lang="en-US" sz="2400" b="1" baseline="0" dirty="0" smtClean="0">
                <a:solidFill>
                  <a:schemeClr val="accent4">
                    <a:lumMod val="75000"/>
                  </a:schemeClr>
                </a:solidFill>
              </a:rPr>
              <a:t> MMN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377613" y="291997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mA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6691470" y="3627735"/>
            <a:ext cx="2159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Fibulaire/</a:t>
            </a:r>
            <a:r>
              <a:rPr lang="en-US" sz="2400" baseline="0" dirty="0" err="1" smtClean="0"/>
              <a:t>genou</a:t>
            </a:r>
            <a:endParaRPr lang="en-US" sz="2400" baseline="0" dirty="0" smtClean="0"/>
          </a:p>
        </p:txBody>
      </p:sp>
      <p:sp>
        <p:nvSpPr>
          <p:cNvPr id="13" name="ZoneTexte 12"/>
          <p:cNvSpPr txBox="1"/>
          <p:nvPr/>
        </p:nvSpPr>
        <p:spPr>
          <a:xfrm>
            <a:off x="5474980" y="6142569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mA</a:t>
            </a:r>
            <a:endParaRPr lang="en-US" b="1" dirty="0"/>
          </a:p>
        </p:txBody>
      </p:sp>
      <p:grpSp>
        <p:nvGrpSpPr>
          <p:cNvPr id="2" name="Grouper 18"/>
          <p:cNvGrpSpPr/>
          <p:nvPr/>
        </p:nvGrpSpPr>
        <p:grpSpPr>
          <a:xfrm>
            <a:off x="-4679" y="3269734"/>
            <a:ext cx="688372" cy="3014136"/>
            <a:chOff x="-4679" y="3269734"/>
            <a:chExt cx="688372" cy="3014136"/>
          </a:xfrm>
        </p:grpSpPr>
        <p:sp>
          <p:nvSpPr>
            <p:cNvPr id="16" name="Rectangle 15"/>
            <p:cNvSpPr/>
            <p:nvPr/>
          </p:nvSpPr>
          <p:spPr>
            <a:xfrm>
              <a:off x="307071" y="3269734"/>
              <a:ext cx="323850" cy="301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194144" y="5914538"/>
              <a:ext cx="2907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</a:t>
              </a:r>
              <a:endParaRPr lang="en-US" dirty="0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-4679" y="3269734"/>
              <a:ext cx="688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iMAX</a:t>
              </a:r>
              <a:endParaRPr lang="en-US" dirty="0"/>
            </a:p>
          </p:txBody>
        </p:sp>
      </p:grpSp>
      <p:grpSp>
        <p:nvGrpSpPr>
          <p:cNvPr id="3" name="Grouper 19"/>
          <p:cNvGrpSpPr/>
          <p:nvPr/>
        </p:nvGrpSpPr>
        <p:grpSpPr>
          <a:xfrm>
            <a:off x="-4676" y="124366"/>
            <a:ext cx="688372" cy="3014136"/>
            <a:chOff x="-4679" y="3269734"/>
            <a:chExt cx="688372" cy="3014136"/>
          </a:xfrm>
        </p:grpSpPr>
        <p:sp>
          <p:nvSpPr>
            <p:cNvPr id="21" name="Rectangle 20"/>
            <p:cNvSpPr/>
            <p:nvPr/>
          </p:nvSpPr>
          <p:spPr>
            <a:xfrm>
              <a:off x="307071" y="3269734"/>
              <a:ext cx="323850" cy="301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194144" y="5914538"/>
              <a:ext cx="2907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</a:t>
              </a:r>
              <a:endParaRPr lang="en-US" dirty="0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-4679" y="3269734"/>
              <a:ext cx="688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iMAX</a:t>
              </a:r>
              <a:endParaRPr lang="en-US" dirty="0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3284174" y="4194202"/>
            <a:ext cx="20934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27 </a:t>
            </a:r>
            <a:r>
              <a:rPr lang="en-US" sz="2400" b="1" dirty="0" err="1" smtClean="0">
                <a:solidFill>
                  <a:srgbClr val="0000FF"/>
                </a:solidFill>
              </a:rPr>
              <a:t>sujets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sains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6 PRNC</a:t>
            </a:r>
          </a:p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1</a:t>
            </a:r>
            <a:r>
              <a:rPr lang="en-US" sz="2400" b="1" baseline="0" dirty="0" smtClean="0">
                <a:solidFill>
                  <a:schemeClr val="accent4">
                    <a:lumMod val="75000"/>
                  </a:schemeClr>
                </a:solidFill>
              </a:rPr>
              <a:t> MMN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1 CMT1a</a:t>
            </a:r>
            <a:endParaRPr lang="en-US" sz="2400" b="1" baseline="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Pioneer_plaque_line-drawing_of_a_human_ma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003" y="182032"/>
            <a:ext cx="1295765" cy="3289300"/>
          </a:xfrm>
          <a:prstGeom prst="rect">
            <a:avLst/>
          </a:prstGeom>
        </p:spPr>
      </p:pic>
      <p:pic>
        <p:nvPicPr>
          <p:cNvPr id="22" name="Image 21" descr="Pioneer_plaque_line-drawing_of_a_human_ma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1270" y="3471332"/>
            <a:ext cx="1295765" cy="3289300"/>
          </a:xfrm>
          <a:prstGeom prst="rect">
            <a:avLst/>
          </a:prstGeom>
        </p:spPr>
      </p:pic>
      <p:pic>
        <p:nvPicPr>
          <p:cNvPr id="23" name="Image 22" descr="Pioneer_plaque_line-drawing_of_a_human_ma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168" y="182032"/>
            <a:ext cx="1295765" cy="3289300"/>
          </a:xfrm>
          <a:prstGeom prst="rect">
            <a:avLst/>
          </a:prstGeom>
        </p:spPr>
      </p:pic>
      <p:pic>
        <p:nvPicPr>
          <p:cNvPr id="24" name="Image 23" descr="Pioneer_plaque_line-drawing_of_a_human_ma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9435" y="3471332"/>
            <a:ext cx="1295765" cy="3289300"/>
          </a:xfrm>
          <a:prstGeom prst="rect">
            <a:avLst/>
          </a:prstGeom>
        </p:spPr>
      </p:pic>
      <p:pic>
        <p:nvPicPr>
          <p:cNvPr id="25" name="Image 24" descr="Pioneer_plaque_line-drawing_of_a_human_ma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542" y="182032"/>
            <a:ext cx="1295765" cy="3289300"/>
          </a:xfrm>
          <a:prstGeom prst="rect">
            <a:avLst/>
          </a:prstGeom>
        </p:spPr>
      </p:pic>
      <p:pic>
        <p:nvPicPr>
          <p:cNvPr id="26" name="Image 25" descr="Pioneer_plaque_line-drawing_of_a_human_ma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5707" y="182032"/>
            <a:ext cx="1295765" cy="3289300"/>
          </a:xfrm>
          <a:prstGeom prst="rect">
            <a:avLst/>
          </a:prstGeom>
        </p:spPr>
      </p:pic>
      <p:sp>
        <p:nvSpPr>
          <p:cNvPr id="27" name="Ellipse 26"/>
          <p:cNvSpPr/>
          <p:nvPr/>
        </p:nvSpPr>
        <p:spPr>
          <a:xfrm>
            <a:off x="3413817" y="4028013"/>
            <a:ext cx="88900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Ellipse 30"/>
          <p:cNvSpPr/>
          <p:nvPr/>
        </p:nvSpPr>
        <p:spPr>
          <a:xfrm>
            <a:off x="717550" y="781050"/>
            <a:ext cx="88900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Ellipse 31"/>
          <p:cNvSpPr/>
          <p:nvPr/>
        </p:nvSpPr>
        <p:spPr>
          <a:xfrm>
            <a:off x="2165350" y="781050"/>
            <a:ext cx="88900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Ellipse 32"/>
          <p:cNvSpPr/>
          <p:nvPr/>
        </p:nvSpPr>
        <p:spPr>
          <a:xfrm>
            <a:off x="5029207" y="766762"/>
            <a:ext cx="177800" cy="16668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Ellipse 35"/>
          <p:cNvSpPr/>
          <p:nvPr/>
        </p:nvSpPr>
        <p:spPr>
          <a:xfrm>
            <a:off x="4489450" y="2479675"/>
            <a:ext cx="88900" cy="85725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Ellipse 36"/>
          <p:cNvSpPr/>
          <p:nvPr/>
        </p:nvSpPr>
        <p:spPr>
          <a:xfrm>
            <a:off x="4340917" y="4664600"/>
            <a:ext cx="88900" cy="85725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Image 33" descr="Pioneer_plaque_line-drawing_of_a_human_ma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1472" y="182032"/>
            <a:ext cx="1295765" cy="3289300"/>
          </a:xfrm>
          <a:prstGeom prst="rect">
            <a:avLst/>
          </a:prstGeom>
        </p:spPr>
      </p:pic>
      <p:pic>
        <p:nvPicPr>
          <p:cNvPr id="38" name="Image 37" descr="Pioneer_plaque_line-drawing_of_a_human_ma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9637" y="182032"/>
            <a:ext cx="1295765" cy="3289300"/>
          </a:xfrm>
          <a:prstGeom prst="rect">
            <a:avLst/>
          </a:prstGeom>
        </p:spPr>
      </p:pic>
      <p:pic>
        <p:nvPicPr>
          <p:cNvPr id="43" name="Image 42" descr="Pioneer_plaque_line-drawing_of_a_human_ma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667" y="3471332"/>
            <a:ext cx="1295765" cy="3289300"/>
          </a:xfrm>
          <a:prstGeom prst="rect">
            <a:avLst/>
          </a:prstGeom>
        </p:spPr>
      </p:pic>
      <p:pic>
        <p:nvPicPr>
          <p:cNvPr id="44" name="Image 43" descr="Pioneer_plaque_line-drawing_of_a_human_ma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5832" y="3471332"/>
            <a:ext cx="1295765" cy="3289300"/>
          </a:xfrm>
          <a:prstGeom prst="rect">
            <a:avLst/>
          </a:prstGeom>
        </p:spPr>
      </p:pic>
      <p:sp>
        <p:nvSpPr>
          <p:cNvPr id="45" name="Ellipse 44"/>
          <p:cNvSpPr/>
          <p:nvPr/>
        </p:nvSpPr>
        <p:spPr>
          <a:xfrm>
            <a:off x="1671637" y="1393824"/>
            <a:ext cx="123825" cy="1143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Ellipse 45"/>
          <p:cNvSpPr/>
          <p:nvPr/>
        </p:nvSpPr>
        <p:spPr>
          <a:xfrm>
            <a:off x="717550" y="1158875"/>
            <a:ext cx="177800" cy="16668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Ellipse 46"/>
          <p:cNvSpPr/>
          <p:nvPr/>
        </p:nvSpPr>
        <p:spPr>
          <a:xfrm>
            <a:off x="1555750" y="2398712"/>
            <a:ext cx="177800" cy="16668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Ellipse 47"/>
          <p:cNvSpPr/>
          <p:nvPr/>
        </p:nvSpPr>
        <p:spPr>
          <a:xfrm>
            <a:off x="3105150" y="1422399"/>
            <a:ext cx="88900" cy="85725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Ellipse 48"/>
          <p:cNvSpPr/>
          <p:nvPr/>
        </p:nvSpPr>
        <p:spPr>
          <a:xfrm>
            <a:off x="3016250" y="2479675"/>
            <a:ext cx="88900" cy="85725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Ellipse 49"/>
          <p:cNvSpPr/>
          <p:nvPr/>
        </p:nvSpPr>
        <p:spPr>
          <a:xfrm>
            <a:off x="3625850" y="781050"/>
            <a:ext cx="88900" cy="85725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Ellipse 50"/>
          <p:cNvSpPr/>
          <p:nvPr/>
        </p:nvSpPr>
        <p:spPr>
          <a:xfrm>
            <a:off x="3652837" y="1158875"/>
            <a:ext cx="123825" cy="1143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Ellipse 51"/>
          <p:cNvSpPr/>
          <p:nvPr/>
        </p:nvSpPr>
        <p:spPr>
          <a:xfrm>
            <a:off x="4578350" y="1393824"/>
            <a:ext cx="123825" cy="1143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Ellipse 52"/>
          <p:cNvSpPr/>
          <p:nvPr/>
        </p:nvSpPr>
        <p:spPr>
          <a:xfrm>
            <a:off x="6000750" y="1325563"/>
            <a:ext cx="177800" cy="16668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Ellipse 53"/>
          <p:cNvSpPr/>
          <p:nvPr/>
        </p:nvSpPr>
        <p:spPr>
          <a:xfrm>
            <a:off x="5162557" y="1158875"/>
            <a:ext cx="88900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Ellipse 54"/>
          <p:cNvSpPr/>
          <p:nvPr/>
        </p:nvSpPr>
        <p:spPr>
          <a:xfrm>
            <a:off x="5938837" y="2422525"/>
            <a:ext cx="123825" cy="1143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Ellipse 55"/>
          <p:cNvSpPr/>
          <p:nvPr/>
        </p:nvSpPr>
        <p:spPr>
          <a:xfrm>
            <a:off x="6369780" y="766762"/>
            <a:ext cx="88900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Ellipse 56"/>
          <p:cNvSpPr/>
          <p:nvPr/>
        </p:nvSpPr>
        <p:spPr>
          <a:xfrm>
            <a:off x="7251700" y="2479675"/>
            <a:ext cx="88900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Ellipse 57"/>
          <p:cNvSpPr/>
          <p:nvPr/>
        </p:nvSpPr>
        <p:spPr>
          <a:xfrm>
            <a:off x="6396767" y="1130300"/>
            <a:ext cx="123825" cy="1143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Ellipse 58"/>
          <p:cNvSpPr/>
          <p:nvPr/>
        </p:nvSpPr>
        <p:spPr>
          <a:xfrm>
            <a:off x="7283450" y="1377951"/>
            <a:ext cx="123825" cy="1143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Ellipse 60"/>
          <p:cNvSpPr/>
          <p:nvPr/>
        </p:nvSpPr>
        <p:spPr>
          <a:xfrm>
            <a:off x="8763000" y="1379536"/>
            <a:ext cx="88900" cy="85725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Ellipse 61"/>
          <p:cNvSpPr/>
          <p:nvPr/>
        </p:nvSpPr>
        <p:spPr>
          <a:xfrm>
            <a:off x="8674100" y="2479675"/>
            <a:ext cx="88900" cy="85725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Ellipse 62"/>
          <p:cNvSpPr/>
          <p:nvPr/>
        </p:nvSpPr>
        <p:spPr>
          <a:xfrm>
            <a:off x="3458267" y="4456638"/>
            <a:ext cx="88900" cy="85725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Ellipse 63"/>
          <p:cNvSpPr/>
          <p:nvPr/>
        </p:nvSpPr>
        <p:spPr>
          <a:xfrm>
            <a:off x="4810817" y="4028013"/>
            <a:ext cx="177800" cy="16668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Ellipse 64"/>
          <p:cNvSpPr/>
          <p:nvPr/>
        </p:nvSpPr>
        <p:spPr>
          <a:xfrm>
            <a:off x="6384029" y="4028013"/>
            <a:ext cx="88900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Ellipse 65"/>
          <p:cNvSpPr/>
          <p:nvPr/>
        </p:nvSpPr>
        <p:spPr>
          <a:xfrm>
            <a:off x="7336529" y="4693175"/>
            <a:ext cx="123825" cy="1143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Ellipse 66"/>
          <p:cNvSpPr/>
          <p:nvPr/>
        </p:nvSpPr>
        <p:spPr>
          <a:xfrm>
            <a:off x="7823899" y="4028013"/>
            <a:ext cx="123825" cy="1143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Ellipse 67"/>
          <p:cNvSpPr/>
          <p:nvPr/>
        </p:nvSpPr>
        <p:spPr>
          <a:xfrm>
            <a:off x="8720829" y="4664600"/>
            <a:ext cx="177800" cy="16668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Ellipse 68"/>
          <p:cNvSpPr/>
          <p:nvPr/>
        </p:nvSpPr>
        <p:spPr>
          <a:xfrm>
            <a:off x="8703367" y="5740925"/>
            <a:ext cx="88900" cy="85725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4467" y="1802368"/>
            <a:ext cx="880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 PRNC</a:t>
            </a:r>
          </a:p>
        </p:txBody>
      </p:sp>
      <p:sp>
        <p:nvSpPr>
          <p:cNvPr id="72" name="Rectangle 71"/>
          <p:cNvSpPr/>
          <p:nvPr/>
        </p:nvSpPr>
        <p:spPr>
          <a:xfrm>
            <a:off x="5822967" y="5641984"/>
            <a:ext cx="909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 MMN</a:t>
            </a:r>
            <a:endParaRPr lang="en-US" dirty="0"/>
          </a:p>
        </p:txBody>
      </p:sp>
      <p:pic>
        <p:nvPicPr>
          <p:cNvPr id="73" name="Image 72" descr="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14" y="4194700"/>
            <a:ext cx="3113036" cy="2376895"/>
          </a:xfrm>
          <a:prstGeom prst="rect">
            <a:avLst/>
          </a:prstGeom>
        </p:spPr>
      </p:pic>
      <p:sp>
        <p:nvSpPr>
          <p:cNvPr id="74" name="Soleil 73"/>
          <p:cNvSpPr/>
          <p:nvPr/>
        </p:nvSpPr>
        <p:spPr>
          <a:xfrm>
            <a:off x="2876550" y="4316938"/>
            <a:ext cx="228600" cy="225425"/>
          </a:xfrm>
          <a:prstGeom prst="sun">
            <a:avLst/>
          </a:prstGeom>
          <a:solidFill>
            <a:srgbClr val="FFFF00"/>
          </a:solidFill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oleil 74"/>
          <p:cNvSpPr/>
          <p:nvPr/>
        </p:nvSpPr>
        <p:spPr>
          <a:xfrm>
            <a:off x="1824568" y="1327148"/>
            <a:ext cx="228600" cy="225425"/>
          </a:xfrm>
          <a:prstGeom prst="sun">
            <a:avLst/>
          </a:prstGeom>
          <a:solidFill>
            <a:srgbClr val="FFFF00"/>
          </a:solidFill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Ellipse 69"/>
          <p:cNvSpPr/>
          <p:nvPr/>
        </p:nvSpPr>
        <p:spPr>
          <a:xfrm>
            <a:off x="7823899" y="738187"/>
            <a:ext cx="88900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Image 77" descr="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86" y="4142313"/>
            <a:ext cx="3126084" cy="2386857"/>
          </a:xfrm>
          <a:prstGeom prst="rect">
            <a:avLst/>
          </a:prstGeom>
        </p:spPr>
      </p:pic>
      <p:pic>
        <p:nvPicPr>
          <p:cNvPr id="21" name="Image 20" descr="Pioneer_plaque_line-drawing_of_a_human_ma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03" y="182032"/>
            <a:ext cx="1295765" cy="3289300"/>
          </a:xfrm>
          <a:prstGeom prst="rect">
            <a:avLst/>
          </a:prstGeom>
        </p:spPr>
      </p:pic>
      <p:pic>
        <p:nvPicPr>
          <p:cNvPr id="22" name="Image 21" descr="Pioneer_plaque_line-drawing_of_a_human_ma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1270" y="3471332"/>
            <a:ext cx="1295765" cy="3289300"/>
          </a:xfrm>
          <a:prstGeom prst="rect">
            <a:avLst/>
          </a:prstGeom>
        </p:spPr>
      </p:pic>
      <p:pic>
        <p:nvPicPr>
          <p:cNvPr id="23" name="Image 22" descr="Pioneer_plaque_line-drawing_of_a_human_ma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168" y="182032"/>
            <a:ext cx="1295765" cy="3289300"/>
          </a:xfrm>
          <a:prstGeom prst="rect">
            <a:avLst/>
          </a:prstGeom>
        </p:spPr>
      </p:pic>
      <p:pic>
        <p:nvPicPr>
          <p:cNvPr id="24" name="Image 23" descr="Pioneer_plaque_line-drawing_of_a_human_ma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9435" y="3471332"/>
            <a:ext cx="1295765" cy="3289300"/>
          </a:xfrm>
          <a:prstGeom prst="rect">
            <a:avLst/>
          </a:prstGeom>
        </p:spPr>
      </p:pic>
      <p:pic>
        <p:nvPicPr>
          <p:cNvPr id="25" name="Image 24" descr="Pioneer_plaque_line-drawing_of_a_human_ma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7542" y="182032"/>
            <a:ext cx="1295765" cy="3289300"/>
          </a:xfrm>
          <a:prstGeom prst="rect">
            <a:avLst/>
          </a:prstGeom>
        </p:spPr>
      </p:pic>
      <p:pic>
        <p:nvPicPr>
          <p:cNvPr id="26" name="Image 25" descr="Pioneer_plaque_line-drawing_of_a_human_ma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5707" y="182032"/>
            <a:ext cx="1295765" cy="3289300"/>
          </a:xfrm>
          <a:prstGeom prst="rect">
            <a:avLst/>
          </a:prstGeom>
        </p:spPr>
      </p:pic>
      <p:sp>
        <p:nvSpPr>
          <p:cNvPr id="27" name="Ellipse 26"/>
          <p:cNvSpPr/>
          <p:nvPr/>
        </p:nvSpPr>
        <p:spPr>
          <a:xfrm>
            <a:off x="3413817" y="4028013"/>
            <a:ext cx="88900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Ellipse 30"/>
          <p:cNvSpPr/>
          <p:nvPr/>
        </p:nvSpPr>
        <p:spPr>
          <a:xfrm>
            <a:off x="717550" y="781050"/>
            <a:ext cx="88900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Ellipse 31"/>
          <p:cNvSpPr/>
          <p:nvPr/>
        </p:nvSpPr>
        <p:spPr>
          <a:xfrm>
            <a:off x="2165350" y="781050"/>
            <a:ext cx="88900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Ellipse 32"/>
          <p:cNvSpPr/>
          <p:nvPr/>
        </p:nvSpPr>
        <p:spPr>
          <a:xfrm>
            <a:off x="5029207" y="766762"/>
            <a:ext cx="177800" cy="16668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Ellipse 35"/>
          <p:cNvSpPr/>
          <p:nvPr/>
        </p:nvSpPr>
        <p:spPr>
          <a:xfrm>
            <a:off x="4489450" y="2479675"/>
            <a:ext cx="88900" cy="85725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Ellipse 36"/>
          <p:cNvSpPr/>
          <p:nvPr/>
        </p:nvSpPr>
        <p:spPr>
          <a:xfrm>
            <a:off x="4340917" y="4664600"/>
            <a:ext cx="88900" cy="85725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Image 33" descr="Pioneer_plaque_line-drawing_of_a_human_ma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472" y="182032"/>
            <a:ext cx="1295765" cy="3289300"/>
          </a:xfrm>
          <a:prstGeom prst="rect">
            <a:avLst/>
          </a:prstGeom>
        </p:spPr>
      </p:pic>
      <p:pic>
        <p:nvPicPr>
          <p:cNvPr id="38" name="Image 37" descr="Pioneer_plaque_line-drawing_of_a_human_ma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9637" y="182032"/>
            <a:ext cx="1295765" cy="3289300"/>
          </a:xfrm>
          <a:prstGeom prst="rect">
            <a:avLst/>
          </a:prstGeom>
        </p:spPr>
      </p:pic>
      <p:pic>
        <p:nvPicPr>
          <p:cNvPr id="43" name="Image 42" descr="Pioneer_plaque_line-drawing_of_a_human_ma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7667" y="3471332"/>
            <a:ext cx="1295765" cy="3289300"/>
          </a:xfrm>
          <a:prstGeom prst="rect">
            <a:avLst/>
          </a:prstGeom>
        </p:spPr>
      </p:pic>
      <p:pic>
        <p:nvPicPr>
          <p:cNvPr id="44" name="Image 43" descr="Pioneer_plaque_line-drawing_of_a_human_ma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5832" y="3471332"/>
            <a:ext cx="1295765" cy="3289300"/>
          </a:xfrm>
          <a:prstGeom prst="rect">
            <a:avLst/>
          </a:prstGeom>
        </p:spPr>
      </p:pic>
      <p:sp>
        <p:nvSpPr>
          <p:cNvPr id="45" name="Ellipse 44"/>
          <p:cNvSpPr/>
          <p:nvPr/>
        </p:nvSpPr>
        <p:spPr>
          <a:xfrm>
            <a:off x="1671637" y="1393824"/>
            <a:ext cx="123825" cy="1143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Ellipse 45"/>
          <p:cNvSpPr/>
          <p:nvPr/>
        </p:nvSpPr>
        <p:spPr>
          <a:xfrm>
            <a:off x="717550" y="1158875"/>
            <a:ext cx="177800" cy="16668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Ellipse 46"/>
          <p:cNvSpPr/>
          <p:nvPr/>
        </p:nvSpPr>
        <p:spPr>
          <a:xfrm>
            <a:off x="1555750" y="2398712"/>
            <a:ext cx="177800" cy="16668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Ellipse 47"/>
          <p:cNvSpPr/>
          <p:nvPr/>
        </p:nvSpPr>
        <p:spPr>
          <a:xfrm>
            <a:off x="3105150" y="1422399"/>
            <a:ext cx="88900" cy="85725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Ellipse 48"/>
          <p:cNvSpPr/>
          <p:nvPr/>
        </p:nvSpPr>
        <p:spPr>
          <a:xfrm>
            <a:off x="3016250" y="2479675"/>
            <a:ext cx="88900" cy="85725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Ellipse 49"/>
          <p:cNvSpPr/>
          <p:nvPr/>
        </p:nvSpPr>
        <p:spPr>
          <a:xfrm>
            <a:off x="3625850" y="781050"/>
            <a:ext cx="88900" cy="85725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Ellipse 50"/>
          <p:cNvSpPr/>
          <p:nvPr/>
        </p:nvSpPr>
        <p:spPr>
          <a:xfrm>
            <a:off x="3652837" y="1158875"/>
            <a:ext cx="123825" cy="1143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Ellipse 51"/>
          <p:cNvSpPr/>
          <p:nvPr/>
        </p:nvSpPr>
        <p:spPr>
          <a:xfrm>
            <a:off x="4578350" y="1393824"/>
            <a:ext cx="123825" cy="1143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Ellipse 52"/>
          <p:cNvSpPr/>
          <p:nvPr/>
        </p:nvSpPr>
        <p:spPr>
          <a:xfrm>
            <a:off x="6000750" y="1325563"/>
            <a:ext cx="177800" cy="16668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Ellipse 53"/>
          <p:cNvSpPr/>
          <p:nvPr/>
        </p:nvSpPr>
        <p:spPr>
          <a:xfrm>
            <a:off x="5162557" y="1158875"/>
            <a:ext cx="88900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Ellipse 54"/>
          <p:cNvSpPr/>
          <p:nvPr/>
        </p:nvSpPr>
        <p:spPr>
          <a:xfrm>
            <a:off x="5938837" y="2422525"/>
            <a:ext cx="123825" cy="1143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Ellipse 55"/>
          <p:cNvSpPr/>
          <p:nvPr/>
        </p:nvSpPr>
        <p:spPr>
          <a:xfrm>
            <a:off x="6369780" y="766762"/>
            <a:ext cx="88900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Ellipse 56"/>
          <p:cNvSpPr/>
          <p:nvPr/>
        </p:nvSpPr>
        <p:spPr>
          <a:xfrm>
            <a:off x="7251700" y="2479675"/>
            <a:ext cx="88900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Ellipse 57"/>
          <p:cNvSpPr/>
          <p:nvPr/>
        </p:nvSpPr>
        <p:spPr>
          <a:xfrm>
            <a:off x="6396767" y="1130300"/>
            <a:ext cx="123825" cy="1143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Ellipse 58"/>
          <p:cNvSpPr/>
          <p:nvPr/>
        </p:nvSpPr>
        <p:spPr>
          <a:xfrm>
            <a:off x="7283450" y="1377951"/>
            <a:ext cx="123825" cy="1143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Ellipse 60"/>
          <p:cNvSpPr/>
          <p:nvPr/>
        </p:nvSpPr>
        <p:spPr>
          <a:xfrm>
            <a:off x="8763000" y="1379536"/>
            <a:ext cx="88900" cy="85725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Ellipse 61"/>
          <p:cNvSpPr/>
          <p:nvPr/>
        </p:nvSpPr>
        <p:spPr>
          <a:xfrm>
            <a:off x="8674100" y="2479675"/>
            <a:ext cx="88900" cy="85725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Ellipse 62"/>
          <p:cNvSpPr/>
          <p:nvPr/>
        </p:nvSpPr>
        <p:spPr>
          <a:xfrm>
            <a:off x="3458267" y="4456638"/>
            <a:ext cx="88900" cy="85725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Ellipse 63"/>
          <p:cNvSpPr/>
          <p:nvPr/>
        </p:nvSpPr>
        <p:spPr>
          <a:xfrm>
            <a:off x="4810817" y="4028013"/>
            <a:ext cx="177800" cy="16668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Ellipse 64"/>
          <p:cNvSpPr/>
          <p:nvPr/>
        </p:nvSpPr>
        <p:spPr>
          <a:xfrm>
            <a:off x="6384029" y="4028013"/>
            <a:ext cx="88900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Ellipse 65"/>
          <p:cNvSpPr/>
          <p:nvPr/>
        </p:nvSpPr>
        <p:spPr>
          <a:xfrm>
            <a:off x="7336529" y="4693175"/>
            <a:ext cx="123825" cy="1143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Ellipse 66"/>
          <p:cNvSpPr/>
          <p:nvPr/>
        </p:nvSpPr>
        <p:spPr>
          <a:xfrm>
            <a:off x="7823899" y="4028013"/>
            <a:ext cx="123825" cy="1143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Ellipse 67"/>
          <p:cNvSpPr/>
          <p:nvPr/>
        </p:nvSpPr>
        <p:spPr>
          <a:xfrm>
            <a:off x="8720829" y="4664600"/>
            <a:ext cx="177800" cy="16668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Ellipse 68"/>
          <p:cNvSpPr/>
          <p:nvPr/>
        </p:nvSpPr>
        <p:spPr>
          <a:xfrm>
            <a:off x="8703367" y="5740925"/>
            <a:ext cx="88900" cy="85725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4467" y="1802368"/>
            <a:ext cx="880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 PRNC</a:t>
            </a:r>
          </a:p>
        </p:txBody>
      </p:sp>
      <p:sp>
        <p:nvSpPr>
          <p:cNvPr id="72" name="Rectangle 71"/>
          <p:cNvSpPr/>
          <p:nvPr/>
        </p:nvSpPr>
        <p:spPr>
          <a:xfrm>
            <a:off x="5822967" y="5641984"/>
            <a:ext cx="909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 MMN</a:t>
            </a:r>
            <a:endParaRPr lang="en-US" dirty="0"/>
          </a:p>
        </p:txBody>
      </p:sp>
      <p:sp>
        <p:nvSpPr>
          <p:cNvPr id="75" name="Soleil 74"/>
          <p:cNvSpPr/>
          <p:nvPr/>
        </p:nvSpPr>
        <p:spPr>
          <a:xfrm>
            <a:off x="8720829" y="4343925"/>
            <a:ext cx="228600" cy="225425"/>
          </a:xfrm>
          <a:prstGeom prst="sun">
            <a:avLst/>
          </a:prstGeom>
          <a:solidFill>
            <a:srgbClr val="FFFF00"/>
          </a:solidFill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oleil 73"/>
          <p:cNvSpPr/>
          <p:nvPr/>
        </p:nvSpPr>
        <p:spPr>
          <a:xfrm>
            <a:off x="2965450" y="4316938"/>
            <a:ext cx="228600" cy="225425"/>
          </a:xfrm>
          <a:prstGeom prst="sun">
            <a:avLst/>
          </a:prstGeom>
          <a:solidFill>
            <a:srgbClr val="FFFF00"/>
          </a:solidFill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Ellipse 69"/>
          <p:cNvSpPr/>
          <p:nvPr/>
        </p:nvSpPr>
        <p:spPr>
          <a:xfrm>
            <a:off x="7823899" y="738187"/>
            <a:ext cx="88900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Historique : Lapicque (1909)</a:t>
            </a:r>
            <a:endParaRPr lang="en-US" dirty="0"/>
          </a:p>
        </p:txBody>
      </p:sp>
      <p:cxnSp>
        <p:nvCxnSpPr>
          <p:cNvPr id="6" name="Connecteur droit avec flèche 5"/>
          <p:cNvCxnSpPr/>
          <p:nvPr/>
        </p:nvCxnSpPr>
        <p:spPr>
          <a:xfrm rot="5400000" flipH="1" flipV="1">
            <a:off x="1227647" y="3869261"/>
            <a:ext cx="3200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>
            <a:off x="2827053" y="5470255"/>
            <a:ext cx="370919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Arc 8"/>
          <p:cNvSpPr/>
          <p:nvPr/>
        </p:nvSpPr>
        <p:spPr>
          <a:xfrm flipH="1" flipV="1">
            <a:off x="3276581" y="-414079"/>
            <a:ext cx="6519332" cy="5367868"/>
          </a:xfrm>
          <a:prstGeom prst="arc">
            <a:avLst>
              <a:gd name="adj1" fmla="val 16200000"/>
              <a:gd name="adj2" fmla="val 2146015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Connecteur droit 10"/>
          <p:cNvCxnSpPr/>
          <p:nvPr/>
        </p:nvCxnSpPr>
        <p:spPr>
          <a:xfrm rot="10800000">
            <a:off x="2827053" y="4970722"/>
            <a:ext cx="370919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683662" y="2302939"/>
            <a:ext cx="1005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Intensité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072248" y="5675872"/>
            <a:ext cx="755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Durée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651843" y="4787645"/>
            <a:ext cx="1104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Rhéobase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5" name="Connecteur droit 14"/>
          <p:cNvCxnSpPr/>
          <p:nvPr/>
        </p:nvCxnSpPr>
        <p:spPr>
          <a:xfrm rot="10800000">
            <a:off x="2828643" y="4457698"/>
            <a:ext cx="1785691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rot="5400000" flipH="1" flipV="1">
            <a:off x="4108056" y="4963977"/>
            <a:ext cx="1012557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061120" y="5658939"/>
            <a:ext cx="1125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Chronaxie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Pioneer_plaque_line-drawing_of_a_human_ma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753" y="298450"/>
            <a:ext cx="1295765" cy="3289300"/>
          </a:xfrm>
          <a:prstGeom prst="rect">
            <a:avLst/>
          </a:prstGeom>
        </p:spPr>
      </p:pic>
      <p:pic>
        <p:nvPicPr>
          <p:cNvPr id="23" name="Image 22" descr="Pioneer_plaque_line-drawing_of_a_human_ma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918" y="298450"/>
            <a:ext cx="1295765" cy="3289300"/>
          </a:xfrm>
          <a:prstGeom prst="rect">
            <a:avLst/>
          </a:prstGeom>
        </p:spPr>
      </p:pic>
      <p:pic>
        <p:nvPicPr>
          <p:cNvPr id="25" name="Image 24" descr="Pioneer_plaque_line-drawing_of_a_human_ma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4292" y="298450"/>
            <a:ext cx="1295765" cy="3289300"/>
          </a:xfrm>
          <a:prstGeom prst="rect">
            <a:avLst/>
          </a:prstGeom>
        </p:spPr>
      </p:pic>
      <p:pic>
        <p:nvPicPr>
          <p:cNvPr id="26" name="Image 25" descr="Pioneer_plaque_line-drawing_of_a_human_ma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457" y="298450"/>
            <a:ext cx="1295765" cy="3289300"/>
          </a:xfrm>
          <a:prstGeom prst="rect">
            <a:avLst/>
          </a:prstGeom>
        </p:spPr>
      </p:pic>
      <p:pic>
        <p:nvPicPr>
          <p:cNvPr id="34" name="Image 33" descr="Pioneer_plaque_line-drawing_of_a_human_ma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222" y="298450"/>
            <a:ext cx="1295765" cy="3289300"/>
          </a:xfrm>
          <a:prstGeom prst="rect">
            <a:avLst/>
          </a:prstGeom>
        </p:spPr>
      </p:pic>
      <p:sp>
        <p:nvSpPr>
          <p:cNvPr id="45" name="Ellipse 44"/>
          <p:cNvSpPr/>
          <p:nvPr/>
        </p:nvSpPr>
        <p:spPr>
          <a:xfrm>
            <a:off x="5608108" y="838199"/>
            <a:ext cx="123825" cy="1143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Ellipse 45"/>
          <p:cNvSpPr/>
          <p:nvPr/>
        </p:nvSpPr>
        <p:spPr>
          <a:xfrm>
            <a:off x="1211965" y="822591"/>
            <a:ext cx="177800" cy="16668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Ellipse 46"/>
          <p:cNvSpPr/>
          <p:nvPr/>
        </p:nvSpPr>
        <p:spPr>
          <a:xfrm>
            <a:off x="2652711" y="838199"/>
            <a:ext cx="177800" cy="16668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Ellipse 69"/>
          <p:cNvSpPr/>
          <p:nvPr/>
        </p:nvSpPr>
        <p:spPr>
          <a:xfrm>
            <a:off x="4165600" y="838199"/>
            <a:ext cx="88900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Ellipse 70"/>
          <p:cNvSpPr/>
          <p:nvPr/>
        </p:nvSpPr>
        <p:spPr>
          <a:xfrm>
            <a:off x="6864350" y="840580"/>
            <a:ext cx="177800" cy="16668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Ellipse 71"/>
          <p:cNvSpPr/>
          <p:nvPr/>
        </p:nvSpPr>
        <p:spPr>
          <a:xfrm>
            <a:off x="7854950" y="1506276"/>
            <a:ext cx="123825" cy="1143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Ellipse 72"/>
          <p:cNvSpPr/>
          <p:nvPr/>
        </p:nvSpPr>
        <p:spPr>
          <a:xfrm>
            <a:off x="7731125" y="2551645"/>
            <a:ext cx="123825" cy="1143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1278416" y="4691595"/>
            <a:ext cx="137429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CMT1a</a:t>
            </a:r>
            <a:endParaRPr lang="en-US" sz="3200" dirty="0"/>
          </a:p>
        </p:txBody>
      </p:sp>
      <p:pic>
        <p:nvPicPr>
          <p:cNvPr id="15" name="Image 14" descr="_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9850" y="3831544"/>
            <a:ext cx="3784600" cy="2889653"/>
          </a:xfrm>
          <a:prstGeom prst="rect">
            <a:avLst/>
          </a:prstGeom>
        </p:spPr>
      </p:pic>
      <p:sp>
        <p:nvSpPr>
          <p:cNvPr id="16" name="Soleil 15"/>
          <p:cNvSpPr/>
          <p:nvPr/>
        </p:nvSpPr>
        <p:spPr>
          <a:xfrm>
            <a:off x="7042150" y="1069975"/>
            <a:ext cx="228600" cy="225425"/>
          </a:xfrm>
          <a:prstGeom prst="sun">
            <a:avLst/>
          </a:prstGeom>
          <a:solidFill>
            <a:srgbClr val="FFFF00"/>
          </a:solidFill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oleil 16"/>
          <p:cNvSpPr/>
          <p:nvPr/>
        </p:nvSpPr>
        <p:spPr>
          <a:xfrm>
            <a:off x="8575675" y="3883025"/>
            <a:ext cx="228600" cy="225425"/>
          </a:xfrm>
          <a:prstGeom prst="sun">
            <a:avLst/>
          </a:prstGeom>
          <a:solidFill>
            <a:srgbClr val="FFFF00"/>
          </a:solidFill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3200" y="1667669"/>
            <a:ext cx="8737600" cy="2786062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Neuronopathies </a:t>
            </a:r>
            <a:b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8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ou</a:t>
            </a:r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Neuropathies axonales</a:t>
            </a:r>
            <a:endParaRPr lang="en-US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Graphique 16"/>
          <p:cNvGraphicFramePr/>
          <p:nvPr/>
        </p:nvGraphicFramePr>
        <p:xfrm>
          <a:off x="227716" y="3269734"/>
          <a:ext cx="6000001" cy="3263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Graphique 18"/>
          <p:cNvGraphicFramePr/>
          <p:nvPr/>
        </p:nvGraphicFramePr>
        <p:xfrm>
          <a:off x="227717" y="12702"/>
          <a:ext cx="60000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6594013" y="1013767"/>
            <a:ext cx="22170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Médian/</a:t>
            </a:r>
            <a:r>
              <a:rPr lang="en-US" sz="2400" baseline="0" dirty="0" err="1" smtClean="0"/>
              <a:t>poignet</a:t>
            </a:r>
            <a:endParaRPr lang="en-US" sz="2400" baseline="0" dirty="0" smtClean="0"/>
          </a:p>
        </p:txBody>
      </p:sp>
      <p:sp>
        <p:nvSpPr>
          <p:cNvPr id="9" name="Rectangle 8"/>
          <p:cNvSpPr/>
          <p:nvPr/>
        </p:nvSpPr>
        <p:spPr>
          <a:xfrm>
            <a:off x="3381541" y="690602"/>
            <a:ext cx="2093439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27 </a:t>
            </a:r>
            <a:r>
              <a:rPr lang="en-US" sz="2400" b="1" dirty="0" err="1" smtClean="0">
                <a:solidFill>
                  <a:srgbClr val="0000FF"/>
                </a:solidFill>
              </a:rPr>
              <a:t>sujets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sains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 MN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4 Ax</a:t>
            </a:r>
            <a:endParaRPr lang="en-US" sz="2400" b="1" baseline="0" dirty="0" smtClean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377613" y="291997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mA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6691470" y="3627735"/>
            <a:ext cx="2022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Médian/</a:t>
            </a:r>
            <a:r>
              <a:rPr lang="en-US" sz="2400" baseline="0" dirty="0" err="1" smtClean="0"/>
              <a:t>coude</a:t>
            </a:r>
            <a:endParaRPr lang="en-US" sz="2400" baseline="0" dirty="0" smtClean="0"/>
          </a:p>
        </p:txBody>
      </p:sp>
      <p:sp>
        <p:nvSpPr>
          <p:cNvPr id="13" name="ZoneTexte 12"/>
          <p:cNvSpPr txBox="1"/>
          <p:nvPr/>
        </p:nvSpPr>
        <p:spPr>
          <a:xfrm>
            <a:off x="5347980" y="6142569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mA</a:t>
            </a:r>
            <a:endParaRPr lang="en-US" b="1" dirty="0"/>
          </a:p>
        </p:txBody>
      </p:sp>
      <p:grpSp>
        <p:nvGrpSpPr>
          <p:cNvPr id="2" name="Grouper 18"/>
          <p:cNvGrpSpPr/>
          <p:nvPr/>
        </p:nvGrpSpPr>
        <p:grpSpPr>
          <a:xfrm>
            <a:off x="-4679" y="3269734"/>
            <a:ext cx="688372" cy="3014136"/>
            <a:chOff x="-4679" y="3269734"/>
            <a:chExt cx="688372" cy="3014136"/>
          </a:xfrm>
        </p:grpSpPr>
        <p:sp>
          <p:nvSpPr>
            <p:cNvPr id="16" name="Rectangle 15"/>
            <p:cNvSpPr/>
            <p:nvPr/>
          </p:nvSpPr>
          <p:spPr>
            <a:xfrm>
              <a:off x="307071" y="3269734"/>
              <a:ext cx="323850" cy="301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194144" y="5914538"/>
              <a:ext cx="2907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</a:t>
              </a:r>
              <a:endParaRPr lang="en-US" dirty="0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-4679" y="3269734"/>
              <a:ext cx="688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iMAX</a:t>
              </a:r>
              <a:endParaRPr lang="en-US" dirty="0"/>
            </a:p>
          </p:txBody>
        </p:sp>
      </p:grpSp>
      <p:grpSp>
        <p:nvGrpSpPr>
          <p:cNvPr id="3" name="Grouper 19"/>
          <p:cNvGrpSpPr/>
          <p:nvPr/>
        </p:nvGrpSpPr>
        <p:grpSpPr>
          <a:xfrm>
            <a:off x="-4676" y="124366"/>
            <a:ext cx="688372" cy="3014136"/>
            <a:chOff x="-4679" y="3269734"/>
            <a:chExt cx="688372" cy="3014136"/>
          </a:xfrm>
        </p:grpSpPr>
        <p:sp>
          <p:nvSpPr>
            <p:cNvPr id="21" name="Rectangle 20"/>
            <p:cNvSpPr/>
            <p:nvPr/>
          </p:nvSpPr>
          <p:spPr>
            <a:xfrm>
              <a:off x="307071" y="3269734"/>
              <a:ext cx="323850" cy="301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194144" y="5914538"/>
              <a:ext cx="2907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</a:t>
              </a:r>
              <a:endParaRPr lang="en-US" dirty="0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-4679" y="3269734"/>
              <a:ext cx="688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iMAX</a:t>
              </a:r>
              <a:endParaRPr lang="en-US" dirty="0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3381541" y="4089400"/>
            <a:ext cx="20934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24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sujets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sains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 MN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3 Ax</a:t>
            </a:r>
          </a:p>
        </p:txBody>
      </p:sp>
      <p:sp>
        <p:nvSpPr>
          <p:cNvPr id="18" name="Ellipse 17"/>
          <p:cNvSpPr/>
          <p:nvPr/>
        </p:nvSpPr>
        <p:spPr>
          <a:xfrm>
            <a:off x="5794375" y="2896170"/>
            <a:ext cx="206375" cy="369333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llipse 19"/>
          <p:cNvSpPr/>
          <p:nvPr/>
        </p:nvSpPr>
        <p:spPr>
          <a:xfrm>
            <a:off x="5780087" y="6164301"/>
            <a:ext cx="206375" cy="369333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Graphique 17"/>
          <p:cNvGraphicFramePr/>
          <p:nvPr/>
        </p:nvGraphicFramePr>
        <p:xfrm>
          <a:off x="194146" y="1393334"/>
          <a:ext cx="6181253" cy="3263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6594013" y="2282735"/>
            <a:ext cx="2159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Fibulaire/</a:t>
            </a:r>
            <a:r>
              <a:rPr lang="en-US" sz="2400" baseline="0" dirty="0" err="1" smtClean="0"/>
              <a:t>genou</a:t>
            </a:r>
            <a:endParaRPr lang="en-US" sz="2400" baseline="0" dirty="0" smtClean="0"/>
          </a:p>
        </p:txBody>
      </p:sp>
      <p:sp>
        <p:nvSpPr>
          <p:cNvPr id="9" name="Rectangle 8"/>
          <p:cNvSpPr/>
          <p:nvPr/>
        </p:nvSpPr>
        <p:spPr>
          <a:xfrm>
            <a:off x="3929265" y="2425120"/>
            <a:ext cx="2093439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27 </a:t>
            </a:r>
            <a:r>
              <a:rPr lang="en-US" sz="2400" b="1" dirty="0" err="1" smtClean="0">
                <a:solidFill>
                  <a:srgbClr val="0000FF"/>
                </a:solidFill>
              </a:rPr>
              <a:t>sujets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sains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 MN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11 Ax</a:t>
            </a:r>
            <a:endParaRPr lang="en-US" sz="2400" b="1" baseline="0" dirty="0" smtClean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453813" y="425243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mA</a:t>
            </a:r>
            <a:endParaRPr lang="en-US" b="1" dirty="0"/>
          </a:p>
        </p:txBody>
      </p:sp>
      <p:grpSp>
        <p:nvGrpSpPr>
          <p:cNvPr id="3" name="Grouper 19"/>
          <p:cNvGrpSpPr/>
          <p:nvPr/>
        </p:nvGrpSpPr>
        <p:grpSpPr>
          <a:xfrm>
            <a:off x="-4676" y="1393334"/>
            <a:ext cx="688372" cy="3014136"/>
            <a:chOff x="-4679" y="3269734"/>
            <a:chExt cx="688372" cy="3014136"/>
          </a:xfrm>
        </p:grpSpPr>
        <p:sp>
          <p:nvSpPr>
            <p:cNvPr id="21" name="Rectangle 20"/>
            <p:cNvSpPr/>
            <p:nvPr/>
          </p:nvSpPr>
          <p:spPr>
            <a:xfrm>
              <a:off x="307071" y="3269734"/>
              <a:ext cx="323850" cy="301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194144" y="5914538"/>
              <a:ext cx="2907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</a:t>
              </a:r>
              <a:endParaRPr lang="en-US" dirty="0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-4679" y="3269734"/>
              <a:ext cx="688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iMAX</a:t>
              </a:r>
              <a:endParaRPr lang="en-US" dirty="0"/>
            </a:p>
          </p:txBody>
        </p:sp>
      </p:grpSp>
      <p:sp>
        <p:nvSpPr>
          <p:cNvPr id="11" name="Ellipse 10"/>
          <p:cNvSpPr/>
          <p:nvPr/>
        </p:nvSpPr>
        <p:spPr>
          <a:xfrm>
            <a:off x="5919516" y="4287901"/>
            <a:ext cx="206375" cy="369333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9"/>
          <p:cNvGrpSpPr/>
          <p:nvPr/>
        </p:nvGrpSpPr>
        <p:grpSpPr>
          <a:xfrm>
            <a:off x="2565399" y="303529"/>
            <a:ext cx="6182065" cy="4317206"/>
            <a:chOff x="1193800" y="508794"/>
            <a:chExt cx="6743700" cy="4914106"/>
          </a:xfrm>
        </p:grpSpPr>
        <p:cxnSp>
          <p:nvCxnSpPr>
            <p:cNvPr id="7" name="Connecteur droit 6"/>
            <p:cNvCxnSpPr/>
            <p:nvPr/>
          </p:nvCxnSpPr>
          <p:spPr>
            <a:xfrm>
              <a:off x="1193800" y="5397500"/>
              <a:ext cx="6743700" cy="25400"/>
            </a:xfrm>
            <a:prstGeom prst="line">
              <a:avLst/>
            </a:prstGeom>
            <a:ln w="508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/>
          </p:nvCxnSpPr>
          <p:spPr>
            <a:xfrm rot="5400000" flipH="1" flipV="1">
              <a:off x="-1225550" y="2952750"/>
              <a:ext cx="4889500" cy="1588"/>
            </a:xfrm>
            <a:prstGeom prst="line">
              <a:avLst/>
            </a:prstGeom>
            <a:ln w="508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ZoneTexte 10"/>
          <p:cNvSpPr txBox="1"/>
          <p:nvPr/>
        </p:nvSpPr>
        <p:spPr>
          <a:xfrm>
            <a:off x="1562100" y="303529"/>
            <a:ext cx="786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Amp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384056" y="4897735"/>
            <a:ext cx="524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VC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068921" y="2777308"/>
            <a:ext cx="1026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axonal</a:t>
            </a:r>
            <a:endParaRPr lang="en-US" sz="2400" b="1" dirty="0">
              <a:solidFill>
                <a:srgbClr val="FFFF00"/>
              </a:solidFill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rot="10800000" flipV="1">
            <a:off x="558800" y="4598420"/>
            <a:ext cx="2030612" cy="1878580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191206" y="5520035"/>
            <a:ext cx="885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FFFF"/>
                </a:solidFill>
              </a:rPr>
              <a:t>iMAX</a:t>
            </a:r>
            <a:endParaRPr lang="en-US" sz="2400" b="1" dirty="0">
              <a:solidFill>
                <a:srgbClr val="FFFFFF"/>
              </a:solidFill>
            </a:endParaRPr>
          </a:p>
        </p:txBody>
      </p:sp>
      <p:cxnSp>
        <p:nvCxnSpPr>
          <p:cNvPr id="26" name="Connecteur droit 25"/>
          <p:cNvCxnSpPr/>
          <p:nvPr/>
        </p:nvCxnSpPr>
        <p:spPr>
          <a:xfrm rot="10800000" flipV="1">
            <a:off x="2589416" y="153584"/>
            <a:ext cx="263047" cy="4436598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rot="5400000">
            <a:off x="1372501" y="4631009"/>
            <a:ext cx="1229810" cy="12011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H="1" flipV="1">
            <a:off x="2589415" y="4599888"/>
            <a:ext cx="5672278" cy="16767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 rot="21037912">
            <a:off x="2389359" y="4937286"/>
            <a:ext cx="1982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démyélinisant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22" name="Connecteur droit 21"/>
          <p:cNvCxnSpPr/>
          <p:nvPr/>
        </p:nvCxnSpPr>
        <p:spPr>
          <a:xfrm rot="10800000">
            <a:off x="2852463" y="153584"/>
            <a:ext cx="5409230" cy="443660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rot="5400000">
            <a:off x="-726779" y="2267219"/>
            <a:ext cx="5692879" cy="146560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rot="10800000" flipV="1">
            <a:off x="1386857" y="4620733"/>
            <a:ext cx="6874839" cy="1225729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 rot="21037912">
            <a:off x="2246384" y="5457986"/>
            <a:ext cx="2573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ou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nodo-paranodo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06176" y="652840"/>
            <a:ext cx="158468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smtClean="0">
                <a:solidFill>
                  <a:schemeClr val="bg1"/>
                </a:solidFill>
              </a:rPr>
              <a:t>3D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La suite 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err="1" smtClean="0"/>
              <a:t>Protocole</a:t>
            </a:r>
            <a:r>
              <a:rPr lang="en-US" dirty="0" smtClean="0"/>
              <a:t> </a:t>
            </a:r>
            <a:r>
              <a:rPr lang="en-US" dirty="0" err="1" smtClean="0"/>
              <a:t>multicentrique</a:t>
            </a:r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709536" y="1790700"/>
            <a:ext cx="7977264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4.2. Populations étudiées</a:t>
            </a:r>
            <a:endParaRPr lang="fr-FR" sz="2000" b="1" dirty="0" smtClean="0"/>
          </a:p>
          <a:p>
            <a:r>
              <a:rPr lang="fr-FR" sz="2000" dirty="0" smtClean="0"/>
              <a:t>Chaque centre enregistrera au moins:</a:t>
            </a:r>
          </a:p>
          <a:p>
            <a:r>
              <a:rPr lang="fr-FR" sz="2000" dirty="0" smtClean="0"/>
              <a:t>- 6 sujets contrôles à 2 reprises (à au moins 2 jours d’intervalle, en aveugle) </a:t>
            </a:r>
            <a:br>
              <a:rPr lang="fr-FR" sz="2000" dirty="0" smtClean="0"/>
            </a:br>
            <a:r>
              <a:rPr lang="fr-FR" sz="2000" dirty="0" smtClean="0"/>
              <a:t>	1 femme et 1 homme entre 20 et 40 ans</a:t>
            </a:r>
            <a:br>
              <a:rPr lang="fr-FR" sz="2000" dirty="0" smtClean="0"/>
            </a:br>
            <a:r>
              <a:rPr lang="fr-FR" sz="2000" dirty="0" smtClean="0"/>
              <a:t>	1 femme et 1 homme entre 41 et 60 ans</a:t>
            </a:r>
          </a:p>
          <a:p>
            <a:r>
              <a:rPr lang="fr-FR" sz="2000" dirty="0" smtClean="0"/>
              <a:t>	1 femme et 1 homme &gt; 60 ans</a:t>
            </a:r>
          </a:p>
          <a:p>
            <a:r>
              <a:rPr lang="fr-FR" sz="2000" dirty="0" smtClean="0"/>
              <a:t>- 2 patients avec une neuropathie axonale </a:t>
            </a:r>
            <a:r>
              <a:rPr lang="fr-FR" sz="2000" dirty="0" err="1" smtClean="0"/>
              <a:t>sensitivo-motrice</a:t>
            </a:r>
            <a:r>
              <a:rPr lang="fr-FR" sz="2000" dirty="0" smtClean="0"/>
              <a:t> diffuse </a:t>
            </a:r>
            <a:br>
              <a:rPr lang="fr-FR" sz="2000" dirty="0" smtClean="0"/>
            </a:br>
            <a:r>
              <a:rPr lang="fr-FR" sz="2000" dirty="0" smtClean="0"/>
              <a:t>- 6 patients avec une neuropathie démyélinisante</a:t>
            </a:r>
            <a:br>
              <a:rPr lang="fr-FR" sz="2000" dirty="0" smtClean="0"/>
            </a:br>
            <a:r>
              <a:rPr lang="fr-FR" sz="2000" dirty="0" smtClean="0"/>
              <a:t>	2 patients avec une PRNC (ou MMN, ou anti-MAG)</a:t>
            </a:r>
          </a:p>
          <a:p>
            <a:r>
              <a:rPr lang="fr-FR" sz="2000" dirty="0" smtClean="0"/>
              <a:t>	2 patients avec une maladie de </a:t>
            </a:r>
            <a:r>
              <a:rPr lang="fr-FR" sz="2000" dirty="0" err="1" smtClean="0"/>
              <a:t>Charcot-Marie-Tooth</a:t>
            </a:r>
            <a:r>
              <a:rPr lang="fr-FR" sz="2000" dirty="0" smtClean="0"/>
              <a:t> de type CMT1a</a:t>
            </a:r>
            <a:endParaRPr lang="fr-FR" sz="2000" dirty="0" smtClean="0"/>
          </a:p>
          <a:p>
            <a:r>
              <a:rPr lang="fr-FR" sz="2000" dirty="0" smtClean="0"/>
              <a:t>- 2 </a:t>
            </a:r>
            <a:r>
              <a:rPr lang="fr-FR" sz="2000" dirty="0" smtClean="0"/>
              <a:t>patients avec une forme classique de syndrome de </a:t>
            </a:r>
            <a:r>
              <a:rPr lang="fr-FR" sz="2000" dirty="0" err="1" smtClean="0"/>
              <a:t>Guillain-Barré</a:t>
            </a:r>
            <a:r>
              <a:rPr lang="fr-FR" sz="2000" dirty="0" smtClean="0"/>
              <a:t> (SGB)</a:t>
            </a:r>
            <a:r>
              <a:rPr lang="fr-FR" sz="2000" dirty="0" smtClean="0"/>
              <a:t> </a:t>
            </a:r>
            <a:br>
              <a:rPr lang="fr-FR" sz="2000" dirty="0" smtClean="0"/>
            </a:br>
            <a:r>
              <a:rPr lang="fr-FR" sz="2000" dirty="0" smtClean="0"/>
              <a:t>	ou </a:t>
            </a:r>
            <a:r>
              <a:rPr lang="fr-FR" sz="2000" dirty="0" smtClean="0"/>
              <a:t>une forme axonale (AMAN, AMSAN) à 2 reprises (&lt; J14 et &gt; J28)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Historique : Tom </a:t>
            </a:r>
            <a:r>
              <a:rPr lang="fr-FR" dirty="0" err="1" smtClean="0"/>
              <a:t>Brismar</a:t>
            </a:r>
            <a:r>
              <a:rPr lang="fr-FR" dirty="0" smtClean="0"/>
              <a:t> (1984-1985)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32468"/>
            <a:ext cx="8229600" cy="5105403"/>
          </a:xfrm>
        </p:spPr>
        <p:txBody>
          <a:bodyPr>
            <a:normAutofit/>
          </a:bodyPr>
          <a:lstStyle/>
          <a:p>
            <a:r>
              <a:rPr lang="fr-FR" dirty="0" smtClean="0"/>
              <a:t>Enregistrements de surface</a:t>
            </a:r>
          </a:p>
          <a:p>
            <a:r>
              <a:rPr lang="fr-FR" dirty="0" smtClean="0"/>
              <a:t>Courbes </a:t>
            </a:r>
            <a:r>
              <a:rPr lang="fr-FR" dirty="0" err="1" smtClean="0"/>
              <a:t>intensité-réponse</a:t>
            </a:r>
            <a:endParaRPr lang="fr-FR" dirty="0" smtClean="0"/>
          </a:p>
          <a:p>
            <a:r>
              <a:rPr lang="fr-FR" b="1" dirty="0" smtClean="0">
                <a:solidFill>
                  <a:srgbClr val="FF0000"/>
                </a:solidFill>
              </a:rPr>
              <a:t>80</a:t>
            </a:r>
            <a:r>
              <a:rPr lang="fr-FR" dirty="0" smtClean="0"/>
              <a:t> stimulations à 1 Hz, d’intensité croissante (entre l’intensité seuil et l’intensité maximale)</a:t>
            </a:r>
          </a:p>
          <a:p>
            <a:r>
              <a:rPr lang="fr-FR" dirty="0" smtClean="0"/>
              <a:t>S90 : intensité nécessaire pour évoquer 90% du PAGM maximal</a:t>
            </a:r>
          </a:p>
          <a:p>
            <a:r>
              <a:rPr lang="fr-FR" dirty="0" smtClean="0"/>
              <a:t>S10 : intensité nécessaire pour évoquer 10% du PAGM maximal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(S90-S10)/S10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Historique : Tom </a:t>
            </a:r>
            <a:r>
              <a:rPr lang="fr-FR" dirty="0" err="1" smtClean="0"/>
              <a:t>Brismar</a:t>
            </a:r>
            <a:r>
              <a:rPr lang="fr-FR" dirty="0" smtClean="0"/>
              <a:t> (1984-1985)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32468"/>
            <a:ext cx="8229600" cy="5105403"/>
          </a:xfrm>
        </p:spPr>
        <p:txBody>
          <a:bodyPr>
            <a:normAutofit/>
          </a:bodyPr>
          <a:lstStyle/>
          <a:p>
            <a:r>
              <a:rPr lang="fr-FR" dirty="0" smtClean="0"/>
              <a:t>Résultats intéressants dans l’IR, le diabète, le SCC, les neuropathies </a:t>
            </a:r>
            <a:r>
              <a:rPr lang="fr-FR" dirty="0" err="1" smtClean="0"/>
              <a:t>démyélinisantes</a:t>
            </a:r>
            <a:r>
              <a:rPr lang="fr-FR" dirty="0" smtClean="0"/>
              <a:t> (PRNC, SGB, CMT)</a:t>
            </a:r>
          </a:p>
          <a:p>
            <a:r>
              <a:rPr lang="fr-FR" dirty="0" err="1" smtClean="0"/>
              <a:t>Meulstee</a:t>
            </a:r>
            <a:r>
              <a:rPr lang="fr-FR" dirty="0" smtClean="0"/>
              <a:t> et al, 1997</a:t>
            </a:r>
          </a:p>
          <a:p>
            <a:r>
              <a:rPr lang="fr-FR" dirty="0" err="1" smtClean="0"/>
              <a:t>Cappelen-Smith</a:t>
            </a:r>
            <a:r>
              <a:rPr lang="fr-FR" dirty="0" smtClean="0"/>
              <a:t> et al, 2001</a:t>
            </a:r>
          </a:p>
          <a:p>
            <a:r>
              <a:rPr lang="fr-FR" dirty="0" smtClean="0"/>
              <a:t>Verschueren et al, 2002</a:t>
            </a:r>
          </a:p>
          <a:p>
            <a:r>
              <a:rPr lang="fr-FR" dirty="0" err="1" smtClean="0"/>
              <a:t>Boërio</a:t>
            </a:r>
            <a:r>
              <a:rPr lang="fr-FR" dirty="0" smtClean="0"/>
              <a:t> et al, 2008 : étude multicentrique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Boëri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0" y="416607"/>
            <a:ext cx="8483600" cy="53518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Excita fig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0205"/>
            <a:ext cx="9144000" cy="581758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29300" y="520205"/>
            <a:ext cx="584200" cy="27989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llipse 4"/>
          <p:cNvSpPr/>
          <p:nvPr/>
        </p:nvSpPr>
        <p:spPr>
          <a:xfrm>
            <a:off x="7385050" y="520205"/>
            <a:ext cx="574675" cy="27989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29300" y="3542805"/>
            <a:ext cx="584200" cy="27989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llipse 6"/>
          <p:cNvSpPr/>
          <p:nvPr/>
        </p:nvSpPr>
        <p:spPr>
          <a:xfrm>
            <a:off x="7385050" y="3542805"/>
            <a:ext cx="574675" cy="27989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9999</TotalTime>
  <Words>2000</Words>
  <Application>Microsoft Macintosh PowerPoint</Application>
  <PresentationFormat>Présentation à l'écran (4:3)</PresentationFormat>
  <Paragraphs>650</Paragraphs>
  <Slides>56</Slides>
  <Notes>2</Notes>
  <HiddenSlides>0</HiddenSlides>
  <MMClips>1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56</vt:i4>
      </vt:variant>
    </vt:vector>
  </HeadingPairs>
  <TitlesOfParts>
    <vt:vector size="57" baseType="lpstr">
      <vt:lpstr>Thème Office</vt:lpstr>
      <vt:lpstr>Diapositive 1</vt:lpstr>
      <vt:lpstr>Diapositive 2</vt:lpstr>
      <vt:lpstr>Une méthode simple d’évaluation de l’excitabilité nerveuse (?)</vt:lpstr>
      <vt:lpstr>Une méthode simple d’évaluation de l’excitabilité nerveuse (?)</vt:lpstr>
      <vt:lpstr>Historique : Lapicque (1909)</vt:lpstr>
      <vt:lpstr>Historique : Tom Brismar (1984-1985)</vt:lpstr>
      <vt:lpstr>Historique : Tom Brismar (1984-1985)</vt:lpstr>
      <vt:lpstr>Diapositive 8</vt:lpstr>
      <vt:lpstr>Diapositive 9</vt:lpstr>
      <vt:lpstr>Diapositive 10</vt:lpstr>
      <vt:lpstr>Historique : Boërio et al (2008)</vt:lpstr>
      <vt:lpstr>Historique : Hugh Bostock (&gt; 1989)</vt:lpstr>
      <vt:lpstr>Historique : Pascal Cintas (2014)</vt:lpstr>
      <vt:lpstr>Risque de confusion (?)</vt:lpstr>
      <vt:lpstr>TEST 1</vt:lpstr>
      <vt:lpstr>Diapositive 16</vt:lpstr>
      <vt:lpstr>TEST 2</vt:lpstr>
      <vt:lpstr>Diapositive 18</vt:lpstr>
      <vt:lpstr>Diapositive 19</vt:lpstr>
      <vt:lpstr>Diapositive 20</vt:lpstr>
      <vt:lpstr>TEST 3</vt:lpstr>
      <vt:lpstr>I seuil et I max vs Durée de stim</vt:lpstr>
      <vt:lpstr>TEST 4</vt:lpstr>
      <vt:lpstr>Diapositive 24</vt:lpstr>
      <vt:lpstr>Diapositive 25</vt:lpstr>
      <vt:lpstr>Diapositive 26</vt:lpstr>
      <vt:lpstr>iMAX : procédure</vt:lpstr>
      <vt:lpstr>Diapositive 28</vt:lpstr>
      <vt:lpstr>iMAX : procédure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Neuropathies démyélinisantes aigües</vt:lpstr>
      <vt:lpstr>SGB : cas 1</vt:lpstr>
      <vt:lpstr>SGB : cas 2</vt:lpstr>
      <vt:lpstr>Diapositive 42</vt:lpstr>
      <vt:lpstr>Diapositive 43</vt:lpstr>
      <vt:lpstr>Diapositive 44</vt:lpstr>
      <vt:lpstr>Neuropathies démyélinisantes chroniques</vt:lpstr>
      <vt:lpstr>Diapositive 46</vt:lpstr>
      <vt:lpstr>Diapositive 47</vt:lpstr>
      <vt:lpstr>Diapositive 48</vt:lpstr>
      <vt:lpstr>Diapositive 49</vt:lpstr>
      <vt:lpstr>Diapositive 50</vt:lpstr>
      <vt:lpstr>Neuronopathies  ou Neuropathies axonales</vt:lpstr>
      <vt:lpstr>Diapositive 52</vt:lpstr>
      <vt:lpstr>Diapositive 53</vt:lpstr>
      <vt:lpstr>Diapositive 54</vt:lpstr>
      <vt:lpstr>La suite ?</vt:lpstr>
      <vt:lpstr>Protocole multicentrique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Francois Wang</dc:creator>
  <cp:lastModifiedBy>Francois Wang</cp:lastModifiedBy>
  <cp:revision>80</cp:revision>
  <dcterms:created xsi:type="dcterms:W3CDTF">2018-06-28T10:35:55Z</dcterms:created>
  <dcterms:modified xsi:type="dcterms:W3CDTF">2018-06-29T05:24:50Z</dcterms:modified>
</cp:coreProperties>
</file>