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notesSlides/notesSlide24.xml" ContentType="application/vnd.openxmlformats-officedocument.presentationml.notesSlide+xml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309" r:id="rId3"/>
    <p:sldId id="311" r:id="rId4"/>
    <p:sldId id="266" r:id="rId5"/>
    <p:sldId id="315" r:id="rId6"/>
    <p:sldId id="312" r:id="rId7"/>
    <p:sldId id="314" r:id="rId8"/>
    <p:sldId id="316" r:id="rId9"/>
    <p:sldId id="317" r:id="rId10"/>
    <p:sldId id="313" r:id="rId11"/>
    <p:sldId id="318" r:id="rId12"/>
    <p:sldId id="320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1" r:id="rId29"/>
    <p:sldId id="297" r:id="rId30"/>
    <p:sldId id="299" r:id="rId31"/>
    <p:sldId id="300" r:id="rId32"/>
    <p:sldId id="301" r:id="rId33"/>
    <p:sldId id="303" r:id="rId34"/>
    <p:sldId id="304" r:id="rId35"/>
    <p:sldId id="305" r:id="rId36"/>
    <p:sldId id="307" r:id="rId37"/>
    <p:sldId id="264" r:id="rId38"/>
    <p:sldId id="257" r:id="rId39"/>
    <p:sldId id="258" r:id="rId40"/>
    <p:sldId id="259" r:id="rId41"/>
    <p:sldId id="260" r:id="rId42"/>
    <p:sldId id="261" r:id="rId43"/>
    <p:sldId id="262" r:id="rId44"/>
    <p:sldId id="263" r:id="rId45"/>
    <p:sldId id="319" r:id="rId46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D9DE"/>
    <a:srgbClr val="FF9EA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24" y="-6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8237D-7097-6F40-ADA4-6FD55B7C1668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7CDB1-38B9-F74C-ADEC-C4952C81E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7CDB1-38B9-F74C-ADEC-C4952C81EA4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5CB7-F8D5-8640-A0E3-5888023FC30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83374-CB3B-A54F-B869-92F9D57B9B57}" type="datetimeFigureOut">
              <a:rPr lang="fr-FR" smtClean="0"/>
              <a:pPr/>
              <a:t>25/06/18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175B0-78F6-D84F-A254-7DA339D59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ZoneTexte 109"/>
          <p:cNvSpPr txBox="1"/>
          <p:nvPr/>
        </p:nvSpPr>
        <p:spPr>
          <a:xfrm>
            <a:off x="1320800" y="2340114"/>
            <a:ext cx="6393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smtClean="0"/>
              <a:t>Exploration ENMG de l’épaule</a:t>
            </a:r>
            <a:endParaRPr lang="fr-FR" sz="4000"/>
          </a:p>
        </p:txBody>
      </p:sp>
      <p:sp>
        <p:nvSpPr>
          <p:cNvPr id="111" name="ZoneTexte 110"/>
          <p:cNvSpPr txBox="1"/>
          <p:nvPr/>
        </p:nvSpPr>
        <p:spPr>
          <a:xfrm>
            <a:off x="3484597" y="35687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FC </a:t>
            </a:r>
            <a:r>
              <a:rPr lang="en-US" b="1" dirty="0" smtClean="0">
                <a:solidFill>
                  <a:srgbClr val="0000FF"/>
                </a:solidFill>
              </a:rPr>
              <a:t>Wang – CHU </a:t>
            </a:r>
            <a:r>
              <a:rPr lang="en-US" b="1" dirty="0" err="1" smtClean="0">
                <a:solidFill>
                  <a:srgbClr val="0000FF"/>
                </a:solidFill>
              </a:rPr>
              <a:t>Liège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14" name="Image 113" descr="19067871-231027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78" y="401635"/>
            <a:ext cx="1100921" cy="1034644"/>
          </a:xfrm>
          <a:prstGeom prst="rect">
            <a:avLst/>
          </a:prstGeom>
        </p:spPr>
      </p:pic>
      <p:pic>
        <p:nvPicPr>
          <p:cNvPr id="116" name="Image 115" descr="titre_50554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410101"/>
            <a:ext cx="4813300" cy="957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igur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6" y="419100"/>
            <a:ext cx="4027754" cy="2759012"/>
          </a:xfrm>
          <a:prstGeom prst="rect">
            <a:avLst/>
          </a:prstGeom>
        </p:spPr>
      </p:pic>
      <p:pic>
        <p:nvPicPr>
          <p:cNvPr id="3" name="Image 2" descr="Figure 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0" y="1647824"/>
            <a:ext cx="4203700" cy="3152775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0" y="38100"/>
            <a:ext cx="3810155" cy="4902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30" y="38099"/>
            <a:ext cx="3797270" cy="4899317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854200" y="136148"/>
            <a:ext cx="2667000" cy="130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épicondyle</a:t>
            </a:r>
            <a:r>
              <a:rPr lang="en-US" b="1" dirty="0" smtClean="0">
                <a:latin typeface="Century Gothic" charset="0"/>
              </a:rPr>
              <a:t> </a:t>
            </a:r>
            <a:r>
              <a:rPr lang="en-US" b="1" dirty="0" err="1" smtClean="0">
                <a:latin typeface="Century Gothic" charset="0"/>
              </a:rPr>
              <a:t>ipsilatéral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03900" y="136148"/>
            <a:ext cx="2667000" cy="130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bras </a:t>
            </a:r>
            <a:r>
              <a:rPr lang="en-US" b="1" dirty="0" err="1" smtClean="0">
                <a:latin typeface="Century Gothic" charset="0"/>
              </a:rPr>
              <a:t>controlatéral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0104" y="3795068"/>
            <a:ext cx="148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entury Gothic" charset="0"/>
              </a:rPr>
              <a:t>Bipolaire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75104" y="3718868"/>
            <a:ext cx="2086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entury Gothic" charset="0"/>
              </a:rPr>
              <a:t>Monopolaire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057" y="416868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17757" y="1280468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42657" y="2080568"/>
            <a:ext cx="453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G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270157" y="2258368"/>
            <a:ext cx="453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G</a:t>
            </a:r>
            <a:endParaRPr lang="en-US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03200" y="4256733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Century Gothic" charset="0"/>
                <a:ea typeface="Times New Roman" charset="0"/>
                <a:cs typeface="Times New Roman" charset="0"/>
              </a:rPr>
              <a:t>Atteinte</a:t>
            </a:r>
            <a:r>
              <a:rPr lang="en-US" sz="4000" b="1" dirty="0" smtClean="0">
                <a:solidFill>
                  <a:srgbClr val="FF00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entury Gothic" charset="0"/>
                <a:ea typeface="Times New Roman" charset="0"/>
                <a:cs typeface="Times New Roman" charset="0"/>
              </a:rPr>
              <a:t>n</a:t>
            </a:r>
            <a:r>
              <a:rPr lang="en-US" sz="4000" b="1" dirty="0" smtClean="0">
                <a:solidFill>
                  <a:srgbClr val="FF0000"/>
                </a:solidFill>
                <a:latin typeface="Century Gothic" charset="0"/>
                <a:ea typeface="Times New Roman" charset="0"/>
                <a:cs typeface="Times New Roman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Century Gothic" charset="0"/>
                <a:ea typeface="Times New Roman" charset="0"/>
                <a:cs typeface="Times New Roman" charset="0"/>
              </a:rPr>
              <a:t>axillaire</a:t>
            </a:r>
            <a:r>
              <a:rPr lang="en-US" sz="4000" b="1" dirty="0" smtClean="0">
                <a:solidFill>
                  <a:srgbClr val="FF0000"/>
                </a:solidFill>
                <a:latin typeface="Century Gothic" charset="0"/>
                <a:ea typeface="Times New Roman" charset="0"/>
                <a:cs typeface="Times New Roman" charset="0"/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62" y="38100"/>
            <a:ext cx="4150994" cy="4902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474" y="-12700"/>
            <a:ext cx="4085415" cy="49530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477000" y="136148"/>
            <a:ext cx="2667000" cy="89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acromion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7100" y="136148"/>
            <a:ext cx="2667000" cy="89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épicondyle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200" y="3171448"/>
            <a:ext cx="26670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LDM : 3,2 ms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AMP : 14,4 mV</a:t>
            </a:r>
          </a:p>
        </p:txBody>
      </p:sp>
      <p:sp>
        <p:nvSpPr>
          <p:cNvPr id="8" name="Rectangle 7"/>
          <p:cNvSpPr/>
          <p:nvPr/>
        </p:nvSpPr>
        <p:spPr>
          <a:xfrm>
            <a:off x="5029200" y="3171448"/>
            <a:ext cx="26670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LDM : 2,2 ms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AMP : 12,2 mV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-660400" y="1654314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entury Gothic" charset="0"/>
                <a:ea typeface="Times New Roman" charset="0"/>
                <a:cs typeface="Times New Roman" charset="0"/>
              </a:rPr>
              <a:t>N. </a:t>
            </a:r>
            <a:r>
              <a:rPr lang="en-US" sz="4000" b="1" dirty="0" err="1" smtClean="0">
                <a:solidFill>
                  <a:srgbClr val="FF0000"/>
                </a:solidFill>
                <a:latin typeface="Century Gothic" charset="0"/>
                <a:ea typeface="Times New Roman" charset="0"/>
                <a:cs typeface="Times New Roman" charset="0"/>
              </a:rPr>
              <a:t>axillaire</a:t>
            </a:r>
            <a:endParaRPr lang="en-US" sz="4000" b="1" dirty="0" smtClean="0">
              <a:solidFill>
                <a:srgbClr val="FF0000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5740400" y="3416300"/>
            <a:ext cx="8255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IG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0" y="2238375"/>
            <a:ext cx="4470400" cy="29152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1" y="1201050"/>
            <a:ext cx="8588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 </a:t>
            </a:r>
            <a:r>
              <a:rPr lang="fr-FR" sz="2400" b="1" dirty="0">
                <a:solidFill>
                  <a:srgbClr val="FF6600"/>
                </a:solidFill>
              </a:rPr>
              <a:t>ganglion spinal </a:t>
            </a:r>
            <a:r>
              <a:rPr lang="fr-FR" sz="2400" dirty="0"/>
              <a:t>= repaire anatomique crucial dans 	l’évaluation</a:t>
            </a:r>
            <a:r>
              <a:rPr lang="fr-FR" sz="2400" dirty="0" smtClean="0"/>
              <a:t> d’une </a:t>
            </a:r>
            <a:r>
              <a:rPr lang="fr-FR" sz="2400" dirty="0"/>
              <a:t>lésion</a:t>
            </a:r>
            <a:r>
              <a:rPr lang="fr-FR" sz="2400" dirty="0" smtClean="0"/>
              <a:t> du </a:t>
            </a:r>
            <a:r>
              <a:rPr lang="fr-FR" sz="2400" dirty="0"/>
              <a:t>plexus </a:t>
            </a:r>
            <a:r>
              <a:rPr lang="fr-FR" sz="2400" dirty="0" smtClean="0"/>
              <a:t>brachial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endParaRPr lang="fr-FR" sz="2400" dirty="0" smtClean="0"/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b="1" dirty="0">
                <a:solidFill>
                  <a:srgbClr val="0000FF"/>
                </a:solidFill>
              </a:rPr>
              <a:t>Zone pré-ganglionnaire</a:t>
            </a:r>
            <a:r>
              <a:rPr lang="fr-FR" sz="2400" dirty="0"/>
              <a:t> : </a:t>
            </a:r>
            <a:br>
              <a:rPr lang="fr-FR" sz="2400" dirty="0"/>
            </a:br>
            <a:r>
              <a:rPr lang="fr-FR" sz="2400" dirty="0"/>
              <a:t>	filets radiculaires et </a:t>
            </a:r>
            <a:br>
              <a:rPr lang="fr-FR" sz="2400" dirty="0"/>
            </a:br>
            <a:r>
              <a:rPr lang="fr-FR" sz="2400" dirty="0"/>
              <a:t>	racines </a:t>
            </a:r>
            <a:br>
              <a:rPr lang="fr-FR" sz="2400" dirty="0"/>
            </a:br>
            <a:r>
              <a:rPr lang="fr-FR" sz="2400" dirty="0"/>
              <a:t>	(dorsaux et ventraux)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228601" y="8978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Régions anatomiques d’intérêt :</a:t>
            </a:r>
          </a:p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BE" sz="3200" dirty="0">
                <a:solidFill>
                  <a:schemeClr val="tx1">
                    <a:tint val="75000"/>
                  </a:schemeClr>
                </a:solidFill>
              </a:rPr>
              <a:t>par rapport aux ganglions spinaux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798513" y="8978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Régions anatomiques d’intérêt :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BE" sz="3200" dirty="0">
                <a:solidFill>
                  <a:schemeClr val="tx1">
                    <a:tint val="75000"/>
                  </a:schemeClr>
                </a:solidFill>
              </a:rPr>
              <a:t>par rapport aux ganglions spinaux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16" descr="A:\rachidien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9201" y="1034654"/>
            <a:ext cx="4394200" cy="1645444"/>
          </a:xfrm>
          <a:prstGeom prst="rect">
            <a:avLst/>
          </a:prstGeom>
          <a:noFill/>
        </p:spPr>
      </p:pic>
      <p:pic>
        <p:nvPicPr>
          <p:cNvPr id="8" name="Picture 13" descr="C:\Mes documents\TRU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5139" y="3780632"/>
            <a:ext cx="1909761" cy="1241822"/>
          </a:xfrm>
          <a:prstGeom prst="rect">
            <a:avLst/>
          </a:prstGeom>
          <a:noFill/>
        </p:spPr>
      </p:pic>
      <p:pic>
        <p:nvPicPr>
          <p:cNvPr id="9" name="Picture 14" descr="C:\Mes documents\TRU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6164" y="4015185"/>
            <a:ext cx="2370137" cy="956072"/>
          </a:xfrm>
          <a:prstGeom prst="rect">
            <a:avLst/>
          </a:prstGeom>
          <a:noFill/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98513" y="2837657"/>
            <a:ext cx="7543800" cy="1015663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FF3300"/>
              </a:buClr>
              <a:buSzPct val="120000"/>
              <a:buFont typeface="Wingdings" pitchFamily="4" charset="2"/>
              <a:buNone/>
            </a:pPr>
            <a:r>
              <a:rPr lang="fr-B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4" charset="0"/>
              </a:rPr>
              <a:t>Une lésion même sévère (section complète) en amont du ganglion rachidien n’entraîne aucune dégénérescence axonale sensitive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4" charset="0"/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H="1">
            <a:off x="5803900" y="1190625"/>
            <a:ext cx="228600" cy="590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IG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2181225"/>
            <a:ext cx="3949700" cy="2533650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91695" y="8978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Régions anatomiques d’intérêt :</a:t>
            </a:r>
          </a:p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BE" sz="3200" dirty="0">
                <a:solidFill>
                  <a:schemeClr val="tx1">
                    <a:tint val="75000"/>
                  </a:schemeClr>
                </a:solidFill>
              </a:rPr>
              <a:t>par rapport aux ganglions spinaux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695" y="1354785"/>
            <a:ext cx="83143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b="1" dirty="0">
                <a:solidFill>
                  <a:srgbClr val="0000FF"/>
                </a:solidFill>
              </a:rPr>
              <a:t>Zone post-ganglionnaire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/>
              <a:t>: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nerf spinal </a:t>
            </a:r>
            <a:r>
              <a:rPr lang="fr-FR" sz="2400" dirty="0"/>
              <a:t>(réunion des racines 	dorsale et ventrale) </a:t>
            </a:r>
            <a:br>
              <a:rPr lang="fr-FR" sz="2400" dirty="0"/>
            </a:br>
            <a:r>
              <a:rPr lang="fr-FR" sz="2400" dirty="0"/>
              <a:t>	-&gt; les rameaux </a:t>
            </a:r>
            <a:br>
              <a:rPr lang="fr-FR" sz="2400" dirty="0"/>
            </a:br>
            <a:r>
              <a:rPr lang="fr-FR" sz="2400" dirty="0"/>
              <a:t>	dorsaux et ventraux primaires </a:t>
            </a:r>
            <a:br>
              <a:rPr lang="fr-FR" sz="2400" dirty="0"/>
            </a:br>
            <a:r>
              <a:rPr lang="fr-FR" sz="2400" dirty="0"/>
              <a:t>	= </a:t>
            </a:r>
            <a:r>
              <a:rPr lang="fr-FR" sz="2400" b="1" dirty="0">
                <a:solidFill>
                  <a:srgbClr val="E46C0A"/>
                </a:solidFill>
              </a:rPr>
              <a:t>racine </a:t>
            </a:r>
            <a:r>
              <a:rPr lang="fr-FR" sz="2400" b="1" dirty="0" err="1">
                <a:solidFill>
                  <a:srgbClr val="E46C0A"/>
                </a:solidFill>
              </a:rPr>
              <a:t>extra-foraminale</a:t>
            </a:r>
            <a:r>
              <a:rPr lang="fr-FR" sz="2400" b="1" dirty="0">
                <a:solidFill>
                  <a:srgbClr val="E46C0A"/>
                </a:solidFill>
              </a:rPr>
              <a:t> </a:t>
            </a:r>
            <a:r>
              <a:rPr lang="fr-FR" sz="2400" dirty="0"/>
              <a:t>(EF)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-&gt; les rameaux ventraux 	</a:t>
            </a:r>
            <a:br>
              <a:rPr lang="fr-FR" sz="2400" dirty="0"/>
            </a:br>
            <a:r>
              <a:rPr lang="fr-FR" sz="2400" dirty="0"/>
              <a:t>	primaires des nerfs spinaux 	</a:t>
            </a:r>
            <a:br>
              <a:rPr lang="fr-FR" sz="2400" dirty="0"/>
            </a:br>
            <a:r>
              <a:rPr lang="fr-FR" sz="2400" dirty="0"/>
              <a:t>	C5-D1 s’anastomosent pour former </a:t>
            </a:r>
            <a:br>
              <a:rPr lang="fr-FR" sz="2400" dirty="0"/>
            </a:br>
            <a:r>
              <a:rPr lang="fr-FR" sz="2400" dirty="0"/>
              <a:t>	le </a:t>
            </a:r>
            <a:r>
              <a:rPr lang="fr-FR" sz="2400" b="1" dirty="0">
                <a:solidFill>
                  <a:srgbClr val="E46C0A"/>
                </a:solidFill>
              </a:rPr>
              <a:t>plexus brachial</a:t>
            </a:r>
            <a:endParaRPr lang="fr-FR" sz="2400" dirty="0">
              <a:solidFill>
                <a:srgbClr val="E46C0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/>
          <p:cNvSpPr txBox="1">
            <a:spLocks/>
          </p:cNvSpPr>
          <p:nvPr/>
        </p:nvSpPr>
        <p:spPr>
          <a:xfrm>
            <a:off x="131276" y="8978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Régions anatomiques d’intérêt :</a:t>
            </a:r>
          </a:p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BE" sz="3200" dirty="0">
                <a:solidFill>
                  <a:schemeClr val="tx1">
                    <a:tint val="75000"/>
                  </a:schemeClr>
                </a:solidFill>
              </a:rPr>
              <a:t>par rapport à la clavicule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276" y="1277025"/>
            <a:ext cx="85809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La </a:t>
            </a:r>
            <a:r>
              <a:rPr lang="fr-FR" sz="2400" b="1" dirty="0">
                <a:solidFill>
                  <a:srgbClr val="0000FF"/>
                </a:solidFill>
              </a:rPr>
              <a:t>région </a:t>
            </a:r>
            <a:r>
              <a:rPr lang="fr-FR" sz="2400" b="1" dirty="0" err="1">
                <a:solidFill>
                  <a:srgbClr val="0000FF"/>
                </a:solidFill>
              </a:rPr>
              <a:t>supra-claviculaire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/>
              <a:t>comprend la </a:t>
            </a:r>
            <a:r>
              <a:rPr lang="fr-FR" sz="2400" b="1" dirty="0">
                <a:solidFill>
                  <a:srgbClr val="E46C0A"/>
                </a:solidFill>
              </a:rPr>
              <a:t>zone </a:t>
            </a:r>
            <a:r>
              <a:rPr lang="fr-FR" sz="2400" b="1" dirty="0" err="1">
                <a:solidFill>
                  <a:srgbClr val="E46C0A"/>
                </a:solidFill>
              </a:rPr>
              <a:t>pré</a:t>
            </a:r>
            <a:r>
              <a:rPr lang="fr-FR" sz="2400" dirty="0" err="1"/>
              <a:t>-</a:t>
            </a:r>
            <a:r>
              <a:rPr lang="fr-FR" sz="2400" dirty="0"/>
              <a:t>	ganglionnaire, les </a:t>
            </a:r>
            <a:r>
              <a:rPr lang="fr-FR" sz="2400" b="1" dirty="0">
                <a:solidFill>
                  <a:srgbClr val="E46C0A"/>
                </a:solidFill>
              </a:rPr>
              <a:t>5 racines EF </a:t>
            </a:r>
            <a:r>
              <a:rPr lang="fr-FR" sz="2400" dirty="0"/>
              <a:t>(C5, C6, C7, C8, D1) 	</a:t>
            </a:r>
            <a:br>
              <a:rPr lang="fr-FR" sz="2400" dirty="0"/>
            </a:br>
            <a:r>
              <a:rPr lang="fr-FR" sz="2400" dirty="0"/>
              <a:t>	et les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troncs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fr-FR" sz="2400" dirty="0" smtClean="0"/>
              <a:t>supérieur, moyen et inférieur</a:t>
            </a:r>
            <a:br>
              <a:rPr lang="fr-FR" sz="2400" dirty="0" smtClean="0"/>
            </a:br>
            <a:r>
              <a:rPr lang="fr-FR" sz="2400" dirty="0" smtClean="0"/>
              <a:t> 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La</a:t>
            </a:r>
            <a:r>
              <a:rPr lang="fr-FR" sz="2400" b="1" dirty="0"/>
              <a:t> région </a:t>
            </a:r>
            <a:r>
              <a:rPr lang="fr-FR" sz="2400" b="1" dirty="0" err="1"/>
              <a:t>rétro-claviculaire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/>
              <a:t>	correspond aux 6 divisions </a:t>
            </a:r>
            <a:br>
              <a:rPr lang="fr-FR" sz="2400" dirty="0"/>
            </a:br>
            <a:r>
              <a:rPr lang="fr-FR" sz="2400" dirty="0"/>
              <a:t>	(3 antérieures et </a:t>
            </a:r>
            <a:br>
              <a:rPr lang="fr-FR" sz="2400" dirty="0"/>
            </a:br>
            <a:r>
              <a:rPr lang="fr-FR" sz="2400" dirty="0"/>
              <a:t>	3 postérieures) </a:t>
            </a:r>
            <a:br>
              <a:rPr lang="fr-FR" sz="2400" dirty="0"/>
            </a:br>
            <a:r>
              <a:rPr lang="fr-FR" sz="2400" dirty="0"/>
              <a:t>	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endParaRPr lang="fr-FR" sz="2400" dirty="0"/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endParaRPr lang="fr-FR" sz="2400" dirty="0"/>
          </a:p>
        </p:txBody>
      </p:sp>
      <p:pic>
        <p:nvPicPr>
          <p:cNvPr id="8" name="Image 7" descr="FIG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0" y="2423238"/>
            <a:ext cx="4210810" cy="2710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/>
          <p:cNvSpPr txBox="1">
            <a:spLocks/>
          </p:cNvSpPr>
          <p:nvPr/>
        </p:nvSpPr>
        <p:spPr>
          <a:xfrm>
            <a:off x="182076" y="8978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Régions anatomiques d’intérêt :</a:t>
            </a:r>
          </a:p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BE" sz="3200" dirty="0">
                <a:solidFill>
                  <a:schemeClr val="tx1">
                    <a:tint val="75000"/>
                  </a:schemeClr>
                </a:solidFill>
              </a:rPr>
              <a:t>par rapport à la clavicule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076" y="1327231"/>
            <a:ext cx="66251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De la </a:t>
            </a:r>
            <a:r>
              <a:rPr lang="fr-FR" sz="2400" b="1" dirty="0">
                <a:solidFill>
                  <a:srgbClr val="0000FF"/>
                </a:solidFill>
              </a:rPr>
              <a:t>région infra-claviculaire</a:t>
            </a:r>
            <a:r>
              <a:rPr lang="fr-FR" sz="2400" dirty="0"/>
              <a:t> s’individualisent 	les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faisceaux </a:t>
            </a:r>
            <a:r>
              <a:rPr lang="fr-FR" sz="2400" dirty="0" smtClean="0"/>
              <a:t>latéral, </a:t>
            </a:r>
            <a:r>
              <a:rPr lang="fr-FR" sz="2400" dirty="0"/>
              <a:t>postérieur</a:t>
            </a:r>
            <a:r>
              <a:rPr lang="fr-FR" sz="2400" dirty="0" smtClean="0"/>
              <a:t> et médial, 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>	</a:t>
            </a:r>
            <a:br>
              <a:rPr lang="fr-FR" sz="2400" dirty="0" smtClean="0"/>
            </a:br>
            <a:r>
              <a:rPr lang="fr-FR" sz="2400" dirty="0" smtClean="0"/>
              <a:t>	puis </a:t>
            </a:r>
            <a:r>
              <a:rPr lang="fr-FR" sz="2400" dirty="0"/>
              <a:t>les </a:t>
            </a:r>
            <a:r>
              <a:rPr lang="fr-FR" sz="2400" b="1" dirty="0">
                <a:solidFill>
                  <a:srgbClr val="E46C0A"/>
                </a:solidFill>
              </a:rPr>
              <a:t>5 branches terminales 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	(nerfs musculocutané, </a:t>
            </a:r>
            <a:br>
              <a:rPr lang="fr-FR" sz="2400" dirty="0"/>
            </a:br>
            <a:r>
              <a:rPr lang="fr-FR" sz="2400" dirty="0"/>
              <a:t>	médian, axillaire, </a:t>
            </a:r>
            <a:br>
              <a:rPr lang="fr-FR" sz="2400" dirty="0"/>
            </a:br>
            <a:r>
              <a:rPr lang="fr-FR" sz="2400" dirty="0"/>
              <a:t>	radial et ulnaire) </a:t>
            </a:r>
          </a:p>
        </p:txBody>
      </p:sp>
      <p:pic>
        <p:nvPicPr>
          <p:cNvPr id="7" name="Image 6" descr="FIG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2423238"/>
            <a:ext cx="4210810" cy="2710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2"/>
          <p:cNvSpPr txBox="1">
            <a:spLocks/>
          </p:cNvSpPr>
          <p:nvPr/>
        </p:nvSpPr>
        <p:spPr>
          <a:xfrm>
            <a:off x="258275" y="8978"/>
            <a:ext cx="7367912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Régions anatomiques d’intérêt :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BE" sz="3200" dirty="0">
                <a:solidFill>
                  <a:schemeClr val="tx1">
                    <a:tint val="75000"/>
                  </a:schemeClr>
                </a:solidFill>
              </a:rPr>
              <a:t>par rapport aux plans frontal et sagittal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8275" y="1504605"/>
            <a:ext cx="8086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 plexus brachial se subdivise en 3 régions, </a:t>
            </a:r>
            <a:br>
              <a:rPr lang="fr-FR" sz="2400" dirty="0"/>
            </a:br>
            <a:r>
              <a:rPr lang="fr-FR" sz="2400" dirty="0"/>
              <a:t>	une </a:t>
            </a:r>
            <a:r>
              <a:rPr lang="fr-FR" sz="2400" b="1" dirty="0">
                <a:solidFill>
                  <a:srgbClr val="0000FF"/>
                </a:solidFill>
              </a:rPr>
              <a:t>région supérieure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br>
              <a:rPr lang="fr-FR" sz="2400" dirty="0" smtClean="0">
                <a:solidFill>
                  <a:srgbClr val="0000FF"/>
                </a:solidFill>
              </a:rPr>
            </a:br>
            <a:r>
              <a:rPr lang="fr-FR" sz="2400" dirty="0" smtClean="0">
                <a:solidFill>
                  <a:srgbClr val="0000FF"/>
                </a:solidFill>
              </a:rPr>
              <a:t>	</a:t>
            </a:r>
            <a:r>
              <a:rPr lang="fr-FR" sz="2400" dirty="0" smtClean="0"/>
              <a:t>proximale </a:t>
            </a:r>
            <a:r>
              <a:rPr lang="fr-FR" sz="2400" dirty="0"/>
              <a:t>(</a:t>
            </a:r>
            <a:r>
              <a:rPr lang="fr-FR" sz="2400" dirty="0" smtClean="0"/>
              <a:t>TS</a:t>
            </a:r>
            <a:r>
              <a:rPr lang="fr-FR" sz="2400" dirty="0"/>
              <a:t>) et</a:t>
            </a:r>
            <a:r>
              <a:rPr lang="fr-FR" sz="2400" dirty="0" smtClean="0"/>
              <a:t> distale (FL)</a:t>
            </a:r>
            <a:r>
              <a:rPr lang="fr-FR" sz="2400" dirty="0"/>
              <a:t>,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br>
              <a:rPr lang="fr-FR" sz="2400" dirty="0" smtClean="0"/>
            </a:br>
            <a:r>
              <a:rPr lang="fr-FR" sz="2400" dirty="0" smtClean="0"/>
              <a:t>	une </a:t>
            </a:r>
            <a:r>
              <a:rPr lang="fr-FR" sz="2400" b="1" dirty="0">
                <a:solidFill>
                  <a:srgbClr val="0000FF"/>
                </a:solidFill>
              </a:rPr>
              <a:t>région</a:t>
            </a:r>
            <a:r>
              <a:rPr lang="fr-FR" sz="2400" b="1" dirty="0" smtClean="0">
                <a:solidFill>
                  <a:srgbClr val="0000FF"/>
                </a:solidFill>
              </a:rPr>
              <a:t> moyenne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smtClean="0"/>
              <a:t>(TM</a:t>
            </a:r>
            <a:r>
              <a:rPr lang="fr-FR" sz="2400" dirty="0"/>
              <a:t>)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	</a:t>
            </a:r>
            <a:r>
              <a:rPr lang="fr-FR" sz="2400" b="1" dirty="0" smtClean="0">
                <a:solidFill>
                  <a:srgbClr val="0000FF"/>
                </a:solidFill>
              </a:rPr>
              <a:t>et </a:t>
            </a:r>
            <a:r>
              <a:rPr lang="fr-FR" sz="2400" b="1" dirty="0">
                <a:solidFill>
                  <a:srgbClr val="0000FF"/>
                </a:solidFill>
              </a:rPr>
              <a:t>postérieure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smtClean="0"/>
              <a:t>(FP</a:t>
            </a:r>
            <a:r>
              <a:rPr lang="fr-FR" sz="2400" dirty="0"/>
              <a:t>) et </a:t>
            </a:r>
            <a:br>
              <a:rPr lang="fr-FR" sz="2400" dirty="0"/>
            </a:br>
            <a:r>
              <a:rPr lang="fr-FR" sz="2400" dirty="0" smtClean="0"/>
              <a:t>	</a:t>
            </a:r>
          </a:p>
          <a:p>
            <a:pPr indent="358775">
              <a:tabLst>
                <a:tab pos="358775" algn="l"/>
              </a:tabLst>
            </a:pPr>
            <a:r>
              <a:rPr lang="fr-FR" sz="2400" dirty="0" smtClean="0"/>
              <a:t>une </a:t>
            </a:r>
            <a:r>
              <a:rPr lang="fr-FR" sz="2400" b="1" dirty="0">
                <a:solidFill>
                  <a:srgbClr val="0000FF"/>
                </a:solidFill>
              </a:rPr>
              <a:t>région 	inférieure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	proximale (</a:t>
            </a:r>
            <a:r>
              <a:rPr lang="fr-FR" sz="2400" dirty="0" smtClean="0"/>
              <a:t>TI</a:t>
            </a:r>
            <a:r>
              <a:rPr lang="fr-FR" sz="2400" dirty="0"/>
              <a:t>)</a:t>
            </a:r>
            <a:r>
              <a:rPr lang="fr-FR" sz="2400" dirty="0" smtClean="0"/>
              <a:t> et </a:t>
            </a:r>
            <a:r>
              <a:rPr lang="fr-FR" sz="2400" dirty="0"/>
              <a:t>distale </a:t>
            </a:r>
            <a:r>
              <a:rPr lang="fr-FR" sz="2400" dirty="0" smtClean="0"/>
              <a:t>(FM) </a:t>
            </a:r>
            <a:endParaRPr lang="fr-FR" sz="2400" dirty="0"/>
          </a:p>
        </p:txBody>
      </p:sp>
      <p:pic>
        <p:nvPicPr>
          <p:cNvPr id="8" name="Image 7" descr="FIG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2423238"/>
            <a:ext cx="4210810" cy="2710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392885"/>
            <a:ext cx="83383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b="1" dirty="0">
                <a:solidFill>
                  <a:srgbClr val="0000FF"/>
                </a:solidFill>
              </a:rPr>
              <a:t>Les atteintes iatrogènes </a:t>
            </a:r>
            <a:r>
              <a:rPr lang="fr-FR" sz="2400" dirty="0"/>
              <a:t>(7 à 10% des plexopathies brachiales)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lésion </a:t>
            </a:r>
            <a:r>
              <a:rPr lang="fr-FR" sz="2400" dirty="0" err="1"/>
              <a:t>neurapraxique</a:t>
            </a:r>
            <a:r>
              <a:rPr lang="fr-FR" sz="2400" dirty="0"/>
              <a:t> avec bloc de conduction (BC)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	du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TS</a:t>
            </a:r>
            <a:r>
              <a:rPr lang="fr-FR" sz="2400" dirty="0" smtClean="0"/>
              <a:t> (</a:t>
            </a:r>
            <a:r>
              <a:rPr lang="fr-FR" sz="2400" dirty="0"/>
              <a:t>paralysie </a:t>
            </a:r>
            <a:r>
              <a:rPr lang="fr-FR" sz="2400" dirty="0" err="1"/>
              <a:t>post-opératoire</a:t>
            </a:r>
            <a:r>
              <a:rPr lang="fr-FR" sz="2400" dirty="0"/>
              <a:t>)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Atteinte radiculaire </a:t>
            </a:r>
            <a:r>
              <a:rPr lang="fr-FR" sz="2400" b="1" dirty="0">
                <a:solidFill>
                  <a:srgbClr val="E46C0A"/>
                </a:solidFill>
              </a:rPr>
              <a:t>EF C8</a:t>
            </a:r>
            <a:r>
              <a:rPr lang="fr-FR" sz="2400" dirty="0" smtClean="0">
                <a:solidFill>
                  <a:srgbClr val="E46C0A"/>
                </a:solidFill>
              </a:rPr>
              <a:t> </a:t>
            </a:r>
            <a:br>
              <a:rPr lang="fr-FR" sz="2400" dirty="0" smtClean="0">
                <a:solidFill>
                  <a:srgbClr val="E46C0A"/>
                </a:solidFill>
              </a:rPr>
            </a:br>
            <a:r>
              <a:rPr lang="fr-FR" sz="2400" dirty="0" smtClean="0">
                <a:solidFill>
                  <a:srgbClr val="E46C0A"/>
                </a:solidFill>
              </a:rPr>
              <a:t>	</a:t>
            </a:r>
            <a:r>
              <a:rPr lang="fr-FR" sz="2400" dirty="0" smtClean="0"/>
              <a:t>(</a:t>
            </a:r>
            <a:r>
              <a:rPr lang="fr-FR" sz="2400" dirty="0"/>
              <a:t>pontage </a:t>
            </a:r>
            <a:r>
              <a:rPr lang="fr-FR" sz="2400" dirty="0" err="1"/>
              <a:t>aorto-coronaire</a:t>
            </a:r>
            <a:r>
              <a:rPr lang="fr-FR" sz="2400" dirty="0"/>
              <a:t> avec</a:t>
            </a:r>
            <a:r>
              <a:rPr lang="fr-FR" sz="2400" dirty="0" smtClean="0"/>
              <a:t> </a:t>
            </a:r>
            <a:r>
              <a:rPr lang="fr-FR" sz="2400" dirty="0" err="1" smtClean="0"/>
              <a:t>sternotomie</a:t>
            </a:r>
            <a:r>
              <a:rPr lang="fr-FR" sz="2400" dirty="0" smtClean="0"/>
              <a:t> </a:t>
            </a:r>
            <a:r>
              <a:rPr lang="fr-FR" sz="2400" dirty="0"/>
              <a:t>médiane) 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Après chirurgie de la région coracoïdienne (ex. : intervention 	de </a:t>
            </a:r>
            <a:r>
              <a:rPr lang="fr-FR" sz="2400" dirty="0" err="1"/>
              <a:t>Latarjet</a:t>
            </a:r>
            <a:r>
              <a:rPr lang="fr-FR" sz="2400" dirty="0"/>
              <a:t>), la souffrance nerveuse concerne les branches 	nerveuses terminales comme le </a:t>
            </a:r>
            <a:r>
              <a:rPr lang="fr-FR" sz="2400" b="1" dirty="0">
                <a:solidFill>
                  <a:srgbClr val="E46C0A"/>
                </a:solidFill>
              </a:rPr>
              <a:t>nerf musculocutané</a:t>
            </a:r>
            <a:endParaRPr lang="fr-FR" sz="2400" dirty="0">
              <a:solidFill>
                <a:srgbClr val="E46C0A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63076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Contexte clinique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6700" y="228600"/>
            <a:ext cx="3746500" cy="1314450"/>
          </a:xfrm>
        </p:spPr>
        <p:txBody>
          <a:bodyPr/>
          <a:lstStyle/>
          <a:p>
            <a:pPr algn="l"/>
            <a:r>
              <a:rPr lang="nl-BE" dirty="0"/>
              <a:t>Introduction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700" y="1094422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 smtClean="0"/>
              <a:t>Techniquement difficile</a:t>
            </a:r>
          </a:p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 smtClean="0"/>
              <a:t>Risqué</a:t>
            </a:r>
          </a:p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 smtClean="0"/>
              <a:t>Compliqué à retenir</a:t>
            </a:r>
            <a:endParaRPr lang="en-US" sz="2400" dirty="0"/>
          </a:p>
        </p:txBody>
      </p:sp>
      <p:pic>
        <p:nvPicPr>
          <p:cNvPr id="9" name="Image 8" descr="Numériser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33" y="344939"/>
            <a:ext cx="2570382" cy="2381628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Figure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45" y="2607734"/>
            <a:ext cx="3307656" cy="2265744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pneumothorax_coup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733" y="3224083"/>
            <a:ext cx="1888121" cy="1510497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303985"/>
            <a:ext cx="83383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b="1" dirty="0" smtClean="0">
                <a:solidFill>
                  <a:srgbClr val="0000FF"/>
                </a:solidFill>
              </a:rPr>
              <a:t>Contexte </a:t>
            </a:r>
            <a:r>
              <a:rPr lang="fr-FR" sz="2400" b="1" dirty="0">
                <a:solidFill>
                  <a:srgbClr val="0000FF"/>
                </a:solidFill>
              </a:rPr>
              <a:t>néoplasique 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Plexopathie </a:t>
            </a:r>
            <a:r>
              <a:rPr lang="fr-FR" sz="2400" u="sng" dirty="0" err="1"/>
              <a:t>infiltrative</a:t>
            </a:r>
            <a:r>
              <a:rPr lang="fr-FR" sz="2400" dirty="0"/>
              <a:t> douloureuse avec perte axonale sévère 	et évolutive touchant la racine </a:t>
            </a:r>
            <a:r>
              <a:rPr lang="fr-FR" sz="2400" b="1" dirty="0">
                <a:solidFill>
                  <a:srgbClr val="E46C0A"/>
                </a:solidFill>
              </a:rPr>
              <a:t>EF D1</a:t>
            </a:r>
            <a:r>
              <a:rPr lang="fr-FR" sz="2400" dirty="0">
                <a:solidFill>
                  <a:srgbClr val="E46C0A"/>
                </a:solidFill>
              </a:rPr>
              <a:t> </a:t>
            </a:r>
            <a:r>
              <a:rPr lang="fr-FR" sz="2400" dirty="0"/>
              <a:t>ou le </a:t>
            </a:r>
            <a:r>
              <a:rPr lang="fr-FR" sz="2400" b="1" dirty="0" smtClean="0">
                <a:solidFill>
                  <a:srgbClr val="E46C0A"/>
                </a:solidFill>
              </a:rPr>
              <a:t>TI</a:t>
            </a:r>
            <a:r>
              <a:rPr lang="fr-FR" sz="2400" b="1" dirty="0" smtClean="0"/>
              <a:t> </a:t>
            </a:r>
            <a:endParaRPr lang="fr-FR" sz="2400" b="1" dirty="0"/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Plexopathie </a:t>
            </a:r>
            <a:r>
              <a:rPr lang="fr-FR" sz="2400" u="sng" dirty="0" err="1"/>
              <a:t>post-radique</a:t>
            </a:r>
            <a:r>
              <a:rPr lang="fr-FR" sz="2400" dirty="0"/>
              <a:t> avec </a:t>
            </a:r>
            <a:r>
              <a:rPr lang="fr-FR" sz="2400" dirty="0" err="1"/>
              <a:t>myokymies</a:t>
            </a:r>
            <a:r>
              <a:rPr lang="fr-FR" sz="2400" dirty="0"/>
              <a:t>, </a:t>
            </a:r>
            <a:r>
              <a:rPr lang="fr-FR" sz="2400" b="1" dirty="0">
                <a:solidFill>
                  <a:srgbClr val="E46C0A"/>
                </a:solidFill>
              </a:rPr>
              <a:t>BC </a:t>
            </a:r>
            <a:r>
              <a:rPr lang="fr-FR" sz="2400" b="1" dirty="0" err="1">
                <a:solidFill>
                  <a:srgbClr val="E46C0A"/>
                </a:solidFill>
              </a:rPr>
              <a:t>infra-</a:t>
            </a:r>
            <a:r>
              <a:rPr lang="fr-FR" sz="2400" b="1" dirty="0">
                <a:solidFill>
                  <a:srgbClr val="E46C0A"/>
                </a:solidFill>
              </a:rPr>
              <a:t>	claviculaires diffus</a:t>
            </a:r>
            <a:r>
              <a:rPr lang="fr-FR" sz="2400" dirty="0"/>
              <a:t> et perte axonale secondaire 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Les tumeurs </a:t>
            </a:r>
            <a:r>
              <a:rPr lang="fr-FR" sz="2400" u="sng" dirty="0"/>
              <a:t>primitives</a:t>
            </a:r>
            <a:r>
              <a:rPr lang="fr-FR" sz="2400" dirty="0"/>
              <a:t> du plexus brachial sont très souvent 	bénignes, </a:t>
            </a:r>
            <a:r>
              <a:rPr lang="fr-FR" sz="2400" dirty="0" err="1"/>
              <a:t>schwannomes</a:t>
            </a:r>
            <a:r>
              <a:rPr lang="fr-FR" sz="2400" dirty="0"/>
              <a:t> et neurofibromes, et situées à la 	</a:t>
            </a:r>
            <a:r>
              <a:rPr lang="fr-FR" sz="2400" b="1" dirty="0">
                <a:solidFill>
                  <a:srgbClr val="E46C0A"/>
                </a:solidFill>
              </a:rPr>
              <a:t>partie proximale du </a:t>
            </a:r>
            <a:r>
              <a:rPr lang="fr-FR" sz="2400" b="1" dirty="0" smtClean="0">
                <a:solidFill>
                  <a:srgbClr val="E46C0A"/>
                </a:solidFill>
              </a:rPr>
              <a:t>TS </a:t>
            </a:r>
            <a:r>
              <a:rPr lang="fr-FR" sz="2400" b="1" dirty="0">
                <a:solidFill>
                  <a:srgbClr val="E46C0A"/>
                </a:solidFill>
              </a:rPr>
              <a:t>ou </a:t>
            </a:r>
            <a:r>
              <a:rPr lang="fr-FR" sz="2400" b="1" dirty="0" smtClean="0">
                <a:solidFill>
                  <a:srgbClr val="E46C0A"/>
                </a:solidFill>
              </a:rPr>
              <a:t>TM</a:t>
            </a:r>
            <a:endParaRPr lang="fr-FR" sz="2400" dirty="0">
              <a:solidFill>
                <a:srgbClr val="E46C0A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63076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Contexte clinique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2021716"/>
            <a:ext cx="83383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b="1" dirty="0" smtClean="0">
                <a:solidFill>
                  <a:srgbClr val="0000FF"/>
                </a:solidFill>
              </a:rPr>
              <a:t>Contexte traumatique</a:t>
            </a:r>
            <a:r>
              <a:rPr lang="fr-FR" sz="2400" dirty="0" smtClean="0"/>
              <a:t> =&gt; l’atteinte </a:t>
            </a:r>
            <a:r>
              <a:rPr lang="fr-FR" sz="2400" dirty="0"/>
              <a:t>est </a:t>
            </a:r>
            <a:r>
              <a:rPr lang="fr-FR" sz="2400" b="1" dirty="0" err="1">
                <a:solidFill>
                  <a:srgbClr val="E46C0A"/>
                </a:solidFill>
              </a:rPr>
              <a:t>supra-claviculaire</a:t>
            </a:r>
            <a:r>
              <a:rPr lang="fr-FR" sz="2400" dirty="0">
                <a:solidFill>
                  <a:srgbClr val="E46C0A"/>
                </a:solidFill>
              </a:rPr>
              <a:t> </a:t>
            </a:r>
            <a:r>
              <a:rPr lang="fr-FR" sz="2400" dirty="0"/>
              <a:t>	dans 70 à 75% des cas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Les accidents de la route (moto surtout</a:t>
            </a:r>
            <a:r>
              <a:rPr lang="fr-FR" sz="2400" dirty="0" smtClean="0"/>
              <a:t>) = 70</a:t>
            </a:r>
            <a:r>
              <a:rPr lang="fr-FR" sz="2400" dirty="0"/>
              <a:t>% des</a:t>
            </a:r>
            <a:r>
              <a:rPr lang="fr-FR" sz="2400" dirty="0" smtClean="0"/>
              <a:t> atteintes 	plexuelles </a:t>
            </a:r>
            <a:r>
              <a:rPr lang="fr-FR" sz="2400" dirty="0"/>
              <a:t>traumatiques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Complètes, intéressant les 5 racines (classiquement rupture 	C5C6 et avulsion C7C8D1) ou se limitant à une rupture du </a:t>
            </a:r>
            <a:r>
              <a:rPr lang="fr-FR" sz="2400" b="1" dirty="0" smtClean="0">
                <a:solidFill>
                  <a:srgbClr val="E46C0A"/>
                </a:solidFill>
              </a:rPr>
              <a:t>TS</a:t>
            </a:r>
            <a:r>
              <a:rPr lang="fr-FR" sz="2400" dirty="0" smtClean="0"/>
              <a:t> </a:t>
            </a:r>
            <a:r>
              <a:rPr lang="fr-FR" sz="2400" dirty="0"/>
              <a:t>	ou des racines </a:t>
            </a:r>
            <a:r>
              <a:rPr lang="fr-FR" sz="2400" b="1" dirty="0">
                <a:solidFill>
                  <a:srgbClr val="E46C0A"/>
                </a:solidFill>
              </a:rPr>
              <a:t>EF C5C6</a:t>
            </a:r>
            <a:r>
              <a:rPr lang="fr-FR" sz="2400" dirty="0"/>
              <a:t>. 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348309" y="527729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Contexte clinique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 6" descr="Figure 3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05864" cy="20217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842179"/>
            <a:ext cx="4292600" cy="179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4176" y="2992391"/>
            <a:ext cx="83383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Dans 15% des cas, la lésion est à la fois </a:t>
            </a:r>
            <a:r>
              <a:rPr lang="fr-FR" sz="2400" b="1" dirty="0" err="1">
                <a:solidFill>
                  <a:srgbClr val="0000FF"/>
                </a:solidFill>
              </a:rPr>
              <a:t>pré-</a:t>
            </a:r>
            <a:r>
              <a:rPr lang="fr-FR" sz="2400" b="1" dirty="0">
                <a:solidFill>
                  <a:srgbClr val="0000FF"/>
                </a:solidFill>
              </a:rPr>
              <a:t> et </a:t>
            </a:r>
            <a:r>
              <a:rPr lang="fr-FR" sz="2400" b="1" dirty="0" err="1">
                <a:solidFill>
                  <a:srgbClr val="0000FF"/>
                </a:solidFill>
              </a:rPr>
              <a:t>post-</a:t>
            </a:r>
            <a:r>
              <a:rPr lang="fr-FR" sz="2400" b="1" dirty="0">
                <a:solidFill>
                  <a:srgbClr val="0000FF"/>
                </a:solidFill>
              </a:rPr>
              <a:t>	ganglionnaire</a:t>
            </a:r>
            <a:r>
              <a:rPr lang="fr-FR" sz="2400" dirty="0"/>
              <a:t> avec une atteinte infra-claviculaire au niveau de 	certains sites d’encrage (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nerfs axillaire</a:t>
            </a:r>
            <a:r>
              <a:rPr lang="fr-FR" sz="2400" dirty="0"/>
              <a:t> dans l’espace 	quadrilatère, </a:t>
            </a:r>
            <a:r>
              <a:rPr lang="fr-FR" sz="2400" b="1" dirty="0">
                <a:solidFill>
                  <a:srgbClr val="E46C0A"/>
                </a:solidFill>
              </a:rPr>
              <a:t>musculocutané</a:t>
            </a:r>
            <a:r>
              <a:rPr lang="fr-FR" sz="2400" dirty="0"/>
              <a:t> au niveau du muscle </a:t>
            </a:r>
            <a:r>
              <a:rPr lang="fr-FR" sz="2400" dirty="0" err="1"/>
              <a:t>coraco-</a:t>
            </a:r>
            <a:r>
              <a:rPr lang="fr-FR" sz="2400" dirty="0"/>
              <a:t>	brachial, </a:t>
            </a:r>
            <a:r>
              <a:rPr lang="fr-FR" sz="2400" b="1" dirty="0" err="1">
                <a:solidFill>
                  <a:srgbClr val="E46C0A"/>
                </a:solidFill>
              </a:rPr>
              <a:t>sus-scapulaire</a:t>
            </a:r>
            <a:r>
              <a:rPr lang="fr-FR" sz="2400" dirty="0">
                <a:solidFill>
                  <a:srgbClr val="E46C0A"/>
                </a:solidFill>
              </a:rPr>
              <a:t> </a:t>
            </a:r>
            <a:r>
              <a:rPr lang="fr-FR" sz="2400" dirty="0"/>
              <a:t>dans les 2 échancrures). 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348309" y="70529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Contexte clinique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 6" descr="Figure 3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05864" cy="20217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842179"/>
            <a:ext cx="4292600" cy="179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Fig-2-Vue-posterieure-de-l-'-epaule-Schema-tire-et-adapte-de-Netter-Collection-o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582566"/>
            <a:ext cx="3543300" cy="1771650"/>
          </a:xfrm>
          <a:prstGeom prst="rect">
            <a:avLst/>
          </a:prstGeom>
        </p:spPr>
      </p:pic>
      <p:pic>
        <p:nvPicPr>
          <p:cNvPr id="10" name="Image 9" descr="naxil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75" y="1842179"/>
            <a:ext cx="1947334" cy="1095375"/>
          </a:xfrm>
          <a:prstGeom prst="rect">
            <a:avLst/>
          </a:prstGeom>
        </p:spPr>
      </p:pic>
      <p:pic>
        <p:nvPicPr>
          <p:cNvPr id="11" name="Image 10" descr="coraco-brachia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310" y="1877966"/>
            <a:ext cx="1218057" cy="1095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19" y="2618452"/>
            <a:ext cx="3847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Les traumatismes avec 	</a:t>
            </a:r>
            <a:r>
              <a:rPr lang="fr-FR" sz="2400" b="1" dirty="0">
                <a:solidFill>
                  <a:srgbClr val="0000FF"/>
                </a:solidFill>
              </a:rPr>
              <a:t>traction sur le bras en 	élévation </a:t>
            </a:r>
            <a:r>
              <a:rPr lang="fr-FR" sz="2400" dirty="0"/>
              <a:t>s’accompagnent 	fréquemment d’une 	</a:t>
            </a:r>
            <a:r>
              <a:rPr lang="fr-FR" sz="2400" b="1" dirty="0">
                <a:solidFill>
                  <a:srgbClr val="E46C0A"/>
                </a:solidFill>
              </a:rPr>
              <a:t>avulsion C8D1</a:t>
            </a:r>
            <a:r>
              <a:rPr lang="fr-FR" sz="2400" dirty="0"/>
              <a:t> de très 	mauvais pronostic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348309" y="32429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Contexte clinique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age 8" descr="Figure 3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3246"/>
            <a:ext cx="3981635" cy="2106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23245"/>
            <a:ext cx="4292600" cy="179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Figure 3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1" y="615220"/>
            <a:ext cx="3048001" cy="4528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995171"/>
            <a:ext cx="83383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Les </a:t>
            </a:r>
            <a:r>
              <a:rPr lang="fr-FR" sz="2400" b="1" dirty="0">
                <a:solidFill>
                  <a:srgbClr val="0000FF"/>
                </a:solidFill>
              </a:rPr>
              <a:t>fractures de la clavicule</a:t>
            </a:r>
            <a:r>
              <a:rPr lang="fr-FR" sz="2400" dirty="0"/>
              <a:t> peuvent se compliquer d’une 	atteinte du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FM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Les </a:t>
            </a:r>
            <a:r>
              <a:rPr lang="fr-FR" sz="2400" b="1" dirty="0" err="1">
                <a:solidFill>
                  <a:srgbClr val="0000FF"/>
                </a:solidFill>
              </a:rPr>
              <a:t>subluxations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gléno-humérales</a:t>
            </a:r>
            <a:r>
              <a:rPr lang="fr-FR" sz="2400" dirty="0"/>
              <a:t> et les fractures proximales 	de l’humérus peuvent léser le </a:t>
            </a:r>
            <a:r>
              <a:rPr lang="fr-FR" sz="2400" b="1" dirty="0">
                <a:solidFill>
                  <a:srgbClr val="E46C0A"/>
                </a:solidFill>
              </a:rPr>
              <a:t>nerf axillaire</a:t>
            </a:r>
            <a:r>
              <a:rPr lang="fr-FR" sz="2400" dirty="0"/>
              <a:t> et parfois les </a:t>
            </a:r>
            <a:r>
              <a:rPr lang="fr-FR" sz="2400" b="1" dirty="0">
                <a:solidFill>
                  <a:srgbClr val="E46C0A"/>
                </a:solidFill>
              </a:rPr>
              <a:t>nerfs 	musculocutané </a:t>
            </a:r>
            <a:r>
              <a:rPr lang="fr-FR" sz="2400" dirty="0"/>
              <a:t>et/ou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E46C0A"/>
                </a:solidFill>
              </a:rPr>
              <a:t>sus-scapulaire</a:t>
            </a:r>
            <a:r>
              <a:rPr lang="fr-FR" sz="2400" b="1" dirty="0">
                <a:solidFill>
                  <a:srgbClr val="E46C0A"/>
                </a:solidFill>
              </a:rPr>
              <a:t> 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L’utilisation de </a:t>
            </a:r>
            <a:r>
              <a:rPr lang="fr-FR" sz="2400" b="1" dirty="0">
                <a:solidFill>
                  <a:srgbClr val="0000FF"/>
                </a:solidFill>
              </a:rPr>
              <a:t>béquilles</a:t>
            </a:r>
            <a:r>
              <a:rPr lang="fr-FR" sz="2400" dirty="0"/>
              <a:t> avec appui axillaire peut se 	compliquer d’une neuropathie compressive du </a:t>
            </a:r>
            <a:r>
              <a:rPr lang="fr-FR" sz="2400" b="1" dirty="0">
                <a:solidFill>
                  <a:srgbClr val="E46C0A"/>
                </a:solidFill>
              </a:rPr>
              <a:t>nerf radial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371600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Contexte clinique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Image 3" descr="bequille_09_homm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23" y="85725"/>
            <a:ext cx="1145257" cy="178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176985"/>
            <a:ext cx="833832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 développement aigu d’une masse (hématome, anévrisme) 	entre la clavicule et le coude peut entrainer un </a:t>
            </a:r>
            <a:r>
              <a:rPr lang="fr-FR" sz="2400" b="1" dirty="0">
                <a:solidFill>
                  <a:srgbClr val="0000FF"/>
                </a:solidFill>
              </a:rPr>
              <a:t>syndrome 	</a:t>
            </a:r>
            <a:r>
              <a:rPr lang="fr-FR" sz="2400" b="1" dirty="0" err="1">
                <a:solidFill>
                  <a:srgbClr val="0000FF"/>
                </a:solidFill>
              </a:rPr>
              <a:t>compartimental</a:t>
            </a:r>
            <a:r>
              <a:rPr lang="fr-FR" sz="2400" b="1" dirty="0">
                <a:solidFill>
                  <a:srgbClr val="0000FF"/>
                </a:solidFill>
              </a:rPr>
              <a:t> brachial interne aigu</a:t>
            </a:r>
            <a:r>
              <a:rPr lang="fr-FR" sz="2400" dirty="0"/>
              <a:t> (nécessitant une 	décompression en urgence dans les 4 heures) pouvant léser 	gravement le </a:t>
            </a:r>
            <a:r>
              <a:rPr lang="fr-FR" sz="2400" b="1" dirty="0">
                <a:solidFill>
                  <a:srgbClr val="E46C0A"/>
                </a:solidFill>
              </a:rPr>
              <a:t>nerf</a:t>
            </a:r>
            <a:r>
              <a:rPr lang="fr-FR" sz="2400" dirty="0"/>
              <a:t>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médian</a:t>
            </a:r>
            <a:r>
              <a:rPr lang="fr-FR" sz="2400" dirty="0"/>
              <a:t>, parfois en association avec le </a:t>
            </a:r>
            <a:r>
              <a:rPr lang="fr-FR" sz="2400" b="1" dirty="0">
                <a:solidFill>
                  <a:srgbClr val="E46C0A"/>
                </a:solidFill>
              </a:rPr>
              <a:t>nerf 	ulnaire</a:t>
            </a:r>
            <a:endParaRPr lang="fr-FR" sz="2400" dirty="0">
              <a:solidFill>
                <a:srgbClr val="E46C0A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63076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Contexte clinique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049985"/>
            <a:ext cx="8338323" cy="3939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 </a:t>
            </a:r>
            <a:r>
              <a:rPr lang="fr-FR" sz="2400" i="1" dirty="0" err="1"/>
              <a:t>thoracic</a:t>
            </a:r>
            <a:r>
              <a:rPr lang="fr-FR" sz="2400" i="1" dirty="0"/>
              <a:t> </a:t>
            </a:r>
            <a:r>
              <a:rPr lang="fr-FR" sz="2400" i="1" dirty="0" err="1"/>
              <a:t>outlet</a:t>
            </a:r>
            <a:r>
              <a:rPr lang="fr-FR" sz="2400" i="1" dirty="0"/>
              <a:t> syndrome</a:t>
            </a:r>
            <a:r>
              <a:rPr lang="fr-FR" sz="2400" dirty="0"/>
              <a:t> (</a:t>
            </a:r>
            <a:r>
              <a:rPr lang="fr-FR" sz="2400" b="1" dirty="0">
                <a:solidFill>
                  <a:srgbClr val="0000FF"/>
                </a:solidFill>
              </a:rPr>
              <a:t>TOS</a:t>
            </a:r>
            <a:r>
              <a:rPr lang="fr-FR" sz="2400" dirty="0"/>
              <a:t>) neurologique vrai 	correspond à une atteinte </a:t>
            </a:r>
            <a:r>
              <a:rPr lang="fr-FR" sz="2400" b="1" dirty="0"/>
              <a:t>microtraumatique</a:t>
            </a:r>
            <a:r>
              <a:rPr lang="fr-FR" sz="2400" dirty="0"/>
              <a:t>, très chronique, 	de la racine </a:t>
            </a:r>
            <a:r>
              <a:rPr lang="fr-FR" sz="2400" b="1" dirty="0">
                <a:solidFill>
                  <a:srgbClr val="E46C0A"/>
                </a:solidFill>
              </a:rPr>
              <a:t>EF D1</a:t>
            </a:r>
            <a:r>
              <a:rPr lang="fr-FR" sz="2400" dirty="0"/>
              <a:t> ou du </a:t>
            </a:r>
            <a:r>
              <a:rPr lang="fr-FR" sz="2400" b="1" dirty="0" smtClean="0">
                <a:solidFill>
                  <a:srgbClr val="E46C0A"/>
                </a:solidFill>
              </a:rPr>
              <a:t>TI</a:t>
            </a:r>
            <a:endParaRPr lang="fr-FR" sz="2400" b="1" dirty="0">
              <a:solidFill>
                <a:srgbClr val="E46C0A"/>
              </a:solidFill>
            </a:endParaRPr>
          </a:p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</a:tabLst>
            </a:pPr>
            <a:r>
              <a:rPr lang="fr-FR" sz="2400" b="1" dirty="0">
                <a:solidFill>
                  <a:srgbClr val="0000FF"/>
                </a:solidFill>
              </a:rPr>
              <a:t>La plexopathie obstétricale </a:t>
            </a:r>
            <a:r>
              <a:rPr lang="fr-FR" sz="2400" dirty="0"/>
              <a:t>se caractérise par une atteinte le 	plus souvent </a:t>
            </a:r>
            <a:r>
              <a:rPr lang="fr-FR" sz="2400" b="1" dirty="0"/>
              <a:t>post-ganglionnaire</a:t>
            </a:r>
            <a:r>
              <a:rPr lang="fr-FR" sz="2400" dirty="0"/>
              <a:t>, parfois </a:t>
            </a:r>
            <a:r>
              <a:rPr lang="fr-FR" sz="2400" b="1" dirty="0" err="1"/>
              <a:t>pré-</a:t>
            </a:r>
            <a:r>
              <a:rPr lang="fr-FR" sz="2400" b="1" dirty="0"/>
              <a:t> et </a:t>
            </a:r>
            <a:r>
              <a:rPr lang="fr-FR" sz="2400" b="1" dirty="0" err="1"/>
              <a:t>post-</a:t>
            </a:r>
            <a:r>
              <a:rPr lang="fr-FR" sz="2400" b="1" dirty="0"/>
              <a:t>	ganglionnaire</a:t>
            </a:r>
            <a:r>
              <a:rPr lang="fr-FR" sz="2400" dirty="0"/>
              <a:t> des racines </a:t>
            </a:r>
            <a:r>
              <a:rPr lang="fr-FR" sz="2400" b="1" dirty="0">
                <a:solidFill>
                  <a:srgbClr val="E46C0A"/>
                </a:solidFill>
              </a:rPr>
              <a:t>C5C6</a:t>
            </a:r>
            <a:r>
              <a:rPr lang="fr-FR" sz="2400" dirty="0"/>
              <a:t> (50% des cas) ou </a:t>
            </a:r>
            <a:r>
              <a:rPr lang="fr-FR" sz="2400" b="1" dirty="0">
                <a:solidFill>
                  <a:srgbClr val="E46C0A"/>
                </a:solidFill>
              </a:rPr>
              <a:t>C5C6C7</a:t>
            </a:r>
            <a:r>
              <a:rPr lang="fr-FR" sz="2400" dirty="0">
                <a:solidFill>
                  <a:srgbClr val="E46C0A"/>
                </a:solidFill>
              </a:rPr>
              <a:t> </a:t>
            </a:r>
            <a:r>
              <a:rPr lang="fr-FR" sz="2400" dirty="0"/>
              <a:t>(35% 	des cas) 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63076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Contexte clinique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024585"/>
            <a:ext cx="8338323" cy="3939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</a:tabLst>
            </a:pPr>
            <a:r>
              <a:rPr lang="fr-FR" sz="2400" b="1" dirty="0" smtClean="0">
                <a:solidFill>
                  <a:srgbClr val="0000FF"/>
                </a:solidFill>
              </a:rPr>
              <a:t>Plexopathies </a:t>
            </a:r>
            <a:r>
              <a:rPr lang="fr-FR" sz="2400" b="1" dirty="0">
                <a:solidFill>
                  <a:srgbClr val="0000FF"/>
                </a:solidFill>
              </a:rPr>
              <a:t>inflammatoires/dysimmunes </a:t>
            </a:r>
          </a:p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 syndrome de </a:t>
            </a:r>
            <a:r>
              <a:rPr lang="fr-FR" sz="2400" u="sng" dirty="0" err="1"/>
              <a:t>Parsonage</a:t>
            </a:r>
            <a:r>
              <a:rPr lang="fr-FR" sz="2400" u="sng" dirty="0"/>
              <a:t> et Turner</a:t>
            </a:r>
            <a:r>
              <a:rPr lang="fr-FR" sz="2400" dirty="0"/>
              <a:t> est souvent responsable 	d’une atteinte du </a:t>
            </a:r>
            <a:r>
              <a:rPr lang="fr-FR" sz="2400" b="1" dirty="0">
                <a:solidFill>
                  <a:srgbClr val="E46C0A"/>
                </a:solidFill>
              </a:rPr>
              <a:t>plexus supérieur</a:t>
            </a:r>
            <a:r>
              <a:rPr lang="fr-FR" sz="2400" dirty="0">
                <a:solidFill>
                  <a:srgbClr val="E46C0A"/>
                </a:solidFill>
              </a:rPr>
              <a:t> </a:t>
            </a:r>
            <a:r>
              <a:rPr lang="fr-FR" sz="2400" dirty="0"/>
              <a:t>et/ou des branches 	terminales (</a:t>
            </a:r>
            <a:r>
              <a:rPr lang="fr-FR" sz="2400" b="1" dirty="0">
                <a:solidFill>
                  <a:srgbClr val="E46C0A"/>
                </a:solidFill>
              </a:rPr>
              <a:t>nerfs thoracique long</a:t>
            </a:r>
            <a:r>
              <a:rPr lang="fr-FR" sz="2400" dirty="0">
                <a:solidFill>
                  <a:srgbClr val="E46C0A"/>
                </a:solidFill>
              </a:rPr>
              <a:t> </a:t>
            </a:r>
            <a:r>
              <a:rPr lang="fr-FR" sz="2400" dirty="0"/>
              <a:t>et </a:t>
            </a:r>
            <a:r>
              <a:rPr lang="fr-FR" sz="2400" b="1" dirty="0" err="1">
                <a:solidFill>
                  <a:srgbClr val="E46C0A"/>
                </a:solidFill>
              </a:rPr>
              <a:t>sus-scapulaire</a:t>
            </a:r>
            <a:r>
              <a:rPr lang="fr-FR" sz="2400" dirty="0"/>
              <a:t>)</a:t>
            </a:r>
          </a:p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Dans la </a:t>
            </a:r>
            <a:r>
              <a:rPr lang="nl-BE" sz="2400" dirty="0"/>
              <a:t>neuropathie motrice multifocale à bloc de conduction</a:t>
            </a:r>
            <a:r>
              <a:rPr lang="fr-FR" sz="2400" dirty="0"/>
              <a:t> 	(</a:t>
            </a:r>
            <a:r>
              <a:rPr lang="fr-FR" sz="2400" u="sng" dirty="0"/>
              <a:t>NMMBC</a:t>
            </a:r>
            <a:r>
              <a:rPr lang="fr-FR" sz="2400" dirty="0" smtClean="0"/>
              <a:t>) =&gt; 	démyélinisation et BC à différents niveaux du PB</a:t>
            </a:r>
          </a:p>
          <a:p>
            <a:pPr indent="358775">
              <a:lnSpc>
                <a:spcPct val="150000"/>
              </a:lnSpc>
              <a:tabLst>
                <a:tab pos="358775" algn="l"/>
              </a:tabLst>
            </a:pPr>
            <a:r>
              <a:rPr lang="fr-FR" sz="2400" dirty="0" smtClean="0"/>
              <a:t>					sans composante sensitive</a:t>
            </a:r>
            <a:endParaRPr lang="fr-FR" sz="2400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63076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Contexte clinique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540348"/>
            <a:ext cx="833832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L’ENMG reste la meilleure procédure pour </a:t>
            </a:r>
            <a:r>
              <a:rPr lang="fr-FR" sz="2400" b="1" dirty="0">
                <a:solidFill>
                  <a:srgbClr val="0000FF"/>
                </a:solidFill>
              </a:rPr>
              <a:t>localiser </a:t>
            </a:r>
            <a:r>
              <a:rPr lang="fr-FR" sz="2400" dirty="0"/>
              <a:t>le SL, 	établir la </a:t>
            </a:r>
            <a:r>
              <a:rPr lang="fr-FR" sz="2400" b="1" dirty="0">
                <a:solidFill>
                  <a:srgbClr val="0000FF"/>
                </a:solidFill>
              </a:rPr>
              <a:t>physiopathologie</a:t>
            </a:r>
            <a:r>
              <a:rPr lang="fr-FR" sz="2400" dirty="0"/>
              <a:t>, la </a:t>
            </a:r>
            <a:r>
              <a:rPr lang="fr-FR" sz="2400" b="1" dirty="0">
                <a:solidFill>
                  <a:srgbClr val="0000FF"/>
                </a:solidFill>
              </a:rPr>
              <a:t>sévérité </a:t>
            </a:r>
            <a:r>
              <a:rPr lang="fr-FR" sz="2400" dirty="0"/>
              <a:t>et le </a:t>
            </a:r>
            <a:r>
              <a:rPr lang="fr-FR" sz="2400" b="1" dirty="0" smtClean="0">
                <a:solidFill>
                  <a:srgbClr val="0000FF"/>
                </a:solidFill>
              </a:rPr>
              <a:t>pronostic</a:t>
            </a:r>
            <a:br>
              <a:rPr lang="fr-FR" sz="2400" b="1" dirty="0" smtClean="0">
                <a:solidFill>
                  <a:srgbClr val="0000FF"/>
                </a:solidFill>
              </a:rPr>
            </a:br>
            <a:endParaRPr lang="fr-FR" sz="2400" b="1" dirty="0" smtClean="0">
              <a:solidFill>
                <a:srgbClr val="0000FF"/>
              </a:solidFill>
            </a:endParaRPr>
          </a:p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Dès le 12</a:t>
            </a:r>
            <a:r>
              <a:rPr lang="fr-FR" sz="2400" baseline="30000" dirty="0"/>
              <a:t>ème</a:t>
            </a:r>
            <a:r>
              <a:rPr lang="fr-FR" sz="2400" dirty="0"/>
              <a:t> jour, l’ENMG permet de préciser si la lésion est 	</a:t>
            </a:r>
            <a:r>
              <a:rPr lang="fr-FR" sz="2400" b="1" dirty="0" err="1">
                <a:solidFill>
                  <a:srgbClr val="FF6600"/>
                </a:solidFill>
              </a:rPr>
              <a:t>pré-</a:t>
            </a:r>
            <a:r>
              <a:rPr lang="fr-FR" sz="2400" b="1" dirty="0">
                <a:solidFill>
                  <a:srgbClr val="FF6600"/>
                </a:solidFill>
              </a:rPr>
              <a:t> ou post-</a:t>
            </a:r>
            <a:r>
              <a:rPr lang="fr-FR" sz="2400" b="1" dirty="0" smtClean="0">
                <a:solidFill>
                  <a:srgbClr val="FF6600"/>
                </a:solidFill>
              </a:rPr>
              <a:t>ganglionnaire</a:t>
            </a:r>
            <a:endParaRPr lang="fr-FR" sz="2400" dirty="0">
              <a:solidFill>
                <a:srgbClr val="FF6600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63076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Apports de l’ENMG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254598"/>
            <a:ext cx="79789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Le </a:t>
            </a:r>
            <a:r>
              <a:rPr lang="fr-FR" sz="2400" b="1" dirty="0">
                <a:solidFill>
                  <a:srgbClr val="0000FF"/>
                </a:solidFill>
              </a:rPr>
              <a:t>pronostic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/>
              <a:t>de la plexopathie brachiale est d’autant 	meilleur que la lésion nerveuse est : </a:t>
            </a:r>
            <a:br>
              <a:rPr lang="fr-FR" sz="2400" dirty="0"/>
            </a:br>
            <a:r>
              <a:rPr lang="fr-FR" sz="2400" dirty="0"/>
              <a:t>	- </a:t>
            </a:r>
            <a:r>
              <a:rPr lang="fr-FR" sz="2400" dirty="0" err="1"/>
              <a:t>neurapraxique</a:t>
            </a:r>
            <a:r>
              <a:rPr lang="fr-FR" sz="2400" dirty="0"/>
              <a:t> (BC) </a:t>
            </a:r>
            <a:br>
              <a:rPr lang="fr-FR" sz="2400" dirty="0"/>
            </a:br>
            <a:r>
              <a:rPr lang="fr-FR" sz="2400" dirty="0"/>
              <a:t>	- EF ou plus distale </a:t>
            </a:r>
            <a:br>
              <a:rPr lang="fr-FR" sz="2400" dirty="0"/>
            </a:br>
            <a:r>
              <a:rPr lang="fr-FR" sz="2400" dirty="0"/>
              <a:t>	- partielle </a:t>
            </a:r>
            <a:br>
              <a:rPr lang="fr-FR" sz="2400" dirty="0"/>
            </a:br>
            <a:r>
              <a:rPr lang="fr-FR" sz="2400" dirty="0"/>
              <a:t>	- proche des muscles cibles (&lt; 60 cm) </a:t>
            </a:r>
            <a:br>
              <a:rPr lang="fr-FR" sz="2400" dirty="0"/>
            </a:br>
            <a:r>
              <a:rPr lang="fr-FR" sz="2400" dirty="0"/>
              <a:t>	- récente (&lt; 2 ans sur le plan moteur) </a:t>
            </a:r>
            <a:br>
              <a:rPr lang="fr-FR" sz="2400" dirty="0"/>
            </a:br>
            <a:r>
              <a:rPr lang="fr-FR" sz="2400" dirty="0"/>
              <a:t>	- accessible aux techniques de chirurgie réparatrice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63076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Apports de l’ENMG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6700" y="228600"/>
            <a:ext cx="3746500" cy="1314450"/>
          </a:xfrm>
        </p:spPr>
        <p:txBody>
          <a:bodyPr/>
          <a:lstStyle/>
          <a:p>
            <a:pPr algn="l"/>
            <a:r>
              <a:rPr lang="nl-BE" dirty="0"/>
              <a:t>Introduction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700" y="891222"/>
            <a:ext cx="8674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BE" sz="2400" dirty="0" smtClean="0">
                <a:latin typeface="+mj-lt"/>
                <a:cs typeface="Cambria"/>
              </a:rPr>
              <a:t>L’</a:t>
            </a:r>
            <a:r>
              <a:rPr lang="fr-BE" sz="2400" b="1" dirty="0" smtClean="0">
                <a:solidFill>
                  <a:srgbClr val="0000FF"/>
                </a:solidFill>
                <a:latin typeface="+mj-lt"/>
                <a:cs typeface="Cambria"/>
              </a:rPr>
              <a:t>anatomie</a:t>
            </a:r>
            <a:r>
              <a:rPr lang="fr-BE" sz="2400" dirty="0" smtClean="0">
                <a:latin typeface="+mj-lt"/>
                <a:cs typeface="Cambria"/>
              </a:rPr>
              <a:t> du plexus brachial est complexe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BE" sz="2400" dirty="0" smtClean="0">
                <a:latin typeface="+mj-lt"/>
                <a:cs typeface="Cambria"/>
              </a:rPr>
              <a:t>On </a:t>
            </a:r>
            <a:r>
              <a:rPr lang="fr-BE" sz="2400" b="1" dirty="0" smtClean="0">
                <a:solidFill>
                  <a:srgbClr val="0000FF"/>
                </a:solidFill>
                <a:latin typeface="+mj-lt"/>
                <a:cs typeface="Cambria"/>
              </a:rPr>
              <a:t>sort de la routine </a:t>
            </a:r>
            <a:r>
              <a:rPr lang="fr-BE" sz="2400" dirty="0" smtClean="0">
                <a:latin typeface="+mj-lt"/>
                <a:cs typeface="Cambria"/>
              </a:rPr>
              <a:t>électrophysiologique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BE" sz="2400" dirty="0" smtClean="0">
                <a:latin typeface="+mj-lt"/>
                <a:cs typeface="Cambria"/>
              </a:rPr>
              <a:t>La </a:t>
            </a:r>
            <a:r>
              <a:rPr lang="fr-BE" sz="2400" b="1" dirty="0" smtClean="0">
                <a:solidFill>
                  <a:srgbClr val="0000FF"/>
                </a:solidFill>
                <a:latin typeface="+mj-lt"/>
                <a:cs typeface="Cambria"/>
              </a:rPr>
              <a:t>stimulation </a:t>
            </a:r>
            <a:r>
              <a:rPr lang="fr-BE" sz="2400" dirty="0" smtClean="0">
                <a:latin typeface="+mj-lt"/>
                <a:cs typeface="Cambria"/>
              </a:rPr>
              <a:t>au point d’Erb ou axillaire n’est pas sélective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BE" sz="2400" dirty="0" smtClean="0">
                <a:latin typeface="+mj-lt"/>
                <a:cs typeface="Cambria"/>
              </a:rPr>
              <a:t>La </a:t>
            </a:r>
            <a:r>
              <a:rPr lang="fr-BE" sz="2400" b="1" dirty="0" smtClean="0">
                <a:solidFill>
                  <a:srgbClr val="0000FF"/>
                </a:solidFill>
                <a:latin typeface="+mj-lt"/>
                <a:cs typeface="Cambria"/>
              </a:rPr>
              <a:t>stimulation </a:t>
            </a:r>
            <a:r>
              <a:rPr lang="fr-BE" sz="2400" dirty="0" smtClean="0">
                <a:latin typeface="+mj-lt"/>
                <a:cs typeface="Cambria"/>
              </a:rPr>
              <a:t>au point d’Erb est soit en aval, soit en amont du SL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BE" sz="2400" dirty="0" smtClean="0">
                <a:latin typeface="+mj-lt"/>
                <a:cs typeface="Cambria"/>
              </a:rPr>
              <a:t>Souvent, il n’est pas possible de stimuler de part et d’autre du SL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BE" sz="2400" dirty="0" smtClean="0">
                <a:latin typeface="+mj-lt"/>
                <a:cs typeface="Cambria"/>
              </a:rPr>
              <a:t>La </a:t>
            </a:r>
            <a:r>
              <a:rPr lang="fr-BE" sz="2400" b="1" dirty="0" smtClean="0">
                <a:solidFill>
                  <a:srgbClr val="0000FF"/>
                </a:solidFill>
                <a:latin typeface="+mj-lt"/>
                <a:cs typeface="Cambria"/>
              </a:rPr>
              <a:t>détection </a:t>
            </a:r>
            <a:r>
              <a:rPr lang="fr-BE" sz="2400" dirty="0" smtClean="0">
                <a:latin typeface="+mj-lt"/>
                <a:cs typeface="Cambria"/>
              </a:rPr>
              <a:t>des PAGM n’est pas toujours possible par 	électrodes de surface (ex. muscle sus-épineux)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BE" sz="2400" dirty="0" smtClean="0">
                <a:latin typeface="+mj-lt"/>
                <a:cs typeface="Cambria"/>
              </a:rPr>
              <a:t>Le contingent sensitif n’est pas toujours accessible aux 	techniques neurographiques (ex. nerf axillaire)</a:t>
            </a:r>
          </a:p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BE" sz="2400" dirty="0" smtClean="0">
                <a:latin typeface="+mj-lt"/>
                <a:cs typeface="Cambria"/>
              </a:rPr>
              <a:t>Certains troncs nerveux sont principalement moteurs </a:t>
            </a:r>
            <a:br>
              <a:rPr lang="fr-BE" sz="2400" dirty="0" smtClean="0">
                <a:latin typeface="+mj-lt"/>
                <a:cs typeface="Cambria"/>
              </a:rPr>
            </a:br>
            <a:r>
              <a:rPr lang="fr-BE" sz="2400" dirty="0" smtClean="0">
                <a:latin typeface="+mj-lt"/>
                <a:cs typeface="Cambria"/>
              </a:rPr>
              <a:t>	(sus-scapulaire, spinal, thoracique long)</a:t>
            </a:r>
          </a:p>
          <a:p>
            <a:pPr indent="358775">
              <a:tabLst>
                <a:tab pos="358775" algn="l"/>
              </a:tabLst>
            </a:pPr>
            <a:endParaRPr lang="fr-BE" sz="2400" dirty="0" smtClean="0">
              <a:latin typeface="+mj-lt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236660"/>
            <a:ext cx="7978913" cy="3939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/>
              <a:t>l’ENMG est souvent prise en défaut</a:t>
            </a:r>
            <a:endParaRPr lang="fr-FR" sz="2400" dirty="0" smtClean="0"/>
          </a:p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 smtClean="0"/>
              <a:t>Neurographie sensitive normale (</a:t>
            </a:r>
            <a:r>
              <a:rPr lang="fr-FR" sz="2400" dirty="0" err="1" smtClean="0"/>
              <a:t>dégéné</a:t>
            </a:r>
            <a:r>
              <a:rPr lang="fr-FR" sz="2400" dirty="0" smtClean="0"/>
              <a:t> W incomplète)</a:t>
            </a:r>
          </a:p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 smtClean="0"/>
              <a:t>Taille de la réponse M</a:t>
            </a:r>
            <a:br>
              <a:rPr lang="fr-FR" sz="2400" dirty="0" smtClean="0"/>
            </a:br>
            <a:r>
              <a:rPr lang="fr-FR" sz="2400" dirty="0" smtClean="0"/>
              <a:t>	- toujours N St sous le SL (</a:t>
            </a:r>
            <a:r>
              <a:rPr lang="fr-FR" sz="2400" dirty="0" err="1" smtClean="0"/>
              <a:t>dégéné</a:t>
            </a:r>
            <a:r>
              <a:rPr lang="fr-FR" sz="2400" dirty="0" smtClean="0"/>
              <a:t> W incomplète)</a:t>
            </a:r>
            <a:br>
              <a:rPr lang="fr-FR" sz="2400" dirty="0" smtClean="0"/>
            </a:br>
            <a:r>
              <a:rPr lang="fr-FR" sz="2400" dirty="0" smtClean="0"/>
              <a:t>	- N St sous le SL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et</a:t>
            </a:r>
            <a:r>
              <a:rPr lang="fr-FR" sz="2400" dirty="0" smtClean="0"/>
              <a:t> réduite St </a:t>
            </a:r>
            <a:r>
              <a:rPr lang="fr-FR" sz="2400" dirty="0" err="1" smtClean="0"/>
              <a:t>Erb</a:t>
            </a:r>
            <a:r>
              <a:rPr lang="fr-FR" sz="2400" dirty="0" smtClean="0"/>
              <a:t> (dans un territoire </a:t>
            </a:r>
            <a:r>
              <a:rPr lang="fr-FR" sz="2400" dirty="0" err="1" smtClean="0"/>
              <a:t>plégique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 smtClean="0"/>
              <a:t>		=&gt; </a:t>
            </a:r>
            <a:r>
              <a:rPr lang="fr-FR" sz="2400" b="1" dirty="0" smtClean="0">
                <a:solidFill>
                  <a:srgbClr val="E46C0A"/>
                </a:solidFill>
              </a:rPr>
              <a:t>BC/pseudo BC</a:t>
            </a:r>
            <a:r>
              <a:rPr lang="fr-FR" sz="2400" dirty="0" smtClean="0"/>
              <a:t> (perte axonale secondaire) </a:t>
            </a:r>
            <a:r>
              <a:rPr lang="fr-FR" sz="2400" b="1" dirty="0" smtClean="0">
                <a:solidFill>
                  <a:srgbClr val="E46C0A"/>
                </a:solidFill>
              </a:rPr>
              <a:t>IC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</a:t>
            </a:r>
            <a:endParaRPr lang="fr-FR" sz="2400" b="1" dirty="0" smtClean="0">
              <a:solidFill>
                <a:srgbClr val="0000FF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371600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Démarche diagnostique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fr-FR" sz="2400" b="1" dirty="0">
                <a:solidFill>
                  <a:srgbClr val="0000FF"/>
                </a:solidFill>
              </a:rPr>
              <a:t>Avant le 6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jour </a:t>
            </a:r>
            <a:r>
              <a:rPr lang="fr-FR" sz="2400" b="1" dirty="0" err="1">
                <a:solidFill>
                  <a:srgbClr val="0000FF"/>
                </a:solidFill>
              </a:rPr>
              <a:t>post-lésionnel</a:t>
            </a:r>
            <a:r>
              <a:rPr lang="fr-FR" sz="2400" b="1" dirty="0">
                <a:solidFill>
                  <a:srgbClr val="FF0000"/>
                </a:solidFill>
              </a:rPr>
              <a:t> </a:t>
            </a:r>
            <a:r>
              <a:rPr lang="fr-FR" sz="3200" dirty="0"/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236659"/>
            <a:ext cx="797891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 smtClean="0"/>
              <a:t>Activité EMG de repos : absente (trop tôt)</a:t>
            </a:r>
          </a:p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/>
              <a:t>Les tracés EMG sont appauvris proportionnellement à 	l’effort développé par le patient (mais le déficit de force 	peut être lié à</a:t>
            </a:r>
            <a:r>
              <a:rPr lang="fr-FR" sz="2400" dirty="0" smtClean="0"/>
              <a:t> une mobilisation douloureuse, </a:t>
            </a:r>
            <a:r>
              <a:rPr lang="fr-FR" sz="2400" dirty="0"/>
              <a:t>fractures…) </a:t>
            </a:r>
          </a:p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/>
              <a:t>Neurogène si </a:t>
            </a:r>
            <a:r>
              <a:rPr lang="fr-FR" sz="2400" b="1" dirty="0">
                <a:solidFill>
                  <a:srgbClr val="0000FF"/>
                </a:solidFill>
              </a:rPr>
              <a:t>augmentation du recrutement </a:t>
            </a:r>
            <a:r>
              <a:rPr lang="fr-FR" sz="2400" b="1" dirty="0" smtClean="0">
                <a:solidFill>
                  <a:srgbClr val="0000FF"/>
                </a:solidFill>
              </a:rPr>
              <a:t>temporel</a:t>
            </a:r>
          </a:p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 smtClean="0"/>
              <a:t>PUM normaux</a:t>
            </a:r>
            <a:endParaRPr lang="fr-FR" sz="240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371600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Démarche diagnostique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fr-FR" sz="2400" b="1" dirty="0">
                <a:solidFill>
                  <a:srgbClr val="0000FF"/>
                </a:solidFill>
              </a:rPr>
              <a:t>Avant le 6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jour </a:t>
            </a:r>
            <a:r>
              <a:rPr lang="fr-FR" sz="2400" b="1" dirty="0" err="1">
                <a:solidFill>
                  <a:srgbClr val="0000FF"/>
                </a:solidFill>
              </a:rPr>
              <a:t>post-lésionnel</a:t>
            </a:r>
            <a:r>
              <a:rPr lang="fr-FR" sz="2400" b="1" dirty="0">
                <a:solidFill>
                  <a:srgbClr val="FF0000"/>
                </a:solidFill>
              </a:rPr>
              <a:t> </a:t>
            </a:r>
            <a:r>
              <a:rPr lang="fr-FR" sz="3200" dirty="0"/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5576" y="1687509"/>
            <a:ext cx="8422185" cy="19389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/>
              <a:t>l’ENMG précoce n’est néanmoins pas inutile</a:t>
            </a:r>
          </a:p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/>
              <a:t>Peut révéler une </a:t>
            </a:r>
            <a:r>
              <a:rPr lang="fr-FR" sz="2400" b="1" dirty="0">
                <a:solidFill>
                  <a:srgbClr val="0000FF"/>
                </a:solidFill>
              </a:rPr>
              <a:t>neuropathie préexistante </a:t>
            </a:r>
            <a:r>
              <a:rPr lang="fr-FR" sz="2400" dirty="0"/>
              <a:t>à la lésion </a:t>
            </a:r>
            <a:r>
              <a:rPr lang="fr-FR" sz="2400" dirty="0" err="1" smtClean="0"/>
              <a:t>plexuelle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(canal carpien, ulnaire au coude, PNP </a:t>
            </a:r>
            <a:r>
              <a:rPr lang="fr-FR" sz="2400" dirty="0" err="1" smtClean="0"/>
              <a:t>etc</a:t>
            </a:r>
            <a:r>
              <a:rPr lang="fr-FR" sz="2400" dirty="0" smtClean="0"/>
              <a:t>…)</a:t>
            </a:r>
          </a:p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 smtClean="0"/>
              <a:t>l’ENMG </a:t>
            </a:r>
            <a:r>
              <a:rPr lang="fr-FR" sz="2400" dirty="0"/>
              <a:t>précoce est parfois</a:t>
            </a:r>
            <a:r>
              <a:rPr lang="fr-FR" sz="2400" dirty="0" smtClean="0"/>
              <a:t> le </a:t>
            </a:r>
            <a:r>
              <a:rPr lang="fr-FR" sz="2400" dirty="0"/>
              <a:t>seul moment où il sera possible</a:t>
            </a:r>
            <a:r>
              <a:rPr lang="fr-FR" sz="2400" dirty="0" smtClean="0"/>
              <a:t> 	de </a:t>
            </a:r>
            <a:r>
              <a:rPr lang="fr-FR" sz="2400" dirty="0"/>
              <a:t>localiser un </a:t>
            </a:r>
            <a:r>
              <a:rPr lang="fr-FR" sz="2400" b="1" dirty="0" err="1">
                <a:solidFill>
                  <a:srgbClr val="0000FF"/>
                </a:solidFill>
              </a:rPr>
              <a:t>pseudo-BC</a:t>
            </a:r>
            <a:r>
              <a:rPr lang="fr-FR" sz="2400" b="1" dirty="0" smtClean="0">
                <a:solidFill>
                  <a:srgbClr val="0000FF"/>
                </a:solidFill>
              </a:rPr>
              <a:t> </a:t>
            </a:r>
            <a:r>
              <a:rPr lang="fr-FR" sz="2400" dirty="0" smtClean="0"/>
              <a:t>(</a:t>
            </a:r>
            <a:r>
              <a:rPr lang="fr-FR" sz="2400" dirty="0"/>
              <a:t>atteinte axonale)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0000FF"/>
                </a:solidFill>
              </a:rPr>
              <a:t>IC</a:t>
            </a:r>
            <a:endParaRPr lang="fr-FR" sz="2400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371600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Démarche diagnostique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fr-FR" sz="2400" b="1" dirty="0">
                <a:solidFill>
                  <a:srgbClr val="0000FF"/>
                </a:solidFill>
              </a:rPr>
              <a:t>Avant le 6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jour </a:t>
            </a:r>
            <a:r>
              <a:rPr lang="fr-FR" sz="2400" b="1" dirty="0" err="1">
                <a:solidFill>
                  <a:srgbClr val="0000FF"/>
                </a:solidFill>
              </a:rPr>
              <a:t>post-lésionnel</a:t>
            </a:r>
            <a:r>
              <a:rPr lang="fr-FR" sz="2400" b="1" dirty="0">
                <a:solidFill>
                  <a:srgbClr val="FF0000"/>
                </a:solidFill>
              </a:rPr>
              <a:t> </a:t>
            </a:r>
            <a:r>
              <a:rPr lang="fr-FR" sz="3200" dirty="0"/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er 5"/>
          <p:cNvGrpSpPr/>
          <p:nvPr/>
        </p:nvGrpSpPr>
        <p:grpSpPr>
          <a:xfrm>
            <a:off x="6273810" y="4397262"/>
            <a:ext cx="2711450" cy="533400"/>
            <a:chOff x="5892800" y="3187700"/>
            <a:chExt cx="3213100" cy="1092200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5892800" y="34417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5892800" y="42545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riangle isocèle 8"/>
            <p:cNvSpPr/>
            <p:nvPr/>
          </p:nvSpPr>
          <p:spPr>
            <a:xfrm>
              <a:off x="8369300" y="3187700"/>
              <a:ext cx="292100" cy="2667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isocèle 9"/>
            <p:cNvSpPr/>
            <p:nvPr/>
          </p:nvSpPr>
          <p:spPr>
            <a:xfrm>
              <a:off x="6184900" y="3543300"/>
              <a:ext cx="812800" cy="6985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8239069" y="3750931"/>
            <a:ext cx="50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Erb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206753" y="3750931"/>
            <a:ext cx="1281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Sous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Erb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Ax, B, AB, P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633535"/>
            <a:ext cx="84221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/>
              <a:t>La dégénérescence Wallérienne est habituellement </a:t>
            </a:r>
            <a:r>
              <a:rPr lang="fr-FR" sz="2400" dirty="0" smtClean="0"/>
              <a:t>complète</a:t>
            </a:r>
          </a:p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u="sng" dirty="0"/>
              <a:t>Si l’amplitude des réponses sensitives distales reste </a:t>
            </a:r>
            <a:r>
              <a:rPr lang="fr-FR" sz="2400" u="sng"/>
              <a:t>normale</a:t>
            </a:r>
            <a:r>
              <a:rPr lang="fr-FR" sz="2400"/>
              <a:t> </a:t>
            </a:r>
            <a:r>
              <a:rPr lang="fr-FR" sz="2400" smtClean="0"/>
              <a:t>	</a:t>
            </a:r>
            <a:r>
              <a:rPr lang="fr-FR" sz="2400" b="1" smtClean="0"/>
              <a:t>3</a:t>
            </a:r>
            <a:r>
              <a:rPr lang="fr-FR" sz="2400" smtClean="0"/>
              <a:t> situations peuvent se présenter :</a:t>
            </a:r>
            <a:br>
              <a:rPr lang="fr-FR" sz="2400" smtClean="0"/>
            </a:br>
            <a:r>
              <a:rPr lang="fr-FR" sz="2400" dirty="0" smtClean="0"/>
              <a:t>	=</a:t>
            </a:r>
            <a:r>
              <a:rPr lang="fr-FR" sz="2400" dirty="0"/>
              <a:t>&gt; lésion</a:t>
            </a:r>
            <a:r>
              <a:rPr lang="fr-FR" sz="2400" dirty="0" smtClean="0"/>
              <a:t> </a:t>
            </a:r>
            <a:r>
              <a:rPr lang="fr-FR" sz="2400" b="1" dirty="0" err="1" smtClean="0">
                <a:solidFill>
                  <a:srgbClr val="0000FF"/>
                </a:solidFill>
              </a:rPr>
              <a:t>neurapraxique</a:t>
            </a:r>
            <a:r>
              <a:rPr lang="fr-FR" sz="2400" b="1" dirty="0" smtClean="0">
                <a:solidFill>
                  <a:srgbClr val="0000FF"/>
                </a:solidFill>
              </a:rPr>
              <a:t> : </a:t>
            </a:r>
            <a:r>
              <a:rPr lang="fr-FR" sz="2400" b="1" dirty="0" smtClean="0">
                <a:solidFill>
                  <a:srgbClr val="FF6600"/>
                </a:solidFill>
              </a:rPr>
              <a:t>réponses M normales en amplitude </a:t>
            </a:r>
            <a:r>
              <a:rPr lang="fr-FR" sz="2400" dirty="0" smtClean="0"/>
              <a:t>	=&gt; </a:t>
            </a:r>
            <a:r>
              <a:rPr lang="fr-FR" sz="2400" b="1" dirty="0">
                <a:solidFill>
                  <a:srgbClr val="0000FF"/>
                </a:solidFill>
              </a:rPr>
              <a:t>avulsion </a:t>
            </a:r>
            <a:r>
              <a:rPr lang="fr-FR" sz="2400" dirty="0" smtClean="0"/>
              <a:t>radiculaire :  </a:t>
            </a:r>
            <a:r>
              <a:rPr lang="fr-FR" sz="2400" b="1" dirty="0" smtClean="0">
                <a:solidFill>
                  <a:srgbClr val="FF6600"/>
                </a:solidFill>
              </a:rPr>
              <a:t>réponses M réduites </a:t>
            </a:r>
            <a:r>
              <a:rPr lang="fr-FR" sz="2400" b="1" dirty="0">
                <a:solidFill>
                  <a:srgbClr val="FF6600"/>
                </a:solidFill>
              </a:rPr>
              <a:t>en </a:t>
            </a:r>
            <a:r>
              <a:rPr lang="fr-FR" sz="2400" b="1" dirty="0" smtClean="0">
                <a:solidFill>
                  <a:srgbClr val="FF6600"/>
                </a:solidFill>
              </a:rPr>
              <a:t>amplitude</a:t>
            </a:r>
          </a:p>
          <a:p>
            <a:pPr indent="358775">
              <a:tabLst>
                <a:tab pos="358775" algn="l"/>
                <a:tab pos="539750" algn="l"/>
              </a:tabLst>
            </a:pPr>
            <a:r>
              <a:rPr lang="fr-FR" sz="2400" dirty="0" smtClean="0"/>
              <a:t>=&gt; atteinte </a:t>
            </a:r>
            <a:r>
              <a:rPr lang="fr-FR" sz="2400" dirty="0"/>
              <a:t>purement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0000FF"/>
                </a:solidFill>
              </a:rPr>
              <a:t>motrice </a:t>
            </a:r>
            <a:r>
              <a:rPr lang="fr-FR" sz="2400" dirty="0" smtClean="0"/>
              <a:t>: </a:t>
            </a:r>
            <a:r>
              <a:rPr lang="fr-FR" sz="2400" b="1" dirty="0" smtClean="0">
                <a:solidFill>
                  <a:srgbClr val="FF6600"/>
                </a:solidFill>
              </a:rPr>
              <a:t>pas de déficit sensitif clinique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(</a:t>
            </a:r>
            <a:r>
              <a:rPr lang="fr-FR" sz="2400" dirty="0"/>
              <a:t>NMMBC, </a:t>
            </a:r>
            <a:r>
              <a:rPr lang="fr-FR" sz="2400" dirty="0" err="1"/>
              <a:t>Parsonage</a:t>
            </a:r>
            <a:r>
              <a:rPr lang="fr-FR" sz="2400" dirty="0"/>
              <a:t> &amp; Turner, lésion isolée des racines 	ventrales plus fragiles) 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" y="278573"/>
            <a:ext cx="898526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Démarche diagnostique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fr-FR" sz="2400" b="1" dirty="0">
                <a:solidFill>
                  <a:srgbClr val="0000FF"/>
                </a:solidFill>
              </a:rPr>
              <a:t>Entre le 12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jour et la 3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semaine </a:t>
            </a:r>
            <a:r>
              <a:rPr lang="fr-FR" sz="2400" b="1" dirty="0" err="1">
                <a:solidFill>
                  <a:srgbClr val="0000FF"/>
                </a:solidFill>
              </a:rPr>
              <a:t>post-lésionnel</a:t>
            </a:r>
            <a:r>
              <a:rPr lang="fr-FR" sz="2400" b="1" dirty="0">
                <a:solidFill>
                  <a:srgbClr val="0000FF"/>
                </a:solidFill>
              </a:rPr>
              <a:t>    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6875" y="1487653"/>
            <a:ext cx="84983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u="sng" dirty="0" smtClean="0"/>
              <a:t>Taille de la réponse M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	(</a:t>
            </a:r>
            <a:r>
              <a:rPr lang="fr-FR" sz="2400" dirty="0"/>
              <a:t>nerfs médian, ulnaire et radial), </a:t>
            </a:r>
            <a:br>
              <a:rPr lang="fr-FR" sz="2400" dirty="0"/>
            </a:br>
            <a:r>
              <a:rPr lang="fr-FR" sz="2400" dirty="0"/>
              <a:t>	</a:t>
            </a:r>
            <a:r>
              <a:rPr lang="fr-FR" sz="2400" b="1" dirty="0"/>
              <a:t>3</a:t>
            </a:r>
            <a:r>
              <a:rPr lang="fr-FR" sz="2400" dirty="0"/>
              <a:t> situations peuvent se présenter :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	-	</a:t>
            </a:r>
            <a:r>
              <a:rPr lang="fr-FR" sz="2400" b="1" dirty="0" smtClean="0">
                <a:solidFill>
                  <a:srgbClr val="0000FF"/>
                </a:solidFill>
              </a:rPr>
              <a:t>normale St </a:t>
            </a:r>
            <a:r>
              <a:rPr lang="fr-FR" sz="2400" b="1" dirty="0" err="1" smtClean="0">
                <a:solidFill>
                  <a:srgbClr val="0000FF"/>
                </a:solidFill>
              </a:rPr>
              <a:t>Erb</a:t>
            </a:r>
            <a:r>
              <a:rPr lang="fr-FR" sz="2400" b="1" dirty="0" smtClean="0">
                <a:solidFill>
                  <a:srgbClr val="0000FF"/>
                </a:solidFill>
              </a:rPr>
              <a:t> </a:t>
            </a:r>
            <a:r>
              <a:rPr lang="fr-FR" sz="2400" b="1" dirty="0" smtClean="0">
                <a:solidFill>
                  <a:srgbClr val="E46C0A"/>
                </a:solidFill>
              </a:rPr>
              <a:t/>
            </a:r>
            <a:br>
              <a:rPr lang="fr-FR" sz="2400" b="1" dirty="0" smtClean="0">
                <a:solidFill>
                  <a:srgbClr val="E46C0A"/>
                </a:solidFill>
              </a:rPr>
            </a:br>
            <a:r>
              <a:rPr lang="fr-FR" sz="2400" b="1" dirty="0" smtClean="0">
                <a:solidFill>
                  <a:srgbClr val="E46C0A"/>
                </a:solidFill>
              </a:rPr>
              <a:t>		</a:t>
            </a:r>
            <a:r>
              <a:rPr lang="fr-FR" sz="2400" dirty="0" smtClean="0"/>
              <a:t>=</a:t>
            </a:r>
            <a:r>
              <a:rPr lang="fr-FR" sz="2400" dirty="0"/>
              <a:t>&gt;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FF6600"/>
                </a:solidFill>
              </a:rPr>
              <a:t>BC </a:t>
            </a:r>
            <a:r>
              <a:rPr lang="fr-FR" sz="2400" b="1" dirty="0" err="1" smtClean="0">
                <a:solidFill>
                  <a:srgbClr val="FF6600"/>
                </a:solidFill>
              </a:rPr>
              <a:t>supra-claviculaire</a:t>
            </a:r>
            <a:r>
              <a:rPr lang="fr-FR" sz="2400" b="1" dirty="0" smtClean="0">
                <a:solidFill>
                  <a:srgbClr val="0000FF"/>
                </a:solidFill>
              </a:rPr>
              <a:t/>
            </a:r>
            <a:br>
              <a:rPr lang="fr-FR" sz="2400" b="1" dirty="0" smtClean="0">
                <a:solidFill>
                  <a:srgbClr val="0000FF"/>
                </a:solidFill>
              </a:rPr>
            </a:br>
            <a:r>
              <a:rPr lang="fr-FR" sz="2400" b="1" dirty="0" smtClean="0">
                <a:solidFill>
                  <a:srgbClr val="0000FF"/>
                </a:solidFill>
              </a:rPr>
              <a:t>	</a:t>
            </a:r>
            <a:r>
              <a:rPr lang="fr-FR" sz="2400" dirty="0" smtClean="0"/>
              <a:t>-</a:t>
            </a:r>
            <a:r>
              <a:rPr lang="fr-FR" sz="2400" b="1" dirty="0" smtClean="0">
                <a:solidFill>
                  <a:srgbClr val="0000FF"/>
                </a:solidFill>
              </a:rPr>
              <a:t>	réduite St nerveuse </a:t>
            </a:r>
            <a:r>
              <a:rPr lang="fr-FR" sz="2400" b="1" dirty="0">
                <a:solidFill>
                  <a:srgbClr val="0000FF"/>
                </a:solidFill>
              </a:rPr>
              <a:t>sous le SL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	=</a:t>
            </a:r>
            <a:r>
              <a:rPr lang="fr-FR" sz="2400" dirty="0"/>
              <a:t>&gt; </a:t>
            </a:r>
            <a:r>
              <a:rPr lang="fr-FR" sz="2400" b="1" dirty="0">
                <a:solidFill>
                  <a:srgbClr val="FF6600"/>
                </a:solidFill>
              </a:rPr>
              <a:t>atteinte axonale</a:t>
            </a:r>
            <a:r>
              <a:rPr lang="fr-FR" sz="2400" b="1" dirty="0" smtClean="0">
                <a:solidFill>
                  <a:srgbClr val="FF6600"/>
                </a:solidFill>
              </a:rPr>
              <a:t> </a:t>
            </a:r>
            <a:r>
              <a:rPr lang="fr-FR" sz="2400" b="1" dirty="0" smtClean="0">
                <a:solidFill>
                  <a:srgbClr val="0000FF"/>
                </a:solidFill>
              </a:rPr>
              <a:t/>
            </a:r>
            <a:br>
              <a:rPr lang="fr-FR" sz="2400" b="1" dirty="0" smtClean="0">
                <a:solidFill>
                  <a:srgbClr val="0000FF"/>
                </a:solidFill>
              </a:rPr>
            </a:br>
            <a:r>
              <a:rPr lang="fr-FR" sz="2400" b="1" dirty="0" smtClean="0">
                <a:solidFill>
                  <a:srgbClr val="0000FF"/>
                </a:solidFill>
              </a:rPr>
              <a:t>	</a:t>
            </a:r>
            <a:r>
              <a:rPr lang="fr-FR" sz="2400" dirty="0" smtClean="0"/>
              <a:t>- </a:t>
            </a:r>
            <a:r>
              <a:rPr lang="fr-FR" sz="2400" b="1" dirty="0" smtClean="0">
                <a:solidFill>
                  <a:srgbClr val="0000FF"/>
                </a:solidFill>
              </a:rPr>
              <a:t>réduite St </a:t>
            </a:r>
            <a:r>
              <a:rPr lang="fr-FR" sz="2400" b="1" dirty="0" err="1" smtClean="0">
                <a:solidFill>
                  <a:srgbClr val="0000FF"/>
                </a:solidFill>
              </a:rPr>
              <a:t>Erb</a:t>
            </a:r>
            <a:r>
              <a:rPr lang="fr-FR" sz="2400" b="1" dirty="0" smtClean="0">
                <a:solidFill>
                  <a:srgbClr val="0000FF"/>
                </a:solidFill>
              </a:rPr>
              <a:t> </a:t>
            </a:r>
            <a:r>
              <a:rPr lang="fr-FR" sz="2400" b="1" dirty="0">
                <a:solidFill>
                  <a:srgbClr val="0000FF"/>
                </a:solidFill>
              </a:rPr>
              <a:t>et</a:t>
            </a:r>
            <a:r>
              <a:rPr lang="fr-FR" sz="2400" b="1" dirty="0" smtClean="0">
                <a:solidFill>
                  <a:srgbClr val="0000FF"/>
                </a:solidFill>
              </a:rPr>
              <a:t> normale St sous </a:t>
            </a:r>
            <a:r>
              <a:rPr lang="fr-FR" sz="2400" b="1" dirty="0">
                <a:solidFill>
                  <a:srgbClr val="0000FF"/>
                </a:solidFill>
              </a:rPr>
              <a:t>le SL</a:t>
            </a:r>
            <a:r>
              <a:rPr lang="fr-FR" sz="2400" b="1" dirty="0" smtClean="0">
                <a:solidFill>
                  <a:srgbClr val="0000FF"/>
                </a:solidFill>
              </a:rPr>
              <a:t> </a:t>
            </a:r>
            <a:r>
              <a:rPr lang="fr-FR" sz="2400" b="1" dirty="0" smtClean="0">
                <a:solidFill>
                  <a:srgbClr val="E46C0A"/>
                </a:solidFill>
              </a:rPr>
              <a:t/>
            </a:r>
            <a:br>
              <a:rPr lang="fr-FR" sz="2400" b="1" dirty="0" smtClean="0">
                <a:solidFill>
                  <a:srgbClr val="E46C0A"/>
                </a:solidFill>
              </a:rPr>
            </a:br>
            <a:r>
              <a:rPr lang="fr-FR" sz="2400" b="1" dirty="0" smtClean="0">
                <a:solidFill>
                  <a:srgbClr val="E46C0A"/>
                </a:solidFill>
              </a:rPr>
              <a:t>		</a:t>
            </a:r>
            <a:r>
              <a:rPr lang="fr-FR" sz="2400" dirty="0" smtClean="0"/>
              <a:t>=</a:t>
            </a:r>
            <a:r>
              <a:rPr lang="fr-FR" sz="2400" dirty="0"/>
              <a:t>&gt; </a:t>
            </a:r>
            <a:r>
              <a:rPr lang="fr-FR" sz="2400" b="1" dirty="0">
                <a:solidFill>
                  <a:srgbClr val="FF6600"/>
                </a:solidFill>
              </a:rPr>
              <a:t>BC infra-claviculaire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" y="278573"/>
            <a:ext cx="898526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Démarche diagnostique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fr-FR" sz="2400" b="1" dirty="0">
                <a:solidFill>
                  <a:srgbClr val="0000FF"/>
                </a:solidFill>
              </a:rPr>
              <a:t>Entre le 12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jour et la 3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semaine </a:t>
            </a:r>
            <a:r>
              <a:rPr lang="fr-FR" sz="2400" b="1" dirty="0" err="1">
                <a:solidFill>
                  <a:srgbClr val="0000FF"/>
                </a:solidFill>
              </a:rPr>
              <a:t>post-lésionnel</a:t>
            </a:r>
            <a:r>
              <a:rPr lang="fr-FR" sz="2400" b="1" dirty="0">
                <a:solidFill>
                  <a:srgbClr val="0000FF"/>
                </a:solidFill>
              </a:rPr>
              <a:t>    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er 9"/>
          <p:cNvGrpSpPr/>
          <p:nvPr/>
        </p:nvGrpSpPr>
        <p:grpSpPr>
          <a:xfrm>
            <a:off x="6553200" y="2114550"/>
            <a:ext cx="2400300" cy="590550"/>
            <a:chOff x="5892800" y="876300"/>
            <a:chExt cx="3213100" cy="1524000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5892800" y="15621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>
              <a:off x="5892800" y="23749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riangle isocèle 7"/>
            <p:cNvSpPr/>
            <p:nvPr/>
          </p:nvSpPr>
          <p:spPr>
            <a:xfrm>
              <a:off x="8140700" y="876300"/>
              <a:ext cx="812800" cy="6985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isocèle 8"/>
            <p:cNvSpPr/>
            <p:nvPr/>
          </p:nvSpPr>
          <p:spPr>
            <a:xfrm>
              <a:off x="6184900" y="1663700"/>
              <a:ext cx="812800" cy="6985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r 12"/>
          <p:cNvGrpSpPr/>
          <p:nvPr/>
        </p:nvGrpSpPr>
        <p:grpSpPr>
          <a:xfrm>
            <a:off x="6584961" y="3467249"/>
            <a:ext cx="2400300" cy="166751"/>
            <a:chOff x="5892800" y="6184900"/>
            <a:chExt cx="3213100" cy="292100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5892800" y="64516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riangle isocèle 11"/>
            <p:cNvSpPr/>
            <p:nvPr/>
          </p:nvSpPr>
          <p:spPr>
            <a:xfrm>
              <a:off x="6464300" y="6184900"/>
              <a:ext cx="292100" cy="2667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er 13"/>
          <p:cNvGrpSpPr/>
          <p:nvPr/>
        </p:nvGrpSpPr>
        <p:grpSpPr>
          <a:xfrm>
            <a:off x="6584961" y="3987412"/>
            <a:ext cx="2400300" cy="514793"/>
            <a:chOff x="5892800" y="3187700"/>
            <a:chExt cx="3213100" cy="1092200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5892800" y="34417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892800" y="42545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riangle isocèle 16"/>
            <p:cNvSpPr/>
            <p:nvPr/>
          </p:nvSpPr>
          <p:spPr>
            <a:xfrm>
              <a:off x="8369300" y="3187700"/>
              <a:ext cx="292100" cy="2667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isocèle 17"/>
            <p:cNvSpPr/>
            <p:nvPr/>
          </p:nvSpPr>
          <p:spPr>
            <a:xfrm>
              <a:off x="6184900" y="3543300"/>
              <a:ext cx="812800" cy="6985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8245161" y="1685098"/>
            <a:ext cx="50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Erb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28745" y="1685098"/>
            <a:ext cx="1281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Sous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Erb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Ax, B, AB, P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13" name="Grouper 22"/>
          <p:cNvGrpSpPr/>
          <p:nvPr/>
        </p:nvGrpSpPr>
        <p:grpSpPr>
          <a:xfrm>
            <a:off x="6581144" y="3124200"/>
            <a:ext cx="2423156" cy="164045"/>
            <a:chOff x="5892800" y="5321300"/>
            <a:chExt cx="3213100" cy="279400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5892800" y="55753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riangle isocèle 21"/>
            <p:cNvSpPr/>
            <p:nvPr/>
          </p:nvSpPr>
          <p:spPr>
            <a:xfrm>
              <a:off x="8369300" y="5321300"/>
              <a:ext cx="292100" cy="2667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822210" y="3349532"/>
            <a:ext cx="607191" cy="4699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245162" y="2079895"/>
            <a:ext cx="607191" cy="4699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22210" y="4140107"/>
            <a:ext cx="607191" cy="4699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32462" y="3867151"/>
            <a:ext cx="607191" cy="4699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20615" y="2390140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1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6120615" y="3328750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2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6120615" y="4155020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3056102"/>
            <a:ext cx="842218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/>
              <a:t>C’est à ce stade que la </a:t>
            </a:r>
            <a:r>
              <a:rPr lang="fr-FR" sz="2400" b="1" dirty="0">
                <a:solidFill>
                  <a:srgbClr val="0000FF"/>
                </a:solidFill>
              </a:rPr>
              <a:t>surface du pic négatif initial </a:t>
            </a:r>
            <a:r>
              <a:rPr lang="fr-FR" sz="2400" dirty="0"/>
              <a:t>des 	réponses</a:t>
            </a:r>
            <a:r>
              <a:rPr lang="fr-FR" sz="2400" dirty="0" smtClean="0"/>
              <a:t> M est </a:t>
            </a:r>
            <a:r>
              <a:rPr lang="fr-FR" sz="2400" dirty="0"/>
              <a:t>le meilleur paramètre pour</a:t>
            </a:r>
            <a:r>
              <a:rPr lang="fr-FR" sz="2400" dirty="0" smtClean="0"/>
              <a:t> évaluer </a:t>
            </a:r>
            <a:r>
              <a:rPr lang="fr-FR" sz="2400" dirty="0"/>
              <a:t>le degré de</a:t>
            </a:r>
            <a:r>
              <a:rPr lang="fr-FR" sz="2400" dirty="0" smtClean="0"/>
              <a:t> 	</a:t>
            </a:r>
            <a:r>
              <a:rPr lang="fr-FR" sz="2400" b="1" dirty="0" smtClean="0">
                <a:solidFill>
                  <a:srgbClr val="E46C0A"/>
                </a:solidFill>
              </a:rPr>
              <a:t>perte </a:t>
            </a:r>
            <a:r>
              <a:rPr lang="fr-FR" sz="2400" b="1" dirty="0">
                <a:solidFill>
                  <a:srgbClr val="E46C0A"/>
                </a:solidFill>
              </a:rPr>
              <a:t>axonale </a:t>
            </a:r>
            <a:r>
              <a:rPr lang="fr-FR" sz="2400" dirty="0" smtClean="0"/>
              <a:t>(St sous le SL)</a:t>
            </a:r>
            <a:endParaRPr lang="fr-FR" sz="240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" y="278573"/>
            <a:ext cx="898526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Démarche diagnostique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fr-FR" sz="2400" b="1" dirty="0">
                <a:solidFill>
                  <a:srgbClr val="0000FF"/>
                </a:solidFill>
              </a:rPr>
              <a:t>Entre le 12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jour et la 3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semaine </a:t>
            </a:r>
            <a:r>
              <a:rPr lang="fr-FR" sz="2400" b="1" dirty="0" err="1">
                <a:solidFill>
                  <a:srgbClr val="0000FF"/>
                </a:solidFill>
              </a:rPr>
              <a:t>post-lésionnel</a:t>
            </a:r>
            <a:r>
              <a:rPr lang="fr-FR" sz="2400" b="1" dirty="0">
                <a:solidFill>
                  <a:srgbClr val="0000FF"/>
                </a:solidFill>
              </a:rPr>
              <a:t>    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er 3"/>
          <p:cNvGrpSpPr/>
          <p:nvPr/>
        </p:nvGrpSpPr>
        <p:grpSpPr>
          <a:xfrm>
            <a:off x="1358900" y="1768746"/>
            <a:ext cx="2400300" cy="590550"/>
            <a:chOff x="5892800" y="876300"/>
            <a:chExt cx="3213100" cy="1524000"/>
          </a:xfrm>
        </p:grpSpPr>
        <p:cxnSp>
          <p:nvCxnSpPr>
            <p:cNvPr id="6" name="Connecteur droit 5"/>
            <p:cNvCxnSpPr/>
            <p:nvPr/>
          </p:nvCxnSpPr>
          <p:spPr>
            <a:xfrm>
              <a:off x="5892800" y="15621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5892800" y="23749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riangle isocèle 8"/>
            <p:cNvSpPr/>
            <p:nvPr/>
          </p:nvSpPr>
          <p:spPr>
            <a:xfrm>
              <a:off x="8140700" y="876300"/>
              <a:ext cx="812800" cy="6985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iangle isocèle 9"/>
            <p:cNvSpPr/>
            <p:nvPr/>
          </p:nvSpPr>
          <p:spPr>
            <a:xfrm>
              <a:off x="6184900" y="1663700"/>
              <a:ext cx="812800" cy="6985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77110" y="2039414"/>
            <a:ext cx="607191" cy="4699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r 12"/>
          <p:cNvGrpSpPr/>
          <p:nvPr/>
        </p:nvGrpSpPr>
        <p:grpSpPr>
          <a:xfrm>
            <a:off x="5214514" y="2192545"/>
            <a:ext cx="2400300" cy="166751"/>
            <a:chOff x="5892800" y="6184900"/>
            <a:chExt cx="3213100" cy="292100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5892800" y="6451600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riangle isocèle 14"/>
            <p:cNvSpPr/>
            <p:nvPr/>
          </p:nvSpPr>
          <p:spPr>
            <a:xfrm>
              <a:off x="6464300" y="6184900"/>
              <a:ext cx="292100" cy="2667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er 15"/>
          <p:cNvGrpSpPr/>
          <p:nvPr/>
        </p:nvGrpSpPr>
        <p:grpSpPr>
          <a:xfrm>
            <a:off x="5210697" y="1864002"/>
            <a:ext cx="2423156" cy="175431"/>
            <a:chOff x="5892800" y="5483573"/>
            <a:chExt cx="3213100" cy="298795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892800" y="5756968"/>
              <a:ext cx="3213100" cy="254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riangle isocèle 17"/>
            <p:cNvSpPr/>
            <p:nvPr/>
          </p:nvSpPr>
          <p:spPr>
            <a:xfrm>
              <a:off x="8369300" y="5483573"/>
              <a:ext cx="292100" cy="26670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51763" y="2039414"/>
            <a:ext cx="607191" cy="4699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1920245" y="1346200"/>
            <a:ext cx="106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Côté</a:t>
            </a:r>
            <a:r>
              <a:rPr lang="en-US" b="1" dirty="0" smtClean="0"/>
              <a:t> </a:t>
            </a:r>
            <a:r>
              <a:rPr lang="en-US" b="1" dirty="0" err="1" smtClean="0"/>
              <a:t>sain</a:t>
            </a:r>
            <a:endParaRPr lang="en-US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859654" y="1322001"/>
            <a:ext cx="1316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Côté</a:t>
            </a:r>
            <a:r>
              <a:rPr lang="en-US" b="1" dirty="0" smtClean="0"/>
              <a:t> </a:t>
            </a:r>
            <a:r>
              <a:rPr lang="en-US" b="1" dirty="0" err="1" smtClean="0"/>
              <a:t>atteint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6" y="1690853"/>
            <a:ext cx="84221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b="1" dirty="0">
                <a:solidFill>
                  <a:srgbClr val="0000FF"/>
                </a:solidFill>
              </a:rPr>
              <a:t>Tous les paramètres ENMG sont disponibles </a:t>
            </a:r>
            <a:r>
              <a:rPr lang="fr-FR" sz="2400" dirty="0"/>
              <a:t>pour préciser le 	SL, la sévérité et le pronostic de la plexopathie</a:t>
            </a:r>
          </a:p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/>
              <a:t>La neurographie sensitive et motrice reste inchangée </a:t>
            </a:r>
            <a:endParaRPr lang="fr-FR" sz="2400" dirty="0" smtClean="0"/>
          </a:p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b="1" dirty="0" smtClean="0">
                <a:solidFill>
                  <a:srgbClr val="0000FF"/>
                </a:solidFill>
              </a:rPr>
              <a:t>Absence d’activités </a:t>
            </a:r>
            <a:r>
              <a:rPr lang="fr-FR" sz="2400" b="1" dirty="0">
                <a:solidFill>
                  <a:srgbClr val="0000FF"/>
                </a:solidFill>
              </a:rPr>
              <a:t>de </a:t>
            </a:r>
            <a:r>
              <a:rPr lang="fr-FR" sz="2400" b="1" dirty="0" smtClean="0">
                <a:solidFill>
                  <a:srgbClr val="0000FF"/>
                </a:solidFill>
              </a:rPr>
              <a:t>repos </a:t>
            </a:r>
            <a:br>
              <a:rPr lang="fr-FR" sz="2400" b="1" dirty="0" smtClean="0">
                <a:solidFill>
                  <a:srgbClr val="0000FF"/>
                </a:solidFill>
              </a:rPr>
            </a:br>
            <a:r>
              <a:rPr lang="fr-FR" sz="2400" b="1" dirty="0" smtClean="0">
                <a:solidFill>
                  <a:srgbClr val="0000FF"/>
                </a:solidFill>
              </a:rPr>
              <a:t>	- </a:t>
            </a:r>
            <a:r>
              <a:rPr lang="fr-FR" sz="2400" b="1" dirty="0" err="1" smtClean="0">
                <a:solidFill>
                  <a:schemeClr val="accent6">
                    <a:lumMod val="75000"/>
                  </a:schemeClr>
                </a:solidFill>
              </a:rPr>
              <a:t>myélinopathie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dirty="0" smtClean="0"/>
              <a:t>: BC (nerf axillaire)</a:t>
            </a:r>
          </a:p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b="1" dirty="0" smtClean="0">
                <a:solidFill>
                  <a:srgbClr val="0000FF"/>
                </a:solidFill>
              </a:rPr>
              <a:t>Présence d’activité de repos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 </a:t>
            </a:r>
            <a:r>
              <a:rPr lang="fr-FR" sz="2400" b="1" dirty="0" err="1" smtClean="0">
                <a:solidFill>
                  <a:schemeClr val="accent6">
                    <a:lumMod val="75000"/>
                  </a:schemeClr>
                </a:solidFill>
              </a:rPr>
              <a:t>axonopathie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 motrice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	- son étendue permet de préciser le </a:t>
            </a:r>
            <a:r>
              <a:rPr lang="fr-FR" sz="2400" b="1" dirty="0" smtClean="0">
                <a:solidFill>
                  <a:srgbClr val="E46C0A"/>
                </a:solidFill>
              </a:rPr>
              <a:t>SL</a:t>
            </a:r>
            <a:endParaRPr lang="fr-FR" sz="2400" b="1" dirty="0">
              <a:solidFill>
                <a:srgbClr val="E46C0A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" y="278573"/>
            <a:ext cx="898526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Démarche diagnostique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fr-FR" sz="2400" b="1" dirty="0">
                <a:solidFill>
                  <a:srgbClr val="0000FF"/>
                </a:solidFill>
              </a:rPr>
              <a:t>Entre la 3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et la 8</a:t>
            </a:r>
            <a:r>
              <a:rPr lang="fr-FR" sz="2400" b="1" baseline="30000" dirty="0">
                <a:solidFill>
                  <a:srgbClr val="0000FF"/>
                </a:solidFill>
              </a:rPr>
              <a:t>ème</a:t>
            </a:r>
            <a:r>
              <a:rPr lang="fr-FR" sz="2400" b="1" dirty="0">
                <a:solidFill>
                  <a:srgbClr val="0000FF"/>
                </a:solidFill>
              </a:rPr>
              <a:t> semaine </a:t>
            </a:r>
            <a:r>
              <a:rPr lang="fr-FR" sz="2400" b="1" dirty="0" err="1">
                <a:solidFill>
                  <a:srgbClr val="0000FF"/>
                </a:solidFill>
              </a:rPr>
              <a:t>post-lésionnelle</a:t>
            </a:r>
            <a:r>
              <a:rPr lang="fr-FR" sz="2400" b="1" dirty="0">
                <a:solidFill>
                  <a:srgbClr val="0000FF"/>
                </a:solidFill>
              </a:rPr>
              <a:t>     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372575" y="468003"/>
            <a:ext cx="435182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Grand dentelé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Rhomboïdes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err="1" smtClean="0"/>
              <a:t>Sous-épineux</a:t>
            </a:r>
            <a:endParaRPr lang="fr-FR" sz="2400" dirty="0" smtClean="0"/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Deltoïde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Biceps brachial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Rond pronateur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Extenseur commun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Extenseur propre de l’index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Abducteur du V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interosseux dorsal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Court abducteur du pouce</a:t>
            </a:r>
            <a:endParaRPr lang="fr-FR" sz="2400" dirty="0"/>
          </a:p>
        </p:txBody>
      </p:sp>
      <p:sp>
        <p:nvSpPr>
          <p:cNvPr id="109" name="Rectangle 108"/>
          <p:cNvSpPr/>
          <p:nvPr/>
        </p:nvSpPr>
        <p:spPr>
          <a:xfrm>
            <a:off x="4724400" y="468003"/>
            <a:ext cx="43518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Cutané </a:t>
            </a:r>
            <a:r>
              <a:rPr lang="fr-FR" sz="2400" dirty="0" err="1" smtClean="0"/>
              <a:t>antébrachial</a:t>
            </a:r>
            <a:r>
              <a:rPr lang="fr-FR" sz="2400" dirty="0" smtClean="0"/>
              <a:t> latéral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Radial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R1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R2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R3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R5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Cutané </a:t>
            </a:r>
            <a:r>
              <a:rPr lang="fr-FR" sz="2400" dirty="0" err="1" smtClean="0"/>
              <a:t>antébrachial</a:t>
            </a:r>
            <a:r>
              <a:rPr lang="fr-FR" sz="2400" dirty="0" smtClean="0"/>
              <a:t> médial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286"/>
          <p:cNvSpPr/>
          <p:nvPr/>
        </p:nvSpPr>
        <p:spPr>
          <a:xfrm>
            <a:off x="7997683" y="0"/>
            <a:ext cx="584342" cy="5143500"/>
          </a:xfrm>
          <a:prstGeom prst="rect">
            <a:avLst/>
          </a:prstGeom>
          <a:solidFill>
            <a:srgbClr val="FFD9DE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Rectangle 208"/>
          <p:cNvSpPr/>
          <p:nvPr/>
        </p:nvSpPr>
        <p:spPr>
          <a:xfrm>
            <a:off x="2755901" y="1970127"/>
            <a:ext cx="2054789" cy="12091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Rectangle 209"/>
          <p:cNvSpPr/>
          <p:nvPr/>
        </p:nvSpPr>
        <p:spPr>
          <a:xfrm>
            <a:off x="5886451" y="1970127"/>
            <a:ext cx="2106624" cy="12091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Rectangle 204"/>
          <p:cNvSpPr/>
          <p:nvPr/>
        </p:nvSpPr>
        <p:spPr>
          <a:xfrm>
            <a:off x="2755900" y="3246477"/>
            <a:ext cx="2054789" cy="12091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Rectangle 205"/>
          <p:cNvSpPr/>
          <p:nvPr/>
        </p:nvSpPr>
        <p:spPr>
          <a:xfrm>
            <a:off x="5886450" y="3246477"/>
            <a:ext cx="2106624" cy="12091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Rectangle 203"/>
          <p:cNvSpPr/>
          <p:nvPr/>
        </p:nvSpPr>
        <p:spPr>
          <a:xfrm>
            <a:off x="2760133" y="693777"/>
            <a:ext cx="2054789" cy="12091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180"/>
          <p:cNvSpPr/>
          <p:nvPr/>
        </p:nvSpPr>
        <p:spPr>
          <a:xfrm>
            <a:off x="5886450" y="693777"/>
            <a:ext cx="2106624" cy="12091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8556131" y="589477"/>
            <a:ext cx="6098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C5</a:t>
            </a:r>
            <a:endParaRPr lang="fr-FR" sz="32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8557188" y="1446727"/>
            <a:ext cx="6098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smtClean="0"/>
              <a:t>C6</a:t>
            </a:r>
            <a:endParaRPr lang="fr-FR" sz="3200" b="1"/>
          </a:p>
        </p:txBody>
      </p:sp>
      <p:sp>
        <p:nvSpPr>
          <p:cNvPr id="43" name="ZoneTexte 42"/>
          <p:cNvSpPr txBox="1"/>
          <p:nvPr/>
        </p:nvSpPr>
        <p:spPr>
          <a:xfrm>
            <a:off x="8557188" y="2303977"/>
            <a:ext cx="6098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smtClean="0"/>
              <a:t>C7</a:t>
            </a:r>
            <a:endParaRPr lang="fr-FR" sz="3200" b="1"/>
          </a:p>
        </p:txBody>
      </p:sp>
      <p:sp>
        <p:nvSpPr>
          <p:cNvPr id="44" name="ZoneTexte 43"/>
          <p:cNvSpPr txBox="1"/>
          <p:nvPr/>
        </p:nvSpPr>
        <p:spPr>
          <a:xfrm>
            <a:off x="8557188" y="3161227"/>
            <a:ext cx="6098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smtClean="0"/>
              <a:t>C8</a:t>
            </a:r>
            <a:endParaRPr lang="fr-FR" sz="3200" b="1"/>
          </a:p>
        </p:txBody>
      </p:sp>
      <p:sp>
        <p:nvSpPr>
          <p:cNvPr id="45" name="ZoneTexte 44"/>
          <p:cNvSpPr txBox="1"/>
          <p:nvPr/>
        </p:nvSpPr>
        <p:spPr>
          <a:xfrm>
            <a:off x="8556131" y="4018477"/>
            <a:ext cx="6513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smtClean="0"/>
              <a:t>D1</a:t>
            </a:r>
            <a:endParaRPr lang="fr-FR" sz="3200" b="1"/>
          </a:p>
        </p:txBody>
      </p:sp>
      <p:cxnSp>
        <p:nvCxnSpPr>
          <p:cNvPr id="54" name="Connecteur droit 53"/>
          <p:cNvCxnSpPr/>
          <p:nvPr/>
        </p:nvCxnSpPr>
        <p:spPr>
          <a:xfrm rot="10800000">
            <a:off x="7186086" y="361951"/>
            <a:ext cx="1107916" cy="58630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6966955" y="104730"/>
            <a:ext cx="986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75000"/>
                  </a:schemeClr>
                </a:solidFill>
              </a:rPr>
              <a:t>Rhomboïdes</a:t>
            </a:r>
            <a:endParaRPr lang="fr-F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7" name="Connecteur droit 56"/>
          <p:cNvCxnSpPr/>
          <p:nvPr/>
        </p:nvCxnSpPr>
        <p:spPr>
          <a:xfrm rot="10800000">
            <a:off x="6394448" y="1099625"/>
            <a:ext cx="1586286" cy="119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rot="16200000" flipV="1">
            <a:off x="5765626" y="473978"/>
            <a:ext cx="721072" cy="53657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5617277" y="113869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chemeClr val="accent1">
                    <a:lumMod val="75000"/>
                  </a:schemeClr>
                </a:solidFill>
              </a:rPr>
              <a:t>Sous-épineux</a:t>
            </a:r>
            <a:endParaRPr lang="fr-F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2" name="Connecteur droit 61"/>
          <p:cNvCxnSpPr/>
          <p:nvPr/>
        </p:nvCxnSpPr>
        <p:spPr>
          <a:xfrm rot="10800000">
            <a:off x="5857875" y="1175824"/>
            <a:ext cx="1975309" cy="119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rot="10800000" flipV="1">
            <a:off x="2473331" y="2300284"/>
            <a:ext cx="2372780" cy="1076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rot="10800000">
            <a:off x="1652373" y="1285876"/>
            <a:ext cx="5961276" cy="23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385135" y="1077699"/>
            <a:ext cx="113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Biceps brachial</a:t>
            </a:r>
            <a:endParaRPr lang="fr-FR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 rot="17972366">
            <a:off x="1900189" y="2054561"/>
            <a:ext cx="729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Deltoïde</a:t>
            </a:r>
            <a:endParaRPr lang="fr-FR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3" name="Connecteur droit 72"/>
          <p:cNvCxnSpPr/>
          <p:nvPr/>
        </p:nvCxnSpPr>
        <p:spPr>
          <a:xfrm rot="10800000" flipV="1">
            <a:off x="1652373" y="1402562"/>
            <a:ext cx="6151776" cy="59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ZoneTexte 74"/>
          <p:cNvSpPr txBox="1"/>
          <p:nvPr/>
        </p:nvSpPr>
        <p:spPr>
          <a:xfrm>
            <a:off x="59263" y="1285875"/>
            <a:ext cx="2001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smtClean="0">
                <a:solidFill>
                  <a:srgbClr val="FF0000"/>
                </a:solidFill>
              </a:rPr>
              <a:t>Cutané antébrachial </a:t>
            </a:r>
            <a:br>
              <a:rPr lang="fr-FR" sz="1200" b="1" smtClean="0">
                <a:solidFill>
                  <a:srgbClr val="FF0000"/>
                </a:solidFill>
              </a:rPr>
            </a:br>
            <a:r>
              <a:rPr lang="fr-FR" sz="1200" b="1" smtClean="0">
                <a:solidFill>
                  <a:srgbClr val="FF0000"/>
                </a:solidFill>
              </a:rPr>
              <a:t>latéral</a:t>
            </a:r>
            <a:endParaRPr lang="fr-FR" sz="1200" b="1">
              <a:solidFill>
                <a:srgbClr val="FF0000"/>
              </a:solidFill>
            </a:endParaRPr>
          </a:p>
        </p:txBody>
      </p:sp>
      <p:cxnSp>
        <p:nvCxnSpPr>
          <p:cNvPr id="76" name="Connecteur droit 75"/>
          <p:cNvCxnSpPr/>
          <p:nvPr/>
        </p:nvCxnSpPr>
        <p:spPr>
          <a:xfrm rot="10800000">
            <a:off x="2055597" y="1521624"/>
            <a:ext cx="6015252" cy="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rot="5400000" flipH="1" flipV="1">
            <a:off x="849110" y="1670064"/>
            <a:ext cx="1355700" cy="105727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577851" y="2876551"/>
            <a:ext cx="420471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-23383" y="2675637"/>
            <a:ext cx="373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smtClean="0">
                <a:solidFill>
                  <a:srgbClr val="FF0000"/>
                </a:solidFill>
              </a:rPr>
              <a:t>R1</a:t>
            </a:r>
            <a:endParaRPr lang="fr-FR" sz="1200" b="1"/>
          </a:p>
        </p:txBody>
      </p:sp>
      <p:cxnSp>
        <p:nvCxnSpPr>
          <p:cNvPr id="87" name="Connecteur droit 86"/>
          <p:cNvCxnSpPr/>
          <p:nvPr/>
        </p:nvCxnSpPr>
        <p:spPr>
          <a:xfrm rot="10800000" flipV="1">
            <a:off x="2141322" y="1577999"/>
            <a:ext cx="3230780" cy="77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rot="5400000" flipH="1" flipV="1">
            <a:off x="902292" y="1737534"/>
            <a:ext cx="1398562" cy="107949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>
            <a:off x="577851" y="2970097"/>
            <a:ext cx="483971" cy="646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-21266" y="2796290"/>
            <a:ext cx="377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smtClean="0">
                <a:solidFill>
                  <a:srgbClr val="FF0000"/>
                </a:solidFill>
              </a:rPr>
              <a:t>R2</a:t>
            </a:r>
            <a:endParaRPr lang="fr-FR" sz="1200" b="1"/>
          </a:p>
        </p:txBody>
      </p:sp>
      <p:cxnSp>
        <p:nvCxnSpPr>
          <p:cNvPr id="94" name="Connecteur droit 93"/>
          <p:cNvCxnSpPr/>
          <p:nvPr/>
        </p:nvCxnSpPr>
        <p:spPr>
          <a:xfrm rot="16200000" flipV="1">
            <a:off x="5225975" y="1720773"/>
            <a:ext cx="879451" cy="59390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10800000" flipV="1">
            <a:off x="5962653" y="2449119"/>
            <a:ext cx="2516221" cy="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 rot="10800000" flipV="1">
            <a:off x="2235203" y="1649436"/>
            <a:ext cx="3086103" cy="77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 rot="16200000" flipV="1">
            <a:off x="5175175" y="1792211"/>
            <a:ext cx="879451" cy="59390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 rot="10800000" flipV="1">
            <a:off x="5911852" y="2520556"/>
            <a:ext cx="2567022" cy="833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 rot="5400000" flipH="1" flipV="1">
            <a:off x="989341" y="1810063"/>
            <a:ext cx="1405706" cy="108600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77850" y="3058872"/>
            <a:ext cx="571338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-19124" y="2922091"/>
            <a:ext cx="377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smtClean="0">
                <a:solidFill>
                  <a:srgbClr val="FF0000"/>
                </a:solidFill>
              </a:rPr>
              <a:t>R3</a:t>
            </a:r>
            <a:endParaRPr lang="fr-FR" sz="1200" b="1"/>
          </a:p>
        </p:txBody>
      </p:sp>
      <p:cxnSp>
        <p:nvCxnSpPr>
          <p:cNvPr id="115" name="Connecteur droit 114"/>
          <p:cNvCxnSpPr/>
          <p:nvPr/>
        </p:nvCxnSpPr>
        <p:spPr>
          <a:xfrm rot="10800000">
            <a:off x="2285738" y="1714502"/>
            <a:ext cx="6193137" cy="2382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/>
          <p:cNvCxnSpPr/>
          <p:nvPr/>
        </p:nvCxnSpPr>
        <p:spPr>
          <a:xfrm rot="5400000" flipH="1" flipV="1">
            <a:off x="1022090" y="1870336"/>
            <a:ext cx="1429007" cy="111733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577850" y="3143508"/>
            <a:ext cx="590550" cy="161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ZoneTexte 125"/>
          <p:cNvSpPr txBox="1"/>
          <p:nvPr/>
        </p:nvSpPr>
        <p:spPr>
          <a:xfrm>
            <a:off x="-19701" y="3029208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Rond</a:t>
            </a:r>
          </a:p>
        </p:txBody>
      </p:sp>
      <p:cxnSp>
        <p:nvCxnSpPr>
          <p:cNvPr id="127" name="Connecteur droit 126"/>
          <p:cNvCxnSpPr/>
          <p:nvPr/>
        </p:nvCxnSpPr>
        <p:spPr>
          <a:xfrm rot="10800000" flipV="1">
            <a:off x="2418320" y="4106995"/>
            <a:ext cx="5638615" cy="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/>
          <p:nvPr/>
        </p:nvCxnSpPr>
        <p:spPr>
          <a:xfrm>
            <a:off x="577851" y="3414984"/>
            <a:ext cx="912283" cy="11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ZoneTexte 133"/>
          <p:cNvSpPr txBox="1"/>
          <p:nvPr/>
        </p:nvSpPr>
        <p:spPr>
          <a:xfrm>
            <a:off x="-15456" y="3270497"/>
            <a:ext cx="752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Court</a:t>
            </a:r>
          </a:p>
        </p:txBody>
      </p:sp>
      <p:cxnSp>
        <p:nvCxnSpPr>
          <p:cNvPr id="138" name="Connecteur droit 137"/>
          <p:cNvCxnSpPr/>
          <p:nvPr/>
        </p:nvCxnSpPr>
        <p:spPr>
          <a:xfrm rot="5400000" flipH="1" flipV="1">
            <a:off x="6476184" y="3058521"/>
            <a:ext cx="3312314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/>
          <p:cNvCxnSpPr/>
          <p:nvPr/>
        </p:nvCxnSpPr>
        <p:spPr>
          <a:xfrm rot="5400000" flipH="1" flipV="1">
            <a:off x="8031798" y="987958"/>
            <a:ext cx="516737" cy="31247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rot="5400000" flipH="1" flipV="1">
            <a:off x="8010747" y="1859133"/>
            <a:ext cx="591047" cy="34944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/>
          <p:cNvCxnSpPr/>
          <p:nvPr/>
        </p:nvCxnSpPr>
        <p:spPr>
          <a:xfrm rot="5400000" flipH="1" flipV="1">
            <a:off x="8004610" y="2838822"/>
            <a:ext cx="591048" cy="36170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ZoneTexte 146"/>
          <p:cNvSpPr txBox="1"/>
          <p:nvPr/>
        </p:nvSpPr>
        <p:spPr>
          <a:xfrm>
            <a:off x="7921482" y="4613872"/>
            <a:ext cx="1863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smtClean="0">
                <a:solidFill>
                  <a:schemeClr val="accent1">
                    <a:lumMod val="75000"/>
                  </a:schemeClr>
                </a:solidFill>
              </a:rPr>
              <a:t>Grand </a:t>
            </a:r>
          </a:p>
          <a:p>
            <a:r>
              <a:rPr lang="fr-FR" sz="1400" b="1" smtClean="0">
                <a:solidFill>
                  <a:schemeClr val="accent1">
                    <a:lumMod val="75000"/>
                  </a:schemeClr>
                </a:solidFill>
              </a:rPr>
              <a:t>dentelé</a:t>
            </a:r>
            <a:endParaRPr lang="fr-FR" sz="14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8" name="Connecteur droit 147"/>
          <p:cNvCxnSpPr/>
          <p:nvPr/>
        </p:nvCxnSpPr>
        <p:spPr>
          <a:xfrm rot="10800000">
            <a:off x="2473326" y="2724151"/>
            <a:ext cx="6007664" cy="9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/>
          <p:cNvCxnSpPr/>
          <p:nvPr/>
        </p:nvCxnSpPr>
        <p:spPr>
          <a:xfrm rot="10800000" flipV="1">
            <a:off x="5590129" y="1608551"/>
            <a:ext cx="2654882" cy="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/>
          <p:cNvCxnSpPr/>
          <p:nvPr/>
        </p:nvCxnSpPr>
        <p:spPr>
          <a:xfrm rot="5400000">
            <a:off x="4729908" y="1668671"/>
            <a:ext cx="920337" cy="80010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/>
          <p:cNvCxnSpPr/>
          <p:nvPr/>
        </p:nvCxnSpPr>
        <p:spPr>
          <a:xfrm rot="10800000">
            <a:off x="2473327" y="2520557"/>
            <a:ext cx="2337363" cy="535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/>
          <p:cNvCxnSpPr/>
          <p:nvPr/>
        </p:nvCxnSpPr>
        <p:spPr>
          <a:xfrm rot="10800000">
            <a:off x="2473326" y="2628305"/>
            <a:ext cx="6007664" cy="59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ZoneTexte 171"/>
          <p:cNvSpPr txBox="1"/>
          <p:nvPr/>
        </p:nvSpPr>
        <p:spPr>
          <a:xfrm>
            <a:off x="1592994" y="2413474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Radial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1582532" y="2561109"/>
            <a:ext cx="818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Extenseur</a:t>
            </a:r>
            <a:endParaRPr lang="fr-FR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4" name="Connecteur droit 173"/>
          <p:cNvCxnSpPr/>
          <p:nvPr/>
        </p:nvCxnSpPr>
        <p:spPr>
          <a:xfrm rot="10800000">
            <a:off x="5911852" y="3670779"/>
            <a:ext cx="2081222" cy="59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>
            <a:off x="4868338" y="2981039"/>
            <a:ext cx="1043512" cy="68974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/>
          <p:nvPr/>
        </p:nvCxnSpPr>
        <p:spPr>
          <a:xfrm rot="10800000">
            <a:off x="2473328" y="2981039"/>
            <a:ext cx="2395009" cy="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2" name="ZoneTexte 181"/>
          <p:cNvSpPr txBox="1"/>
          <p:nvPr/>
        </p:nvSpPr>
        <p:spPr>
          <a:xfrm>
            <a:off x="1573944" y="2845254"/>
            <a:ext cx="818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Extenseur</a:t>
            </a:r>
            <a:endParaRPr lang="fr-FR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0" name="Connecteur droit 199"/>
          <p:cNvCxnSpPr/>
          <p:nvPr/>
        </p:nvCxnSpPr>
        <p:spPr>
          <a:xfrm rot="10800000" flipV="1">
            <a:off x="2093235" y="4199929"/>
            <a:ext cx="6151776" cy="59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/>
          <p:cNvCxnSpPr/>
          <p:nvPr/>
        </p:nvCxnSpPr>
        <p:spPr>
          <a:xfrm rot="16200000" flipH="1">
            <a:off x="1901160" y="4401995"/>
            <a:ext cx="586642" cy="18251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ZoneTexte 202"/>
          <p:cNvSpPr txBox="1"/>
          <p:nvPr/>
        </p:nvSpPr>
        <p:spPr>
          <a:xfrm>
            <a:off x="2001623" y="4738947"/>
            <a:ext cx="1941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rgbClr val="FF0000"/>
                </a:solidFill>
              </a:rPr>
              <a:t>Cutané antébrachial médial</a:t>
            </a:r>
            <a:endParaRPr lang="fr-FR" sz="1200" b="1">
              <a:solidFill>
                <a:srgbClr val="FF0000"/>
              </a:solidFill>
            </a:endParaRPr>
          </a:p>
        </p:txBody>
      </p:sp>
      <p:cxnSp>
        <p:nvCxnSpPr>
          <p:cNvPr id="219" name="Connecteur droit 218"/>
          <p:cNvCxnSpPr/>
          <p:nvPr/>
        </p:nvCxnSpPr>
        <p:spPr>
          <a:xfrm rot="10800000">
            <a:off x="1674597" y="3770791"/>
            <a:ext cx="618035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219"/>
          <p:cNvCxnSpPr/>
          <p:nvPr/>
        </p:nvCxnSpPr>
        <p:spPr>
          <a:xfrm rot="5400000">
            <a:off x="1116776" y="3803205"/>
            <a:ext cx="590234" cy="52540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Rectangle 220"/>
          <p:cNvSpPr/>
          <p:nvPr/>
        </p:nvSpPr>
        <p:spPr>
          <a:xfrm>
            <a:off x="846056" y="4207509"/>
            <a:ext cx="373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smtClean="0">
                <a:solidFill>
                  <a:srgbClr val="FF0000"/>
                </a:solidFill>
              </a:rPr>
              <a:t>R5</a:t>
            </a:r>
            <a:endParaRPr lang="fr-FR" sz="1200" b="1"/>
          </a:p>
        </p:txBody>
      </p:sp>
      <p:cxnSp>
        <p:nvCxnSpPr>
          <p:cNvPr id="222" name="Connecteur droit 221"/>
          <p:cNvCxnSpPr/>
          <p:nvPr/>
        </p:nvCxnSpPr>
        <p:spPr>
          <a:xfrm rot="10800000">
            <a:off x="1747958" y="3883305"/>
            <a:ext cx="5870225" cy="119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/>
          <p:cNvCxnSpPr/>
          <p:nvPr/>
        </p:nvCxnSpPr>
        <p:spPr>
          <a:xfrm rot="5400000" flipH="1" flipV="1">
            <a:off x="1153177" y="3903403"/>
            <a:ext cx="619364" cy="57019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226"/>
          <p:cNvCxnSpPr/>
          <p:nvPr/>
        </p:nvCxnSpPr>
        <p:spPr>
          <a:xfrm rot="5400000" flipH="1" flipV="1">
            <a:off x="1131927" y="4029594"/>
            <a:ext cx="722354" cy="64940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230"/>
          <p:cNvCxnSpPr/>
          <p:nvPr/>
        </p:nvCxnSpPr>
        <p:spPr>
          <a:xfrm rot="10800000">
            <a:off x="1824164" y="3997608"/>
            <a:ext cx="6009021" cy="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Rectangle 237"/>
          <p:cNvSpPr/>
          <p:nvPr/>
        </p:nvSpPr>
        <p:spPr>
          <a:xfrm>
            <a:off x="1" y="4369434"/>
            <a:ext cx="14128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chemeClr val="accent1">
                    <a:lumMod val="75000"/>
                  </a:schemeClr>
                </a:solidFill>
              </a:rPr>
              <a:t>Abducteur V</a:t>
            </a:r>
            <a:endParaRPr lang="fr-F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-12700" y="4555739"/>
            <a:ext cx="1468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fr-FR" sz="1200" b="1" baseline="30000" smtClean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 interosseux</a:t>
            </a:r>
            <a:endParaRPr lang="fr-FR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0" name="ZoneTexte 239"/>
          <p:cNvSpPr txBox="1"/>
          <p:nvPr/>
        </p:nvSpPr>
        <p:spPr>
          <a:xfrm>
            <a:off x="6318109" y="627300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smtClean="0"/>
              <a:t>Supérieur</a:t>
            </a:r>
            <a:endParaRPr lang="fr-FR" sz="2000" b="1"/>
          </a:p>
        </p:txBody>
      </p:sp>
      <p:sp>
        <p:nvSpPr>
          <p:cNvPr id="241" name="ZoneTexte 240"/>
          <p:cNvSpPr txBox="1"/>
          <p:nvPr/>
        </p:nvSpPr>
        <p:spPr>
          <a:xfrm>
            <a:off x="6464534" y="1894962"/>
            <a:ext cx="930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smtClean="0"/>
              <a:t>Moyen</a:t>
            </a:r>
            <a:endParaRPr lang="fr-FR" sz="2000" b="1"/>
          </a:p>
        </p:txBody>
      </p:sp>
      <p:sp>
        <p:nvSpPr>
          <p:cNvPr id="242" name="ZoneTexte 241"/>
          <p:cNvSpPr txBox="1"/>
          <p:nvPr/>
        </p:nvSpPr>
        <p:spPr>
          <a:xfrm>
            <a:off x="6375817" y="3169958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smtClean="0"/>
              <a:t>Inférieur</a:t>
            </a:r>
            <a:endParaRPr lang="fr-FR" sz="2000" b="1"/>
          </a:p>
        </p:txBody>
      </p:sp>
      <p:sp>
        <p:nvSpPr>
          <p:cNvPr id="243" name="ZoneTexte 242"/>
          <p:cNvSpPr txBox="1"/>
          <p:nvPr/>
        </p:nvSpPr>
        <p:spPr>
          <a:xfrm>
            <a:off x="3299682" y="640208"/>
            <a:ext cx="90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smtClean="0"/>
              <a:t>Latéral</a:t>
            </a:r>
            <a:endParaRPr lang="fr-FR" sz="2000" b="1"/>
          </a:p>
        </p:txBody>
      </p:sp>
      <p:sp>
        <p:nvSpPr>
          <p:cNvPr id="244" name="ZoneTexte 243"/>
          <p:cNvSpPr txBox="1"/>
          <p:nvPr/>
        </p:nvSpPr>
        <p:spPr>
          <a:xfrm>
            <a:off x="3112707" y="1907870"/>
            <a:ext cx="12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smtClean="0"/>
              <a:t>Postérieur</a:t>
            </a:r>
            <a:endParaRPr lang="fr-FR" sz="2000" b="1"/>
          </a:p>
        </p:txBody>
      </p:sp>
      <p:sp>
        <p:nvSpPr>
          <p:cNvPr id="245" name="ZoneTexte 244"/>
          <p:cNvSpPr txBox="1"/>
          <p:nvPr/>
        </p:nvSpPr>
        <p:spPr>
          <a:xfrm>
            <a:off x="3289287" y="3182865"/>
            <a:ext cx="928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smtClean="0"/>
              <a:t>Médial</a:t>
            </a:r>
            <a:endParaRPr lang="fr-FR" sz="2000" b="1"/>
          </a:p>
        </p:txBody>
      </p:sp>
      <p:cxnSp>
        <p:nvCxnSpPr>
          <p:cNvPr id="64" name="Connecteur droit 63"/>
          <p:cNvCxnSpPr/>
          <p:nvPr/>
        </p:nvCxnSpPr>
        <p:spPr>
          <a:xfrm rot="5400000" flipH="1" flipV="1">
            <a:off x="4784382" y="1237560"/>
            <a:ext cx="1135223" cy="10117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1490134" y="3416175"/>
            <a:ext cx="928187" cy="69082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" name="Rectangle 276"/>
          <p:cNvSpPr/>
          <p:nvPr/>
        </p:nvSpPr>
        <p:spPr>
          <a:xfrm>
            <a:off x="-19752" y="3136551"/>
            <a:ext cx="8261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pronateur</a:t>
            </a:r>
            <a:endParaRPr lang="fr-FR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-7859" y="3400301"/>
            <a:ext cx="1463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abducteur du pouce</a:t>
            </a:r>
          </a:p>
        </p:txBody>
      </p:sp>
      <p:sp>
        <p:nvSpPr>
          <p:cNvPr id="282" name="ZoneTexte 281"/>
          <p:cNvSpPr txBox="1"/>
          <p:nvPr/>
        </p:nvSpPr>
        <p:spPr>
          <a:xfrm>
            <a:off x="1584987" y="2691258"/>
            <a:ext cx="746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commun</a:t>
            </a:r>
            <a:endParaRPr lang="fr-FR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5" name="ZoneTexte 284"/>
          <p:cNvSpPr txBox="1"/>
          <p:nvPr/>
        </p:nvSpPr>
        <p:spPr>
          <a:xfrm>
            <a:off x="1576506" y="2981040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propre de l’index</a:t>
            </a:r>
            <a:endParaRPr lang="fr-FR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1" y="4691470"/>
            <a:ext cx="1468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smtClean="0">
                <a:solidFill>
                  <a:schemeClr val="accent1">
                    <a:lumMod val="75000"/>
                  </a:schemeClr>
                </a:solidFill>
              </a:rPr>
              <a:t>dorsal</a:t>
            </a:r>
            <a:endParaRPr lang="fr-FR" sz="1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8" name="ZoneTexte 287"/>
          <p:cNvSpPr txBox="1"/>
          <p:nvPr/>
        </p:nvSpPr>
        <p:spPr>
          <a:xfrm>
            <a:off x="8010374" y="43161"/>
            <a:ext cx="524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smtClean="0"/>
              <a:t>EF</a:t>
            </a:r>
            <a:endParaRPr lang="fr-FR" sz="2800" b="1"/>
          </a:p>
        </p:txBody>
      </p:sp>
      <p:cxnSp>
        <p:nvCxnSpPr>
          <p:cNvPr id="47" name="Connecteur droit 46"/>
          <p:cNvCxnSpPr/>
          <p:nvPr/>
        </p:nvCxnSpPr>
        <p:spPr>
          <a:xfrm flipV="1">
            <a:off x="7620175" y="885826"/>
            <a:ext cx="826229" cy="40005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rot="10800000">
            <a:off x="7620179" y="1285877"/>
            <a:ext cx="858695" cy="45245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rot="10800000" flipH="1">
            <a:off x="7619117" y="3457062"/>
            <a:ext cx="859756" cy="428625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rot="10800000">
            <a:off x="7619119" y="3885687"/>
            <a:ext cx="860813" cy="428625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ZoneTexte 95"/>
          <p:cNvSpPr txBox="1"/>
          <p:nvPr/>
        </p:nvSpPr>
        <p:spPr>
          <a:xfrm>
            <a:off x="5131796" y="362008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ERB</a:t>
            </a:r>
            <a:endParaRPr lang="fr-FR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372575" y="468003"/>
            <a:ext cx="57742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b="1" dirty="0" smtClean="0">
                <a:solidFill>
                  <a:srgbClr val="FF0000"/>
                </a:solidFill>
              </a:rPr>
              <a:t>Grand dentelé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b="1" dirty="0" smtClean="0">
                <a:solidFill>
                  <a:srgbClr val="FF0000"/>
                </a:solidFill>
              </a:rPr>
              <a:t>Rhomboïdes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err="1" smtClean="0">
                <a:solidFill>
                  <a:srgbClr val="3366FF"/>
                </a:solidFill>
              </a:rPr>
              <a:t>Sous-épineux</a:t>
            </a:r>
            <a:endParaRPr lang="fr-FR" sz="2400" dirty="0" smtClean="0">
              <a:solidFill>
                <a:srgbClr val="3366FF"/>
              </a:solidFill>
            </a:endParaRP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Deltoïde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Biceps brachial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Rond pronateur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Extenseur commun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Extenseur propre de l’index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Abducteur du V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interosseux dorsal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Court abducteur du </a:t>
            </a:r>
            <a:r>
              <a:rPr lang="fr-FR" sz="2400" dirty="0" smtClean="0"/>
              <a:t>pouce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8000"/>
                </a:solidFill>
              </a:rPr>
              <a:t>Chef claviculaire du grand pectoral</a:t>
            </a:r>
            <a:endParaRPr lang="fr-FR" sz="2400" dirty="0">
              <a:solidFill>
                <a:srgbClr val="008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724400" y="468003"/>
            <a:ext cx="43518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Cutané </a:t>
            </a:r>
            <a:r>
              <a:rPr lang="fr-FR" sz="2400" dirty="0" err="1" smtClean="0">
                <a:solidFill>
                  <a:srgbClr val="3366FF"/>
                </a:solidFill>
              </a:rPr>
              <a:t>antébrachial</a:t>
            </a:r>
            <a:r>
              <a:rPr lang="fr-FR" sz="2400" dirty="0" smtClean="0">
                <a:solidFill>
                  <a:srgbClr val="3366FF"/>
                </a:solidFill>
              </a:rPr>
              <a:t> latéral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Radial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R1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R2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R3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R5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Cutané </a:t>
            </a:r>
            <a:r>
              <a:rPr lang="fr-FR" sz="2400" dirty="0" err="1" smtClean="0"/>
              <a:t>antébrachial</a:t>
            </a:r>
            <a:r>
              <a:rPr lang="fr-FR" sz="2400" dirty="0" smtClean="0"/>
              <a:t> médial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4724400" y="3631168"/>
            <a:ext cx="416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T. </a:t>
            </a:r>
            <a:r>
              <a:rPr lang="fr-FR" sz="3200" b="1" cap="all" dirty="0" err="1" smtClean="0">
                <a:solidFill>
                  <a:srgbClr val="3366FF"/>
                </a:solidFill>
              </a:rPr>
              <a:t>SUPérieur</a:t>
            </a:r>
            <a:endParaRPr lang="fr-FR" sz="3200" b="1" cap="all" dirty="0" smtClean="0">
              <a:solidFill>
                <a:srgbClr val="3366FF"/>
              </a:solidFill>
            </a:endParaRPr>
          </a:p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C5 + C6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3075" y="1121731"/>
            <a:ext cx="83143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358775" algn="l"/>
              </a:tabLst>
            </a:pPr>
            <a:r>
              <a:rPr lang="fr-FR" sz="2400" dirty="0"/>
              <a:t>A la complexité de son anatomie, nous répondons souvent 	par une </a:t>
            </a:r>
            <a:r>
              <a:rPr lang="fr-FR" sz="2400" b="1" dirty="0">
                <a:solidFill>
                  <a:srgbClr val="0000FF"/>
                </a:solidFill>
              </a:rPr>
              <a:t>tentative de simplification</a:t>
            </a:r>
            <a:r>
              <a:rPr lang="fr-FR" sz="2400" dirty="0"/>
              <a:t> : lésions des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fr-FR" sz="2400" dirty="0" smtClean="0"/>
              <a:t>, </a:t>
            </a:r>
            <a:r>
              <a:rPr lang="fr-FR" sz="2400" dirty="0"/>
              <a:t>les 	lésions des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E46C0A"/>
                </a:solidFill>
              </a:rPr>
              <a:t>F</a:t>
            </a:r>
            <a:r>
              <a:rPr lang="fr-FR" sz="2400" dirty="0" smtClean="0"/>
              <a:t> </a:t>
            </a:r>
            <a:r>
              <a:rPr lang="fr-FR" sz="2400" dirty="0"/>
              <a:t>et les lésions </a:t>
            </a:r>
            <a:r>
              <a:rPr lang="fr-FR" sz="2400" b="1" dirty="0" err="1">
                <a:solidFill>
                  <a:srgbClr val="E46C0A"/>
                </a:solidFill>
              </a:rPr>
              <a:t>pré-</a:t>
            </a:r>
            <a:r>
              <a:rPr lang="fr-FR" sz="2400" dirty="0"/>
              <a:t> ou </a:t>
            </a:r>
            <a:r>
              <a:rPr lang="fr-FR" sz="2400" b="1" dirty="0" err="1">
                <a:solidFill>
                  <a:srgbClr val="E46C0A"/>
                </a:solidFill>
              </a:rPr>
              <a:t>post</a:t>
            </a:r>
            <a:r>
              <a:rPr lang="fr-FR" sz="2400" dirty="0" err="1"/>
              <a:t>-ganglionnaires</a:t>
            </a:r>
            <a:r>
              <a:rPr lang="fr-FR" sz="2400" dirty="0"/>
              <a:t> </a:t>
            </a:r>
          </a:p>
          <a:p>
            <a:pPr indent="358775">
              <a:buFont typeface="Wingdings" charset="2"/>
              <a:buChar char=""/>
              <a:tabLst>
                <a:tab pos="358775" algn="l"/>
                <a:tab pos="539750" algn="l"/>
              </a:tabLst>
            </a:pPr>
            <a:r>
              <a:rPr lang="fr-FR" sz="2400" dirty="0"/>
              <a:t>La </a:t>
            </a:r>
            <a:r>
              <a:rPr lang="fr-FR" sz="2400" b="1" dirty="0">
                <a:solidFill>
                  <a:srgbClr val="0000FF"/>
                </a:solidFill>
              </a:rPr>
              <a:t>réalité clinique</a:t>
            </a:r>
            <a:r>
              <a:rPr lang="fr-FR" sz="2400" dirty="0"/>
              <a:t>, notamment traumatique, souvent autre : </a:t>
            </a:r>
            <a:br>
              <a:rPr lang="fr-FR" sz="2400" dirty="0"/>
            </a:br>
            <a:r>
              <a:rPr lang="fr-FR" sz="2400" dirty="0"/>
              <a:t>	-	lésion à la fois </a:t>
            </a:r>
            <a:r>
              <a:rPr lang="fr-FR" sz="2400" b="1" dirty="0" err="1">
                <a:solidFill>
                  <a:srgbClr val="E46C0A"/>
                </a:solidFill>
              </a:rPr>
              <a:t>pré-</a:t>
            </a:r>
            <a:r>
              <a:rPr lang="fr-FR" sz="2400" b="1" dirty="0">
                <a:solidFill>
                  <a:srgbClr val="E46C0A"/>
                </a:solidFill>
              </a:rPr>
              <a:t> et post</a:t>
            </a:r>
            <a:r>
              <a:rPr lang="fr-FR" sz="2400" dirty="0"/>
              <a:t>-ganglionnaire</a:t>
            </a:r>
            <a:br>
              <a:rPr lang="fr-FR" sz="2400" dirty="0"/>
            </a:br>
            <a:r>
              <a:rPr lang="fr-FR" sz="2400" dirty="0"/>
              <a:t>	-	lésion combinant un </a:t>
            </a:r>
            <a:r>
              <a:rPr lang="fr-FR" sz="2400" b="1" dirty="0">
                <a:solidFill>
                  <a:srgbClr val="E46C0A"/>
                </a:solidFill>
              </a:rPr>
              <a:t>étirement</a:t>
            </a:r>
            <a:r>
              <a:rPr lang="fr-FR" sz="2400" dirty="0"/>
              <a:t> </a:t>
            </a:r>
            <a:r>
              <a:rPr lang="fr-FR" sz="2400" dirty="0" err="1"/>
              <a:t>plexuel</a:t>
            </a:r>
            <a:r>
              <a:rPr lang="fr-FR" sz="2400" dirty="0"/>
              <a:t> et une ou plusieurs 		</a:t>
            </a:r>
            <a:r>
              <a:rPr lang="fr-FR" sz="2400" b="1" dirty="0">
                <a:solidFill>
                  <a:srgbClr val="E46C0A"/>
                </a:solidFill>
              </a:rPr>
              <a:t>ruptures</a:t>
            </a:r>
            <a:r>
              <a:rPr lang="fr-FR" sz="2400" dirty="0"/>
              <a:t> nerveuses à proximité d’un foyer de fracture, </a:t>
            </a:r>
            <a:br>
              <a:rPr lang="fr-FR" sz="2400" dirty="0"/>
            </a:br>
            <a:r>
              <a:rPr lang="fr-FR" sz="2400" dirty="0"/>
              <a:t>	-	une atteinte des vaisseaux sous-claviers peut</a:t>
            </a:r>
            <a:r>
              <a:rPr lang="fr-FR" sz="2400" dirty="0" smtClean="0"/>
              <a:t> ajouter une 			</a:t>
            </a:r>
            <a:r>
              <a:rPr lang="fr-FR" sz="2400" b="1" dirty="0" smtClean="0">
                <a:solidFill>
                  <a:srgbClr val="E46C0A"/>
                </a:solidFill>
              </a:rPr>
              <a:t>composante ischémique</a:t>
            </a:r>
            <a:endParaRPr lang="fr-FR" sz="2400" b="1" dirty="0">
              <a:solidFill>
                <a:srgbClr val="E46C0A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63075" y="278573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Introduction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372575" y="468003"/>
            <a:ext cx="435182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b="1" dirty="0" smtClean="0">
                <a:solidFill>
                  <a:srgbClr val="FF0000"/>
                </a:solidFill>
              </a:rPr>
              <a:t>Grand dentelé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Rhomboïdes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err="1" smtClean="0">
                <a:solidFill>
                  <a:srgbClr val="000000"/>
                </a:solidFill>
              </a:rPr>
              <a:t>Sous-épineux</a:t>
            </a:r>
            <a:endParaRPr lang="fr-FR" sz="2400" dirty="0" smtClean="0">
              <a:solidFill>
                <a:srgbClr val="000000"/>
              </a:solidFill>
            </a:endParaRP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Deltoïde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Biceps brachial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Rond pronateur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Extenseur commun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Extenseur propre de l’index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Abducteur du V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1</a:t>
            </a:r>
            <a:r>
              <a:rPr lang="fr-FR" sz="2400" baseline="30000" dirty="0" smtClean="0">
                <a:solidFill>
                  <a:srgbClr val="000000"/>
                </a:solidFill>
              </a:rPr>
              <a:t>er</a:t>
            </a:r>
            <a:r>
              <a:rPr lang="fr-FR" sz="2400" dirty="0" smtClean="0">
                <a:solidFill>
                  <a:srgbClr val="000000"/>
                </a:solidFill>
              </a:rPr>
              <a:t> interosseux dorsal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Court abducteur du pouce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724400" y="468003"/>
            <a:ext cx="43518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Cutané </a:t>
            </a:r>
            <a:r>
              <a:rPr lang="fr-FR" sz="2400" dirty="0" err="1" smtClean="0">
                <a:solidFill>
                  <a:srgbClr val="000000"/>
                </a:solidFill>
              </a:rPr>
              <a:t>antébrachial</a:t>
            </a:r>
            <a:r>
              <a:rPr lang="fr-FR" sz="2400" dirty="0" smtClean="0">
                <a:solidFill>
                  <a:srgbClr val="000000"/>
                </a:solidFill>
              </a:rPr>
              <a:t> latéral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Radial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R1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R2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R3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R5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Cutané </a:t>
            </a:r>
            <a:r>
              <a:rPr lang="fr-FR" sz="2400" dirty="0" err="1" smtClean="0">
                <a:solidFill>
                  <a:srgbClr val="000000"/>
                </a:solidFill>
              </a:rPr>
              <a:t>antébrachial</a:t>
            </a:r>
            <a:r>
              <a:rPr lang="fr-FR" sz="2400" dirty="0" smtClean="0">
                <a:solidFill>
                  <a:srgbClr val="000000"/>
                </a:solidFill>
              </a:rPr>
              <a:t> médial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3631168"/>
            <a:ext cx="416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T. MOYEN</a:t>
            </a:r>
          </a:p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C7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372575" y="468003"/>
            <a:ext cx="79840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Grand dentelé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Rhomboïdes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err="1" smtClean="0"/>
              <a:t>Sous-épineux</a:t>
            </a:r>
            <a:endParaRPr lang="fr-FR" sz="2400" dirty="0" smtClean="0"/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Deltoïde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Biceps brachial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Rond pronateur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Extenseur commun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Extenseur propre de l’index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Abducteur du V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1</a:t>
            </a:r>
            <a:r>
              <a:rPr lang="fr-FR" sz="2400" baseline="30000" dirty="0" smtClean="0">
                <a:solidFill>
                  <a:srgbClr val="3366FF"/>
                </a:solidFill>
              </a:rPr>
              <a:t>er</a:t>
            </a:r>
            <a:r>
              <a:rPr lang="fr-FR" sz="2400" dirty="0" smtClean="0">
                <a:solidFill>
                  <a:srgbClr val="3366FF"/>
                </a:solidFill>
              </a:rPr>
              <a:t> interosseux dorsal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b="1" dirty="0" smtClean="0">
                <a:solidFill>
                  <a:srgbClr val="3366FF"/>
                </a:solidFill>
              </a:rPr>
              <a:t>Court abducteur du </a:t>
            </a:r>
            <a:r>
              <a:rPr lang="fr-FR" sz="2400" b="1" dirty="0" smtClean="0">
                <a:solidFill>
                  <a:srgbClr val="3366FF"/>
                </a:solidFill>
              </a:rPr>
              <a:t>pouce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8000"/>
                </a:solidFill>
              </a:rPr>
              <a:t>Petit pectoral et chef </a:t>
            </a:r>
            <a:r>
              <a:rPr lang="fr-FR" sz="2400" dirty="0" err="1" smtClean="0">
                <a:solidFill>
                  <a:srgbClr val="008000"/>
                </a:solidFill>
              </a:rPr>
              <a:t>costo-sternal</a:t>
            </a:r>
            <a:r>
              <a:rPr lang="fr-FR" sz="2400" dirty="0" smtClean="0">
                <a:solidFill>
                  <a:srgbClr val="008000"/>
                </a:solidFill>
              </a:rPr>
              <a:t> du grand pectoral</a:t>
            </a:r>
            <a:endParaRPr lang="fr-FR" sz="2400" dirty="0">
              <a:solidFill>
                <a:srgbClr val="008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724400" y="468003"/>
            <a:ext cx="43518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Cutané </a:t>
            </a:r>
            <a:r>
              <a:rPr lang="fr-FR" sz="2400" dirty="0" err="1" smtClean="0"/>
              <a:t>antébrachial</a:t>
            </a:r>
            <a:r>
              <a:rPr lang="fr-FR" sz="2400" dirty="0" smtClean="0"/>
              <a:t> latéral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Radial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R1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R2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R3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R5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b="1" dirty="0" smtClean="0">
                <a:solidFill>
                  <a:srgbClr val="3366FF"/>
                </a:solidFill>
              </a:rPr>
              <a:t>Cutané </a:t>
            </a:r>
            <a:r>
              <a:rPr lang="fr-FR" sz="2400" b="1" dirty="0" err="1" smtClean="0">
                <a:solidFill>
                  <a:srgbClr val="3366FF"/>
                </a:solidFill>
              </a:rPr>
              <a:t>antébrachial</a:t>
            </a:r>
            <a:r>
              <a:rPr lang="fr-FR" sz="2400" b="1" dirty="0" smtClean="0">
                <a:solidFill>
                  <a:srgbClr val="3366FF"/>
                </a:solidFill>
              </a:rPr>
              <a:t> médial</a:t>
            </a:r>
            <a:endParaRPr lang="fr-FR" sz="2400" b="1" dirty="0">
              <a:solidFill>
                <a:srgbClr val="33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3339068"/>
            <a:ext cx="416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T. inférieur</a:t>
            </a:r>
          </a:p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C8 + D1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372575" y="468003"/>
            <a:ext cx="435182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Grand dentelé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Rhomboïdes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err="1" smtClean="0"/>
              <a:t>Sous-épineux</a:t>
            </a:r>
            <a:endParaRPr lang="fr-FR" sz="2400" dirty="0" smtClean="0"/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Deltoïde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Biceps brachial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Rond pronateur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Extenseur commun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Extenseur propre de l’index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Abducteur du V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interosseux dorsal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Court abducteur du pouce</a:t>
            </a:r>
            <a:endParaRPr lang="fr-FR" sz="2400" dirty="0"/>
          </a:p>
        </p:txBody>
      </p:sp>
      <p:sp>
        <p:nvSpPr>
          <p:cNvPr id="109" name="Rectangle 108"/>
          <p:cNvSpPr/>
          <p:nvPr/>
        </p:nvSpPr>
        <p:spPr>
          <a:xfrm>
            <a:off x="4724400" y="468003"/>
            <a:ext cx="43518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Cutané </a:t>
            </a:r>
            <a:r>
              <a:rPr lang="fr-FR" sz="2400" dirty="0" err="1" smtClean="0">
                <a:solidFill>
                  <a:srgbClr val="3366FF"/>
                </a:solidFill>
              </a:rPr>
              <a:t>antébrachial</a:t>
            </a:r>
            <a:r>
              <a:rPr lang="fr-FR" sz="2400" dirty="0" smtClean="0">
                <a:solidFill>
                  <a:srgbClr val="3366FF"/>
                </a:solidFill>
              </a:rPr>
              <a:t> latéral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b="1" dirty="0" smtClean="0">
                <a:solidFill>
                  <a:srgbClr val="FF0000"/>
                </a:solidFill>
              </a:rPr>
              <a:t>Radial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R1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R2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R3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R5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Cutané </a:t>
            </a:r>
            <a:r>
              <a:rPr lang="fr-FR" sz="2400" dirty="0" err="1" smtClean="0">
                <a:solidFill>
                  <a:srgbClr val="000000"/>
                </a:solidFill>
              </a:rPr>
              <a:t>antébrachial</a:t>
            </a:r>
            <a:r>
              <a:rPr lang="fr-FR" sz="2400" dirty="0" smtClean="0">
                <a:solidFill>
                  <a:srgbClr val="000000"/>
                </a:solidFill>
              </a:rPr>
              <a:t> médial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4301" y="3173968"/>
            <a:ext cx="5888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F. Latéral</a:t>
            </a:r>
          </a:p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Médian +</a:t>
            </a:r>
          </a:p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musculocutané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372575" y="468003"/>
            <a:ext cx="435182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Grand dentelé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Rhomboïdes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err="1" smtClean="0"/>
              <a:t>Sous-épineux</a:t>
            </a:r>
            <a:endParaRPr lang="fr-FR" sz="2400" dirty="0" smtClean="0"/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Deltoïde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Biceps brachial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Rond pronateur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Extenseur commun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Extenseur propre de l’index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Abducteur du V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interosseux dorsal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Court abducteur du pouce</a:t>
            </a:r>
            <a:endParaRPr lang="fr-FR" sz="2400" dirty="0"/>
          </a:p>
        </p:txBody>
      </p:sp>
      <p:sp>
        <p:nvSpPr>
          <p:cNvPr id="109" name="Rectangle 108"/>
          <p:cNvSpPr/>
          <p:nvPr/>
        </p:nvSpPr>
        <p:spPr>
          <a:xfrm>
            <a:off x="4724400" y="468003"/>
            <a:ext cx="43518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Cutané </a:t>
            </a:r>
            <a:r>
              <a:rPr lang="fr-FR" sz="2400" dirty="0" err="1" smtClean="0">
                <a:solidFill>
                  <a:srgbClr val="000000"/>
                </a:solidFill>
              </a:rPr>
              <a:t>antébrachial</a:t>
            </a:r>
            <a:r>
              <a:rPr lang="fr-FR" sz="2400" dirty="0" smtClean="0">
                <a:solidFill>
                  <a:srgbClr val="000000"/>
                </a:solidFill>
              </a:rPr>
              <a:t> latéral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Radial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R1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R2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R3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R5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Cutané </a:t>
            </a:r>
            <a:r>
              <a:rPr lang="fr-FR" sz="2400" dirty="0" err="1" smtClean="0">
                <a:solidFill>
                  <a:srgbClr val="000000"/>
                </a:solidFill>
              </a:rPr>
              <a:t>antébrachial</a:t>
            </a:r>
            <a:r>
              <a:rPr lang="fr-FR" sz="2400" dirty="0" smtClean="0">
                <a:solidFill>
                  <a:srgbClr val="000000"/>
                </a:solidFill>
              </a:rPr>
              <a:t> médial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5201" y="3415268"/>
            <a:ext cx="5888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F. postérieur</a:t>
            </a:r>
          </a:p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Axillaire + radial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372575" y="468003"/>
            <a:ext cx="435182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Grand dentelé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000000"/>
                </a:solidFill>
              </a:rPr>
              <a:t>Rhomboïdes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err="1" smtClean="0"/>
              <a:t>Sous-épineux</a:t>
            </a:r>
            <a:endParaRPr lang="fr-FR" sz="2400" dirty="0" smtClean="0"/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Deltoïde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Biceps brachial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Rond pronateur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Extenseur commun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b="1" dirty="0" smtClean="0">
                <a:solidFill>
                  <a:srgbClr val="FF0000"/>
                </a:solidFill>
              </a:rPr>
              <a:t>Extenseur propre de l’index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Abducteur du V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1</a:t>
            </a:r>
            <a:r>
              <a:rPr lang="fr-FR" sz="2400" baseline="30000" dirty="0" smtClean="0">
                <a:solidFill>
                  <a:srgbClr val="3366FF"/>
                </a:solidFill>
              </a:rPr>
              <a:t>er</a:t>
            </a:r>
            <a:r>
              <a:rPr lang="fr-FR" sz="2400" dirty="0" smtClean="0">
                <a:solidFill>
                  <a:srgbClr val="3366FF"/>
                </a:solidFill>
              </a:rPr>
              <a:t> interosseux dorsal</a:t>
            </a:r>
          </a:p>
          <a:p>
            <a:pPr indent="533400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Court abducteur du pouce</a:t>
            </a:r>
            <a:endParaRPr lang="fr-FR" sz="2400" dirty="0">
              <a:solidFill>
                <a:srgbClr val="3366FF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724400" y="468003"/>
            <a:ext cx="43518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Cutané </a:t>
            </a:r>
            <a:r>
              <a:rPr lang="fr-FR" sz="2400" dirty="0" err="1" smtClean="0"/>
              <a:t>antébrachial</a:t>
            </a:r>
            <a:r>
              <a:rPr lang="fr-FR" sz="2400" dirty="0" smtClean="0"/>
              <a:t> latéral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Radial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R1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R2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/>
              <a:t>R3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R5</a:t>
            </a:r>
          </a:p>
          <a:p>
            <a:pPr indent="358775">
              <a:buFont typeface="+mj-lt"/>
              <a:buAutoNum type="arabicPeriod"/>
              <a:tabLst>
                <a:tab pos="358775" algn="l"/>
                <a:tab pos="539750" algn="l"/>
              </a:tabLst>
            </a:pPr>
            <a:r>
              <a:rPr lang="fr-FR" sz="2400" dirty="0" smtClean="0">
                <a:solidFill>
                  <a:srgbClr val="3366FF"/>
                </a:solidFill>
              </a:rPr>
              <a:t>Cutané </a:t>
            </a:r>
            <a:r>
              <a:rPr lang="fr-FR" sz="2400" dirty="0" err="1" smtClean="0">
                <a:solidFill>
                  <a:srgbClr val="3366FF"/>
                </a:solidFill>
              </a:rPr>
              <a:t>antébrachial</a:t>
            </a:r>
            <a:r>
              <a:rPr lang="fr-FR" sz="2400" dirty="0" smtClean="0">
                <a:solidFill>
                  <a:srgbClr val="3366FF"/>
                </a:solidFill>
              </a:rPr>
              <a:t> médial</a:t>
            </a:r>
            <a:endParaRPr lang="fr-FR" sz="2400" dirty="0">
              <a:solidFill>
                <a:srgbClr val="33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8701" y="3173968"/>
            <a:ext cx="5888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F. médial</a:t>
            </a:r>
          </a:p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Médian + ulnaire</a:t>
            </a:r>
            <a:br>
              <a:rPr lang="fr-FR" sz="3200" b="1" cap="all" dirty="0" smtClean="0">
                <a:solidFill>
                  <a:srgbClr val="3366FF"/>
                </a:solidFill>
              </a:rPr>
            </a:br>
            <a:r>
              <a:rPr lang="fr-FR" sz="3200" b="1" cap="all" dirty="0" smtClean="0">
                <a:solidFill>
                  <a:srgbClr val="3366FF"/>
                </a:solidFill>
              </a:rPr>
              <a:t>+ CABM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8908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ctr">
              <a:tabLst>
                <a:tab pos="358775" algn="l"/>
                <a:tab pos="539750" algn="l"/>
              </a:tabLst>
            </a:pPr>
            <a:r>
              <a:rPr lang="fr-FR" sz="3200" b="1" cap="all" dirty="0" smtClean="0">
                <a:solidFill>
                  <a:srgbClr val="3366FF"/>
                </a:solidFill>
              </a:rPr>
              <a:t>MERCI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6700" y="228600"/>
            <a:ext cx="3746500" cy="1314450"/>
          </a:xfrm>
        </p:spPr>
        <p:txBody>
          <a:bodyPr/>
          <a:lstStyle/>
          <a:p>
            <a:pPr algn="l"/>
            <a:r>
              <a:rPr lang="nl-BE" dirty="0"/>
              <a:t>Introduction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700" y="891222"/>
            <a:ext cx="86741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990600" algn="l"/>
                <a:tab pos="1790700" algn="l"/>
              </a:tabLst>
            </a:pPr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Electrode aiguille</a:t>
            </a:r>
            <a:br>
              <a:rPr lang="fr-FR" sz="2400" b="1" dirty="0" smtClean="0">
                <a:solidFill>
                  <a:srgbClr val="000000"/>
                </a:solidFill>
                <a:latin typeface="+mj-lt"/>
              </a:rPr>
            </a:br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	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fr-FR" sz="2400" b="1" dirty="0" smtClean="0">
                <a:solidFill>
                  <a:srgbClr val="0000FF"/>
                </a:solidFill>
                <a:latin typeface="+mj-lt"/>
              </a:rPr>
              <a:t>pour 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: territoire musculaire spécifique</a:t>
            </a:r>
            <a:br>
              <a:rPr lang="fr-FR" sz="2400" dirty="0" smtClean="0">
                <a:solidFill>
                  <a:srgbClr val="000000"/>
                </a:solidFill>
                <a:latin typeface="+mj-lt"/>
              </a:rPr>
            </a:b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	- </a:t>
            </a:r>
            <a:r>
              <a:rPr lang="fr-FR" sz="2400" b="1" dirty="0" smtClean="0">
                <a:solidFill>
                  <a:srgbClr val="0000FF"/>
                </a:solidFill>
                <a:latin typeface="+mj-lt"/>
              </a:rPr>
              <a:t>contre 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: faible territoire musculaire (+/- 20 UM)</a:t>
            </a:r>
            <a:br>
              <a:rPr lang="fr-FR" sz="2400" dirty="0" smtClean="0">
                <a:solidFill>
                  <a:srgbClr val="000000"/>
                </a:solidFill>
                <a:latin typeface="+mj-lt"/>
              </a:rPr>
            </a:b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fr-FR" sz="2400" dirty="0" smtClean="0">
                <a:solidFill>
                  <a:srgbClr val="000000"/>
                </a:solidFill>
                <a:latin typeface="+mj-lt"/>
              </a:rPr>
            </a:b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	=&gt; la </a:t>
            </a:r>
            <a:r>
              <a:rPr lang="fr-FR" sz="2400" b="1" dirty="0" smtClean="0">
                <a:solidFill>
                  <a:srgbClr val="FF6600"/>
                </a:solidFill>
                <a:latin typeface="+mj-lt"/>
              </a:rPr>
              <a:t>latence 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motrice ne reflète pas le conduction des f	</a:t>
            </a:r>
            <a:r>
              <a:rPr lang="fr-FR" sz="2400" dirty="0" err="1" smtClean="0">
                <a:solidFill>
                  <a:srgbClr val="000000"/>
                </a:solidFill>
                <a:latin typeface="+mj-lt"/>
              </a:rPr>
              <a:t>ibres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 		les plus rapides</a:t>
            </a:r>
            <a:br>
              <a:rPr lang="fr-FR" sz="2400" dirty="0" smtClean="0">
                <a:solidFill>
                  <a:srgbClr val="000000"/>
                </a:solidFill>
                <a:latin typeface="+mj-lt"/>
              </a:rPr>
            </a:b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	=&gt; le paramètre </a:t>
            </a:r>
            <a:r>
              <a:rPr lang="fr-FR" sz="2400" b="1" dirty="0" smtClean="0">
                <a:solidFill>
                  <a:srgbClr val="FF6600"/>
                </a:solidFill>
                <a:latin typeface="+mj-lt"/>
              </a:rPr>
              <a:t>amplitude 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est peu fiable</a:t>
            </a:r>
            <a:br>
              <a:rPr lang="fr-FR" sz="2400" dirty="0" smtClean="0">
                <a:solidFill>
                  <a:srgbClr val="000000"/>
                </a:solidFill>
                <a:latin typeface="+mj-lt"/>
              </a:rPr>
            </a:b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fr-FR" sz="2400" dirty="0" smtClean="0">
                <a:solidFill>
                  <a:srgbClr val="000000"/>
                </a:solidFill>
                <a:latin typeface="+mj-lt"/>
              </a:rPr>
            </a:b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	=&gt; pas d’alternative : </a:t>
            </a:r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sus-épineux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grand dentelé 					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(personnes corpulentes ou poitrine volumineuse)</a:t>
            </a:r>
          </a:p>
          <a:p>
            <a:pPr indent="358775">
              <a:tabLst>
                <a:tab pos="358775" algn="l"/>
              </a:tabLst>
            </a:pPr>
            <a:endParaRPr lang="fr-FR" sz="2400" dirty="0" smtClean="0">
              <a:solidFill>
                <a:srgbClr val="000000"/>
              </a:solidFill>
              <a:latin typeface="+mj-lt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7" name="Image 6" descr="WP_20140122_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700" y="-736600"/>
            <a:ext cx="2518285" cy="4483100"/>
          </a:xfrm>
          <a:prstGeom prst="rect">
            <a:avLst/>
          </a:prstGeom>
        </p:spPr>
      </p:pic>
      <p:pic>
        <p:nvPicPr>
          <p:cNvPr id="9" name="Image 8" descr="WP_20140122_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3" y="-736600"/>
            <a:ext cx="2523067" cy="4491614"/>
          </a:xfrm>
          <a:prstGeom prst="rect">
            <a:avLst/>
          </a:prstGeom>
        </p:spPr>
      </p:pic>
      <p:pic>
        <p:nvPicPr>
          <p:cNvPr id="10" name="Image 9" descr="WP_20140122_0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787" y="-736600"/>
            <a:ext cx="2525419" cy="4495800"/>
          </a:xfrm>
          <a:prstGeom prst="rect">
            <a:avLst/>
          </a:prstGeom>
        </p:spPr>
      </p:pic>
      <p:pic>
        <p:nvPicPr>
          <p:cNvPr id="11" name="Image 10" descr="WP_20140122_03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732" y="-736600"/>
            <a:ext cx="2532552" cy="4508499"/>
          </a:xfrm>
          <a:prstGeom prst="rect">
            <a:avLst/>
          </a:prstGeom>
        </p:spPr>
      </p:pic>
      <p:pic>
        <p:nvPicPr>
          <p:cNvPr id="12" name="Image 11" descr="WP_20140122_03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942" y="-732694"/>
            <a:ext cx="2530358" cy="4504594"/>
          </a:xfrm>
          <a:prstGeom prst="rect">
            <a:avLst/>
          </a:prstGeom>
        </p:spPr>
      </p:pic>
      <p:pic>
        <p:nvPicPr>
          <p:cNvPr id="13" name="Image 12" descr="WP_20140122_03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44600" y="3105776"/>
            <a:ext cx="5617170" cy="3155324"/>
          </a:xfrm>
          <a:prstGeom prst="rect">
            <a:avLst/>
          </a:prstGeom>
        </p:spPr>
      </p:pic>
      <p:pic>
        <p:nvPicPr>
          <p:cNvPr id="14" name="Image 13" descr="WP_20140122_03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100" y="3126552"/>
            <a:ext cx="5562600" cy="312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WP_20140122_0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9878"/>
            <a:ext cx="9144000" cy="5136444"/>
          </a:xfrm>
          <a:prstGeom prst="rect">
            <a:avLst/>
          </a:prstGeom>
        </p:spPr>
      </p:pic>
      <p:pic>
        <p:nvPicPr>
          <p:cNvPr id="16" name="Image 15" descr="WP_20140122_0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715" y="12700"/>
            <a:ext cx="9161585" cy="5146322"/>
          </a:xfrm>
          <a:prstGeom prst="rect">
            <a:avLst/>
          </a:prstGeom>
        </p:spPr>
      </p:pic>
      <p:pic>
        <p:nvPicPr>
          <p:cNvPr id="17" name="Image 16" descr="WP_20140423_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934" y="12700"/>
            <a:ext cx="2874982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6700" y="228600"/>
            <a:ext cx="3746500" cy="1314450"/>
          </a:xfrm>
        </p:spPr>
        <p:txBody>
          <a:bodyPr/>
          <a:lstStyle/>
          <a:p>
            <a:pPr algn="l"/>
            <a:r>
              <a:rPr lang="nl-BE" dirty="0"/>
              <a:t>Introduction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700" y="891222"/>
            <a:ext cx="8674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buFont typeface="Wingdings" charset="2"/>
              <a:buChar char=""/>
              <a:tabLst>
                <a:tab pos="990600" algn="l"/>
                <a:tab pos="1790700" algn="l"/>
              </a:tabLst>
            </a:pPr>
            <a:r>
              <a:rPr lang="fr-FR" sz="2400" b="1" dirty="0" smtClean="0">
                <a:solidFill>
                  <a:srgbClr val="000000"/>
                </a:solidFill>
              </a:rPr>
              <a:t>Electrode de surface</a:t>
            </a:r>
            <a:br>
              <a:rPr lang="fr-FR" sz="2400" b="1" dirty="0" smtClean="0">
                <a:solidFill>
                  <a:srgbClr val="000000"/>
                </a:solidFill>
              </a:rPr>
            </a:br>
            <a:r>
              <a:rPr lang="fr-FR" sz="2400" b="1" dirty="0" smtClean="0">
                <a:solidFill>
                  <a:srgbClr val="000000"/>
                </a:solidFill>
              </a:rPr>
              <a:t>	</a:t>
            </a:r>
            <a:r>
              <a:rPr lang="fr-FR" sz="2400" dirty="0" smtClean="0">
                <a:solidFill>
                  <a:srgbClr val="000000"/>
                </a:solidFill>
              </a:rPr>
              <a:t>- </a:t>
            </a:r>
            <a:r>
              <a:rPr lang="fr-FR" sz="2400" b="1" dirty="0" smtClean="0">
                <a:solidFill>
                  <a:srgbClr val="0000FF"/>
                </a:solidFill>
              </a:rPr>
              <a:t>pour </a:t>
            </a:r>
            <a:r>
              <a:rPr lang="fr-FR" sz="2400" dirty="0" smtClean="0">
                <a:solidFill>
                  <a:srgbClr val="000000"/>
                </a:solidFill>
              </a:rPr>
              <a:t>: large territoire musculaire étudié</a:t>
            </a:r>
            <a:br>
              <a:rPr lang="fr-FR" sz="2400" dirty="0" smtClean="0">
                <a:solidFill>
                  <a:srgbClr val="000000"/>
                </a:solidFill>
              </a:rPr>
            </a:br>
            <a:r>
              <a:rPr lang="fr-FR" sz="2400" dirty="0" smtClean="0">
                <a:solidFill>
                  <a:srgbClr val="000000"/>
                </a:solidFill>
              </a:rPr>
              <a:t>	- </a:t>
            </a:r>
            <a:r>
              <a:rPr lang="fr-FR" sz="2400" b="1" dirty="0" smtClean="0">
                <a:solidFill>
                  <a:srgbClr val="0000FF"/>
                </a:solidFill>
              </a:rPr>
              <a:t>contre </a:t>
            </a:r>
            <a:r>
              <a:rPr lang="fr-FR" sz="2400" dirty="0" smtClean="0">
                <a:solidFill>
                  <a:srgbClr val="000000"/>
                </a:solidFill>
              </a:rPr>
              <a:t>: territoire musculaire moins spécifique 					(</a:t>
            </a:r>
            <a:r>
              <a:rPr lang="fr-FR" sz="2400" b="1" dirty="0" smtClean="0">
                <a:solidFill>
                  <a:srgbClr val="FF6600"/>
                </a:solidFill>
              </a:rPr>
              <a:t>conduction en volume</a:t>
            </a:r>
            <a:r>
              <a:rPr lang="fr-FR" sz="2400" dirty="0" smtClean="0">
                <a:solidFill>
                  <a:srgbClr val="000000"/>
                </a:solidFill>
              </a:rPr>
              <a:t>)</a:t>
            </a:r>
            <a:br>
              <a:rPr lang="fr-FR" sz="2400" dirty="0" smtClean="0">
                <a:solidFill>
                  <a:srgbClr val="000000"/>
                </a:solidFill>
              </a:rPr>
            </a:br>
            <a:r>
              <a:rPr lang="fr-FR" sz="2400" dirty="0" smtClean="0">
                <a:solidFill>
                  <a:srgbClr val="000000"/>
                </a:solidFill>
              </a:rPr>
              <a:t/>
            </a:r>
            <a:br>
              <a:rPr lang="fr-FR" sz="2400" dirty="0" smtClean="0">
                <a:solidFill>
                  <a:srgbClr val="000000"/>
                </a:solidFill>
              </a:rPr>
            </a:br>
            <a:r>
              <a:rPr lang="fr-FR" sz="2400" dirty="0" smtClean="0">
                <a:solidFill>
                  <a:srgbClr val="000000"/>
                </a:solidFill>
              </a:rPr>
              <a:t>	=&gt; </a:t>
            </a:r>
            <a:r>
              <a:rPr lang="fr-FR" sz="2400" b="1" dirty="0" smtClean="0">
                <a:solidFill>
                  <a:srgbClr val="000000"/>
                </a:solidFill>
              </a:rPr>
              <a:t>stimulation et détection doivent être le plus spécifique 		possible</a:t>
            </a:r>
          </a:p>
          <a:p>
            <a:pPr indent="358775">
              <a:buFont typeface="Wingdings" charset="2"/>
              <a:buChar char=""/>
              <a:tabLst>
                <a:tab pos="990600" algn="l"/>
                <a:tab pos="1790700" algn="l"/>
              </a:tabLst>
            </a:pPr>
            <a:endParaRPr lang="fr-FR" sz="2400" dirty="0" smtClean="0">
              <a:solidFill>
                <a:srgbClr val="000000"/>
              </a:solidFill>
              <a:latin typeface="+mj-lt"/>
            </a:endParaRPr>
          </a:p>
          <a:p>
            <a:pPr indent="358775">
              <a:tabLst>
                <a:tab pos="358775" algn="l"/>
              </a:tabLst>
            </a:pPr>
            <a:endParaRPr lang="fr-FR" sz="2400" dirty="0" smtClean="0">
              <a:solidFill>
                <a:srgbClr val="000000"/>
              </a:solidFill>
              <a:latin typeface="+mj-lt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6700" y="228600"/>
            <a:ext cx="3746500" cy="1314450"/>
          </a:xfrm>
        </p:spPr>
        <p:txBody>
          <a:bodyPr/>
          <a:lstStyle/>
          <a:p>
            <a:pPr algn="l"/>
            <a:r>
              <a:rPr lang="nl-BE" dirty="0"/>
              <a:t>Introduction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700" y="891222"/>
            <a:ext cx="86741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>
              <a:lnSpc>
                <a:spcPct val="150000"/>
              </a:lnSpc>
              <a:buFont typeface="Wingdings" charset="2"/>
              <a:buChar char=""/>
              <a:tabLst>
                <a:tab pos="990600" algn="l"/>
                <a:tab pos="1790700" algn="l"/>
              </a:tabLst>
            </a:pPr>
            <a:r>
              <a:rPr lang="fr-FR" sz="2400" b="1" dirty="0" smtClean="0">
                <a:solidFill>
                  <a:srgbClr val="000000"/>
                </a:solidFill>
              </a:rPr>
              <a:t>Electrode de surface</a:t>
            </a:r>
            <a:br>
              <a:rPr lang="fr-FR" sz="2400" b="1" dirty="0" smtClean="0">
                <a:solidFill>
                  <a:srgbClr val="000000"/>
                </a:solidFill>
              </a:rPr>
            </a:br>
            <a:r>
              <a:rPr lang="fr-FR" sz="2400" b="1" dirty="0" smtClean="0">
                <a:solidFill>
                  <a:srgbClr val="000000"/>
                </a:solidFill>
              </a:rPr>
              <a:t/>
            </a:r>
            <a:br>
              <a:rPr lang="fr-FR" sz="2400" b="1" dirty="0" smtClean="0">
                <a:solidFill>
                  <a:srgbClr val="000000"/>
                </a:solidFill>
              </a:rPr>
            </a:br>
            <a:r>
              <a:rPr lang="fr-FR" sz="2400" b="1" dirty="0" smtClean="0">
                <a:solidFill>
                  <a:srgbClr val="000000"/>
                </a:solidFill>
              </a:rPr>
              <a:t>	</a:t>
            </a:r>
            <a:r>
              <a:rPr lang="fr-FR" sz="2400" dirty="0" smtClean="0">
                <a:solidFill>
                  <a:srgbClr val="000000"/>
                </a:solidFill>
              </a:rPr>
              <a:t>- </a:t>
            </a:r>
            <a:r>
              <a:rPr lang="fr-FR" sz="2400" b="1" dirty="0" err="1" smtClean="0">
                <a:solidFill>
                  <a:srgbClr val="FF6600"/>
                </a:solidFill>
              </a:rPr>
              <a:t>Co-stimulation</a:t>
            </a:r>
            <a:r>
              <a:rPr lang="fr-FR" sz="2400" b="1" dirty="0" smtClean="0">
                <a:solidFill>
                  <a:srgbClr val="FF6600"/>
                </a:solidFill>
              </a:rPr>
              <a:t/>
            </a:r>
            <a:br>
              <a:rPr lang="fr-FR" sz="2400" b="1" dirty="0" smtClean="0">
                <a:solidFill>
                  <a:srgbClr val="FF6600"/>
                </a:solidFill>
              </a:rPr>
            </a:br>
            <a:r>
              <a:rPr lang="fr-FR" sz="2400" b="1" dirty="0" smtClean="0">
                <a:solidFill>
                  <a:srgbClr val="FF6600"/>
                </a:solidFill>
              </a:rPr>
              <a:t>	- Conduction en volume</a:t>
            </a:r>
            <a:br>
              <a:rPr lang="fr-FR" sz="2400" b="1" dirty="0" smtClean="0">
                <a:solidFill>
                  <a:srgbClr val="FF6600"/>
                </a:solidFill>
              </a:rPr>
            </a:br>
            <a:r>
              <a:rPr lang="fr-FR" sz="2400" b="1" dirty="0" smtClean="0">
                <a:solidFill>
                  <a:srgbClr val="FF6600"/>
                </a:solidFill>
              </a:rPr>
              <a:t>	- La référence n’est pas neutre</a:t>
            </a:r>
          </a:p>
          <a:p>
            <a:pPr indent="358775">
              <a:lnSpc>
                <a:spcPct val="150000"/>
              </a:lnSpc>
              <a:tabLst>
                <a:tab pos="990600" algn="l"/>
                <a:tab pos="1790700" algn="l"/>
              </a:tabLst>
            </a:pPr>
            <a:endParaRPr lang="fr-FR" sz="2400" b="1" dirty="0" smtClean="0">
              <a:solidFill>
                <a:srgbClr val="000000"/>
              </a:solidFill>
            </a:endParaRPr>
          </a:p>
          <a:p>
            <a:pPr indent="358775">
              <a:buFont typeface="Wingdings" charset="2"/>
              <a:buChar char=""/>
              <a:tabLst>
                <a:tab pos="990600" algn="l"/>
                <a:tab pos="1790700" algn="l"/>
              </a:tabLst>
            </a:pPr>
            <a:endParaRPr lang="fr-FR" sz="2400" dirty="0" smtClean="0">
              <a:solidFill>
                <a:srgbClr val="000000"/>
              </a:solidFill>
              <a:latin typeface="+mj-lt"/>
            </a:endParaRPr>
          </a:p>
          <a:p>
            <a:pPr indent="358775">
              <a:tabLst>
                <a:tab pos="358775" algn="l"/>
              </a:tabLst>
            </a:pPr>
            <a:endParaRPr lang="fr-FR" sz="2400" dirty="0" smtClean="0">
              <a:solidFill>
                <a:srgbClr val="000000"/>
              </a:solidFill>
              <a:latin typeface="+mj-lt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5914</TotalTime>
  <Words>2391</Words>
  <Application>Microsoft Macintosh PowerPoint</Application>
  <PresentationFormat>Présentation à l'écran (16:9)</PresentationFormat>
  <Paragraphs>347</Paragraphs>
  <Slides>45</Slides>
  <Notes>24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Francois Wang</dc:creator>
  <cp:lastModifiedBy>Francois Wang</cp:lastModifiedBy>
  <cp:revision>55</cp:revision>
  <dcterms:created xsi:type="dcterms:W3CDTF">2018-06-25T16:44:09Z</dcterms:created>
  <dcterms:modified xsi:type="dcterms:W3CDTF">2018-06-26T05:10:18Z</dcterms:modified>
</cp:coreProperties>
</file>