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67" r:id="rId2"/>
  </p:sldIdLst>
  <p:sldSz cx="30275213" cy="42803763"/>
  <p:notesSz cx="6858000" cy="9686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toine Nadine (Epse Greffe)" initials="AN(G" lastIdx="16" clrIdx="0">
    <p:extLst>
      <p:ext uri="{19B8F6BF-5375-455C-9EA6-DF929625EA0E}">
        <p15:presenceInfo xmlns:p15="http://schemas.microsoft.com/office/powerpoint/2012/main" userId="S-1-5-21-1712809230-2894524113-2631035602-6173" providerId="AD"/>
      </p:ext>
    </p:extLst>
  </p:cmAuthor>
  <p:cmAuthor id="2" name="Toppets Vinciane" initials="TV" lastIdx="0" clrIdx="1">
    <p:extLst>
      <p:ext uri="{19B8F6BF-5375-455C-9EA6-DF929625EA0E}">
        <p15:presenceInfo xmlns:p15="http://schemas.microsoft.com/office/powerpoint/2012/main" userId="Toppets Vincian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73C8"/>
    <a:srgbClr val="FFFFCC"/>
    <a:srgbClr val="EA157A"/>
    <a:srgbClr val="FFFF99"/>
    <a:srgbClr val="F273AF"/>
    <a:srgbClr val="00FFFF"/>
    <a:srgbClr val="3090E8"/>
    <a:srgbClr val="9ED12B"/>
    <a:srgbClr val="FEB80A"/>
    <a:srgbClr val="D6C9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40" autoAdjust="0"/>
    <p:restoredTop sz="93515" autoAdjust="0"/>
  </p:normalViewPr>
  <p:slideViewPr>
    <p:cSldViewPr>
      <p:cViewPr>
        <p:scale>
          <a:sx n="20" d="100"/>
          <a:sy n="20" d="100"/>
        </p:scale>
        <p:origin x="1536" y="-14"/>
      </p:cViewPr>
      <p:guideLst>
        <p:guide orient="horz" pos="13482"/>
        <p:guide pos="95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8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01150"/>
            <a:ext cx="2971800" cy="48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01150"/>
            <a:ext cx="2971800" cy="48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C891C14-90FA-4CB0-8D9D-BB81A819DBA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1520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CB1933-ED75-4D16-BE2E-4AB88064D08D}" type="datetimeFigureOut">
              <a:rPr lang="fr-BE" smtClean="0"/>
              <a:pPr/>
              <a:t>25-05-18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1211263"/>
            <a:ext cx="2311400" cy="3268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662488"/>
            <a:ext cx="5486400" cy="38131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20115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920115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5941B-C4D5-470D-9F51-F6E753D850A4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47855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273300" y="1211263"/>
            <a:ext cx="2311400" cy="3268662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5941B-C4D5-470D-9F51-F6E753D850A4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29943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4B0014-945C-4D09-B337-B491D83ADCB7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317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D991-15DC-4F64-A6FA-B937F56BD92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86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477239-9CCC-471D-9A09-FF879F4B528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9058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B69FAF-4548-4688-A538-BF6570041E3A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7166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5E7B9B-348E-43A7-BCB7-B7532FD68C21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5124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15AFF4-7294-426C-9287-B80005B6E5A4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1017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5D71FC-B82D-49CB-9B95-7DD978FB074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1864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2D6AC-4A71-4E8A-AD7F-F8E9AB470886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4717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41E690-3FF5-4078-9F9F-E9E578BF890F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4414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A95070-76D7-4359-988F-FE7EED6D3ACC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913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513D31-C727-4866-B41D-5091C633F8CE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8191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65AF38E-5E12-4E71-8F0B-56B780FD092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7972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openxmlformats.org/officeDocument/2006/relationships/image" Target="../media/image9.jp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44"/>
          <p:cNvSpPr>
            <a:spLocks noChangeArrowheads="1"/>
          </p:cNvSpPr>
          <p:nvPr/>
        </p:nvSpPr>
        <p:spPr bwMode="auto">
          <a:xfrm>
            <a:off x="1148376" y="29326802"/>
            <a:ext cx="13755797" cy="392473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algn="ctr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lIns="350322" tIns="175161" rIns="350322" bIns="175161" anchor="ctr"/>
          <a:lstStyle/>
          <a:p>
            <a:endParaRPr lang="fr-BE" sz="1706"/>
          </a:p>
        </p:txBody>
      </p:sp>
      <p:sp>
        <p:nvSpPr>
          <p:cNvPr id="2054" name="Rectangle 43"/>
          <p:cNvSpPr>
            <a:spLocks noChangeArrowheads="1"/>
          </p:cNvSpPr>
          <p:nvPr/>
        </p:nvSpPr>
        <p:spPr bwMode="auto">
          <a:xfrm>
            <a:off x="15131296" y="20469084"/>
            <a:ext cx="14205199" cy="721106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0322" tIns="175161" rIns="350322" bIns="175161" anchor="ctr"/>
          <a:lstStyle/>
          <a:p>
            <a:endParaRPr lang="fr-BE" sz="1706"/>
          </a:p>
        </p:txBody>
      </p:sp>
      <p:sp>
        <p:nvSpPr>
          <p:cNvPr id="2055" name="Rectangle 45"/>
          <p:cNvSpPr>
            <a:spLocks noChangeArrowheads="1"/>
          </p:cNvSpPr>
          <p:nvPr/>
        </p:nvSpPr>
        <p:spPr bwMode="auto">
          <a:xfrm>
            <a:off x="1148376" y="33548306"/>
            <a:ext cx="11244450" cy="774521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algn="ctr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lIns="350322" tIns="175161" rIns="350322" bIns="175161" anchor="ctr"/>
          <a:lstStyle/>
          <a:p>
            <a:endParaRPr lang="fr-BE" sz="1706"/>
          </a:p>
        </p:txBody>
      </p:sp>
      <p:sp>
        <p:nvSpPr>
          <p:cNvPr id="2056" name="Rectangle 36"/>
          <p:cNvSpPr>
            <a:spLocks noChangeArrowheads="1"/>
          </p:cNvSpPr>
          <p:nvPr/>
        </p:nvSpPr>
        <p:spPr bwMode="auto">
          <a:xfrm>
            <a:off x="1148376" y="20469084"/>
            <a:ext cx="13755798" cy="721106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0322" tIns="175161" rIns="350322" bIns="175161" anchor="ctr"/>
          <a:lstStyle/>
          <a:p>
            <a:endParaRPr lang="fr-BE" sz="1706"/>
          </a:p>
        </p:txBody>
      </p:sp>
      <p:sp>
        <p:nvSpPr>
          <p:cNvPr id="2057" name="Rectangle 28"/>
          <p:cNvSpPr>
            <a:spLocks noChangeArrowheads="1"/>
          </p:cNvSpPr>
          <p:nvPr/>
        </p:nvSpPr>
        <p:spPr bwMode="auto">
          <a:xfrm>
            <a:off x="23124510" y="9337127"/>
            <a:ext cx="6211985" cy="6589399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0322" tIns="175161" rIns="350322" bIns="175161" anchor="ctr"/>
          <a:lstStyle/>
          <a:p>
            <a:endParaRPr lang="fr-BE" sz="1706"/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768166" y="1201150"/>
            <a:ext cx="28568330" cy="6912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/>
          <a:extLst/>
        </p:spPr>
        <p:txBody>
          <a:bodyPr wrap="square" lIns="350322" tIns="175161" rIns="350322" bIns="17516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BE" sz="1517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BE" sz="1517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BE" sz="1517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</a:t>
            </a:r>
            <a:endParaRPr lang="fr-BE" sz="1706" dirty="0"/>
          </a:p>
          <a:p>
            <a:pPr algn="just"/>
            <a:r>
              <a:rPr lang="fr-BE" sz="6257" dirty="0"/>
              <a:t> </a:t>
            </a:r>
            <a:endParaRPr lang="fr-BE" sz="1706" b="1" dirty="0">
              <a:latin typeface="+mj-lt"/>
            </a:endParaRPr>
          </a:p>
          <a:p>
            <a:pPr>
              <a:defRPr/>
            </a:pPr>
            <a:r>
              <a:rPr lang="fr-BE" sz="7679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BE" sz="7679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BE" sz="7679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BE" sz="7679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BE" sz="455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BE" sz="455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BE" sz="2275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BE" sz="2275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BE" sz="2275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BE" sz="2275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fr-FR" sz="2275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4" name="Text Box 8"/>
          <p:cNvSpPr txBox="1">
            <a:spLocks noChangeArrowheads="1"/>
          </p:cNvSpPr>
          <p:nvPr/>
        </p:nvSpPr>
        <p:spPr bwMode="auto">
          <a:xfrm>
            <a:off x="2165727" y="5200863"/>
            <a:ext cx="25369606" cy="87893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350322" tIns="175161" rIns="350322" bIns="175161">
            <a:spAutoFit/>
          </a:bodyPr>
          <a:lstStyle/>
          <a:p>
            <a:pPr algn="l"/>
            <a:r>
              <a:rPr lang="fr-FR" sz="341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Vinciane Toppets </a:t>
            </a:r>
            <a:r>
              <a:rPr lang="fr-FR" sz="3413" b="1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fr-BE" sz="3413" b="1" dirty="0">
                <a:solidFill>
                  <a:schemeClr val="bg1"/>
                </a:solidFill>
              </a:rPr>
              <a:t>, Patrick </a:t>
            </a:r>
            <a:r>
              <a:rPr lang="fr-BE" sz="3413" b="1" dirty="0" err="1">
                <a:solidFill>
                  <a:schemeClr val="bg1"/>
                </a:solidFill>
              </a:rPr>
              <a:t>Schaffer</a:t>
            </a:r>
            <a:r>
              <a:rPr lang="fr-BE" sz="3413" b="1" dirty="0">
                <a:solidFill>
                  <a:schemeClr val="bg1"/>
                </a:solidFill>
              </a:rPr>
              <a:t> </a:t>
            </a:r>
            <a:r>
              <a:rPr lang="fr-FR" sz="3413" b="1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fr-BE" sz="3413" b="1" dirty="0">
                <a:solidFill>
                  <a:schemeClr val="bg1"/>
                </a:solidFill>
              </a:rPr>
              <a:t>, Béatrice Lecomte </a:t>
            </a:r>
            <a:r>
              <a:rPr lang="fr-BE" sz="3413" b="1" baseline="30000" dirty="0">
                <a:solidFill>
                  <a:schemeClr val="bg1"/>
                </a:solidFill>
              </a:rPr>
              <a:t>b</a:t>
            </a:r>
            <a:r>
              <a:rPr lang="fr-BE" sz="3413" b="1" dirty="0">
                <a:solidFill>
                  <a:schemeClr val="bg1"/>
                </a:solidFill>
              </a:rPr>
              <a:t> , Françoise Jérôme</a:t>
            </a:r>
            <a:r>
              <a:rPr lang="fr-FR" sz="3413" b="1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c</a:t>
            </a:r>
            <a:r>
              <a:rPr lang="fr-BE" sz="3413" b="1" dirty="0">
                <a:solidFill>
                  <a:schemeClr val="bg1"/>
                </a:solidFill>
              </a:rPr>
              <a:t>, Amory Hélène </a:t>
            </a:r>
            <a:r>
              <a:rPr lang="fr-BE" sz="3413" b="1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fr-BE" sz="3413" b="1" dirty="0">
                <a:solidFill>
                  <a:schemeClr val="bg1"/>
                </a:solidFill>
              </a:rPr>
              <a:t> and Nadine Antoine </a:t>
            </a:r>
            <a:r>
              <a:rPr lang="en-GB" sz="3413" b="1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GB" sz="3413" b="1" cap="all" dirty="0">
                <a:solidFill>
                  <a:schemeClr val="bg1"/>
                </a:solidFill>
              </a:rPr>
              <a:t>.</a:t>
            </a:r>
            <a:endParaRPr lang="fr-BE" sz="3413" b="1" dirty="0">
              <a:solidFill>
                <a:schemeClr val="bg1"/>
              </a:solidFill>
            </a:endParaRPr>
          </a:p>
        </p:txBody>
      </p:sp>
      <p:sp>
        <p:nvSpPr>
          <p:cNvPr id="2065" name="Text Box 9"/>
          <p:cNvSpPr txBox="1">
            <a:spLocks noChangeArrowheads="1"/>
          </p:cNvSpPr>
          <p:nvPr/>
        </p:nvSpPr>
        <p:spPr bwMode="auto">
          <a:xfrm>
            <a:off x="1183133" y="6081544"/>
            <a:ext cx="27097047" cy="292136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350322" tIns="175161" rIns="350322" bIns="175161">
            <a:spAutoFit/>
          </a:bodyPr>
          <a:lstStyle/>
          <a:p>
            <a:pPr algn="l"/>
            <a:r>
              <a:rPr lang="en-GB" sz="2654" dirty="0">
                <a:solidFill>
                  <a:schemeClr val="bg1">
                    <a:lumMod val="75000"/>
                  </a:schemeClr>
                </a:solidFill>
              </a:rPr>
              <a:t>a</a:t>
            </a:r>
            <a:r>
              <a:rPr lang="en-GB" sz="2654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GB" sz="2654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Department of Morphology and Pathology, Faculty of Veterinary Medicine, University of Liege, Belgium</a:t>
            </a:r>
            <a:endParaRPr lang="fr-BE" sz="2654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sz="2654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fr-BE" sz="2654" dirty="0" err="1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eCampus</a:t>
            </a:r>
            <a:r>
              <a:rPr lang="fr-BE" sz="2654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Unit,  IFRES,</a:t>
            </a:r>
            <a:r>
              <a:rPr lang="en-GB" sz="2654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654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University of Liege, Belgium</a:t>
            </a:r>
            <a:endParaRPr lang="en-GB" sz="2654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sz="2654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fr-BE" sz="2654" dirty="0" err="1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Formasup</a:t>
            </a:r>
            <a:r>
              <a:rPr lang="fr-BE" sz="2654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Unit, IFRES,</a:t>
            </a:r>
            <a:r>
              <a:rPr lang="en-GB" sz="2654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654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University of Liege, </a:t>
            </a:r>
            <a:r>
              <a:rPr lang="en-GB" sz="2654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Belgium</a:t>
            </a:r>
          </a:p>
          <a:p>
            <a:pPr algn="l"/>
            <a:r>
              <a:rPr lang="en-GB" sz="2654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d. Clinical Department</a:t>
            </a:r>
            <a:r>
              <a:rPr lang="en-GB" sz="2654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Faculty of Veterinary Medicine, University of Liege, Belgium</a:t>
            </a:r>
            <a:endParaRPr lang="en-GB" sz="2654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fr-BE" sz="3034" dirty="0"/>
          </a:p>
          <a:p>
            <a:pPr marL="1313702" indent="-1313702"/>
            <a:endParaRPr lang="fr-FR" sz="3034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736006" y="8512449"/>
            <a:ext cx="9159346" cy="1185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E7FF">
                        <a:alpha val="20000"/>
                      </a:srgbClr>
                    </a:gs>
                    <a:gs pos="100000">
                      <a:srgbClr val="766B76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50322" tIns="175161" rIns="350322" bIns="175161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fr-BE" sz="5404" b="1" u="sng" dirty="0">
                <a:solidFill>
                  <a:srgbClr val="1673C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Introduction</a:t>
            </a:r>
            <a:endParaRPr lang="fr-BE" sz="5404" b="1" u="sng" dirty="0">
              <a:solidFill>
                <a:srgbClr val="1673C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cs typeface="Times New Roman" pitchFamily="18" charset="0"/>
            </a:endParaRP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736006" y="28107445"/>
            <a:ext cx="13844092" cy="1185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FFFF">
                        <a:alpha val="34000"/>
                      </a:srgbClr>
                    </a:gs>
                    <a:gs pos="100000">
                      <a:srgbClr val="FFFFFF">
                        <a:gamma/>
                        <a:shade val="46275"/>
                        <a:invGamma/>
                        <a:alpha val="70000"/>
                      </a:srgb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50322" tIns="175161" rIns="350322" bIns="175161">
            <a:spAutoFit/>
          </a:bodyPr>
          <a:lstStyle/>
          <a:p>
            <a:pPr algn="l">
              <a:defRPr/>
            </a:pPr>
            <a:r>
              <a:rPr lang="fr-BE" sz="5404" b="1" u="sng" dirty="0" err="1">
                <a:solidFill>
                  <a:srgbClr val="1673C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Results</a:t>
            </a:r>
            <a:endParaRPr lang="en-GB" sz="5404" b="1" u="sng" dirty="0">
              <a:solidFill>
                <a:srgbClr val="1673C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cs typeface="Times New Roman" pitchFamily="18" charset="0"/>
            </a:endParaRP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12919030" y="36463374"/>
            <a:ext cx="16383332" cy="4862285"/>
          </a:xfrm>
          <a:prstGeom prst="rect">
            <a:avLst/>
          </a:prstGeom>
          <a:solidFill>
            <a:srgbClr val="EA157A"/>
          </a:solidFill>
          <a:ln>
            <a:solidFill>
              <a:srgbClr val="C00000"/>
            </a:solidFill>
          </a:ln>
          <a:effectLst/>
          <a:extLst/>
        </p:spPr>
        <p:txBody>
          <a:bodyPr wrap="square" lIns="350322" tIns="175161" rIns="350322" bIns="175161">
            <a:spAutoFit/>
          </a:bodyPr>
          <a:lstStyle/>
          <a:p>
            <a:pPr algn="l">
              <a:defRPr/>
            </a:pPr>
            <a:r>
              <a:rPr lang="en-GB" sz="5404" b="1" u="sng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Conclusions</a:t>
            </a:r>
          </a:p>
          <a:p>
            <a:endParaRPr lang="en-GB" sz="2654" dirty="0"/>
          </a:p>
          <a:p>
            <a:r>
              <a:rPr lang="en-US" sz="3034" dirty="0">
                <a:solidFill>
                  <a:schemeClr val="bg1"/>
                </a:solidFill>
              </a:rPr>
              <a:t>The results of this study tend to indicate that the hybrid environment has on the whole a positive influence on student motivation to engage in the prescribed assignments. Students especially value the online resources and activities and become more self-confident regarding their ability to identify and to describe histological structures. The analysis still underway of activity reports suggests that the environment promotes deep learning and long-term retention only for a minority of students. However, the environment enables most students to reach basic learning levels 1 and 2 and thus to pass the end-of-course examination.</a:t>
            </a:r>
            <a:endParaRPr lang="en-GB" sz="3034" dirty="0">
              <a:solidFill>
                <a:schemeClr val="bg1"/>
              </a:solidFill>
            </a:endParaRPr>
          </a:p>
        </p:txBody>
      </p:sp>
      <p:sp>
        <p:nvSpPr>
          <p:cNvPr id="49167" name="Text Box 15"/>
          <p:cNvSpPr txBox="1">
            <a:spLocks noChangeArrowheads="1"/>
          </p:cNvSpPr>
          <p:nvPr/>
        </p:nvSpPr>
        <p:spPr bwMode="auto">
          <a:xfrm>
            <a:off x="858468" y="9501332"/>
            <a:ext cx="22202171" cy="5956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50322" tIns="175161" rIns="350322" bIns="175161">
            <a:spAutoFit/>
          </a:bodyPr>
          <a:lstStyle/>
          <a:p>
            <a:pPr algn="just"/>
            <a:r>
              <a:rPr lang="en-US" sz="3034" dirty="0"/>
              <a:t>Students in veterinary medicine often wrongly regard histology as an abstract science with no relevance to their future professional practice as clinicians. As a consequence, students lack motivation to study histology. In order to arouse their interest in the histology course and to improve their learning, a hybrid environment combining online resources and activities with face-to-face sessions was implemented within practical classes. The online course material consists mainly of the </a:t>
            </a:r>
            <a:r>
              <a:rPr lang="en-US" sz="3034" dirty="0" err="1"/>
              <a:t>Cytomine-Shareview</a:t>
            </a:r>
            <a:r>
              <a:rPr lang="en-US" sz="3034" dirty="0"/>
              <a:t> software, an imaging application displaying high-resolution digitized histological slides. Each practical class session is structured as follows: (</a:t>
            </a:r>
            <a:r>
              <a:rPr lang="en-US" sz="3034" dirty="0" err="1"/>
              <a:t>i</a:t>
            </a:r>
            <a:r>
              <a:rPr lang="en-US" sz="3034" dirty="0"/>
              <a:t>) Theory revision by means of formative and summative online quizzes; (ii) Observation and analysis 1) of histological slides using an optical microscope, 2) of annotated (interesting cells and tissues are already marked and described) digitized histological slides from the </a:t>
            </a:r>
            <a:r>
              <a:rPr lang="en-US" sz="3034" dirty="0" err="1"/>
              <a:t>Cytomine-Shareview</a:t>
            </a:r>
            <a:r>
              <a:rPr lang="en-US" sz="3034" dirty="0"/>
              <a:t> </a:t>
            </a:r>
            <a:r>
              <a:rPr lang="en-US" sz="3034" dirty="0"/>
              <a:t>application, 3) of digitized slides without ready annotation (the </a:t>
            </a:r>
            <a:r>
              <a:rPr lang="en-US" sz="3034" dirty="0"/>
              <a:t>application is also connected to an interactive interface hosted on the institutional platform </a:t>
            </a:r>
            <a:r>
              <a:rPr lang="en-US" sz="3034" dirty="0" err="1"/>
              <a:t>eCampusULiège</a:t>
            </a:r>
            <a:r>
              <a:rPr lang="en-US" sz="3034" dirty="0"/>
              <a:t>, which enables students to comment each slide and to build up their own database of captioned </a:t>
            </a:r>
            <a:r>
              <a:rPr lang="en-US" sz="3034" dirty="0"/>
              <a:t>slides); </a:t>
            </a:r>
            <a:r>
              <a:rPr lang="en-US" sz="3034" dirty="0"/>
              <a:t>(iii) Formative assessment in conditions similar to those of the end-of-course examination, i.e. oral presentation in the presence of fellow-students and teachers. During sessions, students have the opportunity to interact / to debate with each other and to get formative feedback on their performance.</a:t>
            </a:r>
            <a:endParaRPr lang="fr-BE" sz="3034" dirty="0"/>
          </a:p>
        </p:txBody>
      </p:sp>
      <p:sp>
        <p:nvSpPr>
          <p:cNvPr id="2078" name="Text Box 23"/>
          <p:cNvSpPr txBox="1">
            <a:spLocks noChangeArrowheads="1"/>
          </p:cNvSpPr>
          <p:nvPr/>
        </p:nvSpPr>
        <p:spPr bwMode="auto">
          <a:xfrm>
            <a:off x="23060638" y="12878558"/>
            <a:ext cx="6059964" cy="268771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350322" tIns="175161" rIns="350322" bIns="175161">
            <a:spAutoFit/>
          </a:bodyPr>
          <a:lstStyle/>
          <a:p>
            <a:pPr algn="just"/>
            <a:r>
              <a:rPr lang="en-US" sz="1896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1896" dirty="0" err="1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Cytomine-Shareview</a:t>
            </a:r>
            <a:r>
              <a:rPr lang="en-US" sz="1896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 application enables students to learn by means of digitized histological slides. First, they observe and </a:t>
            </a:r>
            <a:r>
              <a:rPr lang="en-US" sz="1896" dirty="0" err="1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analyse</a:t>
            </a:r>
            <a:r>
              <a:rPr lang="en-US" sz="1896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 annotated (comments and theoretical references are related to interesting cells or tissues) slides. Second, they observe and </a:t>
            </a:r>
            <a:r>
              <a:rPr lang="en-US" sz="1896" dirty="0" err="1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analyse</a:t>
            </a:r>
            <a:r>
              <a:rPr lang="en-US" sz="1896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 ‘bare’ slides similar to the annotated ones and add captions on their personal </a:t>
            </a:r>
            <a:r>
              <a:rPr lang="en-US" sz="1896" dirty="0" err="1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Cytomine-Shareview</a:t>
            </a:r>
            <a:r>
              <a:rPr lang="en-US" sz="1896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 layers.</a:t>
            </a:r>
            <a:endParaRPr lang="en-GB" sz="1896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183" name="Text Box 31"/>
          <p:cNvSpPr txBox="1">
            <a:spLocks noChangeArrowheads="1"/>
          </p:cNvSpPr>
          <p:nvPr/>
        </p:nvSpPr>
        <p:spPr bwMode="auto">
          <a:xfrm>
            <a:off x="736006" y="18161521"/>
            <a:ext cx="11318003" cy="1185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50322" tIns="175161" rIns="350322" bIns="175161">
            <a:spAutoFit/>
          </a:bodyPr>
          <a:lstStyle/>
          <a:p>
            <a:pPr algn="l">
              <a:defRPr/>
            </a:pPr>
            <a:r>
              <a:rPr lang="en-GB" sz="5404" b="1" u="sng" dirty="0">
                <a:solidFill>
                  <a:srgbClr val="1673C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Material</a:t>
            </a:r>
            <a:r>
              <a:rPr lang="fr-BE" sz="5404" b="1" u="sng" dirty="0">
                <a:solidFill>
                  <a:srgbClr val="1673C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 and </a:t>
            </a:r>
            <a:r>
              <a:rPr lang="en-GB" sz="5404" b="1" u="sng" dirty="0">
                <a:solidFill>
                  <a:srgbClr val="1673C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method</a:t>
            </a:r>
            <a:endParaRPr lang="en-GB" sz="5404" b="1" u="sng" dirty="0">
              <a:solidFill>
                <a:srgbClr val="1673C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cs typeface="Times New Roman" pitchFamily="18" charset="0"/>
            </a:endParaRPr>
          </a:p>
        </p:txBody>
      </p:sp>
      <p:sp>
        <p:nvSpPr>
          <p:cNvPr id="2090" name="Text Box 49"/>
          <p:cNvSpPr txBox="1">
            <a:spLocks noChangeArrowheads="1"/>
          </p:cNvSpPr>
          <p:nvPr/>
        </p:nvSpPr>
        <p:spPr bwMode="auto">
          <a:xfrm>
            <a:off x="7165345" y="30437742"/>
            <a:ext cx="7152348" cy="18124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 lIns="350322" tIns="175161" rIns="350322" bIns="175161">
            <a:spAutoFit/>
          </a:bodyPr>
          <a:lstStyle/>
          <a:p>
            <a:pPr algn="just"/>
            <a:r>
              <a:rPr lang="en-US" sz="1896" dirty="0">
                <a:latin typeface="Arial" pitchFamily="34" charset="0"/>
                <a:cs typeface="Arial" pitchFamily="34" charset="0"/>
              </a:rPr>
              <a:t>When asked whether the hybrid environment positively influence their motivation to engage in the assignments of practical classes, 84% of respondents (N=68) answer positively, while 9% answer negatively and the remaining 7% have no opinion.</a:t>
            </a:r>
            <a:endParaRPr lang="en-GB" sz="1896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0" name="Connecteur droit avec flèche 89"/>
          <p:cNvCxnSpPr/>
          <p:nvPr/>
        </p:nvCxnSpPr>
        <p:spPr>
          <a:xfrm>
            <a:off x="3028196" y="16594507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44"/>
          <p:cNvSpPr>
            <a:spLocks noChangeArrowheads="1"/>
          </p:cNvSpPr>
          <p:nvPr/>
        </p:nvSpPr>
        <p:spPr bwMode="auto">
          <a:xfrm>
            <a:off x="12884898" y="33548306"/>
            <a:ext cx="16451596" cy="266084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algn="ctr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lIns="350322" tIns="175161" rIns="350322" bIns="175161" anchor="ctr"/>
          <a:lstStyle/>
          <a:p>
            <a:endParaRPr lang="fr-BE" sz="1706"/>
          </a:p>
        </p:txBody>
      </p:sp>
      <p:sp>
        <p:nvSpPr>
          <p:cNvPr id="118" name="Text Box 38"/>
          <p:cNvSpPr txBox="1">
            <a:spLocks noChangeArrowheads="1"/>
          </p:cNvSpPr>
          <p:nvPr/>
        </p:nvSpPr>
        <p:spPr bwMode="auto">
          <a:xfrm>
            <a:off x="2896009" y="19457665"/>
            <a:ext cx="23709930" cy="76222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algn="ctr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 lIns="350322" tIns="175161" rIns="350322" bIns="17516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654" dirty="0">
                <a:solidFill>
                  <a:schemeClr val="bg1"/>
                </a:solidFill>
              </a:rPr>
              <a:t>Collected data concern a sample of </a:t>
            </a:r>
            <a:r>
              <a:rPr lang="en-GB" sz="2654" b="1" dirty="0">
                <a:solidFill>
                  <a:schemeClr val="bg1"/>
                </a:solidFill>
              </a:rPr>
              <a:t>68 students </a:t>
            </a:r>
            <a:r>
              <a:rPr lang="en-GB" sz="2654" dirty="0">
                <a:solidFill>
                  <a:schemeClr val="bg1"/>
                </a:solidFill>
              </a:rPr>
              <a:t>randomly</a:t>
            </a:r>
            <a:r>
              <a:rPr lang="en-GB" sz="2654" b="1" dirty="0">
                <a:solidFill>
                  <a:schemeClr val="bg1"/>
                </a:solidFill>
              </a:rPr>
              <a:t> </a:t>
            </a:r>
            <a:r>
              <a:rPr lang="en-GB" sz="2654" dirty="0">
                <a:solidFill>
                  <a:schemeClr val="bg1"/>
                </a:solidFill>
              </a:rPr>
              <a:t>selected at step 3 (formative assessment) of practical classes.</a:t>
            </a:r>
          </a:p>
        </p:txBody>
      </p:sp>
      <p:pic>
        <p:nvPicPr>
          <p:cNvPr id="51" name="Image 5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83270" y="9499748"/>
            <a:ext cx="4233950" cy="3354902"/>
          </a:xfrm>
          <a:prstGeom prst="rect">
            <a:avLst/>
          </a:prstGeom>
        </p:spPr>
      </p:pic>
      <p:sp>
        <p:nvSpPr>
          <p:cNvPr id="53" name="Text Box 31"/>
          <p:cNvSpPr txBox="1">
            <a:spLocks noChangeArrowheads="1"/>
          </p:cNvSpPr>
          <p:nvPr/>
        </p:nvSpPr>
        <p:spPr bwMode="auto">
          <a:xfrm>
            <a:off x="736006" y="15641241"/>
            <a:ext cx="11522794" cy="1185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50322" tIns="175161" rIns="350322" bIns="175161">
            <a:spAutoFit/>
          </a:bodyPr>
          <a:lstStyle>
            <a:defPPr>
              <a:defRPr lang="en-US"/>
            </a:defPPr>
            <a:lvl1pPr>
              <a:defRPr sz="5404" b="1" u="sng">
                <a:solidFill>
                  <a:srgbClr val="3090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Times New Roman" pitchFamily="18" charset="0"/>
              </a:defRPr>
            </a:lvl1pPr>
          </a:lstStyle>
          <a:p>
            <a:r>
              <a:rPr lang="en-GB" dirty="0">
                <a:solidFill>
                  <a:srgbClr val="1673C8"/>
                </a:solidFill>
              </a:rPr>
              <a:t>Aim of the study</a:t>
            </a:r>
            <a:endParaRPr lang="en-GB" dirty="0">
              <a:solidFill>
                <a:srgbClr val="1673C8"/>
              </a:solidFill>
            </a:endParaRPr>
          </a:p>
        </p:txBody>
      </p:sp>
      <p:sp>
        <p:nvSpPr>
          <p:cNvPr id="54" name="Text Box 15"/>
          <p:cNvSpPr txBox="1">
            <a:spLocks noChangeArrowheads="1"/>
          </p:cNvSpPr>
          <p:nvPr/>
        </p:nvSpPr>
        <p:spPr bwMode="auto">
          <a:xfrm>
            <a:off x="768166" y="16615332"/>
            <a:ext cx="22191146" cy="1287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50322" tIns="175161" rIns="350322" bIns="175161">
            <a:spAutoFit/>
          </a:bodyPr>
          <a:lstStyle/>
          <a:p>
            <a:pPr algn="just"/>
            <a:r>
              <a:rPr lang="en-US" sz="3034" dirty="0" smtClean="0">
                <a:cs typeface="Times New Roman" pitchFamily="18" charset="0"/>
              </a:rPr>
              <a:t>This </a:t>
            </a:r>
            <a:r>
              <a:rPr lang="en-US" sz="3034" dirty="0">
                <a:cs typeface="Times New Roman" pitchFamily="18" charset="0"/>
              </a:rPr>
              <a:t>study aims at evaluating the effects of the hybrid environment combining online resources and activities with face-to-face practical class sessions on student motivation and learning strategies regarding histology.</a:t>
            </a:r>
            <a:endParaRPr lang="en-GB" sz="3034" dirty="0">
              <a:cs typeface="Times New Roman" pitchFamily="18" charset="0"/>
            </a:endParaRPr>
          </a:p>
        </p:txBody>
      </p:sp>
      <p:sp>
        <p:nvSpPr>
          <p:cNvPr id="56" name="ZoneTexte 55"/>
          <p:cNvSpPr txBox="1"/>
          <p:nvPr/>
        </p:nvSpPr>
        <p:spPr>
          <a:xfrm>
            <a:off x="5823340" y="20379279"/>
            <a:ext cx="3596740" cy="1054000"/>
          </a:xfrm>
          <a:prstGeom prst="rect">
            <a:avLst/>
          </a:prstGeom>
          <a:noFill/>
        </p:spPr>
        <p:txBody>
          <a:bodyPr wrap="square" lIns="350322" tIns="175161" rIns="350322" bIns="175161" rtlCol="0">
            <a:spAutoFit/>
          </a:bodyPr>
          <a:lstStyle/>
          <a:p>
            <a:r>
              <a:rPr lang="fr-BE" sz="4550" b="1" dirty="0">
                <a:solidFill>
                  <a:schemeClr val="bg1"/>
                </a:solidFill>
              </a:rPr>
              <a:t>Motivation</a:t>
            </a:r>
            <a:endParaRPr lang="fr-BE" sz="4550" b="1" dirty="0">
              <a:solidFill>
                <a:schemeClr val="bg1"/>
              </a:solidFill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15609388" y="20482922"/>
            <a:ext cx="12907940" cy="966468"/>
          </a:xfrm>
          <a:prstGeom prst="rect">
            <a:avLst/>
          </a:prstGeom>
          <a:noFill/>
          <a:ln>
            <a:noFill/>
          </a:ln>
        </p:spPr>
        <p:txBody>
          <a:bodyPr wrap="square" lIns="350322" tIns="175161" rIns="350322" bIns="175161" rtlCol="0">
            <a:spAutoFit/>
          </a:bodyPr>
          <a:lstStyle/>
          <a:p>
            <a:r>
              <a:rPr lang="en-GB" sz="3982" b="1" dirty="0">
                <a:solidFill>
                  <a:schemeClr val="bg1"/>
                </a:solidFill>
              </a:rPr>
              <a:t>Superficial versus deep learning and long-term retention</a:t>
            </a:r>
            <a:endParaRPr lang="en-GB" sz="3982" b="1" dirty="0">
              <a:solidFill>
                <a:schemeClr val="bg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7886466" y="21473889"/>
            <a:ext cx="6841557" cy="505924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0322" tIns="175161" rIns="350322" bIns="175161" rtlCol="0" anchor="ctr"/>
          <a:lstStyle/>
          <a:p>
            <a:pPr algn="ctr"/>
            <a:endParaRPr lang="fr-BE" sz="1706"/>
          </a:p>
        </p:txBody>
      </p:sp>
      <p:sp>
        <p:nvSpPr>
          <p:cNvPr id="61" name="Rectangle 60"/>
          <p:cNvSpPr/>
          <p:nvPr/>
        </p:nvSpPr>
        <p:spPr>
          <a:xfrm>
            <a:off x="7871854" y="26793340"/>
            <a:ext cx="6841557" cy="801229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0322" tIns="175161" rIns="350322" bIns="175161" rtlCol="0" anchor="ctr"/>
          <a:lstStyle/>
          <a:p>
            <a:pPr algn="ctr"/>
            <a:endParaRPr lang="fr-BE" sz="1706"/>
          </a:p>
        </p:txBody>
      </p:sp>
      <p:sp>
        <p:nvSpPr>
          <p:cNvPr id="2083" name="Text Box 35"/>
          <p:cNvSpPr txBox="1">
            <a:spLocks noChangeArrowheads="1"/>
          </p:cNvSpPr>
          <p:nvPr/>
        </p:nvSpPr>
        <p:spPr bwMode="auto">
          <a:xfrm>
            <a:off x="7735248" y="21401881"/>
            <a:ext cx="6826294" cy="633454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350322" tIns="175161" rIns="350322" bIns="175161">
            <a:spAutoFit/>
          </a:bodyPr>
          <a:lstStyle/>
          <a:p>
            <a:pPr algn="just">
              <a:spcBef>
                <a:spcPct val="50000"/>
              </a:spcBef>
              <a:buClr>
                <a:srgbClr val="FF66CC"/>
              </a:buClr>
            </a:pPr>
            <a:r>
              <a:rPr lang="en-US" sz="1896" u="sng" dirty="0" smtClean="0">
                <a:latin typeface="Arial" pitchFamily="34" charset="0"/>
                <a:cs typeface="Arial" pitchFamily="34" charset="0"/>
              </a:rPr>
              <a:t>Subjective </a:t>
            </a:r>
            <a:r>
              <a:rPr lang="en-US" sz="1896" u="sng" dirty="0">
                <a:latin typeface="Arial" pitchFamily="34" charset="0"/>
                <a:cs typeface="Arial" pitchFamily="34" charset="0"/>
              </a:rPr>
              <a:t>data</a:t>
            </a:r>
            <a:r>
              <a:rPr lang="en-US" sz="1896" dirty="0">
                <a:latin typeface="Arial" pitchFamily="34" charset="0"/>
                <a:cs typeface="Arial" pitchFamily="34" charset="0"/>
              </a:rPr>
              <a:t>: A questionnaire was designed in order to evaluate student motivation according to </a:t>
            </a:r>
            <a:r>
              <a:rPr lang="en-US" sz="1896" dirty="0" err="1">
                <a:latin typeface="Arial" pitchFamily="34" charset="0"/>
                <a:cs typeface="Arial" pitchFamily="34" charset="0"/>
              </a:rPr>
              <a:t>Viau’s</a:t>
            </a:r>
            <a:r>
              <a:rPr lang="en-US" sz="1896" dirty="0">
                <a:latin typeface="Arial" pitchFamily="34" charset="0"/>
                <a:cs typeface="Arial" pitchFamily="34" charset="0"/>
              </a:rPr>
              <a:t> motivation determiners. Closed questions probe student perceptions regarding various potential effects of practical classes:</a:t>
            </a:r>
          </a:p>
          <a:p>
            <a:pPr algn="just">
              <a:spcBef>
                <a:spcPct val="50000"/>
              </a:spcBef>
              <a:buClr>
                <a:srgbClr val="FF66CC"/>
              </a:buClr>
            </a:pPr>
            <a:r>
              <a:rPr lang="en-US" sz="1896" dirty="0">
                <a:latin typeface="Arial" pitchFamily="34" charset="0"/>
                <a:cs typeface="Arial" pitchFamily="34" charset="0"/>
              </a:rPr>
              <a:t>In relation to the perceived value of learning assignments: Estimation of activities in terms of 1) facilitation of histology learning, 2) better preparation for formative and summative assessment, 3) benefits for other courses as well.</a:t>
            </a:r>
          </a:p>
          <a:p>
            <a:pPr algn="just">
              <a:spcBef>
                <a:spcPct val="50000"/>
              </a:spcBef>
              <a:buClr>
                <a:srgbClr val="FF66CC"/>
              </a:buClr>
            </a:pPr>
            <a:r>
              <a:rPr lang="en-US" sz="1896" dirty="0">
                <a:latin typeface="Arial" pitchFamily="34" charset="0"/>
                <a:cs typeface="Arial" pitchFamily="34" charset="0"/>
              </a:rPr>
              <a:t>In relation to perceived self-efficacy: Estimation of the ability to identify and to describe accurately histological structures.</a:t>
            </a:r>
          </a:p>
          <a:p>
            <a:pPr algn="just">
              <a:spcBef>
                <a:spcPct val="50000"/>
              </a:spcBef>
              <a:buClr>
                <a:srgbClr val="FF66CC"/>
              </a:buClr>
            </a:pPr>
            <a:r>
              <a:rPr lang="en-US" sz="1896" dirty="0">
                <a:latin typeface="Arial" pitchFamily="34" charset="0"/>
                <a:cs typeface="Arial" pitchFamily="34" charset="0"/>
              </a:rPr>
              <a:t>In relation to perceived self-initiative: Estimation of the extent to which available resources have been </a:t>
            </a:r>
            <a:r>
              <a:rPr lang="en-US" sz="1896" dirty="0">
                <a:latin typeface="Arial" pitchFamily="34" charset="0"/>
                <a:cs typeface="Arial" pitchFamily="34" charset="0"/>
              </a:rPr>
              <a:t>used.</a:t>
            </a:r>
          </a:p>
          <a:p>
            <a:pPr algn="just">
              <a:spcBef>
                <a:spcPct val="50000"/>
              </a:spcBef>
              <a:buClr>
                <a:srgbClr val="FF66CC"/>
              </a:buClr>
            </a:pPr>
            <a:endParaRPr lang="en-US" sz="1896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50000"/>
              </a:spcBef>
              <a:buClr>
                <a:srgbClr val="FF66CC"/>
              </a:buClr>
            </a:pPr>
            <a:r>
              <a:rPr lang="en-GB" sz="1896" u="sng" dirty="0">
                <a:latin typeface="Arial" pitchFamily="34" charset="0"/>
                <a:cs typeface="Arial" pitchFamily="34" charset="0"/>
              </a:rPr>
              <a:t>Objective data</a:t>
            </a:r>
            <a:r>
              <a:rPr lang="en-GB" sz="1896" dirty="0">
                <a:latin typeface="Arial" pitchFamily="34" charset="0"/>
                <a:cs typeface="Arial" pitchFamily="34" charset="0"/>
              </a:rPr>
              <a:t>: Tracking of student activity on the </a:t>
            </a:r>
            <a:r>
              <a:rPr lang="en-GB" sz="1896" i="1" dirty="0" err="1">
                <a:latin typeface="Arial" pitchFamily="34" charset="0"/>
                <a:cs typeface="Arial" pitchFamily="34" charset="0"/>
              </a:rPr>
              <a:t>eCampusULiege</a:t>
            </a:r>
            <a:r>
              <a:rPr lang="en-GB" sz="1896" i="1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96" dirty="0">
                <a:latin typeface="Arial" pitchFamily="34" charset="0"/>
                <a:cs typeface="Arial" pitchFamily="34" charset="0"/>
              </a:rPr>
              <a:t>platform.</a:t>
            </a:r>
            <a:endParaRPr lang="en-GB" sz="1896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6068291" y="21605654"/>
            <a:ext cx="6631342" cy="5608604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0322" tIns="175161" rIns="350322" bIns="175161" rtlCol="0" anchor="ctr"/>
          <a:lstStyle/>
          <a:p>
            <a:pPr algn="ctr"/>
            <a:endParaRPr lang="fr-BE" sz="1706"/>
          </a:p>
        </p:txBody>
      </p:sp>
      <p:sp>
        <p:nvSpPr>
          <p:cNvPr id="75" name="Rectangle 74"/>
          <p:cNvSpPr/>
          <p:nvPr/>
        </p:nvSpPr>
        <p:spPr>
          <a:xfrm>
            <a:off x="22865264" y="21471501"/>
            <a:ext cx="6198175" cy="6008551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0322" tIns="175161" rIns="350322" bIns="175161" rtlCol="0" anchor="ctr"/>
          <a:lstStyle/>
          <a:p>
            <a:pPr algn="ctr"/>
            <a:endParaRPr lang="fr-BE" sz="1706"/>
          </a:p>
        </p:txBody>
      </p:sp>
      <p:sp>
        <p:nvSpPr>
          <p:cNvPr id="2085" name="Text Box 38"/>
          <p:cNvSpPr txBox="1">
            <a:spLocks noChangeArrowheads="1"/>
          </p:cNvSpPr>
          <p:nvPr/>
        </p:nvSpPr>
        <p:spPr bwMode="auto">
          <a:xfrm>
            <a:off x="15779972" y="21539765"/>
            <a:ext cx="7207981" cy="64551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350322" tIns="175161" rIns="350322" bIns="175161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96" b="1" u="sng" dirty="0">
                <a:latin typeface="Arial" pitchFamily="34" charset="0"/>
                <a:cs typeface="Arial" pitchFamily="34" charset="0"/>
              </a:rPr>
              <a:t>Subjective data</a:t>
            </a:r>
            <a:r>
              <a:rPr lang="en-GB" sz="1896" b="1" dirty="0">
                <a:latin typeface="Arial" pitchFamily="34" charset="0"/>
                <a:cs typeface="Arial" pitchFamily="34" charset="0"/>
              </a:rPr>
              <a:t>: daily activity report</a:t>
            </a:r>
            <a:endParaRPr lang="en-GB" sz="1896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ZoneTexte 63"/>
          <p:cNvSpPr txBox="1"/>
          <p:nvPr/>
        </p:nvSpPr>
        <p:spPr>
          <a:xfrm>
            <a:off x="15779972" y="25077647"/>
            <a:ext cx="6919662" cy="2104222"/>
          </a:xfrm>
          <a:prstGeom prst="rect">
            <a:avLst/>
          </a:prstGeom>
          <a:noFill/>
        </p:spPr>
        <p:txBody>
          <a:bodyPr wrap="square" lIns="350322" tIns="175161" rIns="350322" bIns="175161" rtlCol="0">
            <a:spAutoFit/>
          </a:bodyPr>
          <a:lstStyle/>
          <a:p>
            <a:pPr algn="just"/>
            <a:r>
              <a:rPr lang="en-US" sz="1896" dirty="0">
                <a:latin typeface="Arial" panose="020B0604020202020204" pitchFamily="34" charset="0"/>
                <a:cs typeface="Arial" panose="020B0604020202020204" pitchFamily="34" charset="0"/>
              </a:rPr>
              <a:t>At the end of each practical class session, students fill in an activity sheet and report on the complexity level of the assignments they carried out during the </a:t>
            </a:r>
            <a:r>
              <a:rPr lang="en-US" sz="1896" dirty="0">
                <a:latin typeface="Arial" panose="020B0604020202020204" pitchFamily="34" charset="0"/>
                <a:cs typeface="Arial" panose="020B0604020202020204" pitchFamily="34" charset="0"/>
              </a:rPr>
              <a:t>session. </a:t>
            </a:r>
            <a:r>
              <a:rPr lang="en-US" sz="1896" dirty="0">
                <a:latin typeface="Arial" panose="020B0604020202020204" pitchFamily="34" charset="0"/>
                <a:cs typeface="Arial" panose="020B0604020202020204" pitchFamily="34" charset="0"/>
              </a:rPr>
              <a:t>5 complexity levels are provided. Students have to reach at least level 2. Levels 3 to 5 correspond to deep and long-term learning.</a:t>
            </a:r>
            <a:endParaRPr lang="en-GB" sz="189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5" name="Image 64" descr="rapport d'activité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68292" y="22355430"/>
            <a:ext cx="6343023" cy="2686026"/>
          </a:xfrm>
          <a:prstGeom prst="rect">
            <a:avLst/>
          </a:prstGeom>
        </p:spPr>
      </p:pic>
      <p:cxnSp>
        <p:nvCxnSpPr>
          <p:cNvPr id="67" name="Connecteur droit avec flèche 66"/>
          <p:cNvCxnSpPr/>
          <p:nvPr/>
        </p:nvCxnSpPr>
        <p:spPr>
          <a:xfrm>
            <a:off x="20609559" y="23190811"/>
            <a:ext cx="0" cy="118030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ZoneTexte 69"/>
          <p:cNvSpPr txBox="1"/>
          <p:nvPr/>
        </p:nvSpPr>
        <p:spPr>
          <a:xfrm>
            <a:off x="20321240" y="22427195"/>
            <a:ext cx="576639" cy="937290"/>
          </a:xfrm>
          <a:prstGeom prst="rect">
            <a:avLst/>
          </a:prstGeom>
          <a:noFill/>
        </p:spPr>
        <p:txBody>
          <a:bodyPr wrap="square" lIns="350322" tIns="175161" rIns="350322" bIns="175161" rtlCol="0">
            <a:spAutoFit/>
          </a:bodyPr>
          <a:lstStyle/>
          <a:p>
            <a:r>
              <a:rPr lang="fr-BE" sz="3792" dirty="0">
                <a:solidFill>
                  <a:srgbClr val="FF0000"/>
                </a:solidFill>
              </a:rPr>
              <a:t>-</a:t>
            </a:r>
            <a:endParaRPr lang="fr-BE" sz="3792" dirty="0">
              <a:solidFill>
                <a:srgbClr val="FF0000"/>
              </a:solidFill>
            </a:endParaRPr>
          </a:p>
        </p:txBody>
      </p:sp>
      <p:sp>
        <p:nvSpPr>
          <p:cNvPr id="71" name="ZoneTexte 70"/>
          <p:cNvSpPr txBox="1"/>
          <p:nvPr/>
        </p:nvSpPr>
        <p:spPr>
          <a:xfrm>
            <a:off x="20321240" y="24184730"/>
            <a:ext cx="576639" cy="937290"/>
          </a:xfrm>
          <a:prstGeom prst="rect">
            <a:avLst/>
          </a:prstGeom>
          <a:noFill/>
        </p:spPr>
        <p:txBody>
          <a:bodyPr wrap="square" lIns="350322" tIns="175161" rIns="350322" bIns="175161" rtlCol="0">
            <a:spAutoFit/>
          </a:bodyPr>
          <a:lstStyle/>
          <a:p>
            <a:r>
              <a:rPr lang="fr-BE" sz="3792" dirty="0">
                <a:solidFill>
                  <a:srgbClr val="FF0000"/>
                </a:solidFill>
              </a:rPr>
              <a:t>+</a:t>
            </a:r>
            <a:endParaRPr lang="fr-BE" sz="3792" dirty="0">
              <a:solidFill>
                <a:srgbClr val="FF0000"/>
              </a:solidFill>
            </a:endParaRPr>
          </a:p>
        </p:txBody>
      </p:sp>
      <p:sp>
        <p:nvSpPr>
          <p:cNvPr id="59" name="Text Box 38"/>
          <p:cNvSpPr txBox="1">
            <a:spLocks noChangeArrowheads="1"/>
          </p:cNvSpPr>
          <p:nvPr/>
        </p:nvSpPr>
        <p:spPr bwMode="auto">
          <a:xfrm>
            <a:off x="22933065" y="21539765"/>
            <a:ext cx="7207981" cy="64551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350322" tIns="175161" rIns="350322" bIns="175161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96" b="1" u="sng" dirty="0">
                <a:latin typeface="Arial" pitchFamily="34" charset="0"/>
                <a:cs typeface="Arial" pitchFamily="34" charset="0"/>
              </a:rPr>
              <a:t>Objective data</a:t>
            </a:r>
            <a:r>
              <a:rPr lang="en-GB" sz="1896" b="1" dirty="0">
                <a:latin typeface="Arial" pitchFamily="34" charset="0"/>
                <a:cs typeface="Arial" pitchFamily="34" charset="0"/>
              </a:rPr>
              <a:t>: formative assessment</a:t>
            </a:r>
            <a:endParaRPr lang="en-GB" sz="1896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2" name="Image 61" descr="Qenseign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224759" y="22064334"/>
            <a:ext cx="3798252" cy="4537628"/>
          </a:xfrm>
          <a:prstGeom prst="rect">
            <a:avLst/>
          </a:prstGeom>
        </p:spPr>
      </p:pic>
      <p:sp>
        <p:nvSpPr>
          <p:cNvPr id="63" name="ZoneTexte 62"/>
          <p:cNvSpPr txBox="1"/>
          <p:nvPr/>
        </p:nvSpPr>
        <p:spPr>
          <a:xfrm>
            <a:off x="22783162" y="26523028"/>
            <a:ext cx="6492927" cy="937290"/>
          </a:xfrm>
          <a:prstGeom prst="rect">
            <a:avLst/>
          </a:prstGeom>
          <a:noFill/>
        </p:spPr>
        <p:txBody>
          <a:bodyPr wrap="square" lIns="350322" tIns="175161" rIns="350322" bIns="175161" rtlCol="0">
            <a:spAutoFit/>
          </a:bodyPr>
          <a:lstStyle/>
          <a:p>
            <a:pPr algn="just"/>
            <a:r>
              <a:rPr lang="en-US" sz="1896" dirty="0">
                <a:latin typeface="Arial" panose="020B0604020202020204" pitchFamily="34" charset="0"/>
                <a:cs typeface="Arial" panose="020B0604020202020204" pitchFamily="34" charset="0"/>
              </a:rPr>
              <a:t>This grid is filled in by two supervisors and supports formative assessment at the end of practical classes.</a:t>
            </a:r>
            <a:endParaRPr lang="en-GB" sz="189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1513470" y="33753098"/>
            <a:ext cx="4277502" cy="73716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0322" tIns="175161" rIns="350322" bIns="175161" rtlCol="0" anchor="ctr"/>
          <a:lstStyle/>
          <a:p>
            <a:pPr algn="ctr"/>
            <a:endParaRPr lang="fr-BE" sz="1706"/>
          </a:p>
        </p:txBody>
      </p:sp>
      <p:sp>
        <p:nvSpPr>
          <p:cNvPr id="72" name="Rectangle 71"/>
          <p:cNvSpPr/>
          <p:nvPr/>
        </p:nvSpPr>
        <p:spPr>
          <a:xfrm>
            <a:off x="6270070" y="33815381"/>
            <a:ext cx="5909887" cy="53964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0322" tIns="175161" rIns="350322" bIns="175161" rtlCol="0" anchor="ctr"/>
          <a:lstStyle/>
          <a:p>
            <a:pPr algn="ctr"/>
            <a:endParaRPr lang="fr-BE" sz="1706"/>
          </a:p>
        </p:txBody>
      </p:sp>
      <p:sp>
        <p:nvSpPr>
          <p:cNvPr id="2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251397" y="2510153"/>
            <a:ext cx="27430777" cy="297354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9101" dirty="0"/>
              <a:t> </a:t>
            </a:r>
            <a:r>
              <a:rPr lang="en-US" sz="7584" b="1" dirty="0">
                <a:solidFill>
                  <a:schemeClr val="bg1"/>
                </a:solidFill>
              </a:rPr>
              <a:t>Introducing e-learning and imaging technology into histology practical classes in veterinary medicine: Effects on student motivation and learning quality</a:t>
            </a:r>
            <a:endParaRPr lang="en-GB" sz="7584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3226217" y="33838877"/>
            <a:ext cx="15837221" cy="210438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706"/>
          </a:p>
        </p:txBody>
      </p:sp>
      <p:sp>
        <p:nvSpPr>
          <p:cNvPr id="106" name="Text Box 49"/>
          <p:cNvSpPr txBox="1">
            <a:spLocks noChangeArrowheads="1"/>
          </p:cNvSpPr>
          <p:nvPr/>
        </p:nvSpPr>
        <p:spPr bwMode="auto">
          <a:xfrm>
            <a:off x="13226217" y="33841262"/>
            <a:ext cx="16042013" cy="210422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350322" tIns="175161" rIns="350322" bIns="175161">
            <a:spAutoFit/>
          </a:bodyPr>
          <a:lstStyle/>
          <a:p>
            <a:pPr algn="just"/>
            <a:r>
              <a:rPr lang="en-US" sz="2275" b="1" dirty="0"/>
              <a:t>Superficial versus deep learning and long-term retention:</a:t>
            </a:r>
          </a:p>
          <a:p>
            <a:pPr algn="just"/>
            <a:r>
              <a:rPr lang="en-US" sz="2275" dirty="0"/>
              <a:t>Data analysis is not yet finalized. However, current findings seem to indicate that many students</a:t>
            </a:r>
          </a:p>
          <a:p>
            <a:pPr algn="just"/>
            <a:r>
              <a:rPr lang="en-US" sz="2275" dirty="0"/>
              <a:t>- content </a:t>
            </a:r>
            <a:r>
              <a:rPr lang="en-US" sz="2275" dirty="0"/>
              <a:t>themselves with achieving assignments at the requested complexity levels 1 and 2;</a:t>
            </a:r>
          </a:p>
          <a:p>
            <a:pPr algn="just"/>
            <a:r>
              <a:rPr lang="en-US" sz="2275" dirty="0"/>
              <a:t>- prefer </a:t>
            </a:r>
            <a:r>
              <a:rPr lang="en-US" sz="2275" dirty="0"/>
              <a:t>to resort to virtual microscopy instead of optical microscopy.</a:t>
            </a:r>
          </a:p>
          <a:p>
            <a:pPr algn="just"/>
            <a:r>
              <a:rPr lang="en-US" sz="2275" dirty="0"/>
              <a:t>The average score obtained by students in relation to formative assessment is 10,5/20</a:t>
            </a:r>
            <a:r>
              <a:rPr lang="en-US" sz="2275" dirty="0"/>
              <a:t>.</a:t>
            </a:r>
            <a:endParaRPr lang="en-US" sz="2275" dirty="0"/>
          </a:p>
        </p:txBody>
      </p:sp>
      <p:sp>
        <p:nvSpPr>
          <p:cNvPr id="69" name="Rectangle 44"/>
          <p:cNvSpPr>
            <a:spLocks noChangeArrowheads="1"/>
          </p:cNvSpPr>
          <p:nvPr/>
        </p:nvSpPr>
        <p:spPr bwMode="auto">
          <a:xfrm>
            <a:off x="15478925" y="29309738"/>
            <a:ext cx="13857569" cy="395886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algn="ctr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lIns="350322" tIns="175161" rIns="350322" bIns="175161" anchor="ctr"/>
          <a:lstStyle/>
          <a:p>
            <a:endParaRPr lang="fr-BE" sz="1706"/>
          </a:p>
        </p:txBody>
      </p:sp>
      <p:sp>
        <p:nvSpPr>
          <p:cNvPr id="73" name="Rectangle 72"/>
          <p:cNvSpPr/>
          <p:nvPr/>
        </p:nvSpPr>
        <p:spPr>
          <a:xfrm>
            <a:off x="15820245" y="29575532"/>
            <a:ext cx="13243194" cy="35008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706"/>
          </a:p>
        </p:txBody>
      </p:sp>
      <p:sp>
        <p:nvSpPr>
          <p:cNvPr id="76" name="ZoneTexte 75"/>
          <p:cNvSpPr txBox="1"/>
          <p:nvPr/>
        </p:nvSpPr>
        <p:spPr>
          <a:xfrm>
            <a:off x="16093300" y="29642794"/>
            <a:ext cx="12697083" cy="3302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86" b="1" dirty="0"/>
              <a:t>Student perceptions regarding the hybrid environment: </a:t>
            </a:r>
          </a:p>
          <a:p>
            <a:pPr algn="just"/>
            <a:r>
              <a:rPr lang="en-US" sz="2086" u="sng" dirty="0"/>
              <a:t>Positive aspects</a:t>
            </a:r>
            <a:r>
              <a:rPr lang="en-US" sz="2086" dirty="0"/>
              <a:t>: Recall of theory at the beginning of each session, annotated digitized slides, availability of supervisors and instructors during face-to-face sessions, formative assessment in conditions similar to those of end-of-course examination. </a:t>
            </a:r>
          </a:p>
          <a:p>
            <a:pPr algn="just"/>
            <a:r>
              <a:rPr lang="en-US" sz="2086" u="sng" dirty="0"/>
              <a:t>Aspects to be improved</a:t>
            </a:r>
            <a:r>
              <a:rPr lang="en-US" sz="2086" dirty="0"/>
              <a:t>: Lack of time to carry out requested assignments during face-to-face sessions (especially regarding time-consuming tasks such as using the optical microscope), occasional instability of the </a:t>
            </a:r>
            <a:r>
              <a:rPr lang="en-US" sz="2086" dirty="0" err="1"/>
              <a:t>Cytomine-Shareview</a:t>
            </a:r>
            <a:r>
              <a:rPr lang="en-US" sz="2086" dirty="0"/>
              <a:t> application, possibility of computer / network glitch on the days preceding end-of-course examination. </a:t>
            </a:r>
          </a:p>
          <a:p>
            <a:pPr algn="just"/>
            <a:r>
              <a:rPr lang="en-US" sz="2086" u="sng" dirty="0"/>
              <a:t>Frequently made comments</a:t>
            </a:r>
            <a:r>
              <a:rPr lang="en-US" sz="2086" dirty="0"/>
              <a:t>: Instead of annotating ‘bare’ slides during face-to-face sessions, some students collect at home annotated slides and claim the annotations to be their own. Only a few students say they will attend the free session dedicated to observing histological slides with the optical microscope</a:t>
            </a:r>
            <a:r>
              <a:rPr lang="en-US" sz="2086" dirty="0"/>
              <a:t>.</a:t>
            </a:r>
            <a:endParaRPr lang="en-US" sz="2086" dirty="0"/>
          </a:p>
        </p:txBody>
      </p:sp>
      <p:pic>
        <p:nvPicPr>
          <p:cNvPr id="79" name="Image 78" descr="formulum2_modifié-1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71845" y="21424779"/>
            <a:ext cx="6020206" cy="6053838"/>
          </a:xfrm>
          <a:prstGeom prst="rect">
            <a:avLst/>
          </a:prstGeom>
        </p:spPr>
      </p:pic>
      <p:pic>
        <p:nvPicPr>
          <p:cNvPr id="80" name="Image 79" descr="001motivation_générale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56188" y="29633990"/>
            <a:ext cx="5472001" cy="3276302"/>
          </a:xfrm>
          <a:prstGeom prst="rect">
            <a:avLst/>
          </a:prstGeom>
        </p:spPr>
      </p:pic>
      <p:pic>
        <p:nvPicPr>
          <p:cNvPr id="81" name="Image 80" descr="002-rappels_th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53093" y="33753098"/>
            <a:ext cx="3831527" cy="2900893"/>
          </a:xfrm>
          <a:prstGeom prst="rect">
            <a:avLst/>
          </a:prstGeom>
        </p:spPr>
      </p:pic>
      <p:pic>
        <p:nvPicPr>
          <p:cNvPr id="82" name="Image 81" descr="003-4lames balises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53093" y="36074070"/>
            <a:ext cx="3984561" cy="2900893"/>
          </a:xfrm>
          <a:prstGeom prst="rect">
            <a:avLst/>
          </a:prstGeom>
        </p:spPr>
      </p:pic>
      <p:pic>
        <p:nvPicPr>
          <p:cNvPr id="83" name="Image 82" descr="005-balisage_perso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53093" y="38326779"/>
            <a:ext cx="4164097" cy="2770329"/>
          </a:xfrm>
          <a:prstGeom prst="rect">
            <a:avLst/>
          </a:prstGeom>
        </p:spPr>
      </p:pic>
      <p:sp>
        <p:nvSpPr>
          <p:cNvPr id="84" name="Rectangle 83"/>
          <p:cNvSpPr/>
          <p:nvPr/>
        </p:nvSpPr>
        <p:spPr>
          <a:xfrm>
            <a:off x="6263302" y="39689671"/>
            <a:ext cx="5909887" cy="11543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0322" tIns="175161" rIns="350322" bIns="175161" rtlCol="0" anchor="ctr"/>
          <a:lstStyle/>
          <a:p>
            <a:pPr algn="ctr"/>
            <a:endParaRPr lang="fr-BE" sz="1706"/>
          </a:p>
        </p:txBody>
      </p:sp>
      <p:sp>
        <p:nvSpPr>
          <p:cNvPr id="2086" name="Text Box 39"/>
          <p:cNvSpPr txBox="1">
            <a:spLocks noChangeArrowheads="1"/>
          </p:cNvSpPr>
          <p:nvPr/>
        </p:nvSpPr>
        <p:spPr bwMode="auto">
          <a:xfrm>
            <a:off x="6064598" y="33815381"/>
            <a:ext cx="6343023" cy="691804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350322" tIns="175161" rIns="350322" bIns="175161">
            <a:spAutoFit/>
          </a:bodyPr>
          <a:lstStyle/>
          <a:p>
            <a:pPr algn="just"/>
            <a:endParaRPr lang="en-US" sz="1896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1896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896" dirty="0">
                <a:latin typeface="Arial" pitchFamily="34" charset="0"/>
                <a:cs typeface="Arial" pitchFamily="34" charset="0"/>
              </a:rPr>
              <a:t>Regarding </a:t>
            </a:r>
            <a:r>
              <a:rPr lang="en-US" sz="1896" dirty="0">
                <a:latin typeface="Arial" pitchFamily="34" charset="0"/>
                <a:cs typeface="Arial" pitchFamily="34" charset="0"/>
              </a:rPr>
              <a:t>the perceived value of various components of the hybrid environment and self-efficacy perceptions in relation to histology, a large majority of students (including some of those who declared that the hybrid environment had no positive influence on their motivation) claimed that theoretical resources, annotated digitized slides (97% of respondents found them useful) and the assignments consisting in annotating ‘bare’ slides’ and building up a personal database helped them to understand and assimilate histology course contents</a:t>
            </a:r>
            <a:r>
              <a:rPr lang="en-US" sz="1896" dirty="0">
                <a:latin typeface="Arial" pitchFamily="34" charset="0"/>
                <a:cs typeface="Arial" pitchFamily="34" charset="0"/>
              </a:rPr>
              <a:t>.</a:t>
            </a:r>
            <a:endParaRPr lang="en-GB" sz="1896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GB" sz="1896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GB" sz="1896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GB" sz="1896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GB" sz="1896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GB" sz="1896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GB" sz="1896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896" dirty="0">
                <a:latin typeface="Arial" panose="020B0604020202020204" pitchFamily="34" charset="0"/>
                <a:cs typeface="Arial" panose="020B0604020202020204" pitchFamily="34" charset="0"/>
              </a:rPr>
              <a:t>Data related to self-initiative perceptions are currently being </a:t>
            </a:r>
            <a:r>
              <a:rPr lang="en-US" sz="1896" dirty="0" err="1">
                <a:latin typeface="Arial" panose="020B0604020202020204" pitchFamily="34" charset="0"/>
                <a:cs typeface="Arial" panose="020B0604020202020204" pitchFamily="34" charset="0"/>
              </a:rPr>
              <a:t>analysed</a:t>
            </a:r>
            <a:r>
              <a:rPr lang="en-US" sz="1896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FR" sz="189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0454" y="1167633"/>
            <a:ext cx="6543879" cy="16825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5017</TotalTime>
  <Words>1136</Words>
  <Application>Microsoft Office PowerPoint</Application>
  <PresentationFormat>Personnalisé</PresentationFormat>
  <Paragraphs>55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 Introducing e-learning and imaging technology into histology practical classes in veterinary medicine: Effects on student motivation and learning quality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u029074</dc:creator>
  <cp:lastModifiedBy>Toppets Vinciane</cp:lastModifiedBy>
  <cp:revision>393</cp:revision>
  <dcterms:created xsi:type="dcterms:W3CDTF">2007-08-20T11:49:00Z</dcterms:created>
  <dcterms:modified xsi:type="dcterms:W3CDTF">2018-05-25T07:32:14Z</dcterms:modified>
</cp:coreProperties>
</file>