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0" r:id="rId2"/>
    <p:sldId id="261" r:id="rId3"/>
    <p:sldId id="262" r:id="rId4"/>
    <p:sldId id="263" r:id="rId5"/>
    <p:sldId id="265" r:id="rId6"/>
    <p:sldId id="295" r:id="rId7"/>
    <p:sldId id="314" r:id="rId8"/>
    <p:sldId id="315" r:id="rId9"/>
    <p:sldId id="269" r:id="rId10"/>
    <p:sldId id="256" r:id="rId11"/>
    <p:sldId id="285" r:id="rId12"/>
    <p:sldId id="347" r:id="rId13"/>
    <p:sldId id="289" r:id="rId14"/>
    <p:sldId id="288" r:id="rId15"/>
    <p:sldId id="287" r:id="rId16"/>
    <p:sldId id="279" r:id="rId17"/>
    <p:sldId id="348" r:id="rId18"/>
    <p:sldId id="286" r:id="rId19"/>
    <p:sldId id="316" r:id="rId20"/>
    <p:sldId id="350" r:id="rId21"/>
    <p:sldId id="27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444" autoAdjust="0"/>
  </p:normalViewPr>
  <p:slideViewPr>
    <p:cSldViewPr snapToGrid="0">
      <p:cViewPr varScale="1">
        <p:scale>
          <a:sx n="125" d="100"/>
          <a:sy n="125" d="100"/>
        </p:scale>
        <p:origin x="131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19670-085B-4F44-B22D-43886DB95A48}" type="datetimeFigureOut">
              <a:rPr lang="fr-BE" smtClean="0"/>
              <a:t>17/04/2018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4D3CC-B987-4C3C-B704-32F9A18C61F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03874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03570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 txBox="1">
            <a:spLocks noGrp="1"/>
          </p:cNvSpPr>
          <p:nvPr>
            <p:ph type="sldNum" sz="quarter" idx="8"/>
          </p:nvPr>
        </p:nvSpPr>
        <p:spPr>
          <a:xfrm>
            <a:off x="4021200" y="9721080"/>
            <a:ext cx="3075839" cy="51120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5EE7BBBE-AA7A-448F-8FDB-0A205252F4AF}" type="slidenum">
              <a:t>16</a:t>
            </a:fld>
            <a:endParaRPr lang="fr-BE" sz="18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567AECA-2DD1-4CD9-9B38-4D5162B240C0}" type="slidenum">
              <a:t>16</a:t>
            </a:fld>
            <a:endParaRPr lang="fr-BE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09920" y="4861440"/>
            <a:ext cx="5679000" cy="460512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fr-BE" sz="1800" dirty="0">
              <a:latin typeface="Times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393008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 txBox="1">
            <a:spLocks noGrp="1"/>
          </p:cNvSpPr>
          <p:nvPr>
            <p:ph type="sldNum" sz="quarter" idx="8"/>
          </p:nvPr>
        </p:nvSpPr>
        <p:spPr>
          <a:xfrm>
            <a:off x="4021200" y="9721080"/>
            <a:ext cx="3075839" cy="51120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5EE7BBBE-AA7A-448F-8FDB-0A205252F4AF}" type="slidenum">
              <a:t>17</a:t>
            </a:fld>
            <a:endParaRPr lang="fr-BE" sz="18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567AECA-2DD1-4CD9-9B38-4D5162B240C0}" type="slidenum">
              <a:t>17</a:t>
            </a:fld>
            <a:endParaRPr lang="fr-BE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09920" y="4861440"/>
            <a:ext cx="5679000" cy="460512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fr-BE" sz="1800" dirty="0">
              <a:latin typeface="Times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209947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FE87DD-B8E7-E548-9994-E58EF7CBE7C5}" type="slidenum">
              <a:rPr lang="fr-FR"/>
              <a:pPr/>
              <a:t>21</a:t>
            </a:fld>
            <a:endParaRPr lang="fr-FR"/>
          </a:p>
        </p:txBody>
      </p:sp>
      <p:sp>
        <p:nvSpPr>
          <p:cNvPr id="808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699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11963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81124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78483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4161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6563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33465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36737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19026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17/04/2018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547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17/04/2018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94102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17/04/2018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627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17/04/2018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58356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17/04/2018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99454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17/04/2018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65570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17/04/2018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3855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17/04/2018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52506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17/04/2018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0891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17/04/2018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76826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17/04/2018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732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20DB4-0F7C-420D-9299-26F44DA0FF85}" type="datetimeFigureOut">
              <a:rPr lang="fr-BE" smtClean="0"/>
              <a:t>17/04/2018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380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r="19101" b="20925"/>
          <a:stretch/>
        </p:blipFill>
        <p:spPr>
          <a:xfrm>
            <a:off x="1825393" y="1420394"/>
            <a:ext cx="7104161" cy="5308523"/>
          </a:xfrm>
          <a:prstGeom prst="rect">
            <a:avLst/>
          </a:prstGeom>
        </p:spPr>
      </p:pic>
      <p:grpSp>
        <p:nvGrpSpPr>
          <p:cNvPr id="2050" name="Groupe 2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3" name="Rectangle 2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 dirty="0"/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 dirty="0"/>
            </a:p>
          </p:txBody>
        </p:sp>
      </p:grpSp>
      <p:sp>
        <p:nvSpPr>
          <p:cNvPr id="12" name="Triangle rectangle 11"/>
          <p:cNvSpPr/>
          <p:nvPr/>
        </p:nvSpPr>
        <p:spPr bwMode="auto">
          <a:xfrm rot="5400000">
            <a:off x="2736060" y="460298"/>
            <a:ext cx="5360989" cy="718232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grpSp>
        <p:nvGrpSpPr>
          <p:cNvPr id="5" name="Groupe 4"/>
          <p:cNvGrpSpPr/>
          <p:nvPr/>
        </p:nvGrpSpPr>
        <p:grpSpPr>
          <a:xfrm>
            <a:off x="1271827" y="1403517"/>
            <a:ext cx="7159625" cy="5298277"/>
            <a:chOff x="1354137" y="1464475"/>
            <a:chExt cx="7159625" cy="5298277"/>
          </a:xfrm>
        </p:grpSpPr>
        <p:sp>
          <p:nvSpPr>
            <p:cNvPr id="16" name="Triangle rectangle 15"/>
            <p:cNvSpPr/>
            <p:nvPr/>
          </p:nvSpPr>
          <p:spPr bwMode="auto">
            <a:xfrm rot="5400000">
              <a:off x="2284811" y="533801"/>
              <a:ext cx="5298277" cy="7159625"/>
            </a:xfrm>
            <a:prstGeom prst="rtTriangle">
              <a:avLst/>
            </a:prstGeom>
            <a:solidFill>
              <a:schemeClr val="bg1"/>
            </a:solidFill>
            <a:ln w="317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 dirty="0"/>
            </a:p>
          </p:txBody>
        </p:sp>
        <p:grpSp>
          <p:nvGrpSpPr>
            <p:cNvPr id="2057" name="Groupe 19"/>
            <p:cNvGrpSpPr>
              <a:grpSpLocks/>
            </p:cNvGrpSpPr>
            <p:nvPr/>
          </p:nvGrpSpPr>
          <p:grpSpPr bwMode="auto">
            <a:xfrm>
              <a:off x="1547664" y="1600016"/>
              <a:ext cx="5820370" cy="4085274"/>
              <a:chOff x="1521837" y="1573601"/>
              <a:chExt cx="5819446" cy="4085545"/>
            </a:xfrm>
          </p:grpSpPr>
          <p:sp>
            <p:nvSpPr>
              <p:cNvPr id="2058" name="Rectangle 5"/>
              <p:cNvSpPr>
                <a:spLocks noChangeArrowheads="1"/>
              </p:cNvSpPr>
              <p:nvPr/>
            </p:nvSpPr>
            <p:spPr bwMode="auto">
              <a:xfrm>
                <a:off x="1521837" y="1573601"/>
                <a:ext cx="5819446" cy="1662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/>
              <a:p>
                <a:r>
                  <a:rPr lang="fr-BE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Etude de la photosynthèse de </a:t>
                </a:r>
                <a:r>
                  <a:rPr lang="fr-BE" sz="3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Posidonia</a:t>
                </a:r>
                <a:r>
                  <a:rPr lang="fr-BE" sz="3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BE" sz="3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oceanica</a:t>
                </a:r>
                <a:r>
                  <a:rPr lang="fr-BE" sz="3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BE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par </a:t>
                </a:r>
                <a:r>
                  <a:rPr lang="fr-BE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fluorimétrie</a:t>
                </a:r>
                <a:r>
                  <a:rPr lang="fr-BE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BE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modulée</a:t>
                </a:r>
                <a:endParaRPr lang="fr-B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9" name="Text Box 7"/>
              <p:cNvSpPr txBox="1">
                <a:spLocks noChangeArrowheads="1"/>
              </p:cNvSpPr>
              <p:nvPr/>
            </p:nvSpPr>
            <p:spPr bwMode="auto">
              <a:xfrm>
                <a:off x="1521838" y="3596906"/>
                <a:ext cx="2996988" cy="2062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BE" altLang="fr-FR" sz="1600" dirty="0"/>
                  <a:t>Richir </a:t>
                </a:r>
                <a:r>
                  <a:rPr lang="fr-BE" altLang="fr-FR" sz="1600" dirty="0" smtClean="0"/>
                  <a:t>J., </a:t>
                </a:r>
                <a:r>
                  <a:rPr lang="fr-BE" altLang="fr-FR" sz="1600" dirty="0"/>
                  <a:t>Abadie </a:t>
                </a:r>
                <a:r>
                  <a:rPr lang="fr-BE" altLang="fr-FR" sz="1600" dirty="0" smtClean="0"/>
                  <a:t>A., </a:t>
                </a:r>
                <a:r>
                  <a:rPr lang="fr-BE" altLang="fr-FR" sz="1600" dirty="0"/>
                  <a:t>Borges </a:t>
                </a:r>
                <a:r>
                  <a:rPr lang="fr-BE" altLang="fr-FR" sz="1600" dirty="0" smtClean="0"/>
                  <a:t>A., </a:t>
                </a:r>
                <a:r>
                  <a:rPr lang="fr-BE" altLang="fr-FR" sz="1600" dirty="0"/>
                  <a:t>Champenois </a:t>
                </a:r>
                <a:r>
                  <a:rPr lang="fr-BE" altLang="fr-FR" sz="1600" dirty="0" smtClean="0"/>
                  <a:t>W., </a:t>
                </a:r>
                <a:r>
                  <a:rPr lang="fr-BE" altLang="fr-FR" sz="1600" dirty="0" err="1"/>
                  <a:t>Lepoint</a:t>
                </a:r>
                <a:r>
                  <a:rPr lang="fr-BE" altLang="fr-FR" sz="1600" dirty="0"/>
                  <a:t> </a:t>
                </a:r>
                <a:r>
                  <a:rPr lang="fr-BE" altLang="fr-FR" sz="1600" dirty="0" smtClean="0"/>
                  <a:t>G., </a:t>
                </a:r>
                <a:r>
                  <a:rPr lang="fr-BE" altLang="fr-FR" sz="1600" dirty="0"/>
                  <a:t>Santos </a:t>
                </a:r>
                <a:r>
                  <a:rPr lang="fr-BE" altLang="fr-FR" sz="1600" dirty="0" smtClean="0"/>
                  <a:t>R., </a:t>
                </a:r>
                <a:r>
                  <a:rPr lang="fr-BE" altLang="fr-FR" sz="1600" dirty="0"/>
                  <a:t>Silva </a:t>
                </a:r>
                <a:r>
                  <a:rPr lang="fr-BE" altLang="fr-FR" sz="1600" dirty="0" smtClean="0"/>
                  <a:t>J., </a:t>
                </a:r>
                <a:r>
                  <a:rPr lang="fr-BE" altLang="fr-FR" sz="1600" dirty="0" err="1"/>
                  <a:t>Walz</a:t>
                </a:r>
                <a:r>
                  <a:rPr lang="fr-BE" altLang="fr-FR" sz="1600" dirty="0"/>
                  <a:t> </a:t>
                </a:r>
                <a:r>
                  <a:rPr lang="fr-BE" altLang="fr-FR" sz="1600" dirty="0" smtClean="0"/>
                  <a:t>S., </a:t>
                </a:r>
                <a:r>
                  <a:rPr lang="fr-BE" altLang="fr-FR" sz="1600" dirty="0"/>
                  <a:t>Lejeune </a:t>
                </a:r>
                <a:r>
                  <a:rPr lang="fr-BE" altLang="fr-FR" sz="1600" dirty="0" smtClean="0"/>
                  <a:t>P., </a:t>
                </a:r>
                <a:r>
                  <a:rPr lang="fr-BE" altLang="fr-FR" sz="1600" dirty="0"/>
                  <a:t>Engels </a:t>
                </a:r>
                <a:r>
                  <a:rPr lang="fr-BE" altLang="fr-FR" sz="1600" dirty="0" smtClean="0"/>
                  <a:t>G. </a:t>
                </a:r>
                <a:r>
                  <a:rPr lang="fr-BE" altLang="fr-FR" sz="1600" dirty="0"/>
                  <a:t>&amp; </a:t>
                </a:r>
                <a:r>
                  <a:rPr lang="fr-BE" altLang="fr-FR" sz="1600" dirty="0" err="1"/>
                  <a:t>Gobert</a:t>
                </a:r>
                <a:r>
                  <a:rPr lang="fr-BE" altLang="fr-FR" sz="1600" dirty="0"/>
                  <a:t> </a:t>
                </a:r>
                <a:r>
                  <a:rPr lang="fr-BE" altLang="fr-FR" sz="1600" dirty="0" smtClean="0"/>
                  <a:t>S.</a:t>
                </a:r>
                <a:endParaRPr lang="fr-BE" altLang="fr-FR" sz="1600" dirty="0"/>
              </a:p>
              <a:p>
                <a:pPr eaLnBrk="1" hangingPunct="1"/>
                <a:endParaRPr lang="fr-BE" altLang="fr-FR" sz="1600" dirty="0" smtClean="0"/>
              </a:p>
              <a:p>
                <a:pPr eaLnBrk="1" hangingPunct="1"/>
                <a:r>
                  <a:rPr lang="fr-BE" altLang="fr-FR" sz="1600" dirty="0" smtClean="0"/>
                  <a:t>10-04-2018,</a:t>
                </a:r>
                <a:endParaRPr lang="fr-BE" altLang="fr-FR" sz="1600" dirty="0"/>
              </a:p>
              <a:p>
                <a:pPr eaLnBrk="1" hangingPunct="1"/>
                <a:r>
                  <a:rPr lang="fr-BE" altLang="fr-FR" sz="1600" dirty="0" err="1" smtClean="0"/>
                  <a:t>Stareso</a:t>
                </a:r>
                <a:endParaRPr lang="fr-BE" altLang="fr-FR" sz="1600" dirty="0"/>
              </a:p>
            </p:txBody>
          </p:sp>
        </p:grpSp>
      </p:grpSp>
      <p:pic>
        <p:nvPicPr>
          <p:cNvPr id="14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" y="2"/>
            <a:ext cx="300037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281" y="0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9419"/>
          <a:stretch/>
        </p:blipFill>
        <p:spPr>
          <a:xfrm>
            <a:off x="2212617" y="320992"/>
            <a:ext cx="1323539" cy="5835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19" y="309489"/>
            <a:ext cx="979206" cy="71524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845" y="358464"/>
            <a:ext cx="2538331" cy="5372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4910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30213" y="0"/>
            <a:ext cx="503237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sp>
        <p:nvSpPr>
          <p:cNvPr id="5" name="Rectangle 4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pic>
        <p:nvPicPr>
          <p:cNvPr id="6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" y="2"/>
            <a:ext cx="300037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34" y="1046690"/>
            <a:ext cx="8001000" cy="5334000"/>
          </a:xfrm>
          <a:prstGeom prst="rect">
            <a:avLst/>
          </a:prstGeom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ETR </a:t>
            </a:r>
            <a:r>
              <a:rPr lang="fr-BE" sz="2400" dirty="0">
                <a:latin typeface="Arial" charset="0"/>
                <a:cs typeface="Arial" charset="0"/>
              </a:rPr>
              <a:t>= YIELD x PAR x 0.5 x </a:t>
            </a:r>
            <a:r>
              <a:rPr lang="fr-BE" sz="2400" dirty="0">
                <a:solidFill>
                  <a:srgbClr val="FF0000"/>
                </a:solidFill>
                <a:latin typeface="Arial" charset="0"/>
                <a:cs typeface="Arial" charset="0"/>
              </a:rPr>
              <a:t>ETR-factor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497541" y="992098"/>
            <a:ext cx="50769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Evolution of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leaf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light absorptance at 10 m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486167" y="3655695"/>
            <a:ext cx="50769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Evolution of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leaf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light absorptance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 rot="16200000">
            <a:off x="212564" y="2048091"/>
            <a:ext cx="19944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Absorptance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 rot="16200000">
            <a:off x="201188" y="4738977"/>
            <a:ext cx="19944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Absorptance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21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30213" y="0"/>
            <a:ext cx="503237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sp>
        <p:nvSpPr>
          <p:cNvPr id="5" name="Rectangle 4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pic>
        <p:nvPicPr>
          <p:cNvPr id="6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" y="2"/>
            <a:ext cx="300037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34" y="1046690"/>
            <a:ext cx="8001000" cy="5334000"/>
          </a:xfrm>
          <a:prstGeom prst="rect">
            <a:avLst/>
          </a:prstGeom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Effective </a:t>
            </a:r>
            <a:r>
              <a:rPr lang="fr-BE" sz="2400" dirty="0" err="1" smtClean="0">
                <a:latin typeface="Arial" charset="0"/>
                <a:cs typeface="Arial" charset="0"/>
              </a:rPr>
              <a:t>photochemical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efficiency</a:t>
            </a:r>
            <a:endParaRPr lang="fr-BE" sz="24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05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30213" y="0"/>
            <a:ext cx="503237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sp>
        <p:nvSpPr>
          <p:cNvPr id="5" name="Rectangle 4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pic>
        <p:nvPicPr>
          <p:cNvPr id="6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" y="2"/>
            <a:ext cx="300037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34" y="1046690"/>
            <a:ext cx="8001000" cy="5334000"/>
          </a:xfrm>
          <a:prstGeom prst="rect">
            <a:avLst/>
          </a:prstGeom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Effective </a:t>
            </a:r>
            <a:r>
              <a:rPr lang="fr-BE" sz="2400" dirty="0" err="1" smtClean="0">
                <a:latin typeface="Arial" charset="0"/>
                <a:cs typeface="Arial" charset="0"/>
              </a:rPr>
              <a:t>photochemical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efficiency</a:t>
            </a:r>
            <a:endParaRPr lang="fr-BE" sz="24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1978926" y="1775536"/>
            <a:ext cx="6250675" cy="1404392"/>
          </a:xfrm>
          <a:custGeom>
            <a:avLst/>
            <a:gdLst>
              <a:gd name="connsiteX0" fmla="*/ 0 w 5691117"/>
              <a:gd name="connsiteY0" fmla="*/ 753552 h 1367701"/>
              <a:gd name="connsiteX1" fmla="*/ 382138 w 5691117"/>
              <a:gd name="connsiteY1" fmla="*/ 2925 h 1367701"/>
              <a:gd name="connsiteX2" fmla="*/ 1064526 w 5691117"/>
              <a:gd name="connsiteY2" fmla="*/ 999212 h 1367701"/>
              <a:gd name="connsiteX3" fmla="*/ 1624084 w 5691117"/>
              <a:gd name="connsiteY3" fmla="*/ 385063 h 1367701"/>
              <a:gd name="connsiteX4" fmla="*/ 2347415 w 5691117"/>
              <a:gd name="connsiteY4" fmla="*/ 1367701 h 1367701"/>
              <a:gd name="connsiteX5" fmla="*/ 3057099 w 5691117"/>
              <a:gd name="connsiteY5" fmla="*/ 385063 h 1367701"/>
              <a:gd name="connsiteX6" fmla="*/ 3671248 w 5691117"/>
              <a:gd name="connsiteY6" fmla="*/ 57516 h 1367701"/>
              <a:gd name="connsiteX7" fmla="*/ 4367284 w 5691117"/>
              <a:gd name="connsiteY7" fmla="*/ 139403 h 1367701"/>
              <a:gd name="connsiteX8" fmla="*/ 4913194 w 5691117"/>
              <a:gd name="connsiteY8" fmla="*/ 930973 h 1367701"/>
              <a:gd name="connsiteX9" fmla="*/ 5363571 w 5691117"/>
              <a:gd name="connsiteY9" fmla="*/ 330472 h 1367701"/>
              <a:gd name="connsiteX10" fmla="*/ 5691117 w 5691117"/>
              <a:gd name="connsiteY10" fmla="*/ 2925 h 1367701"/>
              <a:gd name="connsiteX0" fmla="*/ 0 w 5724980"/>
              <a:gd name="connsiteY0" fmla="*/ 774889 h 1389038"/>
              <a:gd name="connsiteX1" fmla="*/ 382138 w 5724980"/>
              <a:gd name="connsiteY1" fmla="*/ 24262 h 1389038"/>
              <a:gd name="connsiteX2" fmla="*/ 1064526 w 5724980"/>
              <a:gd name="connsiteY2" fmla="*/ 1020549 h 1389038"/>
              <a:gd name="connsiteX3" fmla="*/ 1624084 w 5724980"/>
              <a:gd name="connsiteY3" fmla="*/ 406400 h 1389038"/>
              <a:gd name="connsiteX4" fmla="*/ 2347415 w 5724980"/>
              <a:gd name="connsiteY4" fmla="*/ 1389038 h 1389038"/>
              <a:gd name="connsiteX5" fmla="*/ 3057099 w 5724980"/>
              <a:gd name="connsiteY5" fmla="*/ 406400 h 1389038"/>
              <a:gd name="connsiteX6" fmla="*/ 3671248 w 5724980"/>
              <a:gd name="connsiteY6" fmla="*/ 78853 h 1389038"/>
              <a:gd name="connsiteX7" fmla="*/ 4367284 w 5724980"/>
              <a:gd name="connsiteY7" fmla="*/ 160740 h 1389038"/>
              <a:gd name="connsiteX8" fmla="*/ 4913194 w 5724980"/>
              <a:gd name="connsiteY8" fmla="*/ 952310 h 1389038"/>
              <a:gd name="connsiteX9" fmla="*/ 5363571 w 5724980"/>
              <a:gd name="connsiteY9" fmla="*/ 351809 h 1389038"/>
              <a:gd name="connsiteX10" fmla="*/ 5691117 w 5724980"/>
              <a:gd name="connsiteY10" fmla="*/ 24262 h 1389038"/>
              <a:gd name="connsiteX11" fmla="*/ 5718412 w 5724980"/>
              <a:gd name="connsiteY11" fmla="*/ 24262 h 1389038"/>
              <a:gd name="connsiteX0" fmla="*/ 0 w 6250675"/>
              <a:gd name="connsiteY0" fmla="*/ 753553 h 1367702"/>
              <a:gd name="connsiteX1" fmla="*/ 382138 w 6250675"/>
              <a:gd name="connsiteY1" fmla="*/ 2926 h 1367702"/>
              <a:gd name="connsiteX2" fmla="*/ 1064526 w 6250675"/>
              <a:gd name="connsiteY2" fmla="*/ 999213 h 1367702"/>
              <a:gd name="connsiteX3" fmla="*/ 1624084 w 6250675"/>
              <a:gd name="connsiteY3" fmla="*/ 385064 h 1367702"/>
              <a:gd name="connsiteX4" fmla="*/ 2347415 w 6250675"/>
              <a:gd name="connsiteY4" fmla="*/ 1367702 h 1367702"/>
              <a:gd name="connsiteX5" fmla="*/ 3057099 w 6250675"/>
              <a:gd name="connsiteY5" fmla="*/ 385064 h 1367702"/>
              <a:gd name="connsiteX6" fmla="*/ 3671248 w 6250675"/>
              <a:gd name="connsiteY6" fmla="*/ 57517 h 1367702"/>
              <a:gd name="connsiteX7" fmla="*/ 4367284 w 6250675"/>
              <a:gd name="connsiteY7" fmla="*/ 139404 h 1367702"/>
              <a:gd name="connsiteX8" fmla="*/ 4913194 w 6250675"/>
              <a:gd name="connsiteY8" fmla="*/ 930974 h 1367702"/>
              <a:gd name="connsiteX9" fmla="*/ 5363571 w 6250675"/>
              <a:gd name="connsiteY9" fmla="*/ 330473 h 1367702"/>
              <a:gd name="connsiteX10" fmla="*/ 5691117 w 6250675"/>
              <a:gd name="connsiteY10" fmla="*/ 2926 h 1367702"/>
              <a:gd name="connsiteX11" fmla="*/ 6250675 w 6250675"/>
              <a:gd name="connsiteY11" fmla="*/ 726258 h 1367702"/>
              <a:gd name="connsiteX0" fmla="*/ 0 w 6250675"/>
              <a:gd name="connsiteY0" fmla="*/ 766974 h 1381123"/>
              <a:gd name="connsiteX1" fmla="*/ 382138 w 6250675"/>
              <a:gd name="connsiteY1" fmla="*/ 16347 h 1381123"/>
              <a:gd name="connsiteX2" fmla="*/ 1064526 w 6250675"/>
              <a:gd name="connsiteY2" fmla="*/ 1012634 h 1381123"/>
              <a:gd name="connsiteX3" fmla="*/ 1624084 w 6250675"/>
              <a:gd name="connsiteY3" fmla="*/ 398485 h 1381123"/>
              <a:gd name="connsiteX4" fmla="*/ 2347415 w 6250675"/>
              <a:gd name="connsiteY4" fmla="*/ 1381123 h 1381123"/>
              <a:gd name="connsiteX5" fmla="*/ 3057099 w 6250675"/>
              <a:gd name="connsiteY5" fmla="*/ 398485 h 1381123"/>
              <a:gd name="connsiteX6" fmla="*/ 3671248 w 6250675"/>
              <a:gd name="connsiteY6" fmla="*/ 70938 h 1381123"/>
              <a:gd name="connsiteX7" fmla="*/ 4367284 w 6250675"/>
              <a:gd name="connsiteY7" fmla="*/ 152825 h 1381123"/>
              <a:gd name="connsiteX8" fmla="*/ 4913194 w 6250675"/>
              <a:gd name="connsiteY8" fmla="*/ 944395 h 1381123"/>
              <a:gd name="connsiteX9" fmla="*/ 5363571 w 6250675"/>
              <a:gd name="connsiteY9" fmla="*/ 343894 h 1381123"/>
              <a:gd name="connsiteX10" fmla="*/ 5704764 w 6250675"/>
              <a:gd name="connsiteY10" fmla="*/ 2699 h 1381123"/>
              <a:gd name="connsiteX11" fmla="*/ 6250675 w 6250675"/>
              <a:gd name="connsiteY11" fmla="*/ 739679 h 1381123"/>
              <a:gd name="connsiteX0" fmla="*/ 0 w 6250675"/>
              <a:gd name="connsiteY0" fmla="*/ 768135 h 1382284"/>
              <a:gd name="connsiteX1" fmla="*/ 382138 w 6250675"/>
              <a:gd name="connsiteY1" fmla="*/ 17508 h 1382284"/>
              <a:gd name="connsiteX2" fmla="*/ 1064526 w 6250675"/>
              <a:gd name="connsiteY2" fmla="*/ 1013795 h 1382284"/>
              <a:gd name="connsiteX3" fmla="*/ 1624084 w 6250675"/>
              <a:gd name="connsiteY3" fmla="*/ 399646 h 1382284"/>
              <a:gd name="connsiteX4" fmla="*/ 2347415 w 6250675"/>
              <a:gd name="connsiteY4" fmla="*/ 1382284 h 1382284"/>
              <a:gd name="connsiteX5" fmla="*/ 3057099 w 6250675"/>
              <a:gd name="connsiteY5" fmla="*/ 399646 h 1382284"/>
              <a:gd name="connsiteX6" fmla="*/ 3671248 w 6250675"/>
              <a:gd name="connsiteY6" fmla="*/ 72099 h 1382284"/>
              <a:gd name="connsiteX7" fmla="*/ 4367284 w 6250675"/>
              <a:gd name="connsiteY7" fmla="*/ 153986 h 1382284"/>
              <a:gd name="connsiteX8" fmla="*/ 4913194 w 6250675"/>
              <a:gd name="connsiteY8" fmla="*/ 945556 h 1382284"/>
              <a:gd name="connsiteX9" fmla="*/ 5363571 w 6250675"/>
              <a:gd name="connsiteY9" fmla="*/ 345055 h 1382284"/>
              <a:gd name="connsiteX10" fmla="*/ 5704764 w 6250675"/>
              <a:gd name="connsiteY10" fmla="*/ 3860 h 1382284"/>
              <a:gd name="connsiteX11" fmla="*/ 6005014 w 6250675"/>
              <a:gd name="connsiteY11" fmla="*/ 153987 h 1382284"/>
              <a:gd name="connsiteX12" fmla="*/ 6250675 w 6250675"/>
              <a:gd name="connsiteY12" fmla="*/ 740840 h 1382284"/>
              <a:gd name="connsiteX0" fmla="*/ 0 w 6250675"/>
              <a:gd name="connsiteY0" fmla="*/ 768135 h 1382284"/>
              <a:gd name="connsiteX1" fmla="*/ 382138 w 6250675"/>
              <a:gd name="connsiteY1" fmla="*/ 17508 h 1382284"/>
              <a:gd name="connsiteX2" fmla="*/ 1064526 w 6250675"/>
              <a:gd name="connsiteY2" fmla="*/ 1013795 h 1382284"/>
              <a:gd name="connsiteX3" fmla="*/ 1624084 w 6250675"/>
              <a:gd name="connsiteY3" fmla="*/ 399646 h 1382284"/>
              <a:gd name="connsiteX4" fmla="*/ 2347415 w 6250675"/>
              <a:gd name="connsiteY4" fmla="*/ 1382284 h 1382284"/>
              <a:gd name="connsiteX5" fmla="*/ 3057099 w 6250675"/>
              <a:gd name="connsiteY5" fmla="*/ 399646 h 1382284"/>
              <a:gd name="connsiteX6" fmla="*/ 3603009 w 6250675"/>
              <a:gd name="connsiteY6" fmla="*/ 58808 h 1382284"/>
              <a:gd name="connsiteX7" fmla="*/ 4367284 w 6250675"/>
              <a:gd name="connsiteY7" fmla="*/ 153986 h 1382284"/>
              <a:gd name="connsiteX8" fmla="*/ 4913194 w 6250675"/>
              <a:gd name="connsiteY8" fmla="*/ 945556 h 1382284"/>
              <a:gd name="connsiteX9" fmla="*/ 5363571 w 6250675"/>
              <a:gd name="connsiteY9" fmla="*/ 345055 h 1382284"/>
              <a:gd name="connsiteX10" fmla="*/ 5704764 w 6250675"/>
              <a:gd name="connsiteY10" fmla="*/ 3860 h 1382284"/>
              <a:gd name="connsiteX11" fmla="*/ 6005014 w 6250675"/>
              <a:gd name="connsiteY11" fmla="*/ 153987 h 1382284"/>
              <a:gd name="connsiteX12" fmla="*/ 6250675 w 6250675"/>
              <a:gd name="connsiteY12" fmla="*/ 740840 h 1382284"/>
              <a:gd name="connsiteX0" fmla="*/ 0 w 6250675"/>
              <a:gd name="connsiteY0" fmla="*/ 768135 h 1382284"/>
              <a:gd name="connsiteX1" fmla="*/ 382138 w 6250675"/>
              <a:gd name="connsiteY1" fmla="*/ 17508 h 1382284"/>
              <a:gd name="connsiteX2" fmla="*/ 1064526 w 6250675"/>
              <a:gd name="connsiteY2" fmla="*/ 1013795 h 1382284"/>
              <a:gd name="connsiteX3" fmla="*/ 1624084 w 6250675"/>
              <a:gd name="connsiteY3" fmla="*/ 399646 h 1382284"/>
              <a:gd name="connsiteX4" fmla="*/ 2347415 w 6250675"/>
              <a:gd name="connsiteY4" fmla="*/ 1382284 h 1382284"/>
              <a:gd name="connsiteX5" fmla="*/ 3057099 w 6250675"/>
              <a:gd name="connsiteY5" fmla="*/ 399646 h 1382284"/>
              <a:gd name="connsiteX6" fmla="*/ 3603009 w 6250675"/>
              <a:gd name="connsiteY6" fmla="*/ 58808 h 1382284"/>
              <a:gd name="connsiteX7" fmla="*/ 4367284 w 6250675"/>
              <a:gd name="connsiteY7" fmla="*/ 153986 h 1382284"/>
              <a:gd name="connsiteX8" fmla="*/ 4913194 w 6250675"/>
              <a:gd name="connsiteY8" fmla="*/ 945556 h 1382284"/>
              <a:gd name="connsiteX9" fmla="*/ 5363571 w 6250675"/>
              <a:gd name="connsiteY9" fmla="*/ 345055 h 1382284"/>
              <a:gd name="connsiteX10" fmla="*/ 5663821 w 6250675"/>
              <a:gd name="connsiteY10" fmla="*/ 3860 h 1382284"/>
              <a:gd name="connsiteX11" fmla="*/ 6005014 w 6250675"/>
              <a:gd name="connsiteY11" fmla="*/ 153987 h 1382284"/>
              <a:gd name="connsiteX12" fmla="*/ 6250675 w 6250675"/>
              <a:gd name="connsiteY12" fmla="*/ 740840 h 1382284"/>
              <a:gd name="connsiteX0" fmla="*/ 0 w 6250675"/>
              <a:gd name="connsiteY0" fmla="*/ 753553 h 1367702"/>
              <a:gd name="connsiteX1" fmla="*/ 382138 w 6250675"/>
              <a:gd name="connsiteY1" fmla="*/ 2926 h 1367702"/>
              <a:gd name="connsiteX2" fmla="*/ 1064526 w 6250675"/>
              <a:gd name="connsiteY2" fmla="*/ 999213 h 1367702"/>
              <a:gd name="connsiteX3" fmla="*/ 1624084 w 6250675"/>
              <a:gd name="connsiteY3" fmla="*/ 385064 h 1367702"/>
              <a:gd name="connsiteX4" fmla="*/ 2347415 w 6250675"/>
              <a:gd name="connsiteY4" fmla="*/ 1367702 h 1367702"/>
              <a:gd name="connsiteX5" fmla="*/ 3057099 w 6250675"/>
              <a:gd name="connsiteY5" fmla="*/ 385064 h 1367702"/>
              <a:gd name="connsiteX6" fmla="*/ 3603009 w 6250675"/>
              <a:gd name="connsiteY6" fmla="*/ 44226 h 1367702"/>
              <a:gd name="connsiteX7" fmla="*/ 4367284 w 6250675"/>
              <a:gd name="connsiteY7" fmla="*/ 139404 h 1367702"/>
              <a:gd name="connsiteX8" fmla="*/ 4913194 w 6250675"/>
              <a:gd name="connsiteY8" fmla="*/ 930974 h 1367702"/>
              <a:gd name="connsiteX9" fmla="*/ 5363571 w 6250675"/>
              <a:gd name="connsiteY9" fmla="*/ 330473 h 1367702"/>
              <a:gd name="connsiteX10" fmla="*/ 5622877 w 6250675"/>
              <a:gd name="connsiteY10" fmla="*/ 29153 h 1367702"/>
              <a:gd name="connsiteX11" fmla="*/ 6005014 w 6250675"/>
              <a:gd name="connsiteY11" fmla="*/ 139405 h 1367702"/>
              <a:gd name="connsiteX12" fmla="*/ 6250675 w 6250675"/>
              <a:gd name="connsiteY12" fmla="*/ 726258 h 1367702"/>
              <a:gd name="connsiteX0" fmla="*/ 0 w 6250675"/>
              <a:gd name="connsiteY0" fmla="*/ 753553 h 1367702"/>
              <a:gd name="connsiteX1" fmla="*/ 382138 w 6250675"/>
              <a:gd name="connsiteY1" fmla="*/ 2926 h 1367702"/>
              <a:gd name="connsiteX2" fmla="*/ 1064526 w 6250675"/>
              <a:gd name="connsiteY2" fmla="*/ 999213 h 1367702"/>
              <a:gd name="connsiteX3" fmla="*/ 1624084 w 6250675"/>
              <a:gd name="connsiteY3" fmla="*/ 385064 h 1367702"/>
              <a:gd name="connsiteX4" fmla="*/ 2347415 w 6250675"/>
              <a:gd name="connsiteY4" fmla="*/ 1367702 h 1367702"/>
              <a:gd name="connsiteX5" fmla="*/ 3057099 w 6250675"/>
              <a:gd name="connsiteY5" fmla="*/ 385064 h 1367702"/>
              <a:gd name="connsiteX6" fmla="*/ 3603009 w 6250675"/>
              <a:gd name="connsiteY6" fmla="*/ 44226 h 1367702"/>
              <a:gd name="connsiteX7" fmla="*/ 4367284 w 6250675"/>
              <a:gd name="connsiteY7" fmla="*/ 139404 h 1367702"/>
              <a:gd name="connsiteX8" fmla="*/ 4913194 w 6250675"/>
              <a:gd name="connsiteY8" fmla="*/ 930974 h 1367702"/>
              <a:gd name="connsiteX9" fmla="*/ 5363571 w 6250675"/>
              <a:gd name="connsiteY9" fmla="*/ 330473 h 1367702"/>
              <a:gd name="connsiteX10" fmla="*/ 5622877 w 6250675"/>
              <a:gd name="connsiteY10" fmla="*/ 29153 h 1367702"/>
              <a:gd name="connsiteX11" fmla="*/ 6005014 w 6250675"/>
              <a:gd name="connsiteY11" fmla="*/ 139405 h 1367702"/>
              <a:gd name="connsiteX12" fmla="*/ 6250675 w 6250675"/>
              <a:gd name="connsiteY12" fmla="*/ 726258 h 1367702"/>
              <a:gd name="connsiteX0" fmla="*/ 0 w 6250675"/>
              <a:gd name="connsiteY0" fmla="*/ 753553 h 1367702"/>
              <a:gd name="connsiteX1" fmla="*/ 382138 w 6250675"/>
              <a:gd name="connsiteY1" fmla="*/ 2926 h 1367702"/>
              <a:gd name="connsiteX2" fmla="*/ 1064526 w 6250675"/>
              <a:gd name="connsiteY2" fmla="*/ 999213 h 1367702"/>
              <a:gd name="connsiteX3" fmla="*/ 1624084 w 6250675"/>
              <a:gd name="connsiteY3" fmla="*/ 385064 h 1367702"/>
              <a:gd name="connsiteX4" fmla="*/ 2347415 w 6250675"/>
              <a:gd name="connsiteY4" fmla="*/ 1367702 h 1367702"/>
              <a:gd name="connsiteX5" fmla="*/ 3057099 w 6250675"/>
              <a:gd name="connsiteY5" fmla="*/ 385064 h 1367702"/>
              <a:gd name="connsiteX6" fmla="*/ 3603009 w 6250675"/>
              <a:gd name="connsiteY6" fmla="*/ 44226 h 1367702"/>
              <a:gd name="connsiteX7" fmla="*/ 4367284 w 6250675"/>
              <a:gd name="connsiteY7" fmla="*/ 139404 h 1367702"/>
              <a:gd name="connsiteX8" fmla="*/ 4913194 w 6250675"/>
              <a:gd name="connsiteY8" fmla="*/ 930974 h 1367702"/>
              <a:gd name="connsiteX9" fmla="*/ 5363571 w 6250675"/>
              <a:gd name="connsiteY9" fmla="*/ 330473 h 1367702"/>
              <a:gd name="connsiteX10" fmla="*/ 5622877 w 6250675"/>
              <a:gd name="connsiteY10" fmla="*/ 29153 h 1367702"/>
              <a:gd name="connsiteX11" fmla="*/ 6005014 w 6250675"/>
              <a:gd name="connsiteY11" fmla="*/ 126114 h 1367702"/>
              <a:gd name="connsiteX12" fmla="*/ 6250675 w 6250675"/>
              <a:gd name="connsiteY12" fmla="*/ 726258 h 1367702"/>
              <a:gd name="connsiteX0" fmla="*/ 0 w 6250675"/>
              <a:gd name="connsiteY0" fmla="*/ 753553 h 1367702"/>
              <a:gd name="connsiteX1" fmla="*/ 382138 w 6250675"/>
              <a:gd name="connsiteY1" fmla="*/ 2926 h 1367702"/>
              <a:gd name="connsiteX2" fmla="*/ 1064526 w 6250675"/>
              <a:gd name="connsiteY2" fmla="*/ 999213 h 1367702"/>
              <a:gd name="connsiteX3" fmla="*/ 1624084 w 6250675"/>
              <a:gd name="connsiteY3" fmla="*/ 385064 h 1367702"/>
              <a:gd name="connsiteX4" fmla="*/ 2347415 w 6250675"/>
              <a:gd name="connsiteY4" fmla="*/ 1367702 h 1367702"/>
              <a:gd name="connsiteX5" fmla="*/ 3057099 w 6250675"/>
              <a:gd name="connsiteY5" fmla="*/ 385064 h 1367702"/>
              <a:gd name="connsiteX6" fmla="*/ 3603009 w 6250675"/>
              <a:gd name="connsiteY6" fmla="*/ 44226 h 1367702"/>
              <a:gd name="connsiteX7" fmla="*/ 4367284 w 6250675"/>
              <a:gd name="connsiteY7" fmla="*/ 139404 h 1367702"/>
              <a:gd name="connsiteX8" fmla="*/ 4913194 w 6250675"/>
              <a:gd name="connsiteY8" fmla="*/ 930974 h 1367702"/>
              <a:gd name="connsiteX9" fmla="*/ 5363571 w 6250675"/>
              <a:gd name="connsiteY9" fmla="*/ 330473 h 1367702"/>
              <a:gd name="connsiteX10" fmla="*/ 5622877 w 6250675"/>
              <a:gd name="connsiteY10" fmla="*/ 15861 h 1367702"/>
              <a:gd name="connsiteX11" fmla="*/ 6005014 w 6250675"/>
              <a:gd name="connsiteY11" fmla="*/ 126114 h 1367702"/>
              <a:gd name="connsiteX12" fmla="*/ 6250675 w 6250675"/>
              <a:gd name="connsiteY12" fmla="*/ 726258 h 1367702"/>
              <a:gd name="connsiteX0" fmla="*/ 0 w 6250675"/>
              <a:gd name="connsiteY0" fmla="*/ 753553 h 1367702"/>
              <a:gd name="connsiteX1" fmla="*/ 382138 w 6250675"/>
              <a:gd name="connsiteY1" fmla="*/ 2926 h 1367702"/>
              <a:gd name="connsiteX2" fmla="*/ 1064526 w 6250675"/>
              <a:gd name="connsiteY2" fmla="*/ 999213 h 1367702"/>
              <a:gd name="connsiteX3" fmla="*/ 1624084 w 6250675"/>
              <a:gd name="connsiteY3" fmla="*/ 385064 h 1367702"/>
              <a:gd name="connsiteX4" fmla="*/ 2347415 w 6250675"/>
              <a:gd name="connsiteY4" fmla="*/ 1367702 h 1367702"/>
              <a:gd name="connsiteX5" fmla="*/ 3057099 w 6250675"/>
              <a:gd name="connsiteY5" fmla="*/ 385064 h 1367702"/>
              <a:gd name="connsiteX6" fmla="*/ 3603009 w 6250675"/>
              <a:gd name="connsiteY6" fmla="*/ 44226 h 1367702"/>
              <a:gd name="connsiteX7" fmla="*/ 4367284 w 6250675"/>
              <a:gd name="connsiteY7" fmla="*/ 139404 h 1367702"/>
              <a:gd name="connsiteX8" fmla="*/ 4913194 w 6250675"/>
              <a:gd name="connsiteY8" fmla="*/ 930974 h 1367702"/>
              <a:gd name="connsiteX9" fmla="*/ 5363571 w 6250675"/>
              <a:gd name="connsiteY9" fmla="*/ 330473 h 1367702"/>
              <a:gd name="connsiteX10" fmla="*/ 5622877 w 6250675"/>
              <a:gd name="connsiteY10" fmla="*/ 15861 h 1367702"/>
              <a:gd name="connsiteX11" fmla="*/ 6005014 w 6250675"/>
              <a:gd name="connsiteY11" fmla="*/ 126114 h 1367702"/>
              <a:gd name="connsiteX12" fmla="*/ 6250675 w 6250675"/>
              <a:gd name="connsiteY12" fmla="*/ 726258 h 1367702"/>
              <a:gd name="connsiteX0" fmla="*/ 0 w 6250675"/>
              <a:gd name="connsiteY0" fmla="*/ 753553 h 1367702"/>
              <a:gd name="connsiteX1" fmla="*/ 382138 w 6250675"/>
              <a:gd name="connsiteY1" fmla="*/ 2926 h 1367702"/>
              <a:gd name="connsiteX2" fmla="*/ 1064526 w 6250675"/>
              <a:gd name="connsiteY2" fmla="*/ 999213 h 1367702"/>
              <a:gd name="connsiteX3" fmla="*/ 1624084 w 6250675"/>
              <a:gd name="connsiteY3" fmla="*/ 385064 h 1367702"/>
              <a:gd name="connsiteX4" fmla="*/ 2347415 w 6250675"/>
              <a:gd name="connsiteY4" fmla="*/ 1367702 h 1367702"/>
              <a:gd name="connsiteX5" fmla="*/ 3057099 w 6250675"/>
              <a:gd name="connsiteY5" fmla="*/ 385064 h 1367702"/>
              <a:gd name="connsiteX6" fmla="*/ 3603009 w 6250675"/>
              <a:gd name="connsiteY6" fmla="*/ 44226 h 1367702"/>
              <a:gd name="connsiteX7" fmla="*/ 4367284 w 6250675"/>
              <a:gd name="connsiteY7" fmla="*/ 139404 h 1367702"/>
              <a:gd name="connsiteX8" fmla="*/ 4913194 w 6250675"/>
              <a:gd name="connsiteY8" fmla="*/ 930974 h 1367702"/>
              <a:gd name="connsiteX9" fmla="*/ 5363571 w 6250675"/>
              <a:gd name="connsiteY9" fmla="*/ 330473 h 1367702"/>
              <a:gd name="connsiteX10" fmla="*/ 5622877 w 6250675"/>
              <a:gd name="connsiteY10" fmla="*/ 15861 h 1367702"/>
              <a:gd name="connsiteX11" fmla="*/ 5991367 w 6250675"/>
              <a:gd name="connsiteY11" fmla="*/ 139405 h 1367702"/>
              <a:gd name="connsiteX12" fmla="*/ 6250675 w 6250675"/>
              <a:gd name="connsiteY12" fmla="*/ 726258 h 1367702"/>
              <a:gd name="connsiteX0" fmla="*/ 0 w 6250675"/>
              <a:gd name="connsiteY0" fmla="*/ 805106 h 1419255"/>
              <a:gd name="connsiteX1" fmla="*/ 382138 w 6250675"/>
              <a:gd name="connsiteY1" fmla="*/ 54479 h 1419255"/>
              <a:gd name="connsiteX2" fmla="*/ 1064526 w 6250675"/>
              <a:gd name="connsiteY2" fmla="*/ 1050766 h 1419255"/>
              <a:gd name="connsiteX3" fmla="*/ 1624084 w 6250675"/>
              <a:gd name="connsiteY3" fmla="*/ 436617 h 1419255"/>
              <a:gd name="connsiteX4" fmla="*/ 2347415 w 6250675"/>
              <a:gd name="connsiteY4" fmla="*/ 1419255 h 1419255"/>
              <a:gd name="connsiteX5" fmla="*/ 3057099 w 6250675"/>
              <a:gd name="connsiteY5" fmla="*/ 436617 h 1419255"/>
              <a:gd name="connsiteX6" fmla="*/ 3603009 w 6250675"/>
              <a:gd name="connsiteY6" fmla="*/ 95779 h 1419255"/>
              <a:gd name="connsiteX7" fmla="*/ 4367284 w 6250675"/>
              <a:gd name="connsiteY7" fmla="*/ 190957 h 1419255"/>
              <a:gd name="connsiteX8" fmla="*/ 4913194 w 6250675"/>
              <a:gd name="connsiteY8" fmla="*/ 982527 h 1419255"/>
              <a:gd name="connsiteX9" fmla="*/ 5363571 w 6250675"/>
              <a:gd name="connsiteY9" fmla="*/ 382026 h 1419255"/>
              <a:gd name="connsiteX10" fmla="*/ 5699077 w 6250675"/>
              <a:gd name="connsiteY10" fmla="*/ 2480 h 1419255"/>
              <a:gd name="connsiteX11" fmla="*/ 5991367 w 6250675"/>
              <a:gd name="connsiteY11" fmla="*/ 190958 h 1419255"/>
              <a:gd name="connsiteX12" fmla="*/ 6250675 w 6250675"/>
              <a:gd name="connsiteY12" fmla="*/ 777811 h 1419255"/>
              <a:gd name="connsiteX0" fmla="*/ 0 w 6250675"/>
              <a:gd name="connsiteY0" fmla="*/ 778158 h 1392307"/>
              <a:gd name="connsiteX1" fmla="*/ 382138 w 6250675"/>
              <a:gd name="connsiteY1" fmla="*/ 27531 h 1392307"/>
              <a:gd name="connsiteX2" fmla="*/ 1064526 w 6250675"/>
              <a:gd name="connsiteY2" fmla="*/ 1023818 h 1392307"/>
              <a:gd name="connsiteX3" fmla="*/ 1624084 w 6250675"/>
              <a:gd name="connsiteY3" fmla="*/ 409669 h 1392307"/>
              <a:gd name="connsiteX4" fmla="*/ 2347415 w 6250675"/>
              <a:gd name="connsiteY4" fmla="*/ 1392307 h 1392307"/>
              <a:gd name="connsiteX5" fmla="*/ 3057099 w 6250675"/>
              <a:gd name="connsiteY5" fmla="*/ 409669 h 1392307"/>
              <a:gd name="connsiteX6" fmla="*/ 3603009 w 6250675"/>
              <a:gd name="connsiteY6" fmla="*/ 68831 h 1392307"/>
              <a:gd name="connsiteX7" fmla="*/ 4367284 w 6250675"/>
              <a:gd name="connsiteY7" fmla="*/ 164009 h 1392307"/>
              <a:gd name="connsiteX8" fmla="*/ 4913194 w 6250675"/>
              <a:gd name="connsiteY8" fmla="*/ 955579 h 1392307"/>
              <a:gd name="connsiteX9" fmla="*/ 5363571 w 6250675"/>
              <a:gd name="connsiteY9" fmla="*/ 355078 h 1392307"/>
              <a:gd name="connsiteX10" fmla="*/ 5584777 w 6250675"/>
              <a:gd name="connsiteY10" fmla="*/ 3361 h 1392307"/>
              <a:gd name="connsiteX11" fmla="*/ 5991367 w 6250675"/>
              <a:gd name="connsiteY11" fmla="*/ 164010 h 1392307"/>
              <a:gd name="connsiteX12" fmla="*/ 6250675 w 6250675"/>
              <a:gd name="connsiteY12" fmla="*/ 750863 h 1392307"/>
              <a:gd name="connsiteX0" fmla="*/ 0 w 6250675"/>
              <a:gd name="connsiteY0" fmla="*/ 778158 h 1392307"/>
              <a:gd name="connsiteX1" fmla="*/ 382138 w 6250675"/>
              <a:gd name="connsiteY1" fmla="*/ 27531 h 1392307"/>
              <a:gd name="connsiteX2" fmla="*/ 1064526 w 6250675"/>
              <a:gd name="connsiteY2" fmla="*/ 1023818 h 1392307"/>
              <a:gd name="connsiteX3" fmla="*/ 1624084 w 6250675"/>
              <a:gd name="connsiteY3" fmla="*/ 409669 h 1392307"/>
              <a:gd name="connsiteX4" fmla="*/ 2347415 w 6250675"/>
              <a:gd name="connsiteY4" fmla="*/ 1392307 h 1392307"/>
              <a:gd name="connsiteX5" fmla="*/ 3057099 w 6250675"/>
              <a:gd name="connsiteY5" fmla="*/ 409669 h 1392307"/>
              <a:gd name="connsiteX6" fmla="*/ 3603009 w 6250675"/>
              <a:gd name="connsiteY6" fmla="*/ 68831 h 1392307"/>
              <a:gd name="connsiteX7" fmla="*/ 4367284 w 6250675"/>
              <a:gd name="connsiteY7" fmla="*/ 164009 h 1392307"/>
              <a:gd name="connsiteX8" fmla="*/ 4913194 w 6250675"/>
              <a:gd name="connsiteY8" fmla="*/ 955579 h 1392307"/>
              <a:gd name="connsiteX9" fmla="*/ 5584777 w 6250675"/>
              <a:gd name="connsiteY9" fmla="*/ 3361 h 1392307"/>
              <a:gd name="connsiteX10" fmla="*/ 5991367 w 6250675"/>
              <a:gd name="connsiteY10" fmla="*/ 164010 h 1392307"/>
              <a:gd name="connsiteX11" fmla="*/ 6250675 w 6250675"/>
              <a:gd name="connsiteY11" fmla="*/ 750863 h 1392307"/>
              <a:gd name="connsiteX0" fmla="*/ 0 w 6250675"/>
              <a:gd name="connsiteY0" fmla="*/ 778158 h 1392307"/>
              <a:gd name="connsiteX1" fmla="*/ 382138 w 6250675"/>
              <a:gd name="connsiteY1" fmla="*/ 27531 h 1392307"/>
              <a:gd name="connsiteX2" fmla="*/ 1064526 w 6250675"/>
              <a:gd name="connsiteY2" fmla="*/ 1023818 h 1392307"/>
              <a:gd name="connsiteX3" fmla="*/ 1624084 w 6250675"/>
              <a:gd name="connsiteY3" fmla="*/ 409669 h 1392307"/>
              <a:gd name="connsiteX4" fmla="*/ 2347415 w 6250675"/>
              <a:gd name="connsiteY4" fmla="*/ 1392307 h 1392307"/>
              <a:gd name="connsiteX5" fmla="*/ 3057099 w 6250675"/>
              <a:gd name="connsiteY5" fmla="*/ 409669 h 1392307"/>
              <a:gd name="connsiteX6" fmla="*/ 3603009 w 6250675"/>
              <a:gd name="connsiteY6" fmla="*/ 68831 h 1392307"/>
              <a:gd name="connsiteX7" fmla="*/ 4367284 w 6250675"/>
              <a:gd name="connsiteY7" fmla="*/ 164009 h 1392307"/>
              <a:gd name="connsiteX8" fmla="*/ 4913194 w 6250675"/>
              <a:gd name="connsiteY8" fmla="*/ 955579 h 1392307"/>
              <a:gd name="connsiteX9" fmla="*/ 5584777 w 6250675"/>
              <a:gd name="connsiteY9" fmla="*/ 3361 h 1392307"/>
              <a:gd name="connsiteX10" fmla="*/ 5991367 w 6250675"/>
              <a:gd name="connsiteY10" fmla="*/ 164010 h 1392307"/>
              <a:gd name="connsiteX11" fmla="*/ 6250675 w 6250675"/>
              <a:gd name="connsiteY11" fmla="*/ 750863 h 1392307"/>
              <a:gd name="connsiteX0" fmla="*/ 0 w 6250675"/>
              <a:gd name="connsiteY0" fmla="*/ 778158 h 1392307"/>
              <a:gd name="connsiteX1" fmla="*/ 382138 w 6250675"/>
              <a:gd name="connsiteY1" fmla="*/ 27531 h 1392307"/>
              <a:gd name="connsiteX2" fmla="*/ 1064526 w 6250675"/>
              <a:gd name="connsiteY2" fmla="*/ 1023818 h 1392307"/>
              <a:gd name="connsiteX3" fmla="*/ 1624084 w 6250675"/>
              <a:gd name="connsiteY3" fmla="*/ 409669 h 1392307"/>
              <a:gd name="connsiteX4" fmla="*/ 2347415 w 6250675"/>
              <a:gd name="connsiteY4" fmla="*/ 1392307 h 1392307"/>
              <a:gd name="connsiteX5" fmla="*/ 3057099 w 6250675"/>
              <a:gd name="connsiteY5" fmla="*/ 409669 h 1392307"/>
              <a:gd name="connsiteX6" fmla="*/ 3603009 w 6250675"/>
              <a:gd name="connsiteY6" fmla="*/ 68831 h 1392307"/>
              <a:gd name="connsiteX7" fmla="*/ 4367284 w 6250675"/>
              <a:gd name="connsiteY7" fmla="*/ 164009 h 1392307"/>
              <a:gd name="connsiteX8" fmla="*/ 4913194 w 6250675"/>
              <a:gd name="connsiteY8" fmla="*/ 955579 h 1392307"/>
              <a:gd name="connsiteX9" fmla="*/ 5584777 w 6250675"/>
              <a:gd name="connsiteY9" fmla="*/ 3361 h 1392307"/>
              <a:gd name="connsiteX10" fmla="*/ 5991367 w 6250675"/>
              <a:gd name="connsiteY10" fmla="*/ 164010 h 1392307"/>
              <a:gd name="connsiteX11" fmla="*/ 6250675 w 6250675"/>
              <a:gd name="connsiteY11" fmla="*/ 750863 h 1392307"/>
              <a:gd name="connsiteX0" fmla="*/ 0 w 6250675"/>
              <a:gd name="connsiteY0" fmla="*/ 779682 h 1393831"/>
              <a:gd name="connsiteX1" fmla="*/ 382138 w 6250675"/>
              <a:gd name="connsiteY1" fmla="*/ 29055 h 1393831"/>
              <a:gd name="connsiteX2" fmla="*/ 1064526 w 6250675"/>
              <a:gd name="connsiteY2" fmla="*/ 1025342 h 1393831"/>
              <a:gd name="connsiteX3" fmla="*/ 1624084 w 6250675"/>
              <a:gd name="connsiteY3" fmla="*/ 411193 h 1393831"/>
              <a:gd name="connsiteX4" fmla="*/ 2347415 w 6250675"/>
              <a:gd name="connsiteY4" fmla="*/ 1393831 h 1393831"/>
              <a:gd name="connsiteX5" fmla="*/ 3057099 w 6250675"/>
              <a:gd name="connsiteY5" fmla="*/ 411193 h 1393831"/>
              <a:gd name="connsiteX6" fmla="*/ 3603009 w 6250675"/>
              <a:gd name="connsiteY6" fmla="*/ 70355 h 1393831"/>
              <a:gd name="connsiteX7" fmla="*/ 4367284 w 6250675"/>
              <a:gd name="connsiteY7" fmla="*/ 165533 h 1393831"/>
              <a:gd name="connsiteX8" fmla="*/ 4913194 w 6250675"/>
              <a:gd name="connsiteY8" fmla="*/ 957103 h 1393831"/>
              <a:gd name="connsiteX9" fmla="*/ 5584777 w 6250675"/>
              <a:gd name="connsiteY9" fmla="*/ 4885 h 1393831"/>
              <a:gd name="connsiteX10" fmla="*/ 5991367 w 6250675"/>
              <a:gd name="connsiteY10" fmla="*/ 165534 h 1393831"/>
              <a:gd name="connsiteX11" fmla="*/ 6250675 w 6250675"/>
              <a:gd name="connsiteY11" fmla="*/ 752387 h 1393831"/>
              <a:gd name="connsiteX0" fmla="*/ 0 w 6250675"/>
              <a:gd name="connsiteY0" fmla="*/ 771232 h 1385381"/>
              <a:gd name="connsiteX1" fmla="*/ 382138 w 6250675"/>
              <a:gd name="connsiteY1" fmla="*/ 20605 h 1385381"/>
              <a:gd name="connsiteX2" fmla="*/ 1064526 w 6250675"/>
              <a:gd name="connsiteY2" fmla="*/ 1016892 h 1385381"/>
              <a:gd name="connsiteX3" fmla="*/ 1624084 w 6250675"/>
              <a:gd name="connsiteY3" fmla="*/ 402743 h 1385381"/>
              <a:gd name="connsiteX4" fmla="*/ 2347415 w 6250675"/>
              <a:gd name="connsiteY4" fmla="*/ 1385381 h 1385381"/>
              <a:gd name="connsiteX5" fmla="*/ 3057099 w 6250675"/>
              <a:gd name="connsiteY5" fmla="*/ 402743 h 1385381"/>
              <a:gd name="connsiteX6" fmla="*/ 3603009 w 6250675"/>
              <a:gd name="connsiteY6" fmla="*/ 61905 h 1385381"/>
              <a:gd name="connsiteX7" fmla="*/ 4367284 w 6250675"/>
              <a:gd name="connsiteY7" fmla="*/ 157083 h 1385381"/>
              <a:gd name="connsiteX8" fmla="*/ 4913194 w 6250675"/>
              <a:gd name="connsiteY8" fmla="*/ 948653 h 1385381"/>
              <a:gd name="connsiteX9" fmla="*/ 5575252 w 6250675"/>
              <a:gd name="connsiteY9" fmla="*/ 5711 h 1385381"/>
              <a:gd name="connsiteX10" fmla="*/ 5991367 w 6250675"/>
              <a:gd name="connsiteY10" fmla="*/ 157084 h 1385381"/>
              <a:gd name="connsiteX11" fmla="*/ 6250675 w 6250675"/>
              <a:gd name="connsiteY11" fmla="*/ 743937 h 1385381"/>
              <a:gd name="connsiteX0" fmla="*/ 0 w 6250675"/>
              <a:gd name="connsiteY0" fmla="*/ 771232 h 1385381"/>
              <a:gd name="connsiteX1" fmla="*/ 382138 w 6250675"/>
              <a:gd name="connsiteY1" fmla="*/ 20605 h 1385381"/>
              <a:gd name="connsiteX2" fmla="*/ 1064526 w 6250675"/>
              <a:gd name="connsiteY2" fmla="*/ 1016892 h 1385381"/>
              <a:gd name="connsiteX3" fmla="*/ 1624084 w 6250675"/>
              <a:gd name="connsiteY3" fmla="*/ 402743 h 1385381"/>
              <a:gd name="connsiteX4" fmla="*/ 2347415 w 6250675"/>
              <a:gd name="connsiteY4" fmla="*/ 1385381 h 1385381"/>
              <a:gd name="connsiteX5" fmla="*/ 3057099 w 6250675"/>
              <a:gd name="connsiteY5" fmla="*/ 402743 h 1385381"/>
              <a:gd name="connsiteX6" fmla="*/ 3603009 w 6250675"/>
              <a:gd name="connsiteY6" fmla="*/ 61905 h 1385381"/>
              <a:gd name="connsiteX7" fmla="*/ 4367284 w 6250675"/>
              <a:gd name="connsiteY7" fmla="*/ 157083 h 1385381"/>
              <a:gd name="connsiteX8" fmla="*/ 4913194 w 6250675"/>
              <a:gd name="connsiteY8" fmla="*/ 948653 h 1385381"/>
              <a:gd name="connsiteX9" fmla="*/ 5575252 w 6250675"/>
              <a:gd name="connsiteY9" fmla="*/ 5711 h 1385381"/>
              <a:gd name="connsiteX10" fmla="*/ 5991367 w 6250675"/>
              <a:gd name="connsiteY10" fmla="*/ 157084 h 1385381"/>
              <a:gd name="connsiteX11" fmla="*/ 6250675 w 6250675"/>
              <a:gd name="connsiteY11" fmla="*/ 743937 h 1385381"/>
              <a:gd name="connsiteX0" fmla="*/ 0 w 6250675"/>
              <a:gd name="connsiteY0" fmla="*/ 770407 h 1384556"/>
              <a:gd name="connsiteX1" fmla="*/ 382138 w 6250675"/>
              <a:gd name="connsiteY1" fmla="*/ 19780 h 1384556"/>
              <a:gd name="connsiteX2" fmla="*/ 1064526 w 6250675"/>
              <a:gd name="connsiteY2" fmla="*/ 1016067 h 1384556"/>
              <a:gd name="connsiteX3" fmla="*/ 1624084 w 6250675"/>
              <a:gd name="connsiteY3" fmla="*/ 401918 h 1384556"/>
              <a:gd name="connsiteX4" fmla="*/ 2347415 w 6250675"/>
              <a:gd name="connsiteY4" fmla="*/ 1384556 h 1384556"/>
              <a:gd name="connsiteX5" fmla="*/ 3057099 w 6250675"/>
              <a:gd name="connsiteY5" fmla="*/ 401918 h 1384556"/>
              <a:gd name="connsiteX6" fmla="*/ 3603009 w 6250675"/>
              <a:gd name="connsiteY6" fmla="*/ 61080 h 1384556"/>
              <a:gd name="connsiteX7" fmla="*/ 4367284 w 6250675"/>
              <a:gd name="connsiteY7" fmla="*/ 156258 h 1384556"/>
              <a:gd name="connsiteX8" fmla="*/ 4913194 w 6250675"/>
              <a:gd name="connsiteY8" fmla="*/ 947828 h 1384556"/>
              <a:gd name="connsiteX9" fmla="*/ 5575252 w 6250675"/>
              <a:gd name="connsiteY9" fmla="*/ 4886 h 1384556"/>
              <a:gd name="connsiteX10" fmla="*/ 5991367 w 6250675"/>
              <a:gd name="connsiteY10" fmla="*/ 165535 h 1384556"/>
              <a:gd name="connsiteX11" fmla="*/ 6250675 w 6250675"/>
              <a:gd name="connsiteY11" fmla="*/ 743112 h 1384556"/>
              <a:gd name="connsiteX0" fmla="*/ 0 w 6250675"/>
              <a:gd name="connsiteY0" fmla="*/ 796659 h 1410808"/>
              <a:gd name="connsiteX1" fmla="*/ 382138 w 6250675"/>
              <a:gd name="connsiteY1" fmla="*/ 46032 h 1410808"/>
              <a:gd name="connsiteX2" fmla="*/ 1064526 w 6250675"/>
              <a:gd name="connsiteY2" fmla="*/ 1042319 h 1410808"/>
              <a:gd name="connsiteX3" fmla="*/ 1624084 w 6250675"/>
              <a:gd name="connsiteY3" fmla="*/ 428170 h 1410808"/>
              <a:gd name="connsiteX4" fmla="*/ 2347415 w 6250675"/>
              <a:gd name="connsiteY4" fmla="*/ 1410808 h 1410808"/>
              <a:gd name="connsiteX5" fmla="*/ 3057099 w 6250675"/>
              <a:gd name="connsiteY5" fmla="*/ 428170 h 1410808"/>
              <a:gd name="connsiteX6" fmla="*/ 3603009 w 6250675"/>
              <a:gd name="connsiteY6" fmla="*/ 87332 h 1410808"/>
              <a:gd name="connsiteX7" fmla="*/ 4367284 w 6250675"/>
              <a:gd name="connsiteY7" fmla="*/ 182510 h 1410808"/>
              <a:gd name="connsiteX8" fmla="*/ 4913194 w 6250675"/>
              <a:gd name="connsiteY8" fmla="*/ 974080 h 1410808"/>
              <a:gd name="connsiteX9" fmla="*/ 5622877 w 6250675"/>
              <a:gd name="connsiteY9" fmla="*/ 3309 h 1410808"/>
              <a:gd name="connsiteX10" fmla="*/ 5991367 w 6250675"/>
              <a:gd name="connsiteY10" fmla="*/ 191787 h 1410808"/>
              <a:gd name="connsiteX11" fmla="*/ 6250675 w 6250675"/>
              <a:gd name="connsiteY11" fmla="*/ 769364 h 1410808"/>
              <a:gd name="connsiteX0" fmla="*/ 0 w 6250675"/>
              <a:gd name="connsiteY0" fmla="*/ 814595 h 1428744"/>
              <a:gd name="connsiteX1" fmla="*/ 382138 w 6250675"/>
              <a:gd name="connsiteY1" fmla="*/ 63968 h 1428744"/>
              <a:gd name="connsiteX2" fmla="*/ 1064526 w 6250675"/>
              <a:gd name="connsiteY2" fmla="*/ 1060255 h 1428744"/>
              <a:gd name="connsiteX3" fmla="*/ 1624084 w 6250675"/>
              <a:gd name="connsiteY3" fmla="*/ 446106 h 1428744"/>
              <a:gd name="connsiteX4" fmla="*/ 2347415 w 6250675"/>
              <a:gd name="connsiteY4" fmla="*/ 1428744 h 1428744"/>
              <a:gd name="connsiteX5" fmla="*/ 3057099 w 6250675"/>
              <a:gd name="connsiteY5" fmla="*/ 446106 h 1428744"/>
              <a:gd name="connsiteX6" fmla="*/ 3603009 w 6250675"/>
              <a:gd name="connsiteY6" fmla="*/ 105268 h 1428744"/>
              <a:gd name="connsiteX7" fmla="*/ 4367284 w 6250675"/>
              <a:gd name="connsiteY7" fmla="*/ 200446 h 1428744"/>
              <a:gd name="connsiteX8" fmla="*/ 4913194 w 6250675"/>
              <a:gd name="connsiteY8" fmla="*/ 992016 h 1428744"/>
              <a:gd name="connsiteX9" fmla="*/ 5699077 w 6250675"/>
              <a:gd name="connsiteY9" fmla="*/ 2693 h 1428744"/>
              <a:gd name="connsiteX10" fmla="*/ 5991367 w 6250675"/>
              <a:gd name="connsiteY10" fmla="*/ 209723 h 1428744"/>
              <a:gd name="connsiteX11" fmla="*/ 6250675 w 6250675"/>
              <a:gd name="connsiteY11" fmla="*/ 787300 h 1428744"/>
              <a:gd name="connsiteX0" fmla="*/ 0 w 6250675"/>
              <a:gd name="connsiteY0" fmla="*/ 813187 h 1427336"/>
              <a:gd name="connsiteX1" fmla="*/ 382138 w 6250675"/>
              <a:gd name="connsiteY1" fmla="*/ 62560 h 1427336"/>
              <a:gd name="connsiteX2" fmla="*/ 1064526 w 6250675"/>
              <a:gd name="connsiteY2" fmla="*/ 1058847 h 1427336"/>
              <a:gd name="connsiteX3" fmla="*/ 1624084 w 6250675"/>
              <a:gd name="connsiteY3" fmla="*/ 444698 h 1427336"/>
              <a:gd name="connsiteX4" fmla="*/ 2347415 w 6250675"/>
              <a:gd name="connsiteY4" fmla="*/ 1427336 h 1427336"/>
              <a:gd name="connsiteX5" fmla="*/ 3057099 w 6250675"/>
              <a:gd name="connsiteY5" fmla="*/ 444698 h 1427336"/>
              <a:gd name="connsiteX6" fmla="*/ 3603009 w 6250675"/>
              <a:gd name="connsiteY6" fmla="*/ 103860 h 1427336"/>
              <a:gd name="connsiteX7" fmla="*/ 4367284 w 6250675"/>
              <a:gd name="connsiteY7" fmla="*/ 199038 h 1427336"/>
              <a:gd name="connsiteX8" fmla="*/ 4913194 w 6250675"/>
              <a:gd name="connsiteY8" fmla="*/ 990608 h 1427336"/>
              <a:gd name="connsiteX9" fmla="*/ 5699077 w 6250675"/>
              <a:gd name="connsiteY9" fmla="*/ 1285 h 1427336"/>
              <a:gd name="connsiteX10" fmla="*/ 6250675 w 6250675"/>
              <a:gd name="connsiteY10" fmla="*/ 785892 h 1427336"/>
              <a:gd name="connsiteX0" fmla="*/ 0 w 6250675"/>
              <a:gd name="connsiteY0" fmla="*/ 753553 h 1367702"/>
              <a:gd name="connsiteX1" fmla="*/ 382138 w 6250675"/>
              <a:gd name="connsiteY1" fmla="*/ 2926 h 1367702"/>
              <a:gd name="connsiteX2" fmla="*/ 1064526 w 6250675"/>
              <a:gd name="connsiteY2" fmla="*/ 999213 h 1367702"/>
              <a:gd name="connsiteX3" fmla="*/ 1624084 w 6250675"/>
              <a:gd name="connsiteY3" fmla="*/ 385064 h 1367702"/>
              <a:gd name="connsiteX4" fmla="*/ 2347415 w 6250675"/>
              <a:gd name="connsiteY4" fmla="*/ 1367702 h 1367702"/>
              <a:gd name="connsiteX5" fmla="*/ 3057099 w 6250675"/>
              <a:gd name="connsiteY5" fmla="*/ 385064 h 1367702"/>
              <a:gd name="connsiteX6" fmla="*/ 3603009 w 6250675"/>
              <a:gd name="connsiteY6" fmla="*/ 44226 h 1367702"/>
              <a:gd name="connsiteX7" fmla="*/ 4367284 w 6250675"/>
              <a:gd name="connsiteY7" fmla="*/ 139404 h 1367702"/>
              <a:gd name="connsiteX8" fmla="*/ 4913194 w 6250675"/>
              <a:gd name="connsiteY8" fmla="*/ 930974 h 1367702"/>
              <a:gd name="connsiteX9" fmla="*/ 5699077 w 6250675"/>
              <a:gd name="connsiteY9" fmla="*/ 25136 h 1367702"/>
              <a:gd name="connsiteX10" fmla="*/ 6250675 w 6250675"/>
              <a:gd name="connsiteY10" fmla="*/ 726258 h 136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50675" h="1367702">
                <a:moveTo>
                  <a:pt x="0" y="753553"/>
                </a:moveTo>
                <a:cubicBezTo>
                  <a:pt x="102358" y="357768"/>
                  <a:pt x="204717" y="-38017"/>
                  <a:pt x="382138" y="2926"/>
                </a:cubicBezTo>
                <a:cubicBezTo>
                  <a:pt x="559559" y="43869"/>
                  <a:pt x="857535" y="935523"/>
                  <a:pt x="1064526" y="999213"/>
                </a:cubicBezTo>
                <a:cubicBezTo>
                  <a:pt x="1271517" y="1062903"/>
                  <a:pt x="1410269" y="323649"/>
                  <a:pt x="1624084" y="385064"/>
                </a:cubicBezTo>
                <a:cubicBezTo>
                  <a:pt x="1837899" y="446479"/>
                  <a:pt x="2108579" y="1367702"/>
                  <a:pt x="2347415" y="1367702"/>
                </a:cubicBezTo>
                <a:cubicBezTo>
                  <a:pt x="2586251" y="1367702"/>
                  <a:pt x="2847833" y="605643"/>
                  <a:pt x="3057099" y="385064"/>
                </a:cubicBezTo>
                <a:cubicBezTo>
                  <a:pt x="3266365" y="164485"/>
                  <a:pt x="3384645" y="85169"/>
                  <a:pt x="3603009" y="44226"/>
                </a:cubicBezTo>
                <a:cubicBezTo>
                  <a:pt x="3821373" y="3283"/>
                  <a:pt x="4148920" y="-8387"/>
                  <a:pt x="4367284" y="139404"/>
                </a:cubicBezTo>
                <a:cubicBezTo>
                  <a:pt x="4585648" y="287195"/>
                  <a:pt x="4691229" y="950019"/>
                  <a:pt x="4913194" y="930974"/>
                </a:cubicBezTo>
                <a:cubicBezTo>
                  <a:pt x="5135160" y="911929"/>
                  <a:pt x="5471757" y="101407"/>
                  <a:pt x="5699077" y="25136"/>
                </a:cubicBezTo>
                <a:cubicBezTo>
                  <a:pt x="5921990" y="-8983"/>
                  <a:pt x="6135759" y="562798"/>
                  <a:pt x="6250675" y="726258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94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26" y="1145418"/>
            <a:ext cx="7997373" cy="53315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430213" y="0"/>
            <a:ext cx="503237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sp>
        <p:nvSpPr>
          <p:cNvPr id="5" name="Rectangle 4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pic>
        <p:nvPicPr>
          <p:cNvPr id="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" y="2"/>
            <a:ext cx="300037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15"/>
          <a:stretch/>
        </p:blipFill>
        <p:spPr>
          <a:xfrm>
            <a:off x="1146628" y="6045958"/>
            <a:ext cx="7997371" cy="431041"/>
          </a:xfrm>
          <a:prstGeom prst="rect">
            <a:avLst/>
          </a:prstGeom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Effective </a:t>
            </a:r>
            <a:r>
              <a:rPr lang="fr-BE" sz="2400" dirty="0" err="1" smtClean="0">
                <a:latin typeface="Arial" charset="0"/>
                <a:cs typeface="Arial" charset="0"/>
              </a:rPr>
              <a:t>photochemical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efficiency</a:t>
            </a:r>
            <a:endParaRPr lang="fr-BE" sz="24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75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30213" y="0"/>
            <a:ext cx="503237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sp>
        <p:nvSpPr>
          <p:cNvPr id="5" name="Rectangle 4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pic>
        <p:nvPicPr>
          <p:cNvPr id="6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" y="2"/>
            <a:ext cx="300037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53" b="51012"/>
          <a:stretch/>
        </p:blipFill>
        <p:spPr>
          <a:xfrm>
            <a:off x="1204686" y="1034142"/>
            <a:ext cx="6948074" cy="4626429"/>
          </a:xfrm>
          <a:prstGeom prst="rect">
            <a:avLst/>
          </a:prstGeom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Effective </a:t>
            </a:r>
            <a:r>
              <a:rPr lang="fr-BE" sz="2400" dirty="0" err="1" smtClean="0">
                <a:latin typeface="Arial" charset="0"/>
                <a:cs typeface="Arial" charset="0"/>
              </a:rPr>
              <a:t>photochemical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efficiency</a:t>
            </a:r>
            <a:endParaRPr lang="fr-BE" sz="24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37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30213" y="0"/>
            <a:ext cx="503237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sp>
        <p:nvSpPr>
          <p:cNvPr id="5" name="Rectangle 4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pic>
        <p:nvPicPr>
          <p:cNvPr id="6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" y="2"/>
            <a:ext cx="300037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2" y="1016000"/>
            <a:ext cx="8001000" cy="5334000"/>
          </a:xfrm>
          <a:prstGeom prst="rect">
            <a:avLst/>
          </a:prstGeom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Rapid Light </a:t>
            </a:r>
            <a:r>
              <a:rPr lang="fr-BE" sz="2400" dirty="0" err="1" smtClean="0">
                <a:latin typeface="Arial" charset="0"/>
                <a:cs typeface="Arial" charset="0"/>
              </a:rPr>
              <a:t>Curve</a:t>
            </a:r>
            <a:endParaRPr lang="fr-BE" sz="24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50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4998" r="29813"/>
          <a:stretch/>
        </p:blipFill>
        <p:spPr>
          <a:xfrm>
            <a:off x="5791350" y="3240"/>
            <a:ext cx="3352653" cy="687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8" y="529958"/>
            <a:ext cx="5540991" cy="299830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7" y="3835025"/>
            <a:ext cx="5536725" cy="2996000"/>
          </a:xfrm>
          <a:prstGeom prst="rect">
            <a:avLst/>
          </a:prstGeom>
        </p:spPr>
      </p:pic>
      <p:sp>
        <p:nvSpPr>
          <p:cNvPr id="10" name="Text Box 43"/>
          <p:cNvSpPr txBox="1">
            <a:spLocks noChangeArrowheads="1"/>
          </p:cNvSpPr>
          <p:nvPr/>
        </p:nvSpPr>
        <p:spPr bwMode="auto">
          <a:xfrm>
            <a:off x="859809" y="330075"/>
            <a:ext cx="4121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BE" sz="2000" dirty="0" err="1" smtClean="0">
                <a:latin typeface="Arial" charset="0"/>
                <a:cs typeface="Arial" charset="0"/>
              </a:rPr>
              <a:t>rETRmax</a:t>
            </a:r>
            <a:r>
              <a:rPr lang="fr-BE" sz="2000" dirty="0" smtClean="0">
                <a:latin typeface="Arial" charset="0"/>
                <a:cs typeface="Arial" charset="0"/>
              </a:rPr>
              <a:t> vs PAR</a:t>
            </a:r>
            <a:endParaRPr lang="fr-BE" sz="20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ext Box 43"/>
          <p:cNvSpPr txBox="1">
            <a:spLocks noChangeArrowheads="1"/>
          </p:cNvSpPr>
          <p:nvPr/>
        </p:nvSpPr>
        <p:spPr bwMode="auto">
          <a:xfrm>
            <a:off x="859809" y="3635110"/>
            <a:ext cx="4121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BE" sz="2000" dirty="0" err="1" smtClean="0">
                <a:latin typeface="Arial" charset="0"/>
                <a:cs typeface="Arial" charset="0"/>
              </a:rPr>
              <a:t>rETRmax</a:t>
            </a:r>
            <a:r>
              <a:rPr lang="fr-BE" sz="2000" dirty="0" smtClean="0">
                <a:latin typeface="Arial" charset="0"/>
                <a:cs typeface="Arial" charset="0"/>
              </a:rPr>
              <a:t> vs </a:t>
            </a:r>
            <a:r>
              <a:rPr lang="fr-BE" sz="2000" dirty="0" err="1" smtClean="0">
                <a:latin typeface="Arial" charset="0"/>
                <a:cs typeface="Arial" charset="0"/>
              </a:rPr>
              <a:t>temperature</a:t>
            </a:r>
            <a:endParaRPr lang="fr-BE" sz="20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35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08" y="1746913"/>
            <a:ext cx="7723280" cy="41894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30213" y="0"/>
            <a:ext cx="503237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sp>
        <p:nvSpPr>
          <p:cNvPr id="12" name="Rectangle 11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pic>
        <p:nvPicPr>
          <p:cNvPr id="13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" y="2"/>
            <a:ext cx="300037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rETRmax</a:t>
            </a:r>
            <a:r>
              <a:rPr lang="fr-BE" sz="2400" dirty="0" smtClean="0">
                <a:latin typeface="Arial" charset="0"/>
                <a:cs typeface="Arial" charset="0"/>
              </a:rPr>
              <a:t> = </a:t>
            </a:r>
            <a:r>
              <a:rPr lang="fr-BE" sz="2400" dirty="0" err="1" smtClean="0">
                <a:latin typeface="Arial" charset="0"/>
                <a:cs typeface="Arial" charset="0"/>
              </a:rPr>
              <a:t>leaf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growth</a:t>
            </a:r>
            <a:r>
              <a:rPr lang="fr-BE" sz="2400" dirty="0" smtClean="0">
                <a:latin typeface="Arial" charset="0"/>
                <a:cs typeface="Arial" charset="0"/>
              </a:rPr>
              <a:t> proxy ?</a:t>
            </a:r>
            <a:endParaRPr lang="fr-BE" sz="24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88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30213" y="0"/>
            <a:ext cx="503237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sp>
        <p:nvSpPr>
          <p:cNvPr id="5" name="Rectangle 4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pic>
        <p:nvPicPr>
          <p:cNvPr id="6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" y="2"/>
            <a:ext cx="300037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86" y="1116390"/>
            <a:ext cx="8040914" cy="5360609"/>
          </a:xfrm>
          <a:prstGeom prst="rect">
            <a:avLst/>
          </a:prstGeom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Rapid Light </a:t>
            </a:r>
            <a:r>
              <a:rPr lang="fr-BE" sz="2400" dirty="0" err="1" smtClean="0">
                <a:latin typeface="Arial" charset="0"/>
                <a:cs typeface="Arial" charset="0"/>
              </a:rPr>
              <a:t>Curve</a:t>
            </a:r>
            <a:endParaRPr lang="fr-BE" sz="24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61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30213" y="0"/>
            <a:ext cx="503237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sp>
        <p:nvSpPr>
          <p:cNvPr id="5" name="Rectangle 4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pic>
        <p:nvPicPr>
          <p:cNvPr id="6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" y="2"/>
            <a:ext cx="300037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74" y="1119116"/>
            <a:ext cx="8036826" cy="5357884"/>
          </a:xfrm>
          <a:prstGeom prst="rect">
            <a:avLst/>
          </a:prstGeom>
        </p:spPr>
      </p:pic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Light and </a:t>
            </a:r>
            <a:r>
              <a:rPr lang="fr-BE" sz="2400" dirty="0" err="1" smtClean="0">
                <a:latin typeface="Arial" charset="0"/>
                <a:cs typeface="Arial" charset="0"/>
              </a:rPr>
              <a:t>Temperature</a:t>
            </a:r>
            <a:endParaRPr lang="fr-BE" sz="24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53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2"/>
            <a:ext cx="9144000" cy="6856191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>
                <a:latin typeface="Arial" charset="0"/>
                <a:cs typeface="Arial" charset="0"/>
              </a:rPr>
              <a:t>The light </a:t>
            </a:r>
            <a:r>
              <a:rPr lang="fr-BE" sz="2400" dirty="0" err="1">
                <a:latin typeface="Arial" charset="0"/>
                <a:cs typeface="Arial" charset="0"/>
              </a:rPr>
              <a:t>reactions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67570" y="6556559"/>
            <a:ext cx="3207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Campbell &amp; Race, © Pearson Education Inc.</a:t>
            </a:r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" y="2"/>
            <a:ext cx="300037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1111295" y="977902"/>
            <a:ext cx="7652421" cy="5586971"/>
            <a:chOff x="1111292" y="977900"/>
            <a:chExt cx="7652421" cy="5586971"/>
          </a:xfrm>
        </p:grpSpPr>
        <p:pic>
          <p:nvPicPr>
            <p:cNvPr id="2050" name="Picture 2" descr="Image180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35" b="4029"/>
            <a:stretch/>
          </p:blipFill>
          <p:spPr bwMode="auto">
            <a:xfrm>
              <a:off x="1120176" y="1268012"/>
              <a:ext cx="7643537" cy="5296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e 4"/>
            <p:cNvGrpSpPr/>
            <p:nvPr/>
          </p:nvGrpSpPr>
          <p:grpSpPr>
            <a:xfrm>
              <a:off x="1111292" y="977900"/>
              <a:ext cx="2958641" cy="2058670"/>
              <a:chOff x="1111292" y="977900"/>
              <a:chExt cx="2958641" cy="2058670"/>
            </a:xfrm>
          </p:grpSpPr>
          <p:pic>
            <p:nvPicPr>
              <p:cNvPr id="22" name="Picture 4" descr="http://www.google.fr/url?source=imglanding&amp;ct=img&amp;q=http://image.slidesharecdn.com/10lecturephotosynthesis-140401160104-phpapp01/95/campbell-biology-9th-edition-chapter-10-slides-33-638.jpg?cb=1396368446&amp;sa=X&amp;ei=CeZWVZSvL4nbUYqNgeAC&amp;ved=0CAkQ8wc&amp;usg=AFQjCNHY3RD0evOB6NnTC8WMCKM4AKJVBw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14" b="4550"/>
              <a:stretch/>
            </p:blipFill>
            <p:spPr bwMode="auto">
              <a:xfrm>
                <a:off x="1111292" y="985520"/>
                <a:ext cx="2958641" cy="2051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1187624" y="977900"/>
                <a:ext cx="144016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  <p:sp>
        <p:nvSpPr>
          <p:cNvPr id="7" name="Rectangle 6"/>
          <p:cNvSpPr/>
          <p:nvPr/>
        </p:nvSpPr>
        <p:spPr>
          <a:xfrm>
            <a:off x="4559910" y="1628802"/>
            <a:ext cx="37852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6CO</a:t>
            </a:r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+ 6H</a:t>
            </a:r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O → C</a:t>
            </a:r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+ 6O</a:t>
            </a:r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Light </a:t>
            </a:r>
            <a:r>
              <a:rPr lang="fr-BE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90090" y="1138032"/>
            <a:ext cx="4019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Chemical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equation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photosynthesis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8668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30213" y="0"/>
            <a:ext cx="503237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sp>
        <p:nvSpPr>
          <p:cNvPr id="5" name="Rectangle 4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sp>
        <p:nvSpPr>
          <p:cNvPr id="18" name="ZoneTexte 17"/>
          <p:cNvSpPr txBox="1"/>
          <p:nvPr/>
        </p:nvSpPr>
        <p:spPr>
          <a:xfrm>
            <a:off x="933450" y="406627"/>
            <a:ext cx="485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 et perspectives</a:t>
            </a:r>
            <a:endParaRPr lang="fr-BE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1201003" y="1255594"/>
            <a:ext cx="756086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Etude </a:t>
            </a:r>
            <a:r>
              <a:rPr lang="fr-BE" sz="2200" dirty="0">
                <a:latin typeface="Arial" panose="020B0604020202020204" pitchFamily="34" charset="0"/>
                <a:cs typeface="Arial" panose="020B0604020202020204" pitchFamily="34" charset="0"/>
              </a:rPr>
              <a:t>de la photosynthèse de </a:t>
            </a:r>
            <a:r>
              <a:rPr lang="fr-BE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Posidonia</a:t>
            </a:r>
            <a:r>
              <a:rPr lang="fr-BE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fr-BE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200" dirty="0">
                <a:latin typeface="Arial" panose="020B0604020202020204" pitchFamily="34" charset="0"/>
                <a:cs typeface="Arial" panose="020B0604020202020204" pitchFamily="34" charset="0"/>
              </a:rPr>
              <a:t>par </a:t>
            </a:r>
            <a:r>
              <a:rPr lang="fr-BE" sz="2200" dirty="0" err="1">
                <a:latin typeface="Arial" panose="020B0604020202020204" pitchFamily="34" charset="0"/>
                <a:cs typeface="Arial" panose="020B0604020202020204" pitchFamily="34" charset="0"/>
              </a:rPr>
              <a:t>fluorimétrie</a:t>
            </a:r>
            <a:r>
              <a:rPr lang="fr-BE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modulée …</a:t>
            </a:r>
            <a:endParaRPr lang="fr-BE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400"/>
              </a:spcAft>
            </a:pP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			méthode rapide et peu couteuse pour :</a:t>
            </a:r>
          </a:p>
          <a:p>
            <a:pPr marL="1714500" lvl="3" indent="-342900">
              <a:spcAft>
                <a:spcPts val="600"/>
              </a:spcAft>
              <a:buFontTx/>
              <a:buChar char="-"/>
            </a:pP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études </a:t>
            </a: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écophysiologiques</a:t>
            </a: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0" lvl="3" indent="-342900">
              <a:spcAft>
                <a:spcPts val="600"/>
              </a:spcAft>
              <a:buFontTx/>
              <a:buChar char="-"/>
            </a:pP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études </a:t>
            </a: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écotoxicologiques</a:t>
            </a: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endParaRPr lang="fr-BE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La suite:</a:t>
            </a:r>
          </a:p>
          <a:p>
            <a:pPr>
              <a:spcAft>
                <a:spcPts val="600"/>
              </a:spcAft>
            </a:pP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- relations photosynthèse vs croissance foliaire,</a:t>
            </a:r>
          </a:p>
          <a:p>
            <a:pPr>
              <a:spcAft>
                <a:spcPts val="600"/>
              </a:spcAft>
            </a:pP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BE" sz="2200" dirty="0">
                <a:latin typeface="Arial" panose="020B0604020202020204" pitchFamily="34" charset="0"/>
                <a:cs typeface="Arial" panose="020B0604020202020204" pitchFamily="34" charset="0"/>
              </a:rPr>
              <a:t>relations </a:t>
            </a: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photosynthèse et PP (O</a:t>
            </a:r>
            <a:r>
              <a:rPr lang="fr-BE" sz="2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>
              <a:spcAft>
                <a:spcPts val="600"/>
              </a:spcAft>
            </a:pP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- biomarqueur de terrain.</a:t>
            </a:r>
            <a:endParaRPr lang="fr-B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" y="2"/>
            <a:ext cx="300037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èche droite 1"/>
          <p:cNvSpPr/>
          <p:nvPr/>
        </p:nvSpPr>
        <p:spPr>
          <a:xfrm>
            <a:off x="2019865" y="2292825"/>
            <a:ext cx="518615" cy="286603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1622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Stareso (chemin des douanier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1" r="690" b="827"/>
          <a:stretch>
            <a:fillRect/>
          </a:stretch>
        </p:blipFill>
        <p:spPr bwMode="auto">
          <a:xfrm>
            <a:off x="2" y="855134"/>
            <a:ext cx="9177739" cy="602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94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>
                <a:latin typeface="Arial" charset="0"/>
                <a:cs typeface="Arial" charset="0"/>
              </a:rPr>
              <a:t>Fluorescence </a:t>
            </a:r>
            <a:r>
              <a:rPr lang="fr-BE" sz="2400" dirty="0" err="1">
                <a:latin typeface="Arial" charset="0"/>
                <a:cs typeface="Arial" charset="0"/>
              </a:rPr>
              <a:t>emission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76"/>
          <a:stretch/>
        </p:blipFill>
        <p:spPr bwMode="auto">
          <a:xfrm>
            <a:off x="423279" y="900975"/>
            <a:ext cx="8241367" cy="369075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30214" y="4414532"/>
            <a:ext cx="81974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Fluorescence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complementary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to the alternative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pathways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</a:p>
          <a:p>
            <a:pPr algn="ctr"/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de-excitation,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photochemistry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dissipation.</a:t>
            </a:r>
          </a:p>
          <a:p>
            <a:pPr algn="ctr"/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" y="2"/>
            <a:ext cx="300037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3"/>
          <a:stretch/>
        </p:blipFill>
        <p:spPr>
          <a:xfrm>
            <a:off x="2" y="5177483"/>
            <a:ext cx="9144003" cy="168051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464729" y="3861051"/>
            <a:ext cx="969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Walz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413649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2"/>
            <a:ext cx="9144000" cy="6856191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>
                <a:latin typeface="Arial" charset="0"/>
                <a:cs typeface="Arial" charset="0"/>
              </a:rPr>
              <a:t>Fluorescence </a:t>
            </a:r>
            <a:r>
              <a:rPr lang="fr-BE" sz="2400" dirty="0" err="1">
                <a:latin typeface="Arial" charset="0"/>
                <a:cs typeface="Arial" charset="0"/>
              </a:rPr>
              <a:t>measurement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" y="2"/>
            <a:ext cx="300037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436" y="2994741"/>
            <a:ext cx="5613752" cy="381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5974769" y="6438971"/>
            <a:ext cx="969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Walz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 Inc.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972594" y="1018829"/>
            <a:ext cx="768008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08000"/>
              </a:buClr>
              <a:buFont typeface="Wingdings" panose="05000000000000000000" pitchFamily="2" charset="2"/>
              <a:buChar char="v"/>
            </a:pP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Dark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adapted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YIELD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= (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Fm-F0)/Fm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Fv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/Fm            </a:t>
            </a:r>
          </a:p>
          <a:p>
            <a:pPr>
              <a:spcAft>
                <a:spcPts val="1200"/>
              </a:spcAft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	maximum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photochemical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1200"/>
              </a:spcAft>
              <a:buClr>
                <a:srgbClr val="008000"/>
              </a:buClr>
              <a:buFont typeface="Wingdings" panose="05000000000000000000" pitchFamily="2" charset="2"/>
              <a:buChar char="v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Light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adapted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YIELD = (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Fm’-Fm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)/Fm'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F/Fm’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algn="just">
              <a:spcAft>
                <a:spcPts val="1200"/>
              </a:spcAft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	effective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photochemical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5" t="2311" r="1"/>
          <a:stretch/>
        </p:blipFill>
        <p:spPr>
          <a:xfrm>
            <a:off x="7493123" y="895353"/>
            <a:ext cx="1650880" cy="5960840"/>
          </a:xfrm>
          <a:prstGeom prst="rect">
            <a:avLst/>
          </a:prstGeom>
        </p:spPr>
      </p:pic>
      <p:sp>
        <p:nvSpPr>
          <p:cNvPr id="3" name="Flèche droite 2"/>
          <p:cNvSpPr/>
          <p:nvPr/>
        </p:nvSpPr>
        <p:spPr>
          <a:xfrm>
            <a:off x="1408143" y="1505700"/>
            <a:ext cx="474721" cy="272955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Flèche droite 11"/>
          <p:cNvSpPr/>
          <p:nvPr/>
        </p:nvSpPr>
        <p:spPr>
          <a:xfrm>
            <a:off x="1408142" y="2345335"/>
            <a:ext cx="474721" cy="272955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   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2216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2"/>
            <a:ext cx="9144000" cy="6571580"/>
            <a:chOff x="0" y="1"/>
            <a:chExt cx="9144000" cy="6571579"/>
          </a:xfrm>
        </p:grpSpPr>
        <p:sp>
          <p:nvSpPr>
            <p:cNvPr id="28" name="Rectangle 27"/>
            <p:cNvSpPr/>
            <p:nvPr/>
          </p:nvSpPr>
          <p:spPr>
            <a:xfrm>
              <a:off x="430213" y="1"/>
              <a:ext cx="503237" cy="657157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>
                <a:latin typeface="Arial" charset="0"/>
                <a:cs typeface="Arial" charset="0"/>
              </a:rPr>
              <a:t>ETR - RLC</a:t>
            </a:r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" y="2"/>
            <a:ext cx="300037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999912"/>
            <a:ext cx="5394453" cy="357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6005015" y="4791444"/>
            <a:ext cx="2978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900"/>
              </a:buClr>
            </a:pP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ETR</a:t>
            </a:r>
            <a:r>
              <a:rPr lang="fr-BE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maxixmum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tranport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rate</a:t>
            </a:r>
          </a:p>
          <a:p>
            <a:pPr>
              <a:buClr>
                <a:srgbClr val="009900"/>
              </a:buClr>
            </a:pP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9900"/>
              </a:buClr>
            </a:pP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BE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= compensation </a:t>
            </a:r>
            <a:r>
              <a:rPr lang="fr-BE" sz="1600" dirty="0" err="1">
                <a:latin typeface="Arial" panose="020B0604020202020204" pitchFamily="34" charset="0"/>
                <a:cs typeface="Arial" panose="020B0604020202020204" pitchFamily="34" charset="0"/>
              </a:rPr>
              <a:t>irradiance</a:t>
            </a:r>
            <a:endParaRPr lang="fr-B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813632" y="6544287"/>
            <a:ext cx="1505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Lassauque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, 2008)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136263" y="1134158"/>
            <a:ext cx="445681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Relative Electron Transfert Rate :    ETR = YIELD x PAR x 0.5 x 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ETR-factor</a:t>
            </a:r>
          </a:p>
          <a:p>
            <a:pPr marL="285744" indent="-285744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Rapid Light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Curve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photosynthetic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flexibility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adapt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photosynthetic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aparatus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rapid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 changes of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ligh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Clr>
                <a:srgbClr val="009900"/>
              </a:buClr>
              <a:buFont typeface="Wingdings" panose="05000000000000000000" pitchFamily="2" charset="2"/>
              <a:buChar char="v"/>
            </a:pP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688" y="888203"/>
            <a:ext cx="456456" cy="22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7" y="888206"/>
            <a:ext cx="2752725" cy="220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4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Diving</a:t>
            </a:r>
            <a:r>
              <a:rPr lang="fr-BE" sz="2400" dirty="0" smtClean="0">
                <a:latin typeface="Arial" charset="0"/>
                <a:cs typeface="Arial" charset="0"/>
              </a:rPr>
              <a:t>-PAM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43608" y="1480135"/>
            <a:ext cx="372320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nderwater study of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situ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photosynthesis </a:t>
            </a:r>
          </a:p>
          <a:p>
            <a:pPr marL="285750" indent="-28575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Optimized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determine 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effective quantum yield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photosynthetic energy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conversion,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ΔF/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3858647"/>
            <a:ext cx="8210321" cy="299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7715787" y="3481644"/>
            <a:ext cx="1608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b="1" dirty="0" smtClean="0">
                <a:solidFill>
                  <a:schemeClr val="bg1"/>
                </a:solidFill>
              </a:rPr>
              <a:t>Arnaud Abadie</a:t>
            </a:r>
            <a:endParaRPr lang="fr-BE" sz="1400" b="1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075770" y="6585227"/>
            <a:ext cx="2112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solidFill>
                  <a:schemeClr val="bg1"/>
                </a:solidFill>
              </a:rPr>
              <a:t>Julien </a:t>
            </a:r>
            <a:r>
              <a:rPr lang="fr-BE" sz="1400" b="1" dirty="0" err="1" smtClean="0">
                <a:solidFill>
                  <a:schemeClr val="bg1"/>
                </a:solidFill>
              </a:rPr>
              <a:t>Lassauque</a:t>
            </a:r>
            <a:endParaRPr lang="fr-BE" sz="1400" b="1" dirty="0">
              <a:solidFill>
                <a:schemeClr val="bg1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71" y="1030664"/>
            <a:ext cx="4063538" cy="27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4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Objectives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13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74924" y="1158652"/>
            <a:ext cx="76980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 smtClean="0"/>
              <a:t>"With </a:t>
            </a:r>
            <a:r>
              <a:rPr lang="en-US" sz="2000" i="1" dirty="0"/>
              <a:t>our present understanding of </a:t>
            </a:r>
            <a:r>
              <a:rPr lang="en-US" sz="2000" i="1" dirty="0" err="1"/>
              <a:t>seagrass</a:t>
            </a:r>
            <a:r>
              <a:rPr lang="en-US" sz="2000" i="1" dirty="0"/>
              <a:t> </a:t>
            </a:r>
            <a:r>
              <a:rPr lang="en-US" sz="2000" i="1" dirty="0" smtClean="0"/>
              <a:t>photosynthetic responses </a:t>
            </a:r>
            <a:r>
              <a:rPr lang="en-US" sz="2000" i="1" dirty="0"/>
              <a:t>to anthropogenic stress, it would be </a:t>
            </a:r>
            <a:r>
              <a:rPr lang="en-US" sz="2000" i="1" dirty="0" smtClean="0"/>
              <a:t>ill advised </a:t>
            </a:r>
            <a:r>
              <a:rPr lang="en-US" sz="2000" i="1" dirty="0"/>
              <a:t>to employ </a:t>
            </a:r>
            <a:r>
              <a:rPr lang="en-US" sz="2000" i="1" dirty="0">
                <a:solidFill>
                  <a:srgbClr val="FF0000"/>
                </a:solidFill>
              </a:rPr>
              <a:t>PAM</a:t>
            </a:r>
            <a:r>
              <a:rPr lang="en-US" sz="2000" i="1" dirty="0"/>
              <a:t> as anything but </a:t>
            </a:r>
            <a:r>
              <a:rPr lang="en-US" sz="2000" i="1" dirty="0">
                <a:solidFill>
                  <a:srgbClr val="FF0000"/>
                </a:solidFill>
              </a:rPr>
              <a:t>a </a:t>
            </a:r>
            <a:r>
              <a:rPr lang="en-US" sz="2000" i="1" dirty="0" smtClean="0">
                <a:solidFill>
                  <a:srgbClr val="FF0000"/>
                </a:solidFill>
              </a:rPr>
              <a:t>complementary tool </a:t>
            </a:r>
            <a:r>
              <a:rPr lang="en-US" sz="2000" i="1" dirty="0">
                <a:solidFill>
                  <a:srgbClr val="FF0000"/>
                </a:solidFill>
              </a:rPr>
              <a:t>to </a:t>
            </a:r>
            <a:r>
              <a:rPr lang="en-US" sz="2000" i="1" dirty="0"/>
              <a:t>validate environmental stress derived </a:t>
            </a:r>
            <a:r>
              <a:rPr lang="en-US" sz="2000" i="1" dirty="0" smtClean="0"/>
              <a:t>with </a:t>
            </a:r>
            <a:r>
              <a:rPr lang="fr-BE" sz="2000" i="1" dirty="0" err="1" smtClean="0"/>
              <a:t>other</a:t>
            </a:r>
            <a:r>
              <a:rPr lang="fr-BE" sz="2000" i="1" dirty="0"/>
              <a:t>, </a:t>
            </a:r>
            <a:r>
              <a:rPr lang="fr-BE" sz="2000" i="1" dirty="0">
                <a:solidFill>
                  <a:srgbClr val="FF0000"/>
                </a:solidFill>
              </a:rPr>
              <a:t>more </a:t>
            </a:r>
            <a:r>
              <a:rPr lang="fr-BE" sz="2000" i="1" dirty="0" err="1">
                <a:solidFill>
                  <a:srgbClr val="FF0000"/>
                </a:solidFill>
              </a:rPr>
              <a:t>robust</a:t>
            </a:r>
            <a:r>
              <a:rPr lang="fr-BE" sz="2000" i="1" dirty="0">
                <a:solidFill>
                  <a:srgbClr val="FF0000"/>
                </a:solidFill>
              </a:rPr>
              <a:t> </a:t>
            </a:r>
            <a:r>
              <a:rPr lang="fr-BE" sz="2000" i="1" dirty="0" err="1" smtClean="0">
                <a:solidFill>
                  <a:srgbClr val="FF0000"/>
                </a:solidFill>
              </a:rPr>
              <a:t>methodologies</a:t>
            </a:r>
            <a:r>
              <a:rPr lang="fr-BE" sz="2000" i="1" dirty="0" smtClean="0"/>
              <a:t>." </a:t>
            </a:r>
            <a:r>
              <a:rPr lang="fr-BE" sz="1600" dirty="0" smtClean="0"/>
              <a:t>(Gera et al., 2012)</a:t>
            </a:r>
            <a:endParaRPr lang="fr-BE" sz="1600" dirty="0"/>
          </a:p>
        </p:txBody>
      </p:sp>
      <p:sp>
        <p:nvSpPr>
          <p:cNvPr id="3" name="Flèche droite 2"/>
          <p:cNvSpPr/>
          <p:nvPr/>
        </p:nvSpPr>
        <p:spPr>
          <a:xfrm>
            <a:off x="1297732" y="3355285"/>
            <a:ext cx="681980" cy="36004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2123728" y="2941625"/>
            <a:ext cx="674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in-depth knowledge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 natural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and stressful causes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variability </a:t>
            </a:r>
            <a:r>
              <a:rPr lang="en-U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b="1" i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photosynthetic responses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 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prerequisite to any surveys relying on that time and cost-effective method. 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4924" y="4451032"/>
            <a:ext cx="76980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work aimed to determine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en-US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plant-</a:t>
            </a:r>
            <a:r>
              <a:rPr lang="en-US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ecophysiological</a:t>
            </a:r>
            <a:r>
              <a:rPr lang="en-US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characteristics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pigments, carbohydrates, C/N/P, micronutrients, DMSP/DMSO,</a:t>
            </a:r>
          </a:p>
          <a:p>
            <a:pPr marL="742950" lvl="1" indent="-28575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parameters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light, temperature,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nutrients,</a:t>
            </a:r>
          </a:p>
          <a:p>
            <a:pPr marL="742950" lvl="1" indent="-28575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stress-conditions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metal toxicity, shading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…. on </a:t>
            </a:r>
            <a:r>
              <a:rPr lang="en-US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photosynthetic responses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Yield,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ETR,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RLC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03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Preliminary work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(2011-2012)</a:t>
            </a:r>
            <a:endParaRPr lang="fr-BE" sz="1600" dirty="0"/>
          </a:p>
        </p:txBody>
      </p: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r="51273"/>
          <a:stretch/>
        </p:blipFill>
        <p:spPr>
          <a:xfrm>
            <a:off x="5933504" y="902716"/>
            <a:ext cx="3213100" cy="5972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0450" y="1679305"/>
            <a:ext cx="45565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Essential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develop a consensual protocol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publish reliable and comparable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results :</a:t>
            </a:r>
          </a:p>
          <a:p>
            <a:pPr marL="742950" lvl="1" indent="-28575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perform measurements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 the zenith;</a:t>
            </a:r>
          </a:p>
          <a:p>
            <a:pPr marL="742950" lvl="1" indent="-28575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10-15 m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depth (and depth profile for physiological adaptation to reduced light conditions); </a:t>
            </a:r>
          </a:p>
          <a:p>
            <a:pPr marL="742950" lvl="1" indent="-28575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middle part of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leaf,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highly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photosynthetic, little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epiphyted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5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/>
          <a:stretch/>
        </p:blipFill>
        <p:spPr>
          <a:xfrm>
            <a:off x="1591" y="0"/>
            <a:ext cx="8495929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83" y="1"/>
            <a:ext cx="2301016" cy="34515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42" y="3400075"/>
            <a:ext cx="2304259" cy="3456388"/>
          </a:xfrm>
          <a:prstGeom prst="rect">
            <a:avLst/>
          </a:prstGeom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183472" y="107951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One-year survey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(2015-2016)</a:t>
            </a:r>
            <a:endParaRPr lang="fr-B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2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1571</TotalTime>
  <Words>473</Words>
  <Application>Microsoft Office PowerPoint</Application>
  <PresentationFormat>Affichage à l'écran (4:3)</PresentationFormat>
  <Paragraphs>86</Paragraphs>
  <Slides>21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ULg - Faculté des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Jonathan Richir</dc:creator>
  <cp:lastModifiedBy>Jonathan Richir</cp:lastModifiedBy>
  <cp:revision>48</cp:revision>
  <cp:lastPrinted>2018-04-17T16:42:30Z</cp:lastPrinted>
  <dcterms:created xsi:type="dcterms:W3CDTF">2018-04-08T08:42:18Z</dcterms:created>
  <dcterms:modified xsi:type="dcterms:W3CDTF">2018-04-17T16:43:04Z</dcterms:modified>
</cp:coreProperties>
</file>