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sldIdLst>
    <p:sldId id="256" r:id="rId2"/>
    <p:sldId id="257" r:id="rId3"/>
    <p:sldId id="258" r:id="rId4"/>
    <p:sldId id="259" r:id="rId5"/>
    <p:sldId id="276" r:id="rId6"/>
    <p:sldId id="262" r:id="rId7"/>
    <p:sldId id="260" r:id="rId8"/>
    <p:sldId id="263"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Style foncé 1 - Accentuation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Style foncé 1 - Accentuation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snapToGrid="0">
      <p:cViewPr varScale="1">
        <p:scale>
          <a:sx n="88" d="100"/>
          <a:sy n="88" d="100"/>
        </p:scale>
        <p:origin x="50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AB7B08D-7791-4A99-B337-D533EF3027BF}" type="datetimeFigureOut">
              <a:rPr lang="fr-BE" smtClean="0"/>
              <a:t>24-05-18</a:t>
            </a:fld>
            <a:endParaRPr lang="fr-BE"/>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fr-BE"/>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7B4A78EA-E823-401E-962C-998DEDC4F254}" type="slidenum">
              <a:rPr lang="fr-BE" smtClean="0"/>
              <a:t>‹N°›</a:t>
            </a:fld>
            <a:endParaRPr lang="fr-BE"/>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6378891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AB7B08D-7791-4A99-B337-D533EF3027BF}" type="datetimeFigureOut">
              <a:rPr lang="fr-BE" smtClean="0"/>
              <a:t>24-05-18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B4A78EA-E823-401E-962C-998DEDC4F254}" type="slidenum">
              <a:rPr lang="fr-BE" smtClean="0"/>
              <a:t>‹N°›</a:t>
            </a:fld>
            <a:endParaRPr lang="fr-BE"/>
          </a:p>
        </p:txBody>
      </p:sp>
    </p:spTree>
    <p:extLst>
      <p:ext uri="{BB962C8B-B14F-4D97-AF65-F5344CB8AC3E}">
        <p14:creationId xmlns:p14="http://schemas.microsoft.com/office/powerpoint/2010/main" val="4021980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AB7B08D-7791-4A99-B337-D533EF3027BF}" type="datetimeFigureOut">
              <a:rPr lang="fr-BE" smtClean="0"/>
              <a:t>24-05-18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B4A78EA-E823-401E-962C-998DEDC4F254}" type="slidenum">
              <a:rPr lang="fr-BE" smtClean="0"/>
              <a:t>‹N°›</a:t>
            </a:fld>
            <a:endParaRPr lang="fr-BE"/>
          </a:p>
        </p:txBody>
      </p:sp>
    </p:spTree>
    <p:extLst>
      <p:ext uri="{BB962C8B-B14F-4D97-AF65-F5344CB8AC3E}">
        <p14:creationId xmlns:p14="http://schemas.microsoft.com/office/powerpoint/2010/main" val="1140126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AB7B08D-7791-4A99-B337-D533EF3027BF}" type="datetimeFigureOut">
              <a:rPr lang="fr-BE" smtClean="0"/>
              <a:t>24-05-18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B4A78EA-E823-401E-962C-998DEDC4F254}" type="slidenum">
              <a:rPr lang="fr-BE" smtClean="0"/>
              <a:t>‹N°›</a:t>
            </a:fld>
            <a:endParaRPr lang="fr-BE"/>
          </a:p>
        </p:txBody>
      </p:sp>
    </p:spTree>
    <p:extLst>
      <p:ext uri="{BB962C8B-B14F-4D97-AF65-F5344CB8AC3E}">
        <p14:creationId xmlns:p14="http://schemas.microsoft.com/office/powerpoint/2010/main" val="995804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AB7B08D-7791-4A99-B337-D533EF3027BF}" type="datetimeFigureOut">
              <a:rPr lang="fr-BE" smtClean="0"/>
              <a:t>24-05-18</a:t>
            </a:fld>
            <a:endParaRPr lang="fr-BE"/>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fr-BE"/>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7B4A78EA-E823-401E-962C-998DEDC4F254}" type="slidenum">
              <a:rPr lang="fr-BE" smtClean="0"/>
              <a:t>‹N°›</a:t>
            </a:fld>
            <a:endParaRPr lang="fr-BE"/>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85443384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smtClean="0"/>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AB7B08D-7791-4A99-B337-D533EF3027BF}" type="datetimeFigureOut">
              <a:rPr lang="fr-BE" smtClean="0"/>
              <a:t>24-05-18</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7B4A78EA-E823-401E-962C-998DEDC4F254}" type="slidenum">
              <a:rPr lang="fr-BE" smtClean="0"/>
              <a:t>‹N°›</a:t>
            </a:fld>
            <a:endParaRPr lang="fr-BE"/>
          </a:p>
        </p:txBody>
      </p:sp>
    </p:spTree>
    <p:extLst>
      <p:ext uri="{BB962C8B-B14F-4D97-AF65-F5344CB8AC3E}">
        <p14:creationId xmlns:p14="http://schemas.microsoft.com/office/powerpoint/2010/main" val="373120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AB7B08D-7791-4A99-B337-D533EF3027BF}" type="datetimeFigureOut">
              <a:rPr lang="fr-BE" smtClean="0"/>
              <a:t>24-05-18</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7B4A78EA-E823-401E-962C-998DEDC4F254}" type="slidenum">
              <a:rPr lang="fr-BE" smtClean="0"/>
              <a:t>‹N°›</a:t>
            </a:fld>
            <a:endParaRPr lang="fr-BE"/>
          </a:p>
        </p:txBody>
      </p:sp>
    </p:spTree>
    <p:extLst>
      <p:ext uri="{BB962C8B-B14F-4D97-AF65-F5344CB8AC3E}">
        <p14:creationId xmlns:p14="http://schemas.microsoft.com/office/powerpoint/2010/main" val="125463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2AB7B08D-7791-4A99-B337-D533EF3027BF}" type="datetimeFigureOut">
              <a:rPr lang="fr-BE" smtClean="0"/>
              <a:t>24-05-18</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7B4A78EA-E823-401E-962C-998DEDC4F254}" type="slidenum">
              <a:rPr lang="fr-BE" smtClean="0"/>
              <a:t>‹N°›</a:t>
            </a:fld>
            <a:endParaRPr lang="fr-BE"/>
          </a:p>
        </p:txBody>
      </p:sp>
    </p:spTree>
    <p:extLst>
      <p:ext uri="{BB962C8B-B14F-4D97-AF65-F5344CB8AC3E}">
        <p14:creationId xmlns:p14="http://schemas.microsoft.com/office/powerpoint/2010/main" val="3707425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B7B08D-7791-4A99-B337-D533EF3027BF}" type="datetimeFigureOut">
              <a:rPr lang="fr-BE" smtClean="0"/>
              <a:t>24-05-18</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7B4A78EA-E823-401E-962C-998DEDC4F254}" type="slidenum">
              <a:rPr lang="fr-BE" smtClean="0"/>
              <a:t>‹N°›</a:t>
            </a:fld>
            <a:endParaRPr lang="fr-BE"/>
          </a:p>
        </p:txBody>
      </p:sp>
    </p:spTree>
    <p:extLst>
      <p:ext uri="{BB962C8B-B14F-4D97-AF65-F5344CB8AC3E}">
        <p14:creationId xmlns:p14="http://schemas.microsoft.com/office/powerpoint/2010/main" val="671395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AB7B08D-7791-4A99-B337-D533EF3027BF}" type="datetimeFigureOut">
              <a:rPr lang="fr-BE" smtClean="0"/>
              <a:t>24-05-18</a:t>
            </a:fld>
            <a:endParaRPr lang="fr-BE"/>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BE"/>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B4A78EA-E823-401E-962C-998DEDC4F254}" type="slidenum">
              <a:rPr lang="fr-BE" smtClean="0"/>
              <a:t>‹N°›</a:t>
            </a:fld>
            <a:endParaRPr lang="fr-BE"/>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1546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AB7B08D-7791-4A99-B337-D533EF3027BF}" type="datetimeFigureOut">
              <a:rPr lang="fr-BE" smtClean="0"/>
              <a:t>24-05-18</a:t>
            </a:fld>
            <a:endParaRPr lang="fr-BE"/>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BE"/>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B4A78EA-E823-401E-962C-998DEDC4F254}" type="slidenum">
              <a:rPr lang="fr-BE" smtClean="0"/>
              <a:t>‹N°›</a:t>
            </a:fld>
            <a:endParaRPr lang="fr-BE"/>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28451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AB7B08D-7791-4A99-B337-D533EF3027BF}" type="datetimeFigureOut">
              <a:rPr lang="fr-BE" smtClean="0"/>
              <a:t>24-05-18</a:t>
            </a:fld>
            <a:endParaRPr lang="fr-BE"/>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fr-BE"/>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7B4A78EA-E823-401E-962C-998DEDC4F254}" type="slidenum">
              <a:rPr lang="fr-BE" smtClean="0"/>
              <a:t>‹N°›</a:t>
            </a:fld>
            <a:endParaRPr lang="fr-BE"/>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91431356"/>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BE" sz="3600" dirty="0"/>
              <a:t/>
            </a:r>
            <a:br>
              <a:rPr lang="fr-BE" sz="3600" dirty="0"/>
            </a:br>
            <a:r>
              <a:rPr lang="fr-BE" sz="3600" dirty="0"/>
              <a:t> </a:t>
            </a:r>
            <a:r>
              <a:rPr lang="fr-BE" sz="3600" b="1" cap="none" dirty="0" smtClean="0"/>
              <a:t>Les processus d’identification des plus pauvres à l’épreuve du terrain : </a:t>
            </a:r>
            <a:br>
              <a:rPr lang="fr-BE" sz="3600" b="1" cap="none" dirty="0" smtClean="0"/>
            </a:br>
            <a:r>
              <a:rPr lang="fr-BE" sz="2800" b="1" cap="none" dirty="0" smtClean="0"/>
              <a:t>une comparaison Bénin-Mali-Sénégal </a:t>
            </a:r>
            <a:endParaRPr lang="fr-BE" sz="3600" cap="none" dirty="0"/>
          </a:p>
        </p:txBody>
      </p:sp>
      <p:sp>
        <p:nvSpPr>
          <p:cNvPr id="3" name="Sous-titre 2"/>
          <p:cNvSpPr>
            <a:spLocks noGrp="1"/>
          </p:cNvSpPr>
          <p:nvPr>
            <p:ph type="subTitle" idx="1"/>
          </p:nvPr>
        </p:nvSpPr>
        <p:spPr/>
        <p:txBody>
          <a:bodyPr>
            <a:normAutofit fontScale="85000" lnSpcReduction="10000"/>
          </a:bodyPr>
          <a:lstStyle/>
          <a:p>
            <a:r>
              <a:rPr lang="fr-BE" dirty="0" smtClean="0"/>
              <a:t>Céline Deville, Fabrice Escot, Valéry Ridde et Laurence Touré</a:t>
            </a:r>
          </a:p>
          <a:p>
            <a:endParaRPr lang="fr-BE" dirty="0" smtClean="0"/>
          </a:p>
          <a:p>
            <a:r>
              <a:rPr lang="fr-BE" dirty="0" smtClean="0"/>
              <a:t>APAD Conférence – Roskilde – 24 mai 2018</a:t>
            </a:r>
            <a:endParaRPr lang="fr-BE" dirty="0"/>
          </a:p>
        </p:txBody>
      </p:sp>
      <p:pic>
        <p:nvPicPr>
          <p:cNvPr id="7" name="Image 6"/>
          <p:cNvPicPr>
            <a:picLocks noChangeAspect="1"/>
          </p:cNvPicPr>
          <p:nvPr/>
        </p:nvPicPr>
        <p:blipFill>
          <a:blip r:embed="rId2"/>
          <a:stretch>
            <a:fillRect/>
          </a:stretch>
        </p:blipFill>
        <p:spPr>
          <a:xfrm>
            <a:off x="322004" y="5808616"/>
            <a:ext cx="1694273" cy="737507"/>
          </a:xfrm>
          <a:prstGeom prst="rect">
            <a:avLst/>
          </a:prstGeom>
        </p:spPr>
      </p:pic>
      <p:pic>
        <p:nvPicPr>
          <p:cNvPr id="9" name="Image 8"/>
          <p:cNvPicPr>
            <a:picLocks noChangeAspect="1"/>
          </p:cNvPicPr>
          <p:nvPr/>
        </p:nvPicPr>
        <p:blipFill>
          <a:blip r:embed="rId3"/>
          <a:stretch>
            <a:fillRect/>
          </a:stretch>
        </p:blipFill>
        <p:spPr>
          <a:xfrm>
            <a:off x="2306681" y="5850797"/>
            <a:ext cx="2575774" cy="653143"/>
          </a:xfrm>
          <a:prstGeom prst="rect">
            <a:avLst/>
          </a:prstGeom>
        </p:spPr>
      </p:pic>
      <p:pic>
        <p:nvPicPr>
          <p:cNvPr id="11" name="Image 10"/>
          <p:cNvPicPr>
            <a:picLocks noChangeAspect="1"/>
          </p:cNvPicPr>
          <p:nvPr/>
        </p:nvPicPr>
        <p:blipFill>
          <a:blip r:embed="rId4"/>
          <a:stretch>
            <a:fillRect/>
          </a:stretch>
        </p:blipFill>
        <p:spPr>
          <a:xfrm>
            <a:off x="4953987" y="5850797"/>
            <a:ext cx="2457681" cy="659335"/>
          </a:xfrm>
          <a:prstGeom prst="rect">
            <a:avLst/>
          </a:prstGeom>
        </p:spPr>
      </p:pic>
    </p:spTree>
    <p:extLst>
      <p:ext uri="{BB962C8B-B14F-4D97-AF65-F5344CB8AC3E}">
        <p14:creationId xmlns:p14="http://schemas.microsoft.com/office/powerpoint/2010/main" val="9290405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1600" y="1872343"/>
            <a:ext cx="9601200" cy="3995057"/>
          </a:xfrm>
        </p:spPr>
        <p:txBody>
          <a:bodyPr/>
          <a:lstStyle/>
          <a:p>
            <a:r>
              <a:rPr lang="fr-BE" dirty="0" smtClean="0"/>
              <a:t>Des catégories de la population « </a:t>
            </a:r>
            <a:r>
              <a:rPr lang="fr-BE" i="1" dirty="0" smtClean="0"/>
              <a:t>exclues par design </a:t>
            </a:r>
            <a:r>
              <a:rPr lang="fr-BE" i="1" dirty="0"/>
              <a:t>» ? </a:t>
            </a:r>
            <a:r>
              <a:rPr lang="fr-BE" sz="1400" i="1" dirty="0"/>
              <a:t>(Kidd, 2017) </a:t>
            </a:r>
            <a:endParaRPr lang="fr-BE" i="1" dirty="0" smtClean="0"/>
          </a:p>
          <a:p>
            <a:pPr lvl="1"/>
            <a:r>
              <a:rPr lang="fr-BE" dirty="0" smtClean="0"/>
              <a:t>Exemple des talibés au Sénégal</a:t>
            </a:r>
          </a:p>
          <a:p>
            <a:pPr lvl="1"/>
            <a:endParaRPr lang="fr-BE" dirty="0"/>
          </a:p>
          <a:p>
            <a:r>
              <a:rPr lang="fr-BE" dirty="0" smtClean="0"/>
              <a:t>Pertinence du ciblage communautaire :</a:t>
            </a:r>
          </a:p>
          <a:p>
            <a:pPr lvl="1"/>
            <a:r>
              <a:rPr lang="fr-BE" dirty="0" smtClean="0"/>
              <a:t>En milieu urbain ?</a:t>
            </a:r>
          </a:p>
          <a:p>
            <a:pPr lvl="1"/>
            <a:r>
              <a:rPr lang="fr-BE" dirty="0" smtClean="0"/>
              <a:t>Vis-à-vis des personnes socialement marginalisées ?</a:t>
            </a:r>
          </a:p>
          <a:p>
            <a:pPr marL="530352" lvl="1" indent="0">
              <a:buNone/>
            </a:pPr>
            <a:r>
              <a:rPr lang="fr-BE" dirty="0" err="1" smtClean="0"/>
              <a:t>Kaddar</a:t>
            </a:r>
            <a:r>
              <a:rPr lang="fr-BE" dirty="0" smtClean="0"/>
              <a:t> et al. définissent l’indigence comme </a:t>
            </a:r>
            <a:r>
              <a:rPr lang="fr-BE" i="0" dirty="0"/>
              <a:t>« multidimensionnelle du fait qu’elle cumule de façon interdépendante pauvreté et exclusion sociale » </a:t>
            </a:r>
            <a:r>
              <a:rPr lang="fr-BE" sz="1400" i="0" dirty="0"/>
              <a:t>(2000 : 905) </a:t>
            </a:r>
            <a:endParaRPr lang="fr-BE" sz="1400" dirty="0" smtClean="0"/>
          </a:p>
          <a:p>
            <a:pPr lvl="1"/>
            <a:endParaRPr lang="fr-BE" dirty="0"/>
          </a:p>
          <a:p>
            <a:pPr marL="530352" lvl="1" indent="0">
              <a:buNone/>
            </a:pPr>
            <a:endParaRPr lang="fr-BE" dirty="0" smtClean="0"/>
          </a:p>
          <a:p>
            <a:pPr lvl="1"/>
            <a:endParaRPr lang="fr-BE" dirty="0" smtClean="0"/>
          </a:p>
          <a:p>
            <a:endParaRPr lang="fr-BE" dirty="0" smtClean="0"/>
          </a:p>
          <a:p>
            <a:endParaRPr lang="fr-BE" dirty="0"/>
          </a:p>
        </p:txBody>
      </p:sp>
      <p:sp>
        <p:nvSpPr>
          <p:cNvPr id="4" name="Titre 1"/>
          <p:cNvSpPr txBox="1">
            <a:spLocks/>
          </p:cNvSpPr>
          <p:nvPr/>
        </p:nvSpPr>
        <p:spPr>
          <a:xfrm>
            <a:off x="1371600" y="685800"/>
            <a:ext cx="9601200" cy="1003663"/>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BE" sz="2800" dirty="0" smtClean="0"/>
              <a:t>Les dispositifs de ciblage à l’épreuve du terrain</a:t>
            </a:r>
            <a:r>
              <a:rPr lang="fr-BE" sz="2800" i="1" dirty="0" smtClean="0"/>
              <a:t/>
            </a:r>
            <a:br>
              <a:rPr lang="fr-BE" sz="2800" i="1" dirty="0" smtClean="0"/>
            </a:br>
            <a:r>
              <a:rPr lang="fr-BE" sz="2800" i="1" dirty="0" smtClean="0"/>
              <a:t>2. Formulation et compréhension de la cible</a:t>
            </a:r>
            <a:endParaRPr lang="fr-BE" sz="2800" dirty="0"/>
          </a:p>
        </p:txBody>
      </p:sp>
    </p:spTree>
    <p:extLst>
      <p:ext uri="{BB962C8B-B14F-4D97-AF65-F5344CB8AC3E}">
        <p14:creationId xmlns:p14="http://schemas.microsoft.com/office/powerpoint/2010/main" val="1178004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1600" y="2268583"/>
            <a:ext cx="9601200" cy="3581400"/>
          </a:xfrm>
        </p:spPr>
        <p:txBody>
          <a:bodyPr>
            <a:normAutofit fontScale="92500" lnSpcReduction="10000"/>
          </a:bodyPr>
          <a:lstStyle/>
          <a:p>
            <a:r>
              <a:rPr lang="fr-BE" b="1" dirty="0" smtClean="0"/>
              <a:t>Des enquêtes qui ne permettent pas de limiter les erreurs d’exclusions</a:t>
            </a:r>
          </a:p>
          <a:p>
            <a:pPr marL="0" indent="0" algn="just">
              <a:buNone/>
            </a:pPr>
            <a:r>
              <a:rPr lang="fr-BE" i="1" dirty="0" smtClean="0"/>
              <a:t>« Tout dépend </a:t>
            </a:r>
            <a:r>
              <a:rPr lang="fr-BE" i="1" dirty="0"/>
              <a:t>fortement de la qualité du ciblage [communautaire]. Nous, on ne peut pas refuser d’enquêter </a:t>
            </a:r>
            <a:r>
              <a:rPr lang="fr-BE" i="1" dirty="0" smtClean="0"/>
              <a:t>» (ANSD, Sénégal)</a:t>
            </a:r>
          </a:p>
          <a:p>
            <a:pPr marL="0" indent="0">
              <a:buNone/>
            </a:pPr>
            <a:endParaRPr lang="fr-BE" i="1" dirty="0"/>
          </a:p>
          <a:p>
            <a:r>
              <a:rPr lang="fr-BE" b="1" dirty="0" smtClean="0"/>
              <a:t>Des enquêtes facilement manipulées, reposant (majoritairement) sur du déclaratif</a:t>
            </a:r>
          </a:p>
          <a:p>
            <a:pPr marL="0" indent="0" algn="just">
              <a:buNone/>
            </a:pPr>
            <a:r>
              <a:rPr lang="fr-BE" i="1" dirty="0" smtClean="0"/>
              <a:t>« Les </a:t>
            </a:r>
            <a:r>
              <a:rPr lang="fr-BE" i="1" dirty="0"/>
              <a:t>gens ne sont pas bêtes, quand tu dis que si tu exploites ½ ha tu es exclu, si tu as une moto tu es exclu, si tu as deux </a:t>
            </a:r>
            <a:r>
              <a:rPr lang="fr-BE" i="1" dirty="0" smtClean="0"/>
              <a:t>bœufs, </a:t>
            </a:r>
            <a:r>
              <a:rPr lang="fr-BE" i="1" dirty="0"/>
              <a:t>tu es exclu, c’est la personne elle-même qui se fait exclure dès qu’elle dit qu’elle a ça. Moi j’ai un cousin qui a une vieille moto, réellement il doit faire partie des vulnérables. On a dit qu’il a une moto, on l’a exclu. (…) Les gens qui sont à côté de lui et qui ont des motos et qui ne l’ont pas dit, reçoivent </a:t>
            </a:r>
            <a:r>
              <a:rPr lang="fr-BE" i="1" dirty="0" smtClean="0"/>
              <a:t>l’argent » </a:t>
            </a:r>
            <a:r>
              <a:rPr lang="fr-BE" dirty="0"/>
              <a:t>(Leader communautaire, région de Tombouctou</a:t>
            </a:r>
            <a:r>
              <a:rPr lang="fr-BE" dirty="0" smtClean="0"/>
              <a:t>).</a:t>
            </a:r>
            <a:endParaRPr lang="fr-BE" dirty="0"/>
          </a:p>
        </p:txBody>
      </p:sp>
      <p:sp>
        <p:nvSpPr>
          <p:cNvPr id="4" name="Titre 1"/>
          <p:cNvSpPr txBox="1">
            <a:spLocks/>
          </p:cNvSpPr>
          <p:nvPr/>
        </p:nvSpPr>
        <p:spPr>
          <a:xfrm>
            <a:off x="1371600" y="685800"/>
            <a:ext cx="9601200" cy="1003663"/>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BE" sz="2800" dirty="0" smtClean="0"/>
              <a:t>Les dispositifs de ciblage à l’épreuve du terrain</a:t>
            </a:r>
            <a:r>
              <a:rPr lang="fr-BE" sz="2800" i="1" dirty="0" smtClean="0"/>
              <a:t/>
            </a:r>
            <a:br>
              <a:rPr lang="fr-BE" sz="2800" i="1" dirty="0" smtClean="0"/>
            </a:br>
            <a:r>
              <a:rPr lang="fr-BE" sz="2800" i="1" dirty="0" smtClean="0"/>
              <a:t>3. Formulation et mise en œuvre des enquêtes </a:t>
            </a:r>
            <a:endParaRPr lang="fr-BE" sz="2800" dirty="0"/>
          </a:p>
        </p:txBody>
      </p:sp>
    </p:spTree>
    <p:extLst>
      <p:ext uri="{BB962C8B-B14F-4D97-AF65-F5344CB8AC3E}">
        <p14:creationId xmlns:p14="http://schemas.microsoft.com/office/powerpoint/2010/main" val="3492030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1600" y="1793966"/>
            <a:ext cx="9601200" cy="4972594"/>
          </a:xfrm>
        </p:spPr>
        <p:txBody>
          <a:bodyPr>
            <a:normAutofit/>
          </a:bodyPr>
          <a:lstStyle/>
          <a:p>
            <a:r>
              <a:rPr lang="fr-BE" b="1" dirty="0" smtClean="0"/>
              <a:t>Sous-financées, parfois improvisées et </a:t>
            </a:r>
            <a:r>
              <a:rPr lang="fr-BE" b="1" dirty="0"/>
              <a:t>« </a:t>
            </a:r>
            <a:r>
              <a:rPr lang="fr-BE" b="1" i="1" dirty="0"/>
              <a:t>bâclées</a:t>
            </a:r>
            <a:r>
              <a:rPr lang="fr-BE" b="1" dirty="0"/>
              <a:t> </a:t>
            </a:r>
            <a:r>
              <a:rPr lang="fr-BE" b="1" dirty="0" smtClean="0"/>
              <a:t>» </a:t>
            </a:r>
            <a:r>
              <a:rPr lang="fr-BE" dirty="0" smtClean="0"/>
              <a:t>par des enquêteurs </a:t>
            </a:r>
            <a:r>
              <a:rPr lang="fr-BE" b="1" dirty="0" smtClean="0"/>
              <a:t>peu expérimentés, peu motivés :</a:t>
            </a:r>
          </a:p>
          <a:p>
            <a:pPr marL="0" indent="0" algn="just">
              <a:buNone/>
            </a:pPr>
            <a:r>
              <a:rPr lang="fr-BE" i="1" dirty="0"/>
              <a:t>« La taille du ménage, ou le nombre de personnes à charge, tu vois, si le nombre est important, ça donne plus de travail à faire pour les agents. Donc tu as au moins dix formulaires à remplir pour chaque individu, mais certains par exemple, pour gagner du temps, au lieu de prendre le nombre de personnes à charge déclarées, ils font le travail pour le nombre de personnes présentes » </a:t>
            </a:r>
            <a:r>
              <a:rPr lang="fr-BE" dirty="0"/>
              <a:t>(Expert </a:t>
            </a:r>
            <a:r>
              <a:rPr lang="fr-BE" dirty="0" smtClean="0"/>
              <a:t>national, Bénin).</a:t>
            </a:r>
          </a:p>
          <a:p>
            <a:pPr lvl="1"/>
            <a:r>
              <a:rPr lang="fr-BE" b="1" dirty="0" smtClean="0"/>
              <a:t>Réalisées en dehors du domicile des personnes </a:t>
            </a:r>
            <a:r>
              <a:rPr lang="fr-BE" dirty="0" smtClean="0"/>
              <a:t>(Sénégal, Mali)</a:t>
            </a:r>
          </a:p>
          <a:p>
            <a:pPr marL="0" indent="0" algn="just">
              <a:buNone/>
            </a:pPr>
            <a:r>
              <a:rPr lang="fr-BE" i="1" dirty="0" smtClean="0"/>
              <a:t>« Il </a:t>
            </a:r>
            <a:r>
              <a:rPr lang="fr-BE" i="1" dirty="0"/>
              <a:t>était question de passer dans les familles pour recenser. Cela a été évoqué mais dire à l’action sociale de passer dans les familles pour recenser, ils auraient récolté beaucoup d’erreurs car c’est la chefferie du quartier qui connait le terrain. De plus ça les aurait fatigués vu que les maisons sont éloignées. Appeler les gens listés pour venir répondre aux interrogations nous a semblé le moyen le plus </a:t>
            </a:r>
            <a:r>
              <a:rPr lang="fr-BE" i="1" dirty="0" smtClean="0"/>
              <a:t>efficace » </a:t>
            </a:r>
            <a:r>
              <a:rPr lang="fr-BE" dirty="0"/>
              <a:t>(Leader communautaire, Bamako). </a:t>
            </a:r>
            <a:endParaRPr lang="fr-BE" i="1" dirty="0" smtClean="0"/>
          </a:p>
          <a:p>
            <a:pPr marL="0" indent="0">
              <a:buNone/>
            </a:pPr>
            <a:endParaRPr lang="fr-BE" i="1" dirty="0">
              <a:solidFill>
                <a:schemeClr val="tx1"/>
              </a:solidFill>
            </a:endParaRPr>
          </a:p>
        </p:txBody>
      </p:sp>
      <p:sp>
        <p:nvSpPr>
          <p:cNvPr id="4" name="Titre 1"/>
          <p:cNvSpPr txBox="1">
            <a:spLocks/>
          </p:cNvSpPr>
          <p:nvPr/>
        </p:nvSpPr>
        <p:spPr>
          <a:xfrm>
            <a:off x="1371600" y="685800"/>
            <a:ext cx="9601200" cy="1003663"/>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BE" sz="2800" dirty="0" smtClean="0"/>
              <a:t>Les dispositifs de ciblage à l’épreuve du terrain</a:t>
            </a:r>
            <a:r>
              <a:rPr lang="fr-BE" sz="2800" i="1" dirty="0" smtClean="0"/>
              <a:t/>
            </a:r>
            <a:br>
              <a:rPr lang="fr-BE" sz="2800" i="1" dirty="0" smtClean="0"/>
            </a:br>
            <a:r>
              <a:rPr lang="fr-BE" sz="2800" i="1" dirty="0" smtClean="0"/>
              <a:t>3. Formulation et mise en œuvre des enquêtes </a:t>
            </a:r>
            <a:endParaRPr lang="fr-BE" sz="2800" dirty="0"/>
          </a:p>
        </p:txBody>
      </p:sp>
    </p:spTree>
    <p:extLst>
      <p:ext uri="{BB962C8B-B14F-4D97-AF65-F5344CB8AC3E}">
        <p14:creationId xmlns:p14="http://schemas.microsoft.com/office/powerpoint/2010/main" val="2899723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1600" y="2020389"/>
            <a:ext cx="9601200" cy="3847011"/>
          </a:xfrm>
        </p:spPr>
        <p:txBody>
          <a:bodyPr>
            <a:normAutofit/>
          </a:bodyPr>
          <a:lstStyle/>
          <a:p>
            <a:pPr lvl="1"/>
            <a:r>
              <a:rPr lang="fr-BE" dirty="0" smtClean="0"/>
              <a:t>Un </a:t>
            </a:r>
            <a:r>
              <a:rPr lang="fr-BE" dirty="0"/>
              <a:t>nombre d’enquête à effectuer par jour </a:t>
            </a:r>
            <a:r>
              <a:rPr lang="fr-BE" b="1" dirty="0"/>
              <a:t>irréaliste </a:t>
            </a:r>
            <a:r>
              <a:rPr lang="fr-BE" b="1" dirty="0" smtClean="0"/>
              <a:t>&gt;renouvellement des listes </a:t>
            </a:r>
            <a:endParaRPr lang="fr-BE" b="1" dirty="0"/>
          </a:p>
          <a:p>
            <a:pPr marL="0" indent="0" algn="just">
              <a:buNone/>
            </a:pPr>
            <a:r>
              <a:rPr lang="fr-BE" i="1" dirty="0"/>
              <a:t>« Si on était restés avec la liste, ça n’allait pas marcher. On allait y passer 2 mois et on n’allait pas finir. Depuis le début, on a signalé ça au chef et il nous a dit de chercher nous-mêmes les personnes indigentes au niveau du quartier, sans être accompagné du chef de quartier » (Enquêteur, Bamako</a:t>
            </a:r>
            <a:r>
              <a:rPr lang="fr-BE" i="1" dirty="0" smtClean="0"/>
              <a:t>)</a:t>
            </a:r>
          </a:p>
          <a:p>
            <a:pPr marL="0" indent="0">
              <a:buNone/>
            </a:pPr>
            <a:endParaRPr lang="fr-BE" i="1" dirty="0" smtClean="0"/>
          </a:p>
          <a:p>
            <a:pPr lvl="1"/>
            <a:r>
              <a:rPr lang="fr-BE" b="1" dirty="0" smtClean="0"/>
              <a:t>Perte de données </a:t>
            </a:r>
            <a:r>
              <a:rPr lang="fr-BE" dirty="0" smtClean="0"/>
              <a:t>(questionnaires papiers ; Sénégal)</a:t>
            </a:r>
            <a:endParaRPr lang="fr-BE" i="1" dirty="0"/>
          </a:p>
          <a:p>
            <a:pPr marL="0" indent="0">
              <a:buNone/>
            </a:pPr>
            <a:endParaRPr lang="fr-BE" dirty="0" smtClean="0"/>
          </a:p>
          <a:p>
            <a:pPr lvl="2">
              <a:buFont typeface="Wingdings" panose="05000000000000000000" pitchFamily="2" charset="2"/>
              <a:buChar char="Ø"/>
            </a:pPr>
            <a:r>
              <a:rPr lang="fr-BE" sz="2000" dirty="0" smtClean="0"/>
              <a:t>Un contrôle souvent inefficace !</a:t>
            </a:r>
          </a:p>
          <a:p>
            <a:pPr marL="0" indent="0">
              <a:buNone/>
            </a:pPr>
            <a:endParaRPr lang="fr-BE" dirty="0"/>
          </a:p>
        </p:txBody>
      </p:sp>
      <p:sp>
        <p:nvSpPr>
          <p:cNvPr id="4" name="Titre 1"/>
          <p:cNvSpPr txBox="1">
            <a:spLocks noGrp="1"/>
          </p:cNvSpPr>
          <p:nvPr>
            <p:ph type="title"/>
          </p:nvPr>
        </p:nvSpPr>
        <p:spPr>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BE" sz="2800" dirty="0" smtClean="0"/>
              <a:t>Les dispositifs de ciblage à l’épreuve du terrain</a:t>
            </a:r>
            <a:r>
              <a:rPr lang="fr-BE" sz="2800" i="1" dirty="0" smtClean="0"/>
              <a:t/>
            </a:r>
            <a:br>
              <a:rPr lang="fr-BE" sz="2800" i="1" dirty="0" smtClean="0"/>
            </a:br>
            <a:r>
              <a:rPr lang="fr-BE" sz="2800" i="1" dirty="0" smtClean="0"/>
              <a:t>3. Formulation et mise en œuvre des enquêtes </a:t>
            </a:r>
            <a:endParaRPr lang="fr-BE" sz="2800" dirty="0"/>
          </a:p>
        </p:txBody>
      </p:sp>
    </p:spTree>
    <p:extLst>
      <p:ext uri="{BB962C8B-B14F-4D97-AF65-F5344CB8AC3E}">
        <p14:creationId xmlns:p14="http://schemas.microsoft.com/office/powerpoint/2010/main" val="179046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1600" y="2285999"/>
            <a:ext cx="9601200" cy="3862251"/>
          </a:xfrm>
        </p:spPr>
        <p:txBody>
          <a:bodyPr>
            <a:normAutofit lnSpcReduction="10000"/>
          </a:bodyPr>
          <a:lstStyle/>
          <a:p>
            <a:r>
              <a:rPr lang="fr-BE" dirty="0" smtClean="0"/>
              <a:t>Les erreurs d’inclusion et d’exclusion sont fréquemment dénoncées comme des </a:t>
            </a:r>
            <a:r>
              <a:rPr lang="fr-BE" b="1" dirty="0" smtClean="0"/>
              <a:t>conséquences de pratiques clientélistes ou d’accaparement </a:t>
            </a:r>
            <a:r>
              <a:rPr lang="fr-BE" dirty="0" smtClean="0"/>
              <a:t>: </a:t>
            </a:r>
          </a:p>
          <a:p>
            <a:pPr marL="0" indent="0">
              <a:buNone/>
            </a:pPr>
            <a:r>
              <a:rPr lang="fr-BE" i="1" dirty="0" smtClean="0"/>
              <a:t>« Des </a:t>
            </a:r>
            <a:r>
              <a:rPr lang="fr-BE" i="1" dirty="0"/>
              <a:t>personnes en difficulté ont été choisies, mais le travail est biaisé. Dans le temps, les gens disaient qu’ils ont mélangé la chose avec la politique. […] Il y a des gens qui ont une voiture, une moto, qui ont la carte. Or, les gens misérables, qui font vraiment pitié, n’ont pas la </a:t>
            </a:r>
            <a:r>
              <a:rPr lang="fr-BE" i="1" dirty="0" smtClean="0"/>
              <a:t>carte » </a:t>
            </a:r>
            <a:r>
              <a:rPr lang="fr-BE" dirty="0"/>
              <a:t>(Assistant social d’un hôpital, Bénin) </a:t>
            </a:r>
            <a:endParaRPr lang="fr-BE" dirty="0" smtClean="0"/>
          </a:p>
          <a:p>
            <a:pPr marL="0" indent="0">
              <a:buNone/>
            </a:pPr>
            <a:r>
              <a:rPr lang="fr-BE" i="1" dirty="0" smtClean="0"/>
              <a:t>« Dans </a:t>
            </a:r>
            <a:r>
              <a:rPr lang="fr-BE" i="1" dirty="0"/>
              <a:t>la base de données, il y a beaucoup d’enseignants. Généralement, c’est eux qui appuient pour la </a:t>
            </a:r>
            <a:r>
              <a:rPr lang="fr-BE" i="1" dirty="0" smtClean="0"/>
              <a:t>saisie » </a:t>
            </a:r>
            <a:r>
              <a:rPr lang="fr-BE" dirty="0"/>
              <a:t>(Consultant national, Sénégal</a:t>
            </a:r>
            <a:r>
              <a:rPr lang="fr-BE" dirty="0" smtClean="0"/>
              <a:t>)</a:t>
            </a:r>
          </a:p>
          <a:p>
            <a:r>
              <a:rPr lang="fr-BE" b="1" dirty="0" smtClean="0"/>
              <a:t>La validation communautaire comme solution ?</a:t>
            </a:r>
          </a:p>
          <a:p>
            <a:pPr marL="0" indent="0">
              <a:buNone/>
            </a:pPr>
            <a:r>
              <a:rPr lang="fr-BE" dirty="0"/>
              <a:t>« </a:t>
            </a:r>
            <a:r>
              <a:rPr lang="fr-BE" i="1" dirty="0"/>
              <a:t>C’est l’étape qu’il ne fallait pas sauter ! […] Maintenant, il faut que les gens prennent leurs responsabilités, apprennent la démocratie, la transparence et l’équité </a:t>
            </a:r>
            <a:r>
              <a:rPr lang="fr-BE" i="1" dirty="0" smtClean="0"/>
              <a:t>» (Responsable de programme, Sénégal)</a:t>
            </a:r>
            <a:endParaRPr lang="fr-BE" dirty="0"/>
          </a:p>
        </p:txBody>
      </p:sp>
      <p:sp>
        <p:nvSpPr>
          <p:cNvPr id="4" name="Titre 1"/>
          <p:cNvSpPr txBox="1">
            <a:spLocks noGrp="1"/>
          </p:cNvSpPr>
          <p:nvPr>
            <p:ph type="title"/>
          </p:nvPr>
        </p:nvSpPr>
        <p:spPr>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BE" sz="2800" dirty="0" smtClean="0"/>
              <a:t>Les dispositifs de ciblage à l’épreuve du terrain</a:t>
            </a:r>
            <a:r>
              <a:rPr lang="fr-BE" sz="2800" i="1" dirty="0" smtClean="0"/>
              <a:t/>
            </a:r>
            <a:br>
              <a:rPr lang="fr-BE" sz="2800" i="1" dirty="0" smtClean="0"/>
            </a:br>
            <a:r>
              <a:rPr lang="fr-BE" sz="2800" i="1" dirty="0" smtClean="0"/>
              <a:t>4. Dénonciation du clientélisme, appropriations et (non)acceptation du ciblage</a:t>
            </a:r>
            <a:endParaRPr lang="fr-BE" sz="2800" dirty="0"/>
          </a:p>
        </p:txBody>
      </p:sp>
    </p:spTree>
    <p:extLst>
      <p:ext uri="{BB962C8B-B14F-4D97-AF65-F5344CB8AC3E}">
        <p14:creationId xmlns:p14="http://schemas.microsoft.com/office/powerpoint/2010/main" val="18469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1600" y="2285999"/>
            <a:ext cx="9601200" cy="4140927"/>
          </a:xfrm>
        </p:spPr>
        <p:txBody>
          <a:bodyPr>
            <a:normAutofit lnSpcReduction="10000"/>
          </a:bodyPr>
          <a:lstStyle/>
          <a:p>
            <a:r>
              <a:rPr lang="fr-BE" dirty="0" smtClean="0"/>
              <a:t>Les </a:t>
            </a:r>
            <a:r>
              <a:rPr lang="fr-BE" dirty="0"/>
              <a:t>processus de ciblage suscitent invariablement </a:t>
            </a:r>
            <a:r>
              <a:rPr lang="fr-BE" b="1" dirty="0"/>
              <a:t>des tensions sociales, des incompréhensions </a:t>
            </a:r>
            <a:r>
              <a:rPr lang="fr-BE" b="1" dirty="0" smtClean="0"/>
              <a:t>: </a:t>
            </a:r>
          </a:p>
          <a:p>
            <a:pPr lvl="1"/>
            <a:r>
              <a:rPr lang="fr-BE" b="1" dirty="0" smtClean="0"/>
              <a:t>Tensions et stigmatisation vécue par les bénéficiaires</a:t>
            </a:r>
          </a:p>
          <a:p>
            <a:pPr marL="0" indent="0">
              <a:buNone/>
            </a:pPr>
            <a:r>
              <a:rPr lang="fr-BE" i="1" dirty="0" smtClean="0"/>
              <a:t>« Oui</a:t>
            </a:r>
            <a:r>
              <a:rPr lang="fr-BE" i="1" dirty="0"/>
              <a:t>, il y en a en </a:t>
            </a:r>
            <a:r>
              <a:rPr lang="fr-BE" i="1" dirty="0" smtClean="0"/>
              <a:t>pagaille [des tensions] </a:t>
            </a:r>
            <a:r>
              <a:rPr lang="fr-BE" i="1" dirty="0"/>
              <a:t>! Parce que d’autres disent que c’est de la ségrégation. Vraiment, c’est comme ça, le </a:t>
            </a:r>
            <a:r>
              <a:rPr lang="fr-BE" i="1" dirty="0" smtClean="0"/>
              <a:t>monde » </a:t>
            </a:r>
            <a:r>
              <a:rPr lang="fr-BE" dirty="0"/>
              <a:t>(Bénéficiaire, Sénégal). </a:t>
            </a:r>
          </a:p>
          <a:p>
            <a:pPr marL="0" indent="0">
              <a:buNone/>
            </a:pPr>
            <a:r>
              <a:rPr lang="fr-BE" i="1" dirty="0" smtClean="0"/>
              <a:t>« Il </a:t>
            </a:r>
            <a:r>
              <a:rPr lang="fr-BE" i="1" dirty="0"/>
              <a:t>est difficile de mesurer cette étape de ciblage communautaire puisque le dispositif ne parait pas très satisfaisant. Les plaintes recensées se font de bouche à oreille, généralement on le sait lors des passages des leaders au bureau de </a:t>
            </a:r>
            <a:r>
              <a:rPr lang="fr-BE" dirty="0"/>
              <a:t></a:t>
            </a:r>
            <a:r>
              <a:rPr lang="fr-BE" i="1" dirty="0"/>
              <a:t>ONG</a:t>
            </a:r>
            <a:r>
              <a:rPr lang="fr-BE" dirty="0"/>
              <a:t></a:t>
            </a:r>
            <a:r>
              <a:rPr lang="fr-BE" i="1" dirty="0"/>
              <a:t>. Les plaintes reposent généralement sur de la jalousie entre les bénéficiaires de 2014 et ceux de 2016. Ceux de 2014 estiment être toujours dans le besoin donc certains qui ne figurent plus dans les ciblés de 2016 manifestent une frustration. Les non-bénéficiaires sont généralement jaloux et frustrés puisque même dans la catégorie des pauvres tous ne peuvent être pris en charge pour des raisons de plafond </a:t>
            </a:r>
            <a:r>
              <a:rPr lang="fr-BE" i="1" dirty="0" smtClean="0"/>
              <a:t>budgétaire » </a:t>
            </a:r>
            <a:r>
              <a:rPr lang="fr-BE" dirty="0"/>
              <a:t>(Agent ONG, Gao). </a:t>
            </a:r>
            <a:endParaRPr lang="fr-BE" b="1" dirty="0"/>
          </a:p>
        </p:txBody>
      </p:sp>
      <p:sp>
        <p:nvSpPr>
          <p:cNvPr id="4" name="Titre 1"/>
          <p:cNvSpPr txBox="1">
            <a:spLocks noGrp="1"/>
          </p:cNvSpPr>
          <p:nvPr>
            <p:ph type="title"/>
          </p:nvPr>
        </p:nvSpPr>
        <p:spPr>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BE" sz="2800" dirty="0" smtClean="0"/>
              <a:t>Les dispositifs de ciblage à l’épreuve du terrain</a:t>
            </a:r>
            <a:r>
              <a:rPr lang="fr-BE" sz="2800" i="1" dirty="0" smtClean="0"/>
              <a:t/>
            </a:r>
            <a:br>
              <a:rPr lang="fr-BE" sz="2800" i="1" dirty="0" smtClean="0"/>
            </a:br>
            <a:r>
              <a:rPr lang="fr-BE" sz="2800" i="1" dirty="0" smtClean="0"/>
              <a:t>4. Dénonciation du clientélisme, appropriations et (non)acceptation du ciblage</a:t>
            </a:r>
            <a:endParaRPr lang="fr-BE" sz="2800" dirty="0"/>
          </a:p>
        </p:txBody>
      </p:sp>
    </p:spTree>
    <p:extLst>
      <p:ext uri="{BB962C8B-B14F-4D97-AF65-F5344CB8AC3E}">
        <p14:creationId xmlns:p14="http://schemas.microsoft.com/office/powerpoint/2010/main" val="692889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lvl="1"/>
            <a:r>
              <a:rPr lang="fr-BE" dirty="0" smtClean="0"/>
              <a:t>Responsables locaux qui se jugent </a:t>
            </a:r>
            <a:r>
              <a:rPr lang="fr-BE" b="1" dirty="0" smtClean="0"/>
              <a:t>mal informés, </a:t>
            </a:r>
            <a:r>
              <a:rPr lang="fr-BE" b="1" dirty="0"/>
              <a:t>responsables aux yeux de leurs communautés d’un travail sensible qui engage leur temps et leur crédibilité</a:t>
            </a:r>
            <a:r>
              <a:rPr lang="fr-BE" dirty="0"/>
              <a:t>, sans pour autant maîtriser les tenants et </a:t>
            </a:r>
            <a:r>
              <a:rPr lang="fr-BE" dirty="0" smtClean="0"/>
              <a:t>aboutissants.</a:t>
            </a:r>
          </a:p>
          <a:p>
            <a:pPr marL="0" indent="0">
              <a:buNone/>
            </a:pPr>
            <a:r>
              <a:rPr lang="fr-BE" i="1" dirty="0" smtClean="0"/>
              <a:t>« S’ils </a:t>
            </a:r>
            <a:r>
              <a:rPr lang="fr-BE" i="1" dirty="0"/>
              <a:t>viennent vérifier la liste c’est un manque de confiance à notre égard. Je ne suis pas d’accord, il y a une ONG qui avait voulu nous faire ça et on s’est retiré. On ne peut pas accepter qu’on nous fasse travailler et ensuite douter de nous. Soit on fait le travail soit vous le donnez à quelqu’un d’autre. On n’accepte pas de se faire </a:t>
            </a:r>
            <a:r>
              <a:rPr lang="fr-BE" i="1" dirty="0" smtClean="0"/>
              <a:t>ridiculiser » </a:t>
            </a:r>
            <a:r>
              <a:rPr lang="fr-BE" dirty="0"/>
              <a:t>(Leader communautaire, Bamako). </a:t>
            </a:r>
          </a:p>
          <a:p>
            <a:pPr marL="0" indent="0">
              <a:buNone/>
            </a:pPr>
            <a:r>
              <a:rPr lang="fr-BE" i="1" dirty="0" smtClean="0"/>
              <a:t>« Tu </a:t>
            </a:r>
            <a:r>
              <a:rPr lang="fr-BE" i="1" dirty="0"/>
              <a:t>peux aller dans un quartier de ville, et le responsable refuse de laisser faire l’opération [enquête PMT</a:t>
            </a:r>
            <a:r>
              <a:rPr lang="fr-BE" i="1" dirty="0" smtClean="0"/>
              <a:t>] » </a:t>
            </a:r>
            <a:r>
              <a:rPr lang="fr-BE" dirty="0"/>
              <a:t>(Expert national, Bénin). </a:t>
            </a:r>
            <a:endParaRPr lang="fr-BE" dirty="0" smtClean="0"/>
          </a:p>
          <a:p>
            <a:pPr lvl="1"/>
            <a:r>
              <a:rPr lang="fr-BE" b="1" dirty="0" smtClean="0"/>
              <a:t>Incompréhension des quotas et remise en cause des résultats des enquêtes PMT </a:t>
            </a:r>
            <a:endParaRPr lang="fr-BE" b="1" dirty="0"/>
          </a:p>
        </p:txBody>
      </p:sp>
      <p:sp>
        <p:nvSpPr>
          <p:cNvPr id="4" name="Titre 1"/>
          <p:cNvSpPr txBox="1">
            <a:spLocks noGrp="1"/>
          </p:cNvSpPr>
          <p:nvPr>
            <p:ph type="title"/>
          </p:nvPr>
        </p:nvSpPr>
        <p:spPr>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BE" sz="2800" dirty="0" smtClean="0"/>
              <a:t>Les dispositifs de ciblage à l’épreuve du terrain</a:t>
            </a:r>
            <a:r>
              <a:rPr lang="fr-BE" sz="2800" i="1" dirty="0" smtClean="0"/>
              <a:t/>
            </a:r>
            <a:br>
              <a:rPr lang="fr-BE" sz="2800" i="1" dirty="0" smtClean="0"/>
            </a:br>
            <a:r>
              <a:rPr lang="fr-BE" sz="2800" i="1" dirty="0" smtClean="0"/>
              <a:t>4. Dénonciation du clientélisme, appropriations et (non)acceptation du ciblage</a:t>
            </a:r>
            <a:endParaRPr lang="fr-BE" sz="2800" dirty="0"/>
          </a:p>
        </p:txBody>
      </p:sp>
    </p:spTree>
    <p:extLst>
      <p:ext uri="{BB962C8B-B14F-4D97-AF65-F5344CB8AC3E}">
        <p14:creationId xmlns:p14="http://schemas.microsoft.com/office/powerpoint/2010/main" val="1640709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revanche des contextes ?</a:t>
            </a:r>
            <a:endParaRPr lang="fr-BE" dirty="0"/>
          </a:p>
        </p:txBody>
      </p:sp>
      <p:sp>
        <p:nvSpPr>
          <p:cNvPr id="3" name="Espace réservé du contenu 2"/>
          <p:cNvSpPr>
            <a:spLocks noGrp="1"/>
          </p:cNvSpPr>
          <p:nvPr>
            <p:ph idx="1"/>
          </p:nvPr>
        </p:nvSpPr>
        <p:spPr>
          <a:xfrm>
            <a:off x="1371600" y="1654629"/>
            <a:ext cx="9601200" cy="4868091"/>
          </a:xfrm>
        </p:spPr>
        <p:txBody>
          <a:bodyPr/>
          <a:lstStyle/>
          <a:p>
            <a:r>
              <a:rPr lang="fr-BE" dirty="0" smtClean="0"/>
              <a:t>Les </a:t>
            </a:r>
            <a:r>
              <a:rPr lang="fr-BE" b="1" dirty="0" smtClean="0"/>
              <a:t>défis de mise en œuvre sont multiples et les dysfonctionnements nombreux</a:t>
            </a:r>
            <a:r>
              <a:rPr lang="fr-BE" dirty="0" smtClean="0"/>
              <a:t>. Ils relèvent à la fois :</a:t>
            </a:r>
          </a:p>
          <a:p>
            <a:pPr lvl="1"/>
            <a:r>
              <a:rPr lang="fr-BE" dirty="0" smtClean="0"/>
              <a:t>De problèmes de formulation </a:t>
            </a:r>
          </a:p>
          <a:p>
            <a:pPr lvl="1"/>
            <a:r>
              <a:rPr lang="fr-BE" dirty="0" smtClean="0"/>
              <a:t>D’un manque de moyens et d’improvisations lors de la mise en œuvre</a:t>
            </a:r>
          </a:p>
          <a:p>
            <a:pPr lvl="1"/>
            <a:r>
              <a:rPr lang="fr-BE" dirty="0" smtClean="0"/>
              <a:t>D’appropriations et de détournements au niveau local</a:t>
            </a:r>
          </a:p>
          <a:p>
            <a:r>
              <a:rPr lang="fr-BE" dirty="0" smtClean="0"/>
              <a:t>Les contextes jouent donc bien un rôle important : </a:t>
            </a:r>
            <a:r>
              <a:rPr lang="fr-BE" b="1" dirty="0" smtClean="0"/>
              <a:t>écarts de mise en œuvre et normatifs</a:t>
            </a:r>
            <a:r>
              <a:rPr lang="fr-BE" dirty="0" smtClean="0"/>
              <a:t> sur le modèle tel qu’il a été formulé</a:t>
            </a:r>
          </a:p>
          <a:p>
            <a:r>
              <a:rPr lang="fr-BE" dirty="0" smtClean="0"/>
              <a:t>Attention cependant : les pratiques de clientélisme n’expliquent pas tous les biais ! </a:t>
            </a:r>
          </a:p>
          <a:p>
            <a:pPr lvl="1"/>
            <a:r>
              <a:rPr lang="fr-BE" dirty="0" smtClean="0"/>
              <a:t>La définition de la cible (indigence, pauvreté) est un élément important</a:t>
            </a:r>
          </a:p>
          <a:p>
            <a:pPr marL="530352" lvl="1" indent="0">
              <a:buNone/>
            </a:pPr>
            <a:endParaRPr lang="fr-BE" dirty="0" smtClean="0"/>
          </a:p>
          <a:p>
            <a:pPr algn="ctr">
              <a:buFont typeface="Wingdings" panose="05000000000000000000" pitchFamily="2" charset="2"/>
              <a:buChar char="Ø"/>
            </a:pPr>
            <a:r>
              <a:rPr lang="fr-BE" i="1" dirty="0" smtClean="0"/>
              <a:t>Mais à qui profite cette « revanche » des contextes ?</a:t>
            </a:r>
          </a:p>
          <a:p>
            <a:pPr lvl="1"/>
            <a:endParaRPr lang="fr-BE" dirty="0" smtClean="0"/>
          </a:p>
          <a:p>
            <a:pPr lvl="1"/>
            <a:endParaRPr lang="fr-BE" dirty="0" smtClean="0"/>
          </a:p>
        </p:txBody>
      </p:sp>
    </p:spTree>
    <p:extLst>
      <p:ext uri="{BB962C8B-B14F-4D97-AF65-F5344CB8AC3E}">
        <p14:creationId xmlns:p14="http://schemas.microsoft.com/office/powerpoint/2010/main" val="1669552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407126"/>
            <a:ext cx="9601200" cy="1485900"/>
          </a:xfrm>
        </p:spPr>
        <p:txBody>
          <a:bodyPr/>
          <a:lstStyle/>
          <a:p>
            <a:r>
              <a:rPr lang="fr-BE" dirty="0" smtClean="0"/>
              <a:t>Conclusion : d’un modèle voyageur à l’autre… les Registres sociaux</a:t>
            </a:r>
            <a:endParaRPr lang="fr-BE" dirty="0"/>
          </a:p>
        </p:txBody>
      </p:sp>
      <p:sp>
        <p:nvSpPr>
          <p:cNvPr id="3" name="Espace réservé du contenu 2"/>
          <p:cNvSpPr>
            <a:spLocks noGrp="1"/>
          </p:cNvSpPr>
          <p:nvPr>
            <p:ph idx="1"/>
          </p:nvPr>
        </p:nvSpPr>
        <p:spPr>
          <a:xfrm>
            <a:off x="1371600" y="1893026"/>
            <a:ext cx="9975669" cy="4760323"/>
          </a:xfrm>
        </p:spPr>
        <p:txBody>
          <a:bodyPr>
            <a:normAutofit lnSpcReduction="10000"/>
          </a:bodyPr>
          <a:lstStyle/>
          <a:p>
            <a:r>
              <a:rPr lang="fr-BE" b="1" dirty="0" smtClean="0"/>
              <a:t>Une opportunité de mettre en place les Registres sociaux</a:t>
            </a:r>
            <a:r>
              <a:rPr lang="fr-BE" dirty="0" smtClean="0"/>
              <a:t>, largement soutenus par la Banque mondiale </a:t>
            </a:r>
            <a:r>
              <a:rPr lang="fr-BE" sz="1400" dirty="0" smtClean="0"/>
              <a:t>(</a:t>
            </a:r>
            <a:r>
              <a:rPr lang="fr-BE" sz="1400" dirty="0" err="1" smtClean="0"/>
              <a:t>Leite</a:t>
            </a:r>
            <a:r>
              <a:rPr lang="fr-BE" sz="1400" dirty="0"/>
              <a:t> </a:t>
            </a:r>
            <a:r>
              <a:rPr lang="fr-BE" sz="1400" dirty="0" smtClean="0"/>
              <a:t>et al. 2014)</a:t>
            </a:r>
            <a:endParaRPr lang="fr-BE" dirty="0" smtClean="0"/>
          </a:p>
          <a:p>
            <a:pPr lvl="1"/>
            <a:r>
              <a:rPr lang="fr-BE" b="1" dirty="0" smtClean="0"/>
              <a:t>Economies d’échelle </a:t>
            </a:r>
            <a:r>
              <a:rPr lang="fr-BE" dirty="0" smtClean="0"/>
              <a:t>(un seul ciblage pour plusieurs programmes)</a:t>
            </a:r>
          </a:p>
          <a:p>
            <a:pPr lvl="1"/>
            <a:r>
              <a:rPr lang="fr-BE" b="1" dirty="0" smtClean="0"/>
              <a:t>Efficacité pour enrayer la « spirale de la pauvreté  » </a:t>
            </a:r>
            <a:r>
              <a:rPr lang="fr-BE" dirty="0" smtClean="0"/>
              <a:t>(concentration des bénéfices sur les plus nécessiteux… ou méritants)</a:t>
            </a:r>
            <a:endParaRPr lang="fr-BE" dirty="0"/>
          </a:p>
          <a:p>
            <a:r>
              <a:rPr lang="fr-BE" dirty="0" smtClean="0"/>
              <a:t>Risques :</a:t>
            </a:r>
          </a:p>
          <a:p>
            <a:pPr lvl="1"/>
            <a:r>
              <a:rPr lang="fr-BE" b="1" dirty="0" smtClean="0"/>
              <a:t>Amplification des enjeux du ciblage </a:t>
            </a:r>
          </a:p>
          <a:p>
            <a:pPr lvl="1"/>
            <a:r>
              <a:rPr lang="fr-BE" b="1" dirty="0" smtClean="0"/>
              <a:t>Registres figés plutôt que dynamiques</a:t>
            </a:r>
          </a:p>
          <a:p>
            <a:pPr lvl="1"/>
            <a:r>
              <a:rPr lang="fr-BE" b="1" dirty="0" smtClean="0"/>
              <a:t>Perception émique de l’équité et répartition égalitaire des bénéfices </a:t>
            </a:r>
            <a:r>
              <a:rPr lang="fr-BE" sz="1400" dirty="0"/>
              <a:t>(Ridde, 2006)</a:t>
            </a:r>
            <a:r>
              <a:rPr lang="fr-BE" dirty="0"/>
              <a:t> </a:t>
            </a:r>
            <a:endParaRPr lang="fr-BE" dirty="0" smtClean="0"/>
          </a:p>
          <a:p>
            <a:r>
              <a:rPr lang="fr-BE" dirty="0" smtClean="0"/>
              <a:t>Nécessité de s’interroger sur la </a:t>
            </a:r>
            <a:r>
              <a:rPr lang="fr-BE" b="1" dirty="0" smtClean="0"/>
              <a:t>pertinence</a:t>
            </a:r>
            <a:r>
              <a:rPr lang="fr-BE" dirty="0" smtClean="0"/>
              <a:t> des méthodes de ciblages et de s’attaquer aux problèmes de fonds… plutôt que d’effectuer des « ajustements »</a:t>
            </a:r>
          </a:p>
          <a:p>
            <a:pPr lvl="1"/>
            <a:r>
              <a:rPr lang="fr-BE" dirty="0" smtClean="0"/>
              <a:t>Favoriser la recherche, tirer des leçons d’un pays à l’autre</a:t>
            </a:r>
          </a:p>
          <a:p>
            <a:r>
              <a:rPr lang="fr-BE" dirty="0" smtClean="0"/>
              <a:t>Vers un « universalisme proportionné » ?</a:t>
            </a:r>
          </a:p>
        </p:txBody>
      </p:sp>
    </p:spTree>
    <p:extLst>
      <p:ext uri="{BB962C8B-B14F-4D97-AF65-F5344CB8AC3E}">
        <p14:creationId xmlns:p14="http://schemas.microsoft.com/office/powerpoint/2010/main" val="3230917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69886" y="1270551"/>
            <a:ext cx="7275301" cy="5476415"/>
          </a:xfrm>
        </p:spPr>
      </p:pic>
      <p:sp>
        <p:nvSpPr>
          <p:cNvPr id="5" name="Titre 1"/>
          <p:cNvSpPr>
            <a:spLocks noGrp="1"/>
          </p:cNvSpPr>
          <p:nvPr>
            <p:ph type="title"/>
          </p:nvPr>
        </p:nvSpPr>
        <p:spPr>
          <a:xfrm>
            <a:off x="1506936" y="320041"/>
            <a:ext cx="9601200" cy="1485900"/>
          </a:xfrm>
        </p:spPr>
        <p:txBody>
          <a:bodyPr/>
          <a:lstStyle/>
          <a:p>
            <a:pPr algn="ctr"/>
            <a:r>
              <a:rPr lang="fr-BE" dirty="0" smtClean="0"/>
              <a:t>Merci de votre aimable attention</a:t>
            </a:r>
            <a:endParaRPr lang="fr-BE" dirty="0"/>
          </a:p>
        </p:txBody>
      </p:sp>
    </p:spTree>
    <p:extLst>
      <p:ext uri="{BB962C8B-B14F-4D97-AF65-F5344CB8AC3E}">
        <p14:creationId xmlns:p14="http://schemas.microsoft.com/office/powerpoint/2010/main" val="2331088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8686" y="511630"/>
            <a:ext cx="9601200" cy="1485900"/>
          </a:xfrm>
        </p:spPr>
        <p:txBody>
          <a:bodyPr/>
          <a:lstStyle/>
          <a:p>
            <a:r>
              <a:rPr lang="fr-BE" dirty="0" smtClean="0"/>
              <a:t>Contexte historique</a:t>
            </a:r>
            <a:endParaRPr lang="fr-BE" dirty="0"/>
          </a:p>
        </p:txBody>
      </p:sp>
      <p:sp>
        <p:nvSpPr>
          <p:cNvPr id="3" name="Espace réservé du contenu 2"/>
          <p:cNvSpPr>
            <a:spLocks noGrp="1"/>
          </p:cNvSpPr>
          <p:nvPr>
            <p:ph idx="1"/>
          </p:nvPr>
        </p:nvSpPr>
        <p:spPr>
          <a:xfrm>
            <a:off x="1371600" y="1602377"/>
            <a:ext cx="10184674" cy="5146766"/>
          </a:xfrm>
        </p:spPr>
        <p:txBody>
          <a:bodyPr/>
          <a:lstStyle/>
          <a:p>
            <a:r>
              <a:rPr lang="fr-BE" dirty="0" smtClean="0"/>
              <a:t>Au lendemain des indépendances, approche « communautaire » plutôt que ciblée</a:t>
            </a:r>
          </a:p>
          <a:p>
            <a:r>
              <a:rPr lang="fr-BE" dirty="0" smtClean="0"/>
              <a:t>Plans d’Ajustement Structurels et austérité</a:t>
            </a:r>
          </a:p>
          <a:p>
            <a:pPr lvl="1"/>
            <a:r>
              <a:rPr lang="fr-BE" dirty="0" smtClean="0"/>
              <a:t>Dans le domaine de la santé, Initiative de Bamako (1987)</a:t>
            </a:r>
          </a:p>
          <a:p>
            <a:pPr lvl="1"/>
            <a:r>
              <a:rPr lang="fr-BE" dirty="0" smtClean="0"/>
              <a:t>Recouvrement des coûts (paiement direct) =&gt; exclusion des « indigents » </a:t>
            </a:r>
          </a:p>
          <a:p>
            <a:pPr lvl="1"/>
            <a:r>
              <a:rPr lang="fr-BE" dirty="0" smtClean="0"/>
              <a:t>Efficacité &gt; équité dans la mise en </a:t>
            </a:r>
            <a:r>
              <a:rPr lang="fr-BE" dirty="0" smtClean="0"/>
              <a:t>œuvre </a:t>
            </a:r>
            <a:r>
              <a:rPr lang="fr-BE" sz="1400" dirty="0" smtClean="0"/>
              <a:t>(Ridde, 2004)</a:t>
            </a:r>
          </a:p>
          <a:p>
            <a:r>
              <a:rPr lang="fr-BE" dirty="0" smtClean="0"/>
              <a:t>Contexte de la lutte contre le pauvreté et des OMD</a:t>
            </a:r>
          </a:p>
          <a:p>
            <a:pPr lvl="1"/>
            <a:r>
              <a:rPr lang="fr-BE" dirty="0" smtClean="0"/>
              <a:t>Exemptions de paiement	pour le soins de santé </a:t>
            </a:r>
            <a:r>
              <a:rPr lang="fr-BE" sz="1400" dirty="0" smtClean="0"/>
              <a:t>(Olivier de </a:t>
            </a:r>
            <a:r>
              <a:rPr lang="fr-BE" sz="1400" dirty="0" err="1" smtClean="0"/>
              <a:t>Sardan</a:t>
            </a:r>
            <a:r>
              <a:rPr lang="fr-BE" sz="1400" dirty="0" smtClean="0"/>
              <a:t> &amp; Ridde, 2014)</a:t>
            </a:r>
          </a:p>
          <a:p>
            <a:pPr lvl="2"/>
            <a:r>
              <a:rPr lang="fr-BE" dirty="0" smtClean="0"/>
              <a:t>Ciblage catégoriel (femmes, enfants, personnes âgées)</a:t>
            </a:r>
          </a:p>
          <a:p>
            <a:pPr lvl="2"/>
            <a:r>
              <a:rPr lang="fr-BE" dirty="0" smtClean="0"/>
              <a:t>Ciblage au point de service ou « passif » pour les indigents</a:t>
            </a:r>
          </a:p>
          <a:p>
            <a:r>
              <a:rPr lang="fr-BE" dirty="0" smtClean="0"/>
              <a:t>Programmes de filets sociaux, Couverture Santé Universelle et Registres sociaux</a:t>
            </a:r>
          </a:p>
          <a:p>
            <a:pPr lvl="1"/>
            <a:r>
              <a:rPr lang="fr-BE" dirty="0" smtClean="0"/>
              <a:t>Vers un dispositif de pré-identification ou ciblage « actif » des indigents </a:t>
            </a:r>
          </a:p>
        </p:txBody>
      </p:sp>
    </p:spTree>
    <p:extLst>
      <p:ext uri="{BB962C8B-B14F-4D97-AF65-F5344CB8AC3E}">
        <p14:creationId xmlns:p14="http://schemas.microsoft.com/office/powerpoint/2010/main" val="971919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599" y="685800"/>
            <a:ext cx="9914709" cy="1485900"/>
          </a:xfrm>
        </p:spPr>
        <p:txBody>
          <a:bodyPr/>
          <a:lstStyle/>
          <a:p>
            <a:r>
              <a:rPr lang="fr-BE" dirty="0" smtClean="0"/>
              <a:t>Questions de recherche et méthodologie</a:t>
            </a:r>
            <a:endParaRPr lang="fr-BE" dirty="0"/>
          </a:p>
        </p:txBody>
      </p:sp>
      <p:sp>
        <p:nvSpPr>
          <p:cNvPr id="3" name="Espace réservé du contenu 2"/>
          <p:cNvSpPr>
            <a:spLocks noGrp="1"/>
          </p:cNvSpPr>
          <p:nvPr>
            <p:ph idx="1"/>
          </p:nvPr>
        </p:nvSpPr>
        <p:spPr>
          <a:xfrm>
            <a:off x="1371600" y="1593668"/>
            <a:ext cx="9601200" cy="4430486"/>
          </a:xfrm>
        </p:spPr>
        <p:txBody>
          <a:bodyPr>
            <a:normAutofit/>
          </a:bodyPr>
          <a:lstStyle/>
          <a:p>
            <a:pPr marL="0" indent="0">
              <a:buNone/>
            </a:pPr>
            <a:endParaRPr lang="fr-BE" dirty="0" smtClean="0"/>
          </a:p>
          <a:p>
            <a:pPr marL="530352" lvl="1" indent="0" algn="ctr">
              <a:buNone/>
            </a:pPr>
            <a:r>
              <a:rPr lang="fr-BE" b="1" i="0" dirty="0" smtClean="0"/>
              <a:t>« Les dispositifs de ciblage des plus pauvres à l’épreuve du terrain »</a:t>
            </a:r>
            <a:br>
              <a:rPr lang="fr-BE" b="1" i="0" dirty="0" smtClean="0"/>
            </a:br>
            <a:endParaRPr lang="fr-BE" dirty="0" smtClean="0"/>
          </a:p>
          <a:p>
            <a:r>
              <a:rPr lang="fr-BE" dirty="0" smtClean="0"/>
              <a:t>Intérêt pour la formulation de ces modèles et leur mise en œuvre : </a:t>
            </a:r>
          </a:p>
          <a:p>
            <a:pPr lvl="1"/>
            <a:r>
              <a:rPr lang="fr-BE" dirty="0" smtClean="0"/>
              <a:t>De nombreuses erreurs d’inclusion et d’exclusion sont dénoncées</a:t>
            </a:r>
          </a:p>
          <a:p>
            <a:pPr lvl="1"/>
            <a:r>
              <a:rPr lang="fr-BE" dirty="0" smtClean="0"/>
              <a:t>Revanche des contextes sur le modèle théorique ? </a:t>
            </a:r>
            <a:r>
              <a:rPr lang="fr-BE" sz="1400" dirty="0" smtClean="0"/>
              <a:t>(Olivier de </a:t>
            </a:r>
            <a:r>
              <a:rPr lang="fr-BE" sz="1400" dirty="0" err="1" smtClean="0"/>
              <a:t>Sardan</a:t>
            </a:r>
            <a:r>
              <a:rPr lang="fr-BE" sz="1400" dirty="0" smtClean="0"/>
              <a:t>, Diarra, Moha, 2017)</a:t>
            </a:r>
          </a:p>
          <a:p>
            <a:pPr lvl="1"/>
            <a:endParaRPr lang="fr-BE" dirty="0"/>
          </a:p>
          <a:p>
            <a:r>
              <a:rPr lang="fr-BE" dirty="0" smtClean="0"/>
              <a:t>Revue documentaire et recherches socio-anthropologiques de terrain</a:t>
            </a:r>
          </a:p>
          <a:p>
            <a:pPr lvl="1"/>
            <a:r>
              <a:rPr lang="fr-BE" dirty="0" smtClean="0"/>
              <a:t>Entretiens semi-directifs (et observations)</a:t>
            </a:r>
          </a:p>
          <a:p>
            <a:pPr lvl="1"/>
            <a:r>
              <a:rPr lang="fr-BE" dirty="0" smtClean="0"/>
              <a:t>Niveaux nationaux et opérationnels</a:t>
            </a:r>
          </a:p>
        </p:txBody>
      </p:sp>
    </p:spTree>
    <p:extLst>
      <p:ext uri="{BB962C8B-B14F-4D97-AF65-F5344CB8AC3E}">
        <p14:creationId xmlns:p14="http://schemas.microsoft.com/office/powerpoint/2010/main" val="3732718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Présentation des dispositifs de ciblage</a:t>
            </a:r>
            <a:endParaRPr lang="fr-BE"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157485310"/>
              </p:ext>
            </p:extLst>
          </p:nvPr>
        </p:nvGraphicFramePr>
        <p:xfrm>
          <a:off x="1371600" y="1759131"/>
          <a:ext cx="9749245" cy="4697392"/>
        </p:xfrm>
        <a:graphic>
          <a:graphicData uri="http://schemas.openxmlformats.org/drawingml/2006/table">
            <a:tbl>
              <a:tblPr firstRow="1" firstCol="1" bandRow="1">
                <a:tableStyleId>{08FB837D-C827-4EFA-A057-4D05807E0F7C}</a:tableStyleId>
              </a:tblPr>
              <a:tblGrid>
                <a:gridCol w="1914675">
                  <a:extLst>
                    <a:ext uri="{9D8B030D-6E8A-4147-A177-3AD203B41FA5}">
                      <a16:colId xmlns:a16="http://schemas.microsoft.com/office/drawing/2014/main" val="1536315056"/>
                    </a:ext>
                  </a:extLst>
                </a:gridCol>
                <a:gridCol w="1132683">
                  <a:extLst>
                    <a:ext uri="{9D8B030D-6E8A-4147-A177-3AD203B41FA5}">
                      <a16:colId xmlns:a16="http://schemas.microsoft.com/office/drawing/2014/main" val="1562795003"/>
                    </a:ext>
                  </a:extLst>
                </a:gridCol>
                <a:gridCol w="1264586">
                  <a:extLst>
                    <a:ext uri="{9D8B030D-6E8A-4147-A177-3AD203B41FA5}">
                      <a16:colId xmlns:a16="http://schemas.microsoft.com/office/drawing/2014/main" val="2817443066"/>
                    </a:ext>
                  </a:extLst>
                </a:gridCol>
                <a:gridCol w="1254118">
                  <a:extLst>
                    <a:ext uri="{9D8B030D-6E8A-4147-A177-3AD203B41FA5}">
                      <a16:colId xmlns:a16="http://schemas.microsoft.com/office/drawing/2014/main" val="3301111249"/>
                    </a:ext>
                  </a:extLst>
                </a:gridCol>
                <a:gridCol w="1455111">
                  <a:extLst>
                    <a:ext uri="{9D8B030D-6E8A-4147-A177-3AD203B41FA5}">
                      <a16:colId xmlns:a16="http://schemas.microsoft.com/office/drawing/2014/main" val="2045352275"/>
                    </a:ext>
                  </a:extLst>
                </a:gridCol>
                <a:gridCol w="1455111">
                  <a:extLst>
                    <a:ext uri="{9D8B030D-6E8A-4147-A177-3AD203B41FA5}">
                      <a16:colId xmlns:a16="http://schemas.microsoft.com/office/drawing/2014/main" val="1244154136"/>
                    </a:ext>
                  </a:extLst>
                </a:gridCol>
                <a:gridCol w="1272961">
                  <a:extLst>
                    <a:ext uri="{9D8B030D-6E8A-4147-A177-3AD203B41FA5}">
                      <a16:colId xmlns:a16="http://schemas.microsoft.com/office/drawing/2014/main" val="219609524"/>
                    </a:ext>
                  </a:extLst>
                </a:gridCol>
              </a:tblGrid>
              <a:tr h="276398">
                <a:tc rowSpan="2">
                  <a:txBody>
                    <a:bodyPr/>
                    <a:lstStyle/>
                    <a:p>
                      <a:pPr algn="l">
                        <a:lnSpc>
                          <a:spcPct val="115000"/>
                        </a:lnSpc>
                        <a:spcAft>
                          <a:spcPts val="0"/>
                        </a:spcAft>
                      </a:pPr>
                      <a:r>
                        <a:rPr lang="fr-BE" sz="1200" dirty="0">
                          <a:effectLst/>
                        </a:rPr>
                        <a:t> </a:t>
                      </a:r>
                      <a:endParaRPr lang="fr-BE" sz="11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gn="ctr">
                        <a:lnSpc>
                          <a:spcPct val="115000"/>
                        </a:lnSpc>
                        <a:spcAft>
                          <a:spcPts val="0"/>
                        </a:spcAft>
                      </a:pPr>
                      <a:r>
                        <a:rPr lang="fr-BE" sz="2000" b="1" dirty="0">
                          <a:solidFill>
                            <a:schemeClr val="tx1"/>
                          </a:solidFill>
                          <a:effectLst/>
                        </a:rPr>
                        <a:t>Bénin</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gridSpan="4">
                  <a:txBody>
                    <a:bodyPr/>
                    <a:lstStyle/>
                    <a:p>
                      <a:pPr algn="ctr">
                        <a:lnSpc>
                          <a:spcPct val="115000"/>
                        </a:lnSpc>
                        <a:spcAft>
                          <a:spcPts val="0"/>
                        </a:spcAft>
                      </a:pPr>
                      <a:r>
                        <a:rPr lang="fr-BE" sz="2000" b="1">
                          <a:solidFill>
                            <a:schemeClr val="tx1"/>
                          </a:solidFill>
                          <a:effectLst/>
                        </a:rPr>
                        <a:t>Mali</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BE"/>
                    </a:p>
                  </a:txBody>
                  <a:tcPr/>
                </a:tc>
                <a:tc hMerge="1">
                  <a:txBody>
                    <a:bodyPr/>
                    <a:lstStyle/>
                    <a:p>
                      <a:endParaRPr lang="fr-BE"/>
                    </a:p>
                  </a:txBody>
                  <a:tcPr/>
                </a:tc>
                <a:tc hMerge="1">
                  <a:txBody>
                    <a:bodyPr/>
                    <a:lstStyle/>
                    <a:p>
                      <a:endParaRPr lang="fr-BE"/>
                    </a:p>
                  </a:txBody>
                  <a:tcPr/>
                </a:tc>
                <a:tc rowSpan="2">
                  <a:txBody>
                    <a:bodyPr/>
                    <a:lstStyle/>
                    <a:p>
                      <a:pPr algn="ctr">
                        <a:lnSpc>
                          <a:spcPct val="115000"/>
                        </a:lnSpc>
                        <a:spcAft>
                          <a:spcPts val="0"/>
                        </a:spcAft>
                      </a:pPr>
                      <a:r>
                        <a:rPr lang="fr-BE" sz="2000" b="1">
                          <a:solidFill>
                            <a:schemeClr val="tx1"/>
                          </a:solidFill>
                          <a:effectLst/>
                        </a:rPr>
                        <a:t>Sénégal</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16255974"/>
                  </a:ext>
                </a:extLst>
              </a:tr>
              <a:tr h="508562">
                <a:tc vMerge="1">
                  <a:txBody>
                    <a:bodyPr/>
                    <a:lstStyle/>
                    <a:p>
                      <a:endParaRPr lang="fr-BE"/>
                    </a:p>
                  </a:txBody>
                  <a:tcPr/>
                </a:tc>
                <a:tc vMerge="1">
                  <a:txBody>
                    <a:bodyPr/>
                    <a:lstStyle/>
                    <a:p>
                      <a:endParaRPr lang="fr-BE"/>
                    </a:p>
                  </a:txBody>
                  <a:tcPr/>
                </a:tc>
                <a:tc>
                  <a:txBody>
                    <a:bodyPr/>
                    <a:lstStyle/>
                    <a:p>
                      <a:pPr algn="ctr">
                        <a:lnSpc>
                          <a:spcPct val="115000"/>
                        </a:lnSpc>
                        <a:spcAft>
                          <a:spcPts val="0"/>
                        </a:spcAft>
                      </a:pPr>
                      <a:r>
                        <a:rPr lang="fr-BE" sz="2000" b="1" dirty="0" err="1">
                          <a:solidFill>
                            <a:schemeClr val="tx1"/>
                          </a:solidFill>
                          <a:effectLst/>
                        </a:rPr>
                        <a:t>Ramed</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ONG</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ONG</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err="1">
                          <a:solidFill>
                            <a:schemeClr val="tx1"/>
                          </a:solidFill>
                          <a:effectLst/>
                        </a:rPr>
                        <a:t>Jigisemeyiri</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vMerge="1">
                  <a:txBody>
                    <a:bodyPr/>
                    <a:lstStyle/>
                    <a:p>
                      <a:endParaRPr lang="fr-BE"/>
                    </a:p>
                  </a:txBody>
                  <a:tcPr/>
                </a:tc>
                <a:extLst>
                  <a:ext uri="{0D108BD9-81ED-4DB2-BD59-A6C34878D82A}">
                    <a16:rowId xmlns:a16="http://schemas.microsoft.com/office/drawing/2014/main" val="614849516"/>
                  </a:ext>
                </a:extLst>
              </a:tr>
              <a:tr h="610100">
                <a:tc>
                  <a:txBody>
                    <a:bodyPr/>
                    <a:lstStyle/>
                    <a:p>
                      <a:pPr algn="l">
                        <a:lnSpc>
                          <a:spcPct val="115000"/>
                        </a:lnSpc>
                        <a:spcAft>
                          <a:spcPts val="0"/>
                        </a:spcAft>
                      </a:pPr>
                      <a:r>
                        <a:rPr lang="fr-BE" sz="1800" dirty="0">
                          <a:effectLst/>
                        </a:rPr>
                        <a:t>Ciblage géographique</a:t>
                      </a:r>
                      <a:endParaRPr lang="fr-BE" sz="16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BE" sz="2000" b="1" dirty="0">
                          <a:solidFill>
                            <a:schemeClr val="tx1"/>
                          </a:solidFill>
                          <a:effectLst/>
                        </a:rPr>
                        <a:t> </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 </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 </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 </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X</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X</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86547242"/>
                  </a:ext>
                </a:extLst>
              </a:tr>
              <a:tr h="610100">
                <a:tc>
                  <a:txBody>
                    <a:bodyPr/>
                    <a:lstStyle/>
                    <a:p>
                      <a:pPr algn="l">
                        <a:lnSpc>
                          <a:spcPct val="115000"/>
                        </a:lnSpc>
                        <a:spcAft>
                          <a:spcPts val="0"/>
                        </a:spcAft>
                      </a:pPr>
                      <a:r>
                        <a:rPr lang="fr-BE" sz="1800" dirty="0">
                          <a:effectLst/>
                        </a:rPr>
                        <a:t>Enquête ménage HEA</a:t>
                      </a:r>
                      <a:endParaRPr lang="fr-BE" sz="16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BE" sz="2000" b="1" dirty="0">
                          <a:solidFill>
                            <a:schemeClr val="tx1"/>
                          </a:solidFill>
                          <a:effectLst/>
                        </a:rPr>
                        <a:t> </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 </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X</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 </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6951154"/>
                  </a:ext>
                </a:extLst>
              </a:tr>
              <a:tr h="771250">
                <a:tc>
                  <a:txBody>
                    <a:bodyPr/>
                    <a:lstStyle/>
                    <a:p>
                      <a:pPr algn="l">
                        <a:lnSpc>
                          <a:spcPct val="115000"/>
                        </a:lnSpc>
                        <a:spcAft>
                          <a:spcPts val="0"/>
                        </a:spcAft>
                      </a:pPr>
                      <a:r>
                        <a:rPr lang="fr-BE" sz="1800" dirty="0">
                          <a:effectLst/>
                        </a:rPr>
                        <a:t>Identification communautaire</a:t>
                      </a:r>
                      <a:endParaRPr lang="fr-BE" sz="16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360962"/>
                  </a:ext>
                </a:extLst>
              </a:tr>
              <a:tr h="1033938">
                <a:tc>
                  <a:txBody>
                    <a:bodyPr/>
                    <a:lstStyle/>
                    <a:p>
                      <a:pPr algn="l">
                        <a:lnSpc>
                          <a:spcPct val="115000"/>
                        </a:lnSpc>
                        <a:spcAft>
                          <a:spcPts val="0"/>
                        </a:spcAft>
                      </a:pPr>
                      <a:r>
                        <a:rPr lang="fr-BE" sz="1800" dirty="0">
                          <a:effectLst/>
                        </a:rPr>
                        <a:t>Enquête sociale / sur les moyens d’existence</a:t>
                      </a:r>
                      <a:endParaRPr lang="fr-BE" sz="16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BE" sz="2000" b="1">
                          <a:solidFill>
                            <a:schemeClr val="tx1"/>
                          </a:solidFill>
                          <a:effectLst/>
                        </a:rPr>
                        <a:t>X</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 </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11264785"/>
                  </a:ext>
                </a:extLst>
              </a:tr>
              <a:tr h="771250">
                <a:tc>
                  <a:txBody>
                    <a:bodyPr/>
                    <a:lstStyle/>
                    <a:p>
                      <a:pPr algn="l">
                        <a:lnSpc>
                          <a:spcPct val="115000"/>
                        </a:lnSpc>
                        <a:spcAft>
                          <a:spcPts val="0"/>
                        </a:spcAft>
                      </a:pPr>
                      <a:r>
                        <a:rPr lang="fr-BE" sz="1800" dirty="0">
                          <a:effectLst/>
                        </a:rPr>
                        <a:t>Validation communautaire</a:t>
                      </a:r>
                      <a:endParaRPr lang="fr-BE" sz="16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BE" sz="2000" b="1">
                          <a:solidFill>
                            <a:schemeClr val="tx1"/>
                          </a:solidFill>
                          <a:effectLst/>
                        </a:rPr>
                        <a:t>X</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 </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X</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a:solidFill>
                            <a:schemeClr val="tx1"/>
                          </a:solidFill>
                          <a:effectLst/>
                        </a:rPr>
                        <a:t>X</a:t>
                      </a:r>
                      <a:endParaRPr lang="fr-BE" sz="1800" b="1">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dirty="0">
                          <a:solidFill>
                            <a:schemeClr val="tx1"/>
                          </a:solidFill>
                          <a:effectLst/>
                        </a:rPr>
                        <a:t>X</a:t>
                      </a:r>
                      <a:endParaRPr lang="fr-BE" sz="18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fr-BE" sz="2000" b="1" i="1" dirty="0">
                          <a:solidFill>
                            <a:schemeClr val="tx1"/>
                          </a:solidFill>
                          <a:effectLst/>
                        </a:rPr>
                        <a:t>X*</a:t>
                      </a:r>
                      <a:endParaRPr lang="fr-BE" sz="1800" b="1" i="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8410529"/>
                  </a:ext>
                </a:extLst>
              </a:tr>
            </a:tbl>
          </a:graphicData>
        </a:graphic>
      </p:graphicFrame>
    </p:spTree>
    <p:extLst>
      <p:ext uri="{BB962C8B-B14F-4D97-AF65-F5344CB8AC3E}">
        <p14:creationId xmlns:p14="http://schemas.microsoft.com/office/powerpoint/2010/main" val="41736977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74813" y="1456305"/>
            <a:ext cx="4775200" cy="3581400"/>
          </a:xfrm>
        </p:spPr>
      </p:pic>
      <p:pic>
        <p:nvPicPr>
          <p:cNvPr id="2" name="Image 1"/>
          <p:cNvPicPr>
            <a:picLocks noChangeAspect="1"/>
          </p:cNvPicPr>
          <p:nvPr/>
        </p:nvPicPr>
        <p:blipFill>
          <a:blip r:embed="rId3"/>
          <a:stretch>
            <a:fillRect/>
          </a:stretch>
        </p:blipFill>
        <p:spPr>
          <a:xfrm>
            <a:off x="6255612" y="2789767"/>
            <a:ext cx="5727383" cy="4044283"/>
          </a:xfrm>
          <a:prstGeom prst="rect">
            <a:avLst/>
          </a:prstGeom>
        </p:spPr>
      </p:pic>
      <p:pic>
        <p:nvPicPr>
          <p:cNvPr id="8" name="Picture 2" descr="RÃ©sultat de recherche d'images pour &quot;programme de bourse de sÃ©curitÃ© familiale sÃ©nÃ©gal&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049" y="113213"/>
            <a:ext cx="4320631" cy="31337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68617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425" y="428625"/>
            <a:ext cx="10820400" cy="1485900"/>
          </a:xfrm>
        </p:spPr>
        <p:txBody>
          <a:bodyPr>
            <a:normAutofit/>
          </a:bodyPr>
          <a:lstStyle/>
          <a:p>
            <a:r>
              <a:rPr lang="fr-BE" sz="4000" dirty="0" smtClean="0"/>
              <a:t>Premiers constats issus de l’analyse comparative </a:t>
            </a:r>
            <a:endParaRPr lang="fr-BE" sz="4000" dirty="0"/>
          </a:p>
        </p:txBody>
      </p:sp>
      <p:sp>
        <p:nvSpPr>
          <p:cNvPr id="3" name="Espace réservé du contenu 2"/>
          <p:cNvSpPr>
            <a:spLocks noGrp="1"/>
          </p:cNvSpPr>
          <p:nvPr>
            <p:ph idx="1"/>
          </p:nvPr>
        </p:nvSpPr>
        <p:spPr>
          <a:xfrm>
            <a:off x="985447" y="1559123"/>
            <a:ext cx="6819900" cy="2141220"/>
          </a:xfrm>
        </p:spPr>
        <p:txBody>
          <a:bodyPr>
            <a:normAutofit/>
          </a:bodyPr>
          <a:lstStyle/>
          <a:p>
            <a:r>
              <a:rPr lang="fr-BE" b="1" dirty="0"/>
              <a:t>Le ciblage communautaire au cœur des dispositifs </a:t>
            </a:r>
            <a:endParaRPr lang="fr-BE" b="1" dirty="0" smtClean="0"/>
          </a:p>
          <a:p>
            <a:pPr lvl="1"/>
            <a:r>
              <a:rPr lang="fr-BE" dirty="0" smtClean="0"/>
              <a:t>Justifiée par la connaissance </a:t>
            </a:r>
            <a:r>
              <a:rPr lang="fr-BE" dirty="0"/>
              <a:t>interpersonnelle et du contexte local</a:t>
            </a:r>
          </a:p>
          <a:p>
            <a:pPr lvl="1"/>
            <a:r>
              <a:rPr lang="fr-BE" dirty="0" smtClean="0"/>
              <a:t>Et des considérations très </a:t>
            </a:r>
            <a:r>
              <a:rPr lang="fr-BE" dirty="0"/>
              <a:t>utilitaristes (souci d’économie, injonction participative, contexte d’insécurité)</a:t>
            </a:r>
          </a:p>
          <a:p>
            <a:pPr lvl="1"/>
            <a:endParaRPr lang="fr-BE" dirty="0"/>
          </a:p>
          <a:p>
            <a:endParaRPr lang="fr-BE" dirty="0"/>
          </a:p>
        </p:txBody>
      </p:sp>
      <p:pic>
        <p:nvPicPr>
          <p:cNvPr id="4" name="Image 3"/>
          <p:cNvPicPr>
            <a:picLocks noChangeAspect="1"/>
          </p:cNvPicPr>
          <p:nvPr/>
        </p:nvPicPr>
        <p:blipFill>
          <a:blip r:embed="rId2"/>
          <a:stretch>
            <a:fillRect/>
          </a:stretch>
        </p:blipFill>
        <p:spPr>
          <a:xfrm>
            <a:off x="7805347" y="1458991"/>
            <a:ext cx="4129478" cy="1992150"/>
          </a:xfrm>
          <a:prstGeom prst="rect">
            <a:avLst/>
          </a:prstGeom>
        </p:spPr>
      </p:pic>
      <p:sp>
        <p:nvSpPr>
          <p:cNvPr id="5" name="ZoneTexte 4"/>
          <p:cNvSpPr txBox="1"/>
          <p:nvPr/>
        </p:nvSpPr>
        <p:spPr>
          <a:xfrm>
            <a:off x="1114425" y="4038600"/>
            <a:ext cx="10949378" cy="2097497"/>
          </a:xfrm>
          <a:prstGeom prst="rect">
            <a:avLst/>
          </a:prstGeom>
          <a:noFill/>
        </p:spPr>
        <p:txBody>
          <a:bodyPr wrap="square" rtlCol="0">
            <a:spAutoFit/>
          </a:bodyPr>
          <a:lstStyle/>
          <a:p>
            <a:pPr marL="384048" lvl="0" indent="-384048">
              <a:lnSpc>
                <a:spcPct val="94000"/>
              </a:lnSpc>
              <a:spcBef>
                <a:spcPts val="1000"/>
              </a:spcBef>
              <a:spcAft>
                <a:spcPts val="200"/>
              </a:spcAft>
              <a:buFont typeface="Franklin Gothic Book" panose="020B0503020102020204" pitchFamily="34" charset="0"/>
              <a:buChar char="■"/>
            </a:pPr>
            <a:r>
              <a:rPr lang="fr-BE" sz="2000" dirty="0">
                <a:solidFill>
                  <a:srgbClr val="335B74"/>
                </a:solidFill>
              </a:rPr>
              <a:t>Mais par </a:t>
            </a:r>
            <a:r>
              <a:rPr lang="fr-BE" sz="2000" b="1" dirty="0">
                <a:solidFill>
                  <a:srgbClr val="335B74"/>
                </a:solidFill>
              </a:rPr>
              <a:t>méfiance des dérives communautaires </a:t>
            </a:r>
            <a:r>
              <a:rPr lang="fr-BE" sz="2000" dirty="0">
                <a:solidFill>
                  <a:srgbClr val="335B74"/>
                </a:solidFill>
              </a:rPr>
              <a:t>(« </a:t>
            </a:r>
            <a:r>
              <a:rPr lang="fr-BE" sz="2000" i="1" dirty="0">
                <a:solidFill>
                  <a:srgbClr val="335B74"/>
                </a:solidFill>
              </a:rPr>
              <a:t>elite capture »</a:t>
            </a:r>
            <a:r>
              <a:rPr lang="fr-BE" sz="2000" dirty="0">
                <a:solidFill>
                  <a:srgbClr val="335B74"/>
                </a:solidFill>
              </a:rPr>
              <a:t>), différentes étapes sont introduites pour augmenter la fiabilité du processus :</a:t>
            </a:r>
          </a:p>
          <a:p>
            <a:pPr marL="914400" lvl="1" indent="-384048">
              <a:lnSpc>
                <a:spcPct val="94000"/>
              </a:lnSpc>
              <a:spcBef>
                <a:spcPts val="500"/>
              </a:spcBef>
              <a:spcAft>
                <a:spcPts val="200"/>
              </a:spcAft>
              <a:buFont typeface="Franklin Gothic Book" panose="020B0503020102020204" pitchFamily="34" charset="0"/>
              <a:buChar char="–"/>
            </a:pPr>
            <a:r>
              <a:rPr lang="fr-BE" sz="2000" i="1" dirty="0" smtClean="0">
                <a:solidFill>
                  <a:srgbClr val="335B74"/>
                </a:solidFill>
              </a:rPr>
              <a:t>Soit antérieures </a:t>
            </a:r>
            <a:r>
              <a:rPr lang="fr-BE" sz="2000" i="1" dirty="0">
                <a:solidFill>
                  <a:srgbClr val="335B74"/>
                </a:solidFill>
              </a:rPr>
              <a:t>(quotas, identification de </a:t>
            </a:r>
            <a:r>
              <a:rPr lang="fr-BE" sz="2000" i="1" dirty="0" smtClean="0">
                <a:solidFill>
                  <a:srgbClr val="335B74"/>
                </a:solidFill>
              </a:rPr>
              <a:t>critères, pondération)</a:t>
            </a:r>
            <a:endParaRPr lang="fr-BE" sz="2000" i="1" dirty="0">
              <a:solidFill>
                <a:srgbClr val="335B74"/>
              </a:solidFill>
            </a:endParaRPr>
          </a:p>
          <a:p>
            <a:pPr marL="914400" lvl="1" indent="-384048">
              <a:lnSpc>
                <a:spcPct val="94000"/>
              </a:lnSpc>
              <a:spcBef>
                <a:spcPts val="500"/>
              </a:spcBef>
              <a:spcAft>
                <a:spcPts val="200"/>
              </a:spcAft>
              <a:buFont typeface="Franklin Gothic Book" panose="020B0503020102020204" pitchFamily="34" charset="0"/>
              <a:buChar char="–"/>
            </a:pPr>
            <a:r>
              <a:rPr lang="fr-BE" sz="2000" i="1" dirty="0" smtClean="0">
                <a:solidFill>
                  <a:srgbClr val="335B74"/>
                </a:solidFill>
              </a:rPr>
              <a:t>Soit postérieures</a:t>
            </a:r>
            <a:r>
              <a:rPr lang="fr-BE" sz="2000" i="1" dirty="0">
                <a:solidFill>
                  <a:srgbClr val="335B74"/>
                </a:solidFill>
              </a:rPr>
              <a:t>, relevant du contrôle (enquêtes sociales, PMT, validation communautaire, visites à domicile, comité de plaintes, </a:t>
            </a:r>
            <a:r>
              <a:rPr lang="fr-BE" sz="2000" i="1" dirty="0" smtClean="0">
                <a:solidFill>
                  <a:srgbClr val="335B74"/>
                </a:solidFill>
              </a:rPr>
              <a:t>…)</a:t>
            </a:r>
          </a:p>
          <a:p>
            <a:pPr marL="914400" lvl="1" indent="-384048">
              <a:lnSpc>
                <a:spcPct val="94000"/>
              </a:lnSpc>
              <a:spcBef>
                <a:spcPts val="500"/>
              </a:spcBef>
              <a:spcAft>
                <a:spcPts val="200"/>
              </a:spcAft>
              <a:buFont typeface="Franklin Gothic Book" panose="020B0503020102020204" pitchFamily="34" charset="0"/>
              <a:buChar char="–"/>
            </a:pPr>
            <a:r>
              <a:rPr lang="fr-BE" sz="2000" i="1" dirty="0" smtClean="0">
                <a:solidFill>
                  <a:srgbClr val="335B74"/>
                </a:solidFill>
              </a:rPr>
              <a:t>Ou une combinaison</a:t>
            </a:r>
          </a:p>
        </p:txBody>
      </p:sp>
    </p:spTree>
    <p:extLst>
      <p:ext uri="{BB962C8B-B14F-4D97-AF65-F5344CB8AC3E}">
        <p14:creationId xmlns:p14="http://schemas.microsoft.com/office/powerpoint/2010/main" val="3262204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2800" dirty="0" smtClean="0"/>
              <a:t>Les dispositifs de ciblage à l’épreuve du terrain</a:t>
            </a:r>
            <a:r>
              <a:rPr lang="fr-BE" sz="2800" i="1" dirty="0" smtClean="0"/>
              <a:t/>
            </a:r>
            <a:br>
              <a:rPr lang="fr-BE" sz="2800" i="1" dirty="0" smtClean="0"/>
            </a:br>
            <a:r>
              <a:rPr lang="fr-BE" sz="2800" i="1" dirty="0" smtClean="0"/>
              <a:t>1. Formulation et encadrement du processus communautaire</a:t>
            </a:r>
            <a:endParaRPr lang="fr-BE" sz="2800" i="1" dirty="0"/>
          </a:p>
        </p:txBody>
      </p:sp>
      <p:sp>
        <p:nvSpPr>
          <p:cNvPr id="3" name="Espace réservé du contenu 2"/>
          <p:cNvSpPr>
            <a:spLocks noGrp="1"/>
          </p:cNvSpPr>
          <p:nvPr>
            <p:ph idx="1"/>
          </p:nvPr>
        </p:nvSpPr>
        <p:spPr>
          <a:xfrm>
            <a:off x="1371600" y="2171700"/>
            <a:ext cx="9601200" cy="4429397"/>
          </a:xfrm>
        </p:spPr>
        <p:txBody>
          <a:bodyPr>
            <a:normAutofit lnSpcReduction="10000"/>
          </a:bodyPr>
          <a:lstStyle/>
          <a:p>
            <a:pPr marL="0" indent="0">
              <a:buNone/>
            </a:pPr>
            <a:r>
              <a:rPr lang="fr-BE" dirty="0"/>
              <a:t>Le </a:t>
            </a:r>
            <a:r>
              <a:rPr lang="fr-BE" b="1" dirty="0"/>
              <a:t>degré d’encadrement </a:t>
            </a:r>
            <a:r>
              <a:rPr lang="fr-BE" dirty="0"/>
              <a:t>du processus de ciblage communautaire est </a:t>
            </a:r>
            <a:r>
              <a:rPr lang="fr-BE" dirty="0" smtClean="0"/>
              <a:t>variable :</a:t>
            </a:r>
          </a:p>
          <a:p>
            <a:r>
              <a:rPr lang="fr-BE" dirty="0" smtClean="0"/>
              <a:t> d’un </a:t>
            </a:r>
            <a:r>
              <a:rPr lang="fr-BE" dirty="0"/>
              <a:t>dispositif à l’autre </a:t>
            </a:r>
            <a:endParaRPr lang="fr-BE" dirty="0" smtClean="0"/>
          </a:p>
          <a:p>
            <a:pPr lvl="1"/>
            <a:r>
              <a:rPr lang="fr-BE" dirty="0" smtClean="0"/>
              <a:t>Perceptions que </a:t>
            </a:r>
            <a:r>
              <a:rPr lang="fr-BE" dirty="0"/>
              <a:t>les acteurs ont des communautés </a:t>
            </a:r>
            <a:r>
              <a:rPr lang="fr-BE" dirty="0" smtClean="0"/>
              <a:t>(Mali)</a:t>
            </a:r>
          </a:p>
          <a:p>
            <a:r>
              <a:rPr lang="fr-BE" dirty="0" smtClean="0"/>
              <a:t>au </a:t>
            </a:r>
            <a:r>
              <a:rPr lang="fr-BE" dirty="0"/>
              <a:t>cours du temps, en fonction des moyens </a:t>
            </a:r>
            <a:r>
              <a:rPr lang="fr-BE" dirty="0" smtClean="0"/>
              <a:t>disponibles</a:t>
            </a:r>
          </a:p>
          <a:p>
            <a:pPr lvl="1"/>
            <a:r>
              <a:rPr lang="fr-BE" dirty="0" smtClean="0"/>
              <a:t>Manque d’encadrement (comités inexistants, tirage au sort) puis formation des comités de ciblage suite à l’appui de la Banque Mondiale (Sénégal)</a:t>
            </a:r>
          </a:p>
          <a:p>
            <a:pPr marL="0" indent="0">
              <a:buNone/>
            </a:pPr>
            <a:r>
              <a:rPr lang="fr-BE" b="1" dirty="0"/>
              <a:t>Variation dans les pratiques </a:t>
            </a:r>
            <a:r>
              <a:rPr lang="fr-BE" dirty="0"/>
              <a:t>malgré un processus fortement encadré (Bénin)</a:t>
            </a:r>
          </a:p>
          <a:p>
            <a:pPr marL="530352" lvl="1" indent="0">
              <a:buNone/>
            </a:pPr>
            <a:r>
              <a:rPr lang="fr-BE" dirty="0" smtClean="0"/>
              <a:t>+ </a:t>
            </a:r>
            <a:r>
              <a:rPr lang="fr-BE" i="0" dirty="0"/>
              <a:t>absence de quotas prédéfinis :  </a:t>
            </a:r>
          </a:p>
          <a:p>
            <a:pPr marL="530352" lvl="1" indent="0">
              <a:buNone/>
            </a:pPr>
            <a:endParaRPr lang="fr-BE" i="0" dirty="0"/>
          </a:p>
          <a:p>
            <a:pPr marL="0" indent="0">
              <a:buNone/>
            </a:pPr>
            <a:r>
              <a:rPr lang="fr-BE" i="1" dirty="0"/>
              <a:t>« On a été tellement rigoureux. […] ça fait qu’il y a des gens que les gens avaient pris mais bon, parce que finalement, on a dit ‘non, ça là, faut pas qu’on nous tape dessus’ […] parce que si ce n’est pas bien fait, ça va porter mon nom » </a:t>
            </a:r>
            <a:r>
              <a:rPr lang="fr-BE" dirty="0"/>
              <a:t>(Chef d’arrondissement). </a:t>
            </a:r>
          </a:p>
          <a:p>
            <a:pPr marL="0" indent="0">
              <a:buNone/>
            </a:pPr>
            <a:endParaRPr lang="fr-BE" dirty="0" smtClean="0"/>
          </a:p>
        </p:txBody>
      </p:sp>
    </p:spTree>
    <p:extLst>
      <p:ext uri="{BB962C8B-B14F-4D97-AF65-F5344CB8AC3E}">
        <p14:creationId xmlns:p14="http://schemas.microsoft.com/office/powerpoint/2010/main" val="2794055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685800"/>
            <a:ext cx="9601200" cy="1221377"/>
          </a:xfrm>
        </p:spPr>
        <p:txBody>
          <a:bodyPr>
            <a:normAutofit/>
          </a:bodyPr>
          <a:lstStyle/>
          <a:p>
            <a:r>
              <a:rPr lang="fr-BE" sz="2800" dirty="0"/>
              <a:t>Les dispositifs de ciblage à l’épreuve du terrain</a:t>
            </a:r>
            <a:r>
              <a:rPr lang="fr-BE" sz="2800" i="1" dirty="0"/>
              <a:t/>
            </a:r>
            <a:br>
              <a:rPr lang="fr-BE" sz="2800" i="1" dirty="0"/>
            </a:br>
            <a:r>
              <a:rPr lang="fr-BE" sz="2800" i="1" dirty="0" smtClean="0"/>
              <a:t>2. Formulation et compréhension de la cible</a:t>
            </a:r>
            <a:endParaRPr lang="fr-BE" sz="2800" dirty="0"/>
          </a:p>
        </p:txBody>
      </p:sp>
      <p:sp>
        <p:nvSpPr>
          <p:cNvPr id="3" name="Espace réservé du contenu 2"/>
          <p:cNvSpPr>
            <a:spLocks noGrp="1"/>
          </p:cNvSpPr>
          <p:nvPr>
            <p:ph idx="1"/>
          </p:nvPr>
        </p:nvSpPr>
        <p:spPr>
          <a:xfrm>
            <a:off x="1223553" y="1750423"/>
            <a:ext cx="10472057" cy="4746172"/>
          </a:xfrm>
        </p:spPr>
        <p:txBody>
          <a:bodyPr>
            <a:normAutofit/>
          </a:bodyPr>
          <a:lstStyle/>
          <a:p>
            <a:endParaRPr lang="fr-BE" b="1" dirty="0" smtClean="0"/>
          </a:p>
          <a:p>
            <a:r>
              <a:rPr lang="fr-BE" b="1" dirty="0" smtClean="0"/>
              <a:t>Variation dans la terminologie utilisée :</a:t>
            </a:r>
          </a:p>
          <a:p>
            <a:pPr lvl="1"/>
            <a:r>
              <a:rPr lang="fr-BE" dirty="0" smtClean="0"/>
              <a:t>Indigence, (grande ou extrême) pauvreté, vulnérabilité</a:t>
            </a:r>
          </a:p>
          <a:p>
            <a:pPr lvl="1"/>
            <a:r>
              <a:rPr lang="fr-BE" i="0" dirty="0" smtClean="0"/>
              <a:t>Traduction en langues locales : « </a:t>
            </a:r>
            <a:r>
              <a:rPr lang="fr-BE" dirty="0"/>
              <a:t>‘</a:t>
            </a:r>
            <a:r>
              <a:rPr lang="fr-BE" dirty="0" err="1"/>
              <a:t>Wamonon</a:t>
            </a:r>
            <a:r>
              <a:rPr lang="fr-BE" dirty="0"/>
              <a:t>’, ceux qui n’ont rien du tout » </a:t>
            </a:r>
            <a:r>
              <a:rPr lang="fr-BE" dirty="0" smtClean="0"/>
              <a:t>(Bénin)</a:t>
            </a:r>
          </a:p>
          <a:p>
            <a:endParaRPr lang="fr-BE" b="1" dirty="0" smtClean="0"/>
          </a:p>
          <a:p>
            <a:r>
              <a:rPr lang="fr-BE" b="1" dirty="0" smtClean="0"/>
              <a:t>Des sous-catégories de la population ou critères </a:t>
            </a:r>
            <a:r>
              <a:rPr lang="fr-BE" dirty="0" smtClean="0"/>
              <a:t>sont parfois définis </a:t>
            </a:r>
            <a:r>
              <a:rPr lang="fr-BE" i="1" dirty="0" smtClean="0"/>
              <a:t>a priori</a:t>
            </a:r>
            <a:r>
              <a:rPr lang="fr-BE" dirty="0" smtClean="0"/>
              <a:t>:</a:t>
            </a:r>
          </a:p>
          <a:p>
            <a:pPr marL="0" lvl="1" indent="0" algn="just">
              <a:spcBef>
                <a:spcPts val="1000"/>
              </a:spcBef>
              <a:buNone/>
            </a:pPr>
            <a:r>
              <a:rPr lang="fr-BE" dirty="0"/>
              <a:t>« Et qu’est-ce qu’on entend par plus pauvres ? Et on revient sur la définition : c’est celui-là, qui, dans le village, lorsqu’il est malade, lorsque quelqu’un ne lui vient pas en appui, il ne peut pas se soigner […] celui qui, dans le village, lorsque son enfant est renvoyé pour non-paiement de la contribution scolaire, c’est que l’enfant doit abandonner. Il n’a rien à aller vendre. Donc, c’est des gens comme ça qu’on </a:t>
            </a:r>
            <a:r>
              <a:rPr lang="fr-BE" dirty="0" smtClean="0"/>
              <a:t>veut</a:t>
            </a:r>
            <a:r>
              <a:rPr lang="fr-BE" dirty="0"/>
              <a:t> » </a:t>
            </a:r>
            <a:r>
              <a:rPr lang="fr-BE" i="0" dirty="0"/>
              <a:t>(Assistant social, Bénin). </a:t>
            </a:r>
          </a:p>
        </p:txBody>
      </p:sp>
    </p:spTree>
    <p:extLst>
      <p:ext uri="{BB962C8B-B14F-4D97-AF65-F5344CB8AC3E}">
        <p14:creationId xmlns:p14="http://schemas.microsoft.com/office/powerpoint/2010/main" val="424995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97428" y="1881051"/>
            <a:ext cx="9601200" cy="4230189"/>
          </a:xfrm>
        </p:spPr>
        <p:txBody>
          <a:bodyPr>
            <a:normAutofit lnSpcReduction="10000"/>
          </a:bodyPr>
          <a:lstStyle/>
          <a:p>
            <a:r>
              <a:rPr lang="fr-BE" dirty="0" smtClean="0"/>
              <a:t>Ces sous-catégories ou critères peuvent :</a:t>
            </a:r>
          </a:p>
          <a:p>
            <a:pPr lvl="1"/>
            <a:r>
              <a:rPr lang="fr-BE" dirty="0" smtClean="0"/>
              <a:t>entraîner une </a:t>
            </a:r>
            <a:r>
              <a:rPr lang="fr-BE" b="1" dirty="0"/>
              <a:t>« surreprésentation » </a:t>
            </a:r>
            <a:r>
              <a:rPr lang="fr-BE" dirty="0"/>
              <a:t>de certaines catégories </a:t>
            </a:r>
          </a:p>
          <a:p>
            <a:pPr lvl="1"/>
            <a:r>
              <a:rPr lang="fr-BE" dirty="0" smtClean="0"/>
              <a:t>et </a:t>
            </a:r>
            <a:r>
              <a:rPr lang="fr-BE" b="1" dirty="0"/>
              <a:t>brouiller le </a:t>
            </a:r>
            <a:r>
              <a:rPr lang="fr-BE" b="1" dirty="0" smtClean="0"/>
              <a:t>message</a:t>
            </a:r>
            <a:endParaRPr lang="fr-BE" dirty="0"/>
          </a:p>
          <a:p>
            <a:pPr marL="0" indent="0" algn="just">
              <a:buNone/>
            </a:pPr>
            <a:r>
              <a:rPr lang="fr-BE" dirty="0" smtClean="0"/>
              <a:t>Exemple </a:t>
            </a:r>
            <a:r>
              <a:rPr lang="fr-BE" dirty="0"/>
              <a:t>du critère « femme enceinte ou allaitante » (Mali</a:t>
            </a:r>
            <a:r>
              <a:rPr lang="fr-BE" dirty="0" smtClean="0"/>
              <a:t>) : </a:t>
            </a:r>
            <a:r>
              <a:rPr lang="fr-BE" i="1" dirty="0" smtClean="0"/>
              <a:t>«</a:t>
            </a:r>
            <a:r>
              <a:rPr lang="fr-BE" i="1" dirty="0"/>
              <a:t> Le jour de la distribution les gens viennent. Tu vas voir des vieux qui viennent et qui vont dire qu’eux ils sont vieux, vulnérables mais on ne les a pas choisis. Mais ce sont des gens qui ne maîtrisent pas les critères de sélection, c’est pourquoi ils pensent qu’ils méritent cette sélection, quand ils viennent on leur fait comprendre » </a:t>
            </a:r>
            <a:r>
              <a:rPr lang="fr-BE" dirty="0"/>
              <a:t>(Agent ONG, nord Mali</a:t>
            </a:r>
            <a:r>
              <a:rPr lang="fr-BE" dirty="0" smtClean="0"/>
              <a:t>).</a:t>
            </a:r>
          </a:p>
          <a:p>
            <a:pPr marL="0" indent="0">
              <a:buNone/>
            </a:pPr>
            <a:endParaRPr lang="fr-BE" dirty="0"/>
          </a:p>
          <a:p>
            <a:r>
              <a:rPr lang="fr-BE" b="1" dirty="0"/>
              <a:t>Définition et variation de la cible en fonction : </a:t>
            </a:r>
          </a:p>
          <a:p>
            <a:pPr lvl="1"/>
            <a:r>
              <a:rPr lang="fr-BE" dirty="0"/>
              <a:t>En fonction </a:t>
            </a:r>
            <a:r>
              <a:rPr lang="fr-BE" b="1" dirty="0"/>
              <a:t>des financements disponibles</a:t>
            </a:r>
          </a:p>
          <a:p>
            <a:pPr lvl="1"/>
            <a:r>
              <a:rPr lang="fr-BE" dirty="0"/>
              <a:t>En fonction </a:t>
            </a:r>
            <a:r>
              <a:rPr lang="fr-BE" b="1" dirty="0"/>
              <a:t>des taux nationaux (d’extrême) pauvreté</a:t>
            </a:r>
            <a:endParaRPr lang="fr-BE" b="1" i="0" dirty="0"/>
          </a:p>
          <a:p>
            <a:endParaRPr lang="fr-BE" dirty="0"/>
          </a:p>
        </p:txBody>
      </p:sp>
      <p:sp>
        <p:nvSpPr>
          <p:cNvPr id="4" name="Titre 1"/>
          <p:cNvSpPr>
            <a:spLocks noGrp="1"/>
          </p:cNvSpPr>
          <p:nvPr>
            <p:ph type="title"/>
          </p:nvPr>
        </p:nvSpPr>
        <p:spPr>
          <a:xfrm>
            <a:off x="1371600" y="685800"/>
            <a:ext cx="9601200" cy="1003663"/>
          </a:xfrm>
        </p:spPr>
        <p:txBody>
          <a:bodyPr>
            <a:normAutofit/>
          </a:bodyPr>
          <a:lstStyle/>
          <a:p>
            <a:r>
              <a:rPr lang="fr-BE" sz="2800" dirty="0"/>
              <a:t>Les dispositifs de ciblage à l’épreuve du terrain</a:t>
            </a:r>
            <a:r>
              <a:rPr lang="fr-BE" sz="2800" i="1" dirty="0"/>
              <a:t/>
            </a:r>
            <a:br>
              <a:rPr lang="fr-BE" sz="2800" i="1" dirty="0"/>
            </a:br>
            <a:r>
              <a:rPr lang="fr-BE" sz="2800" i="1" dirty="0" smtClean="0"/>
              <a:t>2. Formulation et compréhension de la cible</a:t>
            </a:r>
            <a:endParaRPr lang="fr-BE" sz="2800" dirty="0"/>
          </a:p>
        </p:txBody>
      </p:sp>
    </p:spTree>
    <p:extLst>
      <p:ext uri="{BB962C8B-B14F-4D97-AF65-F5344CB8AC3E}">
        <p14:creationId xmlns:p14="http://schemas.microsoft.com/office/powerpoint/2010/main" val="523730885"/>
      </p:ext>
    </p:extLst>
  </p:cSld>
  <p:clrMapOvr>
    <a:masterClrMapping/>
  </p:clrMapOvr>
</p:sld>
</file>

<file path=ppt/theme/theme1.xml><?xml version="1.0" encoding="utf-8"?>
<a:theme xmlns:a="http://schemas.openxmlformats.org/drawingml/2006/main" name="Crop">
  <a:themeElements>
    <a:clrScheme name="Ble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Rogner</Template>
  <TotalTime>200</TotalTime>
  <Words>616</Words>
  <Application>Microsoft Office PowerPoint</Application>
  <PresentationFormat>Grand écran</PresentationFormat>
  <Paragraphs>172</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Calibri</vt:lpstr>
      <vt:lpstr>Calibri Light</vt:lpstr>
      <vt:lpstr>Franklin Gothic Book</vt:lpstr>
      <vt:lpstr>Times New Roman</vt:lpstr>
      <vt:lpstr>Wingdings</vt:lpstr>
      <vt:lpstr>Crop</vt:lpstr>
      <vt:lpstr>  Les processus d’identification des plus pauvres à l’épreuve du terrain :  une comparaison Bénin-Mali-Sénégal </vt:lpstr>
      <vt:lpstr>Contexte historique</vt:lpstr>
      <vt:lpstr>Questions de recherche et méthodologie</vt:lpstr>
      <vt:lpstr>Présentation des dispositifs de ciblage</vt:lpstr>
      <vt:lpstr>Présentation PowerPoint</vt:lpstr>
      <vt:lpstr>Premiers constats issus de l’analyse comparative </vt:lpstr>
      <vt:lpstr>Les dispositifs de ciblage à l’épreuve du terrain 1. Formulation et encadrement du processus communautaire</vt:lpstr>
      <vt:lpstr>Les dispositifs de ciblage à l’épreuve du terrain 2. Formulation et compréhension de la cible</vt:lpstr>
      <vt:lpstr>Les dispositifs de ciblage à l’épreuve du terrain 2. Formulation et compréhension de la cible</vt:lpstr>
      <vt:lpstr>Présentation PowerPoint</vt:lpstr>
      <vt:lpstr>Présentation PowerPoint</vt:lpstr>
      <vt:lpstr>Présentation PowerPoint</vt:lpstr>
      <vt:lpstr>Les dispositifs de ciblage à l’épreuve du terrain 3. Formulation et mise en œuvre des enquêtes </vt:lpstr>
      <vt:lpstr>Les dispositifs de ciblage à l’épreuve du terrain 4. Dénonciation du clientélisme, appropriations et (non)acceptation du ciblage</vt:lpstr>
      <vt:lpstr>Les dispositifs de ciblage à l’épreuve du terrain 4. Dénonciation du clientélisme, appropriations et (non)acceptation du ciblage</vt:lpstr>
      <vt:lpstr>Les dispositifs de ciblage à l’épreuve du terrain 4. Dénonciation du clientélisme, appropriations et (non)acceptation du ciblage</vt:lpstr>
      <vt:lpstr>La revanche des contextes ?</vt:lpstr>
      <vt:lpstr>Conclusion : d’un modèle voyageur à l’autre… les Registres sociaux</vt:lpstr>
      <vt:lpstr>Merci de votre aimable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processus d’identification des plus pauvres à l’épreuve du terrain :  une comparaison bénin-mali-sénégal</dc:title>
  <dc:creator>Céline Deville</dc:creator>
  <cp:lastModifiedBy>Céline Deville</cp:lastModifiedBy>
  <cp:revision>38</cp:revision>
  <dcterms:created xsi:type="dcterms:W3CDTF">2018-05-22T17:52:20Z</dcterms:created>
  <dcterms:modified xsi:type="dcterms:W3CDTF">2018-05-24T07:01:07Z</dcterms:modified>
</cp:coreProperties>
</file>