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417" r:id="rId3"/>
    <p:sldId id="396" r:id="rId4"/>
    <p:sldId id="418" r:id="rId5"/>
    <p:sldId id="397" r:id="rId6"/>
    <p:sldId id="415" r:id="rId7"/>
    <p:sldId id="398" r:id="rId8"/>
    <p:sldId id="399" r:id="rId9"/>
    <p:sldId id="339" r:id="rId10"/>
    <p:sldId id="340" r:id="rId11"/>
    <p:sldId id="350" r:id="rId12"/>
    <p:sldId id="430" r:id="rId13"/>
    <p:sldId id="431" r:id="rId14"/>
    <p:sldId id="349" r:id="rId15"/>
    <p:sldId id="421" r:id="rId16"/>
    <p:sldId id="413" r:id="rId17"/>
    <p:sldId id="412" r:id="rId18"/>
    <p:sldId id="411" r:id="rId19"/>
    <p:sldId id="279" r:id="rId20"/>
    <p:sldId id="432" r:id="rId21"/>
    <p:sldId id="451" r:id="rId22"/>
    <p:sldId id="446" r:id="rId23"/>
    <p:sldId id="447" r:id="rId24"/>
    <p:sldId id="449" r:id="rId25"/>
    <p:sldId id="435" r:id="rId26"/>
    <p:sldId id="395" r:id="rId27"/>
    <p:sldId id="437" r:id="rId28"/>
    <p:sldId id="304" r:id="rId29"/>
    <p:sldId id="393" r:id="rId30"/>
    <p:sldId id="353" r:id="rId31"/>
    <p:sldId id="354" r:id="rId32"/>
    <p:sldId id="357" r:id="rId33"/>
    <p:sldId id="358" r:id="rId34"/>
    <p:sldId id="359" r:id="rId35"/>
    <p:sldId id="453" r:id="rId36"/>
    <p:sldId id="456" r:id="rId37"/>
    <p:sldId id="309" r:id="rId38"/>
    <p:sldId id="322" r:id="rId39"/>
    <p:sldId id="310" r:id="rId40"/>
    <p:sldId id="311" r:id="rId41"/>
    <p:sldId id="326" r:id="rId42"/>
    <p:sldId id="319" r:id="rId43"/>
    <p:sldId id="320" r:id="rId44"/>
    <p:sldId id="321" r:id="rId45"/>
    <p:sldId id="312" r:id="rId46"/>
    <p:sldId id="457" r:id="rId47"/>
    <p:sldId id="383" r:id="rId48"/>
    <p:sldId id="458" r:id="rId4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01" autoAdjust="0"/>
    <p:restoredTop sz="94660"/>
  </p:normalViewPr>
  <p:slideViewPr>
    <p:cSldViewPr snapToGrid="0">
      <p:cViewPr varScale="1">
        <p:scale>
          <a:sx n="69" d="100"/>
          <a:sy n="69" d="100"/>
        </p:scale>
        <p:origin x="-126"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60ADAD2-9829-43CC-B0F1-76C8C8E071BC}" type="datetimeFigureOut">
              <a:rPr lang="fr-BE" smtClean="0"/>
              <a:t>14-06-17</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39C3618-36EE-45D9-A708-57A9F6D0846F}" type="slidenum">
              <a:rPr lang="fr-BE" smtClean="0"/>
              <a:t>‹N°›</a:t>
            </a:fld>
            <a:endParaRPr lang="fr-BE"/>
          </a:p>
        </p:txBody>
      </p:sp>
    </p:spTree>
    <p:extLst>
      <p:ext uri="{BB962C8B-B14F-4D97-AF65-F5344CB8AC3E}">
        <p14:creationId xmlns:p14="http://schemas.microsoft.com/office/powerpoint/2010/main" val="1505509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E53BB3-7F0A-4EE9-AFDD-21CD5C2C9B7B}" type="datetimeFigureOut">
              <a:rPr lang="fr-BE" smtClean="0"/>
              <a:t>14-06-17</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F3C9BB1-18A3-410B-BC8E-A5AE2C038AF5}" type="slidenum">
              <a:rPr lang="fr-BE" smtClean="0"/>
              <a:t>‹N°›</a:t>
            </a:fld>
            <a:endParaRPr lang="fr-BE"/>
          </a:p>
        </p:txBody>
      </p:sp>
    </p:spTree>
    <p:extLst>
      <p:ext uri="{BB962C8B-B14F-4D97-AF65-F5344CB8AC3E}">
        <p14:creationId xmlns:p14="http://schemas.microsoft.com/office/powerpoint/2010/main" val="6755257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3F3C9BB1-18A3-410B-BC8E-A5AE2C038AF5}" type="slidenum">
              <a:rPr lang="fr-BE" smtClean="0"/>
              <a:t>11</a:t>
            </a:fld>
            <a:endParaRPr lang="fr-BE"/>
          </a:p>
        </p:txBody>
      </p:sp>
    </p:spTree>
    <p:extLst>
      <p:ext uri="{BB962C8B-B14F-4D97-AF65-F5344CB8AC3E}">
        <p14:creationId xmlns:p14="http://schemas.microsoft.com/office/powerpoint/2010/main" val="419309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3F3C9BB1-18A3-410B-BC8E-A5AE2C038AF5}" type="slidenum">
              <a:rPr lang="fr-BE" smtClean="0"/>
              <a:t>13</a:t>
            </a:fld>
            <a:endParaRPr lang="fr-BE"/>
          </a:p>
        </p:txBody>
      </p:sp>
    </p:spTree>
    <p:extLst>
      <p:ext uri="{BB962C8B-B14F-4D97-AF65-F5344CB8AC3E}">
        <p14:creationId xmlns:p14="http://schemas.microsoft.com/office/powerpoint/2010/main" val="20377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694B16A2-3115-4E11-A59C-769581CD8A79}" type="datetime1">
              <a:rPr lang="fr-BE" smtClean="0"/>
              <a:t>14-06-17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45966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0467A6D-0C00-4F60-9845-2C9811C84BC2}" type="datetime1">
              <a:rPr lang="fr-BE" smtClean="0"/>
              <a:t>14-06-17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36424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4D78D72-C34A-48DF-B45C-04D1EF13765B}" type="datetime1">
              <a:rPr lang="fr-BE" smtClean="0"/>
              <a:t>14-06-17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407911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34F558F-FE14-4462-B2A9-9F957EE6B724}" type="datetime1">
              <a:rPr lang="fr-BE" smtClean="0"/>
              <a:t>14-06-17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6793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3A85DFB-DDC1-4544-B907-9A659493FAE6}" type="datetime1">
              <a:rPr lang="fr-BE" smtClean="0"/>
              <a:t>14-06-17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377816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B4AE9D42-0588-4554-89D3-A46C4E1F8409}" type="datetime1">
              <a:rPr lang="fr-BE" smtClean="0"/>
              <a:t>14-06-17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427779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0C432EBF-13B8-4D1B-8B1F-75FEDC3D4328}" type="datetime1">
              <a:rPr lang="fr-BE" smtClean="0"/>
              <a:t>14-06-17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129023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2ECCE0DE-7FC6-4B5B-BA5B-2B6C0ED1D1B9}" type="datetime1">
              <a:rPr lang="fr-BE" smtClean="0"/>
              <a:t>14-06-17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426040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E26DBC-2BB5-4DEC-B02B-8188E20B9C81}" type="datetime1">
              <a:rPr lang="fr-BE" smtClean="0"/>
              <a:t>14-06-17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178460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CF0ECC0-6B76-460A-BE52-0DBC0513DCC4}" type="datetime1">
              <a:rPr lang="fr-BE" smtClean="0"/>
              <a:t>14-06-17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323447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28F1EBE-F8A1-435A-BEE3-4F028039EB73}" type="datetime1">
              <a:rPr lang="fr-BE" smtClean="0"/>
              <a:t>14-06-17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158C775-A9B0-4C3F-B4A2-D5C20EE27F82}" type="slidenum">
              <a:rPr lang="fr-BE" smtClean="0"/>
              <a:t>‹N°›</a:t>
            </a:fld>
            <a:endParaRPr lang="fr-BE"/>
          </a:p>
        </p:txBody>
      </p:sp>
    </p:spTree>
    <p:extLst>
      <p:ext uri="{BB962C8B-B14F-4D97-AF65-F5344CB8AC3E}">
        <p14:creationId xmlns:p14="http://schemas.microsoft.com/office/powerpoint/2010/main" val="367119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1B2B7-DF75-4E9C-B156-1B51025866F2}" type="datetime1">
              <a:rPr lang="fr-BE" smtClean="0"/>
              <a:t>14-06-17</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8C775-A9B0-4C3F-B4A2-D5C20EE27F82}" type="slidenum">
              <a:rPr lang="fr-BE" smtClean="0"/>
              <a:t>‹N°›</a:t>
            </a:fld>
            <a:endParaRPr lang="fr-BE"/>
          </a:p>
        </p:txBody>
      </p:sp>
    </p:spTree>
    <p:extLst>
      <p:ext uri="{BB962C8B-B14F-4D97-AF65-F5344CB8AC3E}">
        <p14:creationId xmlns:p14="http://schemas.microsoft.com/office/powerpoint/2010/main" val="341594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r.wikipedia.org/wiki/Que_sais-je_?"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L:\fichier%20source\figure%20socio&#233;co.ai"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Claire </a:t>
            </a:r>
            <a:r>
              <a:rPr lang="fr-BE" dirty="0"/>
              <a:t>G</a:t>
            </a:r>
            <a:r>
              <a:rPr lang="fr-BE" dirty="0" smtClean="0"/>
              <a:t>avray</a:t>
            </a:r>
            <a:endParaRPr lang="fr-BE" dirty="0"/>
          </a:p>
        </p:txBody>
      </p:sp>
      <p:sp>
        <p:nvSpPr>
          <p:cNvPr id="3" name="Sous-titre 2"/>
          <p:cNvSpPr>
            <a:spLocks noGrp="1"/>
          </p:cNvSpPr>
          <p:nvPr>
            <p:ph type="subTitle" idx="1"/>
          </p:nvPr>
        </p:nvSpPr>
        <p:spPr/>
        <p:txBody>
          <a:bodyPr/>
          <a:lstStyle/>
          <a:p>
            <a:r>
              <a:rPr lang="fr-BE" dirty="0" smtClean="0"/>
              <a:t>Université  de Liège</a:t>
            </a:r>
          </a:p>
          <a:p>
            <a:r>
              <a:rPr lang="fr-BE" dirty="0"/>
              <a:t>F</a:t>
            </a:r>
            <a:r>
              <a:rPr lang="fr-BE" dirty="0" smtClean="0"/>
              <a:t>ASS et FPSLSE</a:t>
            </a:r>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1</a:t>
            </a:fld>
            <a:endParaRPr lang="fr-BE"/>
          </a:p>
        </p:txBody>
      </p:sp>
    </p:spTree>
    <p:extLst>
      <p:ext uri="{BB962C8B-B14F-4D97-AF65-F5344CB8AC3E}">
        <p14:creationId xmlns:p14="http://schemas.microsoft.com/office/powerpoint/2010/main" val="2090375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838200" y="1554472"/>
            <a:ext cx="1155316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Arial" panose="020B0604020202020204" pitchFamily="34" charset="0"/>
              </a:rPr>
              <a:t>Dominique </a:t>
            </a:r>
            <a:r>
              <a:rPr kumimoji="0" lang="fr-FR" altLang="fr-FR" sz="2400" b="0" i="0" u="none" strike="noStrike" cap="none" normalizeH="0" baseline="0" dirty="0" err="1" smtClean="0">
                <a:ln>
                  <a:noFill/>
                </a:ln>
                <a:solidFill>
                  <a:schemeClr val="tx1"/>
                </a:solidFill>
                <a:effectLst/>
                <a:latin typeface="Arial" panose="020B0604020202020204" pitchFamily="34" charset="0"/>
              </a:rPr>
              <a:t>Méda</a:t>
            </a:r>
            <a:r>
              <a:rPr kumimoji="0" lang="fr-FR" altLang="fr-FR" sz="2400" b="0" i="0" u="none" strike="noStrike" cap="none" normalizeH="0" baseline="0" dirty="0" smtClean="0">
                <a:ln>
                  <a:noFill/>
                </a:ln>
                <a:solidFill>
                  <a:schemeClr val="tx1"/>
                </a:solidFill>
                <a:effectLst/>
                <a:latin typeface="Arial" panose="020B0604020202020204" pitchFamily="34" charset="0"/>
              </a:rPr>
              <a:t> (</a:t>
            </a:r>
            <a:r>
              <a:rPr kumimoji="0" lang="fr-FR" altLang="fr-FR" sz="2400" b="0" i="1" u="none" strike="noStrike" cap="none" normalizeH="0" baseline="0" dirty="0" smtClean="0">
                <a:ln>
                  <a:noFill/>
                </a:ln>
                <a:solidFill>
                  <a:schemeClr val="tx1"/>
                </a:solidFill>
                <a:effectLst/>
                <a:latin typeface="Arial" panose="020B0604020202020204" pitchFamily="34" charset="0"/>
              </a:rPr>
              <a:t>Le Travail</a:t>
            </a:r>
            <a:r>
              <a:rPr kumimoji="0" lang="fr-FR" altLang="fr-FR" sz="2400" b="0" i="0" u="none" strike="noStrike" cap="none" normalizeH="0" baseline="0" dirty="0" smtClean="0">
                <a:ln>
                  <a:noFill/>
                </a:ln>
                <a:solidFill>
                  <a:schemeClr val="tx1"/>
                </a:solidFill>
                <a:effectLst/>
                <a:latin typeface="Arial" panose="020B0604020202020204" pitchFamily="34" charset="0"/>
              </a:rPr>
              <a:t>, </a:t>
            </a:r>
            <a:r>
              <a:rPr kumimoji="0" lang="fr-FR" altLang="fr-FR" sz="2400" b="0" i="0" u="none" strike="noStrike" cap="none" normalizeH="0" baseline="0" dirty="0" smtClean="0">
                <a:ln>
                  <a:noFill/>
                </a:ln>
                <a:solidFill>
                  <a:schemeClr val="tx1"/>
                </a:solidFill>
                <a:effectLst/>
                <a:latin typeface="Arial" panose="020B0604020202020204" pitchFamily="34" charset="0"/>
                <a:hlinkClick r:id="rId2" tooltip="Que sais-je ?"/>
              </a:rPr>
              <a:t>Que sais-je ?</a:t>
            </a:r>
            <a:r>
              <a:rPr kumimoji="0" lang="fr-FR" altLang="fr-FR" sz="2400" b="0" i="0" u="none" strike="noStrike" cap="none" normalizeH="0" baseline="0" dirty="0" smtClean="0">
                <a:ln>
                  <a:noFill/>
                </a:ln>
                <a:solidFill>
                  <a:schemeClr val="tx1"/>
                </a:solidFill>
                <a:effectLst/>
                <a:latin typeface="Arial" panose="020B0604020202020204" pitchFamily="34" charset="0"/>
              </a:rPr>
              <a:t>, 2015) explique que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Arial" panose="020B0604020202020204" pitchFamily="34" charset="0"/>
              </a:rPr>
              <a:t>la notion de travail est </a:t>
            </a:r>
            <a:r>
              <a:rPr kumimoji="0" lang="fr-FR" altLang="fr-FR" sz="2400" b="0" i="0" u="sng" strike="noStrike" cap="none" normalizeH="0" baseline="0" dirty="0" smtClean="0">
                <a:ln>
                  <a:noFill/>
                </a:ln>
                <a:solidFill>
                  <a:schemeClr val="tx1"/>
                </a:solidFill>
                <a:effectLst/>
                <a:latin typeface="Arial" panose="020B0604020202020204" pitchFamily="34" charset="0"/>
              </a:rPr>
              <a:t>historique</a:t>
            </a:r>
            <a:r>
              <a:rPr kumimoji="0" lang="fr-FR" altLang="fr-FR" sz="2400" b="0" i="0" u="none" strike="noStrike" cap="none" normalizeH="0" baseline="0" dirty="0" smtClean="0">
                <a:ln>
                  <a:noFill/>
                </a:ln>
                <a:solidFill>
                  <a:schemeClr val="tx1"/>
                </a:solidFill>
                <a:effectLst/>
                <a:latin typeface="Arial" panose="020B0604020202020204" pitchFamily="34" charset="0"/>
              </a:rPr>
              <a:t> et que le terme actuel est le résultat de la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Arial" panose="020B0604020202020204" pitchFamily="34" charset="0"/>
              </a:rPr>
              <a:t>sédimentation de trois couches de signification (</a:t>
            </a:r>
            <a:r>
              <a:rPr lang="fr-FR" altLang="fr-FR" sz="2400" dirty="0" smtClean="0">
                <a:latin typeface="Arial" panose="020B0604020202020204" pitchFamily="34" charset="0"/>
              </a:rPr>
              <a:t>qui</a:t>
            </a:r>
            <a:r>
              <a:rPr kumimoji="0" lang="fr-FR" altLang="fr-FR" sz="2400" b="0" i="0" u="none" strike="noStrike" cap="none" normalizeH="0" baseline="0" dirty="0" smtClean="0">
                <a:ln>
                  <a:noFill/>
                </a:ln>
                <a:solidFill>
                  <a:schemeClr val="tx1"/>
                </a:solidFill>
                <a:effectLst/>
                <a:latin typeface="Arial" panose="020B0604020202020204" pitchFamily="34" charset="0"/>
              </a:rPr>
              <a:t> s’organisent</a:t>
            </a:r>
            <a:r>
              <a:rPr kumimoji="0" lang="fr-FR" altLang="fr-FR" sz="2400" b="0" i="0" u="none" strike="noStrike" cap="none" normalizeH="0" dirty="0" smtClean="0">
                <a:ln>
                  <a:noFill/>
                </a:ln>
                <a:solidFill>
                  <a:schemeClr val="tx1"/>
                </a:solidFill>
                <a:effectLst/>
                <a:latin typeface="Arial" panose="020B0604020202020204" pitchFamily="34" charset="0"/>
              </a:rPr>
              <a:t> en couche) </a:t>
            </a:r>
            <a:r>
              <a:rPr kumimoji="0" lang="fr-FR" altLang="fr-FR" sz="2400" b="0" i="0" u="none" strike="noStrike" cap="none" normalizeH="0" baseline="0" dirty="0" smtClean="0">
                <a:ln>
                  <a:noFill/>
                </a:ln>
                <a:solidFill>
                  <a:schemeClr val="tx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smtClean="0">
                <a:ln>
                  <a:noFill/>
                </a:ln>
                <a:solidFill>
                  <a:srgbClr val="FF0000"/>
                </a:solidFill>
                <a:effectLst/>
                <a:latin typeface="Arial" panose="020B0604020202020204" pitchFamily="34" charset="0"/>
              </a:rPr>
              <a:t>le travail facteur de production (élément nécessaire à côté du capital) </a:t>
            </a:r>
          </a:p>
          <a:p>
            <a:pPr marL="0" marR="0" lvl="0" indent="0" algn="l" defTabSz="914400" rtl="0" eaLnBrk="0" fontAlgn="base" latinLnBrk="0" hangingPunct="0">
              <a:lnSpc>
                <a:spcPct val="100000"/>
              </a:lnSpc>
              <a:spcBef>
                <a:spcPct val="0"/>
              </a:spcBef>
              <a:spcAft>
                <a:spcPct val="0"/>
              </a:spcAft>
              <a:buClrTx/>
              <a:buSzTx/>
              <a:buNone/>
              <a:tabLst/>
            </a:pPr>
            <a:r>
              <a:rPr lang="fr-FR" altLang="fr-FR" sz="2400" dirty="0">
                <a:solidFill>
                  <a:srgbClr val="FF0000"/>
                </a:solidFill>
                <a:latin typeface="Arial" panose="020B0604020202020204" pitchFamily="34" charset="0"/>
              </a:rPr>
              <a:t> </a:t>
            </a:r>
            <a:r>
              <a:rPr lang="fr-FR" altLang="fr-FR" sz="2400" dirty="0" smtClean="0">
                <a:solidFill>
                  <a:srgbClr val="FF0000"/>
                </a:solidFill>
                <a:latin typeface="Arial" panose="020B0604020202020204" pitchFamily="34" charset="0"/>
              </a:rPr>
              <a:t>  </a:t>
            </a:r>
            <a:r>
              <a:rPr kumimoji="0" lang="fr-FR" altLang="fr-FR" sz="2400" b="0" i="0" u="none" strike="noStrike" cap="none" normalizeH="0" baseline="0" dirty="0" smtClean="0">
                <a:ln>
                  <a:noFill/>
                </a:ln>
                <a:solidFill>
                  <a:schemeClr val="tx1"/>
                </a:solidFill>
                <a:effectLst/>
                <a:latin typeface="Arial" panose="020B0604020202020204" pitchFamily="34" charset="0"/>
              </a:rPr>
              <a:t>(XVIII</a:t>
            </a:r>
            <a:r>
              <a:rPr kumimoji="0" lang="fr-FR" altLang="fr-FR" sz="2400" b="0" i="0" u="none" strike="noStrike" cap="none" normalizeH="0" baseline="30000" dirty="0" smtClean="0">
                <a:ln>
                  <a:noFill/>
                </a:ln>
                <a:solidFill>
                  <a:schemeClr val="tx1"/>
                </a:solidFill>
                <a:effectLst/>
                <a:latin typeface="Arial" panose="020B0604020202020204" pitchFamily="34" charset="0"/>
              </a:rPr>
              <a:t>e</a:t>
            </a:r>
            <a:r>
              <a:rPr kumimoji="0" lang="fr-FR" altLang="fr-FR" sz="2400" b="0" i="0" u="none" strike="noStrike" cap="none" normalizeH="0" baseline="0" dirty="0" smtClean="0">
                <a:ln>
                  <a:noFill/>
                </a:ln>
                <a:solidFill>
                  <a:schemeClr val="tx1"/>
                </a:solidFill>
                <a:effectLst/>
                <a:latin typeface="Arial" panose="020B0604020202020204" pitchFamily="34" charset="0"/>
              </a:rPr>
              <a:t> siècle)</a:t>
            </a:r>
            <a:r>
              <a:rPr kumimoji="0" lang="fr-FR" altLang="fr-FR" sz="2400" b="0" i="0" u="none" strike="noStrike" cap="none" normalizeH="0" dirty="0" smtClean="0">
                <a:ln>
                  <a:noFill/>
                </a:ln>
                <a:solidFill>
                  <a:schemeClr val="tx1"/>
                </a:solidFill>
                <a:effectLst/>
                <a:latin typeface="Arial" panose="020B0604020202020204" pitchFamily="34" charset="0"/>
              </a:rPr>
              <a:t> -</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smtClean="0">
                <a:ln>
                  <a:noFill/>
                </a:ln>
                <a:solidFill>
                  <a:srgbClr val="FF0000"/>
                </a:solidFill>
                <a:effectLst/>
                <a:latin typeface="Arial" panose="020B0604020202020204" pitchFamily="34" charset="0"/>
              </a:rPr>
              <a:t>le travail-essence de l'homme</a:t>
            </a:r>
            <a:r>
              <a:rPr kumimoji="0" lang="fr-FR" altLang="fr-FR" sz="2400" b="0" i="0" u="none" strike="noStrike" cap="none" normalizeH="0" baseline="0" dirty="0" smtClean="0">
                <a:ln>
                  <a:noFill/>
                </a:ln>
                <a:solidFill>
                  <a:schemeClr val="tx1"/>
                </a:solidFill>
                <a:effectLst/>
                <a:latin typeface="Arial" panose="020B0604020202020204" pitchFamily="34" charset="0"/>
              </a:rPr>
              <a:t> (début XIX</a:t>
            </a:r>
            <a:r>
              <a:rPr kumimoji="0" lang="fr-FR" altLang="fr-FR" sz="2400" b="0" i="0" u="none" strike="noStrike" cap="none" normalizeH="0" baseline="30000" dirty="0" smtClean="0">
                <a:ln>
                  <a:noFill/>
                </a:ln>
                <a:solidFill>
                  <a:schemeClr val="tx1"/>
                </a:solidFill>
                <a:effectLst/>
                <a:latin typeface="Arial" panose="020B0604020202020204" pitchFamily="34" charset="0"/>
              </a:rPr>
              <a:t>e</a:t>
            </a:r>
            <a:r>
              <a:rPr kumimoji="0" lang="fr-FR" altLang="fr-FR" sz="2400" b="0" i="0" u="none" strike="noStrike" cap="none" normalizeH="0" baseline="0" dirty="0" smtClean="0">
                <a:ln>
                  <a:noFill/>
                </a:ln>
                <a:solidFill>
                  <a:schemeClr val="tx1"/>
                </a:solidFill>
                <a:effectLst/>
                <a:latin typeface="Arial" panose="020B0604020202020204" pitchFamily="34" charset="0"/>
              </a:rPr>
              <a:t>), travail comme activité  </a:t>
            </a:r>
            <a:r>
              <a:rPr lang="fr-FR" altLang="fr-FR" sz="2400" dirty="0" smtClean="0">
                <a:latin typeface="Arial" panose="020B0604020202020204" pitchFamily="34" charset="0"/>
              </a:rPr>
              <a:t>mais aussi</a:t>
            </a:r>
          </a:p>
          <a:p>
            <a:pPr marL="0" marR="0" lvl="0" indent="0" algn="l" defTabSz="914400" rtl="0" eaLnBrk="0" fontAlgn="base" latinLnBrk="0" hangingPunct="0">
              <a:lnSpc>
                <a:spcPct val="100000"/>
              </a:lnSpc>
              <a:spcBef>
                <a:spcPct val="0"/>
              </a:spcBef>
              <a:spcAft>
                <a:spcPct val="0"/>
              </a:spcAft>
              <a:buClrTx/>
              <a:buSzTx/>
              <a:buNone/>
              <a:tabLst/>
            </a:pPr>
            <a:r>
              <a:rPr kumimoji="0" lang="fr-FR" altLang="fr-FR" sz="2400" b="0" i="0" u="none" strike="noStrike" cap="none" normalizeH="0" baseline="0" dirty="0" smtClean="0">
                <a:ln>
                  <a:noFill/>
                </a:ln>
                <a:solidFill>
                  <a:schemeClr val="tx1"/>
                </a:solidFill>
                <a:effectLst/>
                <a:latin typeface="Arial" panose="020B0604020202020204" pitchFamily="34" charset="0"/>
              </a:rPr>
              <a:t> but conscient</a:t>
            </a:r>
            <a:r>
              <a:rPr lang="fr-FR" altLang="fr-FR" sz="2400" dirty="0">
                <a:latin typeface="Arial" panose="020B0604020202020204" pitchFamily="34" charset="0"/>
              </a:rPr>
              <a:t> </a:t>
            </a:r>
            <a:r>
              <a:rPr kumimoji="0" lang="fr-FR" altLang="fr-FR" sz="2400" b="0" i="0" u="none" strike="noStrike" cap="none" normalizeH="0" dirty="0" smtClean="0">
                <a:ln>
                  <a:noFill/>
                </a:ln>
                <a:solidFill>
                  <a:schemeClr val="tx1"/>
                </a:solidFill>
                <a:effectLst/>
                <a:latin typeface="Arial" panose="020B0604020202020204" pitchFamily="34" charset="0"/>
              </a:rPr>
              <a:t>auquel il doit subordonner sa volonté (valeur du travail en hausse; il  </a:t>
            </a:r>
          </a:p>
          <a:p>
            <a:pPr marL="0" marR="0" lvl="0" indent="0" algn="l" defTabSz="914400" rtl="0" eaLnBrk="0" fontAlgn="base" latinLnBrk="0" hangingPunct="0">
              <a:lnSpc>
                <a:spcPct val="100000"/>
              </a:lnSpc>
              <a:spcBef>
                <a:spcPct val="0"/>
              </a:spcBef>
              <a:spcAft>
                <a:spcPct val="0"/>
              </a:spcAft>
              <a:buClrTx/>
              <a:buSzTx/>
              <a:buNone/>
              <a:tabLst/>
            </a:pPr>
            <a:r>
              <a:rPr lang="fr-FR" altLang="fr-FR" sz="2400" dirty="0">
                <a:latin typeface="Arial" panose="020B0604020202020204" pitchFamily="34" charset="0"/>
              </a:rPr>
              <a:t>e</a:t>
            </a:r>
            <a:r>
              <a:rPr kumimoji="0" lang="fr-FR" altLang="fr-FR" sz="2400" b="0" i="0" u="none" strike="noStrike" cap="none" normalizeH="0" dirty="0" smtClean="0">
                <a:ln>
                  <a:noFill/>
                </a:ln>
                <a:solidFill>
                  <a:schemeClr val="tx1"/>
                </a:solidFill>
                <a:effectLst/>
                <a:latin typeface="Arial" panose="020B0604020202020204" pitchFamily="34" charset="0"/>
              </a:rPr>
              <a:t>st devenu élément central de l’identité)</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Arial" panose="020B0604020202020204" pitchFamily="34" charset="0"/>
              </a:rPr>
              <a:t>- </a:t>
            </a:r>
            <a:r>
              <a:rPr kumimoji="0" lang="fr-FR" altLang="fr-FR" sz="2400" b="0" i="0" u="none" strike="noStrike" cap="none" normalizeH="0" baseline="0" dirty="0" smtClean="0">
                <a:ln>
                  <a:noFill/>
                </a:ln>
                <a:solidFill>
                  <a:srgbClr val="FF0000"/>
                </a:solidFill>
                <a:effectLst/>
                <a:latin typeface="Arial" panose="020B0604020202020204" pitchFamily="34" charset="0"/>
              </a:rPr>
              <a:t>le travail pivot de la distribution des revenus, des droits et des protections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Arial" panose="020B0604020202020204" pitchFamily="34" charset="0"/>
              </a:rPr>
              <a:t>caractéristiques de la société salariale (fin XIX</a:t>
            </a:r>
            <a:r>
              <a:rPr kumimoji="0" lang="fr-FR" altLang="fr-FR" sz="2400" b="0" i="0" u="none" strike="noStrike" cap="none" normalizeH="0" baseline="30000" dirty="0" smtClean="0">
                <a:ln>
                  <a:noFill/>
                </a:ln>
                <a:solidFill>
                  <a:schemeClr val="tx1"/>
                </a:solidFill>
                <a:effectLst/>
                <a:latin typeface="Arial" panose="020B0604020202020204" pitchFamily="34" charset="0"/>
              </a:rPr>
              <a:t>e</a:t>
            </a:r>
            <a:r>
              <a:rPr kumimoji="0" lang="fr-FR" altLang="fr-FR" sz="2400" b="0" i="0" u="none" strike="noStrike" cap="none" normalizeH="0" baseline="0" dirty="0" smtClean="0">
                <a:ln>
                  <a:noFill/>
                </a:ln>
                <a:solidFill>
                  <a:schemeClr val="tx1"/>
                </a:solidFill>
                <a:effectLst/>
                <a:latin typeface="Arial" panose="020B0604020202020204" pitchFamily="34" charset="0"/>
              </a:rPr>
              <a:t>),</a:t>
            </a:r>
            <a:r>
              <a:rPr kumimoji="0" lang="fr-FR" altLang="fr-FR" sz="2400" b="0" i="0" u="none" strike="noStrike" cap="none" normalizeH="0" dirty="0" smtClean="0">
                <a:ln>
                  <a:noFill/>
                </a:ln>
                <a:solidFill>
                  <a:schemeClr val="tx1"/>
                </a:solidFill>
                <a:effectLst/>
                <a:latin typeface="Arial" panose="020B0604020202020204" pitchFamily="34" charset="0"/>
              </a:rPr>
              <a:t> via l’inscription dans l’emploi.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dirty="0" smtClean="0">
                <a:latin typeface="Arial" panose="020B0604020202020204" pitchFamily="34" charset="0"/>
              </a:rPr>
              <a:t>A remarquer que s</a:t>
            </a:r>
            <a:r>
              <a:rPr kumimoji="0" lang="fr-FR" altLang="fr-FR" sz="2400" b="0" i="0" u="none" strike="noStrike" cap="none" normalizeH="0" dirty="0" smtClean="0">
                <a:ln>
                  <a:noFill/>
                </a:ln>
                <a:solidFill>
                  <a:schemeClr val="tx1"/>
                </a:solidFill>
                <a:effectLst/>
                <a:latin typeface="Arial" panose="020B0604020202020204" pitchFamily="34" charset="0"/>
              </a:rPr>
              <a:t>ur la dernière période, les</a:t>
            </a:r>
            <a:r>
              <a:rPr lang="fr-FR" altLang="fr-FR" sz="2400" dirty="0" smtClean="0">
                <a:latin typeface="Arial" panose="020B0604020202020204" pitchFamily="34" charset="0"/>
              </a:rPr>
              <a:t> </a:t>
            </a:r>
            <a:r>
              <a:rPr kumimoji="0" lang="fr-FR" altLang="fr-FR" sz="2400" b="0" i="0" u="none" strike="noStrike" cap="none" normalizeH="0" dirty="0" smtClean="0">
                <a:ln>
                  <a:noFill/>
                </a:ln>
                <a:solidFill>
                  <a:schemeClr val="tx1"/>
                </a:solidFill>
                <a:effectLst/>
                <a:latin typeface="Arial" panose="020B0604020202020204" pitchFamily="34" charset="0"/>
              </a:rPr>
              <a:t>revenus des ménages dépendent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dirty="0" smtClean="0">
                <a:ln>
                  <a:noFill/>
                </a:ln>
                <a:solidFill>
                  <a:schemeClr val="tx1"/>
                </a:solidFill>
                <a:effectLst/>
                <a:latin typeface="Arial" panose="020B0604020202020204" pitchFamily="34" charset="0"/>
              </a:rPr>
              <a:t>de plus en plus du salaire et des protections qui l’accompagnent.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3" name="Espace réservé du pied de page 2"/>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10</a:t>
            </a:fld>
            <a:endParaRPr lang="fr-BE"/>
          </a:p>
        </p:txBody>
      </p:sp>
    </p:spTree>
    <p:extLst>
      <p:ext uri="{BB962C8B-B14F-4D97-AF65-F5344CB8AC3E}">
        <p14:creationId xmlns:p14="http://schemas.microsoft.com/office/powerpoint/2010/main" val="1896096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600" dirty="0"/>
              <a:t>Emploi à temps plein / à temps partiel</a:t>
            </a:r>
            <a:br>
              <a:rPr lang="fr-BE" sz="3600" dirty="0"/>
            </a:br>
            <a:r>
              <a:rPr lang="fr-BE" sz="3600" dirty="0"/>
              <a:t>cette distinction </a:t>
            </a:r>
            <a:r>
              <a:rPr lang="fr-BE" sz="3600" dirty="0" smtClean="0"/>
              <a:t>existe-t-elle depuis toujours ?</a:t>
            </a:r>
            <a:r>
              <a:rPr lang="fr-BE" sz="3600" dirty="0"/>
              <a:t/>
            </a:r>
            <a:br>
              <a:rPr lang="fr-BE" sz="3600" dirty="0"/>
            </a:br>
            <a:endParaRPr lang="fr-BE" sz="3600" dirty="0"/>
          </a:p>
        </p:txBody>
      </p:sp>
      <p:sp>
        <p:nvSpPr>
          <p:cNvPr id="3" name="Espace réservé du contenu 2"/>
          <p:cNvSpPr>
            <a:spLocks noGrp="1"/>
          </p:cNvSpPr>
          <p:nvPr>
            <p:ph idx="1"/>
          </p:nvPr>
        </p:nvSpPr>
        <p:spPr/>
        <p:txBody>
          <a:bodyPr>
            <a:normAutofit/>
          </a:bodyPr>
          <a:lstStyle/>
          <a:p>
            <a:r>
              <a:rPr lang="fr-BE" dirty="0" smtClean="0"/>
              <a:t>Assez récent </a:t>
            </a:r>
          </a:p>
          <a:p>
            <a:pPr marL="0" indent="0">
              <a:buNone/>
            </a:pPr>
            <a:r>
              <a:rPr lang="fr-BE" dirty="0" smtClean="0"/>
              <a:t>suite aux demandes des entreprises, à leur avantage</a:t>
            </a:r>
          </a:p>
          <a:p>
            <a:pPr marL="0" indent="0">
              <a:buNone/>
            </a:pPr>
            <a:r>
              <a:rPr lang="fr-BE" dirty="0" smtClean="0"/>
              <a:t>avec des conditions de travail de plus en plus difficiles pour les travailleurs /</a:t>
            </a:r>
            <a:r>
              <a:rPr lang="fr-BE" dirty="0" err="1" smtClean="0"/>
              <a:t>euses</a:t>
            </a:r>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11</a:t>
            </a:fld>
            <a:endParaRPr lang="fr-BE"/>
          </a:p>
        </p:txBody>
      </p:sp>
    </p:spTree>
    <p:extLst>
      <p:ext uri="{BB962C8B-B14F-4D97-AF65-F5344CB8AC3E}">
        <p14:creationId xmlns:p14="http://schemas.microsoft.com/office/powerpoint/2010/main" val="1366074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690688"/>
          </a:xfrm>
        </p:spPr>
        <p:txBody>
          <a:bodyPr>
            <a:normAutofit/>
          </a:bodyPr>
          <a:lstStyle/>
          <a:p>
            <a:r>
              <a:rPr lang="fr-BE" sz="3200" dirty="0" smtClean="0"/>
              <a:t>La patte de l’état dans le développement de l’emploi à temps partiel et les dégradations continues du statut d’emploi à temps partiel </a:t>
            </a:r>
            <a:endParaRPr lang="fr-BE" sz="3200" dirty="0"/>
          </a:p>
        </p:txBody>
      </p:sp>
      <p:sp>
        <p:nvSpPr>
          <p:cNvPr id="3" name="Espace réservé du contenu 2"/>
          <p:cNvSpPr>
            <a:spLocks noGrp="1"/>
          </p:cNvSpPr>
          <p:nvPr>
            <p:ph idx="1"/>
          </p:nvPr>
        </p:nvSpPr>
        <p:spPr>
          <a:xfrm>
            <a:off x="838200" y="2097741"/>
            <a:ext cx="10515600" cy="4079222"/>
          </a:xfrm>
        </p:spPr>
        <p:txBody>
          <a:bodyPr>
            <a:normAutofit/>
          </a:bodyPr>
          <a:lstStyle/>
          <a:p>
            <a:pPr marL="0" indent="0">
              <a:buNone/>
            </a:pPr>
            <a:r>
              <a:rPr lang="fr-BE" dirty="0" smtClean="0"/>
              <a:t>Encouragement par des primes du développement de ce type d’emploi</a:t>
            </a:r>
          </a:p>
          <a:p>
            <a:pPr marL="0" indent="0">
              <a:buNone/>
            </a:pPr>
            <a:r>
              <a:rPr lang="fr-BE" dirty="0" smtClean="0"/>
              <a:t>Réglementations désormais au profit des employeurs</a:t>
            </a:r>
            <a:endParaRPr lang="fr-BE" dirty="0" smtClean="0"/>
          </a:p>
          <a:p>
            <a:pPr marL="0" indent="0">
              <a:buNone/>
            </a:pPr>
            <a:r>
              <a:rPr lang="fr-BE" dirty="0" smtClean="0"/>
              <a:t>Moyen pour l’état de réduire le taux de chômage et se rapprocher des objectifs  de hausse rapide du taux d’emploi féminin</a:t>
            </a:r>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12</a:t>
            </a:fld>
            <a:endParaRPr lang="fr-BE"/>
          </a:p>
        </p:txBody>
      </p:sp>
    </p:spTree>
    <p:extLst>
      <p:ext uri="{BB962C8B-B14F-4D97-AF65-F5344CB8AC3E}">
        <p14:creationId xmlns:p14="http://schemas.microsoft.com/office/powerpoint/2010/main" val="1866397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Qu’en </a:t>
            </a:r>
            <a:r>
              <a:rPr lang="fr-BE" dirty="0" smtClean="0"/>
              <a:t>ont dit </a:t>
            </a:r>
            <a:r>
              <a:rPr lang="fr-BE" dirty="0" smtClean="0"/>
              <a:t> </a:t>
            </a:r>
            <a:r>
              <a:rPr lang="fr-BE" dirty="0" smtClean="0"/>
              <a:t>les syndicats?  </a:t>
            </a:r>
            <a:endParaRPr lang="fr-BE" dirty="0"/>
          </a:p>
        </p:txBody>
      </p:sp>
      <p:sp>
        <p:nvSpPr>
          <p:cNvPr id="3" name="Espace réservé du contenu 2"/>
          <p:cNvSpPr>
            <a:spLocks noGrp="1"/>
          </p:cNvSpPr>
          <p:nvPr>
            <p:ph idx="1"/>
          </p:nvPr>
        </p:nvSpPr>
        <p:spPr/>
        <p:txBody>
          <a:bodyPr>
            <a:normAutofit/>
          </a:bodyPr>
          <a:lstStyle/>
          <a:p>
            <a:pPr marL="0" indent="0">
              <a:buNone/>
            </a:pPr>
            <a:r>
              <a:rPr lang="fr-BE" dirty="0" smtClean="0">
                <a:solidFill>
                  <a:srgbClr val="FF0000"/>
                </a:solidFill>
              </a:rPr>
              <a:t>Avant tout mises en garde et conseils ( plutôt prendre crédit-temps)</a:t>
            </a:r>
          </a:p>
          <a:p>
            <a:pPr marL="0" indent="0">
              <a:buNone/>
            </a:pPr>
            <a:r>
              <a:rPr lang="fr-BE" dirty="0" smtClean="0">
                <a:solidFill>
                  <a:srgbClr val="FF0000"/>
                </a:solidFill>
              </a:rPr>
              <a:t>Reconnaissance </a:t>
            </a:r>
            <a:r>
              <a:rPr lang="fr-BE" dirty="0" smtClean="0">
                <a:solidFill>
                  <a:srgbClr val="FF0000"/>
                </a:solidFill>
              </a:rPr>
              <a:t>de la </a:t>
            </a:r>
            <a:r>
              <a:rPr lang="fr-BE" dirty="0">
                <a:solidFill>
                  <a:srgbClr val="FF0000"/>
                </a:solidFill>
              </a:rPr>
              <a:t>d</a:t>
            </a:r>
            <a:r>
              <a:rPr lang="fr-BE" dirty="0" smtClean="0">
                <a:solidFill>
                  <a:srgbClr val="FF0000"/>
                </a:solidFill>
              </a:rPr>
              <a:t>éstabilisation </a:t>
            </a:r>
            <a:r>
              <a:rPr lang="fr-BE" dirty="0" smtClean="0">
                <a:solidFill>
                  <a:srgbClr val="FF0000"/>
                </a:solidFill>
              </a:rPr>
              <a:t>de l’emploi féminin</a:t>
            </a:r>
          </a:p>
          <a:p>
            <a:pPr marL="0" indent="0">
              <a:buNone/>
            </a:pPr>
            <a:r>
              <a:rPr lang="fr-BE" dirty="0" smtClean="0">
                <a:solidFill>
                  <a:srgbClr val="FF0000"/>
                </a:solidFill>
              </a:rPr>
              <a:t>« Supercherie </a:t>
            </a:r>
            <a:r>
              <a:rPr lang="fr-BE" dirty="0" smtClean="0">
                <a:solidFill>
                  <a:srgbClr val="FF0000"/>
                </a:solidFill>
              </a:rPr>
              <a:t>du bonus à </a:t>
            </a:r>
            <a:r>
              <a:rPr lang="fr-BE" dirty="0" smtClean="0">
                <a:solidFill>
                  <a:srgbClr val="FF0000"/>
                </a:solidFill>
              </a:rPr>
              <a:t>l’emploi »</a:t>
            </a:r>
            <a:endParaRPr lang="fr-BE" dirty="0"/>
          </a:p>
        </p:txBody>
      </p:sp>
      <p:sp>
        <p:nvSpPr>
          <p:cNvPr id="4" name="Espace réservé du numéro de diapositive 3"/>
          <p:cNvSpPr>
            <a:spLocks noGrp="1"/>
          </p:cNvSpPr>
          <p:nvPr>
            <p:ph type="sldNum" sz="quarter" idx="12"/>
          </p:nvPr>
        </p:nvSpPr>
        <p:spPr/>
        <p:txBody>
          <a:bodyPr/>
          <a:lstStyle/>
          <a:p>
            <a:fld id="{2158C775-A9B0-4C3F-B4A2-D5C20EE27F82}" type="slidenum">
              <a:rPr lang="fr-BE" smtClean="0"/>
              <a:t>13</a:t>
            </a:fld>
            <a:endParaRPr lang="fr-BE"/>
          </a:p>
        </p:txBody>
      </p:sp>
      <p:sp>
        <p:nvSpPr>
          <p:cNvPr id="5" name="Espace réservé du pied de page 4"/>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2084576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85800"/>
            <a:ext cx="10515600" cy="5491163"/>
          </a:xfrm>
        </p:spPr>
        <p:txBody>
          <a:bodyPr>
            <a:normAutofit/>
          </a:bodyPr>
          <a:lstStyle/>
          <a:p>
            <a:pPr marL="0" indent="0">
              <a:buNone/>
            </a:pPr>
            <a:r>
              <a:rPr lang="fr-BE" dirty="0" smtClean="0"/>
              <a:t>Une promotion du temps partiel et une acceptation de  ces évolutions… largement parce que cela touche les femmes et qu’elles ont peu de pouvoir de négociation pour se défendre dans le modèle de pensée de la société… qu’elles ont par ailleurs aussi intériorisé.</a:t>
            </a:r>
          </a:p>
          <a:p>
            <a:pPr marL="0" indent="0">
              <a:buNone/>
            </a:pPr>
            <a:endParaRPr lang="fr-BE" dirty="0"/>
          </a:p>
          <a:p>
            <a:pPr marL="0" indent="0">
              <a:buNone/>
            </a:pPr>
            <a:r>
              <a:rPr lang="fr-BE" dirty="0" smtClean="0">
                <a:solidFill>
                  <a:srgbClr val="FF0000"/>
                </a:solidFill>
              </a:rPr>
              <a:t>Arguments naturalistes et de ‘choix’ </a:t>
            </a:r>
          </a:p>
          <a:p>
            <a:pPr marL="0" indent="0">
              <a:buNone/>
            </a:pPr>
            <a:r>
              <a:rPr lang="fr-BE" dirty="0" smtClean="0">
                <a:solidFill>
                  <a:srgbClr val="FF0000"/>
                </a:solidFill>
              </a:rPr>
              <a:t>Arguments renvoyant aux demandes des clients</a:t>
            </a:r>
          </a:p>
          <a:p>
            <a:pPr marL="0" indent="0">
              <a:buNone/>
            </a:pPr>
            <a:r>
              <a:rPr lang="fr-BE" dirty="0" smtClean="0">
                <a:solidFill>
                  <a:srgbClr val="FF0000"/>
                </a:solidFill>
              </a:rPr>
              <a:t>Arguments  de protection ‘pénibilité</a:t>
            </a:r>
            <a:r>
              <a:rPr lang="fr-BE" dirty="0" smtClean="0">
                <a:solidFill>
                  <a:srgbClr val="FF0000"/>
                </a:solidFill>
              </a:rPr>
              <a:t>’ / discrimination bienveillante</a:t>
            </a:r>
            <a:endParaRPr lang="fr-BE" dirty="0" smtClean="0">
              <a:solidFill>
                <a:srgbClr val="FF0000"/>
              </a:solidFill>
            </a:endParaRPr>
          </a:p>
          <a:p>
            <a:pPr marL="0" indent="0">
              <a:buNone/>
            </a:pPr>
            <a:endParaRPr lang="fr-BE" dirty="0" smtClean="0">
              <a:solidFill>
                <a:srgbClr val="FF0000"/>
              </a:solidFill>
            </a:endParaRPr>
          </a:p>
          <a:p>
            <a:pPr marL="0" indent="0">
              <a:buNone/>
            </a:pPr>
            <a:r>
              <a:rPr lang="fr-BE" dirty="0" smtClean="0">
                <a:solidFill>
                  <a:srgbClr val="FF0000"/>
                </a:solidFill>
              </a:rPr>
              <a:t>Très souvent, tout </a:t>
            </a:r>
            <a:r>
              <a:rPr lang="fr-BE" dirty="0" smtClean="0">
                <a:solidFill>
                  <a:srgbClr val="FF0000"/>
                </a:solidFill>
              </a:rPr>
              <a:t>sauf des  horaires de conciliation entre vie privée et professionnelle </a:t>
            </a:r>
            <a:r>
              <a:rPr lang="fr-BE" dirty="0" smtClean="0">
                <a:solidFill>
                  <a:srgbClr val="FF0000"/>
                </a:solidFill>
              </a:rPr>
              <a:t>!</a:t>
            </a:r>
            <a:endParaRPr lang="fr-BE" dirty="0" smtClean="0">
              <a:solidFill>
                <a:srgbClr val="FF0000"/>
              </a:solidFill>
            </a:endParaRPr>
          </a:p>
        </p:txBody>
      </p:sp>
      <p:sp>
        <p:nvSpPr>
          <p:cNvPr id="2" name="Espace réservé du pied de page 1"/>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158C775-A9B0-4C3F-B4A2-D5C20EE27F82}" type="slidenum">
              <a:rPr lang="fr-BE" smtClean="0"/>
              <a:t>14</a:t>
            </a:fld>
            <a:endParaRPr lang="fr-BE"/>
          </a:p>
        </p:txBody>
      </p:sp>
    </p:spTree>
    <p:extLst>
      <p:ext uri="{BB962C8B-B14F-4D97-AF65-F5344CB8AC3E}">
        <p14:creationId xmlns:p14="http://schemas.microsoft.com/office/powerpoint/2010/main" val="923706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BE" dirty="0">
              <a:solidFill>
                <a:srgbClr val="7030A0"/>
              </a:solidFill>
            </a:endParaRPr>
          </a:p>
        </p:txBody>
      </p:sp>
      <p:sp>
        <p:nvSpPr>
          <p:cNvPr id="3" name="Espace réservé du contenu 2"/>
          <p:cNvSpPr>
            <a:spLocks noGrp="1"/>
          </p:cNvSpPr>
          <p:nvPr>
            <p:ph idx="1"/>
          </p:nvPr>
        </p:nvSpPr>
        <p:spPr/>
        <p:txBody>
          <a:bodyPr>
            <a:normAutofit fontScale="92500"/>
          </a:bodyPr>
          <a:lstStyle/>
          <a:p>
            <a:r>
              <a:rPr lang="fr-BE" dirty="0"/>
              <a:t>Une conception et une réalité sexuée </a:t>
            </a:r>
            <a:r>
              <a:rPr lang="fr-BE" dirty="0" smtClean="0"/>
              <a:t>et </a:t>
            </a:r>
            <a:r>
              <a:rPr lang="fr-BE" dirty="0" err="1" smtClean="0"/>
              <a:t>genrée</a:t>
            </a:r>
            <a:r>
              <a:rPr lang="fr-BE" dirty="0" smtClean="0"/>
              <a:t> des </a:t>
            </a:r>
            <a:r>
              <a:rPr lang="fr-BE" dirty="0"/>
              <a:t>temps sociaux qui </a:t>
            </a:r>
            <a:endParaRPr lang="fr-BE" dirty="0" smtClean="0"/>
          </a:p>
          <a:p>
            <a:pPr marL="0" indent="0">
              <a:buNone/>
            </a:pPr>
            <a:r>
              <a:rPr lang="fr-BE" dirty="0" smtClean="0"/>
              <a:t>englobent </a:t>
            </a:r>
            <a:r>
              <a:rPr lang="fr-BE" dirty="0"/>
              <a:t>bien plus que la question de l’emploi à temps </a:t>
            </a:r>
            <a:r>
              <a:rPr lang="fr-BE" dirty="0" smtClean="0"/>
              <a:t>partiel</a:t>
            </a:r>
          </a:p>
          <a:p>
            <a:pPr marL="0" indent="0">
              <a:buNone/>
            </a:pPr>
            <a:endParaRPr lang="fr-BE" dirty="0"/>
          </a:p>
          <a:p>
            <a:pPr marL="0" indent="0">
              <a:buNone/>
            </a:pPr>
            <a:r>
              <a:rPr lang="fr-BE" dirty="0" smtClean="0">
                <a:solidFill>
                  <a:srgbClr val="FF0000"/>
                </a:solidFill>
              </a:rPr>
              <a:t>La charge mentale des </a:t>
            </a:r>
            <a:r>
              <a:rPr lang="fr-BE" dirty="0" smtClean="0">
                <a:solidFill>
                  <a:srgbClr val="FF0000"/>
                </a:solidFill>
              </a:rPr>
              <a:t>femmes &gt; plus vers une vision et une pratique du temps ‘long’</a:t>
            </a:r>
            <a:endParaRPr lang="fr-BE" dirty="0" smtClean="0">
              <a:solidFill>
                <a:srgbClr val="FF0000"/>
              </a:solidFill>
            </a:endParaRPr>
          </a:p>
          <a:p>
            <a:pPr marL="0" indent="0">
              <a:buNone/>
            </a:pPr>
            <a:r>
              <a:rPr lang="fr-BE" dirty="0" smtClean="0">
                <a:solidFill>
                  <a:srgbClr val="FF0000"/>
                </a:solidFill>
              </a:rPr>
              <a:t>Les </a:t>
            </a:r>
            <a:r>
              <a:rPr lang="fr-BE" dirty="0">
                <a:solidFill>
                  <a:srgbClr val="FF0000"/>
                </a:solidFill>
              </a:rPr>
              <a:t>enquêtes budget-temps renvoient à une vision ‘masculine du temps</a:t>
            </a:r>
            <a:r>
              <a:rPr lang="fr-BE" dirty="0" smtClean="0">
                <a:solidFill>
                  <a:srgbClr val="FF0000"/>
                </a:solidFill>
              </a:rPr>
              <a:t>’</a:t>
            </a:r>
          </a:p>
          <a:p>
            <a:pPr marL="0" indent="0">
              <a:buNone/>
            </a:pPr>
            <a:r>
              <a:rPr lang="fr-BE" dirty="0" smtClean="0">
                <a:solidFill>
                  <a:srgbClr val="FF0000"/>
                </a:solidFill>
              </a:rPr>
              <a:t>Le </a:t>
            </a:r>
            <a:r>
              <a:rPr lang="fr-BE" dirty="0">
                <a:solidFill>
                  <a:srgbClr val="FF0000"/>
                </a:solidFill>
              </a:rPr>
              <a:t>temps gratuit et familial </a:t>
            </a:r>
            <a:r>
              <a:rPr lang="fr-BE" dirty="0" smtClean="0">
                <a:solidFill>
                  <a:srgbClr val="FF0000"/>
                </a:solidFill>
              </a:rPr>
              <a:t>reste encore souvent pensé comme </a:t>
            </a:r>
            <a:r>
              <a:rPr lang="fr-BE" dirty="0">
                <a:solidFill>
                  <a:srgbClr val="FF0000"/>
                </a:solidFill>
              </a:rPr>
              <a:t>du temps non productif </a:t>
            </a:r>
            <a:r>
              <a:rPr lang="fr-BE" dirty="0" smtClean="0">
                <a:solidFill>
                  <a:srgbClr val="FF0000"/>
                </a:solidFill>
              </a:rPr>
              <a:t>. </a:t>
            </a:r>
            <a:endParaRPr lang="fr-BE" dirty="0">
              <a:solidFill>
                <a:srgbClr val="FF0000"/>
              </a:solidFill>
            </a:endParaRPr>
          </a:p>
          <a:p>
            <a:pPr marL="0" indent="0">
              <a:buNone/>
            </a:pPr>
            <a:r>
              <a:rPr lang="fr-BE" dirty="0" smtClean="0">
                <a:solidFill>
                  <a:srgbClr val="FF0000"/>
                </a:solidFill>
              </a:rPr>
              <a:t>Pas de changement radical dans le partage des activités au sein des couples</a:t>
            </a:r>
            <a:endParaRPr lang="fr-BE" dirty="0">
              <a:solidFill>
                <a:srgbClr val="FF0000"/>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15</a:t>
            </a:fld>
            <a:endParaRPr lang="fr-BE"/>
          </a:p>
        </p:txBody>
      </p:sp>
    </p:spTree>
    <p:extLst>
      <p:ext uri="{BB962C8B-B14F-4D97-AF65-F5344CB8AC3E}">
        <p14:creationId xmlns:p14="http://schemas.microsoft.com/office/powerpoint/2010/main" val="1911394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6" name="Espace réservé du contenu 5"/>
          <p:cNvPicPr>
            <a:picLocks noGrp="1" noChangeAspect="1"/>
          </p:cNvPicPr>
          <p:nvPr>
            <p:ph idx="1"/>
          </p:nvPr>
        </p:nvPicPr>
        <p:blipFill>
          <a:blip r:embed="rId2"/>
          <a:stretch>
            <a:fillRect/>
          </a:stretch>
        </p:blipFill>
        <p:spPr>
          <a:xfrm>
            <a:off x="-1496611" y="-2521512"/>
            <a:ext cx="16934399" cy="10584000"/>
          </a:xfrm>
          <a:prstGeom prst="rect">
            <a:avLst/>
          </a:prstGeom>
        </p:spPr>
      </p:pic>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158C775-A9B0-4C3F-B4A2-D5C20EE27F82}" type="slidenum">
              <a:rPr lang="fr-BE" smtClean="0"/>
              <a:t>16</a:t>
            </a:fld>
            <a:endParaRPr lang="fr-BE"/>
          </a:p>
        </p:txBody>
      </p:sp>
    </p:spTree>
    <p:extLst>
      <p:ext uri="{BB962C8B-B14F-4D97-AF65-F5344CB8AC3E}">
        <p14:creationId xmlns:p14="http://schemas.microsoft.com/office/powerpoint/2010/main" val="3000340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a:blip r:embed="rId2"/>
          <a:stretch>
            <a:fillRect/>
          </a:stretch>
        </p:blipFill>
        <p:spPr>
          <a:xfrm>
            <a:off x="-3429000" y="0"/>
            <a:ext cx="20851199" cy="13032000"/>
          </a:xfrm>
          <a:prstGeom prst="rect">
            <a:avLst/>
          </a:prstGeom>
        </p:spPr>
      </p:pic>
      <p:sp>
        <p:nvSpPr>
          <p:cNvPr id="3" name="Espace réservé du pied de page 2"/>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17</a:t>
            </a:fld>
            <a:endParaRPr lang="fr-BE"/>
          </a:p>
        </p:txBody>
      </p:sp>
    </p:spTree>
    <p:extLst>
      <p:ext uri="{BB962C8B-B14F-4D97-AF65-F5344CB8AC3E}">
        <p14:creationId xmlns:p14="http://schemas.microsoft.com/office/powerpoint/2010/main" val="3304918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a:t>
            </a:r>
            <a:r>
              <a:rPr lang="fr-BE" dirty="0" smtClean="0"/>
              <a:t>’égalité dans les couples, où est-elle la plus ‘forte’ ?</a:t>
            </a:r>
            <a:endParaRPr lang="fr-BE" dirty="0"/>
          </a:p>
        </p:txBody>
      </p:sp>
      <p:sp>
        <p:nvSpPr>
          <p:cNvPr id="3" name="Espace réservé du contenu 2"/>
          <p:cNvSpPr>
            <a:spLocks noGrp="1"/>
          </p:cNvSpPr>
          <p:nvPr>
            <p:ph idx="1"/>
          </p:nvPr>
        </p:nvSpPr>
        <p:spPr/>
        <p:txBody>
          <a:bodyPr>
            <a:normAutofit fontScale="92500"/>
          </a:bodyPr>
          <a:lstStyle/>
          <a:p>
            <a:endParaRPr lang="fr-BE" dirty="0"/>
          </a:p>
          <a:p>
            <a:r>
              <a:rPr lang="fr-BE" dirty="0"/>
              <a:t> </a:t>
            </a:r>
            <a:r>
              <a:rPr lang="fr-BE" dirty="0">
                <a:solidFill>
                  <a:srgbClr val="0070C0"/>
                </a:solidFill>
              </a:rPr>
              <a:t>Résultat de mes recherches </a:t>
            </a:r>
            <a:r>
              <a:rPr lang="fr-BE" dirty="0"/>
              <a:t>: </a:t>
            </a:r>
            <a:endParaRPr lang="fr-BE" dirty="0" smtClean="0"/>
          </a:p>
          <a:p>
            <a:endParaRPr lang="fr-BE" dirty="0"/>
          </a:p>
          <a:p>
            <a:r>
              <a:rPr lang="fr-BE" dirty="0"/>
              <a:t>plus de partage équilibré des différents temps quand  deux membres du couple à diplôme moyen à haut dans secteur soin, enseignement, </a:t>
            </a:r>
            <a:r>
              <a:rPr lang="fr-BE" dirty="0" smtClean="0"/>
              <a:t>non </a:t>
            </a:r>
            <a:r>
              <a:rPr lang="fr-BE" dirty="0"/>
              <a:t>marchand, travaillent à temps plein (proche </a:t>
            </a:r>
            <a:r>
              <a:rPr lang="fr-BE" dirty="0" smtClean="0"/>
              <a:t>de 38H</a:t>
            </a:r>
            <a:r>
              <a:rPr lang="fr-BE" dirty="0"/>
              <a:t>), </a:t>
            </a:r>
            <a:r>
              <a:rPr lang="fr-BE" dirty="0" smtClean="0"/>
              <a:t>ont des salaires </a:t>
            </a:r>
            <a:r>
              <a:rPr lang="fr-BE" dirty="0"/>
              <a:t>proches &gt; quand pouvoir de négociation </a:t>
            </a:r>
            <a:r>
              <a:rPr lang="fr-BE" dirty="0" smtClean="0"/>
              <a:t>équilibré. </a:t>
            </a:r>
            <a:endParaRPr lang="fr-BE" dirty="0"/>
          </a:p>
          <a:p>
            <a:r>
              <a:rPr lang="fr-BE" dirty="0"/>
              <a:t>Les jeunes gardent l’impression que le partage des tâches et des temps se fait spontanément de manière équilibrée selon les goûts de chacun  …. Peu de négociation en début de couple &gt; problèmes surgissent après</a:t>
            </a:r>
          </a:p>
          <a:p>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18</a:t>
            </a:fld>
            <a:endParaRPr lang="fr-BE"/>
          </a:p>
        </p:txBody>
      </p:sp>
    </p:spTree>
    <p:extLst>
      <p:ext uri="{BB962C8B-B14F-4D97-AF65-F5344CB8AC3E}">
        <p14:creationId xmlns:p14="http://schemas.microsoft.com/office/powerpoint/2010/main" val="445554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459" y="365125"/>
            <a:ext cx="10515600" cy="1325563"/>
          </a:xfrm>
        </p:spPr>
        <p:txBody>
          <a:bodyPr/>
          <a:lstStyle/>
          <a:p>
            <a:r>
              <a:rPr lang="fr-BE" dirty="0">
                <a:solidFill>
                  <a:srgbClr val="7030A0"/>
                </a:solidFill>
              </a:rPr>
              <a:t>L’impact en termes de </a:t>
            </a:r>
            <a:r>
              <a:rPr lang="fr-BE" dirty="0" smtClean="0">
                <a:solidFill>
                  <a:srgbClr val="7030A0"/>
                </a:solidFill>
              </a:rPr>
              <a:t> carrière, de revenus </a:t>
            </a:r>
            <a:r>
              <a:rPr lang="fr-BE" dirty="0">
                <a:solidFill>
                  <a:srgbClr val="7030A0"/>
                </a:solidFill>
              </a:rPr>
              <a:t>et de risques de pauvreté</a:t>
            </a:r>
            <a:endParaRPr lang="fr-BE" dirty="0"/>
          </a:p>
        </p:txBody>
      </p:sp>
      <p:sp>
        <p:nvSpPr>
          <p:cNvPr id="3" name="Espace réservé du contenu 2"/>
          <p:cNvSpPr>
            <a:spLocks noGrp="1"/>
          </p:cNvSpPr>
          <p:nvPr>
            <p:ph idx="1"/>
          </p:nvPr>
        </p:nvSpPr>
        <p:spPr/>
        <p:txBody>
          <a:bodyPr/>
          <a:lstStyle/>
          <a:p>
            <a:pPr marL="0" indent="0">
              <a:buNone/>
            </a:pPr>
            <a:r>
              <a:rPr lang="fr-BE" dirty="0" err="1" smtClean="0"/>
              <a:t>Angeloff</a:t>
            </a:r>
            <a:r>
              <a:rPr lang="fr-BE" dirty="0" smtClean="0"/>
              <a:t>, Tania. « Des miettes d'emploi : temps partiel et </a:t>
            </a:r>
            <a:r>
              <a:rPr lang="fr-BE" dirty="0" smtClean="0">
                <a:solidFill>
                  <a:srgbClr val="FF0000"/>
                </a:solidFill>
              </a:rPr>
              <a:t>pauvreté</a:t>
            </a:r>
            <a:r>
              <a:rPr lang="fr-BE" dirty="0" smtClean="0"/>
              <a:t> », </a:t>
            </a:r>
            <a:r>
              <a:rPr lang="fr-BE" i="1" dirty="0" smtClean="0"/>
              <a:t>Travail, genre et sociétés</a:t>
            </a:r>
            <a:r>
              <a:rPr lang="fr-BE" dirty="0" smtClean="0"/>
              <a:t>, vol. 1, no. 1, 1999, pp. 43-70. </a:t>
            </a:r>
          </a:p>
          <a:p>
            <a:pPr marL="0" indent="0">
              <a:buNone/>
            </a:pPr>
            <a:r>
              <a:rPr lang="fr-BE" dirty="0" smtClean="0">
                <a:solidFill>
                  <a:srgbClr val="FF0000"/>
                </a:solidFill>
              </a:rPr>
              <a:t>Les femmes représentent le gros du réservoir de travailleurs pauvres</a:t>
            </a:r>
          </a:p>
          <a:p>
            <a:pPr marL="0" indent="0">
              <a:buNone/>
            </a:pPr>
            <a:endParaRPr lang="fr-BE" dirty="0">
              <a:solidFill>
                <a:srgbClr val="FF0000"/>
              </a:solidFill>
            </a:endParaRPr>
          </a:p>
          <a:p>
            <a:pPr marL="0" indent="0">
              <a:buNone/>
            </a:pPr>
            <a:endParaRPr lang="fr-BE" dirty="0"/>
          </a:p>
          <a:p>
            <a:pPr marL="0" indent="0">
              <a:buNone/>
            </a:pPr>
            <a:endParaRPr lang="fr-BE" dirty="0"/>
          </a:p>
          <a:p>
            <a:pPr marL="0" indent="0">
              <a:buNone/>
            </a:pPr>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19</a:t>
            </a:fld>
            <a:endParaRPr lang="fr-BE"/>
          </a:p>
        </p:txBody>
      </p:sp>
    </p:spTree>
    <p:extLst>
      <p:ext uri="{BB962C8B-B14F-4D97-AF65-F5344CB8AC3E}">
        <p14:creationId xmlns:p14="http://schemas.microsoft.com/office/powerpoint/2010/main" val="2285528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7030A0"/>
                </a:solidFill>
              </a:rPr>
              <a:t>Les constats de base</a:t>
            </a:r>
            <a:endParaRPr lang="fr-BE" dirty="0">
              <a:solidFill>
                <a:srgbClr val="7030A0"/>
              </a:solidFill>
            </a:endParaRPr>
          </a:p>
        </p:txBody>
      </p:sp>
      <p:sp>
        <p:nvSpPr>
          <p:cNvPr id="3" name="Espace réservé du contenu 2"/>
          <p:cNvSpPr>
            <a:spLocks noGrp="1"/>
          </p:cNvSpPr>
          <p:nvPr>
            <p:ph idx="1"/>
          </p:nvPr>
        </p:nvSpPr>
        <p:spPr/>
        <p:txBody>
          <a:bodyPr/>
          <a:lstStyle/>
          <a:p>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a:t>
            </a:fld>
            <a:endParaRPr lang="fr-BE"/>
          </a:p>
        </p:txBody>
      </p:sp>
    </p:spTree>
    <p:extLst>
      <p:ext uri="{BB962C8B-B14F-4D97-AF65-F5344CB8AC3E}">
        <p14:creationId xmlns:p14="http://schemas.microsoft.com/office/powerpoint/2010/main" val="3375774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Peu de possibilités de formation , de carrière pour les travailleuses à temps partiel</a:t>
            </a:r>
            <a:endParaRPr lang="fr-BE" dirty="0"/>
          </a:p>
        </p:txBody>
      </p:sp>
      <p:sp>
        <p:nvSpPr>
          <p:cNvPr id="3" name="Espace réservé du contenu 2"/>
          <p:cNvSpPr>
            <a:spLocks noGrp="1"/>
          </p:cNvSpPr>
          <p:nvPr>
            <p:ph idx="1"/>
          </p:nvPr>
        </p:nvSpPr>
        <p:spPr/>
        <p:txBody>
          <a:bodyPr>
            <a:normAutofit/>
          </a:bodyPr>
          <a:lstStyle/>
          <a:p>
            <a:endParaRPr lang="fr-BE" dirty="0" smtClean="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20</a:t>
            </a:fld>
            <a:endParaRPr lang="fr-BE"/>
          </a:p>
        </p:txBody>
      </p:sp>
    </p:spTree>
    <p:extLst>
      <p:ext uri="{BB962C8B-B14F-4D97-AF65-F5344CB8AC3E}">
        <p14:creationId xmlns:p14="http://schemas.microsoft.com/office/powerpoint/2010/main" val="3996134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dirty="0" smtClean="0">
                <a:solidFill>
                  <a:srgbClr val="FF0000"/>
                </a:solidFill>
              </a:rPr>
              <a:t>85</a:t>
            </a:r>
            <a:r>
              <a:rPr lang="fr-BE" dirty="0">
                <a:solidFill>
                  <a:srgbClr val="FF0000"/>
                </a:solidFill>
              </a:rPr>
              <a:t>% des chefs de famille monoparentale sont des femmes et elles travaillent largement dans </a:t>
            </a:r>
            <a:r>
              <a:rPr lang="fr-BE" dirty="0" smtClean="0">
                <a:solidFill>
                  <a:srgbClr val="FF0000"/>
                </a:solidFill>
              </a:rPr>
              <a:t>les </a:t>
            </a:r>
            <a:r>
              <a:rPr lang="fr-BE" dirty="0">
                <a:solidFill>
                  <a:srgbClr val="FF0000"/>
                </a:solidFill>
              </a:rPr>
              <a:t>secteurs professionnels précaires et à petits salaires (79%), comme les titres-services (90</a:t>
            </a:r>
            <a:r>
              <a:rPr lang="fr-BE" dirty="0" smtClean="0">
                <a:solidFill>
                  <a:srgbClr val="FF0000"/>
                </a:solidFill>
              </a:rPr>
              <a:t>%)</a:t>
            </a:r>
            <a:r>
              <a:rPr lang="fr-BE" dirty="0"/>
              <a:t/>
            </a:r>
            <a:br>
              <a:rPr lang="fr-BE" dirty="0"/>
            </a:br>
            <a:endParaRPr lang="fr-BE" dirty="0" smtClean="0"/>
          </a:p>
          <a:p>
            <a:pPr marL="0" indent="0">
              <a:buNone/>
            </a:pPr>
            <a:r>
              <a:rPr lang="fr-BE" dirty="0" smtClean="0"/>
              <a:t>(Marche mondiale des femmes 2016)</a:t>
            </a:r>
          </a:p>
          <a:p>
            <a:endParaRPr lang="fr-BE" dirty="0"/>
          </a:p>
        </p:txBody>
      </p:sp>
      <p:sp>
        <p:nvSpPr>
          <p:cNvPr id="2" name="Espace réservé du pied de page 1"/>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158C775-A9B0-4C3F-B4A2-D5C20EE27F82}" type="slidenum">
              <a:rPr lang="fr-BE" smtClean="0"/>
              <a:t>21</a:t>
            </a:fld>
            <a:endParaRPr lang="fr-BE"/>
          </a:p>
        </p:txBody>
      </p:sp>
    </p:spTree>
    <p:extLst>
      <p:ext uri="{BB962C8B-B14F-4D97-AF65-F5344CB8AC3E}">
        <p14:creationId xmlns:p14="http://schemas.microsoft.com/office/powerpoint/2010/main" val="2992042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a:bodyPr>
          <a:lstStyle/>
          <a:p>
            <a:pPr marL="0" indent="0">
              <a:buNone/>
            </a:pPr>
            <a:r>
              <a:rPr lang="fr-BE" i="1" dirty="0">
                <a:solidFill>
                  <a:srgbClr val="FF0000"/>
                </a:solidFill>
              </a:rPr>
              <a:t>T</a:t>
            </a:r>
            <a:r>
              <a:rPr lang="fr-BE" i="1" dirty="0" smtClean="0">
                <a:solidFill>
                  <a:srgbClr val="FF0000"/>
                </a:solidFill>
              </a:rPr>
              <a:t>riomphe </a:t>
            </a:r>
            <a:r>
              <a:rPr lang="fr-BE" i="1" dirty="0">
                <a:solidFill>
                  <a:srgbClr val="FF0000"/>
                </a:solidFill>
              </a:rPr>
              <a:t>légalisé de la flexibilité des travailleurs les plus démunis. </a:t>
            </a:r>
            <a:endParaRPr lang="fr-BE" i="1"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22</a:t>
            </a:fld>
            <a:endParaRPr lang="fr-BE"/>
          </a:p>
        </p:txBody>
      </p:sp>
    </p:spTree>
    <p:extLst>
      <p:ext uri="{BB962C8B-B14F-4D97-AF65-F5344CB8AC3E}">
        <p14:creationId xmlns:p14="http://schemas.microsoft.com/office/powerpoint/2010/main" val="2427492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800" dirty="0" smtClean="0"/>
              <a:t>La détention d’un emploi à temps partiel :  </a:t>
            </a:r>
            <a:r>
              <a:rPr lang="fr-BE" sz="2800" dirty="0" smtClean="0">
                <a:solidFill>
                  <a:srgbClr val="FF0000"/>
                </a:solidFill>
              </a:rPr>
              <a:t>l’emballement de trajectoires fragiles</a:t>
            </a:r>
            <a:endParaRPr lang="fr-BE" sz="2800" dirty="0">
              <a:solidFill>
                <a:srgbClr val="FF0000"/>
              </a:solidFill>
            </a:endParaRPr>
          </a:p>
        </p:txBody>
      </p:sp>
      <p:sp>
        <p:nvSpPr>
          <p:cNvPr id="3" name="Espace réservé du contenu 2"/>
          <p:cNvSpPr>
            <a:spLocks noGrp="1"/>
          </p:cNvSpPr>
          <p:nvPr>
            <p:ph idx="1"/>
          </p:nvPr>
        </p:nvSpPr>
        <p:spPr/>
        <p:txBody>
          <a:bodyPr>
            <a:normAutofit/>
          </a:bodyPr>
          <a:lstStyle/>
          <a:p>
            <a:r>
              <a:rPr lang="fr-BE" dirty="0" smtClean="0">
                <a:solidFill>
                  <a:srgbClr val="0070C0"/>
                </a:solidFill>
              </a:rPr>
              <a:t>PSBH thèse 2003</a:t>
            </a:r>
          </a:p>
          <a:p>
            <a:r>
              <a:rPr lang="fr-BE" dirty="0" smtClean="0"/>
              <a:t>Résultats pouvant aller dans ce sens</a:t>
            </a:r>
          </a:p>
          <a:p>
            <a:pPr marL="0" indent="0">
              <a:buNone/>
            </a:pPr>
            <a:r>
              <a:rPr lang="fr-BE" dirty="0" smtClean="0"/>
              <a:t>emploi à temps partiel+ à durée déterminée conduisent à une interruption de travail et le plus souvent après à un nouvel emploi à temps partiel avec au bout du compte un risque de découragement qui peut mener vers la sortie d’emploi (… suivie désormais d’une injonction à y retourner…. )</a:t>
            </a:r>
          </a:p>
          <a:p>
            <a:pPr marL="0" indent="0">
              <a:buNone/>
            </a:pPr>
            <a:endParaRPr lang="fr-BE" dirty="0"/>
          </a:p>
          <a:p>
            <a:pPr marL="0" indent="0">
              <a:buNone/>
            </a:pPr>
            <a:r>
              <a:rPr lang="fr-BE" dirty="0" smtClean="0"/>
              <a:t> &gt; </a:t>
            </a:r>
            <a:r>
              <a:rPr lang="fr-BE" dirty="0" smtClean="0">
                <a:solidFill>
                  <a:srgbClr val="FF0000"/>
                </a:solidFill>
              </a:rPr>
              <a:t>de nombreuses  </a:t>
            </a:r>
            <a:r>
              <a:rPr lang="fr-BE" dirty="0">
                <a:solidFill>
                  <a:srgbClr val="FF0000"/>
                </a:solidFill>
              </a:rPr>
              <a:t>carrières </a:t>
            </a:r>
            <a:r>
              <a:rPr lang="fr-BE" dirty="0" smtClean="0">
                <a:solidFill>
                  <a:srgbClr val="FF0000"/>
                </a:solidFill>
              </a:rPr>
              <a:t>incomplètes</a:t>
            </a:r>
            <a:endParaRPr lang="fr-BE" dirty="0">
              <a:solidFill>
                <a:srgbClr val="FF0000"/>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23</a:t>
            </a:fld>
            <a:endParaRPr lang="fr-BE"/>
          </a:p>
        </p:txBody>
      </p:sp>
    </p:spTree>
    <p:extLst>
      <p:ext uri="{BB962C8B-B14F-4D97-AF65-F5344CB8AC3E}">
        <p14:creationId xmlns:p14="http://schemas.microsoft.com/office/powerpoint/2010/main" val="1907687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3" name="Espace réservé du contenu 2"/>
          <p:cNvSpPr>
            <a:spLocks noGrp="1"/>
          </p:cNvSpPr>
          <p:nvPr>
            <p:ph idx="1"/>
          </p:nvPr>
        </p:nvSpPr>
        <p:spPr/>
        <p:txBody>
          <a:bodyPr>
            <a:normAutofit/>
          </a:bodyPr>
          <a:lstStyle/>
          <a:p>
            <a:r>
              <a:rPr lang="fr-BE" i="1" dirty="0" smtClean="0"/>
              <a:t>Le rapport révèle qu'à </a:t>
            </a:r>
            <a:r>
              <a:rPr lang="fr-BE" b="1" i="1" dirty="0" smtClean="0"/>
              <a:t>temps partiel</a:t>
            </a:r>
            <a:r>
              <a:rPr lang="fr-BE" i="1" dirty="0" smtClean="0"/>
              <a:t>, l'écart  de salaire entre les hommes et les </a:t>
            </a:r>
            <a:r>
              <a:rPr lang="fr-BE" b="1" i="1" dirty="0" smtClean="0"/>
              <a:t>femmes</a:t>
            </a:r>
            <a:r>
              <a:rPr lang="fr-BE" i="1" dirty="0" smtClean="0"/>
              <a:t> est encore plus important. </a:t>
            </a:r>
            <a:r>
              <a:rPr lang="fr-BE" i="1" dirty="0">
                <a:solidFill>
                  <a:srgbClr val="FF0000"/>
                </a:solidFill>
              </a:rPr>
              <a:t>U</a:t>
            </a:r>
            <a:r>
              <a:rPr lang="fr-BE" i="1" dirty="0" smtClean="0">
                <a:solidFill>
                  <a:srgbClr val="FF0000"/>
                </a:solidFill>
              </a:rPr>
              <a:t>ne salariée à </a:t>
            </a:r>
            <a:r>
              <a:rPr lang="fr-BE" b="1" i="1" dirty="0" smtClean="0">
                <a:solidFill>
                  <a:srgbClr val="FF0000"/>
                </a:solidFill>
              </a:rPr>
              <a:t>temps partiel</a:t>
            </a:r>
            <a:r>
              <a:rPr lang="fr-BE" i="1" dirty="0" smtClean="0">
                <a:solidFill>
                  <a:srgbClr val="FF0000"/>
                </a:solidFill>
              </a:rPr>
              <a:t> gagne 18 % de moins par mois qu'un salarié à </a:t>
            </a:r>
            <a:r>
              <a:rPr lang="fr-BE" b="1" i="1" dirty="0" smtClean="0">
                <a:solidFill>
                  <a:srgbClr val="FF0000"/>
                </a:solidFill>
              </a:rPr>
              <a:t>temps partiel</a:t>
            </a:r>
            <a:r>
              <a:rPr lang="fr-BE" i="1" dirty="0" smtClean="0">
                <a:solidFill>
                  <a:srgbClr val="FF0000"/>
                </a:solidFill>
              </a:rPr>
              <a:t>. </a:t>
            </a:r>
            <a:r>
              <a:rPr lang="fr-BE" dirty="0" smtClean="0">
                <a:solidFill>
                  <a:srgbClr val="FF0000"/>
                </a:solidFill>
              </a:rPr>
              <a:t>(</a:t>
            </a:r>
            <a:r>
              <a:rPr lang="fr-BE" dirty="0" smtClean="0"/>
              <a:t> </a:t>
            </a:r>
            <a:r>
              <a:rPr lang="fr-BE" dirty="0"/>
              <a:t>La libre </a:t>
            </a:r>
            <a:r>
              <a:rPr lang="fr-BE" dirty="0" smtClean="0"/>
              <a:t>2010 : </a:t>
            </a:r>
            <a:r>
              <a:rPr lang="fr-BE" dirty="0"/>
              <a:t>La précarité d’emploi </a:t>
            </a:r>
            <a:r>
              <a:rPr lang="fr-BE" dirty="0" smtClean="0"/>
              <a:t>s’étend)</a:t>
            </a:r>
            <a:endParaRPr lang="fr-BE" dirty="0"/>
          </a:p>
          <a:p>
            <a:endParaRPr lang="fr-BE" dirty="0" smtClean="0">
              <a:solidFill>
                <a:srgbClr val="FF0000"/>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24</a:t>
            </a:fld>
            <a:endParaRPr lang="fr-BE"/>
          </a:p>
        </p:txBody>
      </p:sp>
    </p:spTree>
    <p:extLst>
      <p:ext uri="{BB962C8B-B14F-4D97-AF65-F5344CB8AC3E}">
        <p14:creationId xmlns:p14="http://schemas.microsoft.com/office/powerpoint/2010/main" val="544730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Femmes peu qualifiées, pauvres parmi les pauvres</a:t>
            </a:r>
            <a:endParaRPr lang="fr-BE" dirty="0"/>
          </a:p>
        </p:txBody>
      </p:sp>
      <p:sp>
        <p:nvSpPr>
          <p:cNvPr id="3" name="Espace réservé du contenu 2"/>
          <p:cNvSpPr>
            <a:spLocks noGrp="1"/>
          </p:cNvSpPr>
          <p:nvPr>
            <p:ph idx="1"/>
          </p:nvPr>
        </p:nvSpPr>
        <p:spPr/>
        <p:txBody>
          <a:bodyPr>
            <a:normAutofit/>
          </a:bodyPr>
          <a:lstStyle/>
          <a:p>
            <a:r>
              <a:rPr lang="fr-BE" dirty="0" smtClean="0">
                <a:solidFill>
                  <a:srgbClr val="FF0000"/>
                </a:solidFill>
              </a:rPr>
              <a:t>Salaires en bas de l’échelle des qualifications</a:t>
            </a:r>
          </a:p>
          <a:p>
            <a:r>
              <a:rPr lang="fr-BE" dirty="0" smtClean="0">
                <a:solidFill>
                  <a:srgbClr val="FF0000"/>
                </a:solidFill>
              </a:rPr>
              <a:t>Complément de revenus pour impossibilité de compléter progressivement retiré</a:t>
            </a:r>
          </a:p>
          <a:p>
            <a:r>
              <a:rPr lang="fr-BE" dirty="0" smtClean="0">
                <a:solidFill>
                  <a:srgbClr val="FF0000"/>
                </a:solidFill>
              </a:rPr>
              <a:t>Pas d’avantages extra-légaux</a:t>
            </a:r>
            <a:endParaRPr lang="fr-BE" dirty="0">
              <a:solidFill>
                <a:srgbClr val="FF0000"/>
              </a:solidFill>
            </a:endParaRPr>
          </a:p>
          <a:p>
            <a:endParaRPr lang="fr-BE" dirty="0">
              <a:solidFill>
                <a:srgbClr val="FF0000"/>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25</a:t>
            </a:fld>
            <a:endParaRPr lang="fr-BE"/>
          </a:p>
        </p:txBody>
      </p:sp>
    </p:spTree>
    <p:extLst>
      <p:ext uri="{BB962C8B-B14F-4D97-AF65-F5344CB8AC3E}">
        <p14:creationId xmlns:p14="http://schemas.microsoft.com/office/powerpoint/2010/main" val="3844712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solidFill>
                  <a:srgbClr val="0070C0"/>
                </a:solidFill>
              </a:rPr>
              <a:t>Psbh</a:t>
            </a:r>
            <a:r>
              <a:rPr lang="fr-BE" dirty="0" smtClean="0">
                <a:solidFill>
                  <a:srgbClr val="0070C0"/>
                </a:solidFill>
              </a:rPr>
              <a:t> 1993</a:t>
            </a:r>
            <a:br>
              <a:rPr lang="fr-BE" dirty="0" smtClean="0">
                <a:solidFill>
                  <a:srgbClr val="0070C0"/>
                </a:solidFill>
              </a:rPr>
            </a:br>
            <a:endParaRPr lang="fr-BE" dirty="0">
              <a:solidFill>
                <a:srgbClr val="0070C0"/>
              </a:solidFill>
            </a:endParaRPr>
          </a:p>
        </p:txBody>
      </p:sp>
      <p:sp>
        <p:nvSpPr>
          <p:cNvPr id="3" name="Espace réservé du contenu 2"/>
          <p:cNvSpPr>
            <a:spLocks noGrp="1"/>
          </p:cNvSpPr>
          <p:nvPr>
            <p:ph idx="1"/>
          </p:nvPr>
        </p:nvSpPr>
        <p:spPr/>
        <p:txBody>
          <a:bodyPr/>
          <a:lstStyle/>
          <a:p>
            <a:r>
              <a:rPr lang="fr-BE" dirty="0" smtClean="0"/>
              <a:t>Difficile de nouer les deux bouts: </a:t>
            </a:r>
          </a:p>
          <a:p>
            <a:r>
              <a:rPr lang="fr-BE" dirty="0" smtClean="0"/>
              <a:t>Quand travaillé les 12 mois l’année passée 23%H et 35% F</a:t>
            </a:r>
          </a:p>
          <a:p>
            <a:r>
              <a:rPr lang="fr-BE" dirty="0" smtClean="0"/>
              <a:t>Quand pas travaillé du tout  l’année passée 45%H ET 64% F</a:t>
            </a:r>
          </a:p>
          <a:p>
            <a:r>
              <a:rPr lang="fr-BE" dirty="0" smtClean="0">
                <a:solidFill>
                  <a:srgbClr val="FF0000"/>
                </a:solidFill>
              </a:rPr>
              <a:t>Quand travail et non travail  l’année passée 38%H et 67% F</a:t>
            </a:r>
            <a:endParaRPr lang="fr-BE" dirty="0">
              <a:solidFill>
                <a:srgbClr val="FF0000"/>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26</a:t>
            </a:fld>
            <a:endParaRPr lang="fr-BE"/>
          </a:p>
        </p:txBody>
      </p:sp>
    </p:spTree>
    <p:extLst>
      <p:ext uri="{BB962C8B-B14F-4D97-AF65-F5344CB8AC3E}">
        <p14:creationId xmlns:p14="http://schemas.microsoft.com/office/powerpoint/2010/main" val="2814690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dirty="0" smtClean="0"/>
              <a:t>Des réductions de sociabilité, de vie sociale et souvent un sentiment de solitude</a:t>
            </a: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27</a:t>
            </a:fld>
            <a:endParaRPr lang="fr-BE"/>
          </a:p>
        </p:txBody>
      </p:sp>
    </p:spTree>
    <p:extLst>
      <p:ext uri="{BB962C8B-B14F-4D97-AF65-F5344CB8AC3E}">
        <p14:creationId xmlns:p14="http://schemas.microsoft.com/office/powerpoint/2010/main" val="1931090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64428"/>
          </a:xfrm>
        </p:spPr>
        <p:txBody>
          <a:bodyPr/>
          <a:lstStyle/>
          <a:p>
            <a:r>
              <a:rPr lang="fr-BE" dirty="0" smtClean="0"/>
              <a:t>Pourquoi si peu de réactions et de révolte ?</a:t>
            </a:r>
            <a:endParaRPr lang="fr-BE" dirty="0"/>
          </a:p>
        </p:txBody>
      </p:sp>
      <p:sp>
        <p:nvSpPr>
          <p:cNvPr id="3" name="Espace réservé du contenu 2"/>
          <p:cNvSpPr>
            <a:spLocks noGrp="1"/>
          </p:cNvSpPr>
          <p:nvPr>
            <p:ph idx="1"/>
          </p:nvPr>
        </p:nvSpPr>
        <p:spPr>
          <a:xfrm>
            <a:off x="838200" y="1129554"/>
            <a:ext cx="10515600" cy="5047409"/>
          </a:xfrm>
        </p:spPr>
        <p:txBody>
          <a:bodyPr>
            <a:normAutofit/>
          </a:bodyPr>
          <a:lstStyle/>
          <a:p>
            <a:endParaRPr lang="fr-BE" dirty="0">
              <a:solidFill>
                <a:srgbClr val="FF0000"/>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28</a:t>
            </a:fld>
            <a:endParaRPr lang="fr-BE"/>
          </a:p>
        </p:txBody>
      </p:sp>
    </p:spTree>
    <p:extLst>
      <p:ext uri="{BB962C8B-B14F-4D97-AF65-F5344CB8AC3E}">
        <p14:creationId xmlns:p14="http://schemas.microsoft.com/office/powerpoint/2010/main" val="2449402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a:r>
            <a:br>
              <a:rPr lang="fr-BE" dirty="0" smtClean="0"/>
            </a:br>
            <a:r>
              <a:rPr lang="fr-BE" dirty="0" smtClean="0"/>
              <a:t>aspects psycho-sociaux à prendre en compte</a:t>
            </a:r>
            <a:endParaRPr lang="fr-BE" dirty="0"/>
          </a:p>
        </p:txBody>
      </p:sp>
      <p:sp>
        <p:nvSpPr>
          <p:cNvPr id="3" name="Espace réservé du contenu 2"/>
          <p:cNvSpPr>
            <a:spLocks noGrp="1"/>
          </p:cNvSpPr>
          <p:nvPr>
            <p:ph idx="1"/>
          </p:nvPr>
        </p:nvSpPr>
        <p:spPr/>
        <p:txBody>
          <a:bodyPr>
            <a:normAutofit fontScale="77500" lnSpcReduction="20000"/>
          </a:bodyPr>
          <a:lstStyle/>
          <a:p>
            <a:endParaRPr lang="fr-BE" b="1" dirty="0" smtClean="0"/>
          </a:p>
          <a:p>
            <a:r>
              <a:rPr lang="fr-BE" dirty="0" err="1" smtClean="0">
                <a:solidFill>
                  <a:srgbClr val="FF0000"/>
                </a:solidFill>
              </a:rPr>
              <a:t>Niv</a:t>
            </a:r>
            <a:r>
              <a:rPr lang="fr-BE" dirty="0" smtClean="0">
                <a:solidFill>
                  <a:srgbClr val="FF0000"/>
                </a:solidFill>
              </a:rPr>
              <a:t> de dépression  </a:t>
            </a:r>
            <a:r>
              <a:rPr lang="fr-BE" dirty="0" smtClean="0"/>
              <a:t>( PSBH,2003) </a:t>
            </a:r>
          </a:p>
          <a:p>
            <a:pPr marL="0" indent="0">
              <a:buNone/>
            </a:pPr>
            <a:r>
              <a:rPr lang="fr-BE" dirty="0" smtClean="0"/>
              <a:t>selon </a:t>
            </a:r>
            <a:r>
              <a:rPr lang="fr-BE" dirty="0" err="1" smtClean="0"/>
              <a:t>situat</a:t>
            </a:r>
            <a:r>
              <a:rPr lang="fr-BE" dirty="0" smtClean="0"/>
              <a:t> </a:t>
            </a:r>
            <a:r>
              <a:rPr lang="fr-BE" dirty="0" err="1" smtClean="0"/>
              <a:t>socioprof</a:t>
            </a:r>
            <a:r>
              <a:rPr lang="fr-BE" dirty="0"/>
              <a:t> </a:t>
            </a:r>
            <a:r>
              <a:rPr lang="fr-BE" dirty="0" smtClean="0"/>
              <a:t>/</a:t>
            </a:r>
            <a:r>
              <a:rPr lang="fr-BE" dirty="0"/>
              <a:t>é</a:t>
            </a:r>
            <a:r>
              <a:rPr lang="fr-BE" dirty="0" smtClean="0"/>
              <a:t>chelle de 100</a:t>
            </a:r>
          </a:p>
          <a:p>
            <a:pPr marL="0" indent="0">
              <a:buNone/>
            </a:pPr>
            <a:endParaRPr lang="fr-BE" dirty="0" smtClean="0"/>
          </a:p>
          <a:p>
            <a:r>
              <a:rPr lang="fr-BE" dirty="0" err="1" smtClean="0"/>
              <a:t>Trav</a:t>
            </a:r>
            <a:r>
              <a:rPr lang="fr-BE" dirty="0" smtClean="0"/>
              <a:t> </a:t>
            </a:r>
            <a:r>
              <a:rPr lang="fr-BE" dirty="0"/>
              <a:t>T</a:t>
            </a:r>
            <a:r>
              <a:rPr lang="fr-BE" dirty="0" smtClean="0"/>
              <a:t>P 31</a:t>
            </a:r>
          </a:p>
          <a:p>
            <a:r>
              <a:rPr lang="fr-BE" dirty="0" err="1" smtClean="0"/>
              <a:t>Trav</a:t>
            </a:r>
            <a:r>
              <a:rPr lang="fr-BE" dirty="0" smtClean="0"/>
              <a:t> t partiel 36</a:t>
            </a:r>
          </a:p>
          <a:p>
            <a:r>
              <a:rPr lang="fr-BE" dirty="0" smtClean="0"/>
              <a:t>Chômeur </a:t>
            </a:r>
            <a:r>
              <a:rPr lang="fr-BE" dirty="0" err="1" smtClean="0"/>
              <a:t>indemn</a:t>
            </a:r>
            <a:r>
              <a:rPr lang="fr-BE" dirty="0" smtClean="0"/>
              <a:t> 37</a:t>
            </a:r>
          </a:p>
          <a:p>
            <a:r>
              <a:rPr lang="fr-BE" dirty="0" err="1" smtClean="0"/>
              <a:t>Chom</a:t>
            </a:r>
            <a:r>
              <a:rPr lang="fr-BE" dirty="0" smtClean="0"/>
              <a:t> non </a:t>
            </a:r>
            <a:r>
              <a:rPr lang="fr-BE" dirty="0" err="1" smtClean="0"/>
              <a:t>indemn</a:t>
            </a:r>
            <a:r>
              <a:rPr lang="fr-BE" dirty="0" smtClean="0"/>
              <a:t> ou statut imprécis 45</a:t>
            </a:r>
          </a:p>
          <a:p>
            <a:endParaRPr lang="fr-BE" b="1" dirty="0" smtClean="0"/>
          </a:p>
          <a:p>
            <a:pPr marL="0" indent="0">
              <a:buNone/>
            </a:pPr>
            <a:r>
              <a:rPr lang="fr-BE" b="1" dirty="0" smtClean="0"/>
              <a:t>On peut croire que même impact chez les hommes et les femmes</a:t>
            </a:r>
          </a:p>
          <a:p>
            <a:pPr marL="0" indent="0">
              <a:buNone/>
            </a:pPr>
            <a:r>
              <a:rPr lang="fr-BE" b="1" dirty="0" smtClean="0"/>
              <a:t>Mais le recours au concept de genre (à l’œuvre au niveau psycho-social et pas seulement statutaire)  nous aide à voir les choses plus finement  </a:t>
            </a:r>
          </a:p>
          <a:p>
            <a:endParaRPr lang="fr-BE" b="1" dirty="0" smtClean="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29</a:t>
            </a:fld>
            <a:endParaRPr lang="fr-BE"/>
          </a:p>
        </p:txBody>
      </p:sp>
    </p:spTree>
    <p:extLst>
      <p:ext uri="{BB962C8B-B14F-4D97-AF65-F5344CB8AC3E}">
        <p14:creationId xmlns:p14="http://schemas.microsoft.com/office/powerpoint/2010/main" val="1725905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97541"/>
            <a:ext cx="10515600" cy="5679422"/>
          </a:xfrm>
        </p:spPr>
        <p:txBody>
          <a:bodyPr>
            <a:normAutofit fontScale="92500" lnSpcReduction="10000"/>
          </a:bodyPr>
          <a:lstStyle/>
          <a:p>
            <a:pPr marL="0" indent="0">
              <a:buNone/>
            </a:pPr>
            <a:endParaRPr lang="fr-BE" dirty="0" smtClean="0"/>
          </a:p>
          <a:p>
            <a:pPr marL="0" indent="0">
              <a:buNone/>
            </a:pPr>
            <a:r>
              <a:rPr lang="fr-BE" dirty="0" smtClean="0">
                <a:solidFill>
                  <a:srgbClr val="FF0000"/>
                </a:solidFill>
              </a:rPr>
              <a:t>Accroissement conjoint du taux d’emploi féminin et du taux d’emploi à temps partiel</a:t>
            </a:r>
          </a:p>
          <a:p>
            <a:pPr marL="0" indent="0">
              <a:buNone/>
            </a:pPr>
            <a:r>
              <a:rPr lang="fr-BE" dirty="0" smtClean="0"/>
              <a:t>En </a:t>
            </a:r>
            <a:r>
              <a:rPr lang="fr-BE" dirty="0" smtClean="0">
                <a:solidFill>
                  <a:srgbClr val="FF0000"/>
                </a:solidFill>
              </a:rPr>
              <a:t>Belgique</a:t>
            </a:r>
            <a:r>
              <a:rPr lang="fr-BE" dirty="0" smtClean="0"/>
              <a:t> comme ailleurs (même si intensités différentes)</a:t>
            </a:r>
            <a:endParaRPr lang="fr-BE" dirty="0"/>
          </a:p>
          <a:p>
            <a:pPr marL="0" indent="0">
              <a:buNone/>
            </a:pPr>
            <a:endParaRPr lang="fr-BE" dirty="0" smtClean="0"/>
          </a:p>
          <a:p>
            <a:pPr marL="0" indent="0">
              <a:buNone/>
            </a:pPr>
            <a:r>
              <a:rPr lang="fr-BE" dirty="0" smtClean="0"/>
              <a:t>Entre 1986 et 2006, le nombre de femmes actives a augmenté de 50% et cet accroissement vaut surtout pour les classes d’âge élevées. Désormais plus de différence significative selon qu’on a charge d’enfant ou non</a:t>
            </a:r>
          </a:p>
          <a:p>
            <a:pPr marL="0" indent="0">
              <a:buNone/>
            </a:pPr>
            <a:r>
              <a:rPr lang="fr-BE" dirty="0"/>
              <a:t>O</a:t>
            </a:r>
            <a:r>
              <a:rPr lang="fr-BE" dirty="0" smtClean="0"/>
              <a:t>n est passé d’un </a:t>
            </a:r>
            <a:r>
              <a:rPr lang="fr-BE" dirty="0" smtClean="0">
                <a:solidFill>
                  <a:srgbClr val="FF0000"/>
                </a:solidFill>
              </a:rPr>
              <a:t>taux d’emploi féminin </a:t>
            </a:r>
            <a:r>
              <a:rPr lang="fr-BE" dirty="0" smtClean="0"/>
              <a:t>de 38% en 1986 à 54% en 2006 et </a:t>
            </a:r>
            <a:r>
              <a:rPr lang="fr-BE" dirty="0" smtClean="0">
                <a:solidFill>
                  <a:srgbClr val="FF0000"/>
                </a:solidFill>
              </a:rPr>
              <a:t>58 % en 2016  </a:t>
            </a:r>
            <a:r>
              <a:rPr lang="fr-BE" dirty="0" smtClean="0"/>
              <a:t>(situation un peu moins favorable en Wallonie)</a:t>
            </a:r>
            <a:endParaRPr lang="fr-BE" dirty="0"/>
          </a:p>
          <a:p>
            <a:pPr marL="0" indent="0">
              <a:buNone/>
            </a:pPr>
            <a:r>
              <a:rPr lang="fr-BE" dirty="0" smtClean="0"/>
              <a:t>Conjointement le taux d’emploi féminin salarié à </a:t>
            </a:r>
            <a:r>
              <a:rPr lang="fr-BE" dirty="0" smtClean="0">
                <a:solidFill>
                  <a:srgbClr val="FF0000"/>
                </a:solidFill>
              </a:rPr>
              <a:t>temps partiel ( </a:t>
            </a:r>
            <a:r>
              <a:rPr lang="fr-BE" dirty="0" smtClean="0"/>
              <a:t>depuis plus longtemps déjà une pratique significative dans notre pays comparativement à d’autres) est passé entre ces 3 années de  25% à 42% en 2006  </a:t>
            </a:r>
            <a:r>
              <a:rPr lang="fr-BE" dirty="0" smtClean="0">
                <a:solidFill>
                  <a:srgbClr val="FF0000"/>
                </a:solidFill>
              </a:rPr>
              <a:t>et 46 % en 2016</a:t>
            </a:r>
          </a:p>
          <a:p>
            <a:endParaRPr lang="fr-BE" dirty="0">
              <a:solidFill>
                <a:srgbClr val="FF0000"/>
              </a:solidFill>
            </a:endParaRPr>
          </a:p>
        </p:txBody>
      </p:sp>
      <p:sp>
        <p:nvSpPr>
          <p:cNvPr id="2" name="Espace réservé du pied de page 1"/>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158C775-A9B0-4C3F-B4A2-D5C20EE27F82}" type="slidenum">
              <a:rPr lang="fr-BE" smtClean="0"/>
              <a:t>3</a:t>
            </a:fld>
            <a:endParaRPr lang="fr-BE"/>
          </a:p>
        </p:txBody>
      </p:sp>
    </p:spTree>
    <p:extLst>
      <p:ext uri="{BB962C8B-B14F-4D97-AF65-F5344CB8AC3E}">
        <p14:creationId xmlns:p14="http://schemas.microsoft.com/office/powerpoint/2010/main" val="1297109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figure socioéco.ai">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ChangeArrowheads="1"/>
          </p:cNvSpPr>
          <p:nvPr/>
        </p:nvSpPr>
        <p:spPr bwMode="auto">
          <a:xfrm>
            <a:off x="3214689" y="557214"/>
            <a:ext cx="38496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BE" altLang="fr-FR" sz="1200" i="1" u="sng">
                <a:cs typeface="Times New Roman" panose="02020603050405020304" pitchFamily="18" charset="0"/>
              </a:rPr>
              <a:t>Graphique. Analyse Lisrel effectuée sur 2497 hommes</a:t>
            </a:r>
            <a:endParaRPr lang="fr-FR" altLang="fr-FR" sz="900"/>
          </a:p>
          <a:p>
            <a:pPr>
              <a:spcBef>
                <a:spcPct val="0"/>
              </a:spcBef>
              <a:buFontTx/>
              <a:buNone/>
            </a:pPr>
            <a:endParaRPr lang="fr-FR" altLang="fr-FR" sz="1800"/>
          </a:p>
        </p:txBody>
      </p:sp>
      <p:pic>
        <p:nvPicPr>
          <p:cNvPr id="67588" name="Picture 4" descr="Page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9" y="1106489"/>
            <a:ext cx="57626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5"/>
          <p:cNvSpPr>
            <a:spLocks noChangeArrowheads="1"/>
          </p:cNvSpPr>
          <p:nvPr/>
        </p:nvSpPr>
        <p:spPr bwMode="auto">
          <a:xfrm>
            <a:off x="3198664" y="5474128"/>
            <a:ext cx="34451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fr-FR" sz="1200">
                <a:cs typeface="Times New Roman" panose="02020603050405020304" pitchFamily="18" charset="0"/>
              </a:rPr>
              <a:t>Null Model Chi-Square     DF 351     543 665.5</a:t>
            </a:r>
            <a:endParaRPr lang="fr-FR" altLang="fr-FR" sz="900"/>
          </a:p>
          <a:p>
            <a:pPr algn="just">
              <a:spcBef>
                <a:spcPct val="0"/>
              </a:spcBef>
              <a:buFontTx/>
              <a:buNone/>
            </a:pPr>
            <a:r>
              <a:rPr lang="en-GB" altLang="fr-FR" sz="1200">
                <a:cs typeface="Times New Roman" panose="02020603050405020304" pitchFamily="18" charset="0"/>
              </a:rPr>
              <a:t>Chi-Square                        DF 318         2 334.0 </a:t>
            </a:r>
            <a:endParaRPr lang="fr-FR" altLang="fr-FR" sz="900"/>
          </a:p>
          <a:p>
            <a:pPr algn="just">
              <a:spcBef>
                <a:spcPct val="0"/>
              </a:spcBef>
              <a:buFontTx/>
              <a:buNone/>
            </a:pPr>
            <a:r>
              <a:rPr lang="en-GB" altLang="fr-FR" sz="1200">
                <a:cs typeface="Times New Roman" panose="02020603050405020304" pitchFamily="18" charset="0"/>
              </a:rPr>
              <a:t>GFI      .93</a:t>
            </a:r>
            <a:endParaRPr lang="fr-FR" altLang="fr-FR" sz="900"/>
          </a:p>
          <a:p>
            <a:pPr algn="just">
              <a:spcBef>
                <a:spcPct val="0"/>
              </a:spcBef>
              <a:buFontTx/>
              <a:buNone/>
            </a:pPr>
            <a:r>
              <a:rPr lang="en-GB" altLang="fr-FR" sz="1200">
                <a:cs typeface="Times New Roman" panose="02020603050405020304" pitchFamily="18" charset="0"/>
              </a:rPr>
              <a:t>AGFI   .92</a:t>
            </a:r>
            <a:endParaRPr lang="en-GB" altLang="fr-FR" sz="1800"/>
          </a:p>
        </p:txBody>
      </p:sp>
      <p:sp>
        <p:nvSpPr>
          <p:cNvPr id="2" name="Espace réservé du pied de page 1"/>
          <p:cNvSpPr>
            <a:spLocks noGrp="1"/>
          </p:cNvSpPr>
          <p:nvPr>
            <p:ph type="ftr" sz="quarter" idx="11"/>
          </p:nvPr>
        </p:nvSpPr>
        <p:spPr/>
        <p:txBody>
          <a:bodyPr/>
          <a:lstStyle/>
          <a:p>
            <a:endParaRPr lang="fr-BE"/>
          </a:p>
        </p:txBody>
      </p:sp>
      <p:sp>
        <p:nvSpPr>
          <p:cNvPr id="3" name="Espace réservé du numéro de diapositive 2"/>
          <p:cNvSpPr>
            <a:spLocks noGrp="1"/>
          </p:cNvSpPr>
          <p:nvPr>
            <p:ph type="sldNum" sz="quarter" idx="12"/>
          </p:nvPr>
        </p:nvSpPr>
        <p:spPr/>
        <p:txBody>
          <a:bodyPr/>
          <a:lstStyle/>
          <a:p>
            <a:fld id="{2158C775-A9B0-4C3F-B4A2-D5C20EE27F82}" type="slidenum">
              <a:rPr lang="fr-BE" smtClean="0"/>
              <a:t>30</a:t>
            </a:fld>
            <a:endParaRPr lang="fr-BE"/>
          </a:p>
        </p:txBody>
      </p:sp>
    </p:spTree>
    <p:extLst>
      <p:ext uri="{BB962C8B-B14F-4D97-AF65-F5344CB8AC3E}">
        <p14:creationId xmlns:p14="http://schemas.microsoft.com/office/powerpoint/2010/main" val="3143167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464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643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214688" y="420689"/>
            <a:ext cx="38084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BE" altLang="fr-FR" sz="1200" i="1" u="sng">
                <a:cs typeface="Times New Roman" panose="02020603050405020304" pitchFamily="18" charset="0"/>
              </a:rPr>
              <a:t>Graphique. Analyse Lisrel effectuée sur 2083 femmes</a:t>
            </a:r>
            <a:endParaRPr lang="fr-FR" altLang="fr-FR" sz="900"/>
          </a:p>
          <a:p>
            <a:pPr>
              <a:spcBef>
                <a:spcPct val="0"/>
              </a:spcBef>
              <a:buFontTx/>
              <a:buNone/>
            </a:pPr>
            <a:endParaRPr lang="fr-FR" altLang="fr-FR" sz="1800"/>
          </a:p>
        </p:txBody>
      </p:sp>
      <p:pic>
        <p:nvPicPr>
          <p:cNvPr id="68611" name="Picture 3" descr="Page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9" y="969964"/>
            <a:ext cx="57626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p:cNvSpPr>
            <a:spLocks noChangeArrowheads="1"/>
          </p:cNvSpPr>
          <p:nvPr/>
        </p:nvSpPr>
        <p:spPr bwMode="auto">
          <a:xfrm>
            <a:off x="3214689" y="5336421"/>
            <a:ext cx="340189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200">
                <a:cs typeface="Times New Roman" panose="02020603050405020304" pitchFamily="18" charset="0"/>
              </a:rPr>
              <a:t>Null Model Chi-Square     DF 351       46 712.7</a:t>
            </a:r>
            <a:endParaRPr lang="fr-FR" altLang="fr-FR" sz="900"/>
          </a:p>
          <a:p>
            <a:pPr>
              <a:spcBef>
                <a:spcPct val="0"/>
              </a:spcBef>
              <a:buFontTx/>
              <a:buNone/>
            </a:pPr>
            <a:r>
              <a:rPr lang="en-GB" altLang="fr-FR" sz="1200">
                <a:cs typeface="Times New Roman" panose="02020603050405020304" pitchFamily="18" charset="0"/>
              </a:rPr>
              <a:t>Chi-Square                        DF 318         2 000.2</a:t>
            </a:r>
            <a:endParaRPr lang="fr-FR" altLang="fr-FR" sz="900"/>
          </a:p>
          <a:p>
            <a:pPr>
              <a:spcBef>
                <a:spcPct val="0"/>
              </a:spcBef>
              <a:buFontTx/>
              <a:buNone/>
            </a:pPr>
            <a:r>
              <a:rPr lang="en-GB" altLang="fr-FR" sz="1200">
                <a:cs typeface="Times New Roman" panose="02020603050405020304" pitchFamily="18" charset="0"/>
              </a:rPr>
              <a:t>GFI      .93</a:t>
            </a:r>
            <a:endParaRPr lang="fr-FR" altLang="fr-FR" sz="900"/>
          </a:p>
          <a:p>
            <a:pPr>
              <a:spcBef>
                <a:spcPct val="0"/>
              </a:spcBef>
              <a:buFontTx/>
              <a:buNone/>
            </a:pPr>
            <a:r>
              <a:rPr lang="en-GB" altLang="fr-FR" sz="1200">
                <a:cs typeface="Times New Roman" panose="02020603050405020304" pitchFamily="18" charset="0"/>
              </a:rPr>
              <a:t>AGFI   .91</a:t>
            </a:r>
            <a:endParaRPr lang="fr-FR" altLang="fr-FR" sz="900"/>
          </a:p>
          <a:p>
            <a:pPr>
              <a:spcBef>
                <a:spcPct val="0"/>
              </a:spcBef>
              <a:buFontTx/>
              <a:buNone/>
            </a:pPr>
            <a:endParaRPr lang="fr-FR" altLang="fr-FR" sz="1800"/>
          </a:p>
        </p:txBody>
      </p:sp>
      <p:sp>
        <p:nvSpPr>
          <p:cNvPr id="2" name="Espace réservé du pied de page 1"/>
          <p:cNvSpPr>
            <a:spLocks noGrp="1"/>
          </p:cNvSpPr>
          <p:nvPr>
            <p:ph type="ftr" sz="quarter" idx="11"/>
          </p:nvPr>
        </p:nvSpPr>
        <p:spPr/>
        <p:txBody>
          <a:bodyPr/>
          <a:lstStyle/>
          <a:p>
            <a:endParaRPr lang="fr-BE"/>
          </a:p>
        </p:txBody>
      </p:sp>
      <p:sp>
        <p:nvSpPr>
          <p:cNvPr id="3" name="Espace réservé du numéro de diapositive 2"/>
          <p:cNvSpPr>
            <a:spLocks noGrp="1"/>
          </p:cNvSpPr>
          <p:nvPr>
            <p:ph type="sldNum" sz="quarter" idx="12"/>
          </p:nvPr>
        </p:nvSpPr>
        <p:spPr/>
        <p:txBody>
          <a:bodyPr/>
          <a:lstStyle/>
          <a:p>
            <a:fld id="{2158C775-A9B0-4C3F-B4A2-D5C20EE27F82}" type="slidenum">
              <a:rPr lang="fr-BE" smtClean="0"/>
              <a:t>31</a:t>
            </a:fld>
            <a:endParaRPr lang="fr-BE"/>
          </a:p>
        </p:txBody>
      </p:sp>
    </p:spTree>
    <p:extLst>
      <p:ext uri="{BB962C8B-B14F-4D97-AF65-F5344CB8AC3E}">
        <p14:creationId xmlns:p14="http://schemas.microsoft.com/office/powerpoint/2010/main" val="3403123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3" name="Espace réservé du contenu 2"/>
          <p:cNvSpPr>
            <a:spLocks noGrp="1"/>
          </p:cNvSpPr>
          <p:nvPr>
            <p:ph idx="1"/>
          </p:nvPr>
        </p:nvSpPr>
        <p:spPr/>
        <p:txBody>
          <a:bodyPr/>
          <a:lstStyle/>
          <a:p>
            <a:pPr marL="0" indent="0">
              <a:buNone/>
            </a:pPr>
            <a:r>
              <a:rPr lang="fr-BE" dirty="0" smtClean="0"/>
              <a:t>« Il </a:t>
            </a:r>
            <a:r>
              <a:rPr lang="fr-BE" dirty="0"/>
              <a:t>apparaît </a:t>
            </a:r>
            <a:r>
              <a:rPr lang="fr-BE" dirty="0" smtClean="0"/>
              <a:t>nécessaire de comprendre </a:t>
            </a:r>
            <a:r>
              <a:rPr lang="fr-BE" dirty="0"/>
              <a:t>les raisons pour </a:t>
            </a:r>
            <a:r>
              <a:rPr lang="fr-BE" dirty="0" smtClean="0"/>
              <a:t>lesquelles contrairement </a:t>
            </a:r>
            <a:r>
              <a:rPr lang="fr-BE" dirty="0"/>
              <a:t>aux hommes, les femmes ne </a:t>
            </a:r>
            <a:r>
              <a:rPr lang="fr-BE" dirty="0" smtClean="0"/>
              <a:t>sont pas </a:t>
            </a:r>
            <a:r>
              <a:rPr lang="fr-BE" dirty="0"/>
              <a:t>sujettes à l’effet néfaste du chômage </a:t>
            </a:r>
            <a:r>
              <a:rPr lang="fr-BE" dirty="0" smtClean="0"/>
              <a:t>su</a:t>
            </a:r>
            <a:r>
              <a:rPr lang="fr-BE" dirty="0"/>
              <a:t>r la « santé </a:t>
            </a:r>
            <a:r>
              <a:rPr lang="fr-BE" dirty="0" smtClean="0"/>
              <a:t>mentale ».</a:t>
            </a:r>
            <a:endParaRPr lang="fr-BE" dirty="0"/>
          </a:p>
          <a:p>
            <a:pPr marL="0" indent="0">
              <a:buNone/>
            </a:pPr>
            <a:r>
              <a:rPr lang="fr-BE" b="1" dirty="0" smtClean="0"/>
              <a:t>Sylvie </a:t>
            </a:r>
            <a:r>
              <a:rPr lang="fr-BE" b="1" dirty="0" err="1"/>
              <a:t>Blasco</a:t>
            </a:r>
            <a:r>
              <a:rPr lang="fr-BE" b="1" dirty="0"/>
              <a:t> </a:t>
            </a:r>
            <a:r>
              <a:rPr lang="fr-BE" b="1" dirty="0" smtClean="0"/>
              <a:t> </a:t>
            </a:r>
            <a:r>
              <a:rPr lang="fr-BE" b="1" dirty="0"/>
              <a:t>et Thibault </a:t>
            </a:r>
            <a:r>
              <a:rPr lang="fr-BE" b="1" dirty="0" err="1" smtClean="0"/>
              <a:t>Brodaty</a:t>
            </a:r>
            <a:r>
              <a:rPr lang="fr-BE" b="1" dirty="0" smtClean="0"/>
              <a:t>, Le </a:t>
            </a:r>
            <a:r>
              <a:rPr lang="fr-BE" b="1" dirty="0"/>
              <a:t>lien entre chômage et santé mentale </a:t>
            </a:r>
            <a:br>
              <a:rPr lang="fr-BE" b="1" dirty="0"/>
            </a:br>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32</a:t>
            </a:fld>
            <a:endParaRPr lang="fr-BE"/>
          </a:p>
        </p:txBody>
      </p:sp>
    </p:spTree>
    <p:extLst>
      <p:ext uri="{BB962C8B-B14F-4D97-AF65-F5344CB8AC3E}">
        <p14:creationId xmlns:p14="http://schemas.microsoft.com/office/powerpoint/2010/main" val="1603704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2304923"/>
          </a:xfrm>
        </p:spPr>
        <p:txBody>
          <a:bodyPr>
            <a:noAutofit/>
          </a:bodyPr>
          <a:lstStyle/>
          <a:p>
            <a:r>
              <a:rPr lang="fr-BE" sz="2400" dirty="0" smtClean="0"/>
              <a:t>Le classement des travailleurs selon la  typologie de </a:t>
            </a:r>
            <a:r>
              <a:rPr lang="fr-BE" sz="2400" dirty="0" err="1">
                <a:solidFill>
                  <a:srgbClr val="FF0000"/>
                </a:solidFill>
              </a:rPr>
              <a:t>P</a:t>
            </a:r>
            <a:r>
              <a:rPr lang="fr-BE" sz="2400" dirty="0" err="1" smtClean="0">
                <a:solidFill>
                  <a:srgbClr val="FF0000"/>
                </a:solidFill>
              </a:rPr>
              <a:t>augham</a:t>
            </a:r>
            <a:r>
              <a:rPr lang="fr-BE" sz="2400" dirty="0" smtClean="0"/>
              <a:t>  -sécurité d’emploi # satisfaction d’emploi- montre aussi ce que Major (1993) appelait un </a:t>
            </a:r>
            <a:r>
              <a:rPr lang="fr-BE" sz="2400" b="1" dirty="0" smtClean="0"/>
              <a:t>contentement paradoxal  </a:t>
            </a:r>
            <a:r>
              <a:rPr lang="fr-BE" sz="2400" dirty="0" smtClean="0"/>
              <a:t>(sens différent du mot justice par hommes et femmes / ce qu’ils donnent et reçoivent</a:t>
            </a:r>
            <a:r>
              <a:rPr lang="fr-BE" sz="2400" dirty="0"/>
              <a:t> </a:t>
            </a:r>
            <a:r>
              <a:rPr lang="fr-BE" sz="2400" dirty="0" smtClean="0"/>
              <a:t>dans la sphère familiale et professionnelle).</a:t>
            </a:r>
            <a:br>
              <a:rPr lang="fr-BE" sz="2400" dirty="0" smtClean="0"/>
            </a:br>
            <a:endParaRPr lang="fr-BE" sz="2400" dirty="0"/>
          </a:p>
        </p:txBody>
      </p:sp>
      <p:sp>
        <p:nvSpPr>
          <p:cNvPr id="3" name="Espace réservé du contenu 2"/>
          <p:cNvSpPr>
            <a:spLocks noGrp="1"/>
          </p:cNvSpPr>
          <p:nvPr>
            <p:ph idx="1"/>
          </p:nvPr>
        </p:nvSpPr>
        <p:spPr>
          <a:xfrm>
            <a:off x="838200" y="2944367"/>
            <a:ext cx="10515600" cy="3232595"/>
          </a:xfrm>
        </p:spPr>
        <p:txBody>
          <a:bodyPr/>
          <a:lstStyle/>
          <a:p>
            <a:r>
              <a:rPr lang="fr-BE" dirty="0" smtClean="0"/>
              <a:t>Un peu plus de femmes que d’hommes parmi les femmes à faible sécurité d’emploi et satisfaites </a:t>
            </a:r>
          </a:p>
          <a:p>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33</a:t>
            </a:fld>
            <a:endParaRPr lang="fr-BE"/>
          </a:p>
        </p:txBody>
      </p:sp>
    </p:spTree>
    <p:extLst>
      <p:ext uri="{BB962C8B-B14F-4D97-AF65-F5344CB8AC3E}">
        <p14:creationId xmlns:p14="http://schemas.microsoft.com/office/powerpoint/2010/main" val="3005821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chemeClr val="accent1"/>
                </a:solidFill>
              </a:rPr>
              <a:t>Autre résultat de ma thèse allant dans le même sens</a:t>
            </a:r>
            <a:endParaRPr lang="fr-BE" dirty="0">
              <a:solidFill>
                <a:schemeClr val="accent1"/>
              </a:solidFill>
            </a:endParaRPr>
          </a:p>
        </p:txBody>
      </p:sp>
      <p:sp>
        <p:nvSpPr>
          <p:cNvPr id="3" name="Espace réservé du contenu 2"/>
          <p:cNvSpPr>
            <a:spLocks noGrp="1"/>
          </p:cNvSpPr>
          <p:nvPr>
            <p:ph idx="1"/>
          </p:nvPr>
        </p:nvSpPr>
        <p:spPr/>
        <p:txBody>
          <a:bodyPr>
            <a:normAutofit fontScale="85000" lnSpcReduction="20000"/>
          </a:bodyPr>
          <a:lstStyle/>
          <a:p>
            <a:r>
              <a:rPr lang="fr-BE" dirty="0">
                <a:solidFill>
                  <a:srgbClr val="FF0000"/>
                </a:solidFill>
              </a:rPr>
              <a:t>!  Ce sentiment peut évoluer au  vu de l’évolution des opportunités historiques de chaque groupe ou </a:t>
            </a:r>
            <a:r>
              <a:rPr lang="fr-BE" dirty="0" smtClean="0">
                <a:solidFill>
                  <a:srgbClr val="FF0000"/>
                </a:solidFill>
              </a:rPr>
              <a:t>sous-groupe, au croisement des rapports de sexe et de classe</a:t>
            </a:r>
            <a:endParaRPr lang="fr-BE" dirty="0">
              <a:solidFill>
                <a:srgbClr val="FF0000"/>
              </a:solidFill>
            </a:endParaRPr>
          </a:p>
          <a:p>
            <a:endParaRPr lang="fr-BE" dirty="0" smtClean="0"/>
          </a:p>
          <a:p>
            <a:pPr marL="0" indent="0">
              <a:buNone/>
            </a:pPr>
            <a:r>
              <a:rPr lang="fr-BE" dirty="0" smtClean="0">
                <a:solidFill>
                  <a:srgbClr val="FF0000"/>
                </a:solidFill>
              </a:rPr>
              <a:t>Parmi les mères avec de jeunes enfants, les plus diplômées sont les plus déprimées</a:t>
            </a:r>
          </a:p>
          <a:p>
            <a:pPr marL="0" indent="0">
              <a:buNone/>
            </a:pPr>
            <a:r>
              <a:rPr lang="fr-BE" dirty="0" smtClean="0"/>
              <a:t>Conscience subite des inégalités +une certaine révolte, notamment contre ce type d’affirmation</a:t>
            </a:r>
          </a:p>
          <a:p>
            <a:pPr marL="0" indent="0">
              <a:buNone/>
            </a:pPr>
            <a:r>
              <a:rPr lang="fr-BE" i="1" dirty="0"/>
              <a:t>Dans cette catégorie de personnes ayant un niveau d'éducation élevé, le </a:t>
            </a:r>
            <a:r>
              <a:rPr lang="fr-BE" b="1" i="1" dirty="0"/>
              <a:t>temps partiel</a:t>
            </a:r>
            <a:r>
              <a:rPr lang="fr-BE" i="1" dirty="0"/>
              <a:t> est plutôt choisi que contraint, car l'accueil des enfants ne constitue pas un souci financier quand les deux conjoints sont cadres supérieurs, note Marianne Bertrand.  [...] </a:t>
            </a:r>
          </a:p>
          <a:p>
            <a:pPr marL="0" indent="0">
              <a:buNone/>
            </a:pPr>
            <a:endParaRPr lang="fr-BE" dirty="0" smtClean="0"/>
          </a:p>
          <a:p>
            <a:pPr marL="0" indent="0">
              <a:buNone/>
            </a:pPr>
            <a:r>
              <a:rPr lang="fr-BE" dirty="0" smtClean="0">
                <a:solidFill>
                  <a:srgbClr val="FF0000"/>
                </a:solidFill>
              </a:rPr>
              <a:t>Parmi les  pères, les moins diplômés sont les plus déprimés </a:t>
            </a:r>
            <a:r>
              <a:rPr lang="fr-BE" dirty="0" smtClean="0"/>
              <a:t>(parfois exposés eux-mêmes à un emploi de basse qualité)</a:t>
            </a:r>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34</a:t>
            </a:fld>
            <a:endParaRPr lang="fr-BE"/>
          </a:p>
        </p:txBody>
      </p:sp>
    </p:spTree>
    <p:extLst>
      <p:ext uri="{BB962C8B-B14F-4D97-AF65-F5344CB8AC3E}">
        <p14:creationId xmlns:p14="http://schemas.microsoft.com/office/powerpoint/2010/main" val="1926103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7030A0"/>
                </a:solidFill>
              </a:rPr>
              <a:t>Enjeux en termes de pension et de protection dans le grand âge</a:t>
            </a:r>
            <a:endParaRPr lang="fr-BE" dirty="0">
              <a:solidFill>
                <a:srgbClr val="7030A0"/>
              </a:solidFill>
            </a:endParaRPr>
          </a:p>
        </p:txBody>
      </p:sp>
      <p:sp>
        <p:nvSpPr>
          <p:cNvPr id="3" name="Espace réservé du contenu 2"/>
          <p:cNvSpPr>
            <a:spLocks noGrp="1"/>
          </p:cNvSpPr>
          <p:nvPr>
            <p:ph idx="1"/>
          </p:nvPr>
        </p:nvSpPr>
        <p:spPr/>
        <p:txBody>
          <a:bodyPr>
            <a:normAutofit/>
          </a:bodyPr>
          <a:lstStyle/>
          <a:p>
            <a:r>
              <a:rPr lang="fr-BE" dirty="0" smtClean="0">
                <a:solidFill>
                  <a:srgbClr val="FF0000"/>
                </a:solidFill>
              </a:rPr>
              <a:t>Avancée pour sécuriser les carrières mixtes </a:t>
            </a:r>
            <a:r>
              <a:rPr lang="fr-BE" dirty="0" smtClean="0"/>
              <a:t>où on pouvait ne plus avoir droit à rien à cause d’un nombre insuffisant d’années dans les deux statuts de salarié ( ICI les hommes étaient plus concernés que les femmes)</a:t>
            </a:r>
          </a:p>
          <a:p>
            <a:r>
              <a:rPr lang="fr-BE" dirty="0" smtClean="0"/>
              <a:t>Mais droit et montant de pension de plus ne plus tributaires de la </a:t>
            </a:r>
            <a:r>
              <a:rPr lang="fr-BE" dirty="0" smtClean="0">
                <a:solidFill>
                  <a:srgbClr val="FF0000"/>
                </a:solidFill>
              </a:rPr>
              <a:t>durée réelle travaillée </a:t>
            </a:r>
            <a:r>
              <a:rPr lang="fr-BE" dirty="0" smtClean="0"/>
              <a:t>(ce qui pénalise plus les femmes)</a:t>
            </a: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35</a:t>
            </a:fld>
            <a:endParaRPr lang="fr-BE"/>
          </a:p>
        </p:txBody>
      </p:sp>
    </p:spTree>
    <p:extLst>
      <p:ext uri="{BB962C8B-B14F-4D97-AF65-F5344CB8AC3E}">
        <p14:creationId xmlns:p14="http://schemas.microsoft.com/office/powerpoint/2010/main" val="3321306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a:bodyPr>
          <a:lstStyle/>
          <a:p>
            <a:r>
              <a:rPr lang="fr-BE" dirty="0" smtClean="0">
                <a:solidFill>
                  <a:srgbClr val="FF0000"/>
                </a:solidFill>
              </a:rPr>
              <a:t>restriction </a:t>
            </a:r>
            <a:r>
              <a:rPr lang="fr-BE" dirty="0">
                <a:solidFill>
                  <a:srgbClr val="FF0000"/>
                </a:solidFill>
              </a:rPr>
              <a:t>drastique de l’indemnisation du </a:t>
            </a:r>
            <a:r>
              <a:rPr lang="fr-BE" dirty="0" smtClean="0">
                <a:solidFill>
                  <a:srgbClr val="FF0000"/>
                </a:solidFill>
              </a:rPr>
              <a:t>crédit-temps</a:t>
            </a:r>
            <a:r>
              <a:rPr lang="fr-BE" dirty="0">
                <a:solidFill>
                  <a:srgbClr val="FF0000"/>
                </a:solidFill>
              </a:rPr>
              <a:t>, dont celle dite « sans </a:t>
            </a:r>
            <a:r>
              <a:rPr lang="fr-BE" dirty="0" smtClean="0">
                <a:solidFill>
                  <a:srgbClr val="FF0000"/>
                </a:solidFill>
              </a:rPr>
              <a:t>motif » </a:t>
            </a:r>
            <a:r>
              <a:rPr lang="fr-BE" dirty="0" smtClean="0">
                <a:solidFill>
                  <a:srgbClr val="FF0000"/>
                </a:solidFill>
              </a:rPr>
              <a:t>. Même les congés liés aux naissance sous tension</a:t>
            </a:r>
            <a:endParaRPr lang="fr-BE" dirty="0">
              <a:solidFill>
                <a:srgbClr val="FF0000"/>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36</a:t>
            </a:fld>
            <a:endParaRPr lang="fr-BE"/>
          </a:p>
        </p:txBody>
      </p:sp>
    </p:spTree>
    <p:extLst>
      <p:ext uri="{BB962C8B-B14F-4D97-AF65-F5344CB8AC3E}">
        <p14:creationId xmlns:p14="http://schemas.microsoft.com/office/powerpoint/2010/main" val="2148968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2008</a:t>
            </a:r>
            <a:endParaRPr lang="fr-BE" dirty="0"/>
          </a:p>
        </p:txBody>
      </p:sp>
      <p:sp>
        <p:nvSpPr>
          <p:cNvPr id="3" name="Espace réservé du contenu 2"/>
          <p:cNvSpPr>
            <a:spLocks noGrp="1"/>
          </p:cNvSpPr>
          <p:nvPr>
            <p:ph idx="1"/>
          </p:nvPr>
        </p:nvSpPr>
        <p:spPr/>
        <p:txBody>
          <a:bodyPr/>
          <a:lstStyle/>
          <a:p>
            <a:r>
              <a:rPr lang="fr-BE" dirty="0" smtClean="0"/>
              <a:t>98% des hommes arrivés à la pension bénéficient d’une pension de travail , </a:t>
            </a:r>
            <a:r>
              <a:rPr lang="fr-BE" dirty="0" err="1" smtClean="0"/>
              <a:t>bcp</a:t>
            </a:r>
            <a:r>
              <a:rPr lang="fr-BE" dirty="0" smtClean="0"/>
              <a:t> moins de femmes qui bénéficient d’une pension de survie ( 52%) ou mixte avec des montants </a:t>
            </a:r>
            <a:r>
              <a:rPr lang="fr-BE" dirty="0" err="1" smtClean="0"/>
              <a:t>bcp</a:t>
            </a:r>
            <a:r>
              <a:rPr lang="fr-BE" dirty="0" smtClean="0"/>
              <a:t> moins élevés au total</a:t>
            </a:r>
          </a:p>
          <a:p>
            <a:r>
              <a:rPr lang="fr-BE" dirty="0" smtClean="0"/>
              <a:t>Montant moyen effectif de pension ( en euros)</a:t>
            </a:r>
          </a:p>
          <a:p>
            <a:r>
              <a:rPr lang="fr-BE" dirty="0" smtClean="0"/>
              <a:t> Salarié    1250 H      660 F</a:t>
            </a:r>
          </a:p>
          <a:p>
            <a:r>
              <a:rPr lang="fr-BE" dirty="0" smtClean="0"/>
              <a:t>Indépendant     820 H         310 F </a:t>
            </a:r>
          </a:p>
          <a:p>
            <a:r>
              <a:rPr lang="fr-BE" dirty="0" smtClean="0"/>
              <a:t>Salarié + indépendant : 900 H      et la moitié pour F</a:t>
            </a:r>
          </a:p>
          <a:p>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37</a:t>
            </a:fld>
            <a:endParaRPr lang="fr-BE"/>
          </a:p>
        </p:txBody>
      </p:sp>
    </p:spTree>
    <p:extLst>
      <p:ext uri="{BB962C8B-B14F-4D97-AF65-F5344CB8AC3E}">
        <p14:creationId xmlns:p14="http://schemas.microsoft.com/office/powerpoint/2010/main" val="2186376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a:bodyPr>
          <a:lstStyle/>
          <a:p>
            <a:r>
              <a:rPr lang="fr-BE" dirty="0" smtClean="0">
                <a:solidFill>
                  <a:srgbClr val="FF0000"/>
                </a:solidFill>
              </a:rPr>
              <a:t>En Belgique, l’écart </a:t>
            </a:r>
            <a:r>
              <a:rPr lang="fr-BE" dirty="0">
                <a:solidFill>
                  <a:srgbClr val="FF0000"/>
                </a:solidFill>
              </a:rPr>
              <a:t>sexué </a:t>
            </a:r>
            <a:r>
              <a:rPr lang="fr-BE" dirty="0"/>
              <a:t>en termes de montants de pension </a:t>
            </a:r>
            <a:r>
              <a:rPr lang="fr-BE" dirty="0" smtClean="0">
                <a:solidFill>
                  <a:srgbClr val="FF0000"/>
                </a:solidFill>
              </a:rPr>
              <a:t>n’arrive </a:t>
            </a:r>
            <a:r>
              <a:rPr lang="fr-BE" dirty="0">
                <a:solidFill>
                  <a:srgbClr val="FF0000"/>
                </a:solidFill>
              </a:rPr>
              <a:t>nullement à se résorber</a:t>
            </a:r>
            <a:r>
              <a:rPr lang="fr-BE" dirty="0"/>
              <a:t>. En fait, cet écart mesuré sur une base </a:t>
            </a:r>
            <a:r>
              <a:rPr lang="fr-BE" dirty="0" smtClean="0"/>
              <a:t>mensuelle </a:t>
            </a:r>
            <a:r>
              <a:rPr lang="fr-BE" dirty="0"/>
              <a:t>est monté de </a:t>
            </a:r>
            <a:r>
              <a:rPr lang="fr-BE" dirty="0" smtClean="0"/>
              <a:t>29 % en 2010 à 31 </a:t>
            </a:r>
            <a:r>
              <a:rPr lang="fr-BE" dirty="0" smtClean="0"/>
              <a:t>% en </a:t>
            </a:r>
            <a:r>
              <a:rPr lang="fr-BE" dirty="0" smtClean="0"/>
              <a:t>2012</a:t>
            </a:r>
            <a:endParaRPr lang="fr-BE" dirty="0"/>
          </a:p>
          <a:p>
            <a:endParaRPr lang="en-US"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38</a:t>
            </a:fld>
            <a:endParaRPr lang="fr-BE"/>
          </a:p>
        </p:txBody>
      </p:sp>
    </p:spTree>
    <p:extLst>
      <p:ext uri="{BB962C8B-B14F-4D97-AF65-F5344CB8AC3E}">
        <p14:creationId xmlns:p14="http://schemas.microsoft.com/office/powerpoint/2010/main" val="3836507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r>
              <a:rPr lang="fr-BE" dirty="0" smtClean="0">
                <a:solidFill>
                  <a:srgbClr val="FF0000"/>
                </a:solidFill>
              </a:rPr>
              <a:t>Pensions moindres pour les femmes quel que soit le régime (carrières plus courtes et salaires moindres)  et quelle que soit la situation de famille ( famille ou isolé). </a:t>
            </a:r>
          </a:p>
          <a:p>
            <a:endParaRPr lang="fr-BE" u="sng" dirty="0">
              <a:solidFill>
                <a:srgbClr val="FF0000"/>
              </a:solidFill>
            </a:endParaRPr>
          </a:p>
          <a:p>
            <a:r>
              <a:rPr lang="fr-BE" dirty="0" smtClean="0">
                <a:solidFill>
                  <a:srgbClr val="FF0000"/>
                </a:solidFill>
              </a:rPr>
              <a:t>Aujourd’hui, on  invite les femmes à  travailler plus longtemps non plus pour gagner plus mais </a:t>
            </a:r>
            <a:r>
              <a:rPr lang="fr-BE" u="sng" dirty="0" smtClean="0">
                <a:solidFill>
                  <a:srgbClr val="FF0000"/>
                </a:solidFill>
              </a:rPr>
              <a:t>pour éviter la décote, </a:t>
            </a:r>
            <a:r>
              <a:rPr lang="fr-BE" dirty="0" smtClean="0">
                <a:solidFill>
                  <a:srgbClr val="FF0000"/>
                </a:solidFill>
              </a:rPr>
              <a:t>voir la perte de droits</a:t>
            </a:r>
          </a:p>
          <a:p>
            <a:endParaRPr lang="fr-BE" dirty="0" smtClean="0">
              <a:solidFill>
                <a:srgbClr val="FF0000"/>
              </a:solidFill>
            </a:endParaRPr>
          </a:p>
          <a:p>
            <a:r>
              <a:rPr lang="fr-BE" i="1" dirty="0">
                <a:solidFill>
                  <a:srgbClr val="FF0000"/>
                </a:solidFill>
              </a:rPr>
              <a:t>Les pensions belges sont parmi les plus basses d’Europe.</a:t>
            </a:r>
            <a:endParaRPr lang="fr-BE" dirty="0" smtClean="0">
              <a:solidFill>
                <a:srgbClr val="FF0000"/>
              </a:solidFill>
            </a:endParaRPr>
          </a:p>
          <a:p>
            <a:endParaRPr lang="fr-BE" dirty="0">
              <a:solidFill>
                <a:srgbClr val="FF0000"/>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39</a:t>
            </a:fld>
            <a:endParaRPr lang="fr-BE"/>
          </a:p>
        </p:txBody>
      </p:sp>
    </p:spTree>
    <p:extLst>
      <p:ext uri="{BB962C8B-B14F-4D97-AF65-F5344CB8AC3E}">
        <p14:creationId xmlns:p14="http://schemas.microsoft.com/office/powerpoint/2010/main" val="332418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3" name="Espace réservé du contenu 2"/>
          <p:cNvSpPr>
            <a:spLocks noGrp="1"/>
          </p:cNvSpPr>
          <p:nvPr>
            <p:ph idx="1"/>
          </p:nvPr>
        </p:nvSpPr>
        <p:spPr/>
        <p:txBody>
          <a:bodyPr/>
          <a:lstStyle/>
          <a:p>
            <a:r>
              <a:rPr lang="fr-BE" dirty="0"/>
              <a:t>! Le taux d’emploi à temps partiel des hommes </a:t>
            </a:r>
            <a:r>
              <a:rPr lang="fr-BE" dirty="0" smtClean="0"/>
              <a:t>a </a:t>
            </a:r>
            <a:r>
              <a:rPr lang="fr-BE" dirty="0"/>
              <a:t>augmenté </a:t>
            </a:r>
            <a:r>
              <a:rPr lang="fr-BE" dirty="0" smtClean="0"/>
              <a:t>–(proche </a:t>
            </a:r>
            <a:r>
              <a:rPr lang="fr-BE" dirty="0"/>
              <a:t>de 10% </a:t>
            </a:r>
            <a:r>
              <a:rPr lang="fr-BE" dirty="0" smtClean="0"/>
              <a:t>désormais) </a:t>
            </a:r>
            <a:r>
              <a:rPr lang="fr-BE" dirty="0" smtClean="0">
                <a:solidFill>
                  <a:srgbClr val="FF0000"/>
                </a:solidFill>
              </a:rPr>
              <a:t>mais  </a:t>
            </a:r>
            <a:r>
              <a:rPr lang="fr-BE" dirty="0">
                <a:solidFill>
                  <a:srgbClr val="FF0000"/>
                </a:solidFill>
              </a:rPr>
              <a:t>pas le même temps </a:t>
            </a:r>
            <a:r>
              <a:rPr lang="fr-BE" dirty="0" smtClean="0">
                <a:solidFill>
                  <a:srgbClr val="FF0000"/>
                </a:solidFill>
              </a:rPr>
              <a:t>partiel</a:t>
            </a:r>
            <a:r>
              <a:rPr lang="fr-BE" dirty="0"/>
              <a:t> </a:t>
            </a:r>
            <a:r>
              <a:rPr lang="fr-BE" dirty="0" smtClean="0"/>
              <a:t>et  </a:t>
            </a:r>
            <a:r>
              <a:rPr lang="fr-BE" dirty="0"/>
              <a:t>le caractère sexué de ce type d’emploi est resté stable  avec le temps (autour de 80%  des détenteurs d’emploi à temps partiel sont des </a:t>
            </a:r>
            <a:r>
              <a:rPr lang="fr-BE" dirty="0" smtClean="0"/>
              <a:t>femmes).</a:t>
            </a:r>
          </a:p>
          <a:p>
            <a:r>
              <a:rPr lang="fr-BE" dirty="0" smtClean="0"/>
              <a:t>Effet d’âge beaucoup plus fort chez les hommes que chez les femmes H les plus concernés : les jeunes et les travailleurs en fin de carrière</a:t>
            </a:r>
          </a:p>
          <a:p>
            <a:r>
              <a:rPr lang="fr-BE" dirty="0" smtClean="0"/>
              <a:t>Toutes les tranches d’âge sont concernées chez les femmes même chez celles qui n’ont pas encore d’enfants ou n’en ont plus à charge</a:t>
            </a:r>
            <a:endParaRPr lang="fr-BE" dirty="0"/>
          </a:p>
          <a:p>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4</a:t>
            </a:fld>
            <a:endParaRPr lang="fr-BE"/>
          </a:p>
        </p:txBody>
      </p:sp>
    </p:spTree>
    <p:extLst>
      <p:ext uri="{BB962C8B-B14F-4D97-AF65-F5344CB8AC3E}">
        <p14:creationId xmlns:p14="http://schemas.microsoft.com/office/powerpoint/2010/main" val="1268833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seul argument avancé est un argument de bonne gestion des finances publiques</a:t>
            </a:r>
            <a:endParaRPr lang="fr-BE" dirty="0"/>
          </a:p>
        </p:txBody>
      </p:sp>
      <p:sp>
        <p:nvSpPr>
          <p:cNvPr id="3" name="Espace réservé du contenu 2"/>
          <p:cNvSpPr>
            <a:spLocks noGrp="1"/>
          </p:cNvSpPr>
          <p:nvPr>
            <p:ph idx="1"/>
          </p:nvPr>
        </p:nvSpPr>
        <p:spPr/>
        <p:txBody>
          <a:bodyPr>
            <a:normAutofit fontScale="92500" lnSpcReduction="20000"/>
          </a:bodyPr>
          <a:lstStyle/>
          <a:p>
            <a:pPr marL="0" indent="0">
              <a:buNone/>
            </a:pPr>
            <a:endParaRPr lang="fr-BE" dirty="0"/>
          </a:p>
          <a:p>
            <a:r>
              <a:rPr lang="fr-BE" dirty="0" smtClean="0">
                <a:solidFill>
                  <a:srgbClr val="FF0000"/>
                </a:solidFill>
              </a:rPr>
              <a:t>quid  du travail intergénérationnel fourni par les jeunes </a:t>
            </a:r>
            <a:r>
              <a:rPr lang="fr-BE" dirty="0" err="1" smtClean="0">
                <a:solidFill>
                  <a:srgbClr val="FF0000"/>
                </a:solidFill>
              </a:rPr>
              <a:t>pensionné.e.s</a:t>
            </a:r>
            <a:r>
              <a:rPr lang="fr-BE" dirty="0" smtClean="0">
                <a:solidFill>
                  <a:srgbClr val="FF0000"/>
                </a:solidFill>
              </a:rPr>
              <a:t> pour aider les jeunes familles ou les ainés?</a:t>
            </a:r>
            <a:endParaRPr lang="fr-BE" dirty="0">
              <a:solidFill>
                <a:srgbClr val="FF0000"/>
              </a:solidFill>
            </a:endParaRPr>
          </a:p>
          <a:p>
            <a:r>
              <a:rPr lang="fr-BE" dirty="0" smtClean="0">
                <a:solidFill>
                  <a:srgbClr val="FF0000"/>
                </a:solidFill>
              </a:rPr>
              <a:t>Quid de la complexification </a:t>
            </a:r>
            <a:r>
              <a:rPr lang="fr-BE" dirty="0">
                <a:solidFill>
                  <a:srgbClr val="FF0000"/>
                </a:solidFill>
              </a:rPr>
              <a:t>des trajectoires </a:t>
            </a:r>
            <a:r>
              <a:rPr lang="fr-BE" dirty="0" smtClean="0">
                <a:solidFill>
                  <a:srgbClr val="FF0000"/>
                </a:solidFill>
              </a:rPr>
              <a:t>personnelles </a:t>
            </a:r>
            <a:r>
              <a:rPr lang="fr-BE" dirty="0" smtClean="0"/>
              <a:t>démographiques</a:t>
            </a:r>
            <a:r>
              <a:rPr lang="fr-BE" dirty="0"/>
              <a:t>, avec l’augmentation d’unions hors mariage et de divorces à tous les âges de la vie : en Belgique par exemple, 27 </a:t>
            </a:r>
            <a:r>
              <a:rPr lang="fr-BE" dirty="0" smtClean="0"/>
              <a:t>% des </a:t>
            </a:r>
            <a:r>
              <a:rPr lang="fr-BE" dirty="0"/>
              <a:t>personnes divorcent après l’âge de 50 </a:t>
            </a:r>
            <a:r>
              <a:rPr lang="fr-BE" dirty="0" smtClean="0"/>
              <a:t>ans</a:t>
            </a:r>
          </a:p>
          <a:p>
            <a:pPr marL="0" indent="0">
              <a:buNone/>
            </a:pPr>
            <a:r>
              <a:rPr lang="fr-BE" dirty="0" smtClean="0">
                <a:solidFill>
                  <a:srgbClr val="FF0000"/>
                </a:solidFill>
              </a:rPr>
              <a:t>Préoccupant aussi </a:t>
            </a:r>
          </a:p>
          <a:p>
            <a:r>
              <a:rPr lang="fr-BE" dirty="0" smtClean="0"/>
              <a:t> </a:t>
            </a:r>
            <a:r>
              <a:rPr lang="fr-BE" dirty="0">
                <a:solidFill>
                  <a:srgbClr val="FF0000"/>
                </a:solidFill>
              </a:rPr>
              <a:t>l’augmentation de l’espérance de vie</a:t>
            </a:r>
            <a:r>
              <a:rPr lang="fr-BE" dirty="0"/>
              <a:t>: celle-ci expose toujours davantage les femmes à </a:t>
            </a:r>
            <a:r>
              <a:rPr lang="fr-BE" dirty="0" smtClean="0"/>
              <a:t>des </a:t>
            </a:r>
            <a:r>
              <a:rPr lang="fr-BE" dirty="0"/>
              <a:t>risques de dépendance et à des coûts de soins de santé importants. Par exemple, en Belgique en 2010, 44 % des femmes de </a:t>
            </a:r>
            <a:r>
              <a:rPr lang="fr-BE" dirty="0" smtClean="0"/>
              <a:t>65 ans </a:t>
            </a:r>
            <a:r>
              <a:rPr lang="fr-BE" dirty="0"/>
              <a:t>et plus étaient veuves, alors que c’était le cas de 14 %des hommes</a:t>
            </a:r>
          </a:p>
          <a:p>
            <a:endParaRPr lang="fr-BE" dirty="0"/>
          </a:p>
          <a:p>
            <a:endParaRPr lang="fr-BE" dirty="0"/>
          </a:p>
          <a:p>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40</a:t>
            </a:fld>
            <a:endParaRPr lang="fr-BE"/>
          </a:p>
        </p:txBody>
      </p:sp>
    </p:spTree>
    <p:extLst>
      <p:ext uri="{BB962C8B-B14F-4D97-AF65-F5344CB8AC3E}">
        <p14:creationId xmlns:p14="http://schemas.microsoft.com/office/powerpoint/2010/main" val="2157914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risque de pauvreté des ainées est élevé et risque d’exploser. </a:t>
            </a:r>
            <a:endParaRPr lang="fr-BE" dirty="0"/>
          </a:p>
        </p:txBody>
      </p:sp>
      <p:sp>
        <p:nvSpPr>
          <p:cNvPr id="3" name="Espace réservé du contenu 2"/>
          <p:cNvSpPr>
            <a:spLocks noGrp="1"/>
          </p:cNvSpPr>
          <p:nvPr>
            <p:ph idx="1"/>
          </p:nvPr>
        </p:nvSpPr>
        <p:spPr/>
        <p:txBody>
          <a:bodyPr>
            <a:normAutofit/>
          </a:bodyPr>
          <a:lstStyle/>
          <a:p>
            <a:r>
              <a:rPr lang="fr-BE" dirty="0" smtClean="0"/>
              <a:t>C’est caché par la façon dont on mesure la pauvreté (sur base des revenus du ménage).</a:t>
            </a:r>
          </a:p>
          <a:p>
            <a:pPr marL="0" indent="0">
              <a:buNone/>
            </a:pPr>
            <a:r>
              <a:rPr lang="fr-BE" dirty="0" smtClean="0"/>
              <a:t>Quand </a:t>
            </a:r>
            <a:r>
              <a:rPr lang="fr-BE" dirty="0"/>
              <a:t>le risque de pauvreté est calculé non plus au </a:t>
            </a:r>
            <a:r>
              <a:rPr lang="fr-BE" dirty="0">
                <a:solidFill>
                  <a:srgbClr val="FF0000"/>
                </a:solidFill>
              </a:rPr>
              <a:t>niveau du ménage </a:t>
            </a:r>
            <a:r>
              <a:rPr lang="fr-BE" dirty="0"/>
              <a:t>mais au niveau personnel, avec un seuil de pauvreté maintenu à 60 % du revenu médian individuel, l’écart entre hommes et femmes de plus de 64 ans en Belgique se creuse fortement : </a:t>
            </a:r>
            <a:r>
              <a:rPr lang="fr-BE" dirty="0">
                <a:solidFill>
                  <a:srgbClr val="FF0000"/>
                </a:solidFill>
              </a:rPr>
              <a:t>selon les calculs de D. </a:t>
            </a:r>
            <a:r>
              <a:rPr lang="fr-BE" dirty="0" err="1">
                <a:solidFill>
                  <a:srgbClr val="FF0000"/>
                </a:solidFill>
              </a:rPr>
              <a:t>Meulders</a:t>
            </a:r>
            <a:r>
              <a:rPr lang="fr-BE" dirty="0">
                <a:solidFill>
                  <a:srgbClr val="FF0000"/>
                </a:solidFill>
              </a:rPr>
              <a:t> (ULB), le risque des hommes avoisine 10 % et celui des femmes  50 % dans cette tranche d’âge. </a:t>
            </a: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41</a:t>
            </a:fld>
            <a:endParaRPr lang="fr-BE"/>
          </a:p>
        </p:txBody>
      </p:sp>
    </p:spTree>
    <p:extLst>
      <p:ext uri="{BB962C8B-B14F-4D97-AF65-F5344CB8AC3E}">
        <p14:creationId xmlns:p14="http://schemas.microsoft.com/office/powerpoint/2010/main" val="2037969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Où en est-on ?                CSC 2016</a:t>
            </a:r>
            <a:endParaRPr lang="fr-BE" dirty="0"/>
          </a:p>
        </p:txBody>
      </p:sp>
      <p:sp>
        <p:nvSpPr>
          <p:cNvPr id="3" name="Espace réservé du contenu 2"/>
          <p:cNvSpPr>
            <a:spLocks noGrp="1"/>
          </p:cNvSpPr>
          <p:nvPr>
            <p:ph idx="1"/>
          </p:nvPr>
        </p:nvSpPr>
        <p:spPr/>
        <p:txBody>
          <a:bodyPr>
            <a:normAutofit fontScale="85000" lnSpcReduction="10000"/>
          </a:bodyPr>
          <a:lstStyle/>
          <a:p>
            <a:r>
              <a:rPr lang="fr-BE" b="1" dirty="0"/>
              <a:t>Droit réduit à la pension minimum </a:t>
            </a:r>
          </a:p>
          <a:p>
            <a:r>
              <a:rPr lang="fr-BE" dirty="0" smtClean="0"/>
              <a:t>Depuis 2016, malgré l’opposition des syndicats, </a:t>
            </a:r>
            <a:r>
              <a:rPr lang="fr-BE" dirty="0"/>
              <a:t>la pension minimum est de </a:t>
            </a:r>
            <a:r>
              <a:rPr lang="fr-BE" dirty="0" smtClean="0"/>
              <a:t>1.145 </a:t>
            </a:r>
            <a:r>
              <a:rPr lang="fr-BE" dirty="0"/>
              <a:t>euros pour les salariés qui comptent une carrière complète, soit </a:t>
            </a:r>
            <a:r>
              <a:rPr lang="fr-BE" dirty="0">
                <a:solidFill>
                  <a:srgbClr val="FF0000"/>
                </a:solidFill>
              </a:rPr>
              <a:t>45 ans de travail. </a:t>
            </a:r>
            <a:r>
              <a:rPr lang="fr-BE" dirty="0"/>
              <a:t>Mais la majorité des pensionnés n’ouvrent pas ce droit puisque la carrière moyenne d’un </a:t>
            </a:r>
            <a:r>
              <a:rPr lang="fr-BE" dirty="0">
                <a:solidFill>
                  <a:srgbClr val="FF0000"/>
                </a:solidFill>
              </a:rPr>
              <a:t>homme</a:t>
            </a:r>
            <a:r>
              <a:rPr lang="fr-BE" dirty="0"/>
              <a:t> est de </a:t>
            </a:r>
            <a:r>
              <a:rPr lang="fr-BE" dirty="0">
                <a:solidFill>
                  <a:srgbClr val="FF0000"/>
                </a:solidFill>
              </a:rPr>
              <a:t>42 ans</a:t>
            </a:r>
            <a:r>
              <a:rPr lang="fr-BE" dirty="0"/>
              <a:t>, celle d’une </a:t>
            </a:r>
            <a:r>
              <a:rPr lang="fr-BE" dirty="0">
                <a:solidFill>
                  <a:srgbClr val="FF0000"/>
                </a:solidFill>
              </a:rPr>
              <a:t>femme de 36 ans</a:t>
            </a:r>
            <a:r>
              <a:rPr lang="fr-BE" dirty="0"/>
              <a:t>, ce qui les précipite déjà au-dessous du risque européen de pauvreté. </a:t>
            </a:r>
          </a:p>
          <a:p>
            <a:r>
              <a:rPr lang="fr-BE" dirty="0" smtClean="0"/>
              <a:t>Pour </a:t>
            </a:r>
            <a:r>
              <a:rPr lang="fr-BE" dirty="0"/>
              <a:t>les carrières courtes à temps partiel, un droit minimum par année de carrière est octroyé </a:t>
            </a:r>
            <a:r>
              <a:rPr lang="fr-BE" dirty="0" smtClean="0"/>
              <a:t>depuis 1997 </a:t>
            </a:r>
            <a:r>
              <a:rPr lang="fr-BE" dirty="0"/>
              <a:t>pour les personnes qui ont travaillé à raison d’1/5ème temps au moins durant quinze ans. Récemment, M. </a:t>
            </a:r>
            <a:r>
              <a:rPr lang="fr-BE" dirty="0" err="1"/>
              <a:t>Bacquelaine</a:t>
            </a:r>
            <a:r>
              <a:rPr lang="fr-BE" dirty="0"/>
              <a:t> a déclaré dans la presse qu’il voulait limiter l’octroi de la </a:t>
            </a:r>
            <a:r>
              <a:rPr lang="fr-BE" dirty="0">
                <a:solidFill>
                  <a:srgbClr val="FF0000"/>
                </a:solidFill>
              </a:rPr>
              <a:t>pension minimum aux personnes qui ont à leur actif l’équivalent de </a:t>
            </a:r>
            <a:r>
              <a:rPr lang="fr-BE" u="sng" dirty="0">
                <a:solidFill>
                  <a:srgbClr val="FF0000"/>
                </a:solidFill>
              </a:rPr>
              <a:t>vingt ans de travail à temps plein</a:t>
            </a:r>
            <a:r>
              <a:rPr lang="fr-BE" dirty="0">
                <a:solidFill>
                  <a:srgbClr val="FF0000"/>
                </a:solidFill>
              </a:rPr>
              <a:t>.</a:t>
            </a:r>
            <a:r>
              <a:rPr lang="fr-BE" dirty="0"/>
              <a:t> </a:t>
            </a:r>
            <a:r>
              <a:rPr lang="fr-BE" dirty="0">
                <a:solidFill>
                  <a:srgbClr val="FF0000"/>
                </a:solidFill>
              </a:rPr>
              <a:t>Pour les autres, la pension minimum subsisterait pour les personnes ayant travaillé </a:t>
            </a:r>
            <a:r>
              <a:rPr lang="fr-BE" u="sng" dirty="0">
                <a:solidFill>
                  <a:srgbClr val="FF0000"/>
                </a:solidFill>
              </a:rPr>
              <a:t>trente ans à deux-tiers temps </a:t>
            </a:r>
            <a:r>
              <a:rPr lang="fr-BE" dirty="0">
                <a:solidFill>
                  <a:srgbClr val="FF0000"/>
                </a:solidFill>
              </a:rPr>
              <a:t>(y compris les périodes assimilées). </a:t>
            </a:r>
          </a:p>
          <a:p>
            <a:endParaRPr lang="fr-BE" dirty="0">
              <a:solidFill>
                <a:srgbClr val="FF0000"/>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42</a:t>
            </a:fld>
            <a:endParaRPr lang="fr-BE"/>
          </a:p>
        </p:txBody>
      </p:sp>
    </p:spTree>
    <p:extLst>
      <p:ext uri="{BB962C8B-B14F-4D97-AF65-F5344CB8AC3E}">
        <p14:creationId xmlns:p14="http://schemas.microsoft.com/office/powerpoint/2010/main" val="3869545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a:bodyPr>
          <a:lstStyle/>
          <a:p>
            <a:r>
              <a:rPr lang="fr-BE" b="1" dirty="0">
                <a:solidFill>
                  <a:srgbClr val="FF0000"/>
                </a:solidFill>
              </a:rPr>
              <a:t>Démantèlement des </a:t>
            </a:r>
            <a:r>
              <a:rPr lang="fr-BE" b="1" dirty="0" smtClean="0">
                <a:solidFill>
                  <a:srgbClr val="FF0000"/>
                </a:solidFill>
              </a:rPr>
              <a:t>assimilations, </a:t>
            </a:r>
            <a:r>
              <a:rPr lang="fr-BE" dirty="0" smtClean="0"/>
              <a:t>c’est-à-dire </a:t>
            </a:r>
            <a:r>
              <a:rPr lang="fr-BE" dirty="0"/>
              <a:t>les </a:t>
            </a:r>
            <a:r>
              <a:rPr lang="fr-BE" dirty="0">
                <a:solidFill>
                  <a:srgbClr val="FF0000"/>
                </a:solidFill>
              </a:rPr>
              <a:t>périodes de maladie, de </a:t>
            </a:r>
            <a:r>
              <a:rPr lang="fr-BE" dirty="0" smtClean="0">
                <a:solidFill>
                  <a:srgbClr val="FF0000"/>
                </a:solidFill>
              </a:rPr>
              <a:t>chômage – y compris économique, </a:t>
            </a:r>
            <a:r>
              <a:rPr lang="fr-BE" dirty="0">
                <a:solidFill>
                  <a:srgbClr val="FF0000"/>
                </a:solidFill>
              </a:rPr>
              <a:t>de prépension</a:t>
            </a:r>
            <a:r>
              <a:rPr lang="fr-BE" dirty="0"/>
              <a:t>. </a:t>
            </a:r>
            <a:r>
              <a:rPr lang="fr-BE" dirty="0" smtClean="0"/>
              <a:t>Impact sur les enseignants dont </a:t>
            </a:r>
            <a:r>
              <a:rPr lang="fr-BE" dirty="0"/>
              <a:t>les deux mois de vacances ne seraient pas pris en compte avant leur </a:t>
            </a:r>
            <a:r>
              <a:rPr lang="fr-BE" dirty="0" smtClean="0"/>
              <a:t>nomination….</a:t>
            </a:r>
            <a:endParaRPr lang="fr-BE" dirty="0"/>
          </a:p>
          <a:p>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43</a:t>
            </a:fld>
            <a:endParaRPr lang="fr-BE"/>
          </a:p>
        </p:txBody>
      </p:sp>
    </p:spTree>
    <p:extLst>
      <p:ext uri="{BB962C8B-B14F-4D97-AF65-F5344CB8AC3E}">
        <p14:creationId xmlns:p14="http://schemas.microsoft.com/office/powerpoint/2010/main" val="1708006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a:bodyPr>
          <a:lstStyle/>
          <a:p>
            <a:pPr marL="0" indent="0">
              <a:buNone/>
            </a:pPr>
            <a:endParaRPr lang="fr-BE" dirty="0"/>
          </a:p>
          <a:p>
            <a:r>
              <a:rPr lang="fr-BE" b="1" dirty="0"/>
              <a:t>Adaptation au bien-être réservée à certains</a:t>
            </a:r>
          </a:p>
          <a:p>
            <a:pPr marL="0" indent="0">
              <a:buNone/>
            </a:pPr>
            <a:r>
              <a:rPr lang="fr-BE" dirty="0" smtClean="0"/>
              <a:t> </a:t>
            </a:r>
            <a:r>
              <a:rPr lang="fr-BE" dirty="0"/>
              <a:t>Le ministre souhaite qu’à l’avenir, les </a:t>
            </a:r>
            <a:r>
              <a:rPr lang="fr-BE" dirty="0">
                <a:solidFill>
                  <a:srgbClr val="FF0000"/>
                </a:solidFill>
              </a:rPr>
              <a:t>adaptations au bien-être soient axées sur les pensions minimums des personnes qui ont 45 ans de carrière</a:t>
            </a:r>
            <a:r>
              <a:rPr lang="fr-BE" dirty="0" smtClean="0">
                <a:solidFill>
                  <a:srgbClr val="FF0000"/>
                </a:solidFill>
              </a:rPr>
              <a:t>.</a:t>
            </a:r>
            <a:r>
              <a:rPr lang="fr-BE" dirty="0" smtClean="0"/>
              <a:t>.</a:t>
            </a:r>
            <a:r>
              <a:rPr lang="fr-BE" dirty="0"/>
              <a:t> </a:t>
            </a:r>
            <a:endParaRPr lang="fr-BE" dirty="0" smtClean="0"/>
          </a:p>
          <a:p>
            <a:r>
              <a:rPr lang="fr-BE" dirty="0" smtClean="0"/>
              <a:t>Pour </a:t>
            </a:r>
            <a:r>
              <a:rPr lang="fr-BE" dirty="0" smtClean="0">
                <a:solidFill>
                  <a:srgbClr val="FF0000"/>
                </a:solidFill>
              </a:rPr>
              <a:t>relever </a:t>
            </a:r>
            <a:r>
              <a:rPr lang="fr-BE" dirty="0">
                <a:solidFill>
                  <a:srgbClr val="FF0000"/>
                </a:solidFill>
              </a:rPr>
              <a:t>les pensions les plus </a:t>
            </a:r>
            <a:r>
              <a:rPr lang="fr-BE" dirty="0" smtClean="0">
                <a:solidFill>
                  <a:srgbClr val="FF0000"/>
                </a:solidFill>
              </a:rPr>
              <a:t>élevées, raboter </a:t>
            </a:r>
            <a:r>
              <a:rPr lang="fr-BE" dirty="0">
                <a:solidFill>
                  <a:srgbClr val="FF0000"/>
                </a:solidFill>
              </a:rPr>
              <a:t>les pensions les plus basses! </a:t>
            </a:r>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44</a:t>
            </a:fld>
            <a:endParaRPr lang="fr-BE"/>
          </a:p>
        </p:txBody>
      </p:sp>
    </p:spTree>
    <p:extLst>
      <p:ext uri="{BB962C8B-B14F-4D97-AF65-F5344CB8AC3E}">
        <p14:creationId xmlns:p14="http://schemas.microsoft.com/office/powerpoint/2010/main" val="1585362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Mêmes évolutions dans tous les pays ?</a:t>
            </a:r>
            <a:br>
              <a:rPr lang="fr-BE" dirty="0" smtClean="0"/>
            </a:br>
            <a:r>
              <a:rPr lang="fr-BE" dirty="0"/>
              <a:t>o</a:t>
            </a:r>
            <a:r>
              <a:rPr lang="fr-BE" dirty="0" smtClean="0"/>
              <a:t>ui et non</a:t>
            </a:r>
            <a:endParaRPr lang="fr-BE" dirty="0"/>
          </a:p>
        </p:txBody>
      </p:sp>
      <p:sp>
        <p:nvSpPr>
          <p:cNvPr id="3" name="Espace réservé du contenu 2"/>
          <p:cNvSpPr>
            <a:spLocks noGrp="1"/>
          </p:cNvSpPr>
          <p:nvPr>
            <p:ph idx="1"/>
          </p:nvPr>
        </p:nvSpPr>
        <p:spPr/>
        <p:txBody>
          <a:bodyPr>
            <a:normAutofit/>
          </a:bodyPr>
          <a:lstStyle/>
          <a:p>
            <a:pPr marL="0" indent="0">
              <a:buNone/>
            </a:pPr>
            <a:r>
              <a:rPr lang="fr-BE" dirty="0" smtClean="0">
                <a:solidFill>
                  <a:srgbClr val="FF0000"/>
                </a:solidFill>
              </a:rPr>
              <a:t>Deux conceptions et pratiques différentes</a:t>
            </a:r>
          </a:p>
          <a:p>
            <a:pPr marL="0" indent="0">
              <a:buNone/>
            </a:pPr>
            <a:r>
              <a:rPr lang="fr-BE" dirty="0" smtClean="0"/>
              <a:t>* Durcir </a:t>
            </a:r>
            <a:r>
              <a:rPr lang="fr-BE" dirty="0" smtClean="0"/>
              <a:t>les conditions de l’emploi à temps partiel</a:t>
            </a:r>
          </a:p>
          <a:p>
            <a:pPr marL="0" indent="0">
              <a:buNone/>
            </a:pPr>
            <a:r>
              <a:rPr lang="fr-BE" dirty="0" smtClean="0"/>
              <a:t>* Penser </a:t>
            </a:r>
            <a:r>
              <a:rPr lang="fr-BE" dirty="0" smtClean="0"/>
              <a:t>plus à une généralisation de l’abaissement de la durée du travail avec une protection </a:t>
            </a:r>
            <a:r>
              <a:rPr lang="fr-BE" dirty="0" smtClean="0"/>
              <a:t>de base de </a:t>
            </a:r>
            <a:r>
              <a:rPr lang="fr-BE" dirty="0" smtClean="0"/>
              <a:t>tous</a:t>
            </a:r>
          </a:p>
          <a:p>
            <a:pPr marL="0" indent="0">
              <a:buNone/>
            </a:pPr>
            <a:r>
              <a:rPr lang="fr-BE" dirty="0" smtClean="0"/>
              <a:t>Ex Cas hollandais</a:t>
            </a:r>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45</a:t>
            </a:fld>
            <a:endParaRPr lang="fr-BE"/>
          </a:p>
        </p:txBody>
      </p:sp>
    </p:spTree>
    <p:extLst>
      <p:ext uri="{BB962C8B-B14F-4D97-AF65-F5344CB8AC3E}">
        <p14:creationId xmlns:p14="http://schemas.microsoft.com/office/powerpoint/2010/main" val="760444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 MEDA est-elle une rêveuse ?</a:t>
            </a:r>
            <a:endParaRPr lang="fr-BE" dirty="0"/>
          </a:p>
        </p:txBody>
      </p:sp>
      <p:sp>
        <p:nvSpPr>
          <p:cNvPr id="3" name="Espace réservé du contenu 2"/>
          <p:cNvSpPr>
            <a:spLocks noGrp="1"/>
          </p:cNvSpPr>
          <p:nvPr>
            <p:ph idx="1"/>
          </p:nvPr>
        </p:nvSpPr>
        <p:spPr/>
        <p:txBody>
          <a:bodyPr>
            <a:normAutofit fontScale="92500"/>
          </a:bodyPr>
          <a:lstStyle/>
          <a:p>
            <a:pPr marL="0" indent="0">
              <a:buNone/>
            </a:pPr>
            <a:r>
              <a:rPr lang="fr-BE" i="1" dirty="0" smtClean="0">
                <a:solidFill>
                  <a:srgbClr val="FF0000"/>
                </a:solidFill>
              </a:rPr>
              <a:t>« En </a:t>
            </a:r>
            <a:r>
              <a:rPr lang="fr-BE" i="1" dirty="0">
                <a:solidFill>
                  <a:srgbClr val="FF0000"/>
                </a:solidFill>
              </a:rPr>
              <a:t>fait, le bon temps de travail c’est </a:t>
            </a:r>
            <a:r>
              <a:rPr lang="fr-BE" i="1" dirty="0" smtClean="0">
                <a:solidFill>
                  <a:srgbClr val="FF0000"/>
                </a:solidFill>
              </a:rPr>
              <a:t> </a:t>
            </a:r>
            <a:r>
              <a:rPr lang="fr-BE" i="1" dirty="0">
                <a:solidFill>
                  <a:srgbClr val="FF0000"/>
                </a:solidFill>
              </a:rPr>
              <a:t>celui qui permet à l’ensemble des personnes en âge de travailler d’accéder à l’emploi et un revenu décent, mais aussi aux hommes et aux femmes d’assurer avec sérénité la prise en charge à parts égales des activités domestiques et familiales, ce qui est loin d’être le cas aujourd’hui </a:t>
            </a:r>
            <a:r>
              <a:rPr lang="fr-BE" i="1" dirty="0" smtClean="0">
                <a:solidFill>
                  <a:srgbClr val="FF0000"/>
                </a:solidFill>
              </a:rPr>
              <a:t>. Aller </a:t>
            </a:r>
            <a:r>
              <a:rPr lang="fr-BE" i="1" dirty="0">
                <a:solidFill>
                  <a:srgbClr val="FF0000"/>
                </a:solidFill>
              </a:rPr>
              <a:t>dans l’autre direction  risque de de s’assortir d’un coût individuel, familial et sociétal toujours plus </a:t>
            </a:r>
            <a:r>
              <a:rPr lang="fr-BE" i="1" dirty="0" smtClean="0">
                <a:solidFill>
                  <a:srgbClr val="FF0000"/>
                </a:solidFill>
              </a:rPr>
              <a:t>élevé ».</a:t>
            </a:r>
            <a:endParaRPr lang="fr-BE" i="1" dirty="0">
              <a:solidFill>
                <a:srgbClr val="FF0000"/>
              </a:solidFill>
            </a:endParaRPr>
          </a:p>
          <a:p>
            <a:endParaRPr lang="fr-BE" dirty="0" smtClean="0"/>
          </a:p>
          <a:p>
            <a:pPr marL="0" indent="0">
              <a:buNone/>
            </a:pPr>
            <a:r>
              <a:rPr lang="fr-BE" dirty="0"/>
              <a:t>!!!En dénonçant les risques liés à temps partiel et en mettant en garde les femmes, nous participons nous-mêmes sans le vouloir à la fragilisation des engagements familiaux </a:t>
            </a:r>
            <a:r>
              <a:rPr lang="fr-BE" dirty="0" smtClean="0"/>
              <a:t>??? </a:t>
            </a:r>
            <a:r>
              <a:rPr lang="fr-BE" dirty="0"/>
              <a:t>Ce qu’il faut </a:t>
            </a:r>
            <a:r>
              <a:rPr lang="fr-BE" dirty="0" smtClean="0"/>
              <a:t>viser, </a:t>
            </a:r>
            <a:r>
              <a:rPr lang="fr-BE" dirty="0"/>
              <a:t>c’est un meilleur partage des tâches, engagements et ressources entre hommes et </a:t>
            </a:r>
            <a:r>
              <a:rPr lang="fr-BE" dirty="0" smtClean="0"/>
              <a:t>femmes.</a:t>
            </a:r>
            <a:endParaRPr lang="fr-BE" dirty="0"/>
          </a:p>
          <a:p>
            <a:endParaRPr lang="fr-BE" dirty="0"/>
          </a:p>
          <a:p>
            <a:endParaRPr lang="fr-BE" dirty="0"/>
          </a:p>
          <a:p>
            <a:endParaRPr lang="fr-BE" dirty="0"/>
          </a:p>
          <a:p>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46</a:t>
            </a:fld>
            <a:endParaRPr lang="fr-BE"/>
          </a:p>
        </p:txBody>
      </p:sp>
    </p:spTree>
    <p:extLst>
      <p:ext uri="{BB962C8B-B14F-4D97-AF65-F5344CB8AC3E}">
        <p14:creationId xmlns:p14="http://schemas.microsoft.com/office/powerpoint/2010/main" val="2210657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1272" y="1690688"/>
            <a:ext cx="10515600" cy="4351338"/>
          </a:xfrm>
        </p:spPr>
        <p:txBody>
          <a:bodyPr>
            <a:normAutofit/>
          </a:bodyPr>
          <a:lstStyle/>
          <a:p>
            <a:r>
              <a:rPr lang="fr-BE" dirty="0" smtClean="0">
                <a:solidFill>
                  <a:srgbClr val="FF0000"/>
                </a:solidFill>
              </a:rPr>
              <a:t>Selon Réjane Sénac, on </a:t>
            </a:r>
            <a:r>
              <a:rPr lang="fr-BE" dirty="0">
                <a:solidFill>
                  <a:srgbClr val="FF0000"/>
                </a:solidFill>
              </a:rPr>
              <a:t>serait passé de l’exclusion des femmes </a:t>
            </a:r>
            <a:r>
              <a:rPr lang="fr-BE" dirty="0" smtClean="0">
                <a:solidFill>
                  <a:srgbClr val="FF0000"/>
                </a:solidFill>
              </a:rPr>
              <a:t>(comme de minorités comme les demandeurs d’asile) en </a:t>
            </a:r>
            <a:r>
              <a:rPr lang="fr-BE" dirty="0">
                <a:solidFill>
                  <a:srgbClr val="FF0000"/>
                </a:solidFill>
              </a:rPr>
              <a:t>emploi à leur inclusion partielle  et désormais sous condition de rentabilité économique  </a:t>
            </a:r>
            <a:r>
              <a:rPr lang="fr-BE" dirty="0" smtClean="0">
                <a:solidFill>
                  <a:srgbClr val="FF0000"/>
                </a:solidFill>
              </a:rPr>
              <a:t> </a:t>
            </a:r>
            <a:r>
              <a:rPr lang="fr-BE" dirty="0">
                <a:solidFill>
                  <a:srgbClr val="FF0000"/>
                </a:solidFill>
              </a:rPr>
              <a:t>et non pas/déjà plus sur le critère de </a:t>
            </a:r>
            <a:r>
              <a:rPr lang="fr-BE" dirty="0" smtClean="0">
                <a:solidFill>
                  <a:srgbClr val="FF0000"/>
                </a:solidFill>
              </a:rPr>
              <a:t>citoyenneté </a:t>
            </a:r>
            <a:r>
              <a:rPr lang="fr-BE" i="1" dirty="0" err="1"/>
              <a:t>cfr</a:t>
            </a:r>
            <a:r>
              <a:rPr lang="fr-BE" i="1" dirty="0"/>
              <a:t> l’ouvrage </a:t>
            </a:r>
            <a:r>
              <a:rPr lang="fr-BE" i="1" dirty="0" smtClean="0"/>
              <a:t>‘ </a:t>
            </a:r>
            <a:r>
              <a:rPr lang="fr-BE" i="1" dirty="0"/>
              <a:t>Les non-frères au pays de </a:t>
            </a:r>
            <a:r>
              <a:rPr lang="fr-BE" i="1" dirty="0" smtClean="0"/>
              <a:t>l'égalité’ , 2016</a:t>
            </a:r>
          </a:p>
          <a:p>
            <a:endParaRPr lang="fr-BE" i="1" dirty="0"/>
          </a:p>
          <a:p>
            <a:r>
              <a:rPr lang="fr-BE" i="1" dirty="0" smtClean="0"/>
              <a:t>Qui résiste ? </a:t>
            </a:r>
            <a:endParaRPr lang="fr-BE" i="1" dirty="0"/>
          </a:p>
          <a:p>
            <a:pPr marL="0" indent="0">
              <a:buNone/>
            </a:pPr>
            <a:r>
              <a:rPr lang="fr-BE" i="1" dirty="0" err="1" smtClean="0"/>
              <a:t>cfr</a:t>
            </a:r>
            <a:r>
              <a:rPr lang="fr-BE" i="1" dirty="0" smtClean="0"/>
              <a:t> le désamour des cadres.</a:t>
            </a:r>
          </a:p>
          <a:p>
            <a:endParaRPr lang="fr-BE" i="1" dirty="0"/>
          </a:p>
        </p:txBody>
      </p:sp>
      <p:sp>
        <p:nvSpPr>
          <p:cNvPr id="2" name="Espace réservé du pied de page 1"/>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158C775-A9B0-4C3F-B4A2-D5C20EE27F82}" type="slidenum">
              <a:rPr lang="fr-BE" smtClean="0"/>
              <a:t>47</a:t>
            </a:fld>
            <a:endParaRPr lang="fr-BE"/>
          </a:p>
        </p:txBody>
      </p:sp>
    </p:spTree>
    <p:extLst>
      <p:ext uri="{BB962C8B-B14F-4D97-AF65-F5344CB8AC3E}">
        <p14:creationId xmlns:p14="http://schemas.microsoft.com/office/powerpoint/2010/main" val="1470546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48</a:t>
            </a:fld>
            <a:endParaRPr lang="fr-BE"/>
          </a:p>
        </p:txBody>
      </p:sp>
    </p:spTree>
    <p:extLst>
      <p:ext uri="{BB962C8B-B14F-4D97-AF65-F5344CB8AC3E}">
        <p14:creationId xmlns:p14="http://schemas.microsoft.com/office/powerpoint/2010/main" val="1938768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4" name="Espace réservé du contenu 3"/>
          <p:cNvPicPr>
            <a:picLocks noGrp="1" noChangeAspect="1"/>
          </p:cNvPicPr>
          <p:nvPr>
            <p:ph idx="1"/>
          </p:nvPr>
        </p:nvPicPr>
        <p:blipFill>
          <a:blip r:embed="rId2"/>
          <a:stretch>
            <a:fillRect/>
          </a:stretch>
        </p:blipFill>
        <p:spPr>
          <a:xfrm>
            <a:off x="-2958352" y="-1751759"/>
            <a:ext cx="18431999" cy="11520000"/>
          </a:xfrm>
          <a:prstGeom prst="rect">
            <a:avLst/>
          </a:prstGeom>
        </p:spPr>
      </p:pic>
      <p:sp>
        <p:nvSpPr>
          <p:cNvPr id="3" name="Espace réservé du pied de page 2"/>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5</a:t>
            </a:fld>
            <a:endParaRPr lang="fr-BE"/>
          </a:p>
        </p:txBody>
      </p:sp>
    </p:spTree>
    <p:extLst>
      <p:ext uri="{BB962C8B-B14F-4D97-AF65-F5344CB8AC3E}">
        <p14:creationId xmlns:p14="http://schemas.microsoft.com/office/powerpoint/2010/main" val="2942915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dirty="0" smtClean="0">
                <a:solidFill>
                  <a:srgbClr val="FF0000"/>
                </a:solidFill>
              </a:rPr>
              <a:t>Pas </a:t>
            </a:r>
            <a:r>
              <a:rPr lang="fr-BE" sz="3200" dirty="0">
                <a:solidFill>
                  <a:srgbClr val="FF0000"/>
                </a:solidFill>
              </a:rPr>
              <a:t>lien </a:t>
            </a:r>
            <a:r>
              <a:rPr lang="fr-BE" sz="3200" dirty="0" smtClean="0">
                <a:solidFill>
                  <a:srgbClr val="FF0000"/>
                </a:solidFill>
              </a:rPr>
              <a:t>linéaire avec le niveau de diplôme dans le groupe masculin mais un lien très fort dans le groupe féminin</a:t>
            </a:r>
            <a:r>
              <a:rPr lang="fr-BE" sz="3200" dirty="0">
                <a:solidFill>
                  <a:srgbClr val="FF0000"/>
                </a:solidFill>
              </a:rPr>
              <a:t/>
            </a:r>
            <a:br>
              <a:rPr lang="fr-BE" sz="3200" dirty="0">
                <a:solidFill>
                  <a:srgbClr val="FF0000"/>
                </a:solidFill>
              </a:rPr>
            </a:br>
            <a:endParaRPr lang="fr-BE" sz="3200" dirty="0">
              <a:solidFill>
                <a:srgbClr val="FF0000"/>
              </a:solidFill>
            </a:endParaRPr>
          </a:p>
        </p:txBody>
      </p:sp>
      <p:sp>
        <p:nvSpPr>
          <p:cNvPr id="3" name="Espace réservé du contenu 2"/>
          <p:cNvSpPr>
            <a:spLocks noGrp="1"/>
          </p:cNvSpPr>
          <p:nvPr>
            <p:ph idx="1"/>
          </p:nvPr>
        </p:nvSpPr>
        <p:spPr/>
        <p:txBody>
          <a:bodyPr/>
          <a:lstStyle/>
          <a:p>
            <a:pPr marL="0" indent="0">
              <a:buNone/>
            </a:pPr>
            <a:r>
              <a:rPr lang="fr-BE" dirty="0" smtClean="0"/>
              <a:t>2009 Belgique  ( </a:t>
            </a:r>
            <a:r>
              <a:rPr lang="fr-BE" dirty="0" err="1"/>
              <a:t>V</a:t>
            </a:r>
            <a:r>
              <a:rPr lang="fr-BE" dirty="0" err="1" smtClean="0"/>
              <a:t>alenduc</a:t>
            </a:r>
            <a:r>
              <a:rPr lang="fr-BE" dirty="0" smtClean="0"/>
              <a:t>)</a:t>
            </a:r>
          </a:p>
          <a:p>
            <a:pPr marL="0" indent="0">
              <a:buNone/>
            </a:pPr>
            <a:r>
              <a:rPr lang="fr-BE" dirty="0" smtClean="0"/>
              <a:t>60% des femmes en emploi avec un </a:t>
            </a:r>
            <a:r>
              <a:rPr lang="fr-BE" dirty="0" err="1" smtClean="0"/>
              <a:t>dipl</a:t>
            </a:r>
            <a:r>
              <a:rPr lang="fr-BE" dirty="0" smtClean="0"/>
              <a:t> max de primaire  occupaient un emploi à temps partiel contre 28% des femmes diplômées universitaires (emplois dans le non-marchand, l’enseignement….)</a:t>
            </a:r>
          </a:p>
          <a:p>
            <a:pPr marL="0" indent="0">
              <a:buNone/>
            </a:pPr>
            <a:r>
              <a:rPr lang="fr-BE" dirty="0"/>
              <a:t> </a:t>
            </a:r>
            <a:r>
              <a:rPr lang="fr-BE" dirty="0" smtClean="0"/>
              <a:t>&gt; l’écart se creuse entre les sexes mais aussi entre les femmes et entre les groupes sociaux</a:t>
            </a: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6</a:t>
            </a:fld>
            <a:endParaRPr lang="fr-BE"/>
          </a:p>
        </p:txBody>
      </p:sp>
    </p:spTree>
    <p:extLst>
      <p:ext uri="{BB962C8B-B14F-4D97-AF65-F5344CB8AC3E}">
        <p14:creationId xmlns:p14="http://schemas.microsoft.com/office/powerpoint/2010/main" val="96831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r>
              <a:rPr lang="fr-BE" dirty="0"/>
              <a:t>T</a:t>
            </a:r>
            <a:r>
              <a:rPr lang="fr-BE" dirty="0" smtClean="0"/>
              <a:t>ous les secteurs d’activité sont concernés par le caractère sexué/ </a:t>
            </a:r>
            <a:r>
              <a:rPr lang="fr-BE" dirty="0" err="1" smtClean="0"/>
              <a:t>genré</a:t>
            </a:r>
            <a:r>
              <a:rPr lang="fr-BE" dirty="0" smtClean="0"/>
              <a:t> de l’emploi à temps partiel  et de son évolution </a:t>
            </a:r>
          </a:p>
          <a:p>
            <a:r>
              <a:rPr lang="fr-BE" dirty="0" smtClean="0"/>
              <a:t>Industrie           7% H       31% F</a:t>
            </a:r>
          </a:p>
          <a:p>
            <a:r>
              <a:rPr lang="fr-BE" dirty="0" smtClean="0"/>
              <a:t>Commerce       12% H     45% F</a:t>
            </a:r>
          </a:p>
          <a:p>
            <a:r>
              <a:rPr lang="fr-BE" dirty="0" smtClean="0"/>
              <a:t>Assurances       9% H       42% F</a:t>
            </a:r>
          </a:p>
          <a:p>
            <a:r>
              <a:rPr lang="fr-BE" dirty="0" smtClean="0"/>
              <a:t>Activités soc.   19% H      58% F</a:t>
            </a:r>
          </a:p>
          <a:p>
            <a:r>
              <a:rPr lang="fr-BE" dirty="0" smtClean="0"/>
              <a:t>Arts spectacle  27% H     F51% </a:t>
            </a:r>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7</a:t>
            </a:fld>
            <a:endParaRPr lang="fr-BE"/>
          </a:p>
        </p:txBody>
      </p:sp>
    </p:spTree>
    <p:extLst>
      <p:ext uri="{BB962C8B-B14F-4D97-AF65-F5344CB8AC3E}">
        <p14:creationId xmlns:p14="http://schemas.microsoft.com/office/powerpoint/2010/main" val="3854446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50% des emplois à temps partiel  renvoient à un nombre d’ heures inférieur à 20H/</a:t>
            </a:r>
            <a:r>
              <a:rPr lang="fr-BE" dirty="0" err="1" smtClean="0"/>
              <a:t>sem</a:t>
            </a:r>
            <a:endParaRPr lang="fr-BE" dirty="0"/>
          </a:p>
        </p:txBody>
      </p:sp>
      <p:sp>
        <p:nvSpPr>
          <p:cNvPr id="3" name="Espace réservé du contenu 2"/>
          <p:cNvSpPr>
            <a:spLocks noGrp="1"/>
          </p:cNvSpPr>
          <p:nvPr>
            <p:ph idx="1"/>
          </p:nvPr>
        </p:nvSpPr>
        <p:spPr/>
        <p:txBody>
          <a:bodyPr>
            <a:normAutofit fontScale="92500" lnSpcReduction="10000"/>
          </a:bodyPr>
          <a:lstStyle/>
          <a:p>
            <a:pPr marL="0" indent="0">
              <a:buNone/>
            </a:pPr>
            <a:endParaRPr lang="fr-BE" dirty="0" smtClean="0"/>
          </a:p>
          <a:p>
            <a:r>
              <a:rPr lang="fr-BE" dirty="0" smtClean="0"/>
              <a:t>Les </a:t>
            </a:r>
            <a:r>
              <a:rPr lang="fr-BE" dirty="0"/>
              <a:t>contrats à temps partiel </a:t>
            </a:r>
            <a:r>
              <a:rPr lang="fr-BE" dirty="0" smtClean="0"/>
              <a:t>long (supérieur </a:t>
            </a:r>
            <a:r>
              <a:rPr lang="fr-BE" dirty="0"/>
              <a:t>à un 3/4 temps) </a:t>
            </a:r>
            <a:r>
              <a:rPr lang="fr-BE" dirty="0" smtClean="0"/>
              <a:t>qui représentent 25% du temps partiel se </a:t>
            </a:r>
            <a:r>
              <a:rPr lang="fr-BE" dirty="0"/>
              <a:t>localisent </a:t>
            </a:r>
            <a:r>
              <a:rPr lang="fr-BE" dirty="0" smtClean="0"/>
              <a:t>dans le secteur énergie, l'administration publique  </a:t>
            </a:r>
            <a:r>
              <a:rPr lang="fr-BE" dirty="0"/>
              <a:t>et </a:t>
            </a:r>
            <a:r>
              <a:rPr lang="fr-BE" dirty="0" smtClean="0"/>
              <a:t> </a:t>
            </a:r>
            <a:r>
              <a:rPr lang="fr-BE" dirty="0"/>
              <a:t>les activités </a:t>
            </a:r>
            <a:r>
              <a:rPr lang="fr-BE" dirty="0" smtClean="0"/>
              <a:t>financières.</a:t>
            </a:r>
          </a:p>
          <a:p>
            <a:r>
              <a:rPr lang="fr-BE" dirty="0" smtClean="0">
                <a:solidFill>
                  <a:srgbClr val="FF0000"/>
                </a:solidFill>
              </a:rPr>
              <a:t>Les </a:t>
            </a:r>
            <a:r>
              <a:rPr lang="fr-BE" dirty="0">
                <a:solidFill>
                  <a:srgbClr val="FF0000"/>
                </a:solidFill>
              </a:rPr>
              <a:t>petits contrats à temps partiel </a:t>
            </a:r>
            <a:r>
              <a:rPr lang="fr-BE" dirty="0" smtClean="0">
                <a:solidFill>
                  <a:srgbClr val="FF0000"/>
                </a:solidFill>
              </a:rPr>
              <a:t>se </a:t>
            </a:r>
            <a:r>
              <a:rPr lang="fr-BE" dirty="0">
                <a:solidFill>
                  <a:srgbClr val="FF0000"/>
                </a:solidFill>
              </a:rPr>
              <a:t>concentrent principalement dans 3 </a:t>
            </a:r>
            <a:r>
              <a:rPr lang="fr-BE" dirty="0" smtClean="0">
                <a:solidFill>
                  <a:srgbClr val="FF0000"/>
                </a:solidFill>
              </a:rPr>
              <a:t>branches d'activités très féminisées</a:t>
            </a:r>
            <a:r>
              <a:rPr lang="fr-BE" dirty="0" smtClean="0"/>
              <a:t>: l’</a:t>
            </a:r>
            <a:r>
              <a:rPr lang="fr-BE" dirty="0" err="1" smtClean="0"/>
              <a:t>Horeca</a:t>
            </a:r>
            <a:r>
              <a:rPr lang="fr-BE" dirty="0" smtClean="0"/>
              <a:t>, les services collectifs, sociaux et aux personnes et l’industrie manufacturière. </a:t>
            </a:r>
          </a:p>
          <a:p>
            <a:pPr marL="0" indent="0">
              <a:buNone/>
            </a:pPr>
            <a:r>
              <a:rPr lang="fr-BE" dirty="0" smtClean="0"/>
              <a:t>…cela même si le nombre moyen d’heures travaillées par semaine (contractuelle et habituelle) est proche pour les hommes et pour les femmes (24H/</a:t>
            </a:r>
            <a:r>
              <a:rPr lang="fr-BE" dirty="0" err="1" smtClean="0"/>
              <a:t>sem</a:t>
            </a:r>
            <a:r>
              <a:rPr lang="fr-BE" dirty="0" smtClean="0"/>
              <a:t>) à temps partiel  &gt; différence d’écart de distribution du temps travaillé au sein des deux groupes  &gt; </a:t>
            </a:r>
            <a:r>
              <a:rPr lang="fr-BE" i="1" dirty="0" smtClean="0"/>
              <a:t>attention à l’indicateur retenu pour tirer des conclusions</a:t>
            </a:r>
            <a:endParaRPr lang="fr-BE" i="1" dirty="0"/>
          </a:p>
          <a:p>
            <a:endParaRPr lang="fr-BE"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158C775-A9B0-4C3F-B4A2-D5C20EE27F82}" type="slidenum">
              <a:rPr lang="fr-BE" smtClean="0"/>
              <a:t>8</a:t>
            </a:fld>
            <a:endParaRPr lang="fr-BE"/>
          </a:p>
        </p:txBody>
      </p:sp>
    </p:spTree>
    <p:extLst>
      <p:ext uri="{BB962C8B-B14F-4D97-AF65-F5344CB8AC3E}">
        <p14:creationId xmlns:p14="http://schemas.microsoft.com/office/powerpoint/2010/main" val="3344939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635" y="500062"/>
            <a:ext cx="10515600" cy="3067891"/>
          </a:xfrm>
        </p:spPr>
        <p:txBody>
          <a:bodyPr>
            <a:noAutofit/>
          </a:bodyPr>
          <a:lstStyle/>
          <a:p>
            <a:r>
              <a:rPr lang="fr-BE" sz="4000" dirty="0">
                <a:solidFill>
                  <a:srgbClr val="FF0000"/>
                </a:solidFill>
              </a:rPr>
              <a:t>Nécessaire de replacer </a:t>
            </a:r>
            <a:r>
              <a:rPr lang="fr-BE" sz="4000" dirty="0" smtClean="0">
                <a:solidFill>
                  <a:srgbClr val="FF0000"/>
                </a:solidFill>
              </a:rPr>
              <a:t>le travail, l’emploi   et l’emploi à </a:t>
            </a:r>
            <a:r>
              <a:rPr lang="fr-BE" sz="4000" dirty="0">
                <a:solidFill>
                  <a:srgbClr val="FF0000"/>
                </a:solidFill>
              </a:rPr>
              <a:t>temps partiel en regard au contexte de </a:t>
            </a:r>
            <a:r>
              <a:rPr lang="fr-BE" sz="4000" dirty="0" smtClean="0">
                <a:solidFill>
                  <a:srgbClr val="FF0000"/>
                </a:solidFill>
              </a:rPr>
              <a:t>pensée en évolution</a:t>
            </a:r>
            <a:r>
              <a:rPr lang="fr-BE" sz="4000" dirty="0">
                <a:solidFill>
                  <a:srgbClr val="FF0000"/>
                </a:solidFill>
              </a:rPr>
              <a:t/>
            </a:r>
            <a:br>
              <a:rPr lang="fr-BE" sz="4000" dirty="0">
                <a:solidFill>
                  <a:srgbClr val="FF0000"/>
                </a:solidFill>
              </a:rPr>
            </a:br>
            <a:endParaRPr lang="fr-BE" sz="4000" dirty="0">
              <a:solidFill>
                <a:srgbClr val="FF0000"/>
              </a:solidFill>
            </a:endParaRPr>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158C775-A9B0-4C3F-B4A2-D5C20EE27F82}" type="slidenum">
              <a:rPr lang="fr-BE" smtClean="0"/>
              <a:t>9</a:t>
            </a:fld>
            <a:endParaRPr lang="fr-BE"/>
          </a:p>
        </p:txBody>
      </p:sp>
    </p:spTree>
    <p:extLst>
      <p:ext uri="{BB962C8B-B14F-4D97-AF65-F5344CB8AC3E}">
        <p14:creationId xmlns:p14="http://schemas.microsoft.com/office/powerpoint/2010/main" val="1484228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TotalTime>
  <Words>2288</Words>
  <Application>Microsoft Office PowerPoint</Application>
  <PresentationFormat>Personnalisé</PresentationFormat>
  <Paragraphs>235</Paragraphs>
  <Slides>48</Slides>
  <Notes>2</Notes>
  <HiddenSlides>0</HiddenSlides>
  <MMClips>1</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Claire Gavray</vt:lpstr>
      <vt:lpstr>Les constats de base</vt:lpstr>
      <vt:lpstr>Présentation PowerPoint</vt:lpstr>
      <vt:lpstr>Présentation PowerPoint</vt:lpstr>
      <vt:lpstr>Présentation PowerPoint</vt:lpstr>
      <vt:lpstr>Pas lien linéaire avec le niveau de diplôme dans le groupe masculin mais un lien très fort dans le groupe féminin </vt:lpstr>
      <vt:lpstr>Présentation PowerPoint</vt:lpstr>
      <vt:lpstr>50% des emplois à temps partiel  renvoient à un nombre d’ heures inférieur à 20H/sem</vt:lpstr>
      <vt:lpstr>Nécessaire de replacer le travail, l’emploi   et l’emploi à temps partiel en regard au contexte de pensée en évolution </vt:lpstr>
      <vt:lpstr>Présentation PowerPoint</vt:lpstr>
      <vt:lpstr>Emploi à temps plein / à temps partiel cette distinction existe-t-elle depuis toujours ? </vt:lpstr>
      <vt:lpstr>La patte de l’état dans le développement de l’emploi à temps partiel et les dégradations continues du statut d’emploi à temps partiel </vt:lpstr>
      <vt:lpstr>Qu’en ont dit  les syndicats?  </vt:lpstr>
      <vt:lpstr>Présentation PowerPoint</vt:lpstr>
      <vt:lpstr>Présentation PowerPoint</vt:lpstr>
      <vt:lpstr>Présentation PowerPoint</vt:lpstr>
      <vt:lpstr>Présentation PowerPoint</vt:lpstr>
      <vt:lpstr>L’égalité dans les couples, où est-elle la plus ‘forte’ ?</vt:lpstr>
      <vt:lpstr>L’impact en termes de  carrière, de revenus et de risques de pauvreté</vt:lpstr>
      <vt:lpstr>Peu de possibilités de formation , de carrière pour les travailleuses à temps partiel</vt:lpstr>
      <vt:lpstr>Présentation PowerPoint</vt:lpstr>
      <vt:lpstr>Présentation PowerPoint</vt:lpstr>
      <vt:lpstr>La détention d’un emploi à temps partiel :  l’emballement de trajectoires fragiles</vt:lpstr>
      <vt:lpstr>Présentation PowerPoint</vt:lpstr>
      <vt:lpstr>Femmes peu qualifiées, pauvres parmi les pauvres</vt:lpstr>
      <vt:lpstr>Psbh 1993 </vt:lpstr>
      <vt:lpstr>Présentation PowerPoint</vt:lpstr>
      <vt:lpstr>Pourquoi si peu de réactions et de révolte ?</vt:lpstr>
      <vt:lpstr> aspects psycho-sociaux à prendre en compte</vt:lpstr>
      <vt:lpstr>Présentation PowerPoint</vt:lpstr>
      <vt:lpstr>Présentation PowerPoint</vt:lpstr>
      <vt:lpstr>Présentation PowerPoint</vt:lpstr>
      <vt:lpstr>Le classement des travailleurs selon la  typologie de Paugham  -sécurité d’emploi # satisfaction d’emploi- montre aussi ce que Major (1993) appelait un contentement paradoxal  (sens différent du mot justice par hommes et femmes / ce qu’ils donnent et reçoivent dans la sphère familiale et professionnelle). </vt:lpstr>
      <vt:lpstr>Autre résultat de ma thèse allant dans le même sens</vt:lpstr>
      <vt:lpstr>Enjeux en termes de pension et de protection dans le grand âge</vt:lpstr>
      <vt:lpstr>Présentation PowerPoint</vt:lpstr>
      <vt:lpstr>2008</vt:lpstr>
      <vt:lpstr>Présentation PowerPoint</vt:lpstr>
      <vt:lpstr>Présentation PowerPoint</vt:lpstr>
      <vt:lpstr>Le seul argument avancé est un argument de bonne gestion des finances publiques</vt:lpstr>
      <vt:lpstr>Le risque de pauvreté des ainées est élevé et risque d’exploser. </vt:lpstr>
      <vt:lpstr>Où en est-on ?                CSC 2016</vt:lpstr>
      <vt:lpstr>Présentation PowerPoint</vt:lpstr>
      <vt:lpstr>Présentation PowerPoint</vt:lpstr>
      <vt:lpstr>Mêmes évolutions dans tous les pays ? oui et non</vt:lpstr>
      <vt:lpstr>D. MEDA est-elle une rêveuse ?</vt:lpstr>
      <vt:lpstr>Présentation PowerPoint</vt:lpstr>
      <vt:lpstr>Présentation PowerPoint</vt:lpstr>
    </vt:vector>
  </TitlesOfParts>
  <Company>PRIMINFO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Gavray</dc:creator>
  <cp:lastModifiedBy>user</cp:lastModifiedBy>
  <cp:revision>125</cp:revision>
  <cp:lastPrinted>2017-06-13T14:22:16Z</cp:lastPrinted>
  <dcterms:created xsi:type="dcterms:W3CDTF">2017-06-07T10:05:03Z</dcterms:created>
  <dcterms:modified xsi:type="dcterms:W3CDTF">2017-06-14T07:54:38Z</dcterms:modified>
</cp:coreProperties>
</file>