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6" r:id="rId5"/>
    <p:sldId id="264" r:id="rId6"/>
    <p:sldId id="260" r:id="rId7"/>
    <p:sldId id="280" r:id="rId8"/>
    <p:sldId id="279" r:id="rId9"/>
    <p:sldId id="281" r:id="rId10"/>
    <p:sldId id="282" r:id="rId11"/>
    <p:sldId id="283" r:id="rId12"/>
    <p:sldId id="262" r:id="rId13"/>
    <p:sldId id="278" r:id="rId14"/>
    <p:sldId id="268" r:id="rId15"/>
    <p:sldId id="273" r:id="rId16"/>
    <p:sldId id="284" r:id="rId17"/>
    <p:sldId id="274" r:id="rId18"/>
    <p:sldId id="275" r:id="rId19"/>
    <p:sldId id="276" r:id="rId20"/>
    <p:sldId id="269" r:id="rId21"/>
    <p:sldId id="270" r:id="rId22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C3D69C"/>
    <a:srgbClr val="F9BB88"/>
    <a:srgbClr val="6E98C9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85" d="100"/>
          <a:sy n="85" d="100"/>
        </p:scale>
        <p:origin x="136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3518" custLinFactNeighborY="-1223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4" custScaleX="110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4" custScaleX="119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7896860C-709A-4270-A0B7-9DE1BDDC5039}" type="pres">
      <dgm:prSet presAssocID="{4A00455D-1BE0-4008-95C6-A2E2443A4710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3" presStyleCnt="4" custScaleX="109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34C61AF-7D84-4C31-9633-B3CEC8B367C8}" type="presOf" srcId="{C5CD6027-2A3C-459B-BDF1-A713C6538CEA}" destId="{A7730CC3-7D0F-45D7-A3A2-4B2E1B6C2E78}" srcOrd="0" destOrd="0" presId="urn:microsoft.com/office/officeart/2005/8/layout/hProcess9"/>
    <dgm:cxn modelId="{4D520A61-A8F8-44BD-89E4-707A7E67CA20}" srcId="{3F6A4C0B-B0C2-402F-B1EC-07B9E85D436F}" destId="{4A00455D-1BE0-4008-95C6-A2E2443A4710}" srcOrd="2" destOrd="0" parTransId="{91CD4AAE-07C5-406D-BBC2-68106855A8BA}" sibTransId="{94AF6C61-13AF-48BF-897D-7CF265583DA2}"/>
    <dgm:cxn modelId="{C8222ABC-9295-4BE0-8CB6-7516C8220DB2}" srcId="{3F6A4C0B-B0C2-402F-B1EC-07B9E85D436F}" destId="{050AA26F-D6CD-490C-98B5-7ABD8E99F8F5}" srcOrd="3" destOrd="0" parTransId="{2B742ADC-B03B-4BC1-A801-8ACD3986D8DD}" sibTransId="{AE0D0023-9066-49E6-BA77-5D98221AF09E}"/>
    <dgm:cxn modelId="{6A20A494-3000-4DFE-BE4E-C0606395B73B}" type="presOf" srcId="{99AB7A0A-8BCE-4E54-8040-3BD97815667A}" destId="{98AFF399-3032-40B3-8B35-60CA96E0B2C7}" srcOrd="0" destOrd="0" presId="urn:microsoft.com/office/officeart/2005/8/layout/hProcess9"/>
    <dgm:cxn modelId="{9B7D5BE1-D29B-41F7-887C-98C533065222}" type="presOf" srcId="{050AA26F-D6CD-490C-98B5-7ABD8E99F8F5}" destId="{8A298F97-FDFA-475F-8F65-07053002E41B}" srcOrd="0" destOrd="0" presId="urn:microsoft.com/office/officeart/2005/8/layout/hProcess9"/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5145727C-58C5-4599-A376-10F2162600D8}" type="presOf" srcId="{3F6A4C0B-B0C2-402F-B1EC-07B9E85D436F}" destId="{FE7E759B-1E6C-4210-9D4B-4AE68E1BC883}" srcOrd="0" destOrd="0" presId="urn:microsoft.com/office/officeart/2005/8/layout/hProcess9"/>
    <dgm:cxn modelId="{78F75C95-C8F4-4AA6-8313-82E2BD429F57}" type="presOf" srcId="{4A00455D-1BE0-4008-95C6-A2E2443A4710}" destId="{7896860C-709A-4270-A0B7-9DE1BDDC5039}" srcOrd="0" destOrd="0" presId="urn:microsoft.com/office/officeart/2005/8/layout/hProcess9"/>
    <dgm:cxn modelId="{860C19E6-7A62-46AD-A447-83242952F03B}" type="presParOf" srcId="{FE7E759B-1E6C-4210-9D4B-4AE68E1BC883}" destId="{F2BF8E08-B9A6-4045-81F4-EA02402667F3}" srcOrd="0" destOrd="0" presId="urn:microsoft.com/office/officeart/2005/8/layout/hProcess9"/>
    <dgm:cxn modelId="{FA114A50-3333-45DE-B63C-F5B263D1733A}" type="presParOf" srcId="{FE7E759B-1E6C-4210-9D4B-4AE68E1BC883}" destId="{94FD8E10-F211-4620-93E7-27D13EFE1FAE}" srcOrd="1" destOrd="0" presId="urn:microsoft.com/office/officeart/2005/8/layout/hProcess9"/>
    <dgm:cxn modelId="{743171B1-4131-4EE0-94C5-47BC77E8FD38}" type="presParOf" srcId="{94FD8E10-F211-4620-93E7-27D13EFE1FAE}" destId="{98AFF399-3032-40B3-8B35-60CA96E0B2C7}" srcOrd="0" destOrd="0" presId="urn:microsoft.com/office/officeart/2005/8/layout/hProcess9"/>
    <dgm:cxn modelId="{E10CF7CD-5621-41C5-A86B-343F43E72DD7}" type="presParOf" srcId="{94FD8E10-F211-4620-93E7-27D13EFE1FAE}" destId="{18F54F58-6FBD-40C7-BCE0-7E0F92D86CD8}" srcOrd="1" destOrd="0" presId="urn:microsoft.com/office/officeart/2005/8/layout/hProcess9"/>
    <dgm:cxn modelId="{D5E91A63-9495-4AB8-9626-C32F3FC8E381}" type="presParOf" srcId="{94FD8E10-F211-4620-93E7-27D13EFE1FAE}" destId="{A7730CC3-7D0F-45D7-A3A2-4B2E1B6C2E78}" srcOrd="2" destOrd="0" presId="urn:microsoft.com/office/officeart/2005/8/layout/hProcess9"/>
    <dgm:cxn modelId="{1FA84450-4057-4A29-B6EA-C674C898705A}" type="presParOf" srcId="{94FD8E10-F211-4620-93E7-27D13EFE1FAE}" destId="{F8E15741-F9C2-4510-8527-9C9ADAEF4B58}" srcOrd="3" destOrd="0" presId="urn:microsoft.com/office/officeart/2005/8/layout/hProcess9"/>
    <dgm:cxn modelId="{86586BF5-F84E-404E-A94A-BC9F540C9BFB}" type="presParOf" srcId="{94FD8E10-F211-4620-93E7-27D13EFE1FAE}" destId="{7896860C-709A-4270-A0B7-9DE1BDDC5039}" srcOrd="4" destOrd="0" presId="urn:microsoft.com/office/officeart/2005/8/layout/hProcess9"/>
    <dgm:cxn modelId="{2FB839AF-AC30-491B-A5A5-DF4432CDB010}" type="presParOf" srcId="{94FD8E10-F211-4620-93E7-27D13EFE1FAE}" destId="{3093280B-7311-400C-AC61-6D6D359A20F0}" srcOrd="5" destOrd="0" presId="urn:microsoft.com/office/officeart/2005/8/layout/hProcess9"/>
    <dgm:cxn modelId="{22F89E2E-49BD-40D5-A34C-7C14BEDB610B}" type="presParOf" srcId="{94FD8E10-F211-4620-93E7-27D13EFE1FAE}" destId="{8A298F97-FDFA-475F-8F65-07053002E4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3518" custLinFactNeighborY="-1223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4" custScaleX="110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4" custScaleX="119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7896860C-709A-4270-A0B7-9DE1BDDC5039}" type="pres">
      <dgm:prSet presAssocID="{4A00455D-1BE0-4008-95C6-A2E2443A4710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3" presStyleCnt="4" custScaleX="109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4D520A61-A8F8-44BD-89E4-707A7E67CA20}" srcId="{3F6A4C0B-B0C2-402F-B1EC-07B9E85D436F}" destId="{4A00455D-1BE0-4008-95C6-A2E2443A4710}" srcOrd="2" destOrd="0" parTransId="{91CD4AAE-07C5-406D-BBC2-68106855A8BA}" sibTransId="{94AF6C61-13AF-48BF-897D-7CF265583DA2}"/>
    <dgm:cxn modelId="{27A810C6-0053-4355-93B0-A67FF436678B}" type="presOf" srcId="{3F6A4C0B-B0C2-402F-B1EC-07B9E85D436F}" destId="{FE7E759B-1E6C-4210-9D4B-4AE68E1BC883}" srcOrd="0" destOrd="0" presId="urn:microsoft.com/office/officeart/2005/8/layout/hProcess9"/>
    <dgm:cxn modelId="{26072567-ACB2-44F3-873A-CB7FF52BEBCB}" type="presOf" srcId="{4A00455D-1BE0-4008-95C6-A2E2443A4710}" destId="{7896860C-709A-4270-A0B7-9DE1BDDC5039}" srcOrd="0" destOrd="0" presId="urn:microsoft.com/office/officeart/2005/8/layout/hProcess9"/>
    <dgm:cxn modelId="{B094AD3B-2B2B-4B6C-9636-6DA891054D35}" type="presOf" srcId="{99AB7A0A-8BCE-4E54-8040-3BD97815667A}" destId="{98AFF399-3032-40B3-8B35-60CA96E0B2C7}" srcOrd="0" destOrd="0" presId="urn:microsoft.com/office/officeart/2005/8/layout/hProcess9"/>
    <dgm:cxn modelId="{C8222ABC-9295-4BE0-8CB6-7516C8220DB2}" srcId="{3F6A4C0B-B0C2-402F-B1EC-07B9E85D436F}" destId="{050AA26F-D6CD-490C-98B5-7ABD8E99F8F5}" srcOrd="3" destOrd="0" parTransId="{2B742ADC-B03B-4BC1-A801-8ACD3986D8DD}" sibTransId="{AE0D0023-9066-49E6-BA77-5D98221AF09E}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0E627EAD-0FA3-44F9-AC19-12318C55BF90}" type="presOf" srcId="{C5CD6027-2A3C-459B-BDF1-A713C6538CEA}" destId="{A7730CC3-7D0F-45D7-A3A2-4B2E1B6C2E78}" srcOrd="0" destOrd="0" presId="urn:microsoft.com/office/officeart/2005/8/layout/hProcess9"/>
    <dgm:cxn modelId="{320B3D2D-A73E-4E2C-90A0-26E1A674004E}" type="presOf" srcId="{050AA26F-D6CD-490C-98B5-7ABD8E99F8F5}" destId="{8A298F97-FDFA-475F-8F65-07053002E41B}" srcOrd="0" destOrd="0" presId="urn:microsoft.com/office/officeart/2005/8/layout/hProcess9"/>
    <dgm:cxn modelId="{146007EB-886A-4CD5-A123-57D1497DA59A}" type="presParOf" srcId="{FE7E759B-1E6C-4210-9D4B-4AE68E1BC883}" destId="{F2BF8E08-B9A6-4045-81F4-EA02402667F3}" srcOrd="0" destOrd="0" presId="urn:microsoft.com/office/officeart/2005/8/layout/hProcess9"/>
    <dgm:cxn modelId="{DA685BCB-B4AE-4769-9AF6-A75821E1DDE5}" type="presParOf" srcId="{FE7E759B-1E6C-4210-9D4B-4AE68E1BC883}" destId="{94FD8E10-F211-4620-93E7-27D13EFE1FAE}" srcOrd="1" destOrd="0" presId="urn:microsoft.com/office/officeart/2005/8/layout/hProcess9"/>
    <dgm:cxn modelId="{8A98F731-E5FD-41E7-AD95-FA08BFF8227C}" type="presParOf" srcId="{94FD8E10-F211-4620-93E7-27D13EFE1FAE}" destId="{98AFF399-3032-40B3-8B35-60CA96E0B2C7}" srcOrd="0" destOrd="0" presId="urn:microsoft.com/office/officeart/2005/8/layout/hProcess9"/>
    <dgm:cxn modelId="{B996CAF3-2A67-4397-8AEB-80B844D55EE9}" type="presParOf" srcId="{94FD8E10-F211-4620-93E7-27D13EFE1FAE}" destId="{18F54F58-6FBD-40C7-BCE0-7E0F92D86CD8}" srcOrd="1" destOrd="0" presId="urn:microsoft.com/office/officeart/2005/8/layout/hProcess9"/>
    <dgm:cxn modelId="{C1F1C3F0-F640-4F63-82F0-3B9578430B76}" type="presParOf" srcId="{94FD8E10-F211-4620-93E7-27D13EFE1FAE}" destId="{A7730CC3-7D0F-45D7-A3A2-4B2E1B6C2E78}" srcOrd="2" destOrd="0" presId="urn:microsoft.com/office/officeart/2005/8/layout/hProcess9"/>
    <dgm:cxn modelId="{C66491C9-B6E9-49C9-9653-C1503EE35AB1}" type="presParOf" srcId="{94FD8E10-F211-4620-93E7-27D13EFE1FAE}" destId="{F8E15741-F9C2-4510-8527-9C9ADAEF4B58}" srcOrd="3" destOrd="0" presId="urn:microsoft.com/office/officeart/2005/8/layout/hProcess9"/>
    <dgm:cxn modelId="{0F2AE493-B410-4E38-A63F-30052F5D92BA}" type="presParOf" srcId="{94FD8E10-F211-4620-93E7-27D13EFE1FAE}" destId="{7896860C-709A-4270-A0B7-9DE1BDDC5039}" srcOrd="4" destOrd="0" presId="urn:microsoft.com/office/officeart/2005/8/layout/hProcess9"/>
    <dgm:cxn modelId="{3353A3E8-3546-4073-B2E8-6A391F0A9D8B}" type="presParOf" srcId="{94FD8E10-F211-4620-93E7-27D13EFE1FAE}" destId="{3093280B-7311-400C-AC61-6D6D359A20F0}" srcOrd="5" destOrd="0" presId="urn:microsoft.com/office/officeart/2005/8/layout/hProcess9"/>
    <dgm:cxn modelId="{18D39700-3F83-4AD4-B39A-E753FDD8A6BA}" type="presParOf" srcId="{94FD8E10-F211-4620-93E7-27D13EFE1FAE}" destId="{8A298F97-FDFA-475F-8F65-07053002E4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-746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4" custScaleX="110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4" custScaleX="119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7896860C-709A-4270-A0B7-9DE1BDDC5039}" type="pres">
      <dgm:prSet presAssocID="{4A00455D-1BE0-4008-95C6-A2E2443A4710}" presName="textNode" presStyleLbl="node1" presStyleIdx="2" presStyleCnt="4" custScaleX="1227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3" presStyleCnt="4" custScaleX="127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069AF4C-EED1-4CA4-BBB7-DF814F94AB3F}" type="presOf" srcId="{4A00455D-1BE0-4008-95C6-A2E2443A4710}" destId="{7896860C-709A-4270-A0B7-9DE1BDDC5039}" srcOrd="0" destOrd="0" presId="urn:microsoft.com/office/officeart/2005/8/layout/hProcess9"/>
    <dgm:cxn modelId="{74537418-DD41-4C85-9D25-AF2FD3EA8219}" type="presOf" srcId="{C5CD6027-2A3C-459B-BDF1-A713C6538CEA}" destId="{A7730CC3-7D0F-45D7-A3A2-4B2E1B6C2E78}" srcOrd="0" destOrd="0" presId="urn:microsoft.com/office/officeart/2005/8/layout/hProcess9"/>
    <dgm:cxn modelId="{4D520A61-A8F8-44BD-89E4-707A7E67CA20}" srcId="{3F6A4C0B-B0C2-402F-B1EC-07B9E85D436F}" destId="{4A00455D-1BE0-4008-95C6-A2E2443A4710}" srcOrd="2" destOrd="0" parTransId="{91CD4AAE-07C5-406D-BBC2-68106855A8BA}" sibTransId="{94AF6C61-13AF-48BF-897D-7CF265583DA2}"/>
    <dgm:cxn modelId="{C8222ABC-9295-4BE0-8CB6-7516C8220DB2}" srcId="{3F6A4C0B-B0C2-402F-B1EC-07B9E85D436F}" destId="{050AA26F-D6CD-490C-98B5-7ABD8E99F8F5}" srcOrd="3" destOrd="0" parTransId="{2B742ADC-B03B-4BC1-A801-8ACD3986D8DD}" sibTransId="{AE0D0023-9066-49E6-BA77-5D98221AF09E}"/>
    <dgm:cxn modelId="{0C6C309E-55A2-42B3-ADD9-70BBCC1F0D21}" type="presOf" srcId="{3F6A4C0B-B0C2-402F-B1EC-07B9E85D436F}" destId="{FE7E759B-1E6C-4210-9D4B-4AE68E1BC883}" srcOrd="0" destOrd="0" presId="urn:microsoft.com/office/officeart/2005/8/layout/hProcess9"/>
    <dgm:cxn modelId="{88C5724C-00B2-4875-A3D2-DAA4A013585A}" type="presOf" srcId="{050AA26F-D6CD-490C-98B5-7ABD8E99F8F5}" destId="{8A298F97-FDFA-475F-8F65-07053002E41B}" srcOrd="0" destOrd="0" presId="urn:microsoft.com/office/officeart/2005/8/layout/hProcess9"/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B33BF226-C348-4E83-88DB-24FB3E48F546}" type="presOf" srcId="{99AB7A0A-8BCE-4E54-8040-3BD97815667A}" destId="{98AFF399-3032-40B3-8B35-60CA96E0B2C7}" srcOrd="0" destOrd="0" presId="urn:microsoft.com/office/officeart/2005/8/layout/hProcess9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7D32480A-8940-41AC-BC8D-9389F0112E60}" type="presParOf" srcId="{FE7E759B-1E6C-4210-9D4B-4AE68E1BC883}" destId="{F2BF8E08-B9A6-4045-81F4-EA02402667F3}" srcOrd="0" destOrd="0" presId="urn:microsoft.com/office/officeart/2005/8/layout/hProcess9"/>
    <dgm:cxn modelId="{7BE59966-88FB-4654-910D-B6A82F640BDB}" type="presParOf" srcId="{FE7E759B-1E6C-4210-9D4B-4AE68E1BC883}" destId="{94FD8E10-F211-4620-93E7-27D13EFE1FAE}" srcOrd="1" destOrd="0" presId="urn:microsoft.com/office/officeart/2005/8/layout/hProcess9"/>
    <dgm:cxn modelId="{6AE29E99-FB5F-4118-8A05-61426557B285}" type="presParOf" srcId="{94FD8E10-F211-4620-93E7-27D13EFE1FAE}" destId="{98AFF399-3032-40B3-8B35-60CA96E0B2C7}" srcOrd="0" destOrd="0" presId="urn:microsoft.com/office/officeart/2005/8/layout/hProcess9"/>
    <dgm:cxn modelId="{BAFD768E-350A-4272-A413-CDEED4740BF4}" type="presParOf" srcId="{94FD8E10-F211-4620-93E7-27D13EFE1FAE}" destId="{18F54F58-6FBD-40C7-BCE0-7E0F92D86CD8}" srcOrd="1" destOrd="0" presId="urn:microsoft.com/office/officeart/2005/8/layout/hProcess9"/>
    <dgm:cxn modelId="{946EABFC-98EB-4D4B-B358-382B26EDACE3}" type="presParOf" srcId="{94FD8E10-F211-4620-93E7-27D13EFE1FAE}" destId="{A7730CC3-7D0F-45D7-A3A2-4B2E1B6C2E78}" srcOrd="2" destOrd="0" presId="urn:microsoft.com/office/officeart/2005/8/layout/hProcess9"/>
    <dgm:cxn modelId="{6173BD22-D023-4FB3-81D4-4EFA4B71B7A3}" type="presParOf" srcId="{94FD8E10-F211-4620-93E7-27D13EFE1FAE}" destId="{F8E15741-F9C2-4510-8527-9C9ADAEF4B58}" srcOrd="3" destOrd="0" presId="urn:microsoft.com/office/officeart/2005/8/layout/hProcess9"/>
    <dgm:cxn modelId="{F537F4E3-32B7-4898-B082-E41FBFDC5CB8}" type="presParOf" srcId="{94FD8E10-F211-4620-93E7-27D13EFE1FAE}" destId="{7896860C-709A-4270-A0B7-9DE1BDDC5039}" srcOrd="4" destOrd="0" presId="urn:microsoft.com/office/officeart/2005/8/layout/hProcess9"/>
    <dgm:cxn modelId="{0E3622B7-2F43-4A54-A7CC-6F31B696ABD0}" type="presParOf" srcId="{94FD8E10-F211-4620-93E7-27D13EFE1FAE}" destId="{3093280B-7311-400C-AC61-6D6D359A20F0}" srcOrd="5" destOrd="0" presId="urn:microsoft.com/office/officeart/2005/8/layout/hProcess9"/>
    <dgm:cxn modelId="{E33E2BAB-42BF-411D-8528-9B2CDFAA988B}" type="presParOf" srcId="{94FD8E10-F211-4620-93E7-27D13EFE1FAE}" destId="{8A298F97-FDFA-475F-8F65-07053002E4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3518" custLinFactNeighborY="-1223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4" custScaleX="110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4" custScaleX="119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7896860C-709A-4270-A0B7-9DE1BDDC5039}" type="pres">
      <dgm:prSet presAssocID="{4A00455D-1BE0-4008-95C6-A2E2443A4710}" presName="textNode" presStyleLbl="node1" presStyleIdx="2" presStyleCnt="4" custScaleX="1190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3" presStyleCnt="4" custScaleX="1208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4D520A61-A8F8-44BD-89E4-707A7E67CA20}" srcId="{3F6A4C0B-B0C2-402F-B1EC-07B9E85D436F}" destId="{4A00455D-1BE0-4008-95C6-A2E2443A4710}" srcOrd="2" destOrd="0" parTransId="{91CD4AAE-07C5-406D-BBC2-68106855A8BA}" sibTransId="{94AF6C61-13AF-48BF-897D-7CF265583DA2}"/>
    <dgm:cxn modelId="{E0BCF31A-3A69-44A9-B7CB-E93A1DA10CD0}" type="presOf" srcId="{C5CD6027-2A3C-459B-BDF1-A713C6538CEA}" destId="{A7730CC3-7D0F-45D7-A3A2-4B2E1B6C2E78}" srcOrd="0" destOrd="0" presId="urn:microsoft.com/office/officeart/2005/8/layout/hProcess9"/>
    <dgm:cxn modelId="{C8222ABC-9295-4BE0-8CB6-7516C8220DB2}" srcId="{3F6A4C0B-B0C2-402F-B1EC-07B9E85D436F}" destId="{050AA26F-D6CD-490C-98B5-7ABD8E99F8F5}" srcOrd="3" destOrd="0" parTransId="{2B742ADC-B03B-4BC1-A801-8ACD3986D8DD}" sibTransId="{AE0D0023-9066-49E6-BA77-5D98221AF09E}"/>
    <dgm:cxn modelId="{7039A36C-97E1-40D9-B2A6-240953BADB93}" type="presOf" srcId="{050AA26F-D6CD-490C-98B5-7ABD8E99F8F5}" destId="{8A298F97-FDFA-475F-8F65-07053002E41B}" srcOrd="0" destOrd="0" presId="urn:microsoft.com/office/officeart/2005/8/layout/hProcess9"/>
    <dgm:cxn modelId="{7B7CEF7E-BE4C-4E13-AF89-CC333DBD75B5}" type="presOf" srcId="{99AB7A0A-8BCE-4E54-8040-3BD97815667A}" destId="{98AFF399-3032-40B3-8B35-60CA96E0B2C7}" srcOrd="0" destOrd="0" presId="urn:microsoft.com/office/officeart/2005/8/layout/hProcess9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31733199-B482-44FD-80BE-61E4CC745841}" type="presOf" srcId="{3F6A4C0B-B0C2-402F-B1EC-07B9E85D436F}" destId="{FE7E759B-1E6C-4210-9D4B-4AE68E1BC883}" srcOrd="0" destOrd="0" presId="urn:microsoft.com/office/officeart/2005/8/layout/hProcess9"/>
    <dgm:cxn modelId="{2B0FD1B6-544D-42C7-903C-AF73E0808272}" type="presOf" srcId="{4A00455D-1BE0-4008-95C6-A2E2443A4710}" destId="{7896860C-709A-4270-A0B7-9DE1BDDC5039}" srcOrd="0" destOrd="0" presId="urn:microsoft.com/office/officeart/2005/8/layout/hProcess9"/>
    <dgm:cxn modelId="{F1E929AD-DE1B-4141-8ADA-06A5F8E3CF06}" type="presParOf" srcId="{FE7E759B-1E6C-4210-9D4B-4AE68E1BC883}" destId="{F2BF8E08-B9A6-4045-81F4-EA02402667F3}" srcOrd="0" destOrd="0" presId="urn:microsoft.com/office/officeart/2005/8/layout/hProcess9"/>
    <dgm:cxn modelId="{5EC12876-F85D-4F5E-8A09-E739DFEB6822}" type="presParOf" srcId="{FE7E759B-1E6C-4210-9D4B-4AE68E1BC883}" destId="{94FD8E10-F211-4620-93E7-27D13EFE1FAE}" srcOrd="1" destOrd="0" presId="urn:microsoft.com/office/officeart/2005/8/layout/hProcess9"/>
    <dgm:cxn modelId="{01E6075D-F606-4C81-AA6C-C58AFB831708}" type="presParOf" srcId="{94FD8E10-F211-4620-93E7-27D13EFE1FAE}" destId="{98AFF399-3032-40B3-8B35-60CA96E0B2C7}" srcOrd="0" destOrd="0" presId="urn:microsoft.com/office/officeart/2005/8/layout/hProcess9"/>
    <dgm:cxn modelId="{A1493AF2-0D9B-4404-97FC-EF8264366B34}" type="presParOf" srcId="{94FD8E10-F211-4620-93E7-27D13EFE1FAE}" destId="{18F54F58-6FBD-40C7-BCE0-7E0F92D86CD8}" srcOrd="1" destOrd="0" presId="urn:microsoft.com/office/officeart/2005/8/layout/hProcess9"/>
    <dgm:cxn modelId="{0AA0BCD5-D167-49FD-AB8C-79F22B0E2E3A}" type="presParOf" srcId="{94FD8E10-F211-4620-93E7-27D13EFE1FAE}" destId="{A7730CC3-7D0F-45D7-A3A2-4B2E1B6C2E78}" srcOrd="2" destOrd="0" presId="urn:microsoft.com/office/officeart/2005/8/layout/hProcess9"/>
    <dgm:cxn modelId="{073F3DB5-1D17-4EC3-949C-84A031108EB4}" type="presParOf" srcId="{94FD8E10-F211-4620-93E7-27D13EFE1FAE}" destId="{F8E15741-F9C2-4510-8527-9C9ADAEF4B58}" srcOrd="3" destOrd="0" presId="urn:microsoft.com/office/officeart/2005/8/layout/hProcess9"/>
    <dgm:cxn modelId="{73A342C4-E2CD-41AB-8832-B3E34EBC5A40}" type="presParOf" srcId="{94FD8E10-F211-4620-93E7-27D13EFE1FAE}" destId="{7896860C-709A-4270-A0B7-9DE1BDDC5039}" srcOrd="4" destOrd="0" presId="urn:microsoft.com/office/officeart/2005/8/layout/hProcess9"/>
    <dgm:cxn modelId="{5EECF11A-86A0-4249-A764-78CB99736E82}" type="presParOf" srcId="{94FD8E10-F211-4620-93E7-27D13EFE1FAE}" destId="{3093280B-7311-400C-AC61-6D6D359A20F0}" srcOrd="5" destOrd="0" presId="urn:microsoft.com/office/officeart/2005/8/layout/hProcess9"/>
    <dgm:cxn modelId="{8B779DE7-4FA6-4818-9030-D229C97481FA}" type="presParOf" srcId="{94FD8E10-F211-4620-93E7-27D13EFE1FAE}" destId="{8A298F97-FDFA-475F-8F65-07053002E4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F8E08-B9A6-4045-81F4-EA02402667F3}">
      <dsp:nvSpPr>
        <dsp:cNvPr id="0" name=""/>
        <dsp:cNvSpPr/>
      </dsp:nvSpPr>
      <dsp:spPr>
        <a:xfrm>
          <a:off x="4" y="0"/>
          <a:ext cx="8299317" cy="3699942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AFF399-3032-40B3-8B35-60CA96E0B2C7}">
      <dsp:nvSpPr>
        <dsp:cNvPr id="0" name=""/>
        <dsp:cNvSpPr/>
      </dsp:nvSpPr>
      <dsp:spPr>
        <a:xfrm>
          <a:off x="2464" y="1109982"/>
          <a:ext cx="1873897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74710" y="1182228"/>
        <a:ext cx="1729405" cy="1335484"/>
      </dsp:txXfrm>
    </dsp:sp>
    <dsp:sp modelId="{A7730CC3-7D0F-45D7-A3A2-4B2E1B6C2E78}">
      <dsp:nvSpPr>
        <dsp:cNvPr id="0" name=""/>
        <dsp:cNvSpPr/>
      </dsp:nvSpPr>
      <dsp:spPr>
        <a:xfrm>
          <a:off x="2158814" y="1109982"/>
          <a:ext cx="2023642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31060" y="1182228"/>
        <a:ext cx="1879150" cy="1335484"/>
      </dsp:txXfrm>
    </dsp:sp>
    <dsp:sp modelId="{7896860C-709A-4270-A0B7-9DE1BDDC5039}">
      <dsp:nvSpPr>
        <dsp:cNvPr id="0" name=""/>
        <dsp:cNvSpPr/>
      </dsp:nvSpPr>
      <dsp:spPr>
        <a:xfrm>
          <a:off x="4464909" y="1109982"/>
          <a:ext cx="1694715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37155" y="1182228"/>
        <a:ext cx="1550223" cy="1335484"/>
      </dsp:txXfrm>
    </dsp:sp>
    <dsp:sp modelId="{8A298F97-FDFA-475F-8F65-07053002E41B}">
      <dsp:nvSpPr>
        <dsp:cNvPr id="0" name=""/>
        <dsp:cNvSpPr/>
      </dsp:nvSpPr>
      <dsp:spPr>
        <a:xfrm>
          <a:off x="6442076" y="1109982"/>
          <a:ext cx="1854780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14322" y="1182228"/>
        <a:ext cx="1710288" cy="1335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F8E08-B9A6-4045-81F4-EA02402667F3}">
      <dsp:nvSpPr>
        <dsp:cNvPr id="0" name=""/>
        <dsp:cNvSpPr/>
      </dsp:nvSpPr>
      <dsp:spPr>
        <a:xfrm>
          <a:off x="4" y="0"/>
          <a:ext cx="8299317" cy="3699942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AFF399-3032-40B3-8B35-60CA96E0B2C7}">
      <dsp:nvSpPr>
        <dsp:cNvPr id="0" name=""/>
        <dsp:cNvSpPr/>
      </dsp:nvSpPr>
      <dsp:spPr>
        <a:xfrm>
          <a:off x="2464" y="1109982"/>
          <a:ext cx="1873897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74710" y="1182228"/>
        <a:ext cx="1729405" cy="1335484"/>
      </dsp:txXfrm>
    </dsp:sp>
    <dsp:sp modelId="{A7730CC3-7D0F-45D7-A3A2-4B2E1B6C2E78}">
      <dsp:nvSpPr>
        <dsp:cNvPr id="0" name=""/>
        <dsp:cNvSpPr/>
      </dsp:nvSpPr>
      <dsp:spPr>
        <a:xfrm>
          <a:off x="2158814" y="1109982"/>
          <a:ext cx="2023642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31060" y="1182228"/>
        <a:ext cx="1879150" cy="1335484"/>
      </dsp:txXfrm>
    </dsp:sp>
    <dsp:sp modelId="{7896860C-709A-4270-A0B7-9DE1BDDC5039}">
      <dsp:nvSpPr>
        <dsp:cNvPr id="0" name=""/>
        <dsp:cNvSpPr/>
      </dsp:nvSpPr>
      <dsp:spPr>
        <a:xfrm>
          <a:off x="4464909" y="1109982"/>
          <a:ext cx="1694715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37155" y="1182228"/>
        <a:ext cx="1550223" cy="1335484"/>
      </dsp:txXfrm>
    </dsp:sp>
    <dsp:sp modelId="{8A298F97-FDFA-475F-8F65-07053002E41B}">
      <dsp:nvSpPr>
        <dsp:cNvPr id="0" name=""/>
        <dsp:cNvSpPr/>
      </dsp:nvSpPr>
      <dsp:spPr>
        <a:xfrm>
          <a:off x="6442076" y="1109982"/>
          <a:ext cx="1854780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14322" y="1182228"/>
        <a:ext cx="1710288" cy="1335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F8E08-B9A6-4045-81F4-EA02402667F3}">
      <dsp:nvSpPr>
        <dsp:cNvPr id="0" name=""/>
        <dsp:cNvSpPr/>
      </dsp:nvSpPr>
      <dsp:spPr>
        <a:xfrm>
          <a:off x="0" y="0"/>
          <a:ext cx="8299317" cy="3699942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AFF399-3032-40B3-8B35-60CA96E0B2C7}">
      <dsp:nvSpPr>
        <dsp:cNvPr id="0" name=""/>
        <dsp:cNvSpPr/>
      </dsp:nvSpPr>
      <dsp:spPr>
        <a:xfrm>
          <a:off x="2087" y="1109982"/>
          <a:ext cx="1728717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74333" y="1182228"/>
        <a:ext cx="1584225" cy="1335484"/>
      </dsp:txXfrm>
    </dsp:sp>
    <dsp:sp modelId="{A7730CC3-7D0F-45D7-A3A2-4B2E1B6C2E78}">
      <dsp:nvSpPr>
        <dsp:cNvPr id="0" name=""/>
        <dsp:cNvSpPr/>
      </dsp:nvSpPr>
      <dsp:spPr>
        <a:xfrm>
          <a:off x="1991373" y="1109982"/>
          <a:ext cx="1866860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63619" y="1182228"/>
        <a:ext cx="1722368" cy="1335484"/>
      </dsp:txXfrm>
    </dsp:sp>
    <dsp:sp modelId="{7896860C-709A-4270-A0B7-9DE1BDDC5039}">
      <dsp:nvSpPr>
        <dsp:cNvPr id="0" name=""/>
        <dsp:cNvSpPr/>
      </dsp:nvSpPr>
      <dsp:spPr>
        <a:xfrm>
          <a:off x="4118804" y="1109982"/>
          <a:ext cx="1919688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91050" y="1182228"/>
        <a:ext cx="1775196" cy="1335484"/>
      </dsp:txXfrm>
    </dsp:sp>
    <dsp:sp modelId="{8A298F97-FDFA-475F-8F65-07053002E41B}">
      <dsp:nvSpPr>
        <dsp:cNvPr id="0" name=""/>
        <dsp:cNvSpPr/>
      </dsp:nvSpPr>
      <dsp:spPr>
        <a:xfrm>
          <a:off x="6299062" y="1109982"/>
          <a:ext cx="1998172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371308" y="1182228"/>
        <a:ext cx="1853680" cy="1335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F8E08-B9A6-4045-81F4-EA02402667F3}">
      <dsp:nvSpPr>
        <dsp:cNvPr id="0" name=""/>
        <dsp:cNvSpPr/>
      </dsp:nvSpPr>
      <dsp:spPr>
        <a:xfrm>
          <a:off x="4" y="0"/>
          <a:ext cx="8299317" cy="3699942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AFF399-3032-40B3-8B35-60CA96E0B2C7}">
      <dsp:nvSpPr>
        <dsp:cNvPr id="0" name=""/>
        <dsp:cNvSpPr/>
      </dsp:nvSpPr>
      <dsp:spPr>
        <a:xfrm>
          <a:off x="3454" y="1109982"/>
          <a:ext cx="1763668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75700" y="1182228"/>
        <a:ext cx="1619176" cy="1335484"/>
      </dsp:txXfrm>
    </dsp:sp>
    <dsp:sp modelId="{A7730CC3-7D0F-45D7-A3A2-4B2E1B6C2E78}">
      <dsp:nvSpPr>
        <dsp:cNvPr id="0" name=""/>
        <dsp:cNvSpPr/>
      </dsp:nvSpPr>
      <dsp:spPr>
        <a:xfrm>
          <a:off x="2032960" y="1109982"/>
          <a:ext cx="1904604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Experimental investigation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05206" y="1182228"/>
        <a:ext cx="1760112" cy="1335484"/>
      </dsp:txXfrm>
    </dsp:sp>
    <dsp:sp modelId="{7896860C-709A-4270-A0B7-9DE1BDDC5039}">
      <dsp:nvSpPr>
        <dsp:cNvPr id="0" name=""/>
        <dsp:cNvSpPr/>
      </dsp:nvSpPr>
      <dsp:spPr>
        <a:xfrm>
          <a:off x="4203402" y="1109982"/>
          <a:ext cx="1898256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Driving cycle performance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75648" y="1182228"/>
        <a:ext cx="1753764" cy="1335484"/>
      </dsp:txXfrm>
    </dsp:sp>
    <dsp:sp modelId="{8A298F97-FDFA-475F-8F65-07053002E41B}">
      <dsp:nvSpPr>
        <dsp:cNvPr id="0" name=""/>
        <dsp:cNvSpPr/>
      </dsp:nvSpPr>
      <dsp:spPr>
        <a:xfrm>
          <a:off x="6367496" y="1109982"/>
          <a:ext cx="1928370" cy="1479976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39742" y="1182228"/>
        <a:ext cx="1783878" cy="1335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F2518-EFCE-420E-BCBA-769B6DFF16A7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E6EE-828A-4423-8FE6-FD90706DCE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59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8E28-41F2-4B02-8358-571462AD9D11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80AD-6EC9-4BFD-A897-B4ACC86A5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6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07DC-EA21-4991-8C69-A71BCB4F1A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07DC-EA21-4991-8C69-A71BCB4F1A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s://upload.wikimedia.org/wikipedia/commons/a/a8/Liege_by_nig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4443" y="-64381"/>
            <a:ext cx="10488971" cy="697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75197" y="-174171"/>
            <a:ext cx="4005943" cy="7199085"/>
          </a:xfrm>
          <a:prstGeom prst="rect">
            <a:avLst/>
          </a:prstGeom>
          <a:gradFill flip="none" rotWithShape="1">
            <a:gsLst>
              <a:gs pos="0">
                <a:srgbClr val="E8501F">
                  <a:shade val="30000"/>
                  <a:satMod val="115000"/>
                  <a:alpha val="97000"/>
                </a:srgbClr>
              </a:gs>
              <a:gs pos="28000">
                <a:srgbClr val="E8501F">
                  <a:shade val="67500"/>
                  <a:satMod val="115000"/>
                  <a:alpha val="95000"/>
                </a:srgbClr>
              </a:gs>
              <a:gs pos="54000">
                <a:srgbClr val="E8501F">
                  <a:shade val="100000"/>
                  <a:satMod val="115000"/>
                  <a:alpha val="93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-9069" y="5219700"/>
            <a:ext cx="10488971" cy="14737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5197" y="296918"/>
            <a:ext cx="4005943" cy="2992519"/>
          </a:xfrm>
        </p:spPr>
        <p:txBody>
          <a:bodyPr anchor="t">
            <a:no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197" y="3467604"/>
            <a:ext cx="400594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32" name="Picture 8" descr="http://www.nce.ulg.ac.be/images/ul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01" y="5484930"/>
            <a:ext cx="1410109" cy="10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075" y="5435937"/>
            <a:ext cx="3597495" cy="15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9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7191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23564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1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57191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57191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7191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D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5988833"/>
            <a:ext cx="2394857" cy="1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2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316"/>
            <a:ext cx="8229600" cy="752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9912"/>
            <a:ext cx="8229600" cy="511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569B69-FA3D-49B3-8441-0B3AF1AECC62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28816"/>
            <a:ext cx="42817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D2533C"/>
                </a:solidFill>
              </a:defRPr>
            </a:lvl1pPr>
          </a:lstStyle>
          <a:p>
            <a:fld id="{66721FD5-9D1F-4E8C-818A-55E8FF457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77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 descr="logo_coul_texte_cadre_30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029" y="108155"/>
            <a:ext cx="1078995" cy="68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5" descr="thermodynamiqu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0" y="153724"/>
            <a:ext cx="1001116" cy="70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4827596" y="1080422"/>
            <a:ext cx="4064613" cy="132472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Experimentation and driving cycle performance of three architectures for waste heat recovery trough Rankine cycle and organic Rankine cycle of a passenger </a:t>
            </a:r>
            <a:r>
              <a:rPr lang="en-US" sz="2000" dirty="0" smtClean="0">
                <a:latin typeface="+mn-lt"/>
              </a:rPr>
              <a:t>car engine.</a:t>
            </a:r>
            <a:endParaRPr lang="en-US" sz="2000" dirty="0">
              <a:latin typeface="+mn-lt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88070" y="4010089"/>
            <a:ext cx="9660121" cy="1752600"/>
          </a:xfrm>
        </p:spPr>
        <p:txBody>
          <a:bodyPr>
            <a:normAutofit/>
          </a:bodyPr>
          <a:lstStyle/>
          <a:p>
            <a:r>
              <a:rPr lang="en-US" sz="2000" b="1" dirty="0"/>
              <a:t>Olivier </a:t>
            </a:r>
            <a:r>
              <a:rPr lang="en-US" sz="2000" b="1" dirty="0" err="1"/>
              <a:t>Dumont</a:t>
            </a:r>
            <a:r>
              <a:rPr lang="en-US" sz="2000" b="1" baseline="30000" dirty="0" err="1"/>
              <a:t>a</a:t>
            </a:r>
            <a:r>
              <a:rPr lang="en-US" sz="2000" b="1" dirty="0" smtClean="0"/>
              <a:t>, </a:t>
            </a:r>
            <a:r>
              <a:rPr lang="en-US" sz="2000" b="1" dirty="0" err="1"/>
              <a:t>Mouad</a:t>
            </a:r>
            <a:r>
              <a:rPr lang="en-US" sz="2000" b="1" dirty="0"/>
              <a:t> </a:t>
            </a:r>
            <a:r>
              <a:rPr lang="en-US" sz="2000" b="1" dirty="0" err="1"/>
              <a:t>Diny</a:t>
            </a:r>
            <a:r>
              <a:rPr lang="en-US" sz="2000" b="1" baseline="30000" dirty="0" err="1"/>
              <a:t>b</a:t>
            </a:r>
            <a:r>
              <a:rPr lang="en-US" sz="2000" b="1" dirty="0"/>
              <a:t> &amp; Vincent </a:t>
            </a:r>
            <a:r>
              <a:rPr lang="en-US" sz="2000" b="1" dirty="0" err="1"/>
              <a:t>lemort</a:t>
            </a:r>
            <a:r>
              <a:rPr lang="en-US" sz="2000" b="1" baseline="30000" dirty="0" err="1"/>
              <a:t>a</a:t>
            </a:r>
            <a:endParaRPr lang="en-US" sz="2000" baseline="30000" dirty="0"/>
          </a:p>
          <a:p>
            <a:r>
              <a:rPr lang="en-US" sz="1800" baseline="30000" dirty="0"/>
              <a:t>a </a:t>
            </a:r>
            <a:r>
              <a:rPr lang="en-US" sz="1800" dirty="0"/>
              <a:t>University of Liege (Belgium)</a:t>
            </a:r>
          </a:p>
          <a:p>
            <a:r>
              <a:rPr lang="en-US" sz="1800" baseline="30000" dirty="0"/>
              <a:t>b </a:t>
            </a:r>
            <a:r>
              <a:rPr lang="en-US" sz="1800" dirty="0"/>
              <a:t>PSA </a:t>
            </a:r>
            <a:r>
              <a:rPr lang="en-US" sz="1800" dirty="0" err="1" smtClean="0"/>
              <a:t>Groupe</a:t>
            </a:r>
            <a:r>
              <a:rPr lang="en-US" sz="1800" dirty="0" smtClean="0"/>
              <a:t>, </a:t>
            </a:r>
            <a:r>
              <a:rPr lang="en-US" sz="1800" dirty="0"/>
              <a:t>Direction </a:t>
            </a:r>
            <a:r>
              <a:rPr lang="en-US" sz="1800" dirty="0" err="1"/>
              <a:t>Recherche</a:t>
            </a:r>
            <a:r>
              <a:rPr lang="en-US" sz="1800" dirty="0"/>
              <a:t> et </a:t>
            </a:r>
            <a:r>
              <a:rPr lang="en-US" sz="1800" dirty="0" err="1"/>
              <a:t>Dévelopement</a:t>
            </a:r>
            <a:r>
              <a:rPr lang="en-US" sz="1800" dirty="0"/>
              <a:t> (France)</a:t>
            </a:r>
          </a:p>
        </p:txBody>
      </p:sp>
      <p:pic>
        <p:nvPicPr>
          <p:cNvPr id="11" name="Image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4606" y="108155"/>
            <a:ext cx="2758224" cy="798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8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549541" y="242418"/>
            <a:ext cx="10042890" cy="94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Experimental investigation</a:t>
            </a:r>
            <a:br>
              <a:rPr lang="en-US" sz="3200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ORC – Cooling engine (ORC-CE)</a:t>
            </a:r>
            <a:endParaRPr lang="en-US" i="1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85" y="2099635"/>
            <a:ext cx="4374702" cy="28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4"/>
          <p:cNvSpPr txBox="1"/>
          <p:nvPr/>
        </p:nvSpPr>
        <p:spPr>
          <a:xfrm>
            <a:off x="3453452" y="1628691"/>
            <a:ext cx="231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Diaphragm</a:t>
            </a:r>
            <a:r>
              <a:rPr lang="fr-BE" dirty="0" smtClean="0"/>
              <a:t> </a:t>
            </a:r>
            <a:r>
              <a:rPr lang="fr-BE" dirty="0" err="1" smtClean="0"/>
              <a:t>pump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932738" y="5828468"/>
            <a:ext cx="3668049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Mature but </a:t>
            </a:r>
            <a:r>
              <a:rPr lang="fr-BE" dirty="0" err="1" smtClean="0"/>
              <a:t>rather</a:t>
            </a:r>
            <a:r>
              <a:rPr lang="fr-BE" dirty="0" smtClean="0"/>
              <a:t> </a:t>
            </a:r>
            <a:r>
              <a:rPr lang="fr-BE" dirty="0" err="1" smtClean="0"/>
              <a:t>low</a:t>
            </a:r>
            <a:r>
              <a:rPr lang="fr-BE" dirty="0" smtClean="0"/>
              <a:t> </a:t>
            </a:r>
            <a:r>
              <a:rPr lang="fr-BE" dirty="0" err="1" smtClean="0"/>
              <a:t>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Evaporator</a:t>
            </a:r>
            <a:endParaRPr lang="fr-BE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549541" y="242418"/>
            <a:ext cx="10042890" cy="94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Experimental investigation</a:t>
            </a:r>
            <a:br>
              <a:rPr lang="en-US" sz="3200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ORC – Exhaust gas (ORC-EG)</a:t>
            </a:r>
            <a:endParaRPr lang="en-US" i="1" dirty="0">
              <a:latin typeface="+mn-lt"/>
            </a:endParaRPr>
          </a:p>
        </p:txBody>
      </p:sp>
      <p:pic>
        <p:nvPicPr>
          <p:cNvPr id="12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" t="2458" r="1873" b="3187"/>
          <a:stretch/>
        </p:blipFill>
        <p:spPr bwMode="auto">
          <a:xfrm>
            <a:off x="4572000" y="2650663"/>
            <a:ext cx="3964940" cy="2466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9" t="1814" r="998" b="2940"/>
          <a:stretch/>
        </p:blipFill>
        <p:spPr bwMode="auto">
          <a:xfrm>
            <a:off x="263207" y="2650663"/>
            <a:ext cx="4003993" cy="236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31150" y="6088453"/>
            <a:ext cx="2281700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Mature &amp;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n-lt"/>
              </a:rPr>
              <a:t>Table of content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Driving cycle performance</a:t>
            </a:r>
            <a:endParaRPr lang="en-US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4104" y="6405558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544422262"/>
              </p:ext>
            </p:extLst>
          </p:nvPr>
        </p:nvGraphicFramePr>
        <p:xfrm>
          <a:off x="374881" y="1195285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dre 8"/>
          <p:cNvSpPr/>
          <p:nvPr/>
        </p:nvSpPr>
        <p:spPr>
          <a:xfrm>
            <a:off x="2317980" y="2284570"/>
            <a:ext cx="2020825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3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469" y="4383741"/>
            <a:ext cx="2869463" cy="227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3611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CPU time, robust, </a:t>
            </a:r>
            <a:r>
              <a:rPr lang="en-US" dirty="0" err="1" smtClean="0"/>
              <a:t>extrapolability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145" y="1949754"/>
            <a:ext cx="5972810" cy="3837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onut 14"/>
          <p:cNvSpPr/>
          <p:nvPr/>
        </p:nvSpPr>
        <p:spPr>
          <a:xfrm>
            <a:off x="1479176" y="2047602"/>
            <a:ext cx="2321860" cy="1891102"/>
          </a:xfrm>
          <a:prstGeom prst="donut">
            <a:avLst>
              <a:gd name="adj" fmla="val 3240"/>
            </a:avLst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2597" y="2047602"/>
            <a:ext cx="14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OH = 5 K</a:t>
            </a:r>
            <a:endParaRPr lang="fr-BE" dirty="0"/>
          </a:p>
        </p:txBody>
      </p:sp>
      <p:sp>
        <p:nvSpPr>
          <p:cNvPr id="8" name="Donut 14"/>
          <p:cNvSpPr/>
          <p:nvPr/>
        </p:nvSpPr>
        <p:spPr>
          <a:xfrm>
            <a:off x="1094435" y="4215879"/>
            <a:ext cx="3196107" cy="1605314"/>
          </a:xfrm>
          <a:prstGeom prst="donut">
            <a:avLst>
              <a:gd name="adj" fmla="val 3240"/>
            </a:avLst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300" y="5451861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SC = 5 K</a:t>
            </a:r>
            <a:endParaRPr lang="fr-BE" dirty="0"/>
          </a:p>
        </p:txBody>
      </p:sp>
      <p:sp>
        <p:nvSpPr>
          <p:cNvPr id="10" name="Donut 14"/>
          <p:cNvSpPr/>
          <p:nvPr/>
        </p:nvSpPr>
        <p:spPr>
          <a:xfrm>
            <a:off x="4802566" y="3796784"/>
            <a:ext cx="2716477" cy="1891102"/>
          </a:xfrm>
          <a:prstGeom prst="donut">
            <a:avLst>
              <a:gd name="adj" fmla="val 3240"/>
            </a:avLst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81383" y="5183475"/>
            <a:ext cx="195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N</a:t>
            </a:r>
            <a:r>
              <a:rPr lang="fr-BE" baseline="-25000" dirty="0" err="1" smtClean="0"/>
              <a:t>exp</a:t>
            </a:r>
            <a:r>
              <a:rPr lang="fr-BE" dirty="0" smtClean="0"/>
              <a:t> </a:t>
            </a:r>
            <a:r>
              <a:rPr lang="fr-BE" dirty="0" err="1" smtClean="0"/>
              <a:t>optimized</a:t>
            </a:r>
            <a:endParaRPr lang="fr-BE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Driving </a:t>
            </a:r>
            <a:r>
              <a:rPr lang="en-US" sz="3200" i="1" dirty="0"/>
              <a:t>cycle performance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Semi-empirical modeling</a:t>
            </a:r>
            <a:endParaRPr lang="en-US" i="1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32943" y="6259303"/>
            <a:ext cx="3078114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err="1" smtClean="0"/>
              <a:t>Validated</a:t>
            </a:r>
            <a:r>
              <a:rPr lang="fr-BE" dirty="0" smtClean="0"/>
              <a:t> &amp; </a:t>
            </a:r>
            <a:r>
              <a:rPr lang="fr-BE" dirty="0" err="1" smtClean="0"/>
              <a:t>accurate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Steady state</a:t>
                </a:r>
              </a:p>
              <a:p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Cold </a:t>
                </a:r>
                <a:r>
                  <a:rPr lang="fr-BE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start</a:t>
                </a:r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 (EG=100s, CW=800s)</a:t>
                </a:r>
              </a:p>
              <a:p>
                <a:r>
                  <a:rPr lang="fr-BE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Weight</a:t>
                </a:r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fr-BE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losses</a:t>
                </a:r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 (30 kg)</a:t>
                </a:r>
              </a:p>
              <a:p>
                <a:r>
                  <a:rPr lang="fr-BE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Pumping</a:t>
                </a:r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fr-BE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losses</a:t>
                </a:r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BE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BE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m:rPr>
                        <m:sty m:val="p"/>
                      </m:rPr>
                      <a:rPr lang="el-GR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BE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</a:p>
              <a:p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All </a:t>
                </a:r>
                <a:r>
                  <a:rPr lang="fr-BE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energy</a:t>
                </a:r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fr-BE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useful</a:t>
                </a:r>
                <a:r>
                  <a:rPr lang="fr-BE" dirty="0" smtClean="0">
                    <a:solidFill>
                      <a:schemeClr val="bg1">
                        <a:lumMod val="65000"/>
                      </a:schemeClr>
                    </a:solidFill>
                  </a:rPr>
                  <a:t> (maximum)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83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ECDA-21B0-4469-9971-3F6D1A1A8CCB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58773" y="2438620"/>
                <a:ext cx="4052391" cy="729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𝑊𝐻𝑅𝑆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𝑊𝐻𝑅𝑆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𝑃𝑙𝑜𝑠𝑠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73" y="2438620"/>
                <a:ext cx="4052391" cy="729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970" y="3863788"/>
            <a:ext cx="3626006" cy="2829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Driving </a:t>
            </a:r>
            <a:r>
              <a:rPr lang="en-US" sz="3200" i="1" dirty="0"/>
              <a:t>cycle performance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Hypothesis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2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ECDA-21B0-4469-9971-3F6D1A1A8CCB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644445" y="1297291"/>
            <a:ext cx="6154848" cy="480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onut 14"/>
          <p:cNvSpPr/>
          <p:nvPr/>
        </p:nvSpPr>
        <p:spPr>
          <a:xfrm>
            <a:off x="6658259" y="1687850"/>
            <a:ext cx="800375" cy="746663"/>
          </a:xfrm>
          <a:prstGeom prst="donut">
            <a:avLst>
              <a:gd name="adj" fmla="val 6842"/>
            </a:avLst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Donut 14"/>
          <p:cNvSpPr/>
          <p:nvPr/>
        </p:nvSpPr>
        <p:spPr>
          <a:xfrm>
            <a:off x="5292443" y="4766054"/>
            <a:ext cx="800375" cy="746663"/>
          </a:xfrm>
          <a:prstGeom prst="donut">
            <a:avLst>
              <a:gd name="adj" fmla="val 6842"/>
            </a:avLst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Donut 14"/>
          <p:cNvSpPr/>
          <p:nvPr/>
        </p:nvSpPr>
        <p:spPr>
          <a:xfrm>
            <a:off x="6337206" y="3276961"/>
            <a:ext cx="800375" cy="746663"/>
          </a:xfrm>
          <a:prstGeom prst="donut">
            <a:avLst>
              <a:gd name="adj" fmla="val 6842"/>
            </a:avLst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Driving </a:t>
            </a:r>
            <a:r>
              <a:rPr lang="en-US" sz="3200" i="1" dirty="0"/>
              <a:t>cycle performance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err="1" smtClean="0">
                <a:latin typeface="+mn-lt"/>
              </a:rPr>
              <a:t>Performance</a:t>
            </a:r>
            <a:endParaRPr lang="en-US" i="1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32752" y="6324076"/>
            <a:ext cx="4088378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EG more performant </a:t>
            </a:r>
            <a:r>
              <a:rPr lang="fr-BE" dirty="0" err="1" smtClean="0"/>
              <a:t>at</a:t>
            </a:r>
            <a:r>
              <a:rPr lang="fr-BE" dirty="0" smtClean="0"/>
              <a:t> high speeds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ECDA-21B0-4469-9971-3F6D1A1A8CCB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26" y="1242729"/>
            <a:ext cx="6705600" cy="5114925"/>
          </a:xfrm>
          <a:prstGeom prst="rect">
            <a:avLst/>
          </a:prstGeom>
        </p:spPr>
      </p:pic>
      <p:pic>
        <p:nvPicPr>
          <p:cNvPr id="7" name="Picture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655" y="1371600"/>
            <a:ext cx="52666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994" y="1668720"/>
            <a:ext cx="5257659" cy="4365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NEDC more favorable to CE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ECDA-21B0-4469-9971-3F6D1A1A8CCB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Donut 14"/>
          <p:cNvSpPr/>
          <p:nvPr/>
        </p:nvSpPr>
        <p:spPr>
          <a:xfrm>
            <a:off x="5486400" y="2421336"/>
            <a:ext cx="1871295" cy="331695"/>
          </a:xfrm>
          <a:prstGeom prst="donut">
            <a:avLst>
              <a:gd name="adj" fmla="val 6842"/>
            </a:avLst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22118" y="4562277"/>
            <a:ext cx="35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5349011" y="4726707"/>
            <a:ext cx="35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18621" y="4685476"/>
            <a:ext cx="2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Driving </a:t>
            </a:r>
            <a:r>
              <a:rPr lang="en-US" sz="3200" i="1" dirty="0"/>
              <a:t>cycle performance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Comparison</a:t>
            </a:r>
            <a:endParaRPr lang="en-US" i="1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32751" y="6324076"/>
            <a:ext cx="5673830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[2.8:3.5] % </a:t>
            </a:r>
            <a:r>
              <a:rPr lang="fr-BE" dirty="0" err="1" smtClean="0"/>
              <a:t>consumption</a:t>
            </a:r>
            <a:r>
              <a:rPr lang="fr-BE" dirty="0" smtClean="0"/>
              <a:t> </a:t>
            </a:r>
            <a:r>
              <a:rPr lang="fr-BE" dirty="0" err="1" smtClean="0"/>
              <a:t>decrease</a:t>
            </a:r>
            <a:r>
              <a:rPr lang="fr-BE" dirty="0" smtClean="0"/>
              <a:t> in a </a:t>
            </a:r>
            <a:r>
              <a:rPr lang="fr-BE" dirty="0" err="1" smtClean="0"/>
              <a:t>realistic</a:t>
            </a:r>
            <a:r>
              <a:rPr lang="fr-BE" dirty="0" smtClean="0"/>
              <a:t>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ECDA-21B0-4469-9971-3F6D1A1A8CCB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06100"/>
              </p:ext>
            </p:extLst>
          </p:nvPr>
        </p:nvGraphicFramePr>
        <p:xfrm>
          <a:off x="1218029" y="1552387"/>
          <a:ext cx="6139180" cy="136969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67580"/>
                <a:gridCol w="629920"/>
                <a:gridCol w="741680"/>
              </a:tblGrid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Architecture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EG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CE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Energy on a driving cycle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+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Pumping losses produced with the additional heat exchanger in the exhaust gases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+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Higher temperature (exergy/efficiency)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+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Cold start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+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78501"/>
              </p:ext>
            </p:extLst>
          </p:nvPr>
        </p:nvGraphicFramePr>
        <p:xfrm>
          <a:off x="808841" y="3702994"/>
          <a:ext cx="7106994" cy="17068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98310"/>
                <a:gridCol w="1284802"/>
                <a:gridCol w="1353671"/>
                <a:gridCol w="147021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</a:rPr>
                        <a:t>Architecture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R-EG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ORC-EG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</a:rPr>
                        <a:t>ORC-CE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Maximum performance 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+++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Part load performance (driving cycle)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-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-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Working fluid stability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- - -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Influence of ambient conditions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+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-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Low investments/maturity/simplicity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</a:rPr>
                        <a:t>-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</a:rPr>
                        <a:t>-</a:t>
                      </a:r>
                      <a:endParaRPr lang="fr-BE" sz="14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</a:rPr>
                        <a:t>++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BE" sz="1400" b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Control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BE" sz="1400" b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--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BE" sz="1400" b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BE" sz="1400" b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++</a:t>
                      </a:r>
                      <a:endParaRPr lang="fr-BE" sz="14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adre 8"/>
          <p:cNvSpPr/>
          <p:nvPr/>
        </p:nvSpPr>
        <p:spPr>
          <a:xfrm>
            <a:off x="1215068" y="1739153"/>
            <a:ext cx="6153920" cy="286871"/>
          </a:xfrm>
          <a:prstGeom prst="frame">
            <a:avLst>
              <a:gd name="adj1" fmla="val 16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Cadre 9"/>
          <p:cNvSpPr/>
          <p:nvPr/>
        </p:nvSpPr>
        <p:spPr>
          <a:xfrm>
            <a:off x="1215063" y="1954309"/>
            <a:ext cx="6153920" cy="519950"/>
          </a:xfrm>
          <a:prstGeom prst="frame">
            <a:avLst>
              <a:gd name="adj1" fmla="val 942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Cadre 10"/>
          <p:cNvSpPr/>
          <p:nvPr/>
        </p:nvSpPr>
        <p:spPr>
          <a:xfrm>
            <a:off x="1215063" y="2411504"/>
            <a:ext cx="6153920" cy="295835"/>
          </a:xfrm>
          <a:prstGeom prst="frame">
            <a:avLst>
              <a:gd name="adj1" fmla="val 16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2" name="Cadre 11"/>
          <p:cNvSpPr/>
          <p:nvPr/>
        </p:nvSpPr>
        <p:spPr>
          <a:xfrm>
            <a:off x="1215063" y="2662518"/>
            <a:ext cx="6153920" cy="268944"/>
          </a:xfrm>
          <a:prstGeom prst="frame">
            <a:avLst>
              <a:gd name="adj1" fmla="val 16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Cadre 12"/>
          <p:cNvSpPr/>
          <p:nvPr/>
        </p:nvSpPr>
        <p:spPr>
          <a:xfrm>
            <a:off x="757863" y="3872756"/>
            <a:ext cx="7149008" cy="295835"/>
          </a:xfrm>
          <a:prstGeom prst="frame">
            <a:avLst>
              <a:gd name="adj1" fmla="val 16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Cadre 13"/>
          <p:cNvSpPr/>
          <p:nvPr/>
        </p:nvSpPr>
        <p:spPr>
          <a:xfrm>
            <a:off x="762000" y="4105836"/>
            <a:ext cx="7135906" cy="448235"/>
          </a:xfrm>
          <a:prstGeom prst="frame">
            <a:avLst>
              <a:gd name="adj1" fmla="val 8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Cadre 14"/>
          <p:cNvSpPr/>
          <p:nvPr/>
        </p:nvSpPr>
        <p:spPr>
          <a:xfrm>
            <a:off x="757858" y="4509250"/>
            <a:ext cx="7149008" cy="295835"/>
          </a:xfrm>
          <a:prstGeom prst="frame">
            <a:avLst>
              <a:gd name="adj1" fmla="val 16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Cadre 15"/>
          <p:cNvSpPr/>
          <p:nvPr/>
        </p:nvSpPr>
        <p:spPr>
          <a:xfrm>
            <a:off x="757864" y="4930596"/>
            <a:ext cx="7149008" cy="295835"/>
          </a:xfrm>
          <a:prstGeom prst="frame">
            <a:avLst>
              <a:gd name="adj1" fmla="val 16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Driving </a:t>
            </a:r>
            <a:r>
              <a:rPr lang="en-US" sz="3200" i="1" dirty="0"/>
              <a:t>cycle performance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Summary</a:t>
            </a:r>
            <a:endParaRPr lang="en-US" i="1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93282" y="6159484"/>
            <a:ext cx="5731286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ORC-CE looks </a:t>
            </a:r>
            <a:r>
              <a:rPr lang="fr-BE" dirty="0" err="1" smtClean="0"/>
              <a:t>promising</a:t>
            </a:r>
            <a:r>
              <a:rPr lang="fr-BE" dirty="0" smtClean="0"/>
              <a:t> but </a:t>
            </a:r>
            <a:r>
              <a:rPr lang="fr-BE" dirty="0" err="1" smtClean="0"/>
              <a:t>only</a:t>
            </a:r>
            <a:r>
              <a:rPr lang="fr-BE" dirty="0" smtClean="0"/>
              <a:t> for &gt;15min </a:t>
            </a:r>
            <a:r>
              <a:rPr lang="fr-BE" dirty="0" err="1" smtClean="0"/>
              <a:t>journeys</a:t>
            </a:r>
            <a:endParaRPr lang="en-US" dirty="0"/>
          </a:p>
        </p:txBody>
      </p:sp>
      <p:sp>
        <p:nvSpPr>
          <p:cNvPr id="20" name="Cadre 19"/>
          <p:cNvSpPr/>
          <p:nvPr/>
        </p:nvSpPr>
        <p:spPr>
          <a:xfrm>
            <a:off x="766829" y="5154714"/>
            <a:ext cx="7149008" cy="295835"/>
          </a:xfrm>
          <a:prstGeom prst="frame">
            <a:avLst>
              <a:gd name="adj1" fmla="val 16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n-lt"/>
              </a:rPr>
              <a:t>Table of content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Conclusion</a:t>
            </a:r>
            <a:endParaRPr lang="en-US" i="1" dirty="0">
              <a:latin typeface="+mn-lt"/>
            </a:endParaRPr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3060531625"/>
              </p:ext>
            </p:extLst>
          </p:nvPr>
        </p:nvGraphicFramePr>
        <p:xfrm>
          <a:off x="374881" y="1195285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dre 8"/>
          <p:cNvSpPr/>
          <p:nvPr/>
        </p:nvSpPr>
        <p:spPr>
          <a:xfrm>
            <a:off x="4471904" y="2284570"/>
            <a:ext cx="2020825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498" y="4901262"/>
            <a:ext cx="1628980" cy="11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24965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Introduction</a:t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Table of content</a:t>
            </a:r>
            <a:endParaRPr lang="en-US" i="1" dirty="0">
              <a:latin typeface="+mn-lt"/>
            </a:endParaRPr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3827900389"/>
              </p:ext>
            </p:extLst>
          </p:nvPr>
        </p:nvGraphicFramePr>
        <p:xfrm>
          <a:off x="374881" y="1195285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dre 8"/>
          <p:cNvSpPr/>
          <p:nvPr/>
        </p:nvSpPr>
        <p:spPr>
          <a:xfrm>
            <a:off x="265174" y="2284570"/>
            <a:ext cx="2020825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648" y="4282560"/>
            <a:ext cx="2317168" cy="2398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35" y="1300947"/>
            <a:ext cx="8229600" cy="5116990"/>
          </a:xfrm>
        </p:spPr>
        <p:txBody>
          <a:bodyPr/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3 architectures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considered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for WHR on a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passenger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car</a:t>
            </a:r>
          </a:p>
          <a:p>
            <a:pPr lvl="1"/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ORC-EG: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refrigerant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chemical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stability</a:t>
            </a:r>
            <a:endParaRPr lang="fr-B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R-EG: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lower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performance+non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 mature</a:t>
            </a:r>
          </a:p>
          <a:p>
            <a:pPr lvl="1"/>
            <a:r>
              <a:rPr lang="fr-BE" dirty="0">
                <a:solidFill>
                  <a:schemeClr val="bg1">
                    <a:lumMod val="65000"/>
                  </a:schemeClr>
                </a:solidFill>
              </a:rPr>
              <a:t>ORC-CE: simple, cheap, performance but 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inertia</a:t>
            </a:r>
            <a:endParaRPr lang="fr-BE" dirty="0">
              <a:solidFill>
                <a:schemeClr val="bg1">
                  <a:lumMod val="65000"/>
                </a:schemeClr>
              </a:solidFill>
            </a:endParaRPr>
          </a:p>
          <a:p>
            <a:endParaRPr lang="fr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Perspectives</a:t>
            </a:r>
          </a:p>
          <a:p>
            <a:pPr lvl="1"/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New architecture? </a:t>
            </a:r>
            <a:r>
              <a:rPr lang="fr-BE" dirty="0" err="1" smtClean="0">
                <a:solidFill>
                  <a:schemeClr val="bg1">
                    <a:lumMod val="65000"/>
                  </a:schemeClr>
                </a:solidFill>
              </a:rPr>
              <a:t>Fluids</a:t>
            </a:r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lvl="1"/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More expansion machines</a:t>
            </a:r>
          </a:p>
        </p:txBody>
      </p:sp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820" y="1908887"/>
            <a:ext cx="1628980" cy="11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 de recherche d'images pour &quot;interrogation clipart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1079" l="5462" r="8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86" y="4682674"/>
            <a:ext cx="1299559" cy="138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08" y="3712379"/>
            <a:ext cx="4207510" cy="2705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4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-114755" y="145381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800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Thank</a:t>
            </a:r>
            <a:r>
              <a:rPr lang="fr-BE" sz="8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BE" sz="800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fr-BE" sz="8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!</a:t>
            </a:r>
            <a:endParaRPr lang="fr-BE" sz="8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Image 4" descr="thermodynamiqu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183" y="2631874"/>
            <a:ext cx="1755296" cy="12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2"/>
          <p:cNvSpPr txBox="1"/>
          <p:nvPr/>
        </p:nvSpPr>
        <p:spPr>
          <a:xfrm>
            <a:off x="2996358" y="1636502"/>
            <a:ext cx="288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 smtClean="0">
                <a:solidFill>
                  <a:prstClr val="black"/>
                </a:solidFill>
              </a:rPr>
              <a:t>olivier.dumont@ulg.ac.be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99645" y="483249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b="1" dirty="0" smtClean="0">
                <a:solidFill>
                  <a:prstClr val="black"/>
                </a:solidFill>
              </a:rPr>
              <a:t>Open source </a:t>
            </a:r>
            <a:r>
              <a:rPr lang="fr-BE" b="1" dirty="0" err="1" smtClean="0">
                <a:solidFill>
                  <a:prstClr val="black"/>
                </a:solidFill>
              </a:rPr>
              <a:t>papers</a:t>
            </a:r>
            <a:r>
              <a:rPr lang="fr-BE" b="1" dirty="0" smtClean="0">
                <a:solidFill>
                  <a:prstClr val="black"/>
                </a:solidFill>
              </a:rPr>
              <a:t> </a:t>
            </a:r>
            <a:r>
              <a:rPr lang="fr-BE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fr-BE" b="1" dirty="0">
                <a:solidFill>
                  <a:prstClr val="black"/>
                </a:solidFill>
              </a:rPr>
              <a:t>http://</a:t>
            </a:r>
            <a:r>
              <a:rPr lang="fr-BE" b="1" dirty="0" smtClean="0">
                <a:solidFill>
                  <a:prstClr val="black"/>
                </a:solidFill>
              </a:rPr>
              <a:t>orbi.ulg.ac.be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295" y="5385282"/>
            <a:ext cx="3209925" cy="77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5662" y="2631874"/>
            <a:ext cx="2802245" cy="1222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0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58505" y="309173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Introduction</a:t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Context</a:t>
            </a:r>
            <a:endParaRPr lang="en-US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42" y="3141140"/>
            <a:ext cx="8407113" cy="238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016" y="2651865"/>
            <a:ext cx="7172325" cy="339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03939" y="1201773"/>
            <a:ext cx="83455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u="sng" dirty="0" err="1"/>
              <a:t>Energy</a:t>
            </a:r>
            <a:r>
              <a:rPr lang="fr-BE" sz="2000" u="sng" dirty="0"/>
              <a:t> transition in the transport </a:t>
            </a:r>
            <a:r>
              <a:rPr lang="fr-BE" sz="2000" u="sng" dirty="0" err="1"/>
              <a:t>sector</a:t>
            </a:r>
            <a:endParaRPr lang="fr-BE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bg1">
                    <a:lumMod val="75000"/>
                  </a:schemeClr>
                </a:solidFill>
              </a:rPr>
              <a:t>World convergence on CO2 </a:t>
            </a:r>
            <a:r>
              <a:rPr lang="fr-BE" sz="2000" dirty="0" err="1">
                <a:solidFill>
                  <a:schemeClr val="bg1">
                    <a:lumMod val="75000"/>
                  </a:schemeClr>
                </a:solidFill>
              </a:rPr>
              <a:t>emissions</a:t>
            </a:r>
            <a:r>
              <a:rPr lang="fr-BE" sz="2000" dirty="0">
                <a:solidFill>
                  <a:schemeClr val="bg1">
                    <a:lumMod val="75000"/>
                  </a:schemeClr>
                </a:solidFill>
              </a:rPr>
              <a:t>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 smtClean="0">
                <a:solidFill>
                  <a:schemeClr val="bg1">
                    <a:lumMod val="75000"/>
                  </a:schemeClr>
                </a:solidFill>
              </a:rPr>
              <a:t>Interest</a:t>
            </a:r>
            <a:r>
              <a:rPr lang="fr-B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BE" sz="2000" dirty="0">
                <a:solidFill>
                  <a:schemeClr val="bg1">
                    <a:lumMod val="75000"/>
                  </a:schemeClr>
                </a:solidFill>
              </a:rPr>
              <a:t>for the Rankine </a:t>
            </a:r>
            <a:r>
              <a:rPr lang="fr-BE" sz="2000" dirty="0" smtClean="0">
                <a:solidFill>
                  <a:schemeClr val="bg1">
                    <a:lumMod val="75000"/>
                  </a:schemeClr>
                </a:solidFill>
              </a:rPr>
              <a:t>cycle</a:t>
            </a: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135" y="6554551"/>
            <a:ext cx="8673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 smtClean="0">
                <a:latin typeface="+mj-lt"/>
              </a:rPr>
              <a:t>[] </a:t>
            </a:r>
            <a:r>
              <a:rPr lang="fr-FR" sz="900" dirty="0" err="1" smtClean="0">
                <a:latin typeface="+mj-lt"/>
              </a:rPr>
              <a:t>Energies;ISSN</a:t>
            </a:r>
            <a:r>
              <a:rPr lang="fr-FR" sz="900" dirty="0" smtClean="0">
                <a:latin typeface="+mj-lt"/>
              </a:rPr>
              <a:t> </a:t>
            </a:r>
            <a:r>
              <a:rPr lang="fr-FR" sz="900" dirty="0">
                <a:latin typeface="+mj-lt"/>
              </a:rPr>
              <a:t>1996-1073 </a:t>
            </a:r>
            <a:r>
              <a:rPr lang="fr-FR" sz="900" dirty="0" smtClean="0">
                <a:latin typeface="+mj-lt"/>
              </a:rPr>
              <a:t>4, </a:t>
            </a:r>
            <a:r>
              <a:rPr lang="fr-FR" sz="900" dirty="0" err="1" smtClean="0">
                <a:latin typeface="+mj-lt"/>
              </a:rPr>
              <a:t>Comparison</a:t>
            </a:r>
            <a:r>
              <a:rPr lang="fr-FR" sz="900" dirty="0" smtClean="0">
                <a:latin typeface="+mj-lt"/>
              </a:rPr>
              <a:t> </a:t>
            </a:r>
            <a:r>
              <a:rPr lang="fr-FR" sz="900" dirty="0">
                <a:latin typeface="+mj-lt"/>
              </a:rPr>
              <a:t>and impact of </a:t>
            </a:r>
            <a:r>
              <a:rPr lang="fr-FR" sz="900" dirty="0" err="1">
                <a:latin typeface="+mj-lt"/>
              </a:rPr>
              <a:t>waste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heat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recovery</a:t>
            </a:r>
            <a:r>
              <a:rPr lang="fr-FR" sz="900" dirty="0">
                <a:latin typeface="+mj-lt"/>
              </a:rPr>
              <a:t> technologies on </a:t>
            </a:r>
            <a:r>
              <a:rPr lang="fr-FR" sz="900" dirty="0" smtClean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passenger</a:t>
            </a:r>
            <a:r>
              <a:rPr lang="fr-FR" sz="900" dirty="0">
                <a:latin typeface="+mj-lt"/>
              </a:rPr>
              <a:t> car fuel </a:t>
            </a:r>
            <a:r>
              <a:rPr lang="fr-FR" sz="900" dirty="0" err="1">
                <a:latin typeface="+mj-lt"/>
              </a:rPr>
              <a:t>consumption</a:t>
            </a:r>
            <a:r>
              <a:rPr lang="fr-FR" sz="900" dirty="0">
                <a:latin typeface="+mj-lt"/>
              </a:rPr>
              <a:t> on a </a:t>
            </a:r>
            <a:r>
              <a:rPr lang="fr-FR" sz="900" dirty="0" err="1">
                <a:latin typeface="+mj-lt"/>
              </a:rPr>
              <a:t>normalized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driving</a:t>
            </a:r>
            <a:r>
              <a:rPr lang="fr-FR" sz="900" dirty="0">
                <a:latin typeface="+mj-lt"/>
              </a:rPr>
              <a:t> cycle. </a:t>
            </a:r>
            <a:r>
              <a:rPr lang="fr-FR" sz="900" dirty="0" smtClean="0">
                <a:latin typeface="+mj-lt"/>
              </a:rPr>
              <a:t>8 Legros </a:t>
            </a:r>
            <a:r>
              <a:rPr lang="fr-FR" sz="900" dirty="0">
                <a:latin typeface="+mj-lt"/>
              </a:rPr>
              <a:t>Arnaud </a:t>
            </a:r>
            <a:r>
              <a:rPr lang="fr-FR" sz="900" dirty="0" smtClean="0">
                <a:latin typeface="+mj-lt"/>
              </a:rPr>
              <a:t> </a:t>
            </a:r>
            <a:r>
              <a:rPr lang="fr-FR" sz="900" dirty="0">
                <a:latin typeface="+mj-lt"/>
              </a:rPr>
              <a:t>Guillaume Ludovic </a:t>
            </a:r>
            <a:r>
              <a:rPr lang="fr-FR" sz="900" dirty="0" smtClean="0">
                <a:latin typeface="+mj-lt"/>
              </a:rPr>
              <a:t>, </a:t>
            </a:r>
            <a:r>
              <a:rPr lang="fr-FR" sz="900" dirty="0" err="1">
                <a:latin typeface="+mj-lt"/>
              </a:rPr>
              <a:t>Diny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Mouad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smtClean="0">
                <a:latin typeface="+mj-lt"/>
              </a:rPr>
              <a:t>, </a:t>
            </a:r>
            <a:r>
              <a:rPr lang="fr-FR" sz="900" dirty="0" err="1">
                <a:latin typeface="+mj-lt"/>
              </a:rPr>
              <a:t>Zaïdi</a:t>
            </a:r>
            <a:r>
              <a:rPr lang="fr-FR" sz="900" dirty="0">
                <a:latin typeface="+mj-lt"/>
              </a:rPr>
              <a:t> Hamid </a:t>
            </a:r>
            <a:r>
              <a:rPr lang="fr-FR" sz="900" dirty="0" smtClean="0">
                <a:latin typeface="+mj-lt"/>
              </a:rPr>
              <a:t>and  </a:t>
            </a:r>
            <a:r>
              <a:rPr lang="fr-FR" sz="900" dirty="0" err="1">
                <a:latin typeface="+mj-lt"/>
              </a:rPr>
              <a:t>Lemort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smtClean="0">
                <a:latin typeface="+mj-lt"/>
              </a:rPr>
              <a:t>Vincent</a:t>
            </a:r>
            <a:endParaRPr lang="fr-F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0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ECDA-21B0-4469-9971-3F6D1A1A8CCB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46745" y="1404471"/>
            <a:ext cx="8255001" cy="467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Bouée 8"/>
          <p:cNvSpPr/>
          <p:nvPr/>
        </p:nvSpPr>
        <p:spPr>
          <a:xfrm>
            <a:off x="7064186" y="1541931"/>
            <a:ext cx="851648" cy="1129553"/>
          </a:xfrm>
          <a:prstGeom prst="donut">
            <a:avLst>
              <a:gd name="adj" fmla="val 53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Bouée 9"/>
          <p:cNvSpPr/>
          <p:nvPr/>
        </p:nvSpPr>
        <p:spPr>
          <a:xfrm>
            <a:off x="6391833" y="3962401"/>
            <a:ext cx="851648" cy="1129553"/>
          </a:xfrm>
          <a:prstGeom prst="donut">
            <a:avLst>
              <a:gd name="adj" fmla="val 53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658505" y="309173"/>
            <a:ext cx="10042890" cy="94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Introduction</a:t>
            </a:r>
            <a:br>
              <a:rPr lang="en-US" sz="3200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Driving cycle</a:t>
            </a:r>
            <a:endParaRPr lang="en-US" i="1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32751" y="6324076"/>
            <a:ext cx="5020849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/>
              <a:t>WLTP more favorable to high speed and to 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58505" y="309173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Introduction</a:t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Considered architectures</a:t>
            </a:r>
            <a:endParaRPr lang="en-US" i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1256005"/>
            <a:ext cx="5301856" cy="5487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Bouée 2"/>
          <p:cNvSpPr/>
          <p:nvPr/>
        </p:nvSpPr>
        <p:spPr>
          <a:xfrm>
            <a:off x="6965576" y="1676400"/>
            <a:ext cx="851648" cy="1129553"/>
          </a:xfrm>
          <a:prstGeom prst="donut">
            <a:avLst>
              <a:gd name="adj" fmla="val 53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Cadre 3"/>
          <p:cNvSpPr/>
          <p:nvPr/>
        </p:nvSpPr>
        <p:spPr>
          <a:xfrm>
            <a:off x="2405309" y="1148427"/>
            <a:ext cx="5402951" cy="1917501"/>
          </a:xfrm>
          <a:prstGeom prst="frame">
            <a:avLst>
              <a:gd name="adj1" fmla="val 52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5495364" y="1775012"/>
            <a:ext cx="851648" cy="1129553"/>
          </a:xfrm>
          <a:prstGeom prst="donut">
            <a:avLst>
              <a:gd name="adj" fmla="val 53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2405309" y="3036709"/>
            <a:ext cx="5402951" cy="1917501"/>
          </a:xfrm>
          <a:prstGeom prst="frame">
            <a:avLst>
              <a:gd name="adj1" fmla="val 52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5540186" y="3584935"/>
            <a:ext cx="851648" cy="1129553"/>
          </a:xfrm>
          <a:prstGeom prst="donut">
            <a:avLst>
              <a:gd name="adj" fmla="val 53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6956612" y="3497353"/>
            <a:ext cx="851648" cy="1129553"/>
          </a:xfrm>
          <a:prstGeom prst="donut">
            <a:avLst>
              <a:gd name="adj" fmla="val 53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Cadre 9"/>
          <p:cNvSpPr/>
          <p:nvPr/>
        </p:nvSpPr>
        <p:spPr>
          <a:xfrm>
            <a:off x="2405309" y="4857662"/>
            <a:ext cx="5411915" cy="1917501"/>
          </a:xfrm>
          <a:prstGeom prst="frame">
            <a:avLst>
              <a:gd name="adj1" fmla="val 52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4157555" y="5344082"/>
            <a:ext cx="851648" cy="1129553"/>
          </a:xfrm>
          <a:prstGeom prst="donut">
            <a:avLst>
              <a:gd name="adj" fmla="val 53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7777" y="2062789"/>
            <a:ext cx="196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Rankine </a:t>
            </a:r>
          </a:p>
          <a:p>
            <a:pPr algn="ctr"/>
            <a:r>
              <a:rPr lang="fr-BE" sz="1200" dirty="0" err="1" smtClean="0"/>
              <a:t>Exhaust</a:t>
            </a:r>
            <a:r>
              <a:rPr lang="fr-BE" sz="1200" dirty="0" smtClean="0"/>
              <a:t> </a:t>
            </a:r>
            <a:r>
              <a:rPr lang="fr-BE" sz="1200" dirty="0" err="1"/>
              <a:t>G</a:t>
            </a:r>
            <a:r>
              <a:rPr lang="fr-BE" sz="1200" dirty="0" err="1" smtClean="0"/>
              <a:t>as</a:t>
            </a:r>
            <a:endParaRPr lang="fr-BE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7777" y="3861352"/>
            <a:ext cx="196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err="1" smtClean="0"/>
              <a:t>Organic</a:t>
            </a:r>
            <a:r>
              <a:rPr lang="fr-BE" sz="1200" dirty="0" smtClean="0"/>
              <a:t> Rankine Cycle </a:t>
            </a:r>
            <a:r>
              <a:rPr lang="fr-BE" sz="1200" dirty="0" err="1" smtClean="0"/>
              <a:t>Exhaust</a:t>
            </a:r>
            <a:r>
              <a:rPr lang="fr-BE" sz="1200" dirty="0" smtClean="0"/>
              <a:t> </a:t>
            </a:r>
            <a:r>
              <a:rPr lang="fr-BE" sz="1200" dirty="0" err="1"/>
              <a:t>G</a:t>
            </a:r>
            <a:r>
              <a:rPr lang="fr-BE" sz="1200" dirty="0" err="1" smtClean="0"/>
              <a:t>as</a:t>
            </a:r>
            <a:endParaRPr lang="fr-BE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76256" y="5378322"/>
            <a:ext cx="196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err="1" smtClean="0"/>
              <a:t>Organic</a:t>
            </a:r>
            <a:r>
              <a:rPr lang="fr-BE" sz="1200" dirty="0" smtClean="0"/>
              <a:t> Rankine Cycle </a:t>
            </a:r>
            <a:r>
              <a:rPr lang="fr-BE" sz="1200" dirty="0" err="1" smtClean="0"/>
              <a:t>Cooling</a:t>
            </a:r>
            <a:r>
              <a:rPr lang="fr-BE" sz="1200" dirty="0" smtClean="0"/>
              <a:t> </a:t>
            </a:r>
            <a:r>
              <a:rPr lang="fr-BE" sz="1200" dirty="0" err="1" smtClean="0"/>
              <a:t>engine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1193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549541" y="242418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n-lt"/>
              </a:rPr>
              <a:t>Table of content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i="1" dirty="0" smtClean="0">
                <a:latin typeface="+mn-lt"/>
              </a:rPr>
              <a:t>Experimental investigation</a:t>
            </a:r>
            <a:endParaRPr lang="en-US" i="1" dirty="0">
              <a:latin typeface="+mn-lt"/>
            </a:endParaRPr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779245112"/>
              </p:ext>
            </p:extLst>
          </p:nvPr>
        </p:nvGraphicFramePr>
        <p:xfrm>
          <a:off x="374881" y="1195285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dre 8"/>
          <p:cNvSpPr/>
          <p:nvPr/>
        </p:nvSpPr>
        <p:spPr>
          <a:xfrm>
            <a:off x="265174" y="2284570"/>
            <a:ext cx="2020825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422" y="4426419"/>
            <a:ext cx="3334375" cy="197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1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24965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DE-49F6-44B7-AE23-0A6AB71F5B97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648200" cy="329184"/>
          </a:xfrm>
        </p:spPr>
        <p:txBody>
          <a:bodyPr/>
          <a:lstStyle/>
          <a:p>
            <a:pPr algn="r"/>
            <a:r>
              <a:rPr lang="en-US" dirty="0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549541" y="242418"/>
            <a:ext cx="10042890" cy="94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Experimental investigation</a:t>
            </a:r>
            <a:br>
              <a:rPr lang="en-US" sz="3200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Experimental set-up</a:t>
            </a:r>
            <a:endParaRPr lang="en-US" i="1" dirty="0">
              <a:latin typeface="+mn-lt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27578"/>
              </p:ext>
            </p:extLst>
          </p:nvPr>
        </p:nvGraphicFramePr>
        <p:xfrm>
          <a:off x="878540" y="1309688"/>
          <a:ext cx="7449672" cy="42250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34343"/>
                <a:gridCol w="2034343"/>
                <a:gridCol w="623789"/>
                <a:gridCol w="926096"/>
                <a:gridCol w="926096"/>
                <a:gridCol w="905005"/>
              </a:tblGrid>
              <a:tr h="15545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 dirty="0">
                          <a:effectLst/>
                        </a:rPr>
                        <a:t>Component</a:t>
                      </a:r>
                      <a:endParaRPr lang="fr-BE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Characteristics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R-EG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ORC-CE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ORC-EG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</a:tr>
              <a:tr h="15545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Working fluid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Rankine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Water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R245fa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55452">
                <a:tc row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Evaporator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Type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HC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CC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Plate heat exchanger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443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 dirty="0">
                          <a:effectLst/>
                        </a:rPr>
                        <a:t>Mass [kg]</a:t>
                      </a:r>
                      <a:endParaRPr lang="fr-BE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3.7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6.54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52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Confidential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</a:tr>
              <a:tr h="2443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Volume [m</a:t>
                      </a:r>
                      <a:r>
                        <a:rPr lang="en-GB" sz="1100" b="0" baseline="30000">
                          <a:effectLst/>
                        </a:rPr>
                        <a:t>3</a:t>
                      </a:r>
                      <a:r>
                        <a:rPr lang="en-GB" sz="1100" b="0">
                          <a:effectLst/>
                        </a:rPr>
                        <a:t>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2.37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1.96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0.009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Confidential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</a:tr>
              <a:tr h="2443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Exchange area (wf) [m</a:t>
                      </a:r>
                      <a:r>
                        <a:rPr lang="en-GB" sz="1100" b="0" baseline="30000">
                          <a:effectLst/>
                        </a:rPr>
                        <a:t>2</a:t>
                      </a:r>
                      <a:r>
                        <a:rPr lang="en-GB" sz="1100" b="0">
                          <a:effectLst/>
                        </a:rPr>
                        <a:t>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0.708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0.254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9.8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Confidential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</a:tr>
              <a:tr h="155452">
                <a:tc rowSpan="7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Expander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Type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Scroll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Turbine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Scroll 1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Scroll 2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Volume ratio [-]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3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-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2.19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2.23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Swept volume [cm</a:t>
                      </a:r>
                      <a:r>
                        <a:rPr lang="en-GB" sz="1100" b="0" baseline="30000">
                          <a:effectLst/>
                        </a:rPr>
                        <a:t>3</a:t>
                      </a:r>
                      <a:r>
                        <a:rPr lang="en-GB" sz="1100" b="0">
                          <a:effectLst/>
                        </a:rPr>
                        <a:t>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 dirty="0">
                          <a:effectLst/>
                        </a:rPr>
                        <a:t>8</a:t>
                      </a:r>
                      <a:endParaRPr lang="fr-BE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-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12.74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 dirty="0">
                          <a:effectLst/>
                        </a:rPr>
                        <a:t>19.05</a:t>
                      </a:r>
                      <a:endParaRPr lang="fr-BE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</a:tr>
              <a:tr h="2443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Maximal temperature [°C]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250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220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130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130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Maximal pressure [bar]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-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-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Nominal power [kW]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~ 4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1.5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~1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~1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</a:tr>
              <a:tr h="2443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Maximal shaft speed [RPM]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15 000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30 000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[1000:8000]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[500:5000]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</a:tr>
              <a:tr h="155452">
                <a:tc row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Pump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Type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Gear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Diaphragm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Swept volume [cm</a:t>
                      </a:r>
                      <a:r>
                        <a:rPr lang="en-GB" sz="1100" b="0" baseline="30000">
                          <a:effectLst/>
                        </a:rPr>
                        <a:t>3</a:t>
                      </a:r>
                      <a:r>
                        <a:rPr lang="en-GB" sz="1100" b="0">
                          <a:effectLst/>
                        </a:rPr>
                        <a:t>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0.5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6.8e-6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443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Maximal mass flow rate [g/s] 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20 (5000 RPM)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130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Maximal pressure [bar]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40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55452">
                <a:tc rowSpan="5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Condenser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Type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Brazed plate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Air-cooled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Number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3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Mass [kg]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1.05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2.2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-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554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Volume [m</a:t>
                      </a:r>
                      <a:r>
                        <a:rPr lang="en-GB" sz="1100" b="0" baseline="30000">
                          <a:effectLst/>
                        </a:rPr>
                        <a:t>3</a:t>
                      </a:r>
                      <a:r>
                        <a:rPr lang="en-GB" sz="1100" b="0">
                          <a:effectLst/>
                        </a:rPr>
                        <a:t>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1.088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2.05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14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44352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Water exchange area [m</a:t>
                      </a:r>
                      <a:r>
                        <a:rPr lang="en-GB" sz="1100" b="0" baseline="30000">
                          <a:effectLst/>
                        </a:rPr>
                        <a:t>2</a:t>
                      </a:r>
                      <a:r>
                        <a:rPr lang="en-GB" sz="1100" b="0">
                          <a:effectLst/>
                        </a:rPr>
                        <a:t>]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0.628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>
                          <a:effectLst/>
                        </a:rPr>
                        <a:t>0.88</a:t>
                      </a:r>
                      <a:endParaRPr lang="fr-BE" sz="1100" b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100" b="0" dirty="0">
                          <a:effectLst/>
                        </a:rPr>
                        <a:t>4.66</a:t>
                      </a:r>
                      <a:endParaRPr lang="fr-BE" sz="11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5109" marR="65109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adre 17"/>
          <p:cNvSpPr/>
          <p:nvPr/>
        </p:nvSpPr>
        <p:spPr>
          <a:xfrm>
            <a:off x="4888005" y="3809070"/>
            <a:ext cx="1658470" cy="286869"/>
          </a:xfrm>
          <a:prstGeom prst="frame">
            <a:avLst>
              <a:gd name="adj1" fmla="val 177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Cadre 20"/>
          <p:cNvSpPr/>
          <p:nvPr/>
        </p:nvSpPr>
        <p:spPr>
          <a:xfrm>
            <a:off x="4888005" y="1428233"/>
            <a:ext cx="1640539" cy="277908"/>
          </a:xfrm>
          <a:prstGeom prst="frame">
            <a:avLst>
              <a:gd name="adj1" fmla="val 177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Cadre 21"/>
          <p:cNvSpPr/>
          <p:nvPr/>
        </p:nvSpPr>
        <p:spPr>
          <a:xfrm>
            <a:off x="6481481" y="1442398"/>
            <a:ext cx="1882586" cy="257837"/>
          </a:xfrm>
          <a:prstGeom prst="frame">
            <a:avLst>
              <a:gd name="adj1" fmla="val 177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Cadre 22"/>
          <p:cNvSpPr/>
          <p:nvPr/>
        </p:nvSpPr>
        <p:spPr>
          <a:xfrm>
            <a:off x="6481481" y="2503451"/>
            <a:ext cx="1882586" cy="257837"/>
          </a:xfrm>
          <a:prstGeom prst="frame">
            <a:avLst>
              <a:gd name="adj1" fmla="val 177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Cadre 23"/>
          <p:cNvSpPr/>
          <p:nvPr/>
        </p:nvSpPr>
        <p:spPr>
          <a:xfrm>
            <a:off x="6454587" y="3835975"/>
            <a:ext cx="1882586" cy="257837"/>
          </a:xfrm>
          <a:prstGeom prst="frame">
            <a:avLst>
              <a:gd name="adj1" fmla="val 177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25" name="Groupe 85"/>
          <p:cNvGrpSpPr/>
          <p:nvPr/>
        </p:nvGrpSpPr>
        <p:grpSpPr>
          <a:xfrm>
            <a:off x="3880597" y="5646971"/>
            <a:ext cx="3030074" cy="837918"/>
            <a:chOff x="68236" y="1499133"/>
            <a:chExt cx="9021171" cy="2666353"/>
          </a:xfrm>
        </p:grpSpPr>
        <p:grpSp>
          <p:nvGrpSpPr>
            <p:cNvPr id="26" name="Groupe 86"/>
            <p:cNvGrpSpPr/>
            <p:nvPr/>
          </p:nvGrpSpPr>
          <p:grpSpPr>
            <a:xfrm>
              <a:off x="2692851" y="2758036"/>
              <a:ext cx="4010099" cy="522533"/>
              <a:chOff x="2692851" y="2758036"/>
              <a:chExt cx="4010099" cy="522533"/>
            </a:xfrm>
          </p:grpSpPr>
          <p:grpSp>
            <p:nvGrpSpPr>
              <p:cNvPr id="72" name="Groupe 132"/>
              <p:cNvGrpSpPr/>
              <p:nvPr/>
            </p:nvGrpSpPr>
            <p:grpSpPr>
              <a:xfrm>
                <a:off x="2692851" y="2758036"/>
                <a:ext cx="4010099" cy="521684"/>
                <a:chOff x="2692851" y="2758036"/>
                <a:chExt cx="4010099" cy="521684"/>
              </a:xfrm>
            </p:grpSpPr>
            <p:grpSp>
              <p:nvGrpSpPr>
                <p:cNvPr id="74" name="Groupe 134"/>
                <p:cNvGrpSpPr/>
                <p:nvPr/>
              </p:nvGrpSpPr>
              <p:grpSpPr>
                <a:xfrm>
                  <a:off x="2692851" y="2758036"/>
                  <a:ext cx="4010099" cy="521684"/>
                  <a:chOff x="2692851" y="2758036"/>
                  <a:chExt cx="4010099" cy="521684"/>
                </a:xfrm>
              </p:grpSpPr>
              <p:cxnSp>
                <p:nvCxnSpPr>
                  <p:cNvPr id="76" name="Connecteur droit 136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" name="Connecteur droit 137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" name="Connecteur droit 138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Connecteur droit 139"/>
                  <p:cNvCxnSpPr/>
                  <p:nvPr/>
                </p:nvCxnSpPr>
                <p:spPr>
                  <a:xfrm flipH="1">
                    <a:off x="6702237" y="2758036"/>
                    <a:ext cx="713" cy="27070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" name="Connecteur droit 140"/>
                  <p:cNvCxnSpPr/>
                  <p:nvPr/>
                </p:nvCxnSpPr>
                <p:spPr>
                  <a:xfrm flipH="1">
                    <a:off x="4889305" y="3018366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1" name="Connecteur droit 141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2" name="Connecteur droit 142"/>
                  <p:cNvCxnSpPr/>
                  <p:nvPr/>
                </p:nvCxnSpPr>
                <p:spPr>
                  <a:xfrm>
                    <a:off x="2692851" y="2773487"/>
                    <a:ext cx="259899" cy="36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3" name="Connecteur droit 143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4" name="Connecteur droit 144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" name="Connecteur droit 145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" name="Connecteur droit 146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" name="Connecteur droit 147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8" name="Connecteur droit 148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9" name="Connecteur droit 149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" name="Connecteur droit 150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1" name="Connecteur droit 151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2" name="Connecteur droit 152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" name="Connecteur droit 153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4" name="Connecteur droit 154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5" name="Connecteur droit 155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6" name="Connecteur droit 156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7" name="Connecteur droit 157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8" name="Connecteur droit 158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75" name="Connecteur droit 135"/>
                <p:cNvCxnSpPr/>
                <p:nvPr/>
              </p:nvCxnSpPr>
              <p:spPr>
                <a:xfrm flipV="1">
                  <a:off x="2699059" y="2764386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3" name="Connecteur droit 133"/>
              <p:cNvCxnSpPr/>
              <p:nvPr/>
            </p:nvCxnSpPr>
            <p:spPr>
              <a:xfrm flipV="1">
                <a:off x="4888592" y="301038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" name="Groupe 87"/>
            <p:cNvGrpSpPr/>
            <p:nvPr/>
          </p:nvGrpSpPr>
          <p:grpSpPr>
            <a:xfrm>
              <a:off x="2692851" y="3323670"/>
              <a:ext cx="4009386" cy="532666"/>
              <a:chOff x="2692851" y="3323670"/>
              <a:chExt cx="4009386" cy="532666"/>
            </a:xfrm>
          </p:grpSpPr>
          <p:grpSp>
            <p:nvGrpSpPr>
              <p:cNvPr id="45" name="Groupe 105"/>
              <p:cNvGrpSpPr/>
              <p:nvPr/>
            </p:nvGrpSpPr>
            <p:grpSpPr>
              <a:xfrm>
                <a:off x="2692851" y="3328016"/>
                <a:ext cx="4009386" cy="528320"/>
                <a:chOff x="2692851" y="3328016"/>
                <a:chExt cx="4009386" cy="528320"/>
              </a:xfrm>
            </p:grpSpPr>
            <p:grpSp>
              <p:nvGrpSpPr>
                <p:cNvPr id="47" name="Groupe 107"/>
                <p:cNvGrpSpPr/>
                <p:nvPr/>
              </p:nvGrpSpPr>
              <p:grpSpPr>
                <a:xfrm flipV="1">
                  <a:off x="2692851" y="3328016"/>
                  <a:ext cx="4009386" cy="528320"/>
                  <a:chOff x="2693564" y="2758036"/>
                  <a:chExt cx="4009386" cy="521684"/>
                </a:xfrm>
              </p:grpSpPr>
              <p:cxnSp>
                <p:nvCxnSpPr>
                  <p:cNvPr id="49" name="Connecteur droit 109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" name="Connecteur droit 110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" name="Connecteur droit 111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" name="Connecteur droit 112"/>
                  <p:cNvCxnSpPr/>
                  <p:nvPr/>
                </p:nvCxnSpPr>
                <p:spPr>
                  <a:xfrm>
                    <a:off x="6702950" y="2758036"/>
                    <a:ext cx="0" cy="2634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" name="Connecteur droit 113"/>
                  <p:cNvCxnSpPr/>
                  <p:nvPr/>
                </p:nvCxnSpPr>
                <p:spPr>
                  <a:xfrm flipH="1">
                    <a:off x="4889305" y="3021524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" name="Connecteur droit 114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" name="Connecteur droit 115"/>
                  <p:cNvCxnSpPr/>
                  <p:nvPr/>
                </p:nvCxnSpPr>
                <p:spPr>
                  <a:xfrm>
                    <a:off x="2693564" y="2770681"/>
                    <a:ext cx="259186" cy="317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" name="Connecteur droit 116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7" name="Connecteur droit 117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8" name="Connecteur droit 118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9" name="Connecteur droit 119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0" name="Connecteur droit 120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1" name="Connecteur droit 121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" name="Connecteur droit 122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" name="Connecteur droit 123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4" name="Connecteur droit 124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5" name="Connecteur droit 125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" name="Connecteur droit 126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7" name="Connecteur droit 127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8" name="Connecteur droit 128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" name="Connecteur droit 129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" name="Connecteur droit 130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1" name="Connecteur droit 131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48" name="Connecteur droit 108"/>
                <p:cNvCxnSpPr/>
                <p:nvPr/>
              </p:nvCxnSpPr>
              <p:spPr>
                <a:xfrm flipV="1">
                  <a:off x="2702685" y="3341291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46" name="Connecteur droit 106"/>
              <p:cNvCxnSpPr/>
              <p:nvPr/>
            </p:nvCxnSpPr>
            <p:spPr>
              <a:xfrm flipV="1">
                <a:off x="4888696" y="332367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8" name="Rectangle 27"/>
            <p:cNvSpPr/>
            <p:nvPr/>
          </p:nvSpPr>
          <p:spPr>
            <a:xfrm>
              <a:off x="2292821" y="2688610"/>
              <a:ext cx="4599296" cy="1241946"/>
            </a:xfrm>
            <a:prstGeom prst="rect">
              <a:avLst/>
            </a:prstGeom>
            <a:solidFill>
              <a:sysClr val="window" lastClr="FFFFFF">
                <a:lumMod val="50000"/>
                <a:alpha val="3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èze 89"/>
            <p:cNvSpPr/>
            <p:nvPr/>
          </p:nvSpPr>
          <p:spPr>
            <a:xfrm rot="5400000">
              <a:off x="6851176" y="2729554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rapèze 90"/>
            <p:cNvSpPr/>
            <p:nvPr/>
          </p:nvSpPr>
          <p:spPr>
            <a:xfrm rot="16200000">
              <a:off x="1091820" y="2729551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lèche droite 91"/>
            <p:cNvSpPr/>
            <p:nvPr/>
          </p:nvSpPr>
          <p:spPr>
            <a:xfrm rot="10800000">
              <a:off x="6823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lèche droite 92"/>
            <p:cNvSpPr/>
            <p:nvPr/>
          </p:nvSpPr>
          <p:spPr>
            <a:xfrm rot="10800000">
              <a:off x="812041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lèche droite 93"/>
            <p:cNvSpPr/>
            <p:nvPr/>
          </p:nvSpPr>
          <p:spPr>
            <a:xfrm rot="5400000">
              <a:off x="2208356" y="1819856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lèche droite 94"/>
            <p:cNvSpPr/>
            <p:nvPr/>
          </p:nvSpPr>
          <p:spPr>
            <a:xfrm rot="16200000">
              <a:off x="4406474" y="1819857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e 95"/>
            <p:cNvGrpSpPr/>
            <p:nvPr/>
          </p:nvGrpSpPr>
          <p:grpSpPr>
            <a:xfrm>
              <a:off x="2512852" y="2444047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Secteurs 103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Secteurs 104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Ellipse 96"/>
            <p:cNvSpPr/>
            <p:nvPr/>
          </p:nvSpPr>
          <p:spPr>
            <a:xfrm>
              <a:off x="2512852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e 97"/>
            <p:cNvGrpSpPr/>
            <p:nvPr/>
          </p:nvGrpSpPr>
          <p:grpSpPr>
            <a:xfrm>
              <a:off x="4709305" y="2440130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Secteurs 100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Secteurs 101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Ellipse 98"/>
            <p:cNvSpPr/>
            <p:nvPr/>
          </p:nvSpPr>
          <p:spPr>
            <a:xfrm>
              <a:off x="4709305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Cadre 98"/>
          <p:cNvSpPr/>
          <p:nvPr/>
        </p:nvSpPr>
        <p:spPr>
          <a:xfrm>
            <a:off x="4888005" y="2486232"/>
            <a:ext cx="1640539" cy="277908"/>
          </a:xfrm>
          <a:prstGeom prst="frame">
            <a:avLst>
              <a:gd name="adj1" fmla="val 177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00" name="Picture 2" descr="https://i.ytimg.com/vi/c6gwU7IHtlo/maxresdefaul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928982" y="5478449"/>
            <a:ext cx="1067338" cy="14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Image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179" y="5649099"/>
            <a:ext cx="2014836" cy="120890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0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670" y="5629293"/>
            <a:ext cx="1003117" cy="1023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3" name="TextBox 12"/>
          <p:cNvSpPr txBox="1"/>
          <p:nvPr/>
        </p:nvSpPr>
        <p:spPr>
          <a:xfrm>
            <a:off x="7067923" y="573032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 smtClean="0"/>
              <a:t>Green turbine</a:t>
            </a:r>
          </a:p>
          <a:p>
            <a:r>
              <a:rPr lang="fr-BE" sz="1400" dirty="0" smtClean="0"/>
              <a:t>www.greenturbine.nl</a:t>
            </a:r>
            <a:endParaRPr lang="en-US" sz="1400" dirty="0"/>
          </a:p>
        </p:txBody>
      </p:sp>
      <p:sp>
        <p:nvSpPr>
          <p:cNvPr id="104" name="Cadre 103"/>
          <p:cNvSpPr/>
          <p:nvPr/>
        </p:nvSpPr>
        <p:spPr>
          <a:xfrm>
            <a:off x="4888005" y="1613647"/>
            <a:ext cx="1640539" cy="236328"/>
          </a:xfrm>
          <a:prstGeom prst="frame">
            <a:avLst>
              <a:gd name="adj1" fmla="val 177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420" y="5692545"/>
            <a:ext cx="1319982" cy="9899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850" y="5695051"/>
            <a:ext cx="1200027" cy="9000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02" y="5629809"/>
            <a:ext cx="1718325" cy="11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99" grpId="0" animBg="1"/>
      <p:bldP spid="103" grpId="0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DE-49F6-44B7-AE23-0A6AB71F5B97}" type="datetime2">
              <a:rPr lang="en-US" smtClean="0"/>
              <a:t>Wednesday, June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648200" cy="329184"/>
          </a:xfrm>
        </p:spPr>
        <p:txBody>
          <a:bodyPr/>
          <a:lstStyle/>
          <a:p>
            <a:pPr algn="r"/>
            <a:r>
              <a:rPr lang="en-US" dirty="0" smtClean="0"/>
              <a:t>International Conference on Compressors and their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741" y="4460712"/>
            <a:ext cx="3497733" cy="2215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94" y="1579155"/>
            <a:ext cx="3038029" cy="2239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648594" y="1235414"/>
            <a:ext cx="328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Green turbine </a:t>
            </a:r>
            <a:r>
              <a:rPr lang="fr-BE" dirty="0" smtClean="0">
                <a:sym typeface="Wingdings" panose="05000000000000000000" pitchFamily="2" charset="2"/>
              </a:rPr>
              <a:t></a:t>
            </a:r>
            <a:r>
              <a:rPr lang="fr-BE" dirty="0" err="1" smtClean="0">
                <a:sym typeface="Wingdings" panose="05000000000000000000" pitchFamily="2" charset="2"/>
              </a:rPr>
              <a:t>low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efficiency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47335" y="3949510"/>
            <a:ext cx="311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Scroll prototype </a:t>
            </a:r>
            <a:r>
              <a:rPr lang="fr-BE" dirty="0" smtClean="0">
                <a:sym typeface="Wingdings" panose="05000000000000000000" pitchFamily="2" charset="2"/>
              </a:rPr>
              <a:t> </a:t>
            </a:r>
            <a:r>
              <a:rPr lang="fr-BE" dirty="0" err="1" smtClean="0">
                <a:sym typeface="Wingdings" panose="05000000000000000000" pitchFamily="2" charset="2"/>
              </a:rPr>
              <a:t>leakages</a:t>
            </a:r>
            <a:endParaRPr lang="en-US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549541" y="242418"/>
            <a:ext cx="10042890" cy="94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Experimental investigation</a:t>
            </a:r>
            <a:br>
              <a:rPr lang="en-US" sz="3200" dirty="0" smtClean="0">
                <a:latin typeface="+mn-lt"/>
              </a:rPr>
            </a:br>
            <a:r>
              <a:rPr lang="en-US" sz="2400" i="1" dirty="0" err="1">
                <a:latin typeface="+mn-lt"/>
              </a:rPr>
              <a:t>R</a:t>
            </a:r>
            <a:r>
              <a:rPr lang="en-US" sz="2400" i="1" dirty="0" err="1" smtClean="0">
                <a:latin typeface="+mn-lt"/>
              </a:rPr>
              <a:t>ankine</a:t>
            </a:r>
            <a:r>
              <a:rPr lang="en-US" sz="2400" i="1" dirty="0" smtClean="0">
                <a:latin typeface="+mn-lt"/>
              </a:rPr>
              <a:t> – Exhaust gas (R-EG)</a:t>
            </a:r>
            <a:endParaRPr lang="en-US" i="1" dirty="0">
              <a:latin typeface="+mn-lt"/>
            </a:endParaRPr>
          </a:p>
        </p:txBody>
      </p:sp>
      <p:pic>
        <p:nvPicPr>
          <p:cNvPr id="33" name="Picture 3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82671"/>
            <a:ext cx="2819400" cy="2135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68" y="4552848"/>
            <a:ext cx="3683530" cy="2123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14"/>
          <p:cNvSpPr txBox="1"/>
          <p:nvPr/>
        </p:nvSpPr>
        <p:spPr>
          <a:xfrm>
            <a:off x="623106" y="1261625"/>
            <a:ext cx="261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Gear</a:t>
            </a:r>
            <a:r>
              <a:rPr lang="fr-BE" dirty="0" smtClean="0"/>
              <a:t> </a:t>
            </a:r>
            <a:r>
              <a:rPr lang="fr-BE" dirty="0" err="1" smtClean="0"/>
              <a:t>pump</a:t>
            </a:r>
            <a:r>
              <a:rPr lang="fr-BE" dirty="0" smtClean="0"/>
              <a:t> </a:t>
            </a:r>
            <a:r>
              <a:rPr lang="fr-BE" dirty="0" smtClean="0">
                <a:sym typeface="Wingdings" panose="05000000000000000000" pitchFamily="2" charset="2"/>
              </a:rPr>
              <a:t> mature</a:t>
            </a:r>
            <a:endParaRPr lang="en-US" dirty="0"/>
          </a:p>
        </p:txBody>
      </p:sp>
      <p:sp>
        <p:nvSpPr>
          <p:cNvPr id="36" name="TextBox 14"/>
          <p:cNvSpPr txBox="1"/>
          <p:nvPr/>
        </p:nvSpPr>
        <p:spPr>
          <a:xfrm>
            <a:off x="599059" y="4156736"/>
            <a:ext cx="266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Evaporators</a:t>
            </a:r>
            <a:r>
              <a:rPr lang="fr-BE" dirty="0" smtClean="0"/>
              <a:t> </a:t>
            </a:r>
            <a:r>
              <a:rPr lang="fr-BE" dirty="0" smtClean="0">
                <a:sym typeface="Wingdings" panose="05000000000000000000" pitchFamily="2" charset="2"/>
              </a:rPr>
              <a:t> mature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32533" y="6691097"/>
            <a:ext cx="620339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Dumont</a:t>
            </a:r>
            <a:r>
              <a:rPr lang="en-US" sz="500" dirty="0"/>
              <a:t>, O., </a:t>
            </a:r>
            <a:r>
              <a:rPr lang="en-US" sz="500" dirty="0" err="1"/>
              <a:t>Diny</a:t>
            </a:r>
            <a:r>
              <a:rPr lang="en-US" sz="500" dirty="0"/>
              <a:t>, M., </a:t>
            </a:r>
            <a:r>
              <a:rPr lang="en-US" sz="500" dirty="0" err="1"/>
              <a:t>Lemort</a:t>
            </a:r>
            <a:r>
              <a:rPr lang="en-US" sz="500" dirty="0"/>
              <a:t>, V., Experimentation and modelling of a 1.5 kW axial turbine for waste heat recovery on a passenger car through the use of a RANKINE cycle, 4th EORCC Workshop, Detroit 2017. </a:t>
            </a:r>
            <a:endParaRPr lang="fr-BE" sz="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67086" y="2228665"/>
                <a:ext cx="169296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en-GB" sz="10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BE" sz="10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05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BE" sz="10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05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𝑤𝑓</m:t>
                              </m:r>
                            </m:sub>
                          </m:sSub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𝑠𝑢</m:t>
                              </m:r>
                            </m:sub>
                          </m:sSub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BE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BE" sz="105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086" y="2228665"/>
                <a:ext cx="1692963" cy="470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5919" y="1604746"/>
                <a:ext cx="1555298" cy="480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1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BE" sz="1100" i="1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fr-BE" sz="11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BE" sz="11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fr-BE" sz="11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BE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BE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BE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BE" sz="11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fr-BE" sz="11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</m:sub>
                              </m:sSub>
                              <m:r>
                                <a:rPr lang="fr-BE" sz="11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  <m:t>𝑠𝑢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B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BE" sz="11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BE" sz="1100" i="1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BE" sz="11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19" y="1604746"/>
                <a:ext cx="1555298" cy="480709"/>
              </a:xfrm>
              <a:prstGeom prst="rect">
                <a:avLst/>
              </a:prstGeom>
              <a:blipFill rotWithShape="0">
                <a:blip r:embed="rId9"/>
                <a:stretch>
                  <a:fillRect t="-70886" r="-23438" b="-6962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95404" y="2836427"/>
                <a:ext cx="2387833" cy="467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BE" sz="1000" i="1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  <m:r>
                        <a:rPr lang="fr-BE" sz="1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BE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BE" sz="1000" i="1">
                                  <a:latin typeface="Cambria Math" panose="02040503050406030204" pitchFamily="18" charset="0"/>
                                </a:rPr>
                                <m:t>𝑒𝑣</m:t>
                              </m:r>
                              <m:r>
                                <a:rPr lang="fr-BE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BE" sz="1000" i="1">
                                  <a:latin typeface="Cambria Math" panose="02040503050406030204" pitchFamily="18" charset="0"/>
                                </a:rPr>
                                <m:t>𝑠𝑓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"/>
                              <m:ctrlPr>
                                <a:rPr lang="fr-BE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BE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BE" sz="1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𝑒𝑣</m:t>
                                  </m:r>
                                  <m:r>
                                    <a:rPr lang="fr-BE" sz="1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𝑠𝑓</m:t>
                                  </m:r>
                                  <m:r>
                                    <a:rPr lang="fr-BE" sz="1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𝑠𝑢</m:t>
                                  </m:r>
                                </m:sub>
                              </m:sSub>
                              <m:r>
                                <a:rPr lang="fr-BE" sz="1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fr-BE" sz="1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𝑒𝑔</m:t>
                                  </m:r>
                                </m:sub>
                              </m:sSub>
                              <m:r>
                                <a:rPr lang="fr-BE" sz="1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𝑠𝑓</m:t>
                                  </m:r>
                                  <m:r>
                                    <a:rPr lang="fr-BE" sz="1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𝑠𝑢</m:t>
                                  </m:r>
                                </m:sub>
                              </m:sSub>
                              <m:r>
                                <a:rPr lang="fr-BE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𝑒𝑣</m:t>
                                  </m:r>
                                  <m:r>
                                    <a:rPr lang="fr-BE" sz="1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𝑤𝑓</m:t>
                                  </m:r>
                                  <m:r>
                                    <a:rPr lang="fr-BE" sz="1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BE" sz="1000" i="1">
                                      <a:latin typeface="Cambria Math" panose="02040503050406030204" pitchFamily="18" charset="0"/>
                                    </a:rPr>
                                    <m:t>𝑠𝑢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BE" sz="1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404" y="2836427"/>
                <a:ext cx="2387833" cy="467372"/>
              </a:xfrm>
              <a:prstGeom prst="rect">
                <a:avLst/>
              </a:prstGeom>
              <a:blipFill rotWithShape="0">
                <a:blip r:embed="rId10"/>
                <a:stretch>
                  <a:fillRect t="-28571" r="-14066" b="-10909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0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lt1">
                  <a:alpha val="3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11" y="1689568"/>
            <a:ext cx="7341640" cy="435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20262"/>
            <a:ext cx="8229600" cy="5116990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/>
              <a:t>Expanders</a:t>
            </a:r>
            <a:endParaRPr lang="fr-BE" dirty="0"/>
          </a:p>
        </p:txBody>
      </p:sp>
      <p:sp>
        <p:nvSpPr>
          <p:cNvPr id="6" name="TextBox 2"/>
          <p:cNvSpPr txBox="1"/>
          <p:nvPr/>
        </p:nvSpPr>
        <p:spPr>
          <a:xfrm>
            <a:off x="1900517" y="448426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rgbClr val="D99694"/>
                </a:solidFill>
                <a:latin typeface="Calibri"/>
              </a:rPr>
              <a:t>Low</a:t>
            </a:r>
            <a:r>
              <a:rPr lang="fr-BE" sz="2400" dirty="0" smtClean="0">
                <a:solidFill>
                  <a:srgbClr val="D99694"/>
                </a:solidFill>
                <a:latin typeface="Calibri"/>
              </a:rPr>
              <a:t> </a:t>
            </a:r>
            <a:r>
              <a:rPr lang="fr-BE" sz="2400" dirty="0" err="1" smtClean="0">
                <a:solidFill>
                  <a:srgbClr val="D99694"/>
                </a:solidFill>
                <a:latin typeface="Calibri"/>
              </a:rPr>
              <a:t>rv</a:t>
            </a:r>
            <a:endParaRPr lang="fr-FR" dirty="0">
              <a:solidFill>
                <a:srgbClr val="D99694"/>
              </a:solidFill>
              <a:latin typeface="Calibri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09583" y="337086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solidFill>
                  <a:srgbClr val="C3D69C"/>
                </a:solidFill>
                <a:latin typeface="Calibri"/>
              </a:rPr>
              <a:t>Extreme</a:t>
            </a:r>
            <a:r>
              <a:rPr lang="fr-BE" sz="2400" dirty="0" smtClean="0">
                <a:solidFill>
                  <a:srgbClr val="C3D69C"/>
                </a:solidFill>
                <a:latin typeface="Calibri"/>
              </a:rPr>
              <a:t> conditions</a:t>
            </a:r>
            <a:endParaRPr lang="fr-FR" dirty="0">
              <a:solidFill>
                <a:srgbClr val="C3D69C"/>
              </a:solidFill>
              <a:latin typeface="Calibri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017003" y="169411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rgbClr val="F9BB88"/>
                </a:solidFill>
                <a:latin typeface="Calibri"/>
              </a:rPr>
              <a:t>Efficiency</a:t>
            </a:r>
            <a:endParaRPr lang="fr-FR" dirty="0">
              <a:solidFill>
                <a:srgbClr val="F9BB88"/>
              </a:solidFill>
              <a:latin typeface="Calibri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549541" y="242418"/>
            <a:ext cx="10042890" cy="94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Experimental investigation</a:t>
            </a:r>
            <a:br>
              <a:rPr lang="en-US" sz="3200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ORC – Cooling engine (ORC-CE)</a:t>
            </a:r>
            <a:endParaRPr lang="en-US" i="1" dirty="0">
              <a:latin typeface="+mn-lt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017003" y="324403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>
                <a:solidFill>
                  <a:srgbClr val="6E98C9"/>
                </a:solidFill>
                <a:latin typeface="Calibri"/>
              </a:rPr>
              <a:t>Flexibility</a:t>
            </a:r>
            <a:endParaRPr lang="fr-FR" dirty="0">
              <a:solidFill>
                <a:srgbClr val="6E98C9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6675" y="12276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050" dirty="0" smtClean="0"/>
              <a:t>Dumont</a:t>
            </a:r>
            <a:r>
              <a:rPr lang="fr-BE" sz="1050" dirty="0"/>
              <a:t>, O., </a:t>
            </a:r>
            <a:r>
              <a:rPr lang="fr-BE" sz="1050" dirty="0" err="1"/>
              <a:t>Dickes</a:t>
            </a:r>
            <a:r>
              <a:rPr lang="fr-BE" sz="1050" dirty="0"/>
              <a:t>, R., </a:t>
            </a:r>
            <a:r>
              <a:rPr lang="fr-BE" sz="1050" dirty="0" err="1"/>
              <a:t>Lemort</a:t>
            </a:r>
            <a:r>
              <a:rPr lang="fr-BE" sz="1050" dirty="0"/>
              <a:t>, V., </a:t>
            </a:r>
            <a:r>
              <a:rPr lang="fr-BE" sz="1050" dirty="0" err="1"/>
              <a:t>Experimental</a:t>
            </a:r>
            <a:r>
              <a:rPr lang="fr-BE" sz="1050" dirty="0"/>
              <a:t> investigation of four </a:t>
            </a:r>
            <a:r>
              <a:rPr lang="fr-BE" sz="1050" dirty="0" err="1"/>
              <a:t>volumetric</a:t>
            </a:r>
            <a:r>
              <a:rPr lang="fr-BE" sz="1050" dirty="0"/>
              <a:t> </a:t>
            </a:r>
            <a:r>
              <a:rPr lang="fr-BE" sz="1050" dirty="0" err="1"/>
              <a:t>expanders</a:t>
            </a:r>
            <a:r>
              <a:rPr lang="fr-BE" sz="1050" dirty="0"/>
              <a:t>, </a:t>
            </a:r>
            <a:r>
              <a:rPr lang="fr-BE" sz="1050" dirty="0" err="1"/>
              <a:t>Energy</a:t>
            </a:r>
            <a:r>
              <a:rPr lang="fr-BE" sz="1050" dirty="0"/>
              <a:t> </a:t>
            </a:r>
            <a:r>
              <a:rPr lang="fr-BE" sz="1050" dirty="0" err="1"/>
              <a:t>Procedia</a:t>
            </a:r>
            <a:r>
              <a:rPr lang="fr-BE" sz="1050" dirty="0"/>
              <a:t> 2017, Volume 129, Pages 856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32751" y="6324076"/>
            <a:ext cx="5586000" cy="369332"/>
          </a:xfrm>
          <a:prstGeom prst="rect">
            <a:avLst/>
          </a:prstGeom>
          <a:solidFill>
            <a:srgbClr val="81A9D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No optimal </a:t>
            </a:r>
            <a:r>
              <a:rPr lang="fr-BE" dirty="0" err="1" smtClean="0"/>
              <a:t>expander</a:t>
            </a:r>
            <a:r>
              <a:rPr lang="fr-BE" dirty="0" smtClean="0"/>
              <a:t> (</a:t>
            </a:r>
            <a:r>
              <a:rPr lang="fr-BE" dirty="0" err="1" smtClean="0"/>
              <a:t>depends</a:t>
            </a:r>
            <a:r>
              <a:rPr lang="fr-BE" dirty="0" smtClean="0"/>
              <a:t> of the application)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6FE0E52-4C67-4292-99C6-DE45E461D07C}" vid="{19985ABB-0064-42D6-AD78-35EFB5C7A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6140</TotalTime>
  <Words>782</Words>
  <Application>Microsoft Office PowerPoint</Application>
  <PresentationFormat>Affichage à l'écran (4:3)</PresentationFormat>
  <Paragraphs>266</Paragraphs>
  <Slides>21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MS Mincho</vt:lpstr>
      <vt:lpstr>Times New Roman</vt:lpstr>
      <vt:lpstr>Wingdings</vt:lpstr>
      <vt:lpstr>Theme1</vt:lpstr>
      <vt:lpstr>Experimentation and driving cycle performance of three architectures for waste heat recovery trough Rankine cycle and organic Rankine cycle of a passenger car engine.</vt:lpstr>
      <vt:lpstr>Introduction Table of content</vt:lpstr>
      <vt:lpstr>Introduction Context</vt:lpstr>
      <vt:lpstr>Présentation PowerPoint</vt:lpstr>
      <vt:lpstr>Introduction Considered architectures</vt:lpstr>
      <vt:lpstr>Table of content Experimental investigation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Table of content Driving cycle performance</vt:lpstr>
      <vt:lpstr>Driving cycle performance  Semi-empirical modeling</vt:lpstr>
      <vt:lpstr>Driving cycle performance  Hypothesis</vt:lpstr>
      <vt:lpstr>Driving cycle performance  Performance</vt:lpstr>
      <vt:lpstr>Comparison</vt:lpstr>
      <vt:lpstr>Driving cycle performance  Comparison</vt:lpstr>
      <vt:lpstr>Driving cycle performance  Summary</vt:lpstr>
      <vt:lpstr>Table of content Conclusion</vt:lpstr>
      <vt:lpstr>Conclusions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olivier dumont</dc:creator>
  <cp:lastModifiedBy>olivier dumont</cp:lastModifiedBy>
  <cp:revision>127</cp:revision>
  <cp:lastPrinted>2016-08-31T12:34:08Z</cp:lastPrinted>
  <dcterms:created xsi:type="dcterms:W3CDTF">2016-07-28T14:40:32Z</dcterms:created>
  <dcterms:modified xsi:type="dcterms:W3CDTF">2018-06-20T14:39:37Z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1699093571</vt:i4>
  </property>
  <property fmtid="{D5CDD505-2E9C-101B-9397-08002B2CF9AE}" pid="3" name="_NewReviewCycle">
    <vt:lpwstr/>
  </property>
  <property fmtid="{D5CDD505-2E9C-101B-9397-08002B2CF9AE}" pid="4" name="_EmailSubject">
    <vt:lpwstr>Présentation EORRC</vt:lpwstr>
  </property>
  <property fmtid="{D5CDD505-2E9C-101B-9397-08002B2CF9AE}" pid="5" name="_AuthorEmail">
    <vt:lpwstr>mouad.diny@mpsa.com</vt:lpwstr>
  </property>
  <property fmtid="{D5CDD505-2E9C-101B-9397-08002B2CF9AE}" pid="6" name="_AuthorEmailDisplayName">
    <vt:lpwstr>MOUAD DINY - U226484</vt:lpwstr>
  </property>
</Properties>
</file>