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28" r:id="rId3"/>
    <p:sldId id="329" r:id="rId4"/>
    <p:sldId id="273" r:id="rId5"/>
    <p:sldId id="274" r:id="rId6"/>
    <p:sldId id="275" r:id="rId7"/>
    <p:sldId id="276" r:id="rId8"/>
    <p:sldId id="279" r:id="rId9"/>
    <p:sldId id="277" r:id="rId10"/>
    <p:sldId id="280" r:id="rId11"/>
    <p:sldId id="281" r:id="rId12"/>
    <p:sldId id="285" r:id="rId13"/>
    <p:sldId id="287" r:id="rId14"/>
    <p:sldId id="288" r:id="rId15"/>
    <p:sldId id="289" r:id="rId16"/>
    <p:sldId id="294" r:id="rId17"/>
    <p:sldId id="295" r:id="rId18"/>
    <p:sldId id="297" r:id="rId19"/>
    <p:sldId id="298" r:id="rId20"/>
    <p:sldId id="300" r:id="rId21"/>
    <p:sldId id="299" r:id="rId22"/>
    <p:sldId id="320" r:id="rId23"/>
    <p:sldId id="315" r:id="rId24"/>
    <p:sldId id="316" r:id="rId25"/>
    <p:sldId id="303" r:id="rId26"/>
    <p:sldId id="321" r:id="rId27"/>
    <p:sldId id="322" r:id="rId28"/>
    <p:sldId id="304" r:id="rId29"/>
    <p:sldId id="306" r:id="rId30"/>
    <p:sldId id="324" r:id="rId31"/>
    <p:sldId id="325" r:id="rId32"/>
    <p:sldId id="326" r:id="rId33"/>
    <p:sldId id="307" r:id="rId34"/>
    <p:sldId id="308" r:id="rId35"/>
    <p:sldId id="292" r:id="rId36"/>
    <p:sldId id="327" r:id="rId37"/>
    <p:sldId id="330" r:id="rId38"/>
    <p:sldId id="333" r:id="rId39"/>
    <p:sldId id="331" r:id="rId40"/>
    <p:sldId id="335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EB99C3"/>
    <a:srgbClr val="DFC9F2"/>
    <a:srgbClr val="76D6FF"/>
    <a:srgbClr val="EAF7FD"/>
    <a:srgbClr val="D1A7C9"/>
    <a:srgbClr val="8AC0E1"/>
    <a:srgbClr val="4E71BE"/>
    <a:srgbClr val="E6B8B7"/>
    <a:srgbClr val="D86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/>
    <p:restoredTop sz="89880"/>
  </p:normalViewPr>
  <p:slideViewPr>
    <p:cSldViewPr snapToGrid="0" snapToObjects="1">
      <p:cViewPr varScale="1">
        <p:scale>
          <a:sx n="110" d="100"/>
          <a:sy n="110" d="100"/>
        </p:scale>
        <p:origin x="768" y="184"/>
      </p:cViewPr>
      <p:guideLst/>
    </p:cSldViewPr>
  </p:slideViewPr>
  <p:outlineViewPr>
    <p:cViewPr>
      <p:scale>
        <a:sx n="33" d="100"/>
        <a:sy n="33" d="100"/>
      </p:scale>
      <p:origin x="0" y="-13552"/>
    </p:cViewPr>
  </p:outlineViewPr>
  <p:notesTextViewPr>
    <p:cViewPr>
      <p:scale>
        <a:sx n="90" d="100"/>
        <a:sy n="90" d="100"/>
      </p:scale>
      <p:origin x="0" y="-528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Nicolas\Dropbox\sulfoxide%20elimination\Procedures\R&#233;sultats%20thermolyse%2014-04-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73872660113176E-2"/>
          <c:y val="5.2561169284442592E-2"/>
          <c:w val="0.87740837934580651"/>
          <c:h val="0.64307824321878393"/>
        </c:manualLayout>
      </c:layout>
      <c:barChart>
        <c:barDir val="col"/>
        <c:grouping val="stacked"/>
        <c:varyColors val="0"/>
        <c:ser>
          <c:idx val="0"/>
          <c:order val="0"/>
          <c:tx>
            <c:v>Product (4)</c:v>
          </c:tx>
          <c:spPr>
            <a:solidFill>
              <a:srgbClr val="009F49"/>
            </a:solidFill>
            <a:ln>
              <a:noFill/>
            </a:ln>
            <a:effectLst/>
          </c:spPr>
          <c:invertIfNegative val="0"/>
          <c:cat>
            <c:multiLvlStrRef>
              <c:f>'Graphiques simplifiés poster'!$G$2:$I$38</c:f>
              <c:multiLvlStrCache>
                <c:ptCount val="35"/>
                <c:lvl>
                  <c:pt idx="0">
                    <c:v>1</c:v>
                  </c:pt>
                  <c:pt idx="1">
                    <c:v>3</c:v>
                  </c:pt>
                  <c:pt idx="2">
                    <c:v>5</c:v>
                  </c:pt>
                  <c:pt idx="4">
                    <c:v>1</c:v>
                  </c:pt>
                  <c:pt idx="5">
                    <c:v>3</c:v>
                  </c:pt>
                  <c:pt idx="6">
                    <c:v>5</c:v>
                  </c:pt>
                  <c:pt idx="8">
                    <c:v>1</c:v>
                  </c:pt>
                  <c:pt idx="9">
                    <c:v>3</c:v>
                  </c:pt>
                  <c:pt idx="10">
                    <c:v>5</c:v>
                  </c:pt>
                  <c:pt idx="12">
                    <c:v>1</c:v>
                  </c:pt>
                  <c:pt idx="13">
                    <c:v>3</c:v>
                  </c:pt>
                  <c:pt idx="14">
                    <c:v>5</c:v>
                  </c:pt>
                  <c:pt idx="16">
                    <c:v>1</c:v>
                  </c:pt>
                  <c:pt idx="17">
                    <c:v>3</c:v>
                  </c:pt>
                  <c:pt idx="18">
                    <c:v>5</c:v>
                  </c:pt>
                  <c:pt idx="20">
                    <c:v>1</c:v>
                  </c:pt>
                  <c:pt idx="21">
                    <c:v>3</c:v>
                  </c:pt>
                  <c:pt idx="22">
                    <c:v>5</c:v>
                  </c:pt>
                  <c:pt idx="24">
                    <c:v>1</c:v>
                  </c:pt>
                  <c:pt idx="25">
                    <c:v>3</c:v>
                  </c:pt>
                  <c:pt idx="26">
                    <c:v>5</c:v>
                  </c:pt>
                  <c:pt idx="28">
                    <c:v>1</c:v>
                  </c:pt>
                  <c:pt idx="29">
                    <c:v>3</c:v>
                  </c:pt>
                  <c:pt idx="30">
                    <c:v>5</c:v>
                  </c:pt>
                  <c:pt idx="32">
                    <c:v>1</c:v>
                  </c:pt>
                  <c:pt idx="33">
                    <c:v>3</c:v>
                  </c:pt>
                  <c:pt idx="34">
                    <c:v>5</c:v>
                  </c:pt>
                </c:lvl>
                <c:lvl>
                  <c:pt idx="0">
                    <c:v>0.0</c:v>
                  </c:pt>
                  <c:pt idx="3">
                    <c:v> </c:v>
                  </c:pt>
                  <c:pt idx="4">
                    <c:v>0.2</c:v>
                  </c:pt>
                  <c:pt idx="7">
                    <c:v> </c:v>
                  </c:pt>
                  <c:pt idx="8">
                    <c:v>1.0</c:v>
                  </c:pt>
                  <c:pt idx="12">
                    <c:v>0.0</c:v>
                  </c:pt>
                  <c:pt idx="15">
                    <c:v> </c:v>
                  </c:pt>
                  <c:pt idx="16">
                    <c:v>0.2</c:v>
                  </c:pt>
                  <c:pt idx="19">
                    <c:v> </c:v>
                  </c:pt>
                  <c:pt idx="20">
                    <c:v>1.0</c:v>
                  </c:pt>
                  <c:pt idx="24">
                    <c:v>0.0</c:v>
                  </c:pt>
                  <c:pt idx="27">
                    <c:v> </c:v>
                  </c:pt>
                  <c:pt idx="28">
                    <c:v>0.2</c:v>
                  </c:pt>
                  <c:pt idx="31">
                    <c:v> </c:v>
                  </c:pt>
                  <c:pt idx="32">
                    <c:v>1.0</c:v>
                  </c:pt>
                </c:lvl>
                <c:lvl>
                  <c:pt idx="0">
                    <c:v>250 °C</c:v>
                  </c:pt>
                  <c:pt idx="11">
                    <c:v> </c:v>
                  </c:pt>
                  <c:pt idx="12">
                    <c:v>270 °C</c:v>
                  </c:pt>
                  <c:pt idx="23">
                    <c:v> </c:v>
                  </c:pt>
                  <c:pt idx="24">
                    <c:v>290 °C</c:v>
                  </c:pt>
                </c:lvl>
              </c:multiLvlStrCache>
              <c:extLst/>
            </c:multiLvlStrRef>
          </c:cat>
          <c:val>
            <c:numRef>
              <c:f>'Graphiques simplifiés poster'!$E$2:$E$38</c:f>
              <c:numCache>
                <c:formatCode>0.0</c:formatCode>
                <c:ptCount val="35"/>
                <c:pt idx="0">
                  <c:v>90.21</c:v>
                </c:pt>
                <c:pt idx="1">
                  <c:v>62.49</c:v>
                </c:pt>
                <c:pt idx="2">
                  <c:v>45.4</c:v>
                </c:pt>
                <c:pt idx="4" formatCode="General">
                  <c:v>88.61</c:v>
                </c:pt>
                <c:pt idx="5" formatCode="General">
                  <c:v>66.5</c:v>
                </c:pt>
                <c:pt idx="6" formatCode="General">
                  <c:v>46.54</c:v>
                </c:pt>
                <c:pt idx="8" formatCode="General">
                  <c:v>97.39</c:v>
                </c:pt>
                <c:pt idx="9" formatCode="General">
                  <c:v>68.099999999999994</c:v>
                </c:pt>
                <c:pt idx="10" formatCode="General">
                  <c:v>46.34</c:v>
                </c:pt>
                <c:pt idx="12">
                  <c:v>85.77</c:v>
                </c:pt>
                <c:pt idx="13">
                  <c:v>90.16</c:v>
                </c:pt>
                <c:pt idx="14">
                  <c:v>81.16</c:v>
                </c:pt>
                <c:pt idx="16" formatCode="General">
                  <c:v>93.05</c:v>
                </c:pt>
                <c:pt idx="17" formatCode="General">
                  <c:v>89.63</c:v>
                </c:pt>
                <c:pt idx="18" formatCode="General">
                  <c:v>81.400000000000006</c:v>
                </c:pt>
                <c:pt idx="20" formatCode="General">
                  <c:v>98.8</c:v>
                </c:pt>
                <c:pt idx="21" formatCode="General">
                  <c:v>96.14</c:v>
                </c:pt>
                <c:pt idx="22" formatCode="General">
                  <c:v>84.83</c:v>
                </c:pt>
                <c:pt idx="24">
                  <c:v>89.21</c:v>
                </c:pt>
                <c:pt idx="25">
                  <c:v>90.03</c:v>
                </c:pt>
                <c:pt idx="26">
                  <c:v>88.96</c:v>
                </c:pt>
                <c:pt idx="28" formatCode="General">
                  <c:v>92.61</c:v>
                </c:pt>
                <c:pt idx="29" formatCode="General">
                  <c:v>90.26</c:v>
                </c:pt>
                <c:pt idx="30" formatCode="General">
                  <c:v>90.94</c:v>
                </c:pt>
                <c:pt idx="32" formatCode="General">
                  <c:v>94.7</c:v>
                </c:pt>
                <c:pt idx="33" formatCode="General">
                  <c:v>93.85</c:v>
                </c:pt>
                <c:pt idx="34" formatCode="General">
                  <c:v>96.9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47A-5843-AECA-5E88573E3443}"/>
            </c:ext>
          </c:extLst>
        </c:ser>
        <c:ser>
          <c:idx val="1"/>
          <c:order val="1"/>
          <c:tx>
            <c:v>Reagent (3)</c:v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'Graphiques simplifiés poster'!$G$2:$I$38</c:f>
              <c:multiLvlStrCache>
                <c:ptCount val="35"/>
                <c:lvl>
                  <c:pt idx="0">
                    <c:v>1</c:v>
                  </c:pt>
                  <c:pt idx="1">
                    <c:v>3</c:v>
                  </c:pt>
                  <c:pt idx="2">
                    <c:v>5</c:v>
                  </c:pt>
                  <c:pt idx="4">
                    <c:v>1</c:v>
                  </c:pt>
                  <c:pt idx="5">
                    <c:v>3</c:v>
                  </c:pt>
                  <c:pt idx="6">
                    <c:v>5</c:v>
                  </c:pt>
                  <c:pt idx="8">
                    <c:v>1</c:v>
                  </c:pt>
                  <c:pt idx="9">
                    <c:v>3</c:v>
                  </c:pt>
                  <c:pt idx="10">
                    <c:v>5</c:v>
                  </c:pt>
                  <c:pt idx="12">
                    <c:v>1</c:v>
                  </c:pt>
                  <c:pt idx="13">
                    <c:v>3</c:v>
                  </c:pt>
                  <c:pt idx="14">
                    <c:v>5</c:v>
                  </c:pt>
                  <c:pt idx="16">
                    <c:v>1</c:v>
                  </c:pt>
                  <c:pt idx="17">
                    <c:v>3</c:v>
                  </c:pt>
                  <c:pt idx="18">
                    <c:v>5</c:v>
                  </c:pt>
                  <c:pt idx="20">
                    <c:v>1</c:v>
                  </c:pt>
                  <c:pt idx="21">
                    <c:v>3</c:v>
                  </c:pt>
                  <c:pt idx="22">
                    <c:v>5</c:v>
                  </c:pt>
                  <c:pt idx="24">
                    <c:v>1</c:v>
                  </c:pt>
                  <c:pt idx="25">
                    <c:v>3</c:v>
                  </c:pt>
                  <c:pt idx="26">
                    <c:v>5</c:v>
                  </c:pt>
                  <c:pt idx="28">
                    <c:v>1</c:v>
                  </c:pt>
                  <c:pt idx="29">
                    <c:v>3</c:v>
                  </c:pt>
                  <c:pt idx="30">
                    <c:v>5</c:v>
                  </c:pt>
                  <c:pt idx="32">
                    <c:v>1</c:v>
                  </c:pt>
                  <c:pt idx="33">
                    <c:v>3</c:v>
                  </c:pt>
                  <c:pt idx="34">
                    <c:v>5</c:v>
                  </c:pt>
                </c:lvl>
                <c:lvl>
                  <c:pt idx="0">
                    <c:v>0.0</c:v>
                  </c:pt>
                  <c:pt idx="3">
                    <c:v> </c:v>
                  </c:pt>
                  <c:pt idx="4">
                    <c:v>0.2</c:v>
                  </c:pt>
                  <c:pt idx="7">
                    <c:v> </c:v>
                  </c:pt>
                  <c:pt idx="8">
                    <c:v>1.0</c:v>
                  </c:pt>
                  <c:pt idx="12">
                    <c:v>0.0</c:v>
                  </c:pt>
                  <c:pt idx="15">
                    <c:v> </c:v>
                  </c:pt>
                  <c:pt idx="16">
                    <c:v>0.2</c:v>
                  </c:pt>
                  <c:pt idx="19">
                    <c:v> </c:v>
                  </c:pt>
                  <c:pt idx="20">
                    <c:v>1.0</c:v>
                  </c:pt>
                  <c:pt idx="24">
                    <c:v>0.0</c:v>
                  </c:pt>
                  <c:pt idx="27">
                    <c:v> </c:v>
                  </c:pt>
                  <c:pt idx="28">
                    <c:v>0.2</c:v>
                  </c:pt>
                  <c:pt idx="31">
                    <c:v> </c:v>
                  </c:pt>
                  <c:pt idx="32">
                    <c:v>1.0</c:v>
                  </c:pt>
                </c:lvl>
                <c:lvl>
                  <c:pt idx="0">
                    <c:v>250 °C</c:v>
                  </c:pt>
                  <c:pt idx="11">
                    <c:v> </c:v>
                  </c:pt>
                  <c:pt idx="12">
                    <c:v>270 °C</c:v>
                  </c:pt>
                  <c:pt idx="23">
                    <c:v> </c:v>
                  </c:pt>
                  <c:pt idx="24">
                    <c:v>290 °C</c:v>
                  </c:pt>
                </c:lvl>
              </c:multiLvlStrCache>
              <c:extLst/>
            </c:multiLvlStrRef>
          </c:cat>
          <c:val>
            <c:numRef>
              <c:f>'Graphiques simplifiés poster'!$D$2:$D$38</c:f>
              <c:numCache>
                <c:formatCode>0.0</c:formatCode>
                <c:ptCount val="35"/>
                <c:pt idx="0">
                  <c:v>2.96</c:v>
                </c:pt>
                <c:pt idx="1">
                  <c:v>35.01</c:v>
                </c:pt>
                <c:pt idx="2">
                  <c:v>53.56</c:v>
                </c:pt>
                <c:pt idx="4" formatCode="General">
                  <c:v>5.94</c:v>
                </c:pt>
                <c:pt idx="5" formatCode="General">
                  <c:v>31.47</c:v>
                </c:pt>
                <c:pt idx="6" formatCode="General">
                  <c:v>53.46</c:v>
                </c:pt>
                <c:pt idx="8" formatCode="General">
                  <c:v>2.61</c:v>
                </c:pt>
                <c:pt idx="9" formatCode="General">
                  <c:v>31.9</c:v>
                </c:pt>
                <c:pt idx="10" formatCode="General">
                  <c:v>53.6</c:v>
                </c:pt>
                <c:pt idx="12">
                  <c:v>0.22</c:v>
                </c:pt>
                <c:pt idx="13">
                  <c:v>2.83</c:v>
                </c:pt>
                <c:pt idx="14">
                  <c:v>13.81</c:v>
                </c:pt>
                <c:pt idx="16" formatCode="General">
                  <c:v>1.82</c:v>
                </c:pt>
                <c:pt idx="17" formatCode="General">
                  <c:v>5.19</c:v>
                </c:pt>
                <c:pt idx="18" formatCode="General">
                  <c:v>15.53</c:v>
                </c:pt>
                <c:pt idx="20" formatCode="General">
                  <c:v>1.1599999999999999</c:v>
                </c:pt>
                <c:pt idx="21" formatCode="General">
                  <c:v>3.86</c:v>
                </c:pt>
                <c:pt idx="22" formatCode="General">
                  <c:v>15.17</c:v>
                </c:pt>
                <c:pt idx="24">
                  <c:v>0</c:v>
                </c:pt>
                <c:pt idx="25">
                  <c:v>0.23</c:v>
                </c:pt>
                <c:pt idx="26">
                  <c:v>1.23</c:v>
                </c:pt>
                <c:pt idx="28" formatCode="General">
                  <c:v>1.77</c:v>
                </c:pt>
                <c:pt idx="29" formatCode="General">
                  <c:v>2</c:v>
                </c:pt>
                <c:pt idx="30" formatCode="General">
                  <c:v>2.84</c:v>
                </c:pt>
                <c:pt idx="32" formatCode="General">
                  <c:v>1.7</c:v>
                </c:pt>
                <c:pt idx="33" formatCode="General">
                  <c:v>0.6</c:v>
                </c:pt>
                <c:pt idx="34" formatCode="General">
                  <c:v>0.6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47A-5843-AECA-5E88573E3443}"/>
            </c:ext>
          </c:extLst>
        </c:ser>
        <c:ser>
          <c:idx val="2"/>
          <c:order val="2"/>
          <c:tx>
            <c:v>Isomer (5)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multiLvlStrRef>
              <c:f>'Graphiques simplifiés poster'!$G$2:$I$38</c:f>
              <c:multiLvlStrCache>
                <c:ptCount val="35"/>
                <c:lvl>
                  <c:pt idx="0">
                    <c:v>1</c:v>
                  </c:pt>
                  <c:pt idx="1">
                    <c:v>3</c:v>
                  </c:pt>
                  <c:pt idx="2">
                    <c:v>5</c:v>
                  </c:pt>
                  <c:pt idx="4">
                    <c:v>1</c:v>
                  </c:pt>
                  <c:pt idx="5">
                    <c:v>3</c:v>
                  </c:pt>
                  <c:pt idx="6">
                    <c:v>5</c:v>
                  </c:pt>
                  <c:pt idx="8">
                    <c:v>1</c:v>
                  </c:pt>
                  <c:pt idx="9">
                    <c:v>3</c:v>
                  </c:pt>
                  <c:pt idx="10">
                    <c:v>5</c:v>
                  </c:pt>
                  <c:pt idx="12">
                    <c:v>1</c:v>
                  </c:pt>
                  <c:pt idx="13">
                    <c:v>3</c:v>
                  </c:pt>
                  <c:pt idx="14">
                    <c:v>5</c:v>
                  </c:pt>
                  <c:pt idx="16">
                    <c:v>1</c:v>
                  </c:pt>
                  <c:pt idx="17">
                    <c:v>3</c:v>
                  </c:pt>
                  <c:pt idx="18">
                    <c:v>5</c:v>
                  </c:pt>
                  <c:pt idx="20">
                    <c:v>1</c:v>
                  </c:pt>
                  <c:pt idx="21">
                    <c:v>3</c:v>
                  </c:pt>
                  <c:pt idx="22">
                    <c:v>5</c:v>
                  </c:pt>
                  <c:pt idx="24">
                    <c:v>1</c:v>
                  </c:pt>
                  <c:pt idx="25">
                    <c:v>3</c:v>
                  </c:pt>
                  <c:pt idx="26">
                    <c:v>5</c:v>
                  </c:pt>
                  <c:pt idx="28">
                    <c:v>1</c:v>
                  </c:pt>
                  <c:pt idx="29">
                    <c:v>3</c:v>
                  </c:pt>
                  <c:pt idx="30">
                    <c:v>5</c:v>
                  </c:pt>
                  <c:pt idx="32">
                    <c:v>1</c:v>
                  </c:pt>
                  <c:pt idx="33">
                    <c:v>3</c:v>
                  </c:pt>
                  <c:pt idx="34">
                    <c:v>5</c:v>
                  </c:pt>
                </c:lvl>
                <c:lvl>
                  <c:pt idx="0">
                    <c:v>0.0</c:v>
                  </c:pt>
                  <c:pt idx="3">
                    <c:v> </c:v>
                  </c:pt>
                  <c:pt idx="4">
                    <c:v>0.2</c:v>
                  </c:pt>
                  <c:pt idx="7">
                    <c:v> </c:v>
                  </c:pt>
                  <c:pt idx="8">
                    <c:v>1.0</c:v>
                  </c:pt>
                  <c:pt idx="12">
                    <c:v>0.0</c:v>
                  </c:pt>
                  <c:pt idx="15">
                    <c:v> </c:v>
                  </c:pt>
                  <c:pt idx="16">
                    <c:v>0.2</c:v>
                  </c:pt>
                  <c:pt idx="19">
                    <c:v> </c:v>
                  </c:pt>
                  <c:pt idx="20">
                    <c:v>1.0</c:v>
                  </c:pt>
                  <c:pt idx="24">
                    <c:v>0.0</c:v>
                  </c:pt>
                  <c:pt idx="27">
                    <c:v> </c:v>
                  </c:pt>
                  <c:pt idx="28">
                    <c:v>0.2</c:v>
                  </c:pt>
                  <c:pt idx="31">
                    <c:v> </c:v>
                  </c:pt>
                  <c:pt idx="32">
                    <c:v>1.0</c:v>
                  </c:pt>
                </c:lvl>
                <c:lvl>
                  <c:pt idx="0">
                    <c:v>250 °C</c:v>
                  </c:pt>
                  <c:pt idx="11">
                    <c:v> </c:v>
                  </c:pt>
                  <c:pt idx="12">
                    <c:v>270 °C</c:v>
                  </c:pt>
                  <c:pt idx="23">
                    <c:v> </c:v>
                  </c:pt>
                  <c:pt idx="24">
                    <c:v>290 °C</c:v>
                  </c:pt>
                </c:lvl>
              </c:multiLvlStrCache>
              <c:extLst/>
            </c:multiLvlStrRef>
          </c:cat>
          <c:val>
            <c:numRef>
              <c:f>'Graphiques simplifiés poster'!$F$2:$F$38</c:f>
              <c:numCache>
                <c:formatCode>0.0</c:formatCode>
                <c:ptCount val="35"/>
                <c:pt idx="0">
                  <c:v>6.83</c:v>
                </c:pt>
                <c:pt idx="1">
                  <c:v>2.5</c:v>
                </c:pt>
                <c:pt idx="2">
                  <c:v>1.04</c:v>
                </c:pt>
                <c:pt idx="4" formatCode="General">
                  <c:v>5.46</c:v>
                </c:pt>
                <c:pt idx="5" formatCode="General">
                  <c:v>2.0300000000000002</c:v>
                </c:pt>
                <c:pt idx="6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2" formatCode="General">
                  <c:v>14.01</c:v>
                </c:pt>
                <c:pt idx="13" formatCode="General">
                  <c:v>7.01</c:v>
                </c:pt>
                <c:pt idx="14" formatCode="General">
                  <c:v>5.0299999999999994</c:v>
                </c:pt>
                <c:pt idx="16" formatCode="General">
                  <c:v>5.1199999999999992</c:v>
                </c:pt>
                <c:pt idx="17" formatCode="General">
                  <c:v>5.18</c:v>
                </c:pt>
                <c:pt idx="18" formatCode="General">
                  <c:v>3.0700000000000003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4" formatCode="General">
                  <c:v>10.879999999999999</c:v>
                </c:pt>
                <c:pt idx="25" formatCode="General">
                  <c:v>9.74</c:v>
                </c:pt>
                <c:pt idx="26" formatCode="General">
                  <c:v>9.8000000000000007</c:v>
                </c:pt>
                <c:pt idx="28" formatCode="General">
                  <c:v>5.62</c:v>
                </c:pt>
                <c:pt idx="29" formatCode="General">
                  <c:v>7.73</c:v>
                </c:pt>
                <c:pt idx="30" formatCode="General">
                  <c:v>6.2200000000000006</c:v>
                </c:pt>
                <c:pt idx="32" formatCode="General">
                  <c:v>3.58</c:v>
                </c:pt>
                <c:pt idx="33" formatCode="General">
                  <c:v>5.49</c:v>
                </c:pt>
                <c:pt idx="34" formatCode="General">
                  <c:v>2.2999999999999998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47A-5843-AECA-5E88573E3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053057248"/>
        <c:axId val="1053052352"/>
      </c:barChart>
      <c:catAx>
        <c:axId val="105305724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530523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530523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530572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404D-A407-B742-B3A9-CD69DF39A939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2F5D5-226F-914A-A663-09CA611D42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2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Pasteur </a:t>
            </a:r>
            <a:r>
              <a:rPr lang="en-US" dirty="0" err="1"/>
              <a:t>explique</a:t>
            </a:r>
            <a:r>
              <a:rPr lang="en-US" dirty="0"/>
              <a:t> de </a:t>
            </a:r>
            <a:r>
              <a:rPr lang="en-US" dirty="0" err="1"/>
              <a:t>phénomène</a:t>
            </a:r>
            <a:r>
              <a:rPr lang="en-US" dirty="0"/>
              <a:t> de fermentation 1864</a:t>
            </a:r>
          </a:p>
          <a:p>
            <a:r>
              <a:rPr lang="en-US" dirty="0"/>
              <a:t>Koch </a:t>
            </a:r>
            <a:r>
              <a:rPr lang="en-US" dirty="0" err="1"/>
              <a:t>découvre</a:t>
            </a:r>
            <a:r>
              <a:rPr lang="en-US" dirty="0"/>
              <a:t> que la </a:t>
            </a:r>
            <a:r>
              <a:rPr lang="en-US" dirty="0" err="1"/>
              <a:t>tuberculose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due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bactérie</a:t>
            </a:r>
            <a:r>
              <a:rPr lang="en-US" dirty="0"/>
              <a:t> 1882</a:t>
            </a:r>
          </a:p>
          <a:p>
            <a:r>
              <a:rPr lang="en-US" dirty="0" err="1"/>
              <a:t>Flemming</a:t>
            </a:r>
            <a:r>
              <a:rPr lang="en-US" dirty="0"/>
              <a:t> </a:t>
            </a:r>
            <a:r>
              <a:rPr lang="en-US" dirty="0" err="1"/>
              <a:t>découvre</a:t>
            </a:r>
            <a:r>
              <a:rPr lang="en-US" dirty="0"/>
              <a:t> la </a:t>
            </a:r>
            <a:r>
              <a:rPr lang="en-US" dirty="0" err="1"/>
              <a:t>pénicilline</a:t>
            </a:r>
            <a:r>
              <a:rPr lang="en-US" dirty="0"/>
              <a:t> 1929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52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DMAD : dimethyl </a:t>
            </a:r>
            <a:r>
              <a:rPr lang="en-US" dirty="0" err="1"/>
              <a:t>acetylenedicarboxylate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0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 glycine c13: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magnesium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carbonate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13C 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fait à partir de Mg(OMe)2 et de 13CO2  Vs 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Nitromethane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Puis réduction du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nitro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amine avec H2 Pd/C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67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Enolate E </a:t>
            </a:r>
            <a:r>
              <a:rPr lang="en-US" dirty="0" err="1"/>
              <a:t>ou</a:t>
            </a:r>
            <a:r>
              <a:rPr lang="en-US" dirty="0"/>
              <a:t> Z plus stable ? (</a:t>
            </a:r>
            <a:r>
              <a:rPr lang="en-US" dirty="0" err="1"/>
              <a:t>Lipkowitz</a:t>
            </a:r>
            <a:r>
              <a:rPr lang="en-US" dirty="0"/>
              <a:t> 1990)</a:t>
            </a:r>
          </a:p>
          <a:p>
            <a:r>
              <a:rPr lang="fr-BE" dirty="0"/>
              <a:t>I</a:t>
            </a:r>
            <a:r>
              <a:rPr lang="fr-BE" i="1" dirty="0"/>
              <a:t>f a </a:t>
            </a:r>
            <a:r>
              <a:rPr lang="fr-BE" i="1" dirty="0" err="1"/>
              <a:t>small</a:t>
            </a:r>
            <a:r>
              <a:rPr lang="fr-BE" i="1" dirty="0"/>
              <a:t> </a:t>
            </a:r>
            <a:r>
              <a:rPr lang="fr-BE" i="1" dirty="0" err="1"/>
              <a:t>metal</a:t>
            </a:r>
            <a:r>
              <a:rPr lang="fr-BE" i="1" dirty="0"/>
              <a:t> ion </a:t>
            </a:r>
            <a:r>
              <a:rPr lang="fr-BE" i="1" dirty="0" err="1"/>
              <a:t>like</a:t>
            </a:r>
            <a:r>
              <a:rPr lang="fr-BE" i="1" dirty="0"/>
              <a:t> lithium </a:t>
            </a:r>
            <a:r>
              <a:rPr lang="fr-BE" i="1" dirty="0" err="1"/>
              <a:t>had</a:t>
            </a:r>
            <a:r>
              <a:rPr lang="fr-BE" i="1" dirty="0"/>
              <a:t> been </a:t>
            </a:r>
            <a:r>
              <a:rPr lang="fr-BE" i="1" dirty="0" err="1"/>
              <a:t>included</a:t>
            </a:r>
            <a:r>
              <a:rPr lang="fr-BE" i="1" dirty="0"/>
              <a:t> in the </a:t>
            </a:r>
            <a:r>
              <a:rPr lang="fr-BE" i="1" dirty="0" err="1"/>
              <a:t>calculation</a:t>
            </a:r>
            <a:r>
              <a:rPr lang="fr-BE" i="1" dirty="0"/>
              <a:t> the 2 </a:t>
            </a:r>
            <a:r>
              <a:rPr lang="fr-BE" i="1" dirty="0" err="1"/>
              <a:t>enolate</a:t>
            </a:r>
            <a:r>
              <a:rPr lang="fr-BE" i="1" dirty="0"/>
              <a:t> </a:t>
            </a:r>
            <a:r>
              <a:rPr lang="fr-BE" i="1" dirty="0" err="1"/>
              <a:t>would</a:t>
            </a:r>
            <a:r>
              <a:rPr lang="fr-BE" i="1" dirty="0"/>
              <a:t> </a:t>
            </a:r>
            <a:r>
              <a:rPr lang="fr-BE" i="1" dirty="0" err="1"/>
              <a:t>be</a:t>
            </a:r>
            <a:r>
              <a:rPr lang="fr-BE" i="1" dirty="0"/>
              <a:t> more stable. </a:t>
            </a:r>
            <a:r>
              <a:rPr lang="fr-BE" i="1" dirty="0" err="1"/>
              <a:t>These</a:t>
            </a:r>
            <a:r>
              <a:rPr lang="fr-BE" i="1" dirty="0"/>
              <a:t> </a:t>
            </a:r>
            <a:r>
              <a:rPr lang="fr-BE" i="1" dirty="0" err="1"/>
              <a:t>small</a:t>
            </a:r>
            <a:r>
              <a:rPr lang="fr-BE" i="1" dirty="0"/>
              <a:t> ions </a:t>
            </a:r>
            <a:r>
              <a:rPr lang="fr-BE" i="1" dirty="0" err="1"/>
              <a:t>can</a:t>
            </a:r>
            <a:r>
              <a:rPr lang="fr-BE" i="1" dirty="0"/>
              <a:t> </a:t>
            </a:r>
            <a:r>
              <a:rPr lang="fr-BE" i="1" dirty="0" err="1"/>
              <a:t>associate</a:t>
            </a:r>
            <a:r>
              <a:rPr lang="fr-BE" i="1" dirty="0"/>
              <a:t> </a:t>
            </a:r>
            <a:r>
              <a:rPr lang="fr-BE" i="1" dirty="0" err="1"/>
              <a:t>with</a:t>
            </a:r>
            <a:r>
              <a:rPr lang="fr-BE" i="1" dirty="0"/>
              <a:t> </a:t>
            </a:r>
            <a:r>
              <a:rPr lang="fr-BE" i="1" dirty="0" err="1"/>
              <a:t>both</a:t>
            </a:r>
            <a:r>
              <a:rPr lang="fr-BE" i="1" dirty="0"/>
              <a:t> the N and O</a:t>
            </a:r>
            <a:r>
              <a:rPr lang="fr-BE" i="1" baseline="30000" dirty="0"/>
              <a:t>-</a:t>
            </a:r>
            <a:r>
              <a:rPr lang="fr-BE" i="1" dirty="0"/>
              <a:t> </a:t>
            </a:r>
            <a:r>
              <a:rPr lang="fr-BE" i="1" dirty="0" err="1"/>
              <a:t>atoms</a:t>
            </a:r>
            <a:r>
              <a:rPr lang="fr-BE" i="1" dirty="0"/>
              <a:t> </a:t>
            </a:r>
            <a:r>
              <a:rPr lang="fr-BE" i="1" dirty="0" err="1"/>
              <a:t>simultaneously</a:t>
            </a:r>
            <a:r>
              <a:rPr lang="fr-BE" i="1" dirty="0"/>
              <a:t> to </a:t>
            </a:r>
            <a:r>
              <a:rPr lang="fr-BE" i="1" dirty="0" err="1"/>
              <a:t>stablize</a:t>
            </a:r>
            <a:r>
              <a:rPr lang="fr-BE" i="1" dirty="0"/>
              <a:t> the 2 </a:t>
            </a:r>
            <a:r>
              <a:rPr lang="fr-BE" i="1" dirty="0" err="1"/>
              <a:t>form</a:t>
            </a:r>
            <a:r>
              <a:rPr lang="fr-BE" i="1" dirty="0"/>
              <a:t> by orbital interactions and/or </a:t>
            </a:r>
            <a:r>
              <a:rPr lang="fr-BE" i="1" dirty="0" err="1"/>
              <a:t>coulombic</a:t>
            </a:r>
            <a:r>
              <a:rPr lang="fr-BE" i="1" dirty="0"/>
              <a:t> attractions. For large ammonium </a:t>
            </a:r>
            <a:r>
              <a:rPr lang="fr-BE" i="1" dirty="0" err="1"/>
              <a:t>counter</a:t>
            </a:r>
            <a:r>
              <a:rPr lang="fr-BE" i="1" dirty="0"/>
              <a:t> ions, </a:t>
            </a:r>
            <a:r>
              <a:rPr lang="fr-BE" i="1" dirty="0" err="1"/>
              <a:t>which</a:t>
            </a:r>
            <a:r>
              <a:rPr lang="fr-BE" i="1" dirty="0"/>
              <a:t> have a diffuse charge distribution, </a:t>
            </a:r>
            <a:r>
              <a:rPr lang="fr-BE" i="1" dirty="0" err="1"/>
              <a:t>it</a:t>
            </a:r>
            <a:r>
              <a:rPr lang="fr-BE" i="1" dirty="0"/>
              <a:t> </a:t>
            </a:r>
            <a:r>
              <a:rPr lang="fr-BE" i="1" dirty="0" err="1"/>
              <a:t>is</a:t>
            </a:r>
            <a:r>
              <a:rPr lang="fr-BE" i="1" dirty="0"/>
              <a:t> </a:t>
            </a:r>
            <a:r>
              <a:rPr lang="fr-BE" i="1" dirty="0" err="1"/>
              <a:t>unlikely</a:t>
            </a:r>
            <a:r>
              <a:rPr lang="fr-BE" i="1" dirty="0"/>
              <a:t> </a:t>
            </a:r>
            <a:r>
              <a:rPr lang="fr-BE" i="1" dirty="0" err="1"/>
              <a:t>that</a:t>
            </a:r>
            <a:r>
              <a:rPr lang="fr-BE" i="1" dirty="0"/>
              <a:t> </a:t>
            </a:r>
            <a:r>
              <a:rPr lang="fr-BE" i="1" dirty="0" err="1"/>
              <a:t>such</a:t>
            </a:r>
            <a:r>
              <a:rPr lang="fr-BE" i="1" dirty="0"/>
              <a:t> </a:t>
            </a:r>
            <a:r>
              <a:rPr lang="fr-BE" i="1" dirty="0" err="1"/>
              <a:t>chelation</a:t>
            </a:r>
            <a:r>
              <a:rPr lang="fr-BE" i="1" dirty="0"/>
              <a:t> of the </a:t>
            </a:r>
            <a:r>
              <a:rPr lang="fr-BE" i="1" dirty="0" err="1"/>
              <a:t>enolate</a:t>
            </a:r>
            <a:r>
              <a:rPr lang="fr-BE" i="1" dirty="0"/>
              <a:t> </a:t>
            </a:r>
            <a:r>
              <a:rPr lang="fr-BE" i="1" dirty="0" err="1"/>
              <a:t>is</a:t>
            </a:r>
            <a:r>
              <a:rPr lang="fr-BE" i="1" dirty="0"/>
              <a:t> important.</a:t>
            </a:r>
          </a:p>
          <a:p>
            <a:r>
              <a:rPr lang="fr-BE" i="1" dirty="0"/>
              <a:t>(…)</a:t>
            </a:r>
          </a:p>
          <a:p>
            <a:r>
              <a:rPr lang="fr-BE" i="1" dirty="0" err="1"/>
              <a:t>Generally</a:t>
            </a:r>
            <a:r>
              <a:rPr lang="fr-BE" i="1" dirty="0"/>
              <a:t>, but not </a:t>
            </a:r>
            <a:r>
              <a:rPr lang="fr-BE" i="1" dirty="0" err="1"/>
              <a:t>always</a:t>
            </a:r>
            <a:r>
              <a:rPr lang="fr-BE" i="1" dirty="0"/>
              <a:t>, the Z </a:t>
            </a:r>
            <a:r>
              <a:rPr lang="fr-BE" i="1" dirty="0" err="1"/>
              <a:t>enolate</a:t>
            </a:r>
            <a:r>
              <a:rPr lang="fr-BE" i="1" dirty="0"/>
              <a:t> surfaces have </a:t>
            </a:r>
            <a:r>
              <a:rPr lang="fr-BE" i="1" dirty="0" err="1"/>
              <a:t>lower</a:t>
            </a:r>
            <a:r>
              <a:rPr lang="fr-BE" i="1" dirty="0"/>
              <a:t> minima </a:t>
            </a:r>
            <a:r>
              <a:rPr lang="fr-BE" i="1" dirty="0" err="1"/>
              <a:t>than</a:t>
            </a:r>
            <a:r>
              <a:rPr lang="fr-BE" i="1" dirty="0"/>
              <a:t> the E </a:t>
            </a:r>
            <a:r>
              <a:rPr lang="fr-BE" i="1" dirty="0" err="1"/>
              <a:t>enolates</a:t>
            </a:r>
            <a:r>
              <a:rPr lang="fr-BE" i="1" dirty="0"/>
              <a:t>.</a:t>
            </a:r>
          </a:p>
          <a:p>
            <a:r>
              <a:rPr lang="fr-BE" i="0" dirty="0"/>
              <a:t>Ils montrent ensuite que c’est l’</a:t>
            </a:r>
            <a:r>
              <a:rPr lang="fr-BE" i="0" dirty="0" err="1"/>
              <a:t>énolate</a:t>
            </a:r>
            <a:r>
              <a:rPr lang="fr-BE" i="0" dirty="0"/>
              <a:t> Z qui est actif</a:t>
            </a:r>
          </a:p>
          <a:p>
            <a:endParaRPr lang="fr-BE" i="1" dirty="0"/>
          </a:p>
          <a:p>
            <a:r>
              <a:rPr lang="fr-BE" i="1" dirty="0"/>
              <a:t>Interaction majoritairement </a:t>
            </a:r>
            <a:r>
              <a:rPr lang="fr-BE" i="1" dirty="0" err="1"/>
              <a:t>coulombique</a:t>
            </a:r>
            <a:r>
              <a:rPr lang="fr-BE" i="1" dirty="0"/>
              <a:t> (charge </a:t>
            </a:r>
            <a:r>
              <a:rPr lang="fr-BE" i="1" dirty="0" err="1"/>
              <a:t>delocalisée</a:t>
            </a:r>
            <a:r>
              <a:rPr lang="fr-BE" i="1" dirty="0"/>
              <a:t>)</a:t>
            </a:r>
          </a:p>
          <a:p>
            <a:endParaRPr lang="fr-BE" i="1" dirty="0"/>
          </a:p>
          <a:p>
            <a:r>
              <a:rPr lang="fr-BE" i="0"/>
              <a:t>18.7 et 22.8 contre 18.8 et 19.2 (dans DMSO)</a:t>
            </a:r>
            <a:endParaRPr lang="en-US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60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spécifier</a:t>
            </a:r>
            <a:r>
              <a:rPr lang="en-US" dirty="0"/>
              <a:t> </a:t>
            </a:r>
            <a:r>
              <a:rPr lang="en-US" dirty="0" err="1"/>
              <a:t>colonne</a:t>
            </a:r>
            <a:r>
              <a:rPr lang="en-US" dirty="0"/>
              <a:t> et conditions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08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5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pKa piperidine = 11.2</a:t>
            </a:r>
          </a:p>
          <a:p>
            <a:r>
              <a:rPr lang="en-US" dirty="0"/>
              <a:t>pKa amine de </a:t>
            </a:r>
            <a:r>
              <a:rPr lang="en-US" dirty="0" err="1"/>
              <a:t>l’acide</a:t>
            </a:r>
            <a:r>
              <a:rPr lang="en-US" dirty="0"/>
              <a:t> </a:t>
            </a:r>
            <a:r>
              <a:rPr lang="en-US" dirty="0" err="1"/>
              <a:t>glutamique</a:t>
            </a:r>
            <a:r>
              <a:rPr lang="en-US" dirty="0"/>
              <a:t> = 9.6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85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9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 </a:t>
            </a:r>
            <a:r>
              <a:rPr lang="en-US" dirty="0" err="1"/>
              <a:t>acide</a:t>
            </a:r>
            <a:r>
              <a:rPr lang="en-US" dirty="0"/>
              <a:t> </a:t>
            </a:r>
            <a:r>
              <a:rPr lang="en-US" dirty="0" err="1"/>
              <a:t>glutamique</a:t>
            </a:r>
            <a:r>
              <a:rPr lang="en-US" dirty="0"/>
              <a:t> </a:t>
            </a:r>
            <a:r>
              <a:rPr lang="en-US" dirty="0" err="1"/>
              <a:t>pka</a:t>
            </a:r>
            <a:r>
              <a:rPr lang="en-US" dirty="0"/>
              <a:t> COOH lateral </a:t>
            </a:r>
            <a:r>
              <a:rPr lang="en-US" dirty="0" err="1"/>
              <a:t>à</a:t>
            </a:r>
            <a:r>
              <a:rPr lang="en-US" dirty="0"/>
              <a:t> 4.2 et COOH </a:t>
            </a:r>
            <a:r>
              <a:rPr lang="en-US" dirty="0" err="1"/>
              <a:t>à</a:t>
            </a:r>
            <a:r>
              <a:rPr lang="en-US" dirty="0"/>
              <a:t> 2.2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96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Environ 15 Ci </a:t>
            </a:r>
            <a:r>
              <a:rPr lang="en-US" dirty="0" err="1"/>
              <a:t>dans</a:t>
            </a:r>
            <a:r>
              <a:rPr lang="en-US" dirty="0"/>
              <a:t> FP + </a:t>
            </a:r>
            <a:r>
              <a:rPr lang="en-US" dirty="0" err="1"/>
              <a:t>adaptateur</a:t>
            </a:r>
            <a:endParaRPr lang="en-US" dirty="0"/>
          </a:p>
          <a:p>
            <a:r>
              <a:rPr lang="en-US" dirty="0"/>
              <a:t>A = 2,55 . P(bar) . V(mL)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99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tritium, four tritium, </a:t>
            </a:r>
            <a:r>
              <a:rPr lang="en-US" dirty="0" err="1"/>
              <a:t>désintégrations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3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36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30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35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1-(4,4-Dimethyl- 2,6-dioxocyclohex-1-ylidene)-3-mehtylbutyl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Acide de </a:t>
            </a:r>
            <a:r>
              <a:rPr lang="fr-B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meldrum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vérifier </a:t>
            </a:r>
            <a:r>
              <a:rPr lang="fr-B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prepratin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composé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Vérifier </a:t>
            </a:r>
            <a:r>
              <a:rPr lang="fr-B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mecanisme</a:t>
            </a:r>
            <a:r>
              <a:rPr lang="fr-B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activation</a:t>
            </a:r>
            <a:endParaRPr lang="fr-BE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32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stratégie</a:t>
            </a:r>
            <a:r>
              <a:rPr lang="en-US" sz="1800" dirty="0"/>
              <a:t> compatible avec </a:t>
            </a:r>
            <a:r>
              <a:rPr lang="en-US" sz="1800" dirty="0" err="1"/>
              <a:t>amidations</a:t>
            </a:r>
            <a:r>
              <a:rPr lang="en-US" sz="1800" dirty="0"/>
              <a:t> pour </a:t>
            </a:r>
            <a:r>
              <a:rPr lang="en-US" sz="1800" dirty="0" err="1"/>
              <a:t>préparation</a:t>
            </a:r>
            <a:r>
              <a:rPr lang="en-US" sz="1800" dirty="0"/>
              <a:t> de fragments de peptidoglycan </a:t>
            </a:r>
            <a:r>
              <a:rPr lang="en-US" sz="1800" dirty="0" err="1"/>
              <a:t>amidé</a:t>
            </a:r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00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6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 que les </a:t>
            </a:r>
            <a:r>
              <a:rPr lang="en-US" dirty="0" err="1"/>
              <a:t>deux</a:t>
            </a:r>
            <a:r>
              <a:rPr lang="en-US" dirty="0"/>
              <a:t> </a:t>
            </a:r>
            <a:r>
              <a:rPr lang="en-US" dirty="0" err="1"/>
              <a:t>cotés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liés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des parties </a:t>
            </a:r>
            <a:r>
              <a:rPr lang="en-US" dirty="0" err="1"/>
              <a:t>différentes</a:t>
            </a:r>
            <a:r>
              <a:rPr lang="en-US" dirty="0"/>
              <a:t> !</a:t>
            </a:r>
          </a:p>
          <a:p>
            <a:r>
              <a:rPr lang="en-US" dirty="0"/>
              <a:t>Liaisons </a:t>
            </a:r>
            <a:r>
              <a:rPr lang="en-US" dirty="0" err="1"/>
              <a:t>glycosidique</a:t>
            </a:r>
            <a:r>
              <a:rPr lang="en-US" dirty="0"/>
              <a:t> beta 1-4 </a:t>
            </a:r>
            <a:r>
              <a:rPr lang="en-US" dirty="0" err="1"/>
              <a:t>compté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partir</a:t>
            </a:r>
            <a:r>
              <a:rPr lang="en-US" dirty="0"/>
              <a:t> de </a:t>
            </a:r>
            <a:r>
              <a:rPr lang="en-US" dirty="0" err="1"/>
              <a:t>l’anomérique</a:t>
            </a:r>
            <a:r>
              <a:rPr lang="en-US" dirty="0"/>
              <a:t> (=</a:t>
            </a:r>
            <a:r>
              <a:rPr lang="en-US" dirty="0" err="1"/>
              <a:t>lié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2 O)</a:t>
            </a:r>
          </a:p>
          <a:p>
            <a:r>
              <a:rPr lang="en-US" dirty="0"/>
              <a:t>Beta = configurations opposes de </a:t>
            </a:r>
            <a:r>
              <a:rPr lang="en-US" dirty="0" err="1"/>
              <a:t>l’anomérique</a:t>
            </a:r>
            <a:r>
              <a:rPr lang="en-US" dirty="0"/>
              <a:t> du premier </a:t>
            </a:r>
            <a:r>
              <a:rPr lang="en-US" dirty="0" err="1"/>
              <a:t>sucre</a:t>
            </a:r>
            <a:r>
              <a:rPr lang="en-US" dirty="0"/>
              <a:t> et du dernier C de </a:t>
            </a:r>
            <a:r>
              <a:rPr lang="en-US" dirty="0" err="1"/>
              <a:t>l’autre</a:t>
            </a:r>
            <a:r>
              <a:rPr lang="en-US" dirty="0"/>
              <a:t> </a:t>
            </a:r>
            <a:r>
              <a:rPr lang="en-US" dirty="0" err="1"/>
              <a:t>sucre</a:t>
            </a:r>
            <a:r>
              <a:rPr lang="en-US" dirty="0"/>
              <a:t> (</a:t>
            </a:r>
            <a:r>
              <a:rPr lang="en-US" dirty="0" err="1"/>
              <a:t>ici</a:t>
            </a:r>
            <a:r>
              <a:rPr lang="en-US" dirty="0"/>
              <a:t> S et R)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7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05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0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Allyl plus reactive que vinyl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exces</a:t>
            </a:r>
            <a:r>
              <a:rPr lang="en-US" dirty="0">
                <a:sym typeface="Wingdings" pitchFamily="2" charset="2"/>
              </a:rPr>
              <a:t> de VG</a:t>
            </a:r>
          </a:p>
          <a:p>
            <a:r>
              <a:rPr lang="en-US" dirty="0">
                <a:sym typeface="Wingdings" pitchFamily="2" charset="2"/>
              </a:rPr>
              <a:t>Pas </a:t>
            </a:r>
            <a:r>
              <a:rPr lang="en-US" dirty="0" err="1">
                <a:sym typeface="Wingdings" pitchFamily="2" charset="2"/>
              </a:rPr>
              <a:t>présenté</a:t>
            </a:r>
            <a:r>
              <a:rPr lang="en-US" dirty="0">
                <a:sym typeface="Wingdings" pitchFamily="2" charset="2"/>
              </a:rPr>
              <a:t> des </a:t>
            </a:r>
            <a:r>
              <a:rPr lang="en-US" dirty="0" err="1">
                <a:sym typeface="Wingdings" pitchFamily="2" charset="2"/>
              </a:rPr>
              <a:t>formes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zwitterioniques</a:t>
            </a:r>
            <a:r>
              <a:rPr lang="en-US" dirty="0">
                <a:sym typeface="Wingdings" pitchFamily="2" charset="2"/>
              </a:rPr>
              <a:t> pour la </a:t>
            </a:r>
            <a:r>
              <a:rPr lang="en-US" dirty="0" err="1">
                <a:sym typeface="Wingdings" pitchFamily="2" charset="2"/>
              </a:rPr>
              <a:t>clarté</a:t>
            </a:r>
            <a:r>
              <a:rPr lang="en-US" dirty="0">
                <a:sym typeface="Wingdings" pitchFamily="2" charset="2"/>
              </a:rPr>
              <a:t> de </a:t>
            </a:r>
            <a:r>
              <a:rPr lang="en-US" dirty="0" err="1">
                <a:sym typeface="Wingdings" pitchFamily="2" charset="2"/>
              </a:rPr>
              <a:t>l'exposé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45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88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sulfone (R-SO2-R) </a:t>
            </a:r>
            <a:r>
              <a:rPr lang="en-US" dirty="0" err="1"/>
              <a:t>marcherait</a:t>
            </a:r>
            <a:r>
              <a:rPr lang="en-US" dirty="0"/>
              <a:t> ?</a:t>
            </a:r>
          </a:p>
          <a:p>
            <a:r>
              <a:rPr lang="en-US" dirty="0" err="1"/>
              <a:t>Oui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pas </a:t>
            </a:r>
            <a:r>
              <a:rPr lang="en-US" dirty="0" err="1"/>
              <a:t>aussi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 et oxidation </a:t>
            </a:r>
            <a:r>
              <a:rPr lang="en-US" dirty="0" err="1"/>
              <a:t>supplémentaire</a:t>
            </a:r>
            <a:r>
              <a:rPr lang="en-US" dirty="0"/>
              <a:t> par MCPBA necessaire. Sous </a:t>
            </a:r>
            <a:r>
              <a:rPr lang="en-US" dirty="0" err="1"/>
              <a:t>produit</a:t>
            </a:r>
            <a:r>
              <a:rPr lang="en-US" dirty="0"/>
              <a:t>: </a:t>
            </a:r>
            <a:r>
              <a:rPr lang="en-US" dirty="0" err="1"/>
              <a:t>acide</a:t>
            </a:r>
            <a:r>
              <a:rPr lang="en-US" dirty="0"/>
              <a:t> </a:t>
            </a:r>
            <a:r>
              <a:rPr lang="en-US" dirty="0" err="1"/>
              <a:t>sulfinique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F5D5-226F-914A-A663-09CA611D42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A47C4-8131-2B4D-A42B-2C08220AC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D64884-C11E-094C-94B3-CDDAB8D59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86EFB8-BCCC-3842-A7FC-F2F83B02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F6FD-0EC9-8A44-A8F5-59CD592EED1A}" type="datetime1">
              <a:rPr lang="fr-BE" smtClean="0"/>
              <a:t>11/06/18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2385C9-F1D5-0B4D-A41C-BC0C2196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3F95E-FE98-6B41-9A2D-0B85E381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97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5BE157-57A5-8741-B69D-BBDF82F2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6A49A5-6208-C24F-9B7A-37CBB801B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016C51-D2C2-2540-82AF-1E50A428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81B1-4F7E-3747-84CA-A6EFB8C6ACD9}" type="datetime1">
              <a:rPr lang="fr-BE" smtClean="0"/>
              <a:t>11/06/18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CA015C-6B79-8F44-9064-DB370F80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60D72F-88BE-EF40-9941-E4B77278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5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0E5022E-B57C-A544-AD11-5752B417C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5EC54E-C9EC-DF4B-8D43-27FC048EE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2395AD-2B3D-7A44-8601-5082487C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C5F30-E5E0-5E44-A419-6B1AABB2D5E2}" type="datetime1">
              <a:rPr lang="fr-BE" smtClean="0"/>
              <a:t>11/06/18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1CDA92-F11E-C946-96F1-A5B7A7D7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FE72A0-9EAE-5E49-93D9-F3955310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68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8A0D95-BE40-0A45-B1C6-C172F70C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BA03C4-F847-E440-A3E1-0A7175C0A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DC52F5-9FA0-D44D-887E-608A56BD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1B8C-F4FD-BF4A-945C-CDC57EA6051E}" type="datetime1">
              <a:rPr lang="fr-BE" smtClean="0"/>
              <a:t>11/06/18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2B8945-13A3-8D4B-9A99-7D5B1DD1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DF983D-7086-6B44-8934-66D4ECEB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70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2323A-B407-6C48-B95A-810730BB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37642D-B057-104F-9DF9-7C737D672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426F7F-8D5D-B242-985E-ED2B60C0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3A941-C9A3-254F-AEC8-88D881A3FF44}" type="datetime1">
              <a:rPr lang="fr-BE" smtClean="0"/>
              <a:t>11/06/18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E919FB-0E73-DB44-9BA8-142A9BD0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E68231-C5F0-4244-919F-6B110384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54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69FC6-6AE9-7446-8AA3-709CD19AA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18F636-E70F-9A4C-A4F3-7605CB8FE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8B1500-F343-3847-A154-3B350A341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115333-0D55-8946-9BBE-D9C6A22E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74DC-B659-3C4E-9D44-84F724D7DB75}" type="datetime1">
              <a:rPr lang="fr-BE" smtClean="0"/>
              <a:t>11/06/18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EC8CAC-1FD2-2B48-BC67-BF20F7F35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22B166-8990-A54E-B4A6-E08230C2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29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6C30B-9DEC-CB4B-AA27-49577D3F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857AB0-E98C-CB4B-AC37-C9DA81836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B710CA-B82A-9244-8767-A7C58ED27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32AC90-D432-A14A-AE9A-A461F7E4A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61A5A8-0E8C-334E-8FF7-5D5EE2620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9E6867-89C5-7242-81C5-DB21BBD65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61EC-2713-E844-8C25-F9771CC18A55}" type="datetime1">
              <a:rPr lang="fr-BE" smtClean="0"/>
              <a:t>11/06/18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E436D0-6CF6-A443-A0BF-688F2600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C96B54-3878-1844-B8F3-05468199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26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C57D98-65A1-AE47-BAAB-8B39AC351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E61797-8B9A-8548-B66E-50208897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4B38C-3F2C-5640-9DD8-F8EA9A630F65}" type="datetime1">
              <a:rPr lang="fr-BE" smtClean="0"/>
              <a:t>11/06/18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2B705A-3089-884A-956E-483CED28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048C3C-C359-EE4E-9E05-97D09033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19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6DBF12-D39C-4842-9671-4E09EDEF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A9B-2135-4049-9BB5-1127928B8133}" type="datetime1">
              <a:rPr lang="fr-BE" smtClean="0"/>
              <a:t>11/06/18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3D57D7-B5C4-534E-BC0A-A917D41E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152F29-5723-054A-9119-45FDCF14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73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87BD0-043E-2A49-9BDA-3C1B0FCB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F24E01-6C1E-6E49-B05E-6E8624907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5106D8-B614-4A47-9307-200BF6B5D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1568F2-DA2D-6549-A9D3-6DC6CCCE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6859-8AAF-A04A-B7AF-573D98EBE518}" type="datetime1">
              <a:rPr lang="fr-BE" smtClean="0"/>
              <a:t>11/06/18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711383-2C5B-8946-842E-0E3FDE59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866249-679C-934E-A79A-06CE7574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BE039-64B6-8745-AD28-8BDC3C81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3750B6B2-2EEF-5E48-BA54-FF30AF9C7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6DE702-05F6-C84E-BCF6-19BB52F81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264167-FADC-4646-8D44-871C0D35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1FF1D-2CC2-9747-8814-45686CC5E95A}" type="datetime1">
              <a:rPr lang="fr-BE" smtClean="0"/>
              <a:t>11/06/18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A6400B-2BC9-2046-858F-4427444E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8D5ADA-C3D6-3B42-8F98-CE39E157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57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384428-C758-904D-BA2E-17D39650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FB1FE1-8DC4-414A-BE67-2D80B476E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BD0DC2-C091-8846-BFFC-D24136D42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74D6-3FB9-8F49-8982-4C1FA86F5D86}" type="datetime1">
              <a:rPr lang="fr-BE" smtClean="0"/>
              <a:t>11/06/18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080A5-D676-7F40-8C5D-454106AA5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B13BA9-43BF-6741-9197-97A3736A6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BA28D-E994-7447-80CC-3B63153950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99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emf"/><Relationship Id="rId4" Type="http://schemas.openxmlformats.org/officeDocument/2006/relationships/image" Target="../media/image48.png"/><Relationship Id="rId9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://www.who.int/drugresistance/documents/surveillancereport/e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80.emf"/><Relationship Id="rId3" Type="http://schemas.openxmlformats.org/officeDocument/2006/relationships/image" Target="../media/image74.emf"/><Relationship Id="rId7" Type="http://schemas.openxmlformats.org/officeDocument/2006/relationships/image" Target="../media/image70.emf"/><Relationship Id="rId12" Type="http://schemas.openxmlformats.org/officeDocument/2006/relationships/image" Target="../media/image79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8.emf"/><Relationship Id="rId5" Type="http://schemas.openxmlformats.org/officeDocument/2006/relationships/image" Target="../media/image69.emf"/><Relationship Id="rId15" Type="http://schemas.openxmlformats.org/officeDocument/2006/relationships/image" Target="../media/image82.emf"/><Relationship Id="rId10" Type="http://schemas.openxmlformats.org/officeDocument/2006/relationships/image" Target="../media/image77.emf"/><Relationship Id="rId4" Type="http://schemas.openxmlformats.org/officeDocument/2006/relationships/chart" Target="../charts/chart1.xml"/><Relationship Id="rId9" Type="http://schemas.openxmlformats.org/officeDocument/2006/relationships/image" Target="../media/image76.emf"/><Relationship Id="rId14" Type="http://schemas.openxmlformats.org/officeDocument/2006/relationships/image" Target="../media/image8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13" Type="http://schemas.openxmlformats.org/officeDocument/2006/relationships/image" Target="../media/image93.emf"/><Relationship Id="rId3" Type="http://schemas.openxmlformats.org/officeDocument/2006/relationships/image" Target="../media/image68.emf"/><Relationship Id="rId7" Type="http://schemas.openxmlformats.org/officeDocument/2006/relationships/image" Target="../media/image87.emf"/><Relationship Id="rId12" Type="http://schemas.openxmlformats.org/officeDocument/2006/relationships/image" Target="../media/image92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11" Type="http://schemas.openxmlformats.org/officeDocument/2006/relationships/image" Target="../media/image91.emf"/><Relationship Id="rId5" Type="http://schemas.openxmlformats.org/officeDocument/2006/relationships/image" Target="../media/image85.emf"/><Relationship Id="rId15" Type="http://schemas.openxmlformats.org/officeDocument/2006/relationships/image" Target="../media/image95.emf"/><Relationship Id="rId10" Type="http://schemas.openxmlformats.org/officeDocument/2006/relationships/image" Target="../media/image90.emf"/><Relationship Id="rId4" Type="http://schemas.openxmlformats.org/officeDocument/2006/relationships/image" Target="../media/image84.emf"/><Relationship Id="rId9" Type="http://schemas.openxmlformats.org/officeDocument/2006/relationships/image" Target="../media/image89.emf"/><Relationship Id="rId14" Type="http://schemas.openxmlformats.org/officeDocument/2006/relationships/image" Target="../media/image9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image" Target="../media/image107.emf"/><Relationship Id="rId18" Type="http://schemas.openxmlformats.org/officeDocument/2006/relationships/image" Target="../media/image112.emf"/><Relationship Id="rId26" Type="http://schemas.openxmlformats.org/officeDocument/2006/relationships/image" Target="../media/image120.emf"/><Relationship Id="rId3" Type="http://schemas.openxmlformats.org/officeDocument/2006/relationships/image" Target="../media/image97.emf"/><Relationship Id="rId21" Type="http://schemas.openxmlformats.org/officeDocument/2006/relationships/image" Target="../media/image115.emf"/><Relationship Id="rId7" Type="http://schemas.openxmlformats.org/officeDocument/2006/relationships/image" Target="../media/image101.emf"/><Relationship Id="rId12" Type="http://schemas.openxmlformats.org/officeDocument/2006/relationships/image" Target="../media/image106.emf"/><Relationship Id="rId17" Type="http://schemas.openxmlformats.org/officeDocument/2006/relationships/image" Target="../media/image111.emf"/><Relationship Id="rId25" Type="http://schemas.openxmlformats.org/officeDocument/2006/relationships/image" Target="../media/image119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0.emf"/><Relationship Id="rId20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11" Type="http://schemas.openxmlformats.org/officeDocument/2006/relationships/image" Target="../media/image105.emf"/><Relationship Id="rId24" Type="http://schemas.openxmlformats.org/officeDocument/2006/relationships/image" Target="../media/image118.emf"/><Relationship Id="rId5" Type="http://schemas.openxmlformats.org/officeDocument/2006/relationships/image" Target="../media/image99.emf"/><Relationship Id="rId15" Type="http://schemas.openxmlformats.org/officeDocument/2006/relationships/image" Target="../media/image109.emf"/><Relationship Id="rId23" Type="http://schemas.openxmlformats.org/officeDocument/2006/relationships/image" Target="../media/image117.emf"/><Relationship Id="rId10" Type="http://schemas.openxmlformats.org/officeDocument/2006/relationships/image" Target="../media/image104.emf"/><Relationship Id="rId19" Type="http://schemas.openxmlformats.org/officeDocument/2006/relationships/image" Target="../media/image113.emf"/><Relationship Id="rId4" Type="http://schemas.openxmlformats.org/officeDocument/2006/relationships/image" Target="../media/image98.emf"/><Relationship Id="rId9" Type="http://schemas.openxmlformats.org/officeDocument/2006/relationships/image" Target="../media/image103.emf"/><Relationship Id="rId14" Type="http://schemas.openxmlformats.org/officeDocument/2006/relationships/image" Target="../media/image108.emf"/><Relationship Id="rId22" Type="http://schemas.openxmlformats.org/officeDocument/2006/relationships/image" Target="../media/image116.emf"/><Relationship Id="rId27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123.emf"/><Relationship Id="rId7" Type="http://schemas.openxmlformats.org/officeDocument/2006/relationships/image" Target="../media/image95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11" Type="http://schemas.openxmlformats.org/officeDocument/2006/relationships/image" Target="../media/image126.emf"/><Relationship Id="rId5" Type="http://schemas.openxmlformats.org/officeDocument/2006/relationships/image" Target="../media/image93.emf"/><Relationship Id="rId10" Type="http://schemas.openxmlformats.org/officeDocument/2006/relationships/image" Target="../media/image125.emf"/><Relationship Id="rId4" Type="http://schemas.openxmlformats.org/officeDocument/2006/relationships/image" Target="../media/image96.emf"/><Relationship Id="rId9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13" Type="http://schemas.openxmlformats.org/officeDocument/2006/relationships/image" Target="../media/image68.emf"/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12" Type="http://schemas.openxmlformats.org/officeDocument/2006/relationships/image" Target="../media/image1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tiff"/><Relationship Id="rId11" Type="http://schemas.openxmlformats.org/officeDocument/2006/relationships/image" Target="../media/image135.emf"/><Relationship Id="rId5" Type="http://schemas.openxmlformats.org/officeDocument/2006/relationships/image" Target="../media/image129.tiff"/><Relationship Id="rId10" Type="http://schemas.openxmlformats.org/officeDocument/2006/relationships/image" Target="../media/image134.emf"/><Relationship Id="rId4" Type="http://schemas.openxmlformats.org/officeDocument/2006/relationships/image" Target="../media/image128.tiff"/><Relationship Id="rId9" Type="http://schemas.openxmlformats.org/officeDocument/2006/relationships/image" Target="../media/image1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13" Type="http://schemas.openxmlformats.org/officeDocument/2006/relationships/image" Target="../media/image151.emf"/><Relationship Id="rId3" Type="http://schemas.openxmlformats.org/officeDocument/2006/relationships/image" Target="../media/image141.emf"/><Relationship Id="rId7" Type="http://schemas.openxmlformats.org/officeDocument/2006/relationships/image" Target="../media/image145.emf"/><Relationship Id="rId12" Type="http://schemas.openxmlformats.org/officeDocument/2006/relationships/image" Target="../media/image1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emf"/><Relationship Id="rId11" Type="http://schemas.openxmlformats.org/officeDocument/2006/relationships/image" Target="../media/image149.emf"/><Relationship Id="rId5" Type="http://schemas.openxmlformats.org/officeDocument/2006/relationships/image" Target="../media/image143.emf"/><Relationship Id="rId15" Type="http://schemas.openxmlformats.org/officeDocument/2006/relationships/image" Target="../media/image153.emf"/><Relationship Id="rId10" Type="http://schemas.openxmlformats.org/officeDocument/2006/relationships/image" Target="../media/image148.emf"/><Relationship Id="rId4" Type="http://schemas.openxmlformats.org/officeDocument/2006/relationships/image" Target="../media/image142.emf"/><Relationship Id="rId9" Type="http://schemas.openxmlformats.org/officeDocument/2006/relationships/image" Target="../media/image147.emf"/><Relationship Id="rId1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13" Type="http://schemas.openxmlformats.org/officeDocument/2006/relationships/image" Target="../media/image162.emf"/><Relationship Id="rId3" Type="http://schemas.openxmlformats.org/officeDocument/2006/relationships/image" Target="../media/image60.png"/><Relationship Id="rId7" Type="http://schemas.openxmlformats.org/officeDocument/2006/relationships/image" Target="../media/image156.emf"/><Relationship Id="rId12" Type="http://schemas.openxmlformats.org/officeDocument/2006/relationships/image" Target="../media/image161.em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11" Type="http://schemas.openxmlformats.org/officeDocument/2006/relationships/image" Target="../media/image160.emf"/><Relationship Id="rId5" Type="http://schemas.openxmlformats.org/officeDocument/2006/relationships/image" Target="../media/image154.emf"/><Relationship Id="rId15" Type="http://schemas.openxmlformats.org/officeDocument/2006/relationships/image" Target="../media/image164.emf"/><Relationship Id="rId10" Type="http://schemas.openxmlformats.org/officeDocument/2006/relationships/image" Target="../media/image159.emf"/><Relationship Id="rId4" Type="http://schemas.openxmlformats.org/officeDocument/2006/relationships/image" Target="../media/image61.png"/><Relationship Id="rId9" Type="http://schemas.openxmlformats.org/officeDocument/2006/relationships/image" Target="../media/image158.emf"/><Relationship Id="rId14" Type="http://schemas.openxmlformats.org/officeDocument/2006/relationships/image" Target="../media/image1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emf"/><Relationship Id="rId5" Type="http://schemas.openxmlformats.org/officeDocument/2006/relationships/image" Target="../media/image139.emf"/><Relationship Id="rId4" Type="http://schemas.openxmlformats.org/officeDocument/2006/relationships/image" Target="../media/image16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emf"/><Relationship Id="rId13" Type="http://schemas.openxmlformats.org/officeDocument/2006/relationships/image" Target="../media/image178.tiff"/><Relationship Id="rId18" Type="http://schemas.openxmlformats.org/officeDocument/2006/relationships/image" Target="../media/image183.emf"/><Relationship Id="rId3" Type="http://schemas.openxmlformats.org/officeDocument/2006/relationships/image" Target="../media/image168.emf"/><Relationship Id="rId21" Type="http://schemas.openxmlformats.org/officeDocument/2006/relationships/image" Target="../media/image186.emf"/><Relationship Id="rId7" Type="http://schemas.openxmlformats.org/officeDocument/2006/relationships/image" Target="../media/image172.emf"/><Relationship Id="rId12" Type="http://schemas.openxmlformats.org/officeDocument/2006/relationships/image" Target="../media/image177.emf"/><Relationship Id="rId17" Type="http://schemas.openxmlformats.org/officeDocument/2006/relationships/image" Target="../media/image182.em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81.emf"/><Relationship Id="rId20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emf"/><Relationship Id="rId11" Type="http://schemas.openxmlformats.org/officeDocument/2006/relationships/image" Target="../media/image176.emf"/><Relationship Id="rId5" Type="http://schemas.openxmlformats.org/officeDocument/2006/relationships/image" Target="../media/image170.emf"/><Relationship Id="rId15" Type="http://schemas.openxmlformats.org/officeDocument/2006/relationships/image" Target="../media/image180.emf"/><Relationship Id="rId10" Type="http://schemas.openxmlformats.org/officeDocument/2006/relationships/image" Target="../media/image175.emf"/><Relationship Id="rId19" Type="http://schemas.openxmlformats.org/officeDocument/2006/relationships/image" Target="../media/image184.emf"/><Relationship Id="rId4" Type="http://schemas.openxmlformats.org/officeDocument/2006/relationships/image" Target="../media/image169.emf"/><Relationship Id="rId9" Type="http://schemas.openxmlformats.org/officeDocument/2006/relationships/image" Target="../media/image174.emf"/><Relationship Id="rId14" Type="http://schemas.openxmlformats.org/officeDocument/2006/relationships/image" Target="../media/image17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8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emf"/><Relationship Id="rId3" Type="http://schemas.openxmlformats.org/officeDocument/2006/relationships/image" Target="../media/image137.emf"/><Relationship Id="rId7" Type="http://schemas.openxmlformats.org/officeDocument/2006/relationships/image" Target="../media/image16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emf"/><Relationship Id="rId5" Type="http://schemas.openxmlformats.org/officeDocument/2006/relationships/image" Target="../media/image166.emf"/><Relationship Id="rId4" Type="http://schemas.openxmlformats.org/officeDocument/2006/relationships/image" Target="../media/image138.emf"/><Relationship Id="rId9" Type="http://schemas.openxmlformats.org/officeDocument/2006/relationships/image" Target="../media/image193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3" Type="http://schemas.openxmlformats.org/officeDocument/2006/relationships/image" Target="../media/image194.emf"/><Relationship Id="rId7" Type="http://schemas.openxmlformats.org/officeDocument/2006/relationships/image" Target="../media/image198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emf"/><Relationship Id="rId5" Type="http://schemas.openxmlformats.org/officeDocument/2006/relationships/image" Target="../media/image196.emf"/><Relationship Id="rId4" Type="http://schemas.openxmlformats.org/officeDocument/2006/relationships/image" Target="../media/image195.emf"/><Relationship Id="rId9" Type="http://schemas.openxmlformats.org/officeDocument/2006/relationships/image" Target="../media/image20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60.png"/><Relationship Id="rId7" Type="http://schemas.openxmlformats.org/officeDocument/2006/relationships/image" Target="../media/image20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emf"/><Relationship Id="rId11" Type="http://schemas.openxmlformats.org/officeDocument/2006/relationships/image" Target="../media/image207.emf"/><Relationship Id="rId5" Type="http://schemas.openxmlformats.org/officeDocument/2006/relationships/image" Target="../media/image201.emf"/><Relationship Id="rId10" Type="http://schemas.openxmlformats.org/officeDocument/2006/relationships/image" Target="../media/image206.emf"/><Relationship Id="rId4" Type="http://schemas.openxmlformats.org/officeDocument/2006/relationships/image" Target="../media/image61.png"/><Relationship Id="rId9" Type="http://schemas.openxmlformats.org/officeDocument/2006/relationships/image" Target="../media/image20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emf"/><Relationship Id="rId3" Type="http://schemas.openxmlformats.org/officeDocument/2006/relationships/image" Target="../media/image208.emf"/><Relationship Id="rId7" Type="http://schemas.openxmlformats.org/officeDocument/2006/relationships/image" Target="../media/image20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emf"/><Relationship Id="rId5" Type="http://schemas.openxmlformats.org/officeDocument/2006/relationships/image" Target="../media/image209.emf"/><Relationship Id="rId4" Type="http://schemas.openxmlformats.org/officeDocument/2006/relationships/image" Target="../media/image61.png"/><Relationship Id="rId9" Type="http://schemas.openxmlformats.org/officeDocument/2006/relationships/image" Target="../media/image21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emf"/><Relationship Id="rId3" Type="http://schemas.openxmlformats.org/officeDocument/2006/relationships/image" Target="../media/image213.emf"/><Relationship Id="rId7" Type="http://schemas.openxmlformats.org/officeDocument/2006/relationships/image" Target="../media/image21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emf"/><Relationship Id="rId5" Type="http://schemas.openxmlformats.org/officeDocument/2006/relationships/image" Target="../media/image215.emf"/><Relationship Id="rId4" Type="http://schemas.openxmlformats.org/officeDocument/2006/relationships/image" Target="../media/image21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emf"/><Relationship Id="rId4" Type="http://schemas.openxmlformats.org/officeDocument/2006/relationships/image" Target="../media/image22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4AF374A-1E61-C54D-9562-C73484B0DEC2}"/>
              </a:ext>
            </a:extLst>
          </p:cNvPr>
          <p:cNvGrpSpPr/>
          <p:nvPr/>
        </p:nvGrpSpPr>
        <p:grpSpPr>
          <a:xfrm>
            <a:off x="2770955" y="1567537"/>
            <a:ext cx="6650090" cy="3900650"/>
            <a:chOff x="2770955" y="1567537"/>
            <a:chExt cx="6650090" cy="39006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1B13F4B-F3B9-8847-9750-7C1DFCA5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2257" y="4509273"/>
              <a:ext cx="1926768" cy="93471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F85468F-AC06-1E45-949F-D3B17663D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4087" y="4485071"/>
              <a:ext cx="979714" cy="983116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01F5834-2066-D149-9FCA-29FCFCC5E4A2}"/>
                </a:ext>
              </a:extLst>
            </p:cNvPr>
            <p:cNvSpPr txBox="1"/>
            <p:nvPr/>
          </p:nvSpPr>
          <p:spPr>
            <a:xfrm>
              <a:off x="2770955" y="1567537"/>
              <a:ext cx="6650090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Synthesis of Stable and Radioactive</a:t>
              </a:r>
            </a:p>
            <a:p>
              <a:pPr algn="ctr"/>
              <a:r>
                <a:rPr lang="en-US" sz="2800" dirty="0"/>
                <a:t>Isotope-containing Peptidoglycan Fragments</a:t>
              </a:r>
            </a:p>
            <a:p>
              <a:pPr algn="ctr"/>
              <a:endParaRPr lang="en-US" sz="2800" dirty="0"/>
            </a:p>
            <a:p>
              <a:pPr algn="ctr"/>
              <a:r>
                <a:rPr lang="en-US" dirty="0"/>
                <a:t>A thesis submitted by Nicolas </a:t>
              </a:r>
              <a:r>
                <a:rPr lang="en-US" dirty="0" err="1"/>
                <a:t>Lamborelle</a:t>
              </a:r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Guided by Professor André </a:t>
              </a:r>
              <a:r>
                <a:rPr lang="en-US" dirty="0" err="1"/>
                <a:t>Luxen</a:t>
              </a:r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11 </a:t>
              </a:r>
              <a:r>
                <a:rPr lang="en-US" dirty="0" err="1"/>
                <a:t>juin</a:t>
              </a:r>
              <a:r>
                <a:rPr lang="en-US" dirty="0"/>
                <a:t> 2018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BAF049A-1CAF-8847-9869-20CFA2ED2E22}"/>
              </a:ext>
            </a:extLst>
          </p:cNvPr>
          <p:cNvGrpSpPr/>
          <p:nvPr/>
        </p:nvGrpSpPr>
        <p:grpSpPr>
          <a:xfrm>
            <a:off x="-21579840" y="927463"/>
            <a:ext cx="14911251" cy="4990012"/>
            <a:chOff x="-3154680" y="927463"/>
            <a:chExt cx="14911251" cy="4990012"/>
          </a:xfrm>
          <a:solidFill>
            <a:srgbClr val="EB99C3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42A7F1-603E-5845-8A0D-9CA1E69E34D7}"/>
                </a:ext>
              </a:extLst>
            </p:cNvPr>
            <p:cNvSpPr/>
            <p:nvPr/>
          </p:nvSpPr>
          <p:spPr>
            <a:xfrm>
              <a:off x="-3154680" y="1841864"/>
              <a:ext cx="12742818" cy="3161211"/>
            </a:xfrm>
            <a:prstGeom prst="rect">
              <a:avLst/>
            </a:prstGeom>
            <a:solidFill>
              <a:srgbClr val="EB9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F988101-0206-9E4C-AE25-A1BFAD2364EB}"/>
                </a:ext>
              </a:extLst>
            </p:cNvPr>
            <p:cNvSpPr/>
            <p:nvPr/>
          </p:nvSpPr>
          <p:spPr>
            <a:xfrm rot="5400000">
              <a:off x="8131628" y="2292532"/>
              <a:ext cx="4990012" cy="2259874"/>
            </a:xfrm>
            <a:prstGeom prst="triangle">
              <a:avLst/>
            </a:prstGeom>
            <a:solidFill>
              <a:srgbClr val="EB9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EF419C-E568-134D-B5D3-20E575C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ABA28D-E994-7447-80CC-3B6315395069}" type="slidenum">
              <a:rPr lang="fr-FR" smtClean="0"/>
              <a:t>1</a:t>
            </a:fld>
            <a:endParaRPr lang="fr-FR"/>
          </a:p>
        </p:txBody>
      </p:sp>
      <p:pic>
        <p:nvPicPr>
          <p:cNvPr id="10" name="Espace réservé du contenu 11">
            <a:extLst>
              <a:ext uri="{FF2B5EF4-FFF2-40B4-BE49-F238E27FC236}">
                <a16:creationId xmlns:a16="http://schemas.microsoft.com/office/drawing/2014/main" id="{1AD74E25-F5E8-F644-A0A8-C718853FE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00" y="2384421"/>
            <a:ext cx="1727200" cy="1727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452851E-15AA-ED4D-8D22-D56D0B5C1D7E}"/>
              </a:ext>
            </a:extLst>
          </p:cNvPr>
          <p:cNvSpPr txBox="1"/>
          <p:nvPr/>
        </p:nvSpPr>
        <p:spPr>
          <a:xfrm>
            <a:off x="4560001" y="4111621"/>
            <a:ext cx="30719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A. Van Leeuwenhoek</a:t>
            </a:r>
          </a:p>
          <a:p>
            <a:pPr algn="ctr"/>
            <a:r>
              <a:rPr lang="en-US" sz="1400" dirty="0">
                <a:latin typeface="Roboto Light" pitchFamily="2" charset="0"/>
                <a:ea typeface="Roboto Light" pitchFamily="2" charset="0"/>
              </a:rPr>
              <a:t>observes bacteria for the first time “</a:t>
            </a:r>
            <a:r>
              <a:rPr lang="en-US" sz="1400" i="1" dirty="0" err="1">
                <a:latin typeface="Roboto Light" pitchFamily="2" charset="0"/>
                <a:ea typeface="Roboto Light" pitchFamily="2" charset="0"/>
              </a:rPr>
              <a:t>animalcula</a:t>
            </a:r>
            <a:r>
              <a:rPr lang="en-US" sz="1400" dirty="0">
                <a:latin typeface="Roboto Light" pitchFamily="2" charset="0"/>
                <a:ea typeface="Roboto Light" pitchFamily="2" charset="0"/>
              </a:rPr>
              <a:t>”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023B4C-EF52-284D-B5C0-CE8EC1F993C6}"/>
              </a:ext>
            </a:extLst>
          </p:cNvPr>
          <p:cNvSpPr txBox="1"/>
          <p:nvPr/>
        </p:nvSpPr>
        <p:spPr>
          <a:xfrm>
            <a:off x="5664600" y="2000464"/>
            <a:ext cx="86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1670’s</a:t>
            </a:r>
            <a:endParaRPr lang="en-US" dirty="0">
              <a:ea typeface="Roboto Light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D5ABB1C-1354-D945-BD77-EE3B6F07A5B5}"/>
              </a:ext>
            </a:extLst>
          </p:cNvPr>
          <p:cNvSpPr txBox="1"/>
          <p:nvPr/>
        </p:nvSpPr>
        <p:spPr>
          <a:xfrm>
            <a:off x="4560001" y="4111621"/>
            <a:ext cx="307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L. Pasteur</a:t>
            </a:r>
          </a:p>
          <a:p>
            <a:pPr algn="ctr"/>
            <a:r>
              <a:rPr lang="en-US" sz="1400" dirty="0">
                <a:latin typeface="Roboto Light" pitchFamily="2" charset="0"/>
                <a:ea typeface="Roboto Light" pitchFamily="2" charset="0"/>
              </a:rPr>
              <a:t>Explains the fermentation process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68B487-5776-7A4A-B02F-53C4A811C9FC}"/>
              </a:ext>
            </a:extLst>
          </p:cNvPr>
          <p:cNvSpPr txBox="1"/>
          <p:nvPr/>
        </p:nvSpPr>
        <p:spPr>
          <a:xfrm>
            <a:off x="5747187" y="20004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1864</a:t>
            </a:r>
            <a:endParaRPr lang="en-US" dirty="0">
              <a:ea typeface="Roboto Light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90373-7143-DA45-BAD7-E4DBD745B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400" y="2383621"/>
            <a:ext cx="1728000" cy="1728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DCB5C14-9031-7745-97B2-FD02B03FFB7F}"/>
              </a:ext>
            </a:extLst>
          </p:cNvPr>
          <p:cNvSpPr txBox="1"/>
          <p:nvPr/>
        </p:nvSpPr>
        <p:spPr>
          <a:xfrm>
            <a:off x="4560001" y="4111621"/>
            <a:ext cx="30719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R. Koch</a:t>
            </a:r>
          </a:p>
          <a:p>
            <a:pPr algn="ctr"/>
            <a:r>
              <a:rPr lang="en-US" sz="1400" dirty="0">
                <a:latin typeface="Roboto Light" pitchFamily="2" charset="0"/>
                <a:ea typeface="Roboto Light" pitchFamily="2" charset="0"/>
              </a:rPr>
              <a:t>Discovers </a:t>
            </a:r>
            <a:r>
              <a:rPr lang="en-US" sz="1400" i="1" dirty="0">
                <a:latin typeface="Roboto Light" pitchFamily="2" charset="0"/>
                <a:ea typeface="Roboto Light" pitchFamily="2" charset="0"/>
              </a:rPr>
              <a:t>Mycobacterium tuberculosis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2F38CF-FB32-0D45-AE42-73709B8CEEF5}"/>
              </a:ext>
            </a:extLst>
          </p:cNvPr>
          <p:cNvSpPr txBox="1"/>
          <p:nvPr/>
        </p:nvSpPr>
        <p:spPr>
          <a:xfrm>
            <a:off x="5747187" y="20004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1882</a:t>
            </a:r>
            <a:endParaRPr lang="en-US" dirty="0">
              <a:ea typeface="Roboto Light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1E0B82A-C943-6E46-9758-1EC5B1730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400" y="2383621"/>
            <a:ext cx="1728000" cy="172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B975F2-4672-F847-A998-F837EB9BF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5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2400" y="2383621"/>
            <a:ext cx="1728000" cy="1728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1E63F78-CD5C-5B4F-9C65-21B1932B9C03}"/>
              </a:ext>
            </a:extLst>
          </p:cNvPr>
          <p:cNvSpPr txBox="1"/>
          <p:nvPr/>
        </p:nvSpPr>
        <p:spPr>
          <a:xfrm>
            <a:off x="4560001" y="4111621"/>
            <a:ext cx="307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A. Fleming</a:t>
            </a:r>
          </a:p>
          <a:p>
            <a:pPr algn="ctr"/>
            <a:r>
              <a:rPr lang="en-US" sz="1400" dirty="0">
                <a:latin typeface="Roboto Light" pitchFamily="2" charset="0"/>
                <a:ea typeface="Roboto Light" pitchFamily="2" charset="0"/>
              </a:rPr>
              <a:t>Discovers penicillin</a:t>
            </a:r>
            <a:endParaRPr lang="en-US" sz="1400" i="1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1B7F080-FE0F-1044-BD61-DF92CEB6B1D2}"/>
              </a:ext>
            </a:extLst>
          </p:cNvPr>
          <p:cNvSpPr txBox="1"/>
          <p:nvPr/>
        </p:nvSpPr>
        <p:spPr>
          <a:xfrm>
            <a:off x="5747188" y="20004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Light" pitchFamily="2" charset="0"/>
                <a:ea typeface="Roboto Light" pitchFamily="2" charset="0"/>
              </a:rPr>
              <a:t>1929</a:t>
            </a:r>
            <a:endParaRPr lang="en-US" dirty="0">
              <a:ea typeface="Roboto Light" pitchFamily="2" charset="0"/>
            </a:endParaRPr>
          </a:p>
        </p:txBody>
      </p:sp>
      <p:grpSp>
        <p:nvGrpSpPr>
          <p:cNvPr id="158" name="Groupe 157">
            <a:extLst>
              <a:ext uri="{FF2B5EF4-FFF2-40B4-BE49-F238E27FC236}">
                <a16:creationId xmlns:a16="http://schemas.microsoft.com/office/drawing/2014/main" id="{05577D9B-8D88-9C42-BA9B-087AD8B80AF4}"/>
              </a:ext>
            </a:extLst>
          </p:cNvPr>
          <p:cNvGrpSpPr/>
          <p:nvPr/>
        </p:nvGrpSpPr>
        <p:grpSpPr>
          <a:xfrm>
            <a:off x="1" y="1997288"/>
            <a:ext cx="33239048" cy="2907040"/>
            <a:chOff x="292800" y="1640246"/>
            <a:chExt cx="33239048" cy="2907040"/>
          </a:xfrm>
        </p:grpSpPr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DE015595-3A4A-2248-BD50-CEC410B11778}"/>
                </a:ext>
              </a:extLst>
            </p:cNvPr>
            <p:cNvGrpSpPr/>
            <p:nvPr/>
          </p:nvGrpSpPr>
          <p:grpSpPr>
            <a:xfrm>
              <a:off x="292800" y="1640246"/>
              <a:ext cx="33239048" cy="2907040"/>
              <a:chOff x="2675782" y="2000464"/>
              <a:chExt cx="33239048" cy="2907040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8706860-729E-4D4D-B600-E3786B630E2E}"/>
                  </a:ext>
                </a:extLst>
              </p:cNvPr>
              <p:cNvSpPr/>
              <p:nvPr/>
            </p:nvSpPr>
            <p:spPr>
              <a:xfrm>
                <a:off x="2675782" y="2000464"/>
                <a:ext cx="33239048" cy="2907040"/>
              </a:xfrm>
              <a:prstGeom prst="rect">
                <a:avLst/>
              </a:prstGeom>
              <a:solidFill>
                <a:srgbClr val="EB99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2" name="Image 161">
                <a:extLst>
                  <a:ext uri="{FF2B5EF4-FFF2-40B4-BE49-F238E27FC236}">
                    <a16:creationId xmlns:a16="http://schemas.microsoft.com/office/drawing/2014/main" id="{FE206B6F-3D3C-1848-8841-C40BD0583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2068" y="2000464"/>
                <a:ext cx="20078527" cy="2736000"/>
              </a:xfrm>
              <a:prstGeom prst="rect">
                <a:avLst/>
              </a:prstGeom>
            </p:spPr>
          </p:pic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id="{8F522A0F-6F32-0B41-8498-2DD833C09B09}"/>
                  </a:ext>
                </a:extLst>
              </p:cNvPr>
              <p:cNvSpPr txBox="1"/>
              <p:nvPr/>
            </p:nvSpPr>
            <p:spPr>
              <a:xfrm>
                <a:off x="7680071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1943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64" name="ZoneTexte 163">
                <a:extLst>
                  <a:ext uri="{FF2B5EF4-FFF2-40B4-BE49-F238E27FC236}">
                    <a16:creationId xmlns:a16="http://schemas.microsoft.com/office/drawing/2014/main" id="{A1DEF847-4760-C447-91EE-2DE1721A8C88}"/>
                  </a:ext>
                </a:extLst>
              </p:cNvPr>
              <p:cNvSpPr txBox="1"/>
              <p:nvPr/>
            </p:nvSpPr>
            <p:spPr>
              <a:xfrm>
                <a:off x="10153108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1947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65" name="ZoneTexte 164">
                <a:extLst>
                  <a:ext uri="{FF2B5EF4-FFF2-40B4-BE49-F238E27FC236}">
                    <a16:creationId xmlns:a16="http://schemas.microsoft.com/office/drawing/2014/main" id="{0152F379-FD58-1143-BFE8-63C73C471E92}"/>
                  </a:ext>
                </a:extLst>
              </p:cNvPr>
              <p:cNvSpPr txBox="1"/>
              <p:nvPr/>
            </p:nvSpPr>
            <p:spPr>
              <a:xfrm>
                <a:off x="12369835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1952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66" name="ZoneTexte 165">
                <a:extLst>
                  <a:ext uri="{FF2B5EF4-FFF2-40B4-BE49-F238E27FC236}">
                    <a16:creationId xmlns:a16="http://schemas.microsoft.com/office/drawing/2014/main" id="{17C690E1-0385-E245-ADE6-06DEDDE751BB}"/>
                  </a:ext>
                </a:extLst>
              </p:cNvPr>
              <p:cNvSpPr txBox="1"/>
              <p:nvPr/>
            </p:nvSpPr>
            <p:spPr>
              <a:xfrm>
                <a:off x="14683544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1953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67" name="ZoneTexte 166">
                <a:extLst>
                  <a:ext uri="{FF2B5EF4-FFF2-40B4-BE49-F238E27FC236}">
                    <a16:creationId xmlns:a16="http://schemas.microsoft.com/office/drawing/2014/main" id="{B0675AEA-3B28-0841-904B-0FF9CB0B0D4D}"/>
                  </a:ext>
                </a:extLst>
              </p:cNvPr>
              <p:cNvSpPr txBox="1"/>
              <p:nvPr/>
            </p:nvSpPr>
            <p:spPr>
              <a:xfrm>
                <a:off x="17073453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1954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68" name="ZoneTexte 167">
                <a:extLst>
                  <a:ext uri="{FF2B5EF4-FFF2-40B4-BE49-F238E27FC236}">
                    <a16:creationId xmlns:a16="http://schemas.microsoft.com/office/drawing/2014/main" id="{2175B233-29B3-2444-A25A-422E23862786}"/>
                  </a:ext>
                </a:extLst>
              </p:cNvPr>
              <p:cNvSpPr txBox="1"/>
              <p:nvPr/>
            </p:nvSpPr>
            <p:spPr>
              <a:xfrm>
                <a:off x="20530162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1962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69" name="ZoneTexte 168">
                <a:extLst>
                  <a:ext uri="{FF2B5EF4-FFF2-40B4-BE49-F238E27FC236}">
                    <a16:creationId xmlns:a16="http://schemas.microsoft.com/office/drawing/2014/main" id="{B2F45D9F-C548-CF49-8F44-6ED4452B1C10}"/>
                  </a:ext>
                </a:extLst>
              </p:cNvPr>
              <p:cNvSpPr txBox="1"/>
              <p:nvPr/>
            </p:nvSpPr>
            <p:spPr>
              <a:xfrm>
                <a:off x="22398075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1964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70" name="ZoneTexte 169">
                <a:extLst>
                  <a:ext uri="{FF2B5EF4-FFF2-40B4-BE49-F238E27FC236}">
                    <a16:creationId xmlns:a16="http://schemas.microsoft.com/office/drawing/2014/main" id="{8D8896BD-3ECC-7141-8FE2-5F5F8CDFCB00}"/>
                  </a:ext>
                </a:extLst>
              </p:cNvPr>
              <p:cNvSpPr txBox="1"/>
              <p:nvPr/>
            </p:nvSpPr>
            <p:spPr>
              <a:xfrm>
                <a:off x="24227255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1980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71" name="ZoneTexte 170">
                <a:extLst>
                  <a:ext uri="{FF2B5EF4-FFF2-40B4-BE49-F238E27FC236}">
                    <a16:creationId xmlns:a16="http://schemas.microsoft.com/office/drawing/2014/main" id="{5BB61C4C-0B96-D74B-AF0E-F9C7BAAB6043}"/>
                  </a:ext>
                </a:extLst>
              </p:cNvPr>
              <p:cNvSpPr txBox="1"/>
              <p:nvPr/>
            </p:nvSpPr>
            <p:spPr>
              <a:xfrm>
                <a:off x="26974825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1990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72" name="ZoneTexte 171">
                <a:extLst>
                  <a:ext uri="{FF2B5EF4-FFF2-40B4-BE49-F238E27FC236}">
                    <a16:creationId xmlns:a16="http://schemas.microsoft.com/office/drawing/2014/main" id="{1C0795BE-4A5D-4E4B-B9BC-76E765A82DD7}"/>
                  </a:ext>
                </a:extLst>
              </p:cNvPr>
              <p:cNvSpPr txBox="1"/>
              <p:nvPr/>
            </p:nvSpPr>
            <p:spPr>
              <a:xfrm>
                <a:off x="29722395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2000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73" name="ZoneTexte 172">
                <a:extLst>
                  <a:ext uri="{FF2B5EF4-FFF2-40B4-BE49-F238E27FC236}">
                    <a16:creationId xmlns:a16="http://schemas.microsoft.com/office/drawing/2014/main" id="{7C6907DC-E63E-C846-A76B-3335E18B05F3}"/>
                  </a:ext>
                </a:extLst>
              </p:cNvPr>
              <p:cNvSpPr txBox="1"/>
              <p:nvPr/>
            </p:nvSpPr>
            <p:spPr>
              <a:xfrm>
                <a:off x="32469965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2010</a:t>
                </a:r>
                <a:endParaRPr lang="en-US" dirty="0">
                  <a:ea typeface="Roboto Light" pitchFamily="2" charset="0"/>
                </a:endParaRPr>
              </a:p>
            </p:txBody>
          </p:sp>
          <p:sp>
            <p:nvSpPr>
              <p:cNvPr id="174" name="ZoneTexte 173">
                <a:extLst>
                  <a:ext uri="{FF2B5EF4-FFF2-40B4-BE49-F238E27FC236}">
                    <a16:creationId xmlns:a16="http://schemas.microsoft.com/office/drawing/2014/main" id="{4A7CD276-45F3-A245-BBB9-584B97F7EC28}"/>
                  </a:ext>
                </a:extLst>
              </p:cNvPr>
              <p:cNvSpPr txBox="1"/>
              <p:nvPr/>
            </p:nvSpPr>
            <p:spPr>
              <a:xfrm>
                <a:off x="29016283" y="3076076"/>
                <a:ext cx="48574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i="1" dirty="0">
                    <a:latin typeface="Roboto Light" pitchFamily="2" charset="0"/>
                    <a:ea typeface="Roboto Light" pitchFamily="2" charset="0"/>
                  </a:rPr>
                  <a:t>D I S C O V E R Y     V O I D</a:t>
                </a:r>
                <a:endParaRPr lang="en-US" sz="3200" i="1" dirty="0">
                  <a:ea typeface="Roboto Light" pitchFamily="2" charset="0"/>
                </a:endParaRPr>
              </a:p>
            </p:txBody>
          </p:sp>
          <p:sp>
            <p:nvSpPr>
              <p:cNvPr id="175" name="ZoneTexte 174">
                <a:extLst>
                  <a:ext uri="{FF2B5EF4-FFF2-40B4-BE49-F238E27FC236}">
                    <a16:creationId xmlns:a16="http://schemas.microsoft.com/office/drawing/2014/main" id="{93735755-4701-CE4D-A3DE-4EEAFC505E6E}"/>
                  </a:ext>
                </a:extLst>
              </p:cNvPr>
              <p:cNvSpPr txBox="1"/>
              <p:nvPr/>
            </p:nvSpPr>
            <p:spPr>
              <a:xfrm>
                <a:off x="35217202" y="200401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Roboto Light" pitchFamily="2" charset="0"/>
                    <a:ea typeface="Roboto Light" pitchFamily="2" charset="0"/>
                  </a:rPr>
                  <a:t>2020</a:t>
                </a:r>
                <a:endParaRPr lang="en-US" dirty="0">
                  <a:ea typeface="Roboto Light" pitchFamily="2" charset="0"/>
                </a:endParaRPr>
              </a:p>
            </p:txBody>
          </p:sp>
        </p:grp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93B945EB-1655-774B-85D1-AFB26B0905A5}"/>
                </a:ext>
              </a:extLst>
            </p:cNvPr>
            <p:cNvSpPr txBox="1"/>
            <p:nvPr/>
          </p:nvSpPr>
          <p:spPr>
            <a:xfrm>
              <a:off x="2871108" y="164379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Roboto Light" pitchFamily="2" charset="0"/>
                  <a:ea typeface="Roboto Light" pitchFamily="2" charset="0"/>
                </a:rPr>
                <a:t>1929</a:t>
              </a:r>
              <a:endParaRPr lang="en-US" dirty="0">
                <a:ea typeface="Roboto Ligh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0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1.4888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40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88 -0.00393 L 1.76132 -0.0039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5 -3.7037E-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5 -1.1111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5 1.48148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6.2963E-6 L -0.5 -6.2963E-6 " pathEditMode="fixed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7037E-6 L -0.5 3.7037E-6 " pathEditMode="fixed" rAng="0" ptsTypes="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7037E-6 L -0.5 3.7037E-6 " pathEditMode="fixed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5 3.7037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5 1.48148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5 3.7037E-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-1.11111E-6 L -0.75 -1.11111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1.48148E-6 L -0.75 1.48148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-3.7037E-7 L -0.75 -3.7037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7037E-6 L -0.5 3.7037E-6 " pathEditMode="fixed" rAng="0" ptsTypes="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7037E-6 L -0.5 3.7037E-6 " pathEditMode="fixed" rAng="0" ptsTypes="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00023 L -0.5 0.0002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5 -3.7037E-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5 3.703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5 1.48148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3.7037E-7 L -0.75 3.7037E-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1.48148E-6 L -0.75 1.48148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00023 L -0.75 0.0002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00023 L -0.5 0.0002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48148E-6 L -0.5 1.48148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7037E-7 L -0.5 -3.7037E-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5 3.7037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5 1.48148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5 3.7037E-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1.8612 0.00324 " pathEditMode="relative" rAng="0" ptsTypes="AA">
                                      <p:cBhvr>
                                        <p:cTn id="150" dur="7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1" grpId="3"/>
      <p:bldP spid="11" grpId="4"/>
      <p:bldP spid="13" grpId="0"/>
      <p:bldP spid="13" grpId="1"/>
      <p:bldP spid="13" grpId="2"/>
      <p:bldP spid="13" grpId="3"/>
      <p:bldP spid="13" grpId="4"/>
      <p:bldP spid="16" grpId="0"/>
      <p:bldP spid="16" grpId="1"/>
      <p:bldP spid="16" grpId="2"/>
      <p:bldP spid="16" grpId="3"/>
      <p:bldP spid="16" grpId="4"/>
      <p:bldP spid="17" grpId="0"/>
      <p:bldP spid="17" grpId="1"/>
      <p:bldP spid="17" grpId="2"/>
      <p:bldP spid="17" grpId="3"/>
      <p:bldP spid="17" grpId="4"/>
      <p:bldP spid="19" grpId="0"/>
      <p:bldP spid="19" grpId="2"/>
      <p:bldP spid="19" grpId="3"/>
      <p:bldP spid="19" grpId="4"/>
      <p:bldP spid="20" grpId="0"/>
      <p:bldP spid="20" grpId="2"/>
      <p:bldP spid="20" grpId="3"/>
      <p:bldP spid="20" grpId="4"/>
      <p:bldP spid="25" grpId="0"/>
      <p:bldP spid="25" grpId="1"/>
      <p:bldP spid="25" grpId="2"/>
      <p:bldP spid="26" grpId="0"/>
      <p:bldP spid="26" grpId="1"/>
      <p:bldP spid="2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15FF86A-B52A-954B-B62A-F1C7CC92F4B0}"/>
              </a:ext>
            </a:extLst>
          </p:cNvPr>
          <p:cNvSpPr txBox="1">
            <a:spLocks/>
          </p:cNvSpPr>
          <p:nvPr/>
        </p:nvSpPr>
        <p:spPr>
          <a:xfrm>
            <a:off x="838200" y="1045029"/>
            <a:ext cx="4064000" cy="5131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Structure</a:t>
            </a:r>
          </a:p>
          <a:p>
            <a:r>
              <a:rPr lang="en-US" sz="1800" dirty="0">
                <a:solidFill>
                  <a:schemeClr val="bg1"/>
                </a:solidFill>
              </a:rPr>
              <a:t>Biosynthesis </a:t>
            </a:r>
            <a:r>
              <a:rPr lang="en-US" sz="1800" dirty="0"/>
              <a:t>is catalyzed by</a:t>
            </a:r>
          </a:p>
          <a:p>
            <a:pPr marL="215900" indent="0">
              <a:buFont typeface="Arial" panose="020B0604020202020204" pitchFamily="34" charset="0"/>
              <a:buNone/>
            </a:pPr>
            <a:r>
              <a:rPr lang="en-US" sz="1800" b="1" i="1" dirty="0"/>
              <a:t>Penicillin-Binding Proteins</a:t>
            </a:r>
          </a:p>
          <a:p>
            <a:pPr marL="215900" indent="0">
              <a:buFont typeface="Arial" panose="020B0604020202020204" pitchFamily="34" charset="0"/>
              <a:buNone/>
            </a:pPr>
            <a:r>
              <a:rPr lang="en-US" sz="1400" dirty="0"/>
              <a:t>All PBPs display some kind of </a:t>
            </a:r>
            <a:r>
              <a:rPr lang="en-US" sz="1200" dirty="0"/>
              <a:t>DD</a:t>
            </a:r>
            <a:r>
              <a:rPr lang="en-US" sz="1400" dirty="0"/>
              <a:t>-peptidase activity</a:t>
            </a:r>
          </a:p>
          <a:p>
            <a:pPr marL="21590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21590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21590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21590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21590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215900" indent="0">
              <a:buFont typeface="Arial" panose="020B0604020202020204" pitchFamily="34" charset="0"/>
              <a:buNone/>
            </a:pPr>
            <a:r>
              <a:rPr lang="en-US" sz="1400" dirty="0"/>
              <a:t>Transpeptidation is particularly affected by penicillin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3B3B09-12DD-ED40-A347-E0E5FF3CB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13" y="365125"/>
            <a:ext cx="6120000" cy="60691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Peptidoglycan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115207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Structure</a:t>
            </a:r>
          </a:p>
          <a:p>
            <a:r>
              <a:rPr lang="en-US" sz="1800" dirty="0"/>
              <a:t>Biosynthesis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95DF29-E7ED-D647-A4D4-5361ED44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513" y="365125"/>
            <a:ext cx="6120000" cy="606916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7918A5-DCF7-D347-947D-B871B6B0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F09C26-88B4-7642-B2F7-31FC0F244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026" y="2582296"/>
            <a:ext cx="2616200" cy="1168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439FFD-73F5-B845-A41B-809DB657E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001" y="365125"/>
            <a:ext cx="6120000" cy="60691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96BC507-0890-9643-A182-3E6100309F37}"/>
              </a:ext>
            </a:extLst>
          </p:cNvPr>
          <p:cNvSpPr txBox="1"/>
          <p:nvPr/>
        </p:nvSpPr>
        <p:spPr>
          <a:xfrm>
            <a:off x="0" y="6457890"/>
            <a:ext cx="5745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/>
              <a:t>Lazar</a:t>
            </a:r>
            <a:r>
              <a:rPr lang="fr-BE" sz="1000" dirty="0"/>
              <a:t> K, Walker S. </a:t>
            </a:r>
            <a:r>
              <a:rPr lang="fr-BE" sz="1000" dirty="0" err="1"/>
              <a:t>Substrate</a:t>
            </a:r>
            <a:r>
              <a:rPr lang="fr-BE" sz="1000" dirty="0"/>
              <a:t> analogues to </a:t>
            </a:r>
            <a:r>
              <a:rPr lang="fr-BE" sz="1000" dirty="0" err="1"/>
              <a:t>study</a:t>
            </a:r>
            <a:r>
              <a:rPr lang="fr-BE" sz="1000" dirty="0"/>
              <a:t> </a:t>
            </a:r>
            <a:r>
              <a:rPr lang="fr-BE" sz="1000" dirty="0" err="1"/>
              <a:t>cell-wall</a:t>
            </a:r>
            <a:r>
              <a:rPr lang="fr-BE" sz="1000" dirty="0"/>
              <a:t> </a:t>
            </a:r>
            <a:r>
              <a:rPr lang="fr-BE" sz="1000" dirty="0" err="1"/>
              <a:t>biosynthesis</a:t>
            </a:r>
            <a:r>
              <a:rPr lang="fr-BE" sz="1000" dirty="0"/>
              <a:t> and </a:t>
            </a:r>
            <a:r>
              <a:rPr lang="fr-BE" sz="1000" dirty="0" err="1"/>
              <a:t>its</a:t>
            </a:r>
            <a:r>
              <a:rPr lang="fr-BE" sz="1000" dirty="0"/>
              <a:t> inhibition. </a:t>
            </a:r>
            <a:r>
              <a:rPr lang="fr-BE" sz="1000" i="1" dirty="0" err="1"/>
              <a:t>Curr</a:t>
            </a:r>
            <a:r>
              <a:rPr lang="fr-BE" sz="1000" i="1" dirty="0"/>
              <a:t> </a:t>
            </a:r>
            <a:r>
              <a:rPr lang="fr-BE" sz="1000" i="1" dirty="0" err="1"/>
              <a:t>Opin</a:t>
            </a:r>
            <a:r>
              <a:rPr lang="fr-BE" sz="1000" i="1" dirty="0"/>
              <a:t> </a:t>
            </a:r>
            <a:r>
              <a:rPr lang="fr-BE" sz="1000" i="1" dirty="0" err="1"/>
              <a:t>Chem</a:t>
            </a:r>
            <a:r>
              <a:rPr lang="fr-BE" sz="1000" i="1" dirty="0"/>
              <a:t> </a:t>
            </a:r>
            <a:r>
              <a:rPr lang="fr-BE" sz="1000" i="1" dirty="0" err="1"/>
              <a:t>Biol</a:t>
            </a:r>
            <a:r>
              <a:rPr lang="fr-BE" sz="1000" dirty="0"/>
              <a:t>. 2002;6(6):786-793.</a:t>
            </a:r>
          </a:p>
        </p:txBody>
      </p:sp>
    </p:spTree>
    <p:extLst>
      <p:ext uri="{BB962C8B-B14F-4D97-AF65-F5344CB8AC3E}">
        <p14:creationId xmlns:p14="http://schemas.microsoft.com/office/powerpoint/2010/main" val="7229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2855CBF-18F2-3047-96D9-D4A617E13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353" y="12087"/>
            <a:ext cx="5238000" cy="54657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Peptidoglycan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BF7634-8866-894D-AEF7-3EB7A0080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8" y="925289"/>
            <a:ext cx="5451501" cy="29303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7FA5C9-4295-1646-8454-5FA0012BB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00" y="925286"/>
            <a:ext cx="5451501" cy="29303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EF84A6-25BA-4446-A004-4B4AEB8EE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700000">
            <a:off x="7930902" y="1006045"/>
            <a:ext cx="389950" cy="38995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08002DAD-DC46-A94A-85BC-0DE552C778A3}"/>
              </a:ext>
            </a:extLst>
          </p:cNvPr>
          <p:cNvGrpSpPr/>
          <p:nvPr/>
        </p:nvGrpSpPr>
        <p:grpSpPr>
          <a:xfrm>
            <a:off x="6163589" y="5467071"/>
            <a:ext cx="4136804" cy="1038511"/>
            <a:chOff x="546032" y="4017660"/>
            <a:chExt cx="6629467" cy="1664270"/>
          </a:xfrm>
        </p:grpSpPr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E40D6475-7BE1-7943-A845-69CF5435D104}"/>
                </a:ext>
              </a:extLst>
            </p:cNvPr>
            <p:cNvSpPr/>
            <p:nvPr/>
          </p:nvSpPr>
          <p:spPr>
            <a:xfrm>
              <a:off x="3498568" y="4898158"/>
              <a:ext cx="724395" cy="783772"/>
            </a:xfrm>
            <a:prstGeom prst="triangl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AC6A1A3D-E4F9-BF4A-9039-D4A164E544E5}"/>
                </a:ext>
              </a:extLst>
            </p:cNvPr>
            <p:cNvGrpSpPr/>
            <p:nvPr/>
          </p:nvGrpSpPr>
          <p:grpSpPr>
            <a:xfrm>
              <a:off x="546032" y="4017660"/>
              <a:ext cx="6629467" cy="863261"/>
              <a:chOff x="4902133" y="1148061"/>
              <a:chExt cx="6629467" cy="863261"/>
            </a:xfrm>
          </p:grpSpPr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BCAF4E8F-BC78-E749-950C-AC3F54D1A754}"/>
                  </a:ext>
                </a:extLst>
              </p:cNvPr>
              <p:cNvCxnSpPr/>
              <p:nvPr/>
            </p:nvCxnSpPr>
            <p:spPr>
              <a:xfrm>
                <a:off x="4999315" y="2011322"/>
                <a:ext cx="6480000" cy="0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C3BEFE4-90D7-B545-9274-2B2324C746A3}"/>
                  </a:ext>
                </a:extLst>
              </p:cNvPr>
              <p:cNvSpPr txBox="1"/>
              <p:nvPr/>
            </p:nvSpPr>
            <p:spPr>
              <a:xfrm>
                <a:off x="4902133" y="1319625"/>
                <a:ext cx="1224888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err="1"/>
                  <a:t>Catabolism</a:t>
                </a:r>
                <a:endParaRPr lang="fr-FR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858ED89-2D19-FF43-8E6B-8B9E1B28E61C}"/>
                  </a:ext>
                </a:extLst>
              </p:cNvPr>
              <p:cNvSpPr txBox="1"/>
              <p:nvPr/>
            </p:nvSpPr>
            <p:spPr>
              <a:xfrm>
                <a:off x="10043757" y="1148061"/>
                <a:ext cx="1487843" cy="553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err="1"/>
                  <a:t>Anabolism</a:t>
                </a:r>
                <a:endParaRPr lang="fr-FR"/>
              </a:p>
              <a:p>
                <a:pPr algn="ctr"/>
                <a:r>
                  <a:rPr lang="fr-FR" sz="1200"/>
                  <a:t>(</a:t>
                </a:r>
                <a:r>
                  <a:rPr lang="fr-FR" sz="1200" err="1"/>
                  <a:t>backed</a:t>
                </a:r>
                <a:r>
                  <a:rPr lang="fr-FR" sz="1200"/>
                  <a:t> by </a:t>
                </a:r>
                <a:r>
                  <a:rPr lang="fr-FR" sz="1200" err="1"/>
                  <a:t>recycling</a:t>
                </a:r>
                <a:r>
                  <a:rPr lang="fr-FR" sz="1200"/>
                  <a:t>)</a:t>
                </a:r>
              </a:p>
            </p:txBody>
          </p:sp>
        </p:grp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FDDD5D-B39F-284A-8F35-06C84AA59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11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4010692" cy="513193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Structure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Biosynthesis</a:t>
            </a:r>
          </a:p>
          <a:p>
            <a:r>
              <a:rPr lang="en-US" sz="1800" dirty="0"/>
              <a:t>Turnover and recycling</a:t>
            </a:r>
          </a:p>
          <a:p>
            <a:pPr marL="0" indent="0">
              <a:buNone/>
            </a:pPr>
            <a:r>
              <a:rPr lang="en-US" sz="1400" dirty="0"/>
              <a:t>Peptidoglycan metabolism is intimately</a:t>
            </a:r>
          </a:p>
          <a:p>
            <a:pPr marL="0" indent="0">
              <a:buNone/>
            </a:pPr>
            <a:r>
              <a:rPr lang="en-US" sz="1400" dirty="0"/>
              <a:t>bound to bacterial cycle.</a:t>
            </a:r>
          </a:p>
          <a:p>
            <a:pPr>
              <a:buFont typeface="Symbol" pitchFamily="2" charset="2"/>
              <a:buChar char="→"/>
            </a:pPr>
            <a:r>
              <a:rPr lang="en-US" sz="1400" dirty="0">
                <a:sym typeface="Wingdings" pitchFamily="2" charset="2"/>
              </a:rPr>
              <a:t>Catabolism and anabolism must be concerted</a:t>
            </a:r>
          </a:p>
          <a:p>
            <a:pPr marL="0" indent="0">
              <a:buNone/>
            </a:pPr>
            <a:r>
              <a:rPr lang="en-US" sz="1400" dirty="0">
                <a:sym typeface="Wingdings" pitchFamily="2" charset="2"/>
              </a:rPr>
              <a:t>Lost fragments are recycled</a:t>
            </a:r>
          </a:p>
          <a:p>
            <a:pPr>
              <a:buFont typeface="Symbol" pitchFamily="2" charset="2"/>
              <a:buChar char="→"/>
            </a:pPr>
            <a:r>
              <a:rPr lang="en-US" sz="1400" dirty="0">
                <a:sym typeface="Wingdings" pitchFamily="2" charset="2"/>
              </a:rPr>
              <a:t>Equilibrium between catabolism and anabolism is essential to the bacteria survival</a:t>
            </a:r>
          </a:p>
          <a:p>
            <a:pPr>
              <a:buFont typeface="Symbol" pitchFamily="2" charset="2"/>
              <a:buChar char="→"/>
            </a:pPr>
            <a:endParaRPr lang="en-US" sz="1400" dirty="0">
              <a:sym typeface="Wingdings" pitchFamily="2" charset="2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7F631D-5A7D-EF4C-A992-F8B7CD22A69A}"/>
              </a:ext>
            </a:extLst>
          </p:cNvPr>
          <p:cNvSpPr txBox="1"/>
          <p:nvPr/>
        </p:nvSpPr>
        <p:spPr>
          <a:xfrm>
            <a:off x="0" y="6611779"/>
            <a:ext cx="9779000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BE" sz="1000" dirty="0" err="1"/>
              <a:t>Holtje</a:t>
            </a:r>
            <a:r>
              <a:rPr lang="fr-BE" sz="1000" dirty="0"/>
              <a:t> J V. </a:t>
            </a:r>
            <a:r>
              <a:rPr lang="fr-BE" sz="1000" dirty="0" err="1"/>
              <a:t>Growth</a:t>
            </a:r>
            <a:r>
              <a:rPr lang="fr-BE" sz="1000" dirty="0"/>
              <a:t> of the stress-</a:t>
            </a:r>
            <a:r>
              <a:rPr lang="fr-BE" sz="1000" dirty="0" err="1"/>
              <a:t>bearing</a:t>
            </a:r>
            <a:r>
              <a:rPr lang="fr-BE" sz="1000" dirty="0"/>
              <a:t> and </a:t>
            </a:r>
            <a:r>
              <a:rPr lang="fr-BE" sz="1000" dirty="0" err="1"/>
              <a:t>shape-maintaining</a:t>
            </a:r>
            <a:r>
              <a:rPr lang="fr-BE" sz="1000" dirty="0"/>
              <a:t> </a:t>
            </a:r>
            <a:r>
              <a:rPr lang="fr-BE" sz="1000" dirty="0" err="1"/>
              <a:t>murein</a:t>
            </a:r>
            <a:r>
              <a:rPr lang="fr-BE" sz="1000" dirty="0"/>
              <a:t> sacculus of Escherichia coli. </a:t>
            </a:r>
            <a:r>
              <a:rPr lang="fr-BE" sz="1000" i="1" dirty="0" err="1"/>
              <a:t>Microbiol</a:t>
            </a:r>
            <a:r>
              <a:rPr lang="fr-BE" sz="1000" i="1" dirty="0"/>
              <a:t> Mol </a:t>
            </a:r>
            <a:r>
              <a:rPr lang="fr-BE" sz="1000" i="1" dirty="0" err="1"/>
              <a:t>Biol</a:t>
            </a:r>
            <a:r>
              <a:rPr lang="fr-BE" sz="1000" i="1" dirty="0"/>
              <a:t> </a:t>
            </a:r>
            <a:r>
              <a:rPr lang="fr-BE" sz="1000" i="1" dirty="0" err="1"/>
              <a:t>Rev</a:t>
            </a:r>
            <a:r>
              <a:rPr lang="fr-BE" sz="1000" dirty="0"/>
              <a:t>. 1998;62(1):181-203.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2B78593-1EE4-CE4E-BD50-9B449D367D0B}"/>
              </a:ext>
            </a:extLst>
          </p:cNvPr>
          <p:cNvSpPr txBox="1"/>
          <p:nvPr/>
        </p:nvSpPr>
        <p:spPr>
          <a:xfrm>
            <a:off x="0" y="6611779"/>
            <a:ext cx="9779000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BE" sz="1000" dirty="0"/>
              <a:t>Johnson JW, Fisher JF, </a:t>
            </a:r>
            <a:r>
              <a:rPr lang="fr-BE" sz="1000" dirty="0" err="1"/>
              <a:t>Mobashery</a:t>
            </a:r>
            <a:r>
              <a:rPr lang="fr-BE" sz="1000" dirty="0"/>
              <a:t> S. </a:t>
            </a:r>
            <a:r>
              <a:rPr lang="fr-BE" sz="1000" dirty="0" err="1"/>
              <a:t>Bacterial</a:t>
            </a:r>
            <a:r>
              <a:rPr lang="fr-BE" sz="1000" dirty="0"/>
              <a:t> </a:t>
            </a:r>
            <a:r>
              <a:rPr lang="fr-BE" sz="1000" dirty="0" err="1"/>
              <a:t>cell-wall</a:t>
            </a:r>
            <a:r>
              <a:rPr lang="fr-BE" sz="1000" dirty="0"/>
              <a:t> </a:t>
            </a:r>
            <a:r>
              <a:rPr lang="fr-BE" sz="1000" dirty="0" err="1"/>
              <a:t>recycling</a:t>
            </a:r>
            <a:r>
              <a:rPr lang="fr-BE" sz="1000" dirty="0"/>
              <a:t>. </a:t>
            </a:r>
            <a:r>
              <a:rPr lang="fr-BE" sz="1000" i="1" dirty="0"/>
              <a:t>Ann N Y </a:t>
            </a:r>
            <a:r>
              <a:rPr lang="fr-BE" sz="1000" i="1" dirty="0" err="1"/>
              <a:t>Acad</a:t>
            </a:r>
            <a:r>
              <a:rPr lang="fr-BE" sz="1000" i="1" dirty="0"/>
              <a:t> </a:t>
            </a:r>
            <a:r>
              <a:rPr lang="fr-BE" sz="1000" i="1" dirty="0" err="1"/>
              <a:t>Sci</a:t>
            </a:r>
            <a:r>
              <a:rPr lang="fr-BE" sz="1000" dirty="0"/>
              <a:t>. 2013;1277(1):54-75.</a:t>
            </a:r>
          </a:p>
        </p:txBody>
      </p:sp>
    </p:spTree>
    <p:extLst>
      <p:ext uri="{BB962C8B-B14F-4D97-AF65-F5344CB8AC3E}">
        <p14:creationId xmlns:p14="http://schemas.microsoft.com/office/powerpoint/2010/main" val="373350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0.32315 L -0.00144 0.30718 L 0.0125 0.29491 L -0.01224 0.27569 L 0.00455 0.25463 L -0.01719 0.22315 L -0.00339 0.18796 L -0.02006 0.14769 L -0.00039 0.1037 L -0.0112 0.06875 L 0.0095 0.03704 L -0.00039 0.01088 L -0.00039 0.01088 " pathEditMode="relative" ptsTypes="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02721 -0.000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Peptidoglycan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3891708" cy="513193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Structure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Biosynthesis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Turnover and recycling</a:t>
            </a:r>
          </a:p>
          <a:p>
            <a:r>
              <a:rPr lang="en-US" sz="1800" dirty="0"/>
              <a:t>Penicillin impairs PG metabolism by binding to PBPs (transpeptidation is compromised)</a:t>
            </a: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D54CDA4A-5FA0-E94E-B4DC-D82062266950}"/>
              </a:ext>
            </a:extLst>
          </p:cNvPr>
          <p:cNvSpPr/>
          <p:nvPr/>
        </p:nvSpPr>
        <p:spPr>
          <a:xfrm>
            <a:off x="7765769" y="1698359"/>
            <a:ext cx="724395" cy="783772"/>
          </a:xfrm>
          <a:prstGeom prst="triangl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1E6CC59-AF4C-544C-8C3D-AECF1095BA9F}"/>
              </a:ext>
            </a:extLst>
          </p:cNvPr>
          <p:cNvGrpSpPr/>
          <p:nvPr/>
        </p:nvGrpSpPr>
        <p:grpSpPr>
          <a:xfrm>
            <a:off x="4813233" y="1150903"/>
            <a:ext cx="6629467" cy="553998"/>
            <a:chOff x="4902133" y="1481103"/>
            <a:chExt cx="6629467" cy="553998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59A0C2AA-77B4-F64A-96BB-231F0EC78AB9}"/>
                </a:ext>
              </a:extLst>
            </p:cNvPr>
            <p:cNvCxnSpPr/>
            <p:nvPr/>
          </p:nvCxnSpPr>
          <p:spPr>
            <a:xfrm>
              <a:off x="4999315" y="2011322"/>
              <a:ext cx="648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A96113A-2D13-6C4A-9F8B-C186F551158F}"/>
                </a:ext>
              </a:extLst>
            </p:cNvPr>
            <p:cNvSpPr txBox="1"/>
            <p:nvPr/>
          </p:nvSpPr>
          <p:spPr>
            <a:xfrm>
              <a:off x="4902133" y="1652668"/>
              <a:ext cx="1224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err="1"/>
                <a:t>Catabolism</a:t>
              </a:r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BC04B8A-6EE7-8148-BC41-F118E98A3398}"/>
                </a:ext>
              </a:extLst>
            </p:cNvPr>
            <p:cNvSpPr txBox="1"/>
            <p:nvPr/>
          </p:nvSpPr>
          <p:spPr>
            <a:xfrm>
              <a:off x="10043757" y="1481103"/>
              <a:ext cx="14878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err="1"/>
                <a:t>Anabolism</a:t>
              </a:r>
              <a:endParaRPr lang="fr-FR"/>
            </a:p>
            <a:p>
              <a:pPr algn="ctr"/>
              <a:r>
                <a:rPr lang="fr-FR" sz="1200"/>
                <a:t>(</a:t>
              </a:r>
              <a:r>
                <a:rPr lang="fr-FR" sz="1200" err="1"/>
                <a:t>backed</a:t>
              </a:r>
              <a:r>
                <a:rPr lang="fr-FR" sz="1200"/>
                <a:t> by </a:t>
              </a:r>
              <a:r>
                <a:rPr lang="fr-FR" sz="1200" err="1"/>
                <a:t>recycling</a:t>
              </a:r>
              <a:r>
                <a:rPr lang="fr-FR" sz="1200"/>
                <a:t>)</a:t>
              </a:r>
            </a:p>
          </p:txBody>
        </p:sp>
      </p:grpSp>
      <p:pic>
        <p:nvPicPr>
          <p:cNvPr id="90" name="Image 89">
            <a:extLst>
              <a:ext uri="{FF2B5EF4-FFF2-40B4-BE49-F238E27FC236}">
                <a16:creationId xmlns:a16="http://schemas.microsoft.com/office/drawing/2014/main" id="{520ED4F4-80CD-7E44-86CA-A851DD2C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338" y="2664464"/>
            <a:ext cx="3397250" cy="3618373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30571909-18A1-0F40-A5FE-8001E50C6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338" y="2664464"/>
            <a:ext cx="3397250" cy="3618373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04CCABBF-6663-DF4D-814C-B3FD2901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338" y="2664464"/>
            <a:ext cx="3397250" cy="3618373"/>
          </a:xfrm>
          <a:prstGeom prst="rect">
            <a:avLst/>
          </a:prstGeom>
        </p:spPr>
      </p:pic>
      <p:grpSp>
        <p:nvGrpSpPr>
          <p:cNvPr id="93" name="Groupe 92">
            <a:extLst>
              <a:ext uri="{FF2B5EF4-FFF2-40B4-BE49-F238E27FC236}">
                <a16:creationId xmlns:a16="http://schemas.microsoft.com/office/drawing/2014/main" id="{A5A18C37-4A8B-5F4B-AED1-54BA84CE4988}"/>
              </a:ext>
            </a:extLst>
          </p:cNvPr>
          <p:cNvGrpSpPr/>
          <p:nvPr/>
        </p:nvGrpSpPr>
        <p:grpSpPr>
          <a:xfrm>
            <a:off x="7100509" y="3024606"/>
            <a:ext cx="1903832" cy="2261483"/>
            <a:chOff x="3419475" y="666750"/>
            <a:chExt cx="3562350" cy="4286250"/>
          </a:xfrm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B44E3995-8492-3648-8831-8F350F93FACC}"/>
                </a:ext>
              </a:extLst>
            </p:cNvPr>
            <p:cNvSpPr/>
            <p:nvPr/>
          </p:nvSpPr>
          <p:spPr>
            <a:xfrm>
              <a:off x="4508500" y="3213100"/>
              <a:ext cx="330200" cy="647700"/>
            </a:xfrm>
            <a:custGeom>
              <a:avLst/>
              <a:gdLst>
                <a:gd name="connsiteX0" fmla="*/ 330200 w 330200"/>
                <a:gd name="connsiteY0" fmla="*/ 0 h 647700"/>
                <a:gd name="connsiteX1" fmla="*/ 88900 w 330200"/>
                <a:gd name="connsiteY1" fmla="*/ 76200 h 647700"/>
                <a:gd name="connsiteX2" fmla="*/ 114300 w 330200"/>
                <a:gd name="connsiteY2" fmla="*/ 368300 h 647700"/>
                <a:gd name="connsiteX3" fmla="*/ 0 w 330200"/>
                <a:gd name="connsiteY3" fmla="*/ 431800 h 647700"/>
                <a:gd name="connsiteX4" fmla="*/ 38100 w 33020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47700">
                  <a:moveTo>
                    <a:pt x="330200" y="0"/>
                  </a:moveTo>
                  <a:lnTo>
                    <a:pt x="88900" y="76200"/>
                  </a:lnTo>
                  <a:lnTo>
                    <a:pt x="114300" y="368300"/>
                  </a:lnTo>
                  <a:lnTo>
                    <a:pt x="0" y="431800"/>
                  </a:lnTo>
                  <a:lnTo>
                    <a:pt x="38100" y="6477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25951BD6-88FC-9440-94F8-A48C8B824646}"/>
                </a:ext>
              </a:extLst>
            </p:cNvPr>
            <p:cNvSpPr/>
            <p:nvPr/>
          </p:nvSpPr>
          <p:spPr>
            <a:xfrm>
              <a:off x="4136571" y="3331029"/>
              <a:ext cx="478972" cy="228600"/>
            </a:xfrm>
            <a:custGeom>
              <a:avLst/>
              <a:gdLst>
                <a:gd name="connsiteX0" fmla="*/ 478972 w 478972"/>
                <a:gd name="connsiteY0" fmla="*/ 195942 h 228600"/>
                <a:gd name="connsiteX1" fmla="*/ 326572 w 478972"/>
                <a:gd name="connsiteY1" fmla="*/ 228600 h 228600"/>
                <a:gd name="connsiteX2" fmla="*/ 239486 w 478972"/>
                <a:gd name="connsiteY2" fmla="*/ 141514 h 228600"/>
                <a:gd name="connsiteX3" fmla="*/ 185058 w 478972"/>
                <a:gd name="connsiteY3" fmla="*/ 0 h 228600"/>
                <a:gd name="connsiteX4" fmla="*/ 185058 w 478972"/>
                <a:gd name="connsiteY4" fmla="*/ 0 h 228600"/>
                <a:gd name="connsiteX5" fmla="*/ 0 w 478972"/>
                <a:gd name="connsiteY5" fmla="*/ 3265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972" h="228600">
                  <a:moveTo>
                    <a:pt x="478972" y="195942"/>
                  </a:moveTo>
                  <a:lnTo>
                    <a:pt x="326572" y="228600"/>
                  </a:lnTo>
                  <a:lnTo>
                    <a:pt x="239486" y="141514"/>
                  </a:lnTo>
                  <a:lnTo>
                    <a:pt x="185058" y="0"/>
                  </a:lnTo>
                  <a:lnTo>
                    <a:pt x="185058" y="0"/>
                  </a:lnTo>
                  <a:lnTo>
                    <a:pt x="0" y="32657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AA355AD-42C5-C649-AA7E-DCEB8DDBFC01}"/>
                </a:ext>
              </a:extLst>
            </p:cNvPr>
            <p:cNvSpPr/>
            <p:nvPr/>
          </p:nvSpPr>
          <p:spPr>
            <a:xfrm>
              <a:off x="3788229" y="2503714"/>
              <a:ext cx="446314" cy="424543"/>
            </a:xfrm>
            <a:custGeom>
              <a:avLst/>
              <a:gdLst>
                <a:gd name="connsiteX0" fmla="*/ 446314 w 446314"/>
                <a:gd name="connsiteY0" fmla="*/ 0 h 424543"/>
                <a:gd name="connsiteX1" fmla="*/ 359228 w 446314"/>
                <a:gd name="connsiteY1" fmla="*/ 228600 h 424543"/>
                <a:gd name="connsiteX2" fmla="*/ 206828 w 446314"/>
                <a:gd name="connsiteY2" fmla="*/ 272143 h 424543"/>
                <a:gd name="connsiteX3" fmla="*/ 65314 w 446314"/>
                <a:gd name="connsiteY3" fmla="*/ 217715 h 424543"/>
                <a:gd name="connsiteX4" fmla="*/ 0 w 446314"/>
                <a:gd name="connsiteY4" fmla="*/ 315686 h 424543"/>
                <a:gd name="connsiteX5" fmla="*/ 32657 w 446314"/>
                <a:gd name="connsiteY5" fmla="*/ 424543 h 42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314" h="424543">
                  <a:moveTo>
                    <a:pt x="446314" y="0"/>
                  </a:moveTo>
                  <a:lnTo>
                    <a:pt x="359228" y="228600"/>
                  </a:lnTo>
                  <a:lnTo>
                    <a:pt x="206828" y="272143"/>
                  </a:lnTo>
                  <a:lnTo>
                    <a:pt x="65314" y="217715"/>
                  </a:lnTo>
                  <a:lnTo>
                    <a:pt x="0" y="315686"/>
                  </a:lnTo>
                  <a:lnTo>
                    <a:pt x="32657" y="424543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6E37A60A-A0B6-2244-A0F8-4C211A48150C}"/>
                </a:ext>
              </a:extLst>
            </p:cNvPr>
            <p:cNvSpPr/>
            <p:nvPr/>
          </p:nvSpPr>
          <p:spPr>
            <a:xfrm>
              <a:off x="4887686" y="4158343"/>
              <a:ext cx="859971" cy="359228"/>
            </a:xfrm>
            <a:custGeom>
              <a:avLst/>
              <a:gdLst>
                <a:gd name="connsiteX0" fmla="*/ 0 w 859971"/>
                <a:gd name="connsiteY0" fmla="*/ 119743 h 359228"/>
                <a:gd name="connsiteX1" fmla="*/ 228600 w 859971"/>
                <a:gd name="connsiteY1" fmla="*/ 87086 h 359228"/>
                <a:gd name="connsiteX2" fmla="*/ 370114 w 859971"/>
                <a:gd name="connsiteY2" fmla="*/ 206828 h 359228"/>
                <a:gd name="connsiteX3" fmla="*/ 489857 w 859971"/>
                <a:gd name="connsiteY3" fmla="*/ 206828 h 359228"/>
                <a:gd name="connsiteX4" fmla="*/ 609600 w 859971"/>
                <a:gd name="connsiteY4" fmla="*/ 359228 h 359228"/>
                <a:gd name="connsiteX5" fmla="*/ 827314 w 859971"/>
                <a:gd name="connsiteY5" fmla="*/ 293914 h 359228"/>
                <a:gd name="connsiteX6" fmla="*/ 827314 w 859971"/>
                <a:gd name="connsiteY6" fmla="*/ 293914 h 359228"/>
                <a:gd name="connsiteX7" fmla="*/ 859971 w 859971"/>
                <a:gd name="connsiteY7" fmla="*/ 0 h 35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9971" h="359228">
                  <a:moveTo>
                    <a:pt x="0" y="119743"/>
                  </a:moveTo>
                  <a:lnTo>
                    <a:pt x="228600" y="87086"/>
                  </a:lnTo>
                  <a:lnTo>
                    <a:pt x="370114" y="206828"/>
                  </a:lnTo>
                  <a:lnTo>
                    <a:pt x="489857" y="206828"/>
                  </a:lnTo>
                  <a:lnTo>
                    <a:pt x="609600" y="359228"/>
                  </a:lnTo>
                  <a:lnTo>
                    <a:pt x="827314" y="293914"/>
                  </a:lnTo>
                  <a:lnTo>
                    <a:pt x="827314" y="293914"/>
                  </a:lnTo>
                  <a:lnTo>
                    <a:pt x="859971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84CC1B34-589F-8347-97C2-6C601402D83C}"/>
                </a:ext>
              </a:extLst>
            </p:cNvPr>
            <p:cNvSpPr/>
            <p:nvPr/>
          </p:nvSpPr>
          <p:spPr>
            <a:xfrm>
              <a:off x="6139543" y="4288971"/>
              <a:ext cx="304800" cy="598715"/>
            </a:xfrm>
            <a:custGeom>
              <a:avLst/>
              <a:gdLst>
                <a:gd name="connsiteX0" fmla="*/ 304800 w 304800"/>
                <a:gd name="connsiteY0" fmla="*/ 598715 h 598715"/>
                <a:gd name="connsiteX1" fmla="*/ 152400 w 304800"/>
                <a:gd name="connsiteY1" fmla="*/ 576943 h 598715"/>
                <a:gd name="connsiteX2" fmla="*/ 141514 w 304800"/>
                <a:gd name="connsiteY2" fmla="*/ 446315 h 598715"/>
                <a:gd name="connsiteX3" fmla="*/ 10886 w 304800"/>
                <a:gd name="connsiteY3" fmla="*/ 413658 h 598715"/>
                <a:gd name="connsiteX4" fmla="*/ 0 w 304800"/>
                <a:gd name="connsiteY4" fmla="*/ 315686 h 598715"/>
                <a:gd name="connsiteX5" fmla="*/ 141514 w 304800"/>
                <a:gd name="connsiteY5" fmla="*/ 217715 h 598715"/>
                <a:gd name="connsiteX6" fmla="*/ 97971 w 304800"/>
                <a:gd name="connsiteY6" fmla="*/ 0 h 59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598715">
                  <a:moveTo>
                    <a:pt x="304800" y="598715"/>
                  </a:moveTo>
                  <a:lnTo>
                    <a:pt x="152400" y="576943"/>
                  </a:lnTo>
                  <a:lnTo>
                    <a:pt x="141514" y="446315"/>
                  </a:lnTo>
                  <a:lnTo>
                    <a:pt x="10886" y="413658"/>
                  </a:lnTo>
                  <a:lnTo>
                    <a:pt x="0" y="315686"/>
                  </a:lnTo>
                  <a:lnTo>
                    <a:pt x="141514" y="217715"/>
                  </a:lnTo>
                  <a:lnTo>
                    <a:pt x="97971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5960056B-9C39-984F-A5A0-29E094922326}"/>
                </a:ext>
              </a:extLst>
            </p:cNvPr>
            <p:cNvSpPr/>
            <p:nvPr/>
          </p:nvSpPr>
          <p:spPr>
            <a:xfrm>
              <a:off x="5943600" y="4234543"/>
              <a:ext cx="206829" cy="457200"/>
            </a:xfrm>
            <a:custGeom>
              <a:avLst/>
              <a:gdLst>
                <a:gd name="connsiteX0" fmla="*/ 206829 w 206829"/>
                <a:gd name="connsiteY0" fmla="*/ 457200 h 457200"/>
                <a:gd name="connsiteX1" fmla="*/ 76200 w 206829"/>
                <a:gd name="connsiteY1" fmla="*/ 402771 h 457200"/>
                <a:gd name="connsiteX2" fmla="*/ 76200 w 206829"/>
                <a:gd name="connsiteY2" fmla="*/ 402771 h 457200"/>
                <a:gd name="connsiteX3" fmla="*/ 32657 w 206829"/>
                <a:gd name="connsiteY3" fmla="*/ 283028 h 457200"/>
                <a:gd name="connsiteX4" fmla="*/ 32657 w 206829"/>
                <a:gd name="connsiteY4" fmla="*/ 283028 h 457200"/>
                <a:gd name="connsiteX5" fmla="*/ 76200 w 206829"/>
                <a:gd name="connsiteY5" fmla="*/ 152400 h 457200"/>
                <a:gd name="connsiteX6" fmla="*/ 0 w 206829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829" h="457200">
                  <a:moveTo>
                    <a:pt x="206829" y="457200"/>
                  </a:moveTo>
                  <a:lnTo>
                    <a:pt x="76200" y="402771"/>
                  </a:lnTo>
                  <a:lnTo>
                    <a:pt x="76200" y="402771"/>
                  </a:lnTo>
                  <a:lnTo>
                    <a:pt x="32657" y="283028"/>
                  </a:lnTo>
                  <a:lnTo>
                    <a:pt x="32657" y="283028"/>
                  </a:lnTo>
                  <a:lnTo>
                    <a:pt x="76200" y="15240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3D616EDF-9C63-D14B-8EEC-BC70687917A5}"/>
                </a:ext>
              </a:extLst>
            </p:cNvPr>
            <p:cNvSpPr/>
            <p:nvPr/>
          </p:nvSpPr>
          <p:spPr>
            <a:xfrm>
              <a:off x="6019800" y="4278086"/>
              <a:ext cx="130628" cy="119743"/>
            </a:xfrm>
            <a:custGeom>
              <a:avLst/>
              <a:gdLst>
                <a:gd name="connsiteX0" fmla="*/ 0 w 130628"/>
                <a:gd name="connsiteY0" fmla="*/ 119743 h 119743"/>
                <a:gd name="connsiteX1" fmla="*/ 130628 w 130628"/>
                <a:gd name="connsiteY1" fmla="*/ 0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628" h="119743">
                  <a:moveTo>
                    <a:pt x="0" y="119743"/>
                  </a:moveTo>
                  <a:lnTo>
                    <a:pt x="130628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52B83392-F25E-6346-9095-B89E355712CF}"/>
                </a:ext>
              </a:extLst>
            </p:cNvPr>
            <p:cNvSpPr/>
            <p:nvPr/>
          </p:nvSpPr>
          <p:spPr>
            <a:xfrm>
              <a:off x="5486400" y="4724400"/>
              <a:ext cx="587829" cy="228600"/>
            </a:xfrm>
            <a:custGeom>
              <a:avLst/>
              <a:gdLst>
                <a:gd name="connsiteX0" fmla="*/ 0 w 587829"/>
                <a:gd name="connsiteY0" fmla="*/ 87086 h 228600"/>
                <a:gd name="connsiteX1" fmla="*/ 195943 w 587829"/>
                <a:gd name="connsiteY1" fmla="*/ 0 h 228600"/>
                <a:gd name="connsiteX2" fmla="*/ 402771 w 587829"/>
                <a:gd name="connsiteY2" fmla="*/ 108857 h 228600"/>
                <a:gd name="connsiteX3" fmla="*/ 522514 w 587829"/>
                <a:gd name="connsiteY3" fmla="*/ 97971 h 228600"/>
                <a:gd name="connsiteX4" fmla="*/ 587829 w 587829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829" h="228600">
                  <a:moveTo>
                    <a:pt x="0" y="87086"/>
                  </a:moveTo>
                  <a:lnTo>
                    <a:pt x="195943" y="0"/>
                  </a:lnTo>
                  <a:lnTo>
                    <a:pt x="402771" y="108857"/>
                  </a:lnTo>
                  <a:lnTo>
                    <a:pt x="522514" y="97971"/>
                  </a:lnTo>
                  <a:lnTo>
                    <a:pt x="587829" y="2286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92CCC768-97E1-1740-B63F-83D88D50D08B}"/>
                </a:ext>
              </a:extLst>
            </p:cNvPr>
            <p:cNvSpPr/>
            <p:nvPr/>
          </p:nvSpPr>
          <p:spPr>
            <a:xfrm>
              <a:off x="3429000" y="2144486"/>
              <a:ext cx="206829" cy="370114"/>
            </a:xfrm>
            <a:custGeom>
              <a:avLst/>
              <a:gdLst>
                <a:gd name="connsiteX0" fmla="*/ 0 w 206829"/>
                <a:gd name="connsiteY0" fmla="*/ 32657 h 370114"/>
                <a:gd name="connsiteX1" fmla="*/ 119743 w 206829"/>
                <a:gd name="connsiteY1" fmla="*/ 87085 h 370114"/>
                <a:gd name="connsiteX2" fmla="*/ 206829 w 206829"/>
                <a:gd name="connsiteY2" fmla="*/ 0 h 370114"/>
                <a:gd name="connsiteX3" fmla="*/ 206829 w 206829"/>
                <a:gd name="connsiteY3" fmla="*/ 130628 h 370114"/>
                <a:gd name="connsiteX4" fmla="*/ 141514 w 206829"/>
                <a:gd name="connsiteY4" fmla="*/ 174171 h 370114"/>
                <a:gd name="connsiteX5" fmla="*/ 130629 w 206829"/>
                <a:gd name="connsiteY5" fmla="*/ 370114 h 3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829" h="370114">
                  <a:moveTo>
                    <a:pt x="0" y="32657"/>
                  </a:moveTo>
                  <a:lnTo>
                    <a:pt x="119743" y="87085"/>
                  </a:lnTo>
                  <a:lnTo>
                    <a:pt x="206829" y="0"/>
                  </a:lnTo>
                  <a:lnTo>
                    <a:pt x="206829" y="130628"/>
                  </a:lnTo>
                  <a:lnTo>
                    <a:pt x="141514" y="174171"/>
                  </a:lnTo>
                  <a:lnTo>
                    <a:pt x="130629" y="370114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493C239-7DDF-0946-A44C-8166D3B2C891}"/>
                </a:ext>
              </a:extLst>
            </p:cNvPr>
            <p:cNvSpPr/>
            <p:nvPr/>
          </p:nvSpPr>
          <p:spPr>
            <a:xfrm>
              <a:off x="3631019" y="1985952"/>
              <a:ext cx="298229" cy="151191"/>
            </a:xfrm>
            <a:custGeom>
              <a:avLst/>
              <a:gdLst>
                <a:gd name="connsiteX0" fmla="*/ 0 w 255181"/>
                <a:gd name="connsiteY0" fmla="*/ 154172 h 154172"/>
                <a:gd name="connsiteX1" fmla="*/ 69111 w 255181"/>
                <a:gd name="connsiteY1" fmla="*/ 132907 h 154172"/>
                <a:gd name="connsiteX2" fmla="*/ 255181 w 255181"/>
                <a:gd name="connsiteY2" fmla="*/ 0 h 15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181" h="154172">
                  <a:moveTo>
                    <a:pt x="0" y="154172"/>
                  </a:moveTo>
                  <a:lnTo>
                    <a:pt x="69111" y="132907"/>
                  </a:lnTo>
                  <a:lnTo>
                    <a:pt x="255181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C754646-91BC-E04F-BD45-F416383C48DD}"/>
                </a:ext>
              </a:extLst>
            </p:cNvPr>
            <p:cNvSpPr/>
            <p:nvPr/>
          </p:nvSpPr>
          <p:spPr>
            <a:xfrm>
              <a:off x="3419475" y="1371600"/>
              <a:ext cx="342900" cy="123825"/>
            </a:xfrm>
            <a:custGeom>
              <a:avLst/>
              <a:gdLst>
                <a:gd name="connsiteX0" fmla="*/ 0 w 342900"/>
                <a:gd name="connsiteY0" fmla="*/ 123825 h 123825"/>
                <a:gd name="connsiteX1" fmla="*/ 95250 w 342900"/>
                <a:gd name="connsiteY1" fmla="*/ 0 h 123825"/>
                <a:gd name="connsiteX2" fmla="*/ 209550 w 342900"/>
                <a:gd name="connsiteY2" fmla="*/ 104775 h 123825"/>
                <a:gd name="connsiteX3" fmla="*/ 342900 w 342900"/>
                <a:gd name="connsiteY3" fmla="*/ 9525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123825">
                  <a:moveTo>
                    <a:pt x="0" y="123825"/>
                  </a:moveTo>
                  <a:lnTo>
                    <a:pt x="95250" y="0"/>
                  </a:lnTo>
                  <a:lnTo>
                    <a:pt x="209550" y="104775"/>
                  </a:lnTo>
                  <a:lnTo>
                    <a:pt x="342900" y="9525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7425F677-3E1B-4744-834C-DA829BD068C1}"/>
                </a:ext>
              </a:extLst>
            </p:cNvPr>
            <p:cNvSpPr/>
            <p:nvPr/>
          </p:nvSpPr>
          <p:spPr>
            <a:xfrm>
              <a:off x="3810000" y="876300"/>
              <a:ext cx="171450" cy="200025"/>
            </a:xfrm>
            <a:custGeom>
              <a:avLst/>
              <a:gdLst>
                <a:gd name="connsiteX0" fmla="*/ 0 w 171450"/>
                <a:gd name="connsiteY0" fmla="*/ 0 h 200025"/>
                <a:gd name="connsiteX1" fmla="*/ 133350 w 171450"/>
                <a:gd name="connsiteY1" fmla="*/ 66675 h 200025"/>
                <a:gd name="connsiteX2" fmla="*/ 133350 w 171450"/>
                <a:gd name="connsiteY2" fmla="*/ 66675 h 200025"/>
                <a:gd name="connsiteX3" fmla="*/ 171450 w 171450"/>
                <a:gd name="connsiteY3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00025">
                  <a:moveTo>
                    <a:pt x="0" y="0"/>
                  </a:moveTo>
                  <a:lnTo>
                    <a:pt x="133350" y="66675"/>
                  </a:lnTo>
                  <a:lnTo>
                    <a:pt x="133350" y="66675"/>
                  </a:lnTo>
                  <a:lnTo>
                    <a:pt x="171450" y="200025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C6B46CE3-D75E-5C42-8C1A-25F9A39B0324}"/>
                </a:ext>
              </a:extLst>
            </p:cNvPr>
            <p:cNvSpPr/>
            <p:nvPr/>
          </p:nvSpPr>
          <p:spPr>
            <a:xfrm>
              <a:off x="4457700" y="666750"/>
              <a:ext cx="95250" cy="285750"/>
            </a:xfrm>
            <a:custGeom>
              <a:avLst/>
              <a:gdLst>
                <a:gd name="connsiteX0" fmla="*/ 28575 w 95250"/>
                <a:gd name="connsiteY0" fmla="*/ 0 h 285750"/>
                <a:gd name="connsiteX1" fmla="*/ 95250 w 95250"/>
                <a:gd name="connsiteY1" fmla="*/ 123825 h 285750"/>
                <a:gd name="connsiteX2" fmla="*/ 95250 w 95250"/>
                <a:gd name="connsiteY2" fmla="*/ 123825 h 285750"/>
                <a:gd name="connsiteX3" fmla="*/ 95250 w 95250"/>
                <a:gd name="connsiteY3" fmla="*/ 123825 h 285750"/>
                <a:gd name="connsiteX4" fmla="*/ 95250 w 95250"/>
                <a:gd name="connsiteY4" fmla="*/ 123825 h 285750"/>
                <a:gd name="connsiteX5" fmla="*/ 95250 w 95250"/>
                <a:gd name="connsiteY5" fmla="*/ 123825 h 285750"/>
                <a:gd name="connsiteX6" fmla="*/ 0 w 95250"/>
                <a:gd name="connsiteY6" fmla="*/ 152400 h 285750"/>
                <a:gd name="connsiteX7" fmla="*/ 66675 w 95250"/>
                <a:gd name="connsiteY7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285750">
                  <a:moveTo>
                    <a:pt x="28575" y="0"/>
                  </a:moveTo>
                  <a:lnTo>
                    <a:pt x="95250" y="123825"/>
                  </a:lnTo>
                  <a:lnTo>
                    <a:pt x="95250" y="123825"/>
                  </a:lnTo>
                  <a:lnTo>
                    <a:pt x="95250" y="123825"/>
                  </a:lnTo>
                  <a:lnTo>
                    <a:pt x="95250" y="123825"/>
                  </a:lnTo>
                  <a:lnTo>
                    <a:pt x="95250" y="123825"/>
                  </a:lnTo>
                  <a:lnTo>
                    <a:pt x="0" y="152400"/>
                  </a:lnTo>
                  <a:lnTo>
                    <a:pt x="66675" y="28575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6EF304C9-EF1F-BD48-A116-46B157637D02}"/>
                </a:ext>
              </a:extLst>
            </p:cNvPr>
            <p:cNvSpPr/>
            <p:nvPr/>
          </p:nvSpPr>
          <p:spPr>
            <a:xfrm>
              <a:off x="4810125" y="1038225"/>
              <a:ext cx="228600" cy="133350"/>
            </a:xfrm>
            <a:custGeom>
              <a:avLst/>
              <a:gdLst>
                <a:gd name="connsiteX0" fmla="*/ 0 w 228600"/>
                <a:gd name="connsiteY0" fmla="*/ 133350 h 133350"/>
                <a:gd name="connsiteX1" fmla="*/ 123825 w 228600"/>
                <a:gd name="connsiteY1" fmla="*/ 123825 h 133350"/>
                <a:gd name="connsiteX2" fmla="*/ 123825 w 228600"/>
                <a:gd name="connsiteY2" fmla="*/ 38100 h 133350"/>
                <a:gd name="connsiteX3" fmla="*/ 228600 w 228600"/>
                <a:gd name="connsiteY3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33350">
                  <a:moveTo>
                    <a:pt x="0" y="133350"/>
                  </a:moveTo>
                  <a:lnTo>
                    <a:pt x="123825" y="123825"/>
                  </a:lnTo>
                  <a:lnTo>
                    <a:pt x="123825" y="38100"/>
                  </a:lnTo>
                  <a:lnTo>
                    <a:pt x="22860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9A5FD24B-3721-3844-A2D6-82D393E76831}"/>
                </a:ext>
              </a:extLst>
            </p:cNvPr>
            <p:cNvSpPr/>
            <p:nvPr/>
          </p:nvSpPr>
          <p:spPr>
            <a:xfrm>
              <a:off x="5419725" y="1485900"/>
              <a:ext cx="76200" cy="361950"/>
            </a:xfrm>
            <a:custGeom>
              <a:avLst/>
              <a:gdLst>
                <a:gd name="connsiteX0" fmla="*/ 9525 w 76200"/>
                <a:gd name="connsiteY0" fmla="*/ 0 h 361950"/>
                <a:gd name="connsiteX1" fmla="*/ 76200 w 76200"/>
                <a:gd name="connsiteY1" fmla="*/ 228600 h 361950"/>
                <a:gd name="connsiteX2" fmla="*/ 0 w 76200"/>
                <a:gd name="connsiteY2" fmla="*/ 266700 h 361950"/>
                <a:gd name="connsiteX3" fmla="*/ 0 w 76200"/>
                <a:gd name="connsiteY3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61950">
                  <a:moveTo>
                    <a:pt x="9525" y="0"/>
                  </a:moveTo>
                  <a:lnTo>
                    <a:pt x="76200" y="228600"/>
                  </a:lnTo>
                  <a:lnTo>
                    <a:pt x="0" y="266700"/>
                  </a:lnTo>
                  <a:lnTo>
                    <a:pt x="0" y="36195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F46CA635-FBF9-2F4F-B464-7568968F84DD}"/>
                </a:ext>
              </a:extLst>
            </p:cNvPr>
            <p:cNvSpPr/>
            <p:nvPr/>
          </p:nvSpPr>
          <p:spPr>
            <a:xfrm>
              <a:off x="5695950" y="1952625"/>
              <a:ext cx="142875" cy="190500"/>
            </a:xfrm>
            <a:custGeom>
              <a:avLst/>
              <a:gdLst>
                <a:gd name="connsiteX0" fmla="*/ 0 w 142875"/>
                <a:gd name="connsiteY0" fmla="*/ 190500 h 190500"/>
                <a:gd name="connsiteX1" fmla="*/ 123825 w 142875"/>
                <a:gd name="connsiteY1" fmla="*/ 123825 h 190500"/>
                <a:gd name="connsiteX2" fmla="*/ 142875 w 14287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0">
                  <a:moveTo>
                    <a:pt x="0" y="190500"/>
                  </a:moveTo>
                  <a:lnTo>
                    <a:pt x="123825" y="123825"/>
                  </a:lnTo>
                  <a:lnTo>
                    <a:pt x="142875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F9726BAC-2AEC-6D42-927B-2C2A3928E8E3}"/>
                </a:ext>
              </a:extLst>
            </p:cNvPr>
            <p:cNvSpPr/>
            <p:nvPr/>
          </p:nvSpPr>
          <p:spPr>
            <a:xfrm>
              <a:off x="6086475" y="2428875"/>
              <a:ext cx="190500" cy="180975"/>
            </a:xfrm>
            <a:custGeom>
              <a:avLst/>
              <a:gdLst>
                <a:gd name="connsiteX0" fmla="*/ 0 w 190500"/>
                <a:gd name="connsiteY0" fmla="*/ 180975 h 180975"/>
                <a:gd name="connsiteX1" fmla="*/ 38100 w 190500"/>
                <a:gd name="connsiteY1" fmla="*/ 38100 h 180975"/>
                <a:gd name="connsiteX2" fmla="*/ 114300 w 190500"/>
                <a:gd name="connsiteY2" fmla="*/ 95250 h 180975"/>
                <a:gd name="connsiteX3" fmla="*/ 190500 w 190500"/>
                <a:gd name="connsiteY3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80975">
                  <a:moveTo>
                    <a:pt x="0" y="180975"/>
                  </a:moveTo>
                  <a:lnTo>
                    <a:pt x="38100" y="38100"/>
                  </a:lnTo>
                  <a:lnTo>
                    <a:pt x="114300" y="95250"/>
                  </a:lnTo>
                  <a:lnTo>
                    <a:pt x="19050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91D8C52F-C0B4-9D4E-A1B6-79AAD2D39870}"/>
                </a:ext>
              </a:extLst>
            </p:cNvPr>
            <p:cNvSpPr/>
            <p:nvPr/>
          </p:nvSpPr>
          <p:spPr>
            <a:xfrm>
              <a:off x="6496050" y="3133725"/>
              <a:ext cx="457200" cy="266700"/>
            </a:xfrm>
            <a:custGeom>
              <a:avLst/>
              <a:gdLst>
                <a:gd name="connsiteX0" fmla="*/ 0 w 457200"/>
                <a:gd name="connsiteY0" fmla="*/ 0 h 266700"/>
                <a:gd name="connsiteX1" fmla="*/ 152400 w 457200"/>
                <a:gd name="connsiteY1" fmla="*/ 19050 h 266700"/>
                <a:gd name="connsiteX2" fmla="*/ 219075 w 457200"/>
                <a:gd name="connsiteY2" fmla="*/ 171450 h 266700"/>
                <a:gd name="connsiteX3" fmla="*/ 457200 w 45720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266700">
                  <a:moveTo>
                    <a:pt x="0" y="0"/>
                  </a:moveTo>
                  <a:lnTo>
                    <a:pt x="152400" y="19050"/>
                  </a:lnTo>
                  <a:lnTo>
                    <a:pt x="219075" y="171450"/>
                  </a:lnTo>
                  <a:lnTo>
                    <a:pt x="457200" y="2667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650D7D4E-2F81-3E4E-9AF8-1FA9701059D1}"/>
                </a:ext>
              </a:extLst>
            </p:cNvPr>
            <p:cNvSpPr/>
            <p:nvPr/>
          </p:nvSpPr>
          <p:spPr>
            <a:xfrm>
              <a:off x="6677025" y="3933825"/>
              <a:ext cx="304800" cy="838200"/>
            </a:xfrm>
            <a:custGeom>
              <a:avLst/>
              <a:gdLst>
                <a:gd name="connsiteX0" fmla="*/ 85725 w 304800"/>
                <a:gd name="connsiteY0" fmla="*/ 0 h 838200"/>
                <a:gd name="connsiteX1" fmla="*/ 304800 w 304800"/>
                <a:gd name="connsiteY1" fmla="*/ 161925 h 838200"/>
                <a:gd name="connsiteX2" fmla="*/ 276225 w 304800"/>
                <a:gd name="connsiteY2" fmla="*/ 361950 h 838200"/>
                <a:gd name="connsiteX3" fmla="*/ 123825 w 304800"/>
                <a:gd name="connsiteY3" fmla="*/ 428625 h 838200"/>
                <a:gd name="connsiteX4" fmla="*/ 104775 w 304800"/>
                <a:gd name="connsiteY4" fmla="*/ 609600 h 838200"/>
                <a:gd name="connsiteX5" fmla="*/ 19050 w 304800"/>
                <a:gd name="connsiteY5" fmla="*/ 714375 h 838200"/>
                <a:gd name="connsiteX6" fmla="*/ 0 w 304800"/>
                <a:gd name="connsiteY6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838200">
                  <a:moveTo>
                    <a:pt x="85725" y="0"/>
                  </a:moveTo>
                  <a:lnTo>
                    <a:pt x="304800" y="161925"/>
                  </a:lnTo>
                  <a:lnTo>
                    <a:pt x="276225" y="361950"/>
                  </a:lnTo>
                  <a:lnTo>
                    <a:pt x="123825" y="428625"/>
                  </a:lnTo>
                  <a:lnTo>
                    <a:pt x="104775" y="609600"/>
                  </a:lnTo>
                  <a:lnTo>
                    <a:pt x="19050" y="714375"/>
                  </a:lnTo>
                  <a:lnTo>
                    <a:pt x="0" y="8382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A13A4CBB-D6FC-484B-9773-6E7EF3EA29A0}"/>
                </a:ext>
              </a:extLst>
            </p:cNvPr>
            <p:cNvSpPr/>
            <p:nvPr/>
          </p:nvSpPr>
          <p:spPr>
            <a:xfrm>
              <a:off x="6448425" y="4229100"/>
              <a:ext cx="257175" cy="409575"/>
            </a:xfrm>
            <a:custGeom>
              <a:avLst/>
              <a:gdLst>
                <a:gd name="connsiteX0" fmla="*/ 257175 w 257175"/>
                <a:gd name="connsiteY0" fmla="*/ 409575 h 409575"/>
                <a:gd name="connsiteX1" fmla="*/ 257175 w 257175"/>
                <a:gd name="connsiteY1" fmla="*/ 409575 h 409575"/>
                <a:gd name="connsiteX2" fmla="*/ 171450 w 257175"/>
                <a:gd name="connsiteY2" fmla="*/ 352425 h 409575"/>
                <a:gd name="connsiteX3" fmla="*/ 180975 w 257175"/>
                <a:gd name="connsiteY3" fmla="*/ 180975 h 409575"/>
                <a:gd name="connsiteX4" fmla="*/ 0 w 257175"/>
                <a:gd name="connsiteY4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409575">
                  <a:moveTo>
                    <a:pt x="257175" y="409575"/>
                  </a:moveTo>
                  <a:lnTo>
                    <a:pt x="257175" y="409575"/>
                  </a:lnTo>
                  <a:lnTo>
                    <a:pt x="171450" y="352425"/>
                  </a:lnTo>
                  <a:lnTo>
                    <a:pt x="180975" y="18097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11EE7C-A03F-7E4F-8683-F9FDFFBA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797F1D-7BF0-0943-80F4-081DF3498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66" y="469852"/>
            <a:ext cx="1270000" cy="1016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4938E4B-AFAA-F54D-98CE-72D0220B42D8}"/>
              </a:ext>
            </a:extLst>
          </p:cNvPr>
          <p:cNvSpPr txBox="1"/>
          <p:nvPr/>
        </p:nvSpPr>
        <p:spPr>
          <a:xfrm>
            <a:off x="0" y="6611779"/>
            <a:ext cx="4128053" cy="24622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fr-FR" sz="1000" dirty="0"/>
              <a:t>Campbell NA, </a:t>
            </a:r>
            <a:r>
              <a:rPr lang="fr-FR" sz="1000" dirty="0" err="1"/>
              <a:t>Reece</a:t>
            </a:r>
            <a:r>
              <a:rPr lang="fr-FR" sz="1000" dirty="0"/>
              <a:t> JB, </a:t>
            </a:r>
            <a:r>
              <a:rPr lang="fr-FR" sz="1000" dirty="0" err="1"/>
              <a:t>Urry</a:t>
            </a:r>
            <a:r>
              <a:rPr lang="fr-FR" sz="1000" dirty="0"/>
              <a:t> LA, et al. </a:t>
            </a:r>
            <a:r>
              <a:rPr lang="fr-FR" sz="1000" i="1" dirty="0"/>
              <a:t>Campbell </a:t>
            </a:r>
            <a:r>
              <a:rPr lang="fr-FR" sz="1000" i="1" dirty="0" err="1"/>
              <a:t>Biology</a:t>
            </a:r>
            <a:r>
              <a:rPr lang="fr-FR" sz="1000" dirty="0"/>
              <a:t>. Pearson; 2014, 94.</a:t>
            </a:r>
            <a:r>
              <a:rPr lang="fr-BE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03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Resistance: </a:t>
            </a:r>
            <a:r>
              <a:rPr lang="en-US" sz="2800" b="1" dirty="0">
                <a:latin typeface="Symbol" pitchFamily="2" charset="2"/>
              </a:rPr>
              <a:t>b</a:t>
            </a:r>
            <a:r>
              <a:rPr lang="en-US" sz="2800" b="1" dirty="0"/>
              <a:t>-lactamase induction model </a:t>
            </a:r>
            <a:r>
              <a:rPr lang="en-US" sz="2800" i="1" dirty="0"/>
              <a:t>(B. </a:t>
            </a:r>
            <a:r>
              <a:rPr lang="fr-BE" sz="2800" i="1" dirty="0"/>
              <a:t>licheniformis)</a:t>
            </a:r>
            <a:endParaRPr lang="en-US" sz="2800" b="1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7041BC-AA29-6446-9A17-A945D8FC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13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6D12FC-29BC-9D45-9F49-05655BA72A53}"/>
              </a:ext>
            </a:extLst>
          </p:cNvPr>
          <p:cNvSpPr txBox="1"/>
          <p:nvPr/>
        </p:nvSpPr>
        <p:spPr>
          <a:xfrm>
            <a:off x="0" y="6611779"/>
            <a:ext cx="7823200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BE" sz="1000" dirty="0"/>
              <a:t>Amoroso A, </a:t>
            </a:r>
            <a:r>
              <a:rPr lang="fr-BE" sz="1000" dirty="0" err="1"/>
              <a:t>Boudet</a:t>
            </a:r>
            <a:r>
              <a:rPr lang="fr-BE" sz="1000" dirty="0"/>
              <a:t> J, </a:t>
            </a:r>
            <a:r>
              <a:rPr lang="fr-BE" sz="1000" dirty="0" err="1"/>
              <a:t>Berzigotti</a:t>
            </a:r>
            <a:r>
              <a:rPr lang="fr-BE" sz="1000" dirty="0"/>
              <a:t> S, et al. A </a:t>
            </a:r>
            <a:r>
              <a:rPr lang="fr-BE" sz="1000" dirty="0" err="1"/>
              <a:t>peptidoglycan</a:t>
            </a:r>
            <a:r>
              <a:rPr lang="fr-BE" sz="1000" dirty="0"/>
              <a:t> fragment triggers </a:t>
            </a:r>
            <a:r>
              <a:rPr lang="el-GR" sz="1000" dirty="0"/>
              <a:t>β-</a:t>
            </a:r>
            <a:r>
              <a:rPr lang="fr-BE" sz="1000" dirty="0" err="1"/>
              <a:t>lactam</a:t>
            </a:r>
            <a:r>
              <a:rPr lang="fr-BE" sz="1000" dirty="0"/>
              <a:t> </a:t>
            </a:r>
            <a:r>
              <a:rPr lang="fr-BE" sz="1000" dirty="0" err="1"/>
              <a:t>resistance</a:t>
            </a:r>
            <a:r>
              <a:rPr lang="fr-BE" sz="1000" dirty="0"/>
              <a:t> in Bacillus licheniformis. </a:t>
            </a:r>
            <a:r>
              <a:rPr lang="fr-BE" sz="1000" i="1" dirty="0" err="1"/>
              <a:t>PLoS</a:t>
            </a:r>
            <a:r>
              <a:rPr lang="fr-BE" sz="1000" i="1" dirty="0"/>
              <a:t> </a:t>
            </a:r>
            <a:r>
              <a:rPr lang="fr-BE" sz="1000" i="1" dirty="0" err="1"/>
              <a:t>Pathog</a:t>
            </a:r>
            <a:r>
              <a:rPr lang="fr-BE" sz="1000" dirty="0"/>
              <a:t>. 2012;8(3).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98F5D12-0FC6-7A4C-824C-B712720A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3E8034-1917-A14E-A987-5A80189A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6BB8ABF-1A88-014E-A8C7-933645EB5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C5403C-54CC-F74B-B28F-5895C772B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DB4CF24-DCA2-444A-A1CB-FFC962672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E942192-2646-2543-801B-F8B2B496E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DA49CC8-6DA3-8C42-876B-86D167E7F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591FB5-6E72-D94F-877C-D7AA9E584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9608BF3-50B2-DE43-BBA0-E7DB7C2C3C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EBFEF93-3788-0F41-BCAA-092DF2B4C8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9234" y="896691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Fundamental research on bacteria, antibiotics and resistance</a:t>
            </a:r>
          </a:p>
          <a:p>
            <a:pPr marL="0" indent="0" algn="ctr">
              <a:buNone/>
            </a:pPr>
            <a:r>
              <a:rPr lang="en-US" sz="2400" dirty="0"/>
              <a:t>is crucial at dawn of a post antibiotics era.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There are many challenges to address:</a:t>
            </a:r>
          </a:p>
          <a:p>
            <a:r>
              <a:rPr lang="en-US" sz="1800" dirty="0"/>
              <a:t>Proving PG recycling in Gram+ bacteria</a:t>
            </a:r>
          </a:p>
          <a:p>
            <a:r>
              <a:rPr lang="en-US" sz="1800" dirty="0"/>
              <a:t>Determine sacculus 3D structure</a:t>
            </a:r>
          </a:p>
          <a:p>
            <a:r>
              <a:rPr lang="en-US" sz="1800" dirty="0"/>
              <a:t>Provide compounds useful to the human innate immune system study</a:t>
            </a:r>
          </a:p>
          <a:p>
            <a:r>
              <a:rPr lang="en-US" sz="1800" dirty="0"/>
              <a:t>Understand antibiotics resistance phenomenon to better fight it.</a:t>
            </a:r>
          </a:p>
          <a:p>
            <a:r>
              <a:rPr lang="en-US" sz="1800" dirty="0"/>
              <a:t>Find new antibiotics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C6B08-CF3C-A249-9B20-70418B82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8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space réservé du contenu 2">
            <a:extLst>
              <a:ext uri="{FF2B5EF4-FFF2-40B4-BE49-F238E27FC236}">
                <a16:creationId xmlns:a16="http://schemas.microsoft.com/office/drawing/2014/main" id="{77522364-607A-BF49-8233-6DCEB3D64D53}"/>
              </a:ext>
            </a:extLst>
          </p:cNvPr>
          <p:cNvSpPr txBox="1">
            <a:spLocks/>
          </p:cNvSpPr>
          <p:nvPr/>
        </p:nvSpPr>
        <p:spPr>
          <a:xfrm>
            <a:off x="6438900" y="1656970"/>
            <a:ext cx="5324806" cy="5131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 is the perfect probe to study the PG metabolism and structure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r>
              <a:rPr lang="en-US" sz="1400" dirty="0">
                <a:sym typeface="Wingdings" pitchFamily="2" charset="2"/>
              </a:rPr>
              <a:t>Chromatography reference</a:t>
            </a:r>
          </a:p>
          <a:p>
            <a:pPr marL="0" indent="0">
              <a:buNone/>
            </a:pPr>
            <a:endParaRPr lang="en-US" sz="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sz="1400" b="1" baseline="30000" dirty="0">
                <a:solidFill>
                  <a:srgbClr val="FF0000"/>
                </a:solidFill>
                <a:sym typeface="Wingdings" pitchFamily="2" charset="2"/>
              </a:rPr>
              <a:t>13</a:t>
            </a: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C)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r>
              <a:rPr lang="en-US" sz="1400" dirty="0">
                <a:sym typeface="Wingdings" pitchFamily="2" charset="2"/>
              </a:rPr>
              <a:t>NMR experiments to study PG structure</a:t>
            </a:r>
          </a:p>
          <a:p>
            <a:pPr marL="0" indent="0">
              <a:buNone/>
            </a:pPr>
            <a:endParaRPr lang="en-US" sz="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sz="1400" b="1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H)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r>
              <a:rPr lang="en-US" sz="1400" dirty="0"/>
              <a:t>Mass spectrometry reference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[</a:t>
            </a:r>
            <a:r>
              <a:rPr lang="en-US" sz="1400" b="1" baseline="30000" dirty="0">
                <a:solidFill>
                  <a:srgbClr val="FF0000"/>
                </a:solidFill>
              </a:rPr>
              <a:t>3</a:t>
            </a:r>
            <a:r>
              <a:rPr lang="en-US" sz="1400" b="1" dirty="0">
                <a:solidFill>
                  <a:srgbClr val="FF0000"/>
                </a:solidFill>
              </a:rPr>
              <a:t>H]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r>
              <a:rPr lang="en-US" sz="1400" dirty="0"/>
              <a:t>Radioactive probe to study PG turnover and recycling</a:t>
            </a:r>
          </a:p>
        </p:txBody>
      </p:sp>
      <p:sp>
        <p:nvSpPr>
          <p:cNvPr id="149" name="Espace réservé du contenu 2">
            <a:extLst>
              <a:ext uri="{FF2B5EF4-FFF2-40B4-BE49-F238E27FC236}">
                <a16:creationId xmlns:a16="http://schemas.microsoft.com/office/drawing/2014/main" id="{EB90C39B-ABF7-9649-8431-7FE80629450E}"/>
              </a:ext>
            </a:extLst>
          </p:cNvPr>
          <p:cNvSpPr txBox="1">
            <a:spLocks/>
          </p:cNvSpPr>
          <p:nvPr/>
        </p:nvSpPr>
        <p:spPr>
          <a:xfrm>
            <a:off x="7020893" y="1656970"/>
            <a:ext cx="4732320" cy="5131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PEP2 is part of the </a:t>
            </a:r>
            <a:r>
              <a:rPr lang="en-US" sz="1400" b="1" dirty="0">
                <a:latin typeface="Symbol" pitchFamily="2" charset="2"/>
              </a:rPr>
              <a:t>b</a:t>
            </a:r>
            <a:r>
              <a:rPr lang="en-US" sz="1400" b="1" dirty="0"/>
              <a:t>-lactamase induction model and could also be useful to the study of human innate immune system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PEP2</a:t>
            </a:r>
          </a:p>
          <a:p>
            <a:r>
              <a:rPr lang="en-US" sz="1400" dirty="0">
                <a:sym typeface="Wingdings" pitchFamily="2" charset="2"/>
              </a:rPr>
              <a:t>Chromatography reference</a:t>
            </a:r>
          </a:p>
          <a:p>
            <a:pPr marL="0" indent="0">
              <a:buNone/>
            </a:pPr>
            <a:endParaRPr lang="en-US" sz="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sz="1400" b="1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H)</a:t>
            </a:r>
            <a:r>
              <a:rPr lang="en-US" sz="1400" b="1" dirty="0"/>
              <a:t>PEP2</a:t>
            </a:r>
          </a:p>
          <a:p>
            <a:r>
              <a:rPr lang="en-US" sz="1400" dirty="0"/>
              <a:t>Mass spectrometry reference</a:t>
            </a:r>
          </a:p>
        </p:txBody>
      </p:sp>
      <p:sp>
        <p:nvSpPr>
          <p:cNvPr id="150" name="Espace réservé du contenu 2">
            <a:extLst>
              <a:ext uri="{FF2B5EF4-FFF2-40B4-BE49-F238E27FC236}">
                <a16:creationId xmlns:a16="http://schemas.microsoft.com/office/drawing/2014/main" id="{B2F66FAF-FE0D-804D-888B-DE99927F537F}"/>
              </a:ext>
            </a:extLst>
          </p:cNvPr>
          <p:cNvSpPr txBox="1">
            <a:spLocks/>
          </p:cNvSpPr>
          <p:nvPr/>
        </p:nvSpPr>
        <p:spPr>
          <a:xfrm>
            <a:off x="8290893" y="1656970"/>
            <a:ext cx="3681726" cy="5131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PEP3 being a large part of peptide cross-linking, could be useful to</a:t>
            </a:r>
          </a:p>
          <a:p>
            <a:r>
              <a:rPr lang="en-US" sz="1400" dirty="0">
                <a:sym typeface="Wingdings" pitchFamily="2" charset="2"/>
              </a:rPr>
              <a:t>Enzymatic studies (</a:t>
            </a:r>
            <a:r>
              <a:rPr lang="en-US" sz="1200" dirty="0">
                <a:sym typeface="Wingdings" pitchFamily="2" charset="2"/>
              </a:rPr>
              <a:t>DD</a:t>
            </a:r>
            <a:r>
              <a:rPr lang="en-US" sz="1400" dirty="0">
                <a:sym typeface="Wingdings" pitchFamily="2" charset="2"/>
              </a:rPr>
              <a:t>-transpeptidase)</a:t>
            </a:r>
          </a:p>
          <a:p>
            <a:r>
              <a:rPr lang="en-US" sz="1400" dirty="0">
                <a:sym typeface="Wingdings" pitchFamily="2" charset="2"/>
              </a:rPr>
              <a:t>Human innate immune system studies</a:t>
            </a:r>
            <a:endParaRPr lang="en-US" sz="1400" dirty="0"/>
          </a:p>
        </p:txBody>
      </p:sp>
      <p:sp>
        <p:nvSpPr>
          <p:cNvPr id="148" name="Espace réservé du contenu 2">
            <a:extLst>
              <a:ext uri="{FF2B5EF4-FFF2-40B4-BE49-F238E27FC236}">
                <a16:creationId xmlns:a16="http://schemas.microsoft.com/office/drawing/2014/main" id="{DD85215B-7346-2043-9AAF-7BDED58ADEA9}"/>
              </a:ext>
            </a:extLst>
          </p:cNvPr>
          <p:cNvSpPr txBox="1">
            <a:spLocks/>
          </p:cNvSpPr>
          <p:nvPr/>
        </p:nvSpPr>
        <p:spPr>
          <a:xfrm>
            <a:off x="7020893" y="1656970"/>
            <a:ext cx="4203700" cy="6344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PEP1 being a large part of peptide cross-linking, could be useful to</a:t>
            </a:r>
          </a:p>
          <a:p>
            <a:r>
              <a:rPr lang="en-US" sz="1400" dirty="0">
                <a:sym typeface="Wingdings" pitchFamily="2" charset="2"/>
              </a:rPr>
              <a:t>Enzymatic studies (</a:t>
            </a:r>
            <a:r>
              <a:rPr lang="en-US" sz="1200" dirty="0">
                <a:sym typeface="Wingdings" pitchFamily="2" charset="2"/>
              </a:rPr>
              <a:t>DD</a:t>
            </a:r>
            <a:r>
              <a:rPr lang="en-US" sz="1400" dirty="0">
                <a:sym typeface="Wingdings" pitchFamily="2" charset="2"/>
              </a:rPr>
              <a:t>-transpeptidase)</a:t>
            </a:r>
          </a:p>
          <a:p>
            <a:r>
              <a:rPr lang="en-US" sz="1400" dirty="0">
                <a:sym typeface="Wingdings" pitchFamily="2" charset="2"/>
              </a:rPr>
              <a:t>Human innate immune system studies</a:t>
            </a: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PEP1</a:t>
            </a:r>
          </a:p>
          <a:p>
            <a:r>
              <a:rPr lang="en-US" sz="1400" dirty="0">
                <a:sym typeface="Wingdings" pitchFamily="2" charset="2"/>
              </a:rPr>
              <a:t>Chromatography reference</a:t>
            </a:r>
          </a:p>
          <a:p>
            <a:pPr marL="0" indent="0">
              <a:buNone/>
            </a:pPr>
            <a:endParaRPr lang="en-US" sz="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sz="1400" b="1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H)</a:t>
            </a:r>
            <a:r>
              <a:rPr lang="en-US" sz="1400" b="1" dirty="0"/>
              <a:t>PEP1</a:t>
            </a:r>
          </a:p>
          <a:p>
            <a:r>
              <a:rPr lang="en-US" sz="1400" dirty="0"/>
              <a:t>Mass spectrometry reference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3517900" cy="513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Target fragments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C21689A-A6A2-464A-B313-4707F019318E}"/>
              </a:ext>
            </a:extLst>
          </p:cNvPr>
          <p:cNvGrpSpPr/>
          <p:nvPr/>
        </p:nvGrpSpPr>
        <p:grpSpPr>
          <a:xfrm>
            <a:off x="676379" y="1614039"/>
            <a:ext cx="3179466" cy="2234231"/>
            <a:chOff x="4848223" y="2475547"/>
            <a:chExt cx="2329168" cy="163672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67D117-8537-654D-8A5C-95C1BD396135}"/>
                </a:ext>
              </a:extLst>
            </p:cNvPr>
            <p:cNvSpPr/>
            <p:nvPr/>
          </p:nvSpPr>
          <p:spPr>
            <a:xfrm rot="5400000">
              <a:off x="4534076" y="3170478"/>
              <a:ext cx="1355096" cy="322602"/>
            </a:xfrm>
            <a:prstGeom prst="rect">
              <a:avLst/>
            </a:prstGeom>
            <a:gradFill>
              <a:gsLst>
                <a:gs pos="61000">
                  <a:schemeClr val="bg1"/>
                </a:gs>
                <a:gs pos="0">
                  <a:srgbClr val="F6F8FC">
                    <a:alpha val="0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9F8180-AB7B-004C-BD79-C824CFB53487}"/>
                </a:ext>
              </a:extLst>
            </p:cNvPr>
            <p:cNvSpPr/>
            <p:nvPr/>
          </p:nvSpPr>
          <p:spPr>
            <a:xfrm rot="10800000">
              <a:off x="5108128" y="2569564"/>
              <a:ext cx="1864256" cy="322602"/>
            </a:xfrm>
            <a:prstGeom prst="rect">
              <a:avLst/>
            </a:prstGeom>
            <a:gradFill>
              <a:gsLst>
                <a:gs pos="61000">
                  <a:schemeClr val="bg1"/>
                </a:gs>
                <a:gs pos="0">
                  <a:srgbClr val="F6F8FC">
                    <a:alpha val="0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Rectangle à coins arrondis 16">
              <a:extLst>
                <a:ext uri="{FF2B5EF4-FFF2-40B4-BE49-F238E27FC236}">
                  <a16:creationId xmlns:a16="http://schemas.microsoft.com/office/drawing/2014/main" id="{A6B808ED-055B-2744-9F72-98D7B38C22F5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272395" y="2938190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Rectangle à coins arrondis 17">
              <a:extLst>
                <a:ext uri="{FF2B5EF4-FFF2-40B4-BE49-F238E27FC236}">
                  <a16:creationId xmlns:a16="http://schemas.microsoft.com/office/drawing/2014/main" id="{7C978CB1-5C94-4748-A59A-D3F3E4F2A353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677770" y="2659577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Rectangle à coins arrondis 18">
              <a:extLst>
                <a:ext uri="{FF2B5EF4-FFF2-40B4-BE49-F238E27FC236}">
                  <a16:creationId xmlns:a16="http://schemas.microsoft.com/office/drawing/2014/main" id="{44E37279-ADB4-1F44-B91A-EF4CA0547C2B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4867019" y="3216803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Rectangle à coins arrondis 19">
              <a:extLst>
                <a:ext uri="{FF2B5EF4-FFF2-40B4-BE49-F238E27FC236}">
                  <a16:creationId xmlns:a16="http://schemas.microsoft.com/office/drawing/2014/main" id="{CCD9996A-D46F-7B43-836A-EBABBB889FB6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5069707" y="3077496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Rectangle à coins arrondis 20">
              <a:extLst>
                <a:ext uri="{FF2B5EF4-FFF2-40B4-BE49-F238E27FC236}">
                  <a16:creationId xmlns:a16="http://schemas.microsoft.com/office/drawing/2014/main" id="{562CE2D8-215D-854E-B0AD-DA055FF7E6E3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475083" y="2798883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Rectangle à coins arrondis 21">
              <a:extLst>
                <a:ext uri="{FF2B5EF4-FFF2-40B4-BE49-F238E27FC236}">
                  <a16:creationId xmlns:a16="http://schemas.microsoft.com/office/drawing/2014/main" id="{3E932C0F-139C-3C4E-BE64-58EDA272A4BB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5880459" y="2520270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D0EAFD8-A78B-A045-9688-FD9038FD1712}"/>
                </a:ext>
              </a:extLst>
            </p:cNvPr>
            <p:cNvCxnSpPr/>
            <p:nvPr/>
          </p:nvCxnSpPr>
          <p:spPr>
            <a:xfrm rot="19529966">
              <a:off x="5869150" y="2653209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4BC6CB6-B240-3448-A38F-3B7469F2D98F}"/>
                </a:ext>
              </a:extLst>
            </p:cNvPr>
            <p:cNvCxnSpPr/>
            <p:nvPr/>
          </p:nvCxnSpPr>
          <p:spPr>
            <a:xfrm rot="19529966">
              <a:off x="5666462" y="2792516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23FCF47-5AD7-5B4D-83E2-925B6A541426}"/>
                </a:ext>
              </a:extLst>
            </p:cNvPr>
            <p:cNvCxnSpPr/>
            <p:nvPr/>
          </p:nvCxnSpPr>
          <p:spPr>
            <a:xfrm rot="19529966">
              <a:off x="5463672" y="2931673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9859025-1010-AF4F-85B0-D45FE0A43295}"/>
                </a:ext>
              </a:extLst>
            </p:cNvPr>
            <p:cNvCxnSpPr/>
            <p:nvPr/>
          </p:nvCxnSpPr>
          <p:spPr>
            <a:xfrm rot="19529966">
              <a:off x="5260779" y="3070681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631AA7DC-BA3E-3B44-A2C1-CDF1334EF554}"/>
                </a:ext>
              </a:extLst>
            </p:cNvPr>
            <p:cNvCxnSpPr/>
            <p:nvPr/>
          </p:nvCxnSpPr>
          <p:spPr>
            <a:xfrm rot="19529966">
              <a:off x="5056842" y="3210846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D84C675-92CF-E445-8FC9-BCB9E1BE4A27}"/>
                </a:ext>
              </a:extLst>
            </p:cNvPr>
            <p:cNvSpPr/>
            <p:nvPr/>
          </p:nvSpPr>
          <p:spPr>
            <a:xfrm rot="19529966">
              <a:off x="5586510" y="2920283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7B84EC3F-D4CC-0A4F-BAE9-DEE1BDE7BD91}"/>
                </a:ext>
              </a:extLst>
            </p:cNvPr>
            <p:cNvSpPr/>
            <p:nvPr/>
          </p:nvSpPr>
          <p:spPr>
            <a:xfrm rot="19529966">
              <a:off x="5612100" y="2957515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05A265FA-368A-E742-891C-96B919D40AFA}"/>
                </a:ext>
              </a:extLst>
            </p:cNvPr>
            <p:cNvSpPr/>
            <p:nvPr/>
          </p:nvSpPr>
          <p:spPr>
            <a:xfrm rot="19529966">
              <a:off x="5637688" y="2994746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5DA1CB15-2FA1-5C44-AEC4-BC2B1B55AFA3}"/>
                </a:ext>
              </a:extLst>
            </p:cNvPr>
            <p:cNvSpPr/>
            <p:nvPr/>
          </p:nvSpPr>
          <p:spPr>
            <a:xfrm rot="19529966">
              <a:off x="5643098" y="3040563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B0F78D36-3A82-624E-8E8E-6823BCD6213C}"/>
                </a:ext>
              </a:extLst>
            </p:cNvPr>
            <p:cNvSpPr/>
            <p:nvPr/>
          </p:nvSpPr>
          <p:spPr>
            <a:xfrm rot="19529966">
              <a:off x="5673113" y="2970399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5FC60BD-67B1-4047-AFF0-EE22CDD98285}"/>
                </a:ext>
              </a:extLst>
            </p:cNvPr>
            <p:cNvSpPr/>
            <p:nvPr/>
          </p:nvSpPr>
          <p:spPr>
            <a:xfrm rot="19529966">
              <a:off x="5698703" y="3007631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04E2A20-62F2-4748-8145-2B2BE7193B42}"/>
                </a:ext>
              </a:extLst>
            </p:cNvPr>
            <p:cNvSpPr/>
            <p:nvPr/>
          </p:nvSpPr>
          <p:spPr>
            <a:xfrm rot="19529966">
              <a:off x="5724292" y="3044863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4C0DF95-6459-AC48-822C-64259C455064}"/>
                </a:ext>
              </a:extLst>
            </p:cNvPr>
            <p:cNvSpPr/>
            <p:nvPr/>
          </p:nvSpPr>
          <p:spPr>
            <a:xfrm rot="19529966">
              <a:off x="5749881" y="3082095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Rectangle à coins arrondis 35">
              <a:extLst>
                <a:ext uri="{FF2B5EF4-FFF2-40B4-BE49-F238E27FC236}">
                  <a16:creationId xmlns:a16="http://schemas.microsoft.com/office/drawing/2014/main" id="{E65735DD-278E-1E4B-BA94-598666C0C237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938973" y="2945212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Rectangle à coins arrondis 36">
              <a:extLst>
                <a:ext uri="{FF2B5EF4-FFF2-40B4-BE49-F238E27FC236}">
                  <a16:creationId xmlns:a16="http://schemas.microsoft.com/office/drawing/2014/main" id="{6813F6BA-B61C-614D-9881-CC0075D17B79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344349" y="2666599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Rectangle à coins arrondis 37">
              <a:extLst>
                <a:ext uri="{FF2B5EF4-FFF2-40B4-BE49-F238E27FC236}">
                  <a16:creationId xmlns:a16="http://schemas.microsoft.com/office/drawing/2014/main" id="{29B68149-0E0A-7E44-8483-7AE4CDD017DE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533598" y="3223825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Rectangle à coins arrondis 38">
              <a:extLst>
                <a:ext uri="{FF2B5EF4-FFF2-40B4-BE49-F238E27FC236}">
                  <a16:creationId xmlns:a16="http://schemas.microsoft.com/office/drawing/2014/main" id="{90A1C2E6-A2E9-C04F-AFBC-1F4582805A64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330911" y="3363131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93D24DF-FD01-634F-8956-5422196C2AEC}"/>
                </a:ext>
              </a:extLst>
            </p:cNvPr>
            <p:cNvSpPr/>
            <p:nvPr/>
          </p:nvSpPr>
          <p:spPr>
            <a:xfrm rot="19529966">
              <a:off x="5480209" y="3455198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1766F846-6248-1B46-9041-E27E6446E4E4}"/>
                </a:ext>
              </a:extLst>
            </p:cNvPr>
            <p:cNvSpPr/>
            <p:nvPr/>
          </p:nvSpPr>
          <p:spPr>
            <a:xfrm rot="19529966">
              <a:off x="5505799" y="3492430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59B71A55-807C-7A47-9F0F-4A4EABE9BDB7}"/>
                </a:ext>
              </a:extLst>
            </p:cNvPr>
            <p:cNvSpPr/>
            <p:nvPr/>
          </p:nvSpPr>
          <p:spPr>
            <a:xfrm rot="19529966">
              <a:off x="5531388" y="3529661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BB03C4E2-D250-364B-B3AD-061EC3A06408}"/>
                </a:ext>
              </a:extLst>
            </p:cNvPr>
            <p:cNvSpPr/>
            <p:nvPr/>
          </p:nvSpPr>
          <p:spPr>
            <a:xfrm rot="19529966">
              <a:off x="5536797" y="3575477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7CC3F18A-CCF3-B542-A556-A498F0913163}"/>
                </a:ext>
              </a:extLst>
            </p:cNvPr>
            <p:cNvSpPr/>
            <p:nvPr/>
          </p:nvSpPr>
          <p:spPr>
            <a:xfrm rot="19529966">
              <a:off x="5566813" y="3505314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AD23C52-0AC4-9740-9923-093BAC22F5E3}"/>
                </a:ext>
              </a:extLst>
            </p:cNvPr>
            <p:cNvSpPr/>
            <p:nvPr/>
          </p:nvSpPr>
          <p:spPr>
            <a:xfrm rot="19529966">
              <a:off x="5592402" y="3542546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BD1A964-0B74-074F-94BE-4DECBD4231B0}"/>
                </a:ext>
              </a:extLst>
            </p:cNvPr>
            <p:cNvSpPr/>
            <p:nvPr/>
          </p:nvSpPr>
          <p:spPr>
            <a:xfrm rot="19529966">
              <a:off x="5617991" y="3579778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4356EF87-B01A-8B49-97C5-D75BAC0C6C1D}"/>
                </a:ext>
              </a:extLst>
            </p:cNvPr>
            <p:cNvSpPr/>
            <p:nvPr/>
          </p:nvSpPr>
          <p:spPr>
            <a:xfrm rot="19529966">
              <a:off x="5643580" y="3617009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Rectangle à coins arrondis 47">
              <a:extLst>
                <a:ext uri="{FF2B5EF4-FFF2-40B4-BE49-F238E27FC236}">
                  <a16:creationId xmlns:a16="http://schemas.microsoft.com/office/drawing/2014/main" id="{89FB9749-A33A-B645-821A-09634E04C744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5736286" y="3084519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Rectangle à coins arrondis 48">
              <a:extLst>
                <a:ext uri="{FF2B5EF4-FFF2-40B4-BE49-F238E27FC236}">
                  <a16:creationId xmlns:a16="http://schemas.microsoft.com/office/drawing/2014/main" id="{59C9D306-CB9C-4747-B971-E5515DEE0782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141662" y="2805906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E12A4B2C-9460-2544-B02D-BCFD3FADF4FB}"/>
                </a:ext>
              </a:extLst>
            </p:cNvPr>
            <p:cNvSpPr/>
            <p:nvPr/>
          </p:nvSpPr>
          <p:spPr>
            <a:xfrm rot="19529966">
              <a:off x="6290960" y="2897972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E1AF5761-9C33-7549-86E6-191C58CACEC5}"/>
                </a:ext>
              </a:extLst>
            </p:cNvPr>
            <p:cNvSpPr/>
            <p:nvPr/>
          </p:nvSpPr>
          <p:spPr>
            <a:xfrm rot="19529966">
              <a:off x="6316550" y="2935204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780048E2-81D2-2747-BB1F-CE1C9CF46C84}"/>
                </a:ext>
              </a:extLst>
            </p:cNvPr>
            <p:cNvSpPr/>
            <p:nvPr/>
          </p:nvSpPr>
          <p:spPr>
            <a:xfrm rot="19529966">
              <a:off x="6342139" y="2972436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B4592220-FC5E-3848-8084-0D6DA40C4A66}"/>
                </a:ext>
              </a:extLst>
            </p:cNvPr>
            <p:cNvSpPr/>
            <p:nvPr/>
          </p:nvSpPr>
          <p:spPr>
            <a:xfrm rot="19529966">
              <a:off x="6347548" y="3018252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B2F711B-C928-EC45-8649-948E79F6E560}"/>
                </a:ext>
              </a:extLst>
            </p:cNvPr>
            <p:cNvSpPr/>
            <p:nvPr/>
          </p:nvSpPr>
          <p:spPr>
            <a:xfrm rot="19529966">
              <a:off x="6377563" y="2948088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FDAC6538-EEAB-9241-B5D4-572D0CB641AB}"/>
                </a:ext>
              </a:extLst>
            </p:cNvPr>
            <p:cNvSpPr/>
            <p:nvPr/>
          </p:nvSpPr>
          <p:spPr>
            <a:xfrm rot="19529966">
              <a:off x="6403153" y="2985321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235EDC58-A52C-6147-A6CC-EA8D343591A2}"/>
                </a:ext>
              </a:extLst>
            </p:cNvPr>
            <p:cNvSpPr/>
            <p:nvPr/>
          </p:nvSpPr>
          <p:spPr>
            <a:xfrm rot="19529966">
              <a:off x="6428742" y="3022553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6F1212D1-7E9A-E748-BDCE-1BF97F871374}"/>
                </a:ext>
              </a:extLst>
            </p:cNvPr>
            <p:cNvSpPr/>
            <p:nvPr/>
          </p:nvSpPr>
          <p:spPr>
            <a:xfrm rot="19529966">
              <a:off x="6454331" y="3059784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3B6F5462-B84F-B442-BB2D-A26F16CA5BFA}"/>
                </a:ext>
              </a:extLst>
            </p:cNvPr>
            <p:cNvCxnSpPr/>
            <p:nvPr/>
          </p:nvCxnSpPr>
          <p:spPr>
            <a:xfrm rot="19529966">
              <a:off x="6333041" y="2799538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FED6C189-C589-D747-8DD2-3E653D40C488}"/>
                </a:ext>
              </a:extLst>
            </p:cNvPr>
            <p:cNvCxnSpPr/>
            <p:nvPr/>
          </p:nvCxnSpPr>
          <p:spPr>
            <a:xfrm rot="19529966">
              <a:off x="6130251" y="2938695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B10A145C-301A-E543-A04A-A411C427A558}"/>
                </a:ext>
              </a:extLst>
            </p:cNvPr>
            <p:cNvCxnSpPr/>
            <p:nvPr/>
          </p:nvCxnSpPr>
          <p:spPr>
            <a:xfrm rot="19529966">
              <a:off x="5927358" y="3077703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0341B3BA-F622-EA4E-8C1E-D4D5D4396914}"/>
                </a:ext>
              </a:extLst>
            </p:cNvPr>
            <p:cNvCxnSpPr/>
            <p:nvPr/>
          </p:nvCxnSpPr>
          <p:spPr>
            <a:xfrm rot="19529966">
              <a:off x="5723421" y="3217868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31CAB125-7CC1-AB49-9592-5D7E694E8482}"/>
                </a:ext>
              </a:extLst>
            </p:cNvPr>
            <p:cNvCxnSpPr/>
            <p:nvPr/>
          </p:nvCxnSpPr>
          <p:spPr>
            <a:xfrm rot="19529966">
              <a:off x="5521414" y="3356706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3" name="Rectangle à coins arrondis 62">
              <a:extLst>
                <a:ext uri="{FF2B5EF4-FFF2-40B4-BE49-F238E27FC236}">
                  <a16:creationId xmlns:a16="http://schemas.microsoft.com/office/drawing/2014/main" id="{BBBF44BB-401B-2B4C-B563-916C65B39AB7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831065" y="3482991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Rectangle à coins arrondis 63">
              <a:extLst>
                <a:ext uri="{FF2B5EF4-FFF2-40B4-BE49-F238E27FC236}">
                  <a16:creationId xmlns:a16="http://schemas.microsoft.com/office/drawing/2014/main" id="{B148060D-0B85-5F4D-85FB-FFC3E1A6EF58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236441" y="3204378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Rectangle à coins arrondis 64">
              <a:extLst>
                <a:ext uri="{FF2B5EF4-FFF2-40B4-BE49-F238E27FC236}">
                  <a16:creationId xmlns:a16="http://schemas.microsoft.com/office/drawing/2014/main" id="{C7AFE243-E99E-9D4C-9CF9-C74CDDF827D0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425689" y="3761604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Rectangle à coins arrondis 65">
              <a:extLst>
                <a:ext uri="{FF2B5EF4-FFF2-40B4-BE49-F238E27FC236}">
                  <a16:creationId xmlns:a16="http://schemas.microsoft.com/office/drawing/2014/main" id="{CC373BA4-2336-E44E-A911-4330F85AD524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223001" y="3900910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7557639C-4F33-B246-BD68-F076BE1B202F}"/>
                </a:ext>
              </a:extLst>
            </p:cNvPr>
            <p:cNvSpPr/>
            <p:nvPr/>
          </p:nvSpPr>
          <p:spPr>
            <a:xfrm rot="19529966">
              <a:off x="5372300" y="3992976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2B36599-6347-804F-A5E9-7B14127CED2B}"/>
                </a:ext>
              </a:extLst>
            </p:cNvPr>
            <p:cNvSpPr/>
            <p:nvPr/>
          </p:nvSpPr>
          <p:spPr>
            <a:xfrm rot="19529966">
              <a:off x="5397889" y="4030209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Rectangle à coins arrondis 68">
              <a:extLst>
                <a:ext uri="{FF2B5EF4-FFF2-40B4-BE49-F238E27FC236}">
                  <a16:creationId xmlns:a16="http://schemas.microsoft.com/office/drawing/2014/main" id="{C579A846-08A3-2B4C-91FE-A60A511C2E85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5628377" y="3622297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Rectangle à coins arrondis 69">
              <a:extLst>
                <a:ext uri="{FF2B5EF4-FFF2-40B4-BE49-F238E27FC236}">
                  <a16:creationId xmlns:a16="http://schemas.microsoft.com/office/drawing/2014/main" id="{3C13B878-E348-A842-8B8C-8AF98ED478BC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033752" y="3343684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230859BF-FCCF-6249-B27B-C79C7608FFC9}"/>
                </a:ext>
              </a:extLst>
            </p:cNvPr>
            <p:cNvSpPr/>
            <p:nvPr/>
          </p:nvSpPr>
          <p:spPr>
            <a:xfrm rot="19529966">
              <a:off x="6183051" y="3435751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8BD50C4B-D977-7A4C-9C53-C959066B84D3}"/>
                </a:ext>
              </a:extLst>
            </p:cNvPr>
            <p:cNvSpPr/>
            <p:nvPr/>
          </p:nvSpPr>
          <p:spPr>
            <a:xfrm rot="19529966">
              <a:off x="6208640" y="3472983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1616F27A-3BB4-774D-8B89-8B29058A8E5E}"/>
                </a:ext>
              </a:extLst>
            </p:cNvPr>
            <p:cNvSpPr/>
            <p:nvPr/>
          </p:nvSpPr>
          <p:spPr>
            <a:xfrm rot="19529966">
              <a:off x="6234229" y="3510214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2EEA054D-4105-EC49-A520-C620DC1CA5E2}"/>
                </a:ext>
              </a:extLst>
            </p:cNvPr>
            <p:cNvSpPr/>
            <p:nvPr/>
          </p:nvSpPr>
          <p:spPr>
            <a:xfrm rot="19529966">
              <a:off x="6239639" y="3556030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76E36155-A56E-2E4D-A933-A238B9EB8D93}"/>
                </a:ext>
              </a:extLst>
            </p:cNvPr>
            <p:cNvSpPr/>
            <p:nvPr/>
          </p:nvSpPr>
          <p:spPr>
            <a:xfrm rot="19529966">
              <a:off x="6269654" y="3485867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1DF077E0-3687-D049-9A78-D16851C1C275}"/>
                </a:ext>
              </a:extLst>
            </p:cNvPr>
            <p:cNvSpPr/>
            <p:nvPr/>
          </p:nvSpPr>
          <p:spPr>
            <a:xfrm rot="19529966">
              <a:off x="6295243" y="3523099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FF20B913-E528-3442-BA92-04FD3A9F3031}"/>
                </a:ext>
              </a:extLst>
            </p:cNvPr>
            <p:cNvSpPr/>
            <p:nvPr/>
          </p:nvSpPr>
          <p:spPr>
            <a:xfrm rot="19529966">
              <a:off x="6320832" y="3560330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D2EB93D1-BD78-2242-9F61-9B44F91844AD}"/>
                </a:ext>
              </a:extLst>
            </p:cNvPr>
            <p:cNvSpPr/>
            <p:nvPr/>
          </p:nvSpPr>
          <p:spPr>
            <a:xfrm rot="19529966">
              <a:off x="6346422" y="3597563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Rectangle à coins arrondis 78">
              <a:extLst>
                <a:ext uri="{FF2B5EF4-FFF2-40B4-BE49-F238E27FC236}">
                  <a16:creationId xmlns:a16="http://schemas.microsoft.com/office/drawing/2014/main" id="{869BB6CD-DBB8-D942-AAD4-4063BF71661C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6439128" y="3065071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B5A31BD8-D900-5B48-BEA5-EDB61D9E5A14}"/>
                </a:ext>
              </a:extLst>
            </p:cNvPr>
            <p:cNvCxnSpPr/>
            <p:nvPr/>
          </p:nvCxnSpPr>
          <p:spPr>
            <a:xfrm rot="19529966">
              <a:off x="6427819" y="3198009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28CEDBC9-411F-494F-B8A4-66A42580DC87}"/>
                </a:ext>
              </a:extLst>
            </p:cNvPr>
            <p:cNvCxnSpPr/>
            <p:nvPr/>
          </p:nvCxnSpPr>
          <p:spPr>
            <a:xfrm rot="19529966">
              <a:off x="6225132" y="3337315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F6C989C3-99B2-004F-B820-B440C0FCFC9A}"/>
                </a:ext>
              </a:extLst>
            </p:cNvPr>
            <p:cNvCxnSpPr/>
            <p:nvPr/>
          </p:nvCxnSpPr>
          <p:spPr>
            <a:xfrm rot="19529966">
              <a:off x="6022342" y="3476472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28266B53-8DB5-2942-B197-6F910380928D}"/>
                </a:ext>
              </a:extLst>
            </p:cNvPr>
            <p:cNvCxnSpPr/>
            <p:nvPr/>
          </p:nvCxnSpPr>
          <p:spPr>
            <a:xfrm rot="19529966">
              <a:off x="5819449" y="3615481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C75BCDD0-420C-A149-BAFC-E9EACB286546}"/>
                </a:ext>
              </a:extLst>
            </p:cNvPr>
            <p:cNvCxnSpPr/>
            <p:nvPr/>
          </p:nvCxnSpPr>
          <p:spPr>
            <a:xfrm rot="19529966">
              <a:off x="5615511" y="3755647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AAA8F9C9-5A91-FE46-BA55-403104F93FCE}"/>
                </a:ext>
              </a:extLst>
            </p:cNvPr>
            <p:cNvCxnSpPr/>
            <p:nvPr/>
          </p:nvCxnSpPr>
          <p:spPr>
            <a:xfrm rot="19529966">
              <a:off x="5413504" y="3894485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6" name="Rectangle à coins arrondis 85">
              <a:extLst>
                <a:ext uri="{FF2B5EF4-FFF2-40B4-BE49-F238E27FC236}">
                  <a16:creationId xmlns:a16="http://schemas.microsoft.com/office/drawing/2014/main" id="{0620679E-2DE2-804E-8D09-67F00518869A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134263" y="3740085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Rectangle à coins arrondis 86">
              <a:extLst>
                <a:ext uri="{FF2B5EF4-FFF2-40B4-BE49-F238E27FC236}">
                  <a16:creationId xmlns:a16="http://schemas.microsoft.com/office/drawing/2014/main" id="{6104C1CA-B6E6-0B41-B33F-A4A69C134B1B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539639" y="3461472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Rectangle à coins arrondis 87">
              <a:extLst>
                <a:ext uri="{FF2B5EF4-FFF2-40B4-BE49-F238E27FC236}">
                  <a16:creationId xmlns:a16="http://schemas.microsoft.com/office/drawing/2014/main" id="{56EDC2F8-9D1F-F845-B882-6A6B9F335625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5931576" y="3879391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Rectangle à coins arrondis 88">
              <a:extLst>
                <a:ext uri="{FF2B5EF4-FFF2-40B4-BE49-F238E27FC236}">
                  <a16:creationId xmlns:a16="http://schemas.microsoft.com/office/drawing/2014/main" id="{A44D2DD6-6016-A549-9C1E-05802C11E39A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336952" y="3600778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Rectangle à coins arrondis 89">
              <a:extLst>
                <a:ext uri="{FF2B5EF4-FFF2-40B4-BE49-F238E27FC236}">
                  <a16:creationId xmlns:a16="http://schemas.microsoft.com/office/drawing/2014/main" id="{207CC86F-CF89-7342-9DAB-66A91C7EABC5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6742327" y="3322166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8B94119A-AD3F-8742-80CC-9A6E36953EF8}"/>
                </a:ext>
              </a:extLst>
            </p:cNvPr>
            <p:cNvCxnSpPr/>
            <p:nvPr/>
          </p:nvCxnSpPr>
          <p:spPr>
            <a:xfrm rot="19529966">
              <a:off x="6731019" y="3455104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E0F0CB31-7AD0-3946-BCFC-0AA1A92EFF1B}"/>
                </a:ext>
              </a:extLst>
            </p:cNvPr>
            <p:cNvCxnSpPr/>
            <p:nvPr/>
          </p:nvCxnSpPr>
          <p:spPr>
            <a:xfrm rot="19529966">
              <a:off x="6528331" y="3594410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F3A3534A-5861-BB41-810B-E20B373E1D67}"/>
                </a:ext>
              </a:extLst>
            </p:cNvPr>
            <p:cNvCxnSpPr/>
            <p:nvPr/>
          </p:nvCxnSpPr>
          <p:spPr>
            <a:xfrm rot="19529966">
              <a:off x="6325541" y="3733568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9DC46624-D260-C543-BA37-4087B164505F}"/>
                </a:ext>
              </a:extLst>
            </p:cNvPr>
            <p:cNvCxnSpPr/>
            <p:nvPr/>
          </p:nvCxnSpPr>
          <p:spPr>
            <a:xfrm rot="19529966">
              <a:off x="6122648" y="3872575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AB8E3D82-E064-D348-B91B-4614EF748DE2}"/>
                </a:ext>
              </a:extLst>
            </p:cNvPr>
            <p:cNvCxnSpPr/>
            <p:nvPr/>
          </p:nvCxnSpPr>
          <p:spPr>
            <a:xfrm rot="19529966">
              <a:off x="5918710" y="4012741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70B6932-AA6A-EF47-A2BC-21944B928A98}"/>
                </a:ext>
              </a:extLst>
            </p:cNvPr>
            <p:cNvSpPr/>
            <p:nvPr/>
          </p:nvSpPr>
          <p:spPr>
            <a:xfrm rot="19529966">
              <a:off x="6085174" y="3954666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175FB26-6961-174A-9B84-88176ECD2732}"/>
                </a:ext>
              </a:extLst>
            </p:cNvPr>
            <p:cNvSpPr/>
            <p:nvPr/>
          </p:nvSpPr>
          <p:spPr>
            <a:xfrm rot="19529966">
              <a:off x="6110764" y="3991898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B1A7B106-EC85-BA45-B9A2-898658A5BD5A}"/>
                </a:ext>
              </a:extLst>
            </p:cNvPr>
            <p:cNvSpPr/>
            <p:nvPr/>
          </p:nvSpPr>
          <p:spPr>
            <a:xfrm rot="19529966">
              <a:off x="6136353" y="4029130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938DEDB0-9E23-0F40-9E5B-C23BE662BACF}"/>
                </a:ext>
              </a:extLst>
            </p:cNvPr>
            <p:cNvSpPr/>
            <p:nvPr/>
          </p:nvSpPr>
          <p:spPr>
            <a:xfrm rot="19529966">
              <a:off x="6171778" y="4004783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70F99751-5618-B849-8FCE-C16E7B35C99A}"/>
                </a:ext>
              </a:extLst>
            </p:cNvPr>
            <p:cNvSpPr/>
            <p:nvPr/>
          </p:nvSpPr>
          <p:spPr>
            <a:xfrm rot="19529966">
              <a:off x="6893767" y="3398924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EB839EF5-1B13-FA47-B388-F81560E1BEA9}"/>
                </a:ext>
              </a:extLst>
            </p:cNvPr>
            <p:cNvSpPr/>
            <p:nvPr/>
          </p:nvSpPr>
          <p:spPr>
            <a:xfrm rot="19529966">
              <a:off x="6919356" y="3436156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2DBB27CE-4040-214D-8D94-B3763BD66E1A}"/>
                </a:ext>
              </a:extLst>
            </p:cNvPr>
            <p:cNvSpPr/>
            <p:nvPr/>
          </p:nvSpPr>
          <p:spPr>
            <a:xfrm rot="19529966">
              <a:off x="6944946" y="3473388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F390039C-4AC1-0A4C-8C77-5BAEFD74F910}"/>
                </a:ext>
              </a:extLst>
            </p:cNvPr>
            <p:cNvSpPr/>
            <p:nvPr/>
          </p:nvSpPr>
          <p:spPr>
            <a:xfrm rot="19529966">
              <a:off x="6950355" y="3519204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755DA756-D019-0E43-BE50-8D44AB385AD6}"/>
                </a:ext>
              </a:extLst>
            </p:cNvPr>
            <p:cNvSpPr/>
            <p:nvPr/>
          </p:nvSpPr>
          <p:spPr>
            <a:xfrm rot="19529966">
              <a:off x="6980371" y="3449041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A3FA93E1-19C5-9A43-9C94-E83784DEC98D}"/>
                </a:ext>
              </a:extLst>
            </p:cNvPr>
            <p:cNvSpPr/>
            <p:nvPr/>
          </p:nvSpPr>
          <p:spPr>
            <a:xfrm rot="19529966">
              <a:off x="7005959" y="3486272"/>
              <a:ext cx="42985" cy="4517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Rectangle à coins arrondis 105">
              <a:extLst>
                <a:ext uri="{FF2B5EF4-FFF2-40B4-BE49-F238E27FC236}">
                  <a16:creationId xmlns:a16="http://schemas.microsoft.com/office/drawing/2014/main" id="{9BA78ACB-2635-C544-9283-BA89468D68CD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5127535" y="3503284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5A411802-F853-3D49-9A16-5ED75AB332FC}"/>
                </a:ext>
              </a:extLst>
            </p:cNvPr>
            <p:cNvCxnSpPr/>
            <p:nvPr/>
          </p:nvCxnSpPr>
          <p:spPr>
            <a:xfrm rot="19529966">
              <a:off x="5318433" y="3496214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4B171E3C-0C7C-3948-8F20-68F313FA79DB}"/>
                </a:ext>
              </a:extLst>
            </p:cNvPr>
            <p:cNvCxnSpPr/>
            <p:nvPr/>
          </p:nvCxnSpPr>
          <p:spPr>
            <a:xfrm rot="19529966">
              <a:off x="6071734" y="2513315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04C2F05-0DB0-B441-8DAC-27DCACBFB58C}"/>
                </a:ext>
              </a:extLst>
            </p:cNvPr>
            <p:cNvSpPr/>
            <p:nvPr/>
          </p:nvSpPr>
          <p:spPr>
            <a:xfrm rot="5400000">
              <a:off x="4433026" y="3069428"/>
              <a:ext cx="1355096" cy="524702"/>
            </a:xfrm>
            <a:prstGeom prst="rect">
              <a:avLst/>
            </a:prstGeom>
            <a:gradFill>
              <a:gsLst>
                <a:gs pos="61000">
                  <a:schemeClr val="bg1"/>
                </a:gs>
                <a:gs pos="0">
                  <a:srgbClr val="F6F8FC">
                    <a:alpha val="0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87C51BF-2C50-5342-BC13-B7D3BEB65CEF}"/>
                </a:ext>
              </a:extLst>
            </p:cNvPr>
            <p:cNvSpPr/>
            <p:nvPr/>
          </p:nvSpPr>
          <p:spPr>
            <a:xfrm rot="10800000">
              <a:off x="4985437" y="2475547"/>
              <a:ext cx="1971760" cy="524702"/>
            </a:xfrm>
            <a:prstGeom prst="rect">
              <a:avLst/>
            </a:prstGeom>
            <a:gradFill>
              <a:gsLst>
                <a:gs pos="61000">
                  <a:schemeClr val="bg1"/>
                </a:gs>
                <a:gs pos="0">
                  <a:srgbClr val="F6F8FC">
                    <a:alpha val="0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D03F8F2-732F-A24C-8472-D9BB57A99EB9}"/>
                </a:ext>
              </a:extLst>
            </p:cNvPr>
            <p:cNvSpPr/>
            <p:nvPr/>
          </p:nvSpPr>
          <p:spPr>
            <a:xfrm>
              <a:off x="4994678" y="3587566"/>
              <a:ext cx="1971760" cy="524702"/>
            </a:xfrm>
            <a:prstGeom prst="rect">
              <a:avLst/>
            </a:prstGeom>
            <a:gradFill>
              <a:gsLst>
                <a:gs pos="61000">
                  <a:schemeClr val="bg1"/>
                </a:gs>
                <a:gs pos="0">
                  <a:srgbClr val="F6F8FC">
                    <a:alpha val="0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Rectangle à coins arrondis 111">
              <a:extLst>
                <a:ext uri="{FF2B5EF4-FFF2-40B4-BE49-F238E27FC236}">
                  <a16:creationId xmlns:a16="http://schemas.microsoft.com/office/drawing/2014/main" id="{DCE432E5-FC91-5C44-9C48-B6163684A109}"/>
                </a:ext>
              </a:extLst>
            </p:cNvPr>
            <p:cNvSpPr>
              <a:spLocks noChangeAspect="1"/>
            </p:cNvSpPr>
            <p:nvPr/>
          </p:nvSpPr>
          <p:spPr>
            <a:xfrm rot="19529966">
              <a:off x="6643641" y="2925007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D7D31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ED7D31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ED7D31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Rectangle à coins arrondis 112">
              <a:extLst>
                <a:ext uri="{FF2B5EF4-FFF2-40B4-BE49-F238E27FC236}">
                  <a16:creationId xmlns:a16="http://schemas.microsoft.com/office/drawing/2014/main" id="{A9B44D85-F922-974F-B70A-E74E8BC9249E}"/>
                </a:ext>
              </a:extLst>
            </p:cNvPr>
            <p:cNvSpPr>
              <a:spLocks noChangeAspect="1"/>
            </p:cNvSpPr>
            <p:nvPr/>
          </p:nvSpPr>
          <p:spPr>
            <a:xfrm rot="19529966" flipV="1">
              <a:off x="6846328" y="2785700"/>
              <a:ext cx="213977" cy="132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5B9BD5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5B9BD5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B709EAE2-E247-C84E-8B27-C744BF9327B7}"/>
                </a:ext>
              </a:extLst>
            </p:cNvPr>
            <p:cNvCxnSpPr/>
            <p:nvPr/>
          </p:nvCxnSpPr>
          <p:spPr>
            <a:xfrm rot="19529966">
              <a:off x="6835019" y="2918638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7CBB2273-BC7E-5140-B10C-4284E0D101B7}"/>
                </a:ext>
              </a:extLst>
            </p:cNvPr>
            <p:cNvCxnSpPr/>
            <p:nvPr/>
          </p:nvCxnSpPr>
          <p:spPr>
            <a:xfrm rot="19529966">
              <a:off x="6632332" y="3057944"/>
              <a:ext cx="4298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A0FBECA-F59A-7249-A23E-E746A0462FB5}"/>
                </a:ext>
              </a:extLst>
            </p:cNvPr>
            <p:cNvSpPr/>
            <p:nvPr/>
          </p:nvSpPr>
          <p:spPr>
            <a:xfrm rot="16200000">
              <a:off x="6179666" y="3084785"/>
              <a:ext cx="1470748" cy="524702"/>
            </a:xfrm>
            <a:prstGeom prst="rect">
              <a:avLst/>
            </a:prstGeom>
            <a:gradFill>
              <a:gsLst>
                <a:gs pos="61000">
                  <a:schemeClr val="bg1"/>
                </a:gs>
                <a:gs pos="0">
                  <a:srgbClr val="F6F8FC">
                    <a:alpha val="0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Rectangle à coins arrondis 116">
              <a:extLst>
                <a:ext uri="{FF2B5EF4-FFF2-40B4-BE49-F238E27FC236}">
                  <a16:creationId xmlns:a16="http://schemas.microsoft.com/office/drawing/2014/main" id="{AAC8BAA7-49A4-F745-ADBB-07CD8C616910}"/>
                </a:ext>
              </a:extLst>
            </p:cNvPr>
            <p:cNvSpPr/>
            <p:nvPr/>
          </p:nvSpPr>
          <p:spPr>
            <a:xfrm rot="19516134">
              <a:off x="6301669" y="2843147"/>
              <a:ext cx="180000" cy="3240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pic>
        <p:nvPicPr>
          <p:cNvPr id="129" name="Image 128">
            <a:extLst>
              <a:ext uri="{FF2B5EF4-FFF2-40B4-BE49-F238E27FC236}">
                <a16:creationId xmlns:a16="http://schemas.microsoft.com/office/drawing/2014/main" id="{EBA24C98-F90D-464D-AC10-7F2B1DD4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3" y="1614039"/>
            <a:ext cx="3329079" cy="4447441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90C5E22B-E122-EF40-B153-D5E4FC374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73" y="1614039"/>
            <a:ext cx="3329079" cy="4447441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98C8D7BB-03EC-034D-9F2F-7C0453119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73" y="1614039"/>
            <a:ext cx="3329079" cy="4447441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B89D55A4-DAF6-1C4D-AC45-AAA13237B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73" y="1614039"/>
            <a:ext cx="3329079" cy="4447441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B66F5D81-EAB9-2C41-943C-5C5BF4F09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73" y="1614039"/>
            <a:ext cx="3329079" cy="4447441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1D40FD29-76F2-0944-AFE3-11FFBCCB9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687" y="1656970"/>
            <a:ext cx="1765300" cy="850900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EA314F5B-998D-9C48-8505-835D5FEC59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687" y="1656970"/>
            <a:ext cx="2184400" cy="1803400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B44F393F-FD86-0545-988A-4D52C405D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687" y="1656970"/>
            <a:ext cx="2171700" cy="1803400"/>
          </a:xfrm>
          <a:prstGeom prst="rect">
            <a:avLst/>
          </a:prstGeom>
        </p:spPr>
      </p:pic>
      <p:pic>
        <p:nvPicPr>
          <p:cNvPr id="146" name="Image 145">
            <a:extLst>
              <a:ext uri="{FF2B5EF4-FFF2-40B4-BE49-F238E27FC236}">
                <a16:creationId xmlns:a16="http://schemas.microsoft.com/office/drawing/2014/main" id="{51050D61-8C57-524B-AF98-CF2424D43D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4687" y="1656970"/>
            <a:ext cx="3606800" cy="20193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DBB54D-EF22-9A42-8C05-2ECCE141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15</a:t>
            </a:fld>
            <a:endParaRPr lang="fr-FR"/>
          </a:p>
        </p:txBody>
      </p:sp>
      <p:pic>
        <p:nvPicPr>
          <p:cNvPr id="125" name="Image 124">
            <a:extLst>
              <a:ext uri="{FF2B5EF4-FFF2-40B4-BE49-F238E27FC236}">
                <a16:creationId xmlns:a16="http://schemas.microsoft.com/office/drawing/2014/main" id="{69C47004-9633-DC48-95B9-C7A8DEF78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3" y="1614039"/>
            <a:ext cx="3329079" cy="44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7" grpId="1"/>
      <p:bldP spid="149" grpId="0"/>
      <p:bldP spid="149" grpId="1"/>
      <p:bldP spid="150" grpId="0"/>
      <p:bldP spid="148" grpId="0"/>
      <p:bldP spid="14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90">
            <a:extLst>
              <a:ext uri="{FF2B5EF4-FFF2-40B4-BE49-F238E27FC236}">
                <a16:creationId xmlns:a16="http://schemas.microsoft.com/office/drawing/2014/main" id="{6849D696-FE29-7843-8015-E0DD6E23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25" y="324125"/>
            <a:ext cx="8432800" cy="3479800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141CAFF5-A2A1-274F-AAC9-F388B944D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465" y="2246161"/>
            <a:ext cx="2971800" cy="1485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Strategy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Variety of target molecules calls for</a:t>
            </a:r>
          </a:p>
          <a:p>
            <a:pPr marL="0" indent="0">
              <a:buNone/>
            </a:pPr>
            <a:r>
              <a:rPr lang="en-US" sz="1800" dirty="0"/>
              <a:t>a versatile strategy.</a:t>
            </a:r>
            <a:endParaRPr lang="en-US" sz="800" dirty="0"/>
          </a:p>
          <a:p>
            <a:r>
              <a:rPr lang="en-US" sz="1400" dirty="0">
                <a:sym typeface="Wingdings" pitchFamily="2" charset="2"/>
              </a:rPr>
              <a:t>Flexibility over protecting groups</a:t>
            </a:r>
          </a:p>
          <a:p>
            <a:r>
              <a:rPr lang="en-US" sz="1400" dirty="0">
                <a:sym typeface="Wingdings" pitchFamily="2" charset="2"/>
              </a:rPr>
              <a:t>Easy introduction of </a:t>
            </a:r>
            <a:r>
              <a:rPr lang="en-US" sz="1400" baseline="30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H or </a:t>
            </a:r>
            <a:r>
              <a:rPr lang="en-US" sz="1400" baseline="30000" dirty="0">
                <a:sym typeface="Wingdings" pitchFamily="2" charset="2"/>
              </a:rPr>
              <a:t>3</a:t>
            </a:r>
            <a:r>
              <a:rPr lang="en-US" sz="1400" dirty="0">
                <a:sym typeface="Wingdings" pitchFamily="2" charset="2"/>
              </a:rPr>
              <a:t>H </a:t>
            </a:r>
          </a:p>
          <a:p>
            <a:pPr indent="0">
              <a:buNone/>
            </a:pPr>
            <a:r>
              <a:rPr lang="en-US" sz="1400" dirty="0">
                <a:sym typeface="Wingdings" pitchFamily="2" charset="2"/>
              </a:rPr>
              <a:t>via catalytic reduction</a:t>
            </a:r>
          </a:p>
          <a:p>
            <a:pPr marL="12700" indent="0">
              <a:buNone/>
            </a:pPr>
            <a:endParaRPr lang="en-US" sz="1400" dirty="0">
              <a:sym typeface="Wingdings" pitchFamily="2" charset="2"/>
            </a:endParaRPr>
          </a:p>
          <a:p>
            <a:pPr marL="12700" indent="0">
              <a:buNone/>
            </a:pPr>
            <a:r>
              <a:rPr lang="en-US" sz="1800" dirty="0">
                <a:sym typeface="Wingdings" pitchFamily="2" charset="2"/>
              </a:rPr>
              <a:t>Cross-metathesis (VG + AG)</a:t>
            </a:r>
          </a:p>
          <a:p>
            <a:pPr marL="298450" indent="-285750"/>
            <a:r>
              <a:rPr lang="en-US" sz="1400" baseline="30000" dirty="0">
                <a:sym typeface="Wingdings" pitchFamily="2" charset="2"/>
              </a:rPr>
              <a:t>13</a:t>
            </a:r>
            <a:r>
              <a:rPr lang="en-US" sz="1400" dirty="0">
                <a:sym typeface="Wingdings" pitchFamily="2" charset="2"/>
              </a:rPr>
              <a:t>C compatibility</a:t>
            </a:r>
          </a:p>
          <a:p>
            <a:pPr marL="298450" indent="-285750"/>
            <a:endParaRPr lang="en-US" sz="1400" dirty="0">
              <a:sym typeface="Wingdings" pitchFamily="2" charset="2"/>
            </a:endParaRPr>
          </a:p>
          <a:p>
            <a:pPr marL="12700" indent="0">
              <a:buNone/>
            </a:pPr>
            <a:r>
              <a:rPr lang="en-US" sz="1800" dirty="0">
                <a:sym typeface="Wingdings" pitchFamily="2" charset="2"/>
              </a:rPr>
              <a:t>Protecting groups choice</a:t>
            </a:r>
          </a:p>
          <a:p>
            <a:pPr marL="298450" indent="-285750"/>
            <a:r>
              <a:rPr lang="en-US" sz="1400" dirty="0">
                <a:sym typeface="Wingdings" pitchFamily="2" charset="2"/>
              </a:rPr>
              <a:t>SPPS is the most challenging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B635D50E-EEDD-9B4A-8C11-CBD4D2E1E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013" y="5680488"/>
            <a:ext cx="4902200" cy="24130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EFB89064-81AC-434B-B96C-1216987A2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671" y="3844925"/>
            <a:ext cx="1866900" cy="1193800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8877715D-F461-124B-9F1E-A5C03897B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9537" y="5123793"/>
            <a:ext cx="2489200" cy="1155700"/>
          </a:xfrm>
          <a:prstGeom prst="rect">
            <a:avLst/>
          </a:prstGeom>
        </p:spPr>
      </p:pic>
      <p:sp>
        <p:nvSpPr>
          <p:cNvPr id="96" name="Forme libre 95">
            <a:extLst>
              <a:ext uri="{FF2B5EF4-FFF2-40B4-BE49-F238E27FC236}">
                <a16:creationId xmlns:a16="http://schemas.microsoft.com/office/drawing/2014/main" id="{6CDCD480-72A2-1245-96E1-C84E0E4E363E}"/>
              </a:ext>
            </a:extLst>
          </p:cNvPr>
          <p:cNvSpPr/>
          <p:nvPr/>
        </p:nvSpPr>
        <p:spPr>
          <a:xfrm>
            <a:off x="3526971" y="2013857"/>
            <a:ext cx="2253343" cy="1121229"/>
          </a:xfrm>
          <a:custGeom>
            <a:avLst/>
            <a:gdLst>
              <a:gd name="connsiteX0" fmla="*/ 10886 w 2253343"/>
              <a:gd name="connsiteY0" fmla="*/ 642257 h 1121229"/>
              <a:gd name="connsiteX1" fmla="*/ 0 w 2253343"/>
              <a:gd name="connsiteY1" fmla="*/ 163286 h 1121229"/>
              <a:gd name="connsiteX2" fmla="*/ 762000 w 2253343"/>
              <a:gd name="connsiteY2" fmla="*/ 0 h 1121229"/>
              <a:gd name="connsiteX3" fmla="*/ 1883229 w 2253343"/>
              <a:gd name="connsiteY3" fmla="*/ 304800 h 1121229"/>
              <a:gd name="connsiteX4" fmla="*/ 2253343 w 2253343"/>
              <a:gd name="connsiteY4" fmla="*/ 947057 h 1121229"/>
              <a:gd name="connsiteX5" fmla="*/ 2122715 w 2253343"/>
              <a:gd name="connsiteY5" fmla="*/ 1121229 h 1121229"/>
              <a:gd name="connsiteX6" fmla="*/ 359229 w 2253343"/>
              <a:gd name="connsiteY6" fmla="*/ 1066800 h 1121229"/>
              <a:gd name="connsiteX7" fmla="*/ 10886 w 2253343"/>
              <a:gd name="connsiteY7" fmla="*/ 642257 h 11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343" h="1121229">
                <a:moveTo>
                  <a:pt x="10886" y="642257"/>
                </a:moveTo>
                <a:lnTo>
                  <a:pt x="0" y="163286"/>
                </a:lnTo>
                <a:lnTo>
                  <a:pt x="762000" y="0"/>
                </a:lnTo>
                <a:lnTo>
                  <a:pt x="1883229" y="304800"/>
                </a:lnTo>
                <a:lnTo>
                  <a:pt x="2253343" y="947057"/>
                </a:lnTo>
                <a:lnTo>
                  <a:pt x="2122715" y="1121229"/>
                </a:lnTo>
                <a:lnTo>
                  <a:pt x="359229" y="1066800"/>
                </a:lnTo>
                <a:lnTo>
                  <a:pt x="10886" y="642257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8FC527A-6DE5-3046-8FC9-54C14FEAA5D2}"/>
              </a:ext>
            </a:extLst>
          </p:cNvPr>
          <p:cNvSpPr/>
          <p:nvPr/>
        </p:nvSpPr>
        <p:spPr>
          <a:xfrm>
            <a:off x="3860800" y="5105400"/>
            <a:ext cx="1816100" cy="812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0EE203B-7149-7546-8B33-116D38AD83CA}"/>
              </a:ext>
            </a:extLst>
          </p:cNvPr>
          <p:cNvSpPr/>
          <p:nvPr/>
        </p:nvSpPr>
        <p:spPr>
          <a:xfrm>
            <a:off x="8188737" y="5063332"/>
            <a:ext cx="1816100" cy="812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9DC73A-943D-EB4D-A808-CA961480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1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122">
            <a:extLst>
              <a:ext uri="{FF2B5EF4-FFF2-40B4-BE49-F238E27FC236}">
                <a16:creationId xmlns:a16="http://schemas.microsoft.com/office/drawing/2014/main" id="{F275FDB2-8F33-9443-8A26-646A68872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121" y="2144055"/>
            <a:ext cx="1314241" cy="898690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A7937CBD-1344-D346-A6B5-B76274789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9091" y="1771014"/>
            <a:ext cx="1314241" cy="898690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A1FC4165-229A-C546-81DD-02FBB7B78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6227" y="4676067"/>
            <a:ext cx="1314241" cy="898690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BFF15A63-5E79-AD46-980E-DF58E0AE8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121" y="2144055"/>
            <a:ext cx="1314241" cy="898690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52A8C500-FDE5-3545-8346-5131E408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6300" y="2154378"/>
            <a:ext cx="1314241" cy="898690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53F3CAE3-7D95-4246-9EC8-FD239D7FD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009" y="4182459"/>
            <a:ext cx="2171700" cy="1803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Strategy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PGs set choice depends of the target molecule</a:t>
            </a:r>
            <a:endParaRPr lang="en-US" sz="8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3FD5448-5B39-8B4D-A40A-EF2C89D06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262" y="2418328"/>
            <a:ext cx="1689100" cy="457200"/>
          </a:xfrm>
          <a:prstGeom prst="rect">
            <a:avLst/>
          </a:prstGeom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9078C338-545E-CE49-BE10-3D618D94D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6203" y="1650447"/>
            <a:ext cx="2184400" cy="1803400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C0C9DC37-C198-664C-B5A6-471CD43A0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4292" y="2898551"/>
            <a:ext cx="3594100" cy="2019300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5D85DF49-0801-C94F-A579-CE3310459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232" y="2057987"/>
            <a:ext cx="1689100" cy="457200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255E305B-4010-6D40-81A1-F37FA1292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441" y="2441351"/>
            <a:ext cx="1689100" cy="457200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9E10012E-C93A-DB4C-BC12-CA3333D75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68" y="4950340"/>
            <a:ext cx="1689100" cy="457200"/>
          </a:xfrm>
          <a:prstGeom prst="rect">
            <a:avLst/>
          </a:prstGeom>
        </p:spPr>
      </p:pic>
      <p:sp>
        <p:nvSpPr>
          <p:cNvPr id="142" name="ZoneTexte 141">
            <a:extLst>
              <a:ext uri="{FF2B5EF4-FFF2-40B4-BE49-F238E27FC236}">
                <a16:creationId xmlns:a16="http://schemas.microsoft.com/office/drawing/2014/main" id="{784C619C-C033-984A-80A3-0F529032E036}"/>
              </a:ext>
            </a:extLst>
          </p:cNvPr>
          <p:cNvSpPr txBox="1"/>
          <p:nvPr/>
        </p:nvSpPr>
        <p:spPr>
          <a:xfrm>
            <a:off x="698841" y="2904299"/>
            <a:ext cx="231916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ymbol" pitchFamily="2" charset="2"/>
                <a:sym typeface="Wingdings" pitchFamily="2" charset="2"/>
              </a:rPr>
              <a:t>↓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ym typeface="Wingdings" pitchFamily="2" charset="2"/>
              </a:rPr>
              <a:t>Can be used for the synthesis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of PEP1, PEP2 and PEP3</a:t>
            </a:r>
            <a:endParaRPr lang="en-US" sz="1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E256FA-8EBF-D746-B340-9E62CC5B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17</a:t>
            </a:fld>
            <a:endParaRPr lang="fr-FR"/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2C1757F8-CD33-514F-B5F7-8C257512A797}"/>
              </a:ext>
            </a:extLst>
          </p:cNvPr>
          <p:cNvSpPr/>
          <p:nvPr/>
        </p:nvSpPr>
        <p:spPr>
          <a:xfrm>
            <a:off x="2818811" y="1600200"/>
            <a:ext cx="2311990" cy="724487"/>
          </a:xfrm>
          <a:prstGeom prst="roundRect">
            <a:avLst/>
          </a:prstGeom>
          <a:noFill/>
          <a:ln w="28575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DF3799B1-3290-1D41-9C3F-55360C04378C}"/>
              </a:ext>
            </a:extLst>
          </p:cNvPr>
          <p:cNvSpPr/>
          <p:nvPr/>
        </p:nvSpPr>
        <p:spPr>
          <a:xfrm>
            <a:off x="2806111" y="4152900"/>
            <a:ext cx="2311990" cy="724487"/>
          </a:xfrm>
          <a:prstGeom prst="roundRect">
            <a:avLst/>
          </a:prstGeom>
          <a:noFill/>
          <a:ln w="28575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94424C54-7D10-8946-9C8A-AD91AEBBBC86}"/>
              </a:ext>
            </a:extLst>
          </p:cNvPr>
          <p:cNvSpPr/>
          <p:nvPr/>
        </p:nvSpPr>
        <p:spPr>
          <a:xfrm>
            <a:off x="8724311" y="2857500"/>
            <a:ext cx="2311990" cy="724487"/>
          </a:xfrm>
          <a:prstGeom prst="roundRect">
            <a:avLst/>
          </a:prstGeom>
          <a:noFill/>
          <a:ln w="28575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3B40EDF1-E2AC-CA4F-B134-B584F71BBDE1}"/>
              </a:ext>
            </a:extLst>
          </p:cNvPr>
          <p:cNvSpPr/>
          <p:nvPr/>
        </p:nvSpPr>
        <p:spPr>
          <a:xfrm>
            <a:off x="3701500" y="3010768"/>
            <a:ext cx="1176789" cy="252894"/>
          </a:xfrm>
          <a:prstGeom prst="roundRect">
            <a:avLst/>
          </a:prstGeom>
          <a:noFill/>
          <a:ln w="28575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49B1AF29-CAE3-FE48-9665-14BEEA53E1A9}"/>
              </a:ext>
            </a:extLst>
          </p:cNvPr>
          <p:cNvSpPr/>
          <p:nvPr/>
        </p:nvSpPr>
        <p:spPr>
          <a:xfrm>
            <a:off x="3752300" y="5539832"/>
            <a:ext cx="1176789" cy="252894"/>
          </a:xfrm>
          <a:prstGeom prst="roundRect">
            <a:avLst/>
          </a:prstGeom>
          <a:noFill/>
          <a:ln w="28575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4A42AFA7-7F43-304B-BB83-C3FF9D4B4648}"/>
              </a:ext>
            </a:extLst>
          </p:cNvPr>
          <p:cNvSpPr/>
          <p:nvPr/>
        </p:nvSpPr>
        <p:spPr>
          <a:xfrm>
            <a:off x="9075687" y="4493779"/>
            <a:ext cx="1176789" cy="252894"/>
          </a:xfrm>
          <a:prstGeom prst="roundRect">
            <a:avLst/>
          </a:prstGeom>
          <a:noFill/>
          <a:ln w="28575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86 -0.08634 L -1.25E-6 3.7037E-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86 -0.08634 L 4.16667E-7 -2.59259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59 0.13102 L 0.00026 -0.0037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47 0.12963 L 4.375E-6 -1.85185E-6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5" grpId="0" animBg="1"/>
      <p:bldP spid="5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122">
            <a:extLst>
              <a:ext uri="{FF2B5EF4-FFF2-40B4-BE49-F238E27FC236}">
                <a16:creationId xmlns:a16="http://schemas.microsoft.com/office/drawing/2014/main" id="{F275FDB2-8F33-9443-8A26-646A68872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587" y="2646828"/>
            <a:ext cx="2399127" cy="1640545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BFF15A63-5E79-AD46-980E-DF58E0AE8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587" y="2646828"/>
            <a:ext cx="2399127" cy="16405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Strategy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A versatile set of PG (PEP1, PEP2, PEP3 and free </a:t>
            </a:r>
            <a:r>
              <a:rPr lang="en-US" sz="1800" i="1"/>
              <a:t>m</a:t>
            </a:r>
            <a:r>
              <a:rPr lang="en-US" sz="1800"/>
              <a:t>-A</a:t>
            </a:r>
            <a:r>
              <a:rPr lang="en-US" sz="1800" baseline="-25000"/>
              <a:t>2</a:t>
            </a:r>
            <a:r>
              <a:rPr lang="en-US" sz="1800"/>
              <a:t>pm)</a:t>
            </a:r>
            <a:endParaRPr lang="en-US" sz="8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4B6B66D-6AF8-354F-B291-57810D7009AF}"/>
              </a:ext>
            </a:extLst>
          </p:cNvPr>
          <p:cNvSpPr txBox="1"/>
          <p:nvPr/>
        </p:nvSpPr>
        <p:spPr>
          <a:xfrm>
            <a:off x="7861300" y="1676101"/>
            <a:ext cx="294163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/>
              <a:t>Deprotection for coupling</a:t>
            </a:r>
          </a:p>
          <a:p>
            <a:pPr marL="355600"/>
            <a:r>
              <a:rPr lang="en-US"/>
              <a:t>with W-</a:t>
            </a:r>
            <a:r>
              <a:rPr lang="en-US" sz="1600"/>
              <a:t>D</a:t>
            </a:r>
            <a:r>
              <a:rPr lang="en-US"/>
              <a:t>-Ala-NH</a:t>
            </a:r>
            <a:r>
              <a:rPr lang="en-US" baseline="-25000"/>
              <a:t>2</a:t>
            </a:r>
            <a:r>
              <a:rPr lang="en-US"/>
              <a:t> resin</a:t>
            </a:r>
          </a:p>
          <a:p>
            <a:pPr marL="355600">
              <a:lnSpc>
                <a:spcPct val="150000"/>
              </a:lnSpc>
            </a:pPr>
            <a:r>
              <a:rPr lang="en-US" b="1" i="1"/>
              <a:t>t</a:t>
            </a:r>
            <a:r>
              <a:rPr lang="en-US" b="1"/>
              <a:t>-Bu ester</a:t>
            </a:r>
          </a:p>
          <a:p>
            <a:pPr marL="355600"/>
            <a:r>
              <a:rPr lang="en-US"/>
              <a:t>Acid treatment</a:t>
            </a:r>
          </a:p>
          <a:p>
            <a:pPr marL="355600"/>
            <a:endParaRPr lang="en-US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7EC8FC4-6FCD-9E49-BC59-A231F25A74CF}"/>
              </a:ext>
            </a:extLst>
          </p:cNvPr>
          <p:cNvCxnSpPr>
            <a:cxnSpLocks/>
          </p:cNvCxnSpPr>
          <p:nvPr/>
        </p:nvCxnSpPr>
        <p:spPr>
          <a:xfrm flipH="1" flipV="1">
            <a:off x="6917673" y="3988479"/>
            <a:ext cx="537227" cy="763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20EF2238-3171-2A47-96CD-251D25591A2E}"/>
              </a:ext>
            </a:extLst>
          </p:cNvPr>
          <p:cNvSpPr txBox="1"/>
          <p:nvPr/>
        </p:nvSpPr>
        <p:spPr>
          <a:xfrm>
            <a:off x="6735794" y="4862477"/>
            <a:ext cx="387772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/>
              <a:t>Deprotection for peptide growth #1</a:t>
            </a:r>
          </a:p>
          <a:p>
            <a:pPr marL="355600">
              <a:lnSpc>
                <a:spcPct val="150000"/>
              </a:lnSpc>
            </a:pPr>
            <a:r>
              <a:rPr lang="en-US" b="1"/>
              <a:t>Fmoc strategy</a:t>
            </a:r>
          </a:p>
          <a:p>
            <a:pPr marL="355600"/>
            <a:r>
              <a:rPr lang="en-US"/>
              <a:t>Piperidine treatment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31EF2AA-2457-1249-B9B2-CD3BF1C35C13}"/>
              </a:ext>
            </a:extLst>
          </p:cNvPr>
          <p:cNvSpPr txBox="1"/>
          <p:nvPr/>
        </p:nvSpPr>
        <p:spPr>
          <a:xfrm>
            <a:off x="1315649" y="4859082"/>
            <a:ext cx="38777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/>
              <a:t>Deprotection for peptide growth #2</a:t>
            </a:r>
          </a:p>
          <a:p>
            <a:pPr marL="355600">
              <a:lnSpc>
                <a:spcPct val="150000"/>
              </a:lnSpc>
            </a:pPr>
            <a:r>
              <a:rPr lang="en-US" b="1"/>
              <a:t>Cbz</a:t>
            </a:r>
          </a:p>
          <a:p>
            <a:pPr marL="355600"/>
            <a:r>
              <a:rPr lang="en-US"/>
              <a:t>Hydrogenation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6EF9C54-09DF-0642-97D9-89DF9CF18B52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200287" y="2322432"/>
            <a:ext cx="537227" cy="763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F6ECC01D-A226-F948-B347-3BFFDD68C0E2}"/>
              </a:ext>
            </a:extLst>
          </p:cNvPr>
          <p:cNvSpPr txBox="1"/>
          <p:nvPr/>
        </p:nvSpPr>
        <p:spPr>
          <a:xfrm>
            <a:off x="1642268" y="1676101"/>
            <a:ext cx="33619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/>
              <a:t>Must remain protected during</a:t>
            </a:r>
          </a:p>
          <a:p>
            <a:pPr marL="355600"/>
            <a:r>
              <a:rPr lang="en-US"/>
              <a:t>the whole synthesis</a:t>
            </a:r>
          </a:p>
          <a:p>
            <a:pPr marL="355600">
              <a:lnSpc>
                <a:spcPct val="150000"/>
              </a:lnSpc>
            </a:pPr>
            <a:r>
              <a:rPr lang="en-US" b="1"/>
              <a:t>Me ester</a:t>
            </a:r>
          </a:p>
          <a:p>
            <a:pPr marL="355600"/>
            <a:r>
              <a:rPr lang="en-US" err="1"/>
              <a:t>LiOH</a:t>
            </a:r>
            <a:r>
              <a:rPr lang="en-US"/>
              <a:t> treatment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1D0BD14C-37B0-124C-BB9E-8AD4350555B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52986" y="2286136"/>
            <a:ext cx="537227" cy="763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1282DE5C-A734-7344-9EAD-75DD40CA7319}"/>
              </a:ext>
            </a:extLst>
          </p:cNvPr>
          <p:cNvCxnSpPr>
            <a:cxnSpLocks/>
          </p:cNvCxnSpPr>
          <p:nvPr/>
        </p:nvCxnSpPr>
        <p:spPr>
          <a:xfrm rot="10800000" flipH="1">
            <a:off x="4924763" y="3988479"/>
            <a:ext cx="537227" cy="763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DEE99A9F-F00F-544F-B957-6EAE7DB25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433" y="3111524"/>
            <a:ext cx="3231467" cy="87468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080856C-4B80-D94B-BFB3-D1F6D96E7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735" y="3111804"/>
            <a:ext cx="3668809" cy="82608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0D25F6-2BF0-6C4D-AB5F-A51C44B5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85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Precursors synthesis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19571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/>
              <a:t>Most straightforward strategy reported: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36F182-5E37-8848-9F5A-A72B7DC08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1045029"/>
            <a:ext cx="5295900" cy="63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974D18-2351-3645-8122-71ABEE4501BA}"/>
              </a:ext>
            </a:extLst>
          </p:cNvPr>
          <p:cNvSpPr/>
          <p:nvPr/>
        </p:nvSpPr>
        <p:spPr>
          <a:xfrm>
            <a:off x="3448050" y="1054100"/>
            <a:ext cx="2647950" cy="625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72FAE-F711-164A-9152-D5015D27483A}"/>
              </a:ext>
            </a:extLst>
          </p:cNvPr>
          <p:cNvSpPr/>
          <p:nvPr/>
        </p:nvSpPr>
        <p:spPr>
          <a:xfrm>
            <a:off x="7156450" y="1054100"/>
            <a:ext cx="1587500" cy="625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B45196-AD3A-504E-BE53-779BD9C05580}"/>
              </a:ext>
            </a:extLst>
          </p:cNvPr>
          <p:cNvSpPr txBox="1"/>
          <p:nvPr/>
        </p:nvSpPr>
        <p:spPr>
          <a:xfrm>
            <a:off x="6177148" y="168002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5g - 998 $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3C6950-B781-BD47-B9B1-8645D223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2467369"/>
            <a:ext cx="4076700" cy="647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2865C6-A3E1-234B-B5B3-49DF8BF91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771" y="2645169"/>
            <a:ext cx="939800" cy="4699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4F9CDF0-1188-0248-B4B8-B96D0EFC5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771" y="3002196"/>
            <a:ext cx="952500" cy="4699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883BB9-2024-8646-ACF2-27A5C5101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90" y="3674293"/>
            <a:ext cx="684676" cy="252085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E782D0E-8852-4144-85A5-C08046F17716}"/>
              </a:ext>
            </a:extLst>
          </p:cNvPr>
          <p:cNvSpPr txBox="1"/>
          <p:nvPr/>
        </p:nvSpPr>
        <p:spPr>
          <a:xfrm>
            <a:off x="838200" y="3282404"/>
            <a:ext cx="26332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Two thermolysis means reported:</a:t>
            </a: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Conventional reflux</a:t>
            </a:r>
          </a:p>
          <a:p>
            <a:pPr marL="285750" indent="-285750"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 err="1"/>
              <a:t>universal</a:t>
            </a:r>
            <a:r>
              <a:rPr lang="fr-BE" sz="1400"/>
              <a:t> </a:t>
            </a:r>
            <a:r>
              <a:rPr lang="fr-BE" sz="1400" err="1"/>
              <a:t>glassware</a:t>
            </a:r>
            <a:endParaRPr lang="fr-BE" sz="140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/>
              <a:t>long </a:t>
            </a:r>
            <a:r>
              <a:rPr lang="fr-BE" sz="1400" err="1"/>
              <a:t>reaction</a:t>
            </a:r>
            <a:r>
              <a:rPr lang="fr-BE" sz="1400"/>
              <a:t> time @ high </a:t>
            </a:r>
            <a:r>
              <a:rPr lang="fr-BE" sz="1400" err="1"/>
              <a:t>T</a:t>
            </a:r>
            <a:endParaRPr lang="fr-BE" sz="140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 err="1"/>
              <a:t>T</a:t>
            </a:r>
            <a:r>
              <a:rPr lang="fr-BE" sz="1400"/>
              <a:t> </a:t>
            </a:r>
            <a:r>
              <a:rPr lang="fr-BE" sz="1400" err="1"/>
              <a:t>limited</a:t>
            </a:r>
            <a:r>
              <a:rPr lang="fr-BE" sz="1400"/>
              <a:t> by </a:t>
            </a:r>
            <a:r>
              <a:rPr lang="fr-BE" sz="1400" err="1"/>
              <a:t>solvent</a:t>
            </a:r>
            <a:endParaRPr lang="fr-BE" sz="140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 err="1"/>
              <a:t>unusual</a:t>
            </a:r>
            <a:r>
              <a:rPr lang="fr-BE" sz="1400"/>
              <a:t> </a:t>
            </a:r>
            <a:r>
              <a:rPr lang="fr-BE" sz="1400" err="1"/>
              <a:t>solvents</a:t>
            </a:r>
            <a:endParaRPr lang="fr-BE" sz="140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/>
              <a:t>high </a:t>
            </a:r>
            <a:r>
              <a:rPr lang="fr-BE" sz="1400" err="1"/>
              <a:t>quantities</a:t>
            </a:r>
            <a:r>
              <a:rPr lang="fr-BE" sz="1400"/>
              <a:t> of DHB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 err="1"/>
              <a:t>low</a:t>
            </a:r>
            <a:r>
              <a:rPr lang="fr-BE" sz="1400"/>
              <a:t> </a:t>
            </a:r>
            <a:r>
              <a:rPr lang="fr-BE" sz="1400" err="1"/>
              <a:t>ee</a:t>
            </a:r>
            <a:endParaRPr lang="fr-BE" sz="1400"/>
          </a:p>
          <a:p>
            <a:endParaRPr lang="en-US" sz="1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4080BD5-09D5-3545-8799-41AF80074C56}"/>
              </a:ext>
            </a:extLst>
          </p:cNvPr>
          <p:cNvSpPr txBox="1"/>
          <p:nvPr/>
        </p:nvSpPr>
        <p:spPr>
          <a:xfrm>
            <a:off x="5361724" y="3282404"/>
            <a:ext cx="449821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/>
              <a:t>Kugelrhor</a:t>
            </a:r>
            <a:r>
              <a:rPr lang="en-US" sz="1400"/>
              <a:t> apparatus</a:t>
            </a:r>
          </a:p>
          <a:p>
            <a:pPr marL="285750" indent="-285750"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/>
              <a:t>High </a:t>
            </a:r>
            <a:r>
              <a:rPr lang="fr-BE" sz="1400" err="1"/>
              <a:t>ee</a:t>
            </a:r>
            <a:endParaRPr lang="fr-BE" sz="1400"/>
          </a:p>
          <a:p>
            <a:pPr marL="285750" indent="-285750"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 err="1"/>
              <a:t>Low</a:t>
            </a:r>
            <a:r>
              <a:rPr lang="fr-BE" sz="1400"/>
              <a:t> </a:t>
            </a:r>
            <a:r>
              <a:rPr lang="fr-BE" sz="1400" err="1"/>
              <a:t>amount</a:t>
            </a:r>
            <a:r>
              <a:rPr lang="fr-BE" sz="1400"/>
              <a:t> of DHB</a:t>
            </a:r>
          </a:p>
          <a:p>
            <a:pPr marL="285750" indent="-285750"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/>
              <a:t>No </a:t>
            </a:r>
            <a:r>
              <a:rPr lang="fr-BE" sz="1400" err="1"/>
              <a:t>solvent</a:t>
            </a:r>
            <a:endParaRPr lang="fr-BE" sz="140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 err="1"/>
              <a:t>Low</a:t>
            </a:r>
            <a:r>
              <a:rPr lang="fr-BE" sz="1400"/>
              <a:t> </a:t>
            </a:r>
            <a:r>
              <a:rPr lang="fr-BE" sz="1400" err="1"/>
              <a:t>yields</a:t>
            </a:r>
            <a:endParaRPr lang="fr-BE" sz="140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/>
              <a:t>Poor </a:t>
            </a:r>
            <a:r>
              <a:rPr lang="fr-BE" sz="1400" err="1"/>
              <a:t>reproductibility</a:t>
            </a:r>
            <a:r>
              <a:rPr lang="fr-BE" sz="1400"/>
              <a:t> (</a:t>
            </a:r>
            <a:r>
              <a:rPr lang="fr-BE" sz="1400" err="1"/>
              <a:t>difficult</a:t>
            </a:r>
            <a:r>
              <a:rPr lang="fr-BE" sz="1400"/>
              <a:t> to control vacuum and </a:t>
            </a:r>
            <a:r>
              <a:rPr lang="fr-BE" sz="1400" err="1"/>
              <a:t>T</a:t>
            </a:r>
            <a:r>
              <a:rPr lang="fr-BE" sz="1400"/>
              <a:t>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"/>
            </a:pPr>
            <a:r>
              <a:rPr lang="fr-BE" sz="1400"/>
              <a:t>Not </a:t>
            </a:r>
            <a:r>
              <a:rPr lang="fr-BE" sz="1400" err="1"/>
              <a:t>scalable</a:t>
            </a:r>
            <a:endParaRPr lang="fr-BE" sz="1400"/>
          </a:p>
          <a:p>
            <a:endParaRPr lang="en-US" sz="1400"/>
          </a:p>
          <a:p>
            <a:endParaRPr lang="en-US" sz="14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5DA4810-124A-7F43-8588-34BB52B21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6184" y="3883852"/>
            <a:ext cx="3247945" cy="743196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7A677A-A6A3-9541-B2EB-BF4A5EF34B77}"/>
              </a:ext>
            </a:extLst>
          </p:cNvPr>
          <p:cNvCxnSpPr/>
          <p:nvPr/>
        </p:nvCxnSpPr>
        <p:spPr>
          <a:xfrm flipV="1">
            <a:off x="7622771" y="4362994"/>
            <a:ext cx="423949" cy="41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32E219D-2875-FB4E-AB97-168D39D65F45}"/>
              </a:ext>
            </a:extLst>
          </p:cNvPr>
          <p:cNvCxnSpPr/>
          <p:nvPr/>
        </p:nvCxnSpPr>
        <p:spPr>
          <a:xfrm flipV="1">
            <a:off x="8931252" y="4362994"/>
            <a:ext cx="0" cy="42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831C6D0-E9B3-214F-8B68-294518F9496A}"/>
              </a:ext>
            </a:extLst>
          </p:cNvPr>
          <p:cNvCxnSpPr>
            <a:cxnSpLocks/>
          </p:cNvCxnSpPr>
          <p:nvPr/>
        </p:nvCxnSpPr>
        <p:spPr>
          <a:xfrm flipH="1" flipV="1">
            <a:off x="9871731" y="4362994"/>
            <a:ext cx="423949" cy="41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F6734D2-2284-3040-B030-EFF9C47F4467}"/>
              </a:ext>
            </a:extLst>
          </p:cNvPr>
          <p:cNvSpPr txBox="1"/>
          <p:nvPr/>
        </p:nvSpPr>
        <p:spPr>
          <a:xfrm>
            <a:off x="7114268" y="4743725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Evaporation</a:t>
            </a:r>
          </a:p>
          <a:p>
            <a:pPr algn="ctr"/>
            <a:r>
              <a:rPr lang="en-US" sz="1400"/>
              <a:t>190 – 210 °C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2C31432-42CE-2E4D-A0DD-B85CEEA22544}"/>
              </a:ext>
            </a:extLst>
          </p:cNvPr>
          <p:cNvSpPr txBox="1"/>
          <p:nvPr/>
        </p:nvSpPr>
        <p:spPr>
          <a:xfrm>
            <a:off x="8386056" y="4743725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Thermolysis</a:t>
            </a:r>
          </a:p>
          <a:p>
            <a:pPr algn="ctr"/>
            <a:r>
              <a:rPr lang="en-US" sz="1400" dirty="0"/>
              <a:t>450 – 600°C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5A7BAC0-D132-1B4D-9392-88C82FE4CB9B}"/>
              </a:ext>
            </a:extLst>
          </p:cNvPr>
          <p:cNvSpPr txBox="1"/>
          <p:nvPr/>
        </p:nvSpPr>
        <p:spPr>
          <a:xfrm>
            <a:off x="9704222" y="4743725"/>
            <a:ext cx="119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Condensation</a:t>
            </a:r>
          </a:p>
          <a:p>
            <a:pPr algn="ctr"/>
            <a:r>
              <a:rPr lang="en-US" sz="1400"/>
              <a:t>0 °C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C1B351E-AF98-9544-ADF4-159A5731417F}"/>
              </a:ext>
            </a:extLst>
          </p:cNvPr>
          <p:cNvCxnSpPr>
            <a:cxnSpLocks/>
          </p:cNvCxnSpPr>
          <p:nvPr/>
        </p:nvCxnSpPr>
        <p:spPr>
          <a:xfrm>
            <a:off x="10634059" y="4255165"/>
            <a:ext cx="180000" cy="0"/>
          </a:xfrm>
          <a:prstGeom prst="straightConnector1">
            <a:avLst/>
          </a:prstGeom>
          <a:ln>
            <a:solidFill>
              <a:schemeClr val="tx1"/>
            </a:solidFill>
            <a:headEnd w="med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2DBDA48C-1241-3542-A5BA-591A8276CE36}"/>
              </a:ext>
            </a:extLst>
          </p:cNvPr>
          <p:cNvSpPr txBox="1"/>
          <p:nvPr/>
        </p:nvSpPr>
        <p:spPr>
          <a:xfrm>
            <a:off x="10756876" y="4104403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3E152C-BAB9-E14D-9761-6B788DC8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19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C1071A-9BB5-E54F-9741-2DBF26755C8B}"/>
              </a:ext>
            </a:extLst>
          </p:cNvPr>
          <p:cNvSpPr txBox="1"/>
          <p:nvPr/>
        </p:nvSpPr>
        <p:spPr>
          <a:xfrm>
            <a:off x="1" y="6457890"/>
            <a:ext cx="656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/>
              <a:t>Lumbroso</a:t>
            </a:r>
            <a:r>
              <a:rPr lang="fr-BE" sz="1000" dirty="0"/>
              <a:t> A, </a:t>
            </a:r>
            <a:r>
              <a:rPr lang="fr-BE" sz="1000" dirty="0" err="1"/>
              <a:t>Coeffard</a:t>
            </a:r>
            <a:r>
              <a:rPr lang="fr-BE" sz="1000" dirty="0"/>
              <a:t> V, Le </a:t>
            </a:r>
            <a:r>
              <a:rPr lang="fr-BE" sz="1000" dirty="0" err="1"/>
              <a:t>Grognec</a:t>
            </a:r>
            <a:r>
              <a:rPr lang="fr-BE" sz="1000" dirty="0"/>
              <a:t> E, Beaudet I, </a:t>
            </a:r>
            <a:r>
              <a:rPr lang="fr-BE" sz="1000" dirty="0" err="1"/>
              <a:t>Quintard</a:t>
            </a:r>
            <a:r>
              <a:rPr lang="fr-BE" sz="1000" dirty="0"/>
              <a:t> JP. An efficient and </a:t>
            </a:r>
            <a:r>
              <a:rPr lang="fr-BE" sz="1000" dirty="0" err="1"/>
              <a:t>scalable</a:t>
            </a:r>
            <a:r>
              <a:rPr lang="fr-BE" sz="1000" dirty="0"/>
              <a:t> </a:t>
            </a:r>
            <a:r>
              <a:rPr lang="fr-BE" sz="1000" dirty="0" err="1"/>
              <a:t>synthesis</a:t>
            </a:r>
            <a:r>
              <a:rPr lang="fr-BE" sz="1000" dirty="0"/>
              <a:t> of N-(</a:t>
            </a:r>
            <a:r>
              <a:rPr lang="fr-BE" sz="1000" dirty="0" err="1"/>
              <a:t>benzyloxycarbonyl</a:t>
            </a:r>
            <a:r>
              <a:rPr lang="fr-BE" sz="1000" dirty="0"/>
              <a:t>)- and N-(</a:t>
            </a:r>
            <a:r>
              <a:rPr lang="fr-BE" sz="1000" dirty="0" err="1"/>
              <a:t>methyloxycarbonyl</a:t>
            </a:r>
            <a:r>
              <a:rPr lang="fr-BE" sz="1000" dirty="0"/>
              <a:t>)(S)-</a:t>
            </a:r>
            <a:r>
              <a:rPr lang="fr-BE" sz="1000" dirty="0" err="1"/>
              <a:t>vinylglycinol</a:t>
            </a:r>
            <a:r>
              <a:rPr lang="fr-BE" sz="1000" dirty="0"/>
              <a:t>. </a:t>
            </a:r>
            <a:r>
              <a:rPr lang="fr-BE" sz="1000" i="1" dirty="0" err="1"/>
              <a:t>Tetrahedron</a:t>
            </a:r>
            <a:r>
              <a:rPr lang="fr-BE" sz="1000" i="1" dirty="0"/>
              <a:t> </a:t>
            </a:r>
            <a:r>
              <a:rPr lang="fr-BE" sz="1000" i="1" dirty="0" err="1"/>
              <a:t>Lett</a:t>
            </a:r>
            <a:r>
              <a:rPr lang="fr-BE" sz="1000" dirty="0"/>
              <a:t>. 2010;51(24):3226-3228.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361F2B-1F5D-964D-BE99-7D46F0B44316}"/>
              </a:ext>
            </a:extLst>
          </p:cNvPr>
          <p:cNvSpPr txBox="1"/>
          <p:nvPr/>
        </p:nvSpPr>
        <p:spPr>
          <a:xfrm>
            <a:off x="6745694" y="6457890"/>
            <a:ext cx="411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 err="1"/>
              <a:t>Afzali-Ardakani</a:t>
            </a:r>
            <a:r>
              <a:rPr lang="fr-BE" sz="1000" dirty="0"/>
              <a:t> A, </a:t>
            </a:r>
            <a:r>
              <a:rPr lang="fr-BE" sz="1000" dirty="0" err="1"/>
              <a:t>Rapoport</a:t>
            </a:r>
            <a:r>
              <a:rPr lang="fr-BE" sz="1000" dirty="0"/>
              <a:t> H. L-Vinylglycine. J </a:t>
            </a:r>
            <a:r>
              <a:rPr lang="fr-BE" sz="1000" dirty="0" err="1"/>
              <a:t>Org</a:t>
            </a:r>
            <a:r>
              <a:rPr lang="fr-BE" sz="1000" dirty="0"/>
              <a:t> </a:t>
            </a:r>
            <a:r>
              <a:rPr lang="fr-BE" sz="1000" dirty="0" err="1"/>
              <a:t>Chem</a:t>
            </a:r>
            <a:r>
              <a:rPr lang="fr-BE" sz="1000" dirty="0"/>
              <a:t>. 1980;45(9):4817-</a:t>
            </a:r>
          </a:p>
          <a:p>
            <a:r>
              <a:rPr lang="fr-BE" sz="1000" dirty="0"/>
              <a:t>4820.</a:t>
            </a:r>
          </a:p>
        </p:txBody>
      </p:sp>
    </p:spTree>
    <p:extLst>
      <p:ext uri="{BB962C8B-B14F-4D97-AF65-F5344CB8AC3E}">
        <p14:creationId xmlns:p14="http://schemas.microsoft.com/office/powerpoint/2010/main" val="20097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2.70833E-6 -0.06088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24" grpId="0"/>
      <p:bldP spid="24" grpId="1"/>
      <p:bldP spid="25" grpId="0"/>
      <p:bldP spid="25" grpId="1"/>
      <p:bldP spid="26" grpId="0"/>
      <p:bldP spid="26" grpId="1"/>
      <p:bldP spid="29" grpId="2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Stakes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C6B08-CF3C-A249-9B20-70418B82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7900" y="6356350"/>
            <a:ext cx="2743200" cy="365125"/>
          </a:xfrm>
        </p:spPr>
        <p:txBody>
          <a:bodyPr/>
          <a:lstStyle/>
          <a:p>
            <a:fld id="{6BABA28D-E994-7447-80CC-3B6315395069}" type="slidenum">
              <a:rPr lang="fr-FR" smtClean="0"/>
              <a:t>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7E4FB8-942F-B845-AC9B-5BF9494F0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957036"/>
            <a:ext cx="3771900" cy="53467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4BB032-DA8E-9E41-B567-634B6B4D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49" y="3187192"/>
            <a:ext cx="7201271" cy="1194308"/>
          </a:xfrm>
          <a:prstGeom prst="rect">
            <a:avLst/>
          </a:prstGeom>
          <a:effectLst>
            <a:outerShdw blurRad="215900" sx="99000" sy="99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98F3C0-4A59-DB4B-A6DF-8DE19DBA5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38" y="3748587"/>
            <a:ext cx="3265061" cy="1694089"/>
          </a:xfrm>
          <a:prstGeom prst="rect">
            <a:avLst/>
          </a:prstGeom>
          <a:effectLst>
            <a:outerShdw blurRad="215900" sx="99000" sy="99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8F9584-B20A-9640-81A2-87860AB8946A}"/>
              </a:ext>
            </a:extLst>
          </p:cNvPr>
          <p:cNvSpPr txBox="1"/>
          <p:nvPr/>
        </p:nvSpPr>
        <p:spPr>
          <a:xfrm>
            <a:off x="7458557" y="3649076"/>
            <a:ext cx="43905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European Union:</a:t>
            </a:r>
          </a:p>
          <a:p>
            <a:r>
              <a:rPr lang="en-US" sz="1600" b="1" dirty="0"/>
              <a:t>25 000</a:t>
            </a:r>
            <a:r>
              <a:rPr lang="en-US" sz="1600" dirty="0"/>
              <a:t> deaths / year</a:t>
            </a:r>
          </a:p>
          <a:p>
            <a:r>
              <a:rPr lang="en-US" sz="1600" b="1" dirty="0"/>
              <a:t>1.5 billion </a:t>
            </a:r>
            <a:r>
              <a:rPr lang="en-US" sz="1600" dirty="0"/>
              <a:t>€ / year</a:t>
            </a:r>
          </a:p>
          <a:p>
            <a:endParaRPr lang="en-US" sz="1600" b="1" i="1" dirty="0"/>
          </a:p>
          <a:p>
            <a:r>
              <a:rPr lang="en-US" sz="1600" b="1" i="1" dirty="0"/>
              <a:t>A paradox:</a:t>
            </a:r>
          </a:p>
          <a:p>
            <a:r>
              <a:rPr lang="en-US" sz="1600" dirty="0"/>
              <a:t>Pharmaceuticals companies, which became so powerful thanks to the antibiotics development, are now neglecting it.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5360D5-C44A-AD45-A40D-7AC4451DA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300" y="741136"/>
            <a:ext cx="5529887" cy="2618014"/>
          </a:xfrm>
          <a:prstGeom prst="rect">
            <a:avLst/>
          </a:prstGeom>
          <a:effectLst>
            <a:outerShdw blurRad="215900" sx="99000" sy="99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EA8A840-486D-4840-84F2-CC72D84C479A}"/>
              </a:ext>
            </a:extLst>
          </p:cNvPr>
          <p:cNvSpPr txBox="1"/>
          <p:nvPr/>
        </p:nvSpPr>
        <p:spPr>
          <a:xfrm>
            <a:off x="0" y="6457890"/>
            <a:ext cx="7343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 err="1"/>
              <a:t>Antimicrobial</a:t>
            </a:r>
            <a:r>
              <a:rPr lang="fr-BE" sz="1000" dirty="0"/>
              <a:t> </a:t>
            </a:r>
            <a:r>
              <a:rPr lang="fr-BE" sz="1000" dirty="0" err="1"/>
              <a:t>resistance</a:t>
            </a:r>
            <a:r>
              <a:rPr lang="fr-BE" sz="1000" dirty="0"/>
              <a:t>: global report on surveillance 2014. URL: </a:t>
            </a:r>
            <a:r>
              <a:rPr lang="fr-BE" sz="1000" dirty="0">
                <a:hlinkClick r:id="rId7"/>
              </a:rPr>
              <a:t>http://www.who.int/drugresistance/documents/surveillancereport/en/</a:t>
            </a:r>
            <a:endParaRPr lang="fr-BE" sz="1000" dirty="0"/>
          </a:p>
          <a:p>
            <a:r>
              <a:rPr lang="fr-BE" sz="1000" dirty="0" err="1"/>
              <a:t>Lowy</a:t>
            </a:r>
            <a:r>
              <a:rPr lang="fr-BE" sz="1000" dirty="0"/>
              <a:t> FD. </a:t>
            </a:r>
            <a:r>
              <a:rPr lang="fr-BE" sz="1000" dirty="0" err="1"/>
              <a:t>Antimicrobial</a:t>
            </a:r>
            <a:r>
              <a:rPr lang="fr-BE" sz="1000" dirty="0"/>
              <a:t> </a:t>
            </a:r>
            <a:r>
              <a:rPr lang="fr-BE" sz="1000" dirty="0" err="1"/>
              <a:t>resistance</a:t>
            </a:r>
            <a:r>
              <a:rPr lang="fr-BE" sz="1000" dirty="0"/>
              <a:t>: the </a:t>
            </a:r>
            <a:r>
              <a:rPr lang="fr-BE" sz="1000" dirty="0" err="1"/>
              <a:t>example</a:t>
            </a:r>
            <a:r>
              <a:rPr lang="fr-BE" sz="1000" dirty="0"/>
              <a:t> of Staphylococcus aureus. </a:t>
            </a:r>
            <a:r>
              <a:rPr lang="fr-BE" sz="1000" i="1" dirty="0"/>
              <a:t>J Clin Invest</a:t>
            </a:r>
            <a:r>
              <a:rPr lang="fr-BE" sz="1000" dirty="0"/>
              <a:t>. 2003 May 1;111(9):1265-1273.</a:t>
            </a:r>
          </a:p>
        </p:txBody>
      </p:sp>
    </p:spTree>
    <p:extLst>
      <p:ext uri="{BB962C8B-B14F-4D97-AF65-F5344CB8AC3E}">
        <p14:creationId xmlns:p14="http://schemas.microsoft.com/office/powerpoint/2010/main" val="249153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54919A00-A2FD-5D43-8128-85C965035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429" y="894239"/>
            <a:ext cx="5270500" cy="4940300"/>
          </a:xfrm>
          <a:prstGeom prst="rect">
            <a:avLst/>
          </a:prstGeom>
        </p:spPr>
      </p:pic>
      <p:graphicFrame>
        <p:nvGraphicFramePr>
          <p:cNvPr id="30" name="Graphique 29">
            <a:extLst>
              <a:ext uri="{FF2B5EF4-FFF2-40B4-BE49-F238E27FC236}">
                <a16:creationId xmlns:a16="http://schemas.microsoft.com/office/drawing/2014/main" id="{F4D51CB9-4CD1-4A44-909E-00D0A3A4F2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87771"/>
              </p:ext>
            </p:extLst>
          </p:nvPr>
        </p:nvGraphicFramePr>
        <p:xfrm>
          <a:off x="5041476" y="3072389"/>
          <a:ext cx="6797030" cy="2833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69E540F9-EE2D-DF40-B47C-3C584FF1AFCA}"/>
              </a:ext>
            </a:extLst>
          </p:cNvPr>
          <p:cNvSpPr/>
          <p:nvPr/>
        </p:nvSpPr>
        <p:spPr>
          <a:xfrm>
            <a:off x="6304767" y="3115069"/>
            <a:ext cx="5320835" cy="25542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Precursors synthesis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974D18-2351-3645-8122-71ABEE4501BA}"/>
              </a:ext>
            </a:extLst>
          </p:cNvPr>
          <p:cNvSpPr/>
          <p:nvPr/>
        </p:nvSpPr>
        <p:spPr>
          <a:xfrm>
            <a:off x="3448050" y="1054100"/>
            <a:ext cx="2647950" cy="6259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72FAE-F711-164A-9152-D5015D27483A}"/>
              </a:ext>
            </a:extLst>
          </p:cNvPr>
          <p:cNvSpPr/>
          <p:nvPr/>
        </p:nvSpPr>
        <p:spPr>
          <a:xfrm>
            <a:off x="7156450" y="1054100"/>
            <a:ext cx="1587500" cy="6259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99BC80D-1B2B-C34C-A427-8B28187FF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4977575" cy="513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A solution found:</a:t>
            </a:r>
            <a:endParaRPr lang="en-US" sz="1400" b="1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 dirty="0"/>
              <a:t>Pressure control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 dirty="0" err="1"/>
              <a:t>Temperature</a:t>
            </a:r>
            <a:r>
              <a:rPr lang="fr-BE" sz="1400" dirty="0"/>
              <a:t> not </a:t>
            </a:r>
            <a:r>
              <a:rPr lang="fr-BE" sz="1400" dirty="0" err="1"/>
              <a:t>limited</a:t>
            </a:r>
            <a:r>
              <a:rPr lang="fr-BE" sz="1400" dirty="0"/>
              <a:t> by the </a:t>
            </a:r>
            <a:r>
              <a:rPr lang="fr-BE" sz="1400" dirty="0" err="1"/>
              <a:t>solvent</a:t>
            </a:r>
            <a:endParaRPr lang="fr-BE" sz="1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 dirty="0" err="1"/>
              <a:t>Usual</a:t>
            </a:r>
            <a:r>
              <a:rPr lang="fr-BE" sz="1400" dirty="0"/>
              <a:t> </a:t>
            </a:r>
            <a:r>
              <a:rPr lang="fr-BE" sz="1400" dirty="0" err="1"/>
              <a:t>solvents</a:t>
            </a:r>
            <a:r>
              <a:rPr lang="fr-BE" sz="1400" dirty="0"/>
              <a:t> (</a:t>
            </a:r>
            <a:r>
              <a:rPr lang="fr-BE" sz="1400" dirty="0" err="1"/>
              <a:t>toluene</a:t>
            </a:r>
            <a:r>
              <a:rPr lang="fr-BE" sz="1400" dirty="0"/>
              <a:t>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 dirty="0" err="1"/>
              <a:t>Precise</a:t>
            </a:r>
            <a:r>
              <a:rPr lang="fr-BE" sz="1400" dirty="0"/>
              <a:t> control of </a:t>
            </a:r>
            <a:r>
              <a:rPr lang="fr-BE" sz="1400" dirty="0" err="1"/>
              <a:t>residence</a:t>
            </a:r>
            <a:r>
              <a:rPr lang="fr-BE" sz="1400" dirty="0"/>
              <a:t> time (flow rate)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  <a:buFont typeface="Wingdings" panose="05000000000000000000" pitchFamily="2" charset="2"/>
              <a:buChar char="J"/>
            </a:pPr>
            <a:r>
              <a:rPr lang="fr-BE" sz="1400" dirty="0"/>
              <a:t>As </a:t>
            </a:r>
            <a:r>
              <a:rPr lang="fr-BE" sz="1400" dirty="0" err="1"/>
              <a:t>soon</a:t>
            </a:r>
            <a:r>
              <a:rPr lang="fr-BE" sz="1400" dirty="0"/>
              <a:t> as VG </a:t>
            </a:r>
            <a:r>
              <a:rPr lang="fr-BE" sz="1400" dirty="0" err="1"/>
              <a:t>is</a:t>
            </a:r>
            <a:r>
              <a:rPr lang="fr-BE" sz="1400" dirty="0"/>
              <a:t> </a:t>
            </a:r>
            <a:r>
              <a:rPr lang="fr-BE" sz="1400" dirty="0" err="1"/>
              <a:t>formed</a:t>
            </a:r>
            <a:r>
              <a:rPr lang="fr-BE" sz="1400" dirty="0"/>
              <a:t>, </a:t>
            </a:r>
            <a:r>
              <a:rPr lang="fr-BE" sz="1400" dirty="0" err="1"/>
              <a:t>it</a:t>
            </a:r>
            <a:r>
              <a:rPr lang="fr-BE" sz="1400" dirty="0"/>
              <a:t> </a:t>
            </a:r>
            <a:r>
              <a:rPr lang="fr-BE" sz="1400" dirty="0" err="1"/>
              <a:t>is</a:t>
            </a:r>
            <a:r>
              <a:rPr lang="fr-BE" sz="1400" dirty="0"/>
              <a:t> no longer </a:t>
            </a:r>
            <a:r>
              <a:rPr lang="fr-BE" sz="1400" dirty="0" err="1"/>
              <a:t>exposed</a:t>
            </a:r>
            <a:r>
              <a:rPr lang="fr-BE" sz="1400" dirty="0"/>
              <a:t> to high </a:t>
            </a:r>
            <a:r>
              <a:rPr lang="fr-BE" sz="1400" dirty="0" err="1"/>
              <a:t>T</a:t>
            </a:r>
            <a:endParaRPr lang="fr-BE" sz="14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</a:pPr>
            <a:endParaRPr lang="fr-BE" sz="14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  <a:buFont typeface="Symbol" pitchFamily="2" charset="2"/>
              <a:buChar char="→"/>
            </a:pPr>
            <a:r>
              <a:rPr lang="fr-BE" sz="1400" dirty="0" err="1">
                <a:sym typeface="Wingdings" panose="05000000000000000000" pitchFamily="2" charset="2"/>
              </a:rPr>
              <a:t>Promote</a:t>
            </a:r>
            <a:r>
              <a:rPr lang="fr-BE" sz="1400" dirty="0">
                <a:sym typeface="Wingdings" panose="05000000000000000000" pitchFamily="2" charset="2"/>
              </a:rPr>
              <a:t> formation of </a:t>
            </a:r>
            <a:r>
              <a:rPr lang="fr-BE" sz="1400" b="1" dirty="0">
                <a:sym typeface="Wingdings" panose="05000000000000000000" pitchFamily="2" charset="2"/>
              </a:rPr>
              <a:t>VG</a:t>
            </a:r>
            <a:r>
              <a:rPr lang="fr-BE" sz="1400" dirty="0">
                <a:sym typeface="Wingdings" panose="05000000000000000000" pitchFamily="2" charset="2"/>
              </a:rPr>
              <a:t> (</a:t>
            </a:r>
            <a:r>
              <a:rPr lang="fr-BE" sz="1400" dirty="0" err="1">
                <a:sym typeface="Wingdings" panose="05000000000000000000" pitchFamily="2" charset="2"/>
              </a:rPr>
              <a:t>kinetic</a:t>
            </a:r>
            <a:r>
              <a:rPr lang="fr-BE" sz="1400" dirty="0">
                <a:sym typeface="Wingdings" panose="05000000000000000000" pitchFamily="2" charset="2"/>
              </a:rPr>
              <a:t> </a:t>
            </a:r>
            <a:r>
              <a:rPr lang="fr-BE" sz="1400" dirty="0" err="1">
                <a:sym typeface="Wingdings" panose="05000000000000000000" pitchFamily="2" charset="2"/>
              </a:rPr>
              <a:t>product</a:t>
            </a:r>
            <a:r>
              <a:rPr lang="fr-BE" sz="1400" dirty="0">
                <a:sym typeface="Wingdings" panose="05000000000000000000" pitchFamily="2" charset="2"/>
              </a:rPr>
              <a:t>) over </a:t>
            </a:r>
            <a:r>
              <a:rPr lang="fr-BE" sz="1400" b="1" dirty="0">
                <a:sym typeface="Wingdings" panose="05000000000000000000" pitchFamily="2" charset="2"/>
              </a:rPr>
              <a:t>DHB</a:t>
            </a:r>
            <a:r>
              <a:rPr lang="fr-BE" sz="1400" dirty="0">
                <a:sym typeface="Wingdings" panose="05000000000000000000" pitchFamily="2" charset="2"/>
              </a:rPr>
              <a:t> (</a:t>
            </a:r>
            <a:r>
              <a:rPr lang="fr-BE" sz="1400" dirty="0" err="1">
                <a:sym typeface="Wingdings" panose="05000000000000000000" pitchFamily="2" charset="2"/>
              </a:rPr>
              <a:t>thermodynamic</a:t>
            </a:r>
            <a:r>
              <a:rPr lang="fr-BE" sz="1400" dirty="0">
                <a:sym typeface="Wingdings" panose="05000000000000000000" pitchFamily="2" charset="2"/>
              </a:rPr>
              <a:t> </a:t>
            </a:r>
            <a:r>
              <a:rPr lang="fr-BE" sz="1400" dirty="0" err="1">
                <a:sym typeface="Wingdings" panose="05000000000000000000" pitchFamily="2" charset="2"/>
              </a:rPr>
              <a:t>product</a:t>
            </a:r>
            <a:r>
              <a:rPr lang="fr-BE" sz="1400" dirty="0">
                <a:sym typeface="Wingdings" panose="05000000000000000000" pitchFamily="2" charset="2"/>
              </a:rPr>
              <a:t>).</a:t>
            </a:r>
            <a:endParaRPr lang="fr-BE" sz="1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Parameters: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Residence time (via flow rate)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Temperature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Addition of DMAD as a scavenger of </a:t>
            </a:r>
            <a:r>
              <a:rPr lang="en-US" sz="1400" dirty="0" err="1"/>
              <a:t>MeSOH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Best conditions: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1.7 min (1 mL.min</a:t>
            </a:r>
            <a:r>
              <a:rPr lang="en-US" sz="1400" baseline="30000" dirty="0"/>
              <a:t>-1</a:t>
            </a:r>
            <a:r>
              <a:rPr lang="en-US" sz="1400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270 °C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1.0 equiv. DMAD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→"/>
            </a:pPr>
            <a:r>
              <a:rPr lang="en-US" sz="1400" b="1" dirty="0" err="1">
                <a:sym typeface="Wingdings" pitchFamily="2" charset="2"/>
              </a:rPr>
              <a:t>ee</a:t>
            </a:r>
            <a:r>
              <a:rPr lang="en-US" sz="1400" b="1" dirty="0">
                <a:sym typeface="Wingdings" pitchFamily="2" charset="2"/>
              </a:rPr>
              <a:t> = 95%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BE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27C11"/>
              </a:buClr>
              <a:buNone/>
            </a:pPr>
            <a:r>
              <a:rPr lang="en-US" sz="1400" b="1" dirty="0">
                <a:latin typeface="Symbol" pitchFamily="2" charset="2"/>
                <a:sym typeface="Wingdings" pitchFamily="2" charset="2"/>
              </a:rPr>
              <a:t>→ </a:t>
            </a:r>
            <a:r>
              <a:rPr lang="fr-BE" sz="1400" dirty="0">
                <a:sym typeface="Wingdings" panose="05000000000000000000" pitchFamily="2" charset="2"/>
              </a:rPr>
              <a:t>Production of up to </a:t>
            </a:r>
            <a:r>
              <a:rPr lang="fr-BE" sz="1400" b="1" dirty="0">
                <a:sym typeface="Wingdings" panose="05000000000000000000" pitchFamily="2" charset="2"/>
              </a:rPr>
              <a:t>10 g</a:t>
            </a:r>
            <a:r>
              <a:rPr lang="fr-BE" sz="1400" dirty="0">
                <a:sym typeface="Wingdings" panose="05000000000000000000" pitchFamily="2" charset="2"/>
              </a:rPr>
              <a:t> of (</a:t>
            </a:r>
            <a:r>
              <a:rPr lang="fr-BE" sz="1400" i="1" dirty="0">
                <a:sym typeface="Wingdings" panose="05000000000000000000" pitchFamily="2" charset="2"/>
              </a:rPr>
              <a:t>R</a:t>
            </a:r>
            <a:r>
              <a:rPr lang="fr-BE" sz="1400" dirty="0">
                <a:sym typeface="Wingdings" panose="05000000000000000000" pitchFamily="2" charset="2"/>
              </a:rPr>
              <a:t>)-CbzNH-VG-</a:t>
            </a:r>
            <a:r>
              <a:rPr lang="fr-BE" sz="1400" dirty="0" err="1">
                <a:sym typeface="Wingdings" panose="05000000000000000000" pitchFamily="2" charset="2"/>
              </a:rPr>
              <a:t>Ome</a:t>
            </a:r>
            <a:r>
              <a:rPr lang="fr-BE" sz="1400" dirty="0">
                <a:sym typeface="Wingdings" panose="05000000000000000000" pitchFamily="2" charset="2"/>
              </a:rPr>
              <a:t> in </a:t>
            </a:r>
            <a:r>
              <a:rPr lang="fr-BE" sz="1400" b="1" dirty="0">
                <a:sym typeface="Wingdings" panose="05000000000000000000" pitchFamily="2" charset="2"/>
              </a:rPr>
              <a:t>7.5</a:t>
            </a:r>
            <a:r>
              <a:rPr lang="fr-BE" sz="1400" dirty="0">
                <a:sym typeface="Wingdings" panose="05000000000000000000" pitchFamily="2" charset="2"/>
              </a:rPr>
              <a:t> </a:t>
            </a:r>
            <a:r>
              <a:rPr lang="fr-BE" sz="1400" b="1" dirty="0">
                <a:sym typeface="Wingdings" panose="05000000000000000000" pitchFamily="2" charset="2"/>
              </a:rPr>
              <a:t>h</a:t>
            </a:r>
            <a:r>
              <a:rPr lang="fr-BE" sz="1400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D6EAF88-8249-AE4B-A851-BEAF09A0C998}"/>
              </a:ext>
            </a:extLst>
          </p:cNvPr>
          <p:cNvSpPr txBox="1"/>
          <p:nvPr/>
        </p:nvSpPr>
        <p:spPr>
          <a:xfrm>
            <a:off x="2128894" y="1025223"/>
            <a:ext cx="133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Flow Chemistry</a:t>
            </a:r>
            <a:endParaRPr lang="en-US" sz="14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35CE49B-574E-6A46-BC2E-C546869102BB}"/>
              </a:ext>
            </a:extLst>
          </p:cNvPr>
          <p:cNvGrpSpPr/>
          <p:nvPr/>
        </p:nvGrpSpPr>
        <p:grpSpPr>
          <a:xfrm>
            <a:off x="3448050" y="2228895"/>
            <a:ext cx="5127221" cy="1243201"/>
            <a:chOff x="3448050" y="2228895"/>
            <a:chExt cx="5127221" cy="124320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F3C6950-B781-BD47-B9B1-8645D223B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8050" y="2467369"/>
              <a:ext cx="4076700" cy="6477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4F9CDF0-1188-0248-B4B8-B96D0EFC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2771" y="3002196"/>
              <a:ext cx="952500" cy="4699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5C2DE91-78A0-204F-9635-1EE63EE63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2771" y="2228895"/>
              <a:ext cx="939800" cy="4699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D639252-9F81-0E49-9B5A-B0B46A4AE1EC}"/>
              </a:ext>
            </a:extLst>
          </p:cNvPr>
          <p:cNvSpPr/>
          <p:nvPr/>
        </p:nvSpPr>
        <p:spPr>
          <a:xfrm>
            <a:off x="3448050" y="2592888"/>
            <a:ext cx="1812882" cy="52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7693D63-A705-D748-8378-69FE9E8F6888}"/>
              </a:ext>
            </a:extLst>
          </p:cNvPr>
          <p:cNvSpPr/>
          <p:nvPr/>
        </p:nvSpPr>
        <p:spPr>
          <a:xfrm>
            <a:off x="6304767" y="3115069"/>
            <a:ext cx="1245383" cy="25542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906D50-DF20-EA49-93D6-F37E0904CE40}"/>
              </a:ext>
            </a:extLst>
          </p:cNvPr>
          <p:cNvSpPr/>
          <p:nvPr/>
        </p:nvSpPr>
        <p:spPr>
          <a:xfrm>
            <a:off x="8354323" y="3115069"/>
            <a:ext cx="1245383" cy="25542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23924B-AD87-A34D-A8B3-439BC185E68D}"/>
              </a:ext>
            </a:extLst>
          </p:cNvPr>
          <p:cNvSpPr/>
          <p:nvPr/>
        </p:nvSpPr>
        <p:spPr>
          <a:xfrm>
            <a:off x="10393784" y="3115069"/>
            <a:ext cx="1245383" cy="25542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037384-BEDC-A94A-B0B4-42FF25B2AF8E}"/>
              </a:ext>
            </a:extLst>
          </p:cNvPr>
          <p:cNvSpPr/>
          <p:nvPr/>
        </p:nvSpPr>
        <p:spPr>
          <a:xfrm>
            <a:off x="5635625" y="3115069"/>
            <a:ext cx="1914525" cy="25542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518934-AA0A-5443-B4BE-5473BD75D8B0}"/>
              </a:ext>
            </a:extLst>
          </p:cNvPr>
          <p:cNvSpPr/>
          <p:nvPr/>
        </p:nvSpPr>
        <p:spPr>
          <a:xfrm>
            <a:off x="9724642" y="3115069"/>
            <a:ext cx="1914525" cy="25542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6D6EA1-ED92-B343-849A-B526F488A15F}"/>
              </a:ext>
            </a:extLst>
          </p:cNvPr>
          <p:cNvSpPr/>
          <p:nvPr/>
        </p:nvSpPr>
        <p:spPr>
          <a:xfrm>
            <a:off x="5635625" y="3115069"/>
            <a:ext cx="3387725" cy="25542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04394D-0610-C64C-A023-FFE2DCF1D16C}"/>
              </a:ext>
            </a:extLst>
          </p:cNvPr>
          <p:cNvSpPr/>
          <p:nvPr/>
        </p:nvSpPr>
        <p:spPr>
          <a:xfrm>
            <a:off x="9236075" y="3115069"/>
            <a:ext cx="2403092" cy="23135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E669917-22A4-F845-B9C9-4B5605DD8DBF}"/>
              </a:ext>
            </a:extLst>
          </p:cNvPr>
          <p:cNvSpPr/>
          <p:nvPr/>
        </p:nvSpPr>
        <p:spPr>
          <a:xfrm>
            <a:off x="9525303" y="5428648"/>
            <a:ext cx="2113864" cy="5703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F73390-828F-FC4B-B99B-8D65BEB62863}"/>
              </a:ext>
            </a:extLst>
          </p:cNvPr>
          <p:cNvSpPr/>
          <p:nvPr/>
        </p:nvSpPr>
        <p:spPr>
          <a:xfrm>
            <a:off x="5635625" y="5675278"/>
            <a:ext cx="2113864" cy="23084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9F69619D-A43E-3C49-9BC8-1D0FA3E1D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579" y="787582"/>
            <a:ext cx="6172200" cy="16002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C5174DD-8282-6249-B509-E7ABC68EBC84}"/>
              </a:ext>
            </a:extLst>
          </p:cNvPr>
          <p:cNvSpPr/>
          <p:nvPr/>
        </p:nvSpPr>
        <p:spPr>
          <a:xfrm>
            <a:off x="5497337" y="1938528"/>
            <a:ext cx="1499131" cy="29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AB8A08-E045-914F-8E9F-9ACE7ABC0E62}"/>
              </a:ext>
            </a:extLst>
          </p:cNvPr>
          <p:cNvSpPr/>
          <p:nvPr/>
        </p:nvSpPr>
        <p:spPr>
          <a:xfrm>
            <a:off x="5181600" y="2819400"/>
            <a:ext cx="6890657" cy="308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760A07-62A3-5049-BCCD-F980CB831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3471" y="3697124"/>
            <a:ext cx="5943600" cy="622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FFE862-49BB-E047-90A9-4829A538DC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3143" y="4376809"/>
            <a:ext cx="2400300" cy="1371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8E424DB-AA9D-924A-9A45-9108442EED50}"/>
              </a:ext>
            </a:extLst>
          </p:cNvPr>
          <p:cNvSpPr/>
          <p:nvPr/>
        </p:nvSpPr>
        <p:spPr>
          <a:xfrm>
            <a:off x="8406896" y="3742018"/>
            <a:ext cx="3198907" cy="59604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762A80B-9F5B-3544-A961-526E7765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20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2B0311-D703-D54E-BF63-A8CB0705FD0D}"/>
              </a:ext>
            </a:extLst>
          </p:cNvPr>
          <p:cNvSpPr txBox="1"/>
          <p:nvPr/>
        </p:nvSpPr>
        <p:spPr>
          <a:xfrm>
            <a:off x="0" y="6611779"/>
            <a:ext cx="8603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Lamborelle</a:t>
            </a:r>
            <a:r>
              <a:rPr lang="fr-FR" sz="1000" dirty="0"/>
              <a:t> N, Simon JF, </a:t>
            </a:r>
            <a:r>
              <a:rPr lang="fr-FR" sz="1000" dirty="0" err="1"/>
              <a:t>Luxen</a:t>
            </a:r>
            <a:r>
              <a:rPr lang="fr-FR" sz="1000" dirty="0"/>
              <a:t> A, </a:t>
            </a:r>
            <a:r>
              <a:rPr lang="fr-FR" sz="1000" dirty="0" err="1"/>
              <a:t>Monbaliu</a:t>
            </a:r>
            <a:r>
              <a:rPr lang="fr-FR" sz="1000" dirty="0"/>
              <a:t> JM. </a:t>
            </a:r>
            <a:r>
              <a:rPr lang="fr-FR" sz="1000" dirty="0" err="1"/>
              <a:t>Continuous</a:t>
            </a:r>
            <a:r>
              <a:rPr lang="fr-FR" sz="1000" dirty="0"/>
              <a:t>-flow thermolysis for the </a:t>
            </a:r>
            <a:r>
              <a:rPr lang="fr-FR" sz="1000" dirty="0" err="1"/>
              <a:t>preparation</a:t>
            </a:r>
            <a:r>
              <a:rPr lang="fr-FR" sz="1000" dirty="0"/>
              <a:t> of vinylglycine </a:t>
            </a:r>
            <a:r>
              <a:rPr lang="fr-FR" sz="1000" dirty="0" err="1"/>
              <a:t>derivatives</a:t>
            </a:r>
            <a:r>
              <a:rPr lang="fr-FR" sz="1000" dirty="0"/>
              <a:t>. </a:t>
            </a:r>
            <a:r>
              <a:rPr lang="fr-FR" sz="1000" i="1" dirty="0" err="1"/>
              <a:t>Org</a:t>
            </a:r>
            <a:r>
              <a:rPr lang="fr-FR" sz="1000" i="1" dirty="0"/>
              <a:t> </a:t>
            </a:r>
            <a:r>
              <a:rPr lang="fr-FR" sz="1000" i="1" dirty="0" err="1"/>
              <a:t>Biomol</a:t>
            </a:r>
            <a:r>
              <a:rPr lang="fr-FR" sz="1000" i="1" dirty="0"/>
              <a:t> </a:t>
            </a:r>
            <a:r>
              <a:rPr lang="fr-FR" sz="1000" i="1" dirty="0" err="1"/>
              <a:t>Chem</a:t>
            </a:r>
            <a:r>
              <a:rPr lang="fr-FR" sz="1000" dirty="0"/>
              <a:t>. 2015:11602-11606.</a:t>
            </a:r>
            <a:endParaRPr lang="en-US" sz="1000" dirty="0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F8F012B3-BA38-5A46-A7AA-CC737BF42963}"/>
              </a:ext>
            </a:extLst>
          </p:cNvPr>
          <p:cNvSpPr/>
          <p:nvPr/>
        </p:nvSpPr>
        <p:spPr>
          <a:xfrm>
            <a:off x="5815775" y="757646"/>
            <a:ext cx="1695368" cy="3448594"/>
          </a:xfrm>
          <a:prstGeom prst="roundRect">
            <a:avLst>
              <a:gd name="adj" fmla="val 8962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7CCD078-58AE-7340-8B2C-C54848F2EB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6669" y="3525355"/>
            <a:ext cx="927100" cy="215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4CC593D-A47C-704E-A114-5ED6601DE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2724" y="3525355"/>
            <a:ext cx="927100" cy="2159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1A39C62-1370-6041-9297-9281A8A721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9319" y="3525355"/>
            <a:ext cx="927100" cy="2159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773A14-E84E-B845-B7C9-4D4F60D002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0767" y="4846709"/>
            <a:ext cx="927100" cy="2159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7807A2-1576-744C-9D7B-020EEF6109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3002" y="4709615"/>
            <a:ext cx="927100" cy="215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754FC0-79D7-0F4C-AE55-23595BE65CF6}"/>
              </a:ext>
            </a:extLst>
          </p:cNvPr>
          <p:cNvSpPr/>
          <p:nvPr/>
        </p:nvSpPr>
        <p:spPr>
          <a:xfrm>
            <a:off x="7839377" y="4307047"/>
            <a:ext cx="2732589" cy="14289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B72AD-B441-0B47-B822-3D5C5390BA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7451" y="2991367"/>
            <a:ext cx="2527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17448 -0.170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8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0.17409 -0.1710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8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0" grpId="1">
        <p:bldAsOne/>
      </p:bldGraphic>
      <p:bldP spid="41" grpId="0" animBg="1"/>
      <p:bldP spid="41" grpId="1" animBg="1"/>
      <p:bldP spid="5" grpId="0" animBg="1"/>
      <p:bldP spid="6" grpId="0" animBg="1"/>
      <p:bldP spid="33" grpId="0"/>
      <p:bldP spid="20" grpId="0" animBg="1"/>
      <p:bldP spid="20" grpId="1" animBg="1"/>
      <p:bldP spid="20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34" grpId="0" animBg="1"/>
      <p:bldP spid="34" grpId="1" animBg="1"/>
      <p:bldP spid="34" grpId="2" animBg="1"/>
      <p:bldP spid="3" grpId="0" animBg="1"/>
      <p:bldP spid="3" grpId="1" animBg="1"/>
      <p:bldP spid="3" grpId="2" animBg="1"/>
      <p:bldP spid="32" grpId="0" animBg="1"/>
      <p:bldP spid="32" grpId="1" animBg="1"/>
      <p:bldP spid="32" grpId="2" animBg="1"/>
      <p:bldP spid="8" grpId="0" animBg="1"/>
      <p:bldP spid="13" grpId="0" animBg="1"/>
      <p:bldP spid="13" grpId="1" animBg="1"/>
      <p:bldP spid="1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Precursors synthesis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buNone/>
            </a:pPr>
            <a:endParaRPr lang="en-US" sz="7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(1-</a:t>
            </a:r>
            <a:r>
              <a:rPr lang="en-US" sz="1400" baseline="30000" dirty="0"/>
              <a:t>13</a:t>
            </a:r>
            <a:r>
              <a:rPr lang="en-US" sz="1400" dirty="0"/>
              <a:t>C)glycine: 172 €/g </a:t>
            </a:r>
            <a:r>
              <a:rPr lang="en-US" sz="1400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1400" dirty="0">
                <a:sym typeface="Wingdings" pitchFamily="2" charset="2"/>
              </a:rPr>
              <a:t> optimization on glycine (0.1 €/g)</a:t>
            </a:r>
            <a:endParaRPr lang="en-US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36F182-5E37-8848-9F5A-A72B7DC08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1045029"/>
            <a:ext cx="5295900" cy="63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974D18-2351-3645-8122-71ABEE4501BA}"/>
              </a:ext>
            </a:extLst>
          </p:cNvPr>
          <p:cNvSpPr/>
          <p:nvPr/>
        </p:nvSpPr>
        <p:spPr>
          <a:xfrm>
            <a:off x="3448050" y="1054100"/>
            <a:ext cx="4006850" cy="625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8F41DA-F15F-8047-B5D5-4FB86662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736272"/>
            <a:ext cx="1409700" cy="1473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686FB3-37E5-AE43-B617-2DA646BF1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800" y="2381250"/>
            <a:ext cx="1219200" cy="4699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F0201E-B159-6C4A-BB27-8BC5AD7C8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025" y="2879726"/>
            <a:ext cx="457200" cy="1905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DDB7D4-B50B-E54F-B64B-0EF3EF171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525" y="3263447"/>
            <a:ext cx="685800" cy="1778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5A50B95-E092-F040-8556-93988A4A1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000" y="1064986"/>
            <a:ext cx="1257300" cy="6223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B974B5-EF47-0841-8F16-92D2DCDEAC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0925" y="2171247"/>
            <a:ext cx="1409700" cy="127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AE9F9EF-E518-2244-B200-1A97F96E2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8309" y="2384425"/>
            <a:ext cx="673100" cy="6858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2A336A2-B55E-6249-BD8B-E5EE2FB457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2650" y="2613025"/>
            <a:ext cx="4610100" cy="4572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817C06D-5E3F-7943-894E-7EE2B9A9CB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7597" y="3729718"/>
            <a:ext cx="4292600" cy="609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4017A8-2075-2C49-AFD1-FD44D46825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0106" y="2578282"/>
            <a:ext cx="558800" cy="939800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9A44F87-AC66-E644-9D33-287BBEA4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21</a:t>
            </a:fld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6625E7-2A5D-0F43-85D4-B830D16B0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6565" y="2578282"/>
            <a:ext cx="482600" cy="952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A98834D-7A78-A94A-AB11-31582D0FFE75}"/>
              </a:ext>
            </a:extLst>
          </p:cNvPr>
          <p:cNvSpPr txBox="1"/>
          <p:nvPr/>
        </p:nvSpPr>
        <p:spPr>
          <a:xfrm>
            <a:off x="10223021" y="2266950"/>
            <a:ext cx="1791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Siebum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 proposed this strategy for the preparation of (</a:t>
            </a:r>
            <a:r>
              <a:rPr lang="en-US" sz="1200" baseline="30000" dirty="0"/>
              <a:t>15</a:t>
            </a:r>
            <a:r>
              <a:rPr lang="en-US" sz="1200" dirty="0"/>
              <a:t>N)leucine in 2003.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F157BA-515B-7D47-9A2B-B32A2C4D2F7C}"/>
              </a:ext>
            </a:extLst>
          </p:cNvPr>
          <p:cNvSpPr/>
          <p:nvPr/>
        </p:nvSpPr>
        <p:spPr>
          <a:xfrm>
            <a:off x="1" y="6457890"/>
            <a:ext cx="789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Siebum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AHG,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Woo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WS,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Lugtenburg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J.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Preparation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Characterization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of [5-13C]-(2S,4R)-Leucine and [4-13C]-(2S,3S)-Valine−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Establishing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Synthetic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Schemes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Prepare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Any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Site-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Directed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 Isotopomer of L-Leucine, L-Isoleucine and L-Valine. </a:t>
            </a:r>
            <a:r>
              <a:rPr lang="fr-FR" sz="1000" i="1" dirty="0" err="1">
                <a:latin typeface="Calibri" panose="020F0502020204030204" pitchFamily="34" charset="0"/>
                <a:ea typeface="Calibri" panose="020F0502020204030204" pitchFamily="34" charset="0"/>
              </a:rPr>
              <a:t>European</a:t>
            </a:r>
            <a:r>
              <a:rPr lang="fr-FR" sz="1000" i="1" dirty="0">
                <a:latin typeface="Calibri" panose="020F0502020204030204" pitchFamily="34" charset="0"/>
                <a:ea typeface="Calibri" panose="020F0502020204030204" pitchFamily="34" charset="0"/>
              </a:rPr>
              <a:t> J </a:t>
            </a:r>
            <a:r>
              <a:rPr lang="fr-FR" sz="1000" i="1" dirty="0" err="1">
                <a:latin typeface="Calibri" panose="020F0502020204030204" pitchFamily="34" charset="0"/>
                <a:ea typeface="Calibri" panose="020F0502020204030204" pitchFamily="34" charset="0"/>
              </a:rPr>
              <a:t>Org</a:t>
            </a:r>
            <a:r>
              <a:rPr lang="fr-FR" sz="10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000" i="1" dirty="0" err="1">
                <a:latin typeface="Calibri" panose="020F0502020204030204" pitchFamily="34" charset="0"/>
                <a:ea typeface="Calibri" panose="020F0502020204030204" pitchFamily="34" charset="0"/>
              </a:rPr>
              <a:t>Chem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. 2003;2003(23):4664-4678.</a:t>
            </a:r>
            <a:endParaRPr lang="en-US" sz="1000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35C1E3A-0BBF-3747-9E1B-624BCC70A1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9583" y="2578282"/>
            <a:ext cx="431800" cy="939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85217-BAFB-A542-921F-C0E1EF79DDC3}"/>
              </a:ext>
            </a:extLst>
          </p:cNvPr>
          <p:cNvSpPr/>
          <p:nvPr/>
        </p:nvSpPr>
        <p:spPr>
          <a:xfrm>
            <a:off x="1723292" y="3610996"/>
            <a:ext cx="7020658" cy="145337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5D98C6-0DFF-7D48-8C8D-660DE312DC5C}"/>
              </a:ext>
            </a:extLst>
          </p:cNvPr>
          <p:cNvSpPr/>
          <p:nvPr/>
        </p:nvSpPr>
        <p:spPr>
          <a:xfrm>
            <a:off x="1894143" y="3567940"/>
            <a:ext cx="4862635" cy="145337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51F3013-A004-2841-B215-4123C4A04A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88016" y="2427766"/>
            <a:ext cx="622300" cy="1054100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CB9A4CB0-22E3-B749-AF66-0C7FFF31D2FF}"/>
              </a:ext>
            </a:extLst>
          </p:cNvPr>
          <p:cNvGrpSpPr/>
          <p:nvPr/>
        </p:nvGrpSpPr>
        <p:grpSpPr>
          <a:xfrm>
            <a:off x="1554480" y="2255277"/>
            <a:ext cx="8673544" cy="2890037"/>
            <a:chOff x="2892763" y="6069753"/>
            <a:chExt cx="8673544" cy="2890037"/>
          </a:xfrm>
          <a:solidFill>
            <a:schemeClr val="bg1">
              <a:alpha val="60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458482-9EE4-6748-8C21-62BE0FA1BBE0}"/>
                </a:ext>
              </a:extLst>
            </p:cNvPr>
            <p:cNvSpPr/>
            <p:nvPr/>
          </p:nvSpPr>
          <p:spPr>
            <a:xfrm>
              <a:off x="7396986" y="6069753"/>
              <a:ext cx="4163458" cy="1443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0C5BCDC-80E0-E44D-9000-894B783002CB}"/>
                </a:ext>
              </a:extLst>
            </p:cNvPr>
            <p:cNvSpPr/>
            <p:nvPr/>
          </p:nvSpPr>
          <p:spPr>
            <a:xfrm>
              <a:off x="2892763" y="7516359"/>
              <a:ext cx="8673544" cy="1443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9B11C1D-A06E-D244-BBFD-CEB61076FF5C}"/>
              </a:ext>
            </a:extLst>
          </p:cNvPr>
          <p:cNvGrpSpPr/>
          <p:nvPr/>
        </p:nvGrpSpPr>
        <p:grpSpPr>
          <a:xfrm>
            <a:off x="1723292" y="2255277"/>
            <a:ext cx="8504732" cy="2890037"/>
            <a:chOff x="3061575" y="6069753"/>
            <a:chExt cx="8504732" cy="2890037"/>
          </a:xfrm>
          <a:solidFill>
            <a:schemeClr val="bg1">
              <a:alpha val="60000"/>
            </a:schemeClr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F442E06-BBA4-3641-B838-462FE043DE3C}"/>
                </a:ext>
              </a:extLst>
            </p:cNvPr>
            <p:cNvSpPr/>
            <p:nvPr/>
          </p:nvSpPr>
          <p:spPr>
            <a:xfrm>
              <a:off x="3061575" y="7516359"/>
              <a:ext cx="8504732" cy="1443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3C406CD-9022-F848-9C50-5F5CB55376FE}"/>
                </a:ext>
              </a:extLst>
            </p:cNvPr>
            <p:cNvSpPr/>
            <p:nvPr/>
          </p:nvSpPr>
          <p:spPr>
            <a:xfrm>
              <a:off x="8829328" y="6069753"/>
              <a:ext cx="2731115" cy="1443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3EA5900-E3FA-2045-A18E-4D32982AA460}"/>
              </a:ext>
            </a:extLst>
          </p:cNvPr>
          <p:cNvGrpSpPr/>
          <p:nvPr/>
        </p:nvGrpSpPr>
        <p:grpSpPr>
          <a:xfrm>
            <a:off x="2194560" y="2255277"/>
            <a:ext cx="8033463" cy="2890037"/>
            <a:chOff x="3532843" y="6069753"/>
            <a:chExt cx="8033463" cy="2890037"/>
          </a:xfrm>
          <a:solidFill>
            <a:schemeClr val="bg1">
              <a:alpha val="60000"/>
            </a:scheme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525D7B-AC25-5549-B732-1FF2CD4FC50E}"/>
                </a:ext>
              </a:extLst>
            </p:cNvPr>
            <p:cNvSpPr/>
            <p:nvPr/>
          </p:nvSpPr>
          <p:spPr>
            <a:xfrm>
              <a:off x="5945453" y="6069753"/>
              <a:ext cx="5614992" cy="1443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E5F397-5D97-244F-8E1E-2FDD913F65EB}"/>
                </a:ext>
              </a:extLst>
            </p:cNvPr>
            <p:cNvSpPr/>
            <p:nvPr/>
          </p:nvSpPr>
          <p:spPr>
            <a:xfrm>
              <a:off x="3532843" y="7516359"/>
              <a:ext cx="8033463" cy="1443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0F4374F0-667A-094D-8617-A3BA6F422818}"/>
              </a:ext>
            </a:extLst>
          </p:cNvPr>
          <p:cNvSpPr txBox="1"/>
          <p:nvPr/>
        </p:nvSpPr>
        <p:spPr>
          <a:xfrm>
            <a:off x="9341201" y="2644292"/>
            <a:ext cx="213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Siebum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: </a:t>
            </a:r>
            <a:r>
              <a:rPr lang="en-US" sz="1400" b="1" dirty="0"/>
              <a:t>49%</a:t>
            </a:r>
          </a:p>
          <a:p>
            <a:r>
              <a:rPr lang="en-US" sz="1400" dirty="0"/>
              <a:t>Optimized synthesis: </a:t>
            </a:r>
            <a:r>
              <a:rPr lang="en-US" sz="1400" b="1" dirty="0"/>
              <a:t>84%</a:t>
            </a:r>
          </a:p>
        </p:txBody>
      </p:sp>
    </p:spTree>
    <p:extLst>
      <p:ext uri="{BB962C8B-B14F-4D97-AF65-F5344CB8AC3E}">
        <p14:creationId xmlns:p14="http://schemas.microsoft.com/office/powerpoint/2010/main" val="6860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37188 0.4113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2055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6 L 0.06042 0.0217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111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55065 0.0321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39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1" grpId="1"/>
      <p:bldP spid="12" grpId="0"/>
      <p:bldP spid="12" grpId="1"/>
      <p:bldP spid="16" grpId="0" animBg="1"/>
      <p:bldP spid="16" grpId="1" animBg="1"/>
      <p:bldP spid="51" grpId="0" animBg="1"/>
      <p:bldP spid="52" grpId="0"/>
      <p:bldP spid="5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24FA1A1-F423-C548-8B49-D110C08D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77" y="1243856"/>
            <a:ext cx="1244600" cy="1524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Precursors synthesis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7EFE94-D6A3-6842-9506-52697801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5174E4-1F80-9C49-A0FF-E1A21AA24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2484756"/>
            <a:ext cx="4292600" cy="1460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2355D2-8E19-A64F-AF4A-B3B5A7281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877" y="1508288"/>
            <a:ext cx="1282700" cy="10795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548E010-A695-A444-B1A6-73901B025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787" y="1509784"/>
            <a:ext cx="4978400" cy="825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129E38-27E1-0846-9095-B605A6980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377" y="2422151"/>
            <a:ext cx="393700" cy="2540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DDC6815-A28F-DB40-8CCF-EFB77424A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150" y="2020638"/>
            <a:ext cx="10553700" cy="20955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DF1C28A-AD34-6E44-9EA7-5ECAC5B9F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8525" y="2923590"/>
            <a:ext cx="533400" cy="508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E160639E-E028-6D40-BE69-0ADBED765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8525" y="3380243"/>
            <a:ext cx="533400" cy="5080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7D3988E8-AD62-794E-9AC1-44E2F63E0F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1606" y="3380243"/>
            <a:ext cx="533400" cy="5080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43743B81-A091-E542-BDBC-F8AAFECF8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8841" y="2566474"/>
            <a:ext cx="558800" cy="16637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E3B03B5F-E313-084F-A6E5-037BA46E14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1999" y="3643738"/>
            <a:ext cx="952500" cy="11557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B859F1F-46BC-4243-9633-613EA36D90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9447" y="3646121"/>
            <a:ext cx="1447800" cy="11557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FD1DD84F-EFAE-654B-81F1-DA9883E285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8493" y="4246988"/>
            <a:ext cx="647700" cy="11049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FF632AB5-BC39-5C43-A6A7-5696808422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0801" y="4598210"/>
            <a:ext cx="254000" cy="24130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1584DF7D-3BB7-7C4C-9DB9-61BBC12D48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46942" y="4779860"/>
            <a:ext cx="1219200" cy="6350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C739A4B9-D300-2F49-A5B9-B31012F80F4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6764" y="1957285"/>
            <a:ext cx="952500" cy="288290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EF43E717-42D0-024F-BEB6-C2996854E3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5015" y="1957285"/>
            <a:ext cx="1473200" cy="115570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5FDEAB5E-22CD-BF45-91F9-C198AB12EF1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53857" y="2130236"/>
            <a:ext cx="647700" cy="2540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D9210925-880A-D246-9E7D-1B9BC6031A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03782" y="2312061"/>
            <a:ext cx="1054100" cy="49530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9E6365E5-2C6B-8C41-B64E-831A39FAF84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81209" y="1957285"/>
            <a:ext cx="1511300" cy="11557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4CDA40B9-A788-1C4E-9F60-BD8559B8FB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98085" y="1677885"/>
            <a:ext cx="63500" cy="27940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20E894BD-7495-CB46-84F7-BCF5572E42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07585" y="1504632"/>
            <a:ext cx="254000" cy="24130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C1CD1BD5-A57F-9841-B6EA-9183BA64FA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61025" y="1503091"/>
            <a:ext cx="2126562" cy="6444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6DC25ADF-B031-1943-90F4-3A3B8645E4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63487" y="1506003"/>
            <a:ext cx="266700" cy="1054100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642B42FE-A714-EA4D-9ED6-053E2B9A4D6A}"/>
              </a:ext>
            </a:extLst>
          </p:cNvPr>
          <p:cNvGrpSpPr/>
          <p:nvPr/>
        </p:nvGrpSpPr>
        <p:grpSpPr>
          <a:xfrm>
            <a:off x="6197804" y="1739811"/>
            <a:ext cx="2448980" cy="1583475"/>
            <a:chOff x="7829589" y="4933422"/>
            <a:chExt cx="2448980" cy="158347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729EF9F-8754-9045-B7A3-02A768F1D412}"/>
                </a:ext>
              </a:extLst>
            </p:cNvPr>
            <p:cNvSpPr/>
            <p:nvPr/>
          </p:nvSpPr>
          <p:spPr>
            <a:xfrm>
              <a:off x="7829589" y="5121325"/>
              <a:ext cx="2448980" cy="1156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A67AA4C3-934B-AE41-B01C-6FDC2A39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903111" y="4933422"/>
              <a:ext cx="2301937" cy="1583475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17F4857-973A-D645-9572-FD4532081D05}"/>
              </a:ext>
            </a:extLst>
          </p:cNvPr>
          <p:cNvSpPr txBox="1"/>
          <p:nvPr/>
        </p:nvSpPr>
        <p:spPr>
          <a:xfrm>
            <a:off x="0" y="6611779"/>
            <a:ext cx="11025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Lygo</a:t>
            </a:r>
            <a:r>
              <a:rPr lang="fr-FR" sz="1000" dirty="0"/>
              <a:t> B, Andrews BI. </a:t>
            </a:r>
            <a:r>
              <a:rPr lang="fr-FR" sz="1000" dirty="0" err="1"/>
              <a:t>Asymmetric</a:t>
            </a:r>
            <a:r>
              <a:rPr lang="fr-FR" sz="1000" dirty="0"/>
              <a:t> Phase-Transfer </a:t>
            </a:r>
            <a:r>
              <a:rPr lang="fr-FR" sz="1000" dirty="0" err="1"/>
              <a:t>Catalysis</a:t>
            </a:r>
            <a:r>
              <a:rPr lang="fr-FR" sz="1000" dirty="0"/>
              <a:t> </a:t>
            </a:r>
            <a:r>
              <a:rPr lang="fr-FR" sz="1000" dirty="0" err="1"/>
              <a:t>Utilizing</a:t>
            </a:r>
            <a:r>
              <a:rPr lang="fr-FR" sz="1000" dirty="0"/>
              <a:t> Chiral </a:t>
            </a:r>
            <a:r>
              <a:rPr lang="fr-FR" sz="1000" dirty="0" err="1"/>
              <a:t>Quaternary</a:t>
            </a:r>
            <a:r>
              <a:rPr lang="fr-FR" sz="1000" dirty="0"/>
              <a:t> Ammonium </a:t>
            </a:r>
            <a:r>
              <a:rPr lang="fr-FR" sz="1000" dirty="0" err="1"/>
              <a:t>Salts</a:t>
            </a:r>
            <a:r>
              <a:rPr lang="fr-FR" sz="1000" dirty="0"/>
              <a:t> : </a:t>
            </a:r>
            <a:r>
              <a:rPr lang="fr-FR" sz="1000" dirty="0" err="1"/>
              <a:t>Asymmetric</a:t>
            </a:r>
            <a:r>
              <a:rPr lang="fr-FR" sz="1000" dirty="0"/>
              <a:t> Alkylation of Glycine Imines Alkylation of Glycine Imines. </a:t>
            </a:r>
            <a:r>
              <a:rPr lang="fr-FR" sz="1000" i="1" dirty="0" err="1"/>
              <a:t>Acc</a:t>
            </a:r>
            <a:r>
              <a:rPr lang="fr-FR" sz="1000" i="1" dirty="0"/>
              <a:t> </a:t>
            </a:r>
            <a:r>
              <a:rPr lang="fr-FR" sz="1000" i="1" dirty="0" err="1"/>
              <a:t>Chem</a:t>
            </a:r>
            <a:r>
              <a:rPr lang="fr-FR" sz="1000" i="1" dirty="0"/>
              <a:t> </a:t>
            </a:r>
            <a:r>
              <a:rPr lang="fr-FR" sz="1000" i="1" dirty="0" err="1"/>
              <a:t>Res</a:t>
            </a:r>
            <a:r>
              <a:rPr lang="fr-FR" sz="1000" dirty="0"/>
              <a:t>. 2004;37(8):518-525.</a:t>
            </a:r>
            <a:r>
              <a:rPr lang="fr-BE" sz="1000" dirty="0"/>
              <a:t> </a:t>
            </a:r>
            <a:endParaRPr lang="en-US" sz="1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852E50-A7BA-0945-93A2-D7F921236E42}"/>
              </a:ext>
            </a:extLst>
          </p:cNvPr>
          <p:cNvSpPr txBox="1"/>
          <p:nvPr/>
        </p:nvSpPr>
        <p:spPr>
          <a:xfrm>
            <a:off x="0" y="6611779"/>
            <a:ext cx="9663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Lygo</a:t>
            </a:r>
            <a:r>
              <a:rPr lang="fr-FR" sz="1000" dirty="0"/>
              <a:t> B, </a:t>
            </a:r>
            <a:r>
              <a:rPr lang="fr-FR" sz="1000" dirty="0" err="1"/>
              <a:t>Wainwright</a:t>
            </a:r>
            <a:r>
              <a:rPr lang="fr-FR" sz="1000" dirty="0"/>
              <a:t> PG. Phase-</a:t>
            </a:r>
            <a:r>
              <a:rPr lang="fr-FR" sz="1000" dirty="0" err="1"/>
              <a:t>transfer</a:t>
            </a:r>
            <a:r>
              <a:rPr lang="fr-FR" sz="1000" dirty="0"/>
              <a:t> </a:t>
            </a:r>
            <a:r>
              <a:rPr lang="fr-FR" sz="1000" dirty="0" err="1"/>
              <a:t>catalysed</a:t>
            </a:r>
            <a:r>
              <a:rPr lang="fr-FR" sz="1000" dirty="0"/>
              <a:t> </a:t>
            </a:r>
            <a:r>
              <a:rPr lang="fr-FR" sz="1000" dirty="0" err="1"/>
              <a:t>asymmetric</a:t>
            </a:r>
            <a:r>
              <a:rPr lang="fr-FR" sz="1000" dirty="0"/>
              <a:t> </a:t>
            </a:r>
            <a:r>
              <a:rPr lang="fr-FR" sz="1000" dirty="0" err="1"/>
              <a:t>epoxidation</a:t>
            </a:r>
            <a:r>
              <a:rPr lang="fr-FR" sz="1000" dirty="0"/>
              <a:t> of </a:t>
            </a:r>
            <a:r>
              <a:rPr lang="fr-FR" sz="1000" dirty="0" err="1"/>
              <a:t>enones</a:t>
            </a:r>
            <a:r>
              <a:rPr lang="fr-FR" sz="1000" dirty="0"/>
              <a:t> </a:t>
            </a:r>
            <a:r>
              <a:rPr lang="fr-FR" sz="1000" dirty="0" err="1"/>
              <a:t>using</a:t>
            </a:r>
            <a:r>
              <a:rPr lang="fr-FR" sz="1000" dirty="0"/>
              <a:t> N- </a:t>
            </a:r>
            <a:r>
              <a:rPr lang="fr-FR" sz="1000" dirty="0" err="1"/>
              <a:t>anthracenylmethyl-substituted</a:t>
            </a:r>
            <a:r>
              <a:rPr lang="fr-FR" sz="1000" dirty="0"/>
              <a:t> </a:t>
            </a:r>
            <a:r>
              <a:rPr lang="fr-FR" sz="1000" dirty="0" err="1"/>
              <a:t>cinchona</a:t>
            </a:r>
            <a:r>
              <a:rPr lang="fr-FR" sz="1000" dirty="0"/>
              <a:t> </a:t>
            </a:r>
            <a:r>
              <a:rPr lang="fr-FR" sz="1000" dirty="0" err="1"/>
              <a:t>alkaloids</a:t>
            </a:r>
            <a:r>
              <a:rPr lang="fr-FR" sz="1000" dirty="0"/>
              <a:t>. </a:t>
            </a:r>
            <a:r>
              <a:rPr lang="fr-FR" sz="1000" i="1" dirty="0" err="1"/>
              <a:t>Tetrahedron</a:t>
            </a:r>
            <a:r>
              <a:rPr lang="fr-FR" sz="1000" dirty="0"/>
              <a:t>. 1999;55(20):6289-6300.</a:t>
            </a:r>
            <a:r>
              <a:rPr lang="fr-BE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100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3D6F63C-B794-C04D-B319-B74F8AF2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12" y="3809921"/>
            <a:ext cx="596900" cy="876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538508-FF91-9D4B-814B-B978E62E9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37" y="3604272"/>
            <a:ext cx="1778000" cy="18796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E8764D-B715-9A46-9F90-8C49D595A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016" y="2427766"/>
            <a:ext cx="622300" cy="10541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67BB83D-C3AA-0647-B3CF-A7F2AAF5A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106" y="2578282"/>
            <a:ext cx="558800" cy="9398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2426AE-B2B9-254D-BBFB-C0AA619AB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565" y="2578282"/>
            <a:ext cx="482600" cy="9525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D5D57AB-9718-1746-B63B-542A98564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583" y="2578282"/>
            <a:ext cx="431800" cy="93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276B0F-FD0A-1643-AF55-D9B7547C4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576" y="2317576"/>
            <a:ext cx="6896100" cy="2247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Precursors synthesis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400"/>
          </a:p>
          <a:p>
            <a:pPr marL="0" indent="0">
              <a:lnSpc>
                <a:spcPct val="100000"/>
              </a:lnSpc>
              <a:buNone/>
            </a:pPr>
            <a:endParaRPr lang="en-US" sz="1400"/>
          </a:p>
          <a:p>
            <a:pPr marL="0" indent="0">
              <a:lnSpc>
                <a:spcPct val="100000"/>
              </a:lnSpc>
              <a:buNone/>
            </a:pPr>
            <a:endParaRPr lang="en-US" sz="7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36F182-5E37-8848-9F5A-A72B7DC08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8050" y="1045029"/>
            <a:ext cx="5295900" cy="63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974D18-2351-3645-8122-71ABEE4501BA}"/>
              </a:ext>
            </a:extLst>
          </p:cNvPr>
          <p:cNvSpPr/>
          <p:nvPr/>
        </p:nvSpPr>
        <p:spPr>
          <a:xfrm>
            <a:off x="3448050" y="1054100"/>
            <a:ext cx="4006850" cy="625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545D893-1703-6B4B-9FC6-65AB3D8530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6475" y="4394895"/>
            <a:ext cx="1270000" cy="11303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BEFD477-FF25-484C-A30F-7CCC4BAAC2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0907" y="3664074"/>
            <a:ext cx="673100" cy="1016000"/>
          </a:xfrm>
          <a:prstGeom prst="rect">
            <a:avLst/>
          </a:prstGeom>
        </p:spPr>
      </p:pic>
      <p:sp>
        <p:nvSpPr>
          <p:cNvPr id="55" name="Espace réservé du numéro de diapositive 54">
            <a:extLst>
              <a:ext uri="{FF2B5EF4-FFF2-40B4-BE49-F238E27FC236}">
                <a16:creationId xmlns:a16="http://schemas.microsoft.com/office/drawing/2014/main" id="{0BA6BE9A-39E9-8547-9FAC-E075D9AE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23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CAF465-84CB-B643-BEDC-405C7EE0D9BC}"/>
              </a:ext>
            </a:extLst>
          </p:cNvPr>
          <p:cNvSpPr/>
          <p:nvPr/>
        </p:nvSpPr>
        <p:spPr>
          <a:xfrm>
            <a:off x="2644576" y="3556908"/>
            <a:ext cx="4130936" cy="21384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736D8E-FCF1-C346-A788-E8AF3380F3DC}"/>
              </a:ext>
            </a:extLst>
          </p:cNvPr>
          <p:cNvSpPr/>
          <p:nvPr/>
        </p:nvSpPr>
        <p:spPr>
          <a:xfrm>
            <a:off x="2822205" y="3601201"/>
            <a:ext cx="2065468" cy="117438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1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1" animBg="1"/>
      <p:bldP spid="26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Precursors synthesis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32AFDCC-58BF-8A4A-95BF-03BB6303D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13" y="2292532"/>
            <a:ext cx="3225800" cy="29591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A8E0CA4-C6E1-EB49-9BB0-28A58F765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036" y="1997000"/>
            <a:ext cx="5040000" cy="13186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B64FF81-74A9-1B4C-A6BB-D6277B0CA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136" y="3232283"/>
            <a:ext cx="5040000" cy="131863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6C3870E-C47A-3D49-89F9-8921BF809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136" y="4471164"/>
            <a:ext cx="5040000" cy="1318631"/>
          </a:xfrm>
          <a:prstGeom prst="rect">
            <a:avLst/>
          </a:prstGeom>
        </p:spPr>
      </p:pic>
      <p:pic>
        <p:nvPicPr>
          <p:cNvPr id="32" name="Image 63">
            <a:extLst>
              <a:ext uri="{FF2B5EF4-FFF2-40B4-BE49-F238E27FC236}">
                <a16:creationId xmlns:a16="http://schemas.microsoft.com/office/drawing/2014/main" id="{0D390F36-9BA9-C244-860E-B123E552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09" y="2208948"/>
            <a:ext cx="882000" cy="3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65">
            <a:extLst>
              <a:ext uri="{FF2B5EF4-FFF2-40B4-BE49-F238E27FC236}">
                <a16:creationId xmlns:a16="http://schemas.microsoft.com/office/drawing/2014/main" id="{3BE4D416-4C3E-F740-9A70-EF2D0A35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94" y="2539777"/>
            <a:ext cx="882000" cy="3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62">
            <a:extLst>
              <a:ext uri="{FF2B5EF4-FFF2-40B4-BE49-F238E27FC236}">
                <a16:creationId xmlns:a16="http://schemas.microsoft.com/office/drawing/2014/main" id="{133069AD-3573-154F-822B-A7EDE0C1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34" y="3420421"/>
            <a:ext cx="882000" cy="3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61">
            <a:extLst>
              <a:ext uri="{FF2B5EF4-FFF2-40B4-BE49-F238E27FC236}">
                <a16:creationId xmlns:a16="http://schemas.microsoft.com/office/drawing/2014/main" id="{4456177D-2A61-CD47-9766-F5F544DA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74" y="3817843"/>
            <a:ext cx="882000" cy="3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7D9C70C-0691-E847-84BF-5600E3BA8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3274" y="4652827"/>
            <a:ext cx="784800" cy="33497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F95AA6A-35BA-A34E-9428-12870604CB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8799" y="5074999"/>
            <a:ext cx="784800" cy="325405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33C237EF-D2F6-7D45-8AEB-9A23F36597EA}"/>
              </a:ext>
            </a:extLst>
          </p:cNvPr>
          <p:cNvSpPr txBox="1"/>
          <p:nvPr/>
        </p:nvSpPr>
        <p:spPr>
          <a:xfrm>
            <a:off x="5906170" y="3309415"/>
            <a:ext cx="870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/>
              <a:t>ee</a:t>
            </a:r>
            <a:r>
              <a:rPr lang="fr-FR" sz="1000" b="1" dirty="0"/>
              <a:t> = 94%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23659AD-F3B2-0245-A05F-7EAFB7E763B6}"/>
              </a:ext>
            </a:extLst>
          </p:cNvPr>
          <p:cNvSpPr txBox="1"/>
          <p:nvPr/>
        </p:nvSpPr>
        <p:spPr>
          <a:xfrm>
            <a:off x="5906170" y="2061534"/>
            <a:ext cx="1228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err="1"/>
              <a:t>ee</a:t>
            </a:r>
            <a:r>
              <a:rPr lang="fr-FR" sz="1000" b="1"/>
              <a:t> = 95%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F1337E8-3878-0447-880D-BB70D15D0828}"/>
              </a:ext>
            </a:extLst>
          </p:cNvPr>
          <p:cNvSpPr txBox="1"/>
          <p:nvPr/>
        </p:nvSpPr>
        <p:spPr>
          <a:xfrm>
            <a:off x="5906170" y="4531660"/>
            <a:ext cx="1009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err="1"/>
              <a:t>ee</a:t>
            </a:r>
            <a:r>
              <a:rPr lang="fr-FR" sz="1000" b="1"/>
              <a:t> = 95%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1372735-6E21-E74C-A2C7-742860363B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8050" y="1045029"/>
            <a:ext cx="5295900" cy="635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2DE2638-6116-294F-9A20-CA29986B12AE}"/>
              </a:ext>
            </a:extLst>
          </p:cNvPr>
          <p:cNvSpPr/>
          <p:nvPr/>
        </p:nvSpPr>
        <p:spPr>
          <a:xfrm>
            <a:off x="3448050" y="1054100"/>
            <a:ext cx="4006850" cy="625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67D75D0-AD14-1449-BF72-C2632863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BA9454-5244-DA4E-908B-BACE14A197AE}"/>
              </a:ext>
            </a:extLst>
          </p:cNvPr>
          <p:cNvSpPr txBox="1"/>
          <p:nvPr/>
        </p:nvSpPr>
        <p:spPr>
          <a:xfrm>
            <a:off x="5451475" y="5749182"/>
            <a:ext cx="561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dirty="0"/>
              <a:t>Fmoc </a:t>
            </a:r>
            <a:r>
              <a:rPr lang="fr-BE" sz="1000" dirty="0" err="1"/>
              <a:t>protected</a:t>
            </a:r>
            <a:r>
              <a:rPr lang="fr-BE" sz="1000" dirty="0"/>
              <a:t> AG: </a:t>
            </a:r>
            <a:r>
              <a:rPr lang="fr-BE" sz="1000" dirty="0" err="1"/>
              <a:t>Daicel</a:t>
            </a:r>
            <a:r>
              <a:rPr lang="fr-BE" sz="1000" dirty="0"/>
              <a:t> </a:t>
            </a:r>
            <a:r>
              <a:rPr lang="fr-BE" sz="1000" dirty="0" err="1"/>
              <a:t>Chiralcel</a:t>
            </a:r>
            <a:r>
              <a:rPr lang="fr-BE" sz="1000" dirty="0"/>
              <a:t> OD-H, n-hexane/</a:t>
            </a:r>
            <a:r>
              <a:rPr lang="fr-BE" sz="1000" dirty="0" err="1"/>
              <a:t>iPrOH</a:t>
            </a:r>
            <a:r>
              <a:rPr lang="fr-BE" sz="1000" dirty="0"/>
              <a:t> 85:15, 0.65 mL/min, </a:t>
            </a:r>
            <a:r>
              <a:rPr lang="fr-BE" sz="1000" dirty="0" err="1"/>
              <a:t>rt</a:t>
            </a:r>
            <a:r>
              <a:rPr lang="fr-BE" sz="1000" dirty="0"/>
              <a:t>, 265 nm</a:t>
            </a:r>
          </a:p>
          <a:p>
            <a:pPr algn="ctr"/>
            <a:r>
              <a:rPr lang="fr-BE" sz="1000" dirty="0"/>
              <a:t>Cbz </a:t>
            </a:r>
            <a:r>
              <a:rPr lang="fr-BE" sz="1000" dirty="0" err="1"/>
              <a:t>protected</a:t>
            </a:r>
            <a:r>
              <a:rPr lang="fr-BE" sz="1000" dirty="0"/>
              <a:t> AG: </a:t>
            </a:r>
            <a:r>
              <a:rPr lang="fr-BE" sz="1000" dirty="0" err="1"/>
              <a:t>Daicel</a:t>
            </a:r>
            <a:r>
              <a:rPr lang="fr-BE" sz="1000" dirty="0"/>
              <a:t> </a:t>
            </a:r>
            <a:r>
              <a:rPr lang="fr-BE" sz="1000" dirty="0" err="1"/>
              <a:t>Chiralcel</a:t>
            </a:r>
            <a:r>
              <a:rPr lang="fr-BE" sz="1000" dirty="0"/>
              <a:t> OD-H, n-hexane/</a:t>
            </a:r>
            <a:r>
              <a:rPr lang="fr-BE" sz="1000" dirty="0" err="1"/>
              <a:t>iPrOH</a:t>
            </a:r>
            <a:r>
              <a:rPr lang="fr-BE" sz="1000" dirty="0"/>
              <a:t>/TFA 65:35:0.1, 0.65 mL/min, 30 °C, 210 nm</a:t>
            </a:r>
          </a:p>
        </p:txBody>
      </p:sp>
    </p:spTree>
    <p:extLst>
      <p:ext uri="{BB962C8B-B14F-4D97-AF65-F5344CB8AC3E}">
        <p14:creationId xmlns:p14="http://schemas.microsoft.com/office/powerpoint/2010/main" val="171130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Cross-metathesis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C0764F-DADE-8F4C-8B04-A1976C7E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1569379"/>
            <a:ext cx="4254500" cy="1765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FECEDC-4F08-5C45-9737-A65CC5A05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943267"/>
            <a:ext cx="7010400" cy="4572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9B484A-F234-5A43-B6F1-4822CF237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362" y="3508512"/>
            <a:ext cx="2209800" cy="2235200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252C1A0C-04D1-A840-B0E9-857C34223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527346"/>
              </p:ext>
            </p:extLst>
          </p:nvPr>
        </p:nvGraphicFramePr>
        <p:xfrm>
          <a:off x="6886497" y="3566002"/>
          <a:ext cx="4104000" cy="180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424338933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89702213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5694446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4838587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64169764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72562415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3370746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81725122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Reactants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Crude composition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0257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#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AG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(mmol)</a:t>
                      </a:r>
                      <a:endParaRPr lang="fr-BE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VG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(mmol)</a:t>
                      </a:r>
                      <a:endParaRPr lang="fr-B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(mol%)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AG</a:t>
                      </a:r>
                      <a:endParaRPr lang="fr-BE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AG-AG</a:t>
                      </a:r>
                      <a:endParaRPr lang="fr-BE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VG-AG</a:t>
                      </a:r>
                      <a:endParaRPr lang="fr-BE" sz="1600" b="1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Yield</a:t>
                      </a:r>
                      <a:endParaRPr lang="fr-BE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28014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2.0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58%</a:t>
                      </a:r>
                      <a:endParaRPr lang="fr-BE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445568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</a:rPr>
                        <a:t>3.0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75%</a:t>
                      </a:r>
                      <a:endParaRPr lang="fr-BE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40601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1.75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5.25</a:t>
                      </a: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86%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78%</a:t>
                      </a:r>
                      <a:endParaRPr lang="fr-BE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8524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6.13</a:t>
                      </a: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17.78</a:t>
                      </a: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73%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6530665"/>
                  </a:ext>
                </a:extLst>
              </a:tr>
            </a:tbl>
          </a:graphicData>
        </a:graphic>
      </p:graphicFrame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901D62AE-375F-384A-B562-F16319B7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25</a:t>
            </a:fld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70E251B-6098-A94A-9ED2-1D321F234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893019"/>
              </p:ext>
            </p:extLst>
          </p:nvPr>
        </p:nvGraphicFramePr>
        <p:xfrm>
          <a:off x="6886497" y="5444245"/>
          <a:ext cx="2520000" cy="9360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0754622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89702213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5694446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4838587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1725122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Reactants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0257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AG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(mmol)</a:t>
                      </a:r>
                      <a:endParaRPr lang="fr-BE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VG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(mmol)</a:t>
                      </a:r>
                      <a:endParaRPr lang="fr-B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 dirty="0">
                          <a:effectLst/>
                        </a:rPr>
                        <a:t>GII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dirty="0">
                          <a:effectLst/>
                        </a:rPr>
                        <a:t>(mol%)</a:t>
                      </a:r>
                      <a:endParaRPr lang="fr-B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Yield</a:t>
                      </a:r>
                      <a:endParaRPr lang="fr-BE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28014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50" baseline="30000" dirty="0">
                          <a:effectLst/>
                        </a:rPr>
                        <a:t>13</a:t>
                      </a:r>
                      <a:r>
                        <a:rPr lang="fr-BE" sz="1050" dirty="0">
                          <a:effectLst/>
                        </a:rPr>
                        <a:t>C</a:t>
                      </a:r>
                      <a:endParaRPr lang="fr-BE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6.17</a:t>
                      </a:r>
                      <a:endParaRPr lang="fr-BE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12.34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66%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4455685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6C5329B-9585-6A43-8FD6-54A5E2ED0444}"/>
              </a:ext>
            </a:extLst>
          </p:cNvPr>
          <p:cNvSpPr txBox="1"/>
          <p:nvPr/>
        </p:nvSpPr>
        <p:spPr>
          <a:xfrm>
            <a:off x="1676400" y="337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211E27-CEE5-674C-8C5E-E670CCD75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662" y="3787912"/>
            <a:ext cx="48895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2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40B9FE3B-8380-8E46-87E7-D77AE948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889" y="3324579"/>
            <a:ext cx="2717800" cy="9271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Dehydro-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 #1 </a:t>
            </a:r>
            <a:r>
              <a:rPr lang="en-US" sz="2800" b="1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2800" b="1" dirty="0">
                <a:sym typeface="Wingdings" pitchFamily="2" charset="2"/>
              </a:rPr>
              <a:t> free 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E61B53-474E-8843-B5E8-A5E3C277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8282F6-7574-184C-87F0-799EE2F38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077" y="2112175"/>
            <a:ext cx="1993900" cy="444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F02439-DA32-BC47-BD4F-79C740038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763" y="1299749"/>
            <a:ext cx="2654300" cy="927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C44AC9-FB16-FF42-90E1-6460DD4B7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408" y="2472102"/>
            <a:ext cx="2743200" cy="939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42D21D-411B-D741-B2EB-11CF53C53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7253" y="1872156"/>
            <a:ext cx="2857500" cy="1206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839680-78E9-014F-8CC5-1BA3494CB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070" y="1319332"/>
            <a:ext cx="1117600" cy="6731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58E235-DD94-9A4A-8A80-F72B1B56B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0732" y="2673138"/>
            <a:ext cx="584200" cy="749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7BAFE8-67ED-D04C-8EBD-04BF8F6D5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870" y="2673138"/>
            <a:ext cx="609600" cy="622300"/>
          </a:xfrm>
          <a:prstGeom prst="rect">
            <a:avLst/>
          </a:prstGeom>
        </p:spPr>
      </p:pic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CFC2AA76-0660-574B-B26E-DCEFE3F8F2C8}"/>
              </a:ext>
            </a:extLst>
          </p:cNvPr>
          <p:cNvSpPr/>
          <p:nvPr/>
        </p:nvSpPr>
        <p:spPr>
          <a:xfrm rot="1800000">
            <a:off x="2054086" y="2147034"/>
            <a:ext cx="273803" cy="165221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2725CB6-025B-6E4C-B006-CF95D013D671}"/>
              </a:ext>
            </a:extLst>
          </p:cNvPr>
          <p:cNvSpPr txBox="1"/>
          <p:nvPr/>
        </p:nvSpPr>
        <p:spPr>
          <a:xfrm>
            <a:off x="1017329" y="3538901"/>
            <a:ext cx="2615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Reduction should be the last step</a:t>
            </a:r>
          </a:p>
          <a:p>
            <a:pPr algn="ctr"/>
            <a:r>
              <a:rPr lang="en-US" sz="1400"/>
              <a:t>(</a:t>
            </a:r>
            <a:r>
              <a:rPr lang="en-US" sz="1400" b="1" baseline="30000">
                <a:solidFill>
                  <a:srgbClr val="FF0000"/>
                </a:solidFill>
              </a:rPr>
              <a:t>3</a:t>
            </a:r>
            <a:r>
              <a:rPr lang="en-US" sz="1400" b="1">
                <a:solidFill>
                  <a:srgbClr val="FF0000"/>
                </a:solidFill>
              </a:rPr>
              <a:t>H</a:t>
            </a:r>
            <a:r>
              <a:rPr lang="en-US" sz="1400"/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3C6A41B-2789-9F4E-8E64-1EFB1DE5FD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9198" y="3365126"/>
            <a:ext cx="2552700" cy="6604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BD89F2A-4999-004A-8839-BC3157F9415E}"/>
              </a:ext>
            </a:extLst>
          </p:cNvPr>
          <p:cNvSpPr txBox="1"/>
          <p:nvPr/>
        </p:nvSpPr>
        <p:spPr>
          <a:xfrm>
            <a:off x="6428218" y="4455373"/>
            <a:ext cx="28625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Reduction stops before completion</a:t>
            </a:r>
          </a:p>
          <a:p>
            <a:pPr marL="285750" indent="-285750">
              <a:buFont typeface="Symbol" pitchFamily="2" charset="2"/>
              <a:buChar char="→"/>
            </a:pPr>
            <a:r>
              <a:rPr lang="en-US" sz="1400">
                <a:sym typeface="Wingdings" pitchFamily="2" charset="2"/>
              </a:rPr>
              <a:t>Addition of catalyst has no effect</a:t>
            </a:r>
          </a:p>
          <a:p>
            <a:pPr marL="285750" indent="-285750">
              <a:buFont typeface="Symbol" pitchFamily="2" charset="2"/>
              <a:buChar char="→"/>
            </a:pPr>
            <a:r>
              <a:rPr lang="en-US" sz="1400">
                <a:sym typeface="Wingdings" pitchFamily="2" charset="2"/>
              </a:rPr>
              <a:t>Catalyst poisoning ?</a:t>
            </a:r>
          </a:p>
          <a:p>
            <a:pPr marL="742950" lvl="1" indent="-285750">
              <a:buFont typeface="Symbol" pitchFamily="2" charset="2"/>
              <a:buChar char="→"/>
            </a:pPr>
            <a:r>
              <a:rPr lang="en-US" sz="1400">
                <a:sym typeface="Wingdings" pitchFamily="2" charset="2"/>
              </a:rPr>
              <a:t>Extraction of byproducts</a:t>
            </a:r>
          </a:p>
          <a:p>
            <a:pPr marL="742950" lvl="1" indent="-285750">
              <a:buFont typeface="Symbol" pitchFamily="2" charset="2"/>
              <a:buChar char="→"/>
            </a:pPr>
            <a:r>
              <a:rPr lang="en-US" sz="1400" b="1" baseline="30000">
                <a:sym typeface="Wingdings" pitchFamily="2" charset="2"/>
              </a:rPr>
              <a:t> </a:t>
            </a:r>
            <a:r>
              <a:rPr lang="en-US" sz="1400" b="1" baseline="30000">
                <a:solidFill>
                  <a:srgbClr val="FF0000"/>
                </a:solidFill>
                <a:sym typeface="Wingdings" pitchFamily="2" charset="2"/>
              </a:rPr>
              <a:t>3</a:t>
            </a:r>
            <a:r>
              <a:rPr lang="en-US" sz="1400" b="1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US" sz="1400">
                <a:sym typeface="Wingdings" pitchFamily="2" charset="2"/>
              </a:rPr>
              <a:t> compatibility lost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66836FC-34A2-3843-811D-336536872B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5086" y="3242031"/>
            <a:ext cx="317500" cy="177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D19FC9-F590-9A4C-B644-0178012757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6778" y="4189635"/>
            <a:ext cx="317500" cy="177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57E2DD-B037-F14F-B141-8CA7E6ED1320}"/>
              </a:ext>
            </a:extLst>
          </p:cNvPr>
          <p:cNvSpPr txBox="1"/>
          <p:nvPr/>
        </p:nvSpPr>
        <p:spPr>
          <a:xfrm>
            <a:off x="0" y="6457890"/>
            <a:ext cx="69469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000" dirty="0"/>
              <a:t>Simon JF, </a:t>
            </a:r>
            <a:r>
              <a:rPr lang="fr-FR" sz="1000" dirty="0" err="1"/>
              <a:t>Lamborelle</a:t>
            </a:r>
            <a:r>
              <a:rPr lang="fr-FR" sz="1000" dirty="0"/>
              <a:t> N, </a:t>
            </a:r>
            <a:r>
              <a:rPr lang="fr-FR" sz="1000" dirty="0" err="1"/>
              <a:t>Zervosen</a:t>
            </a:r>
            <a:r>
              <a:rPr lang="fr-FR" sz="1000" dirty="0"/>
              <a:t> A, Lemaire C, Joris B, </a:t>
            </a:r>
            <a:r>
              <a:rPr lang="fr-FR" sz="1000" dirty="0" err="1"/>
              <a:t>Luxen</a:t>
            </a:r>
            <a:r>
              <a:rPr lang="fr-FR" sz="1000" dirty="0"/>
              <a:t> A. </a:t>
            </a:r>
            <a:r>
              <a:rPr lang="fr-FR" sz="1000" dirty="0" err="1"/>
              <a:t>Development</a:t>
            </a:r>
            <a:r>
              <a:rPr lang="fr-FR" sz="1000" dirty="0"/>
              <a:t> of </a:t>
            </a:r>
            <a:r>
              <a:rPr lang="fr-FR" sz="1000" dirty="0" err="1"/>
              <a:t>solid-supported</a:t>
            </a:r>
            <a:r>
              <a:rPr lang="fr-FR" sz="1000" dirty="0"/>
              <a:t> </a:t>
            </a:r>
            <a:r>
              <a:rPr lang="fr-FR" sz="1000" dirty="0" err="1"/>
              <a:t>methodology</a:t>
            </a:r>
            <a:r>
              <a:rPr lang="fr-FR" sz="1000" dirty="0"/>
              <a:t> for the </a:t>
            </a:r>
            <a:r>
              <a:rPr lang="fr-FR" sz="1000" dirty="0" err="1"/>
              <a:t>preparation</a:t>
            </a:r>
            <a:r>
              <a:rPr lang="fr-FR" sz="1000" dirty="0"/>
              <a:t> of </a:t>
            </a:r>
            <a:r>
              <a:rPr lang="fr-FR" sz="1000" dirty="0" err="1"/>
              <a:t>peptidoglycan</a:t>
            </a:r>
            <a:r>
              <a:rPr lang="fr-FR" sz="1000" dirty="0"/>
              <a:t> fragments </a:t>
            </a:r>
            <a:r>
              <a:rPr lang="fr-FR" sz="1000" dirty="0" err="1"/>
              <a:t>containing</a:t>
            </a:r>
            <a:r>
              <a:rPr lang="fr-FR" sz="1000" dirty="0"/>
              <a:t> (2S,6R)-</a:t>
            </a:r>
            <a:r>
              <a:rPr lang="fr-FR" sz="1000" dirty="0" err="1"/>
              <a:t>diaminopimelic</a:t>
            </a:r>
            <a:r>
              <a:rPr lang="fr-FR" sz="1000" dirty="0"/>
              <a:t> </a:t>
            </a:r>
            <a:r>
              <a:rPr lang="fr-FR" sz="1000" dirty="0" err="1"/>
              <a:t>acid</a:t>
            </a:r>
            <a:r>
              <a:rPr lang="fr-FR" sz="1000" dirty="0"/>
              <a:t>. </a:t>
            </a:r>
            <a:r>
              <a:rPr lang="fr-FR" sz="1000" i="1" dirty="0" err="1"/>
              <a:t>Tetrahedron</a:t>
            </a:r>
            <a:r>
              <a:rPr lang="fr-FR" sz="1000" i="1" dirty="0"/>
              <a:t> </a:t>
            </a:r>
            <a:r>
              <a:rPr lang="fr-FR" sz="1000" i="1" dirty="0" err="1"/>
              <a:t>Lett</a:t>
            </a:r>
            <a:r>
              <a:rPr lang="fr-FR" sz="1000" dirty="0"/>
              <a:t>. 2015;57(14):1572-1575.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3B0956-6CFB-5140-B866-E64BD616B0EA}"/>
              </a:ext>
            </a:extLst>
          </p:cNvPr>
          <p:cNvSpPr txBox="1"/>
          <p:nvPr/>
        </p:nvSpPr>
        <p:spPr>
          <a:xfrm>
            <a:off x="6119905" y="1369483"/>
            <a:ext cx="2338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Observed by Simon </a:t>
            </a:r>
            <a:r>
              <a:rPr lang="en-US" sz="1200" i="1" dirty="0"/>
              <a:t>et al.</a:t>
            </a:r>
            <a:r>
              <a:rPr lang="en-US" sz="1200" dirty="0"/>
              <a:t> in 2015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6231ACC-B3BA-0A4D-9CA5-2A0DBC84A6B2}"/>
              </a:ext>
            </a:extLst>
          </p:cNvPr>
          <p:cNvGrpSpPr/>
          <p:nvPr/>
        </p:nvGrpSpPr>
        <p:grpSpPr>
          <a:xfrm>
            <a:off x="1131612" y="5017791"/>
            <a:ext cx="4607560" cy="1166495"/>
            <a:chOff x="0" y="0"/>
            <a:chExt cx="4608000" cy="116672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9DCDE28-7151-F84C-8D27-01B1EBC53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4608000" cy="1166722"/>
            </a:xfrm>
            <a:prstGeom prst="rect">
              <a:avLst/>
            </a:prstGeom>
          </p:spPr>
        </p:pic>
        <p:sp>
          <p:nvSpPr>
            <p:cNvPr id="24" name="ZoneTexte 21">
              <a:extLst>
                <a:ext uri="{FF2B5EF4-FFF2-40B4-BE49-F238E27FC236}">
                  <a16:creationId xmlns:a16="http://schemas.microsoft.com/office/drawing/2014/main" id="{C20CD8BA-844F-4B44-9112-B8D146CED246}"/>
                </a:ext>
              </a:extLst>
            </p:cNvPr>
            <p:cNvSpPr txBox="1"/>
            <p:nvPr/>
          </p:nvSpPr>
          <p:spPr>
            <a:xfrm>
              <a:off x="2276232" y="608138"/>
              <a:ext cx="472440" cy="231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fr-FR" sz="900" i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fr-FR" sz="900" i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BE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ZoneTexte 22">
              <a:extLst>
                <a:ext uri="{FF2B5EF4-FFF2-40B4-BE49-F238E27FC236}">
                  <a16:creationId xmlns:a16="http://schemas.microsoft.com/office/drawing/2014/main" id="{C8F58818-1ED0-9349-9ECB-5539DDD0179D}"/>
                </a:ext>
              </a:extLst>
            </p:cNvPr>
            <p:cNvSpPr txBox="1"/>
            <p:nvPr/>
          </p:nvSpPr>
          <p:spPr>
            <a:xfrm>
              <a:off x="2610653" y="608138"/>
              <a:ext cx="473075" cy="231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fr-FR" sz="900" i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fr-FR" sz="900" i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BE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ZoneTexte 23">
              <a:extLst>
                <a:ext uri="{FF2B5EF4-FFF2-40B4-BE49-F238E27FC236}">
                  <a16:creationId xmlns:a16="http://schemas.microsoft.com/office/drawing/2014/main" id="{5A78D17A-163B-F84F-944D-92B8E0D97B2A}"/>
                </a:ext>
              </a:extLst>
            </p:cNvPr>
            <p:cNvSpPr txBox="1"/>
            <p:nvPr/>
          </p:nvSpPr>
          <p:spPr>
            <a:xfrm>
              <a:off x="2992048" y="608138"/>
              <a:ext cx="473075" cy="231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fr-FR" sz="900" i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fr-FR" sz="900" i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BE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ZoneTexte 27">
              <a:extLst>
                <a:ext uri="{FF2B5EF4-FFF2-40B4-BE49-F238E27FC236}">
                  <a16:creationId xmlns:a16="http://schemas.microsoft.com/office/drawing/2014/main" id="{3FA61751-3E91-684D-8EB0-B450E6C7BA80}"/>
                </a:ext>
              </a:extLst>
            </p:cNvPr>
            <p:cNvSpPr txBox="1"/>
            <p:nvPr/>
          </p:nvSpPr>
          <p:spPr>
            <a:xfrm>
              <a:off x="628752" y="92030"/>
              <a:ext cx="1709775" cy="400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sz="10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fr-FR" sz="1000" b="1" kern="1200" baseline="300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fr-FR" sz="10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  <a:r>
                <a:rPr lang="en-US" sz="1000" b="1" i="1" dirty="0"/>
                <a:t>m</a:t>
              </a:r>
              <a:r>
                <a:rPr lang="en-US" sz="1000" b="1" dirty="0"/>
                <a:t>-A</a:t>
              </a:r>
              <a:r>
                <a:rPr lang="en-US" sz="1000" b="1" baseline="-25000" dirty="0"/>
                <a:t>2</a:t>
              </a:r>
              <a:r>
                <a:rPr lang="en-US" sz="1000" b="1" dirty="0"/>
                <a:t>pm</a:t>
              </a:r>
              <a:endParaRPr lang="fr-B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fr-FR" sz="10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fr-FR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(</a:t>
              </a:r>
              <a:r>
                <a:rPr lang="fr-FR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fr-FR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)/(</a:t>
              </a:r>
              <a:r>
                <a:rPr lang="fr-FR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fr-FR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fr-FR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fr-FR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)/(</a:t>
              </a:r>
              <a:r>
                <a:rPr lang="fr-FR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fr-FR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fr-FR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= 8/2/90</a:t>
              </a:r>
              <a:endParaRPr lang="fr-B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58BACA8-F42A-AE4B-8369-E5DFB302F1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4792" y="4154263"/>
            <a:ext cx="4521200" cy="812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A92728B-0383-024E-8208-673011FB7F69}"/>
              </a:ext>
            </a:extLst>
          </p:cNvPr>
          <p:cNvSpPr txBox="1"/>
          <p:nvPr/>
        </p:nvSpPr>
        <p:spPr>
          <a:xfrm>
            <a:off x="858899" y="6178528"/>
            <a:ext cx="5152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Waters Xterra RP18, CH</a:t>
            </a:r>
            <a:r>
              <a:rPr lang="en-US" sz="1000" baseline="-25000" dirty="0"/>
              <a:t>3</a:t>
            </a:r>
            <a:r>
              <a:rPr lang="en-US" sz="1000" dirty="0"/>
              <a:t>CN/phosphate buffer (0.05M, pH=7.2) 12:88, 0.4 mL/min, </a:t>
            </a:r>
            <a:r>
              <a:rPr lang="en-US" sz="1000" dirty="0" err="1"/>
              <a:t>rt</a:t>
            </a:r>
            <a:r>
              <a:rPr lang="en-US" sz="1000" dirty="0"/>
              <a:t> @ 320 nm</a:t>
            </a:r>
          </a:p>
        </p:txBody>
      </p:sp>
    </p:spTree>
    <p:extLst>
      <p:ext uri="{BB962C8B-B14F-4D97-AF65-F5344CB8AC3E}">
        <p14:creationId xmlns:p14="http://schemas.microsoft.com/office/powerpoint/2010/main" val="6885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226E7B34-A8DC-B240-BA6E-C2DA8D69E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9073" y="1846875"/>
            <a:ext cx="1314241" cy="89869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35AC152-A5D7-064E-8CE2-1489A914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9073" y="1846875"/>
            <a:ext cx="1314241" cy="89869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537A2BD-1FA4-3C45-ABD4-EC263CC0E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6482" y="2940093"/>
            <a:ext cx="1314241" cy="8986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7AE8A6-F82C-7B4B-9AF0-026DD8B8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602" y="2121700"/>
            <a:ext cx="2400300" cy="431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Dehydro-</a:t>
            </a:r>
            <a:r>
              <a:rPr lang="en-US" sz="2800" b="1" i="1"/>
              <a:t>m</a:t>
            </a:r>
            <a:r>
              <a:rPr lang="en-US" sz="2800" b="1"/>
              <a:t>-A</a:t>
            </a:r>
            <a:r>
              <a:rPr lang="en-US" sz="2800" b="1" baseline="-25000"/>
              <a:t>2</a:t>
            </a:r>
            <a:r>
              <a:rPr lang="en-US" sz="2800" b="1"/>
              <a:t>pm #1 </a:t>
            </a:r>
            <a:r>
              <a:rPr lang="en-US" sz="2800" b="1">
                <a:latin typeface="Symbol" pitchFamily="2" charset="2"/>
                <a:sym typeface="Wingdings" pitchFamily="2" charset="2"/>
              </a:rPr>
              <a:t>→</a:t>
            </a:r>
            <a:r>
              <a:rPr lang="en-US" sz="2800" b="1">
                <a:sym typeface="Wingdings" pitchFamily="2" charset="2"/>
              </a:rPr>
              <a:t> </a:t>
            </a:r>
            <a:r>
              <a:rPr lang="en-US" sz="2800" b="1"/>
              <a:t>protected </a:t>
            </a:r>
            <a:r>
              <a:rPr lang="en-US" sz="2800" b="1" i="1"/>
              <a:t>m</a:t>
            </a:r>
            <a:r>
              <a:rPr lang="en-US" sz="2800" b="1"/>
              <a:t>-A</a:t>
            </a:r>
            <a:r>
              <a:rPr lang="en-US" sz="2800" b="1" baseline="-25000"/>
              <a:t>2</a:t>
            </a:r>
            <a:r>
              <a:rPr lang="en-US" sz="2800" b="1"/>
              <a:t>pm (PEP1, PEP2, PEP3)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F0AA63-E9A4-6944-94D4-AFE7E012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27</a:t>
            </a:fld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521D2D-CC84-3149-BF53-DFA386575873}"/>
              </a:ext>
            </a:extLst>
          </p:cNvPr>
          <p:cNvSpPr/>
          <p:nvPr/>
        </p:nvSpPr>
        <p:spPr>
          <a:xfrm>
            <a:off x="3317875" y="2120272"/>
            <a:ext cx="420027" cy="31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FA90795-AA09-5840-B234-DD30D7C41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453" y="1931844"/>
            <a:ext cx="4737100" cy="6477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E144C9A-B66F-AE43-BCDC-94BA74C7E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525" y="1931200"/>
            <a:ext cx="2311400" cy="6223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F89F67-525A-A14B-879B-DC92BB3EA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9380" y="2653030"/>
            <a:ext cx="2679700" cy="10033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7D14206-1ECC-DC4D-ACED-95D336F76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8106" y="2373526"/>
            <a:ext cx="584200" cy="6985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22AFA81-7E60-A749-A93C-B3C1D4CEE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733" y="2373526"/>
            <a:ext cx="635000" cy="6985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458864B-2E26-8A40-AB02-6629E9284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1989" y="2412443"/>
            <a:ext cx="292100" cy="1778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08E869F-CD53-ED48-BAD3-CA14F7249C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3872" y="1861533"/>
            <a:ext cx="558800" cy="3175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861A805-9EA7-4849-B2D8-6B17A63857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4044" y="2387808"/>
            <a:ext cx="571500" cy="4699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0CD3C58-58CA-6B4F-BE7C-7BCB35B1B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9028" y="2004869"/>
            <a:ext cx="317500" cy="1778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E083F6A-7C7D-9E43-BFE3-FEEECE09E0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9131" y="3475735"/>
            <a:ext cx="558800" cy="4699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59E038E-3779-6A4A-8D29-48B4196B1A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82956" y="3173730"/>
            <a:ext cx="3175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75E-6 -3.33333E-6 L 0.39817 -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8.33333E-7 -2.22222E-6 L 0.39766 -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8.33333E-7 -2.22222E-6 L 0.39792 -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Cross-metathesis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C0764F-DADE-8F4C-8B04-A1976C7EF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1569379"/>
            <a:ext cx="4254500" cy="1765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FECEDC-4F08-5C45-9737-A65CC5A05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43267"/>
            <a:ext cx="7010400" cy="457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F851AA-45ED-9944-864E-138A3FF2E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1569379"/>
            <a:ext cx="2019300" cy="1765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EB4F77-F645-0A45-B5BD-01B6DFC3E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362" y="3508512"/>
            <a:ext cx="2209800" cy="2235200"/>
          </a:xfrm>
          <a:prstGeom prst="rect">
            <a:avLst/>
          </a:prstGeom>
        </p:spPr>
      </p:pic>
      <p:sp>
        <p:nvSpPr>
          <p:cNvPr id="11" name="Croix 10">
            <a:extLst>
              <a:ext uri="{FF2B5EF4-FFF2-40B4-BE49-F238E27FC236}">
                <a16:creationId xmlns:a16="http://schemas.microsoft.com/office/drawing/2014/main" id="{CA252B78-F76F-D247-A444-FF966306F47C}"/>
              </a:ext>
            </a:extLst>
          </p:cNvPr>
          <p:cNvSpPr/>
          <p:nvPr/>
        </p:nvSpPr>
        <p:spPr>
          <a:xfrm rot="2700000">
            <a:off x="8390462" y="4799060"/>
            <a:ext cx="204932" cy="204932"/>
          </a:xfrm>
          <a:prstGeom prst="plus">
            <a:avLst>
              <a:gd name="adj" fmla="val 430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6BBE32-E46C-6941-BB4A-7CCAB4E16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100" y="3508512"/>
            <a:ext cx="1701800" cy="11811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86C5EE-B0F5-7645-ACA6-9509C987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28</a:t>
            </a:fld>
            <a:endParaRPr lang="fr-FR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A4B257E-A963-D84D-9F09-B4AD9E22F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7721"/>
              </p:ext>
            </p:extLst>
          </p:nvPr>
        </p:nvGraphicFramePr>
        <p:xfrm>
          <a:off x="2636827" y="1748899"/>
          <a:ext cx="2052000" cy="93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89702213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5694446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4838587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817251228"/>
                    </a:ext>
                  </a:extLst>
                </a:gridCol>
              </a:tblGrid>
              <a:tr h="288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Reactants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0257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effectLst/>
                        </a:rPr>
                        <a:t>AG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(mmol)</a:t>
                      </a:r>
                      <a:endParaRPr lang="fr-BE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VG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(equiv.)</a:t>
                      </a:r>
                      <a:endParaRPr lang="fr-BE" sz="1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(mol%)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Yield</a:t>
                      </a:r>
                      <a:endParaRPr lang="fr-BE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014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fr-BE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effectLst/>
                        </a:rPr>
                        <a:t>2.0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40%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445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5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Dehydro-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 #2 </a:t>
            </a:r>
            <a:r>
              <a:rPr lang="en-US" sz="2800" b="1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2800" b="1" dirty="0">
                <a:sym typeface="Wingdings" pitchFamily="2" charset="2"/>
              </a:rPr>
              <a:t> free 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19721C-B18E-EB4A-8E58-18F8757B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29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9EACA6-D20B-6040-BB1A-ADE3BA76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88" y="949633"/>
            <a:ext cx="1117600" cy="6731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2D72C2-2AA5-2C4C-88DB-D6ADD5DA3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36" y="2184772"/>
            <a:ext cx="596900" cy="6477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44242C9-D3F6-7642-9FC1-86DE430182C5}"/>
              </a:ext>
            </a:extLst>
          </p:cNvPr>
          <p:cNvSpPr txBox="1"/>
          <p:nvPr/>
        </p:nvSpPr>
        <p:spPr>
          <a:xfrm>
            <a:off x="1017329" y="2953917"/>
            <a:ext cx="2615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Reduction should be the last step</a:t>
            </a:r>
          </a:p>
          <a:p>
            <a:pPr algn="ctr"/>
            <a:r>
              <a:rPr lang="en-US" sz="1400"/>
              <a:t>(</a:t>
            </a:r>
            <a:r>
              <a:rPr lang="en-US" sz="1400" b="1" baseline="30000">
                <a:solidFill>
                  <a:srgbClr val="FF0000"/>
                </a:solidFill>
              </a:rPr>
              <a:t>3</a:t>
            </a:r>
            <a:r>
              <a:rPr lang="en-US" sz="1400" b="1">
                <a:solidFill>
                  <a:srgbClr val="FF0000"/>
                </a:solidFill>
              </a:rPr>
              <a:t>H</a:t>
            </a:r>
            <a:r>
              <a:rPr lang="en-US" sz="1400"/>
              <a:t>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DA5627B-59FB-0642-AB17-F491EC561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09" y="2566273"/>
            <a:ext cx="6553200" cy="1358900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D101FE8B-2E30-E747-95A1-DFB9DC71D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08638"/>
              </p:ext>
            </p:extLst>
          </p:nvPr>
        </p:nvGraphicFramePr>
        <p:xfrm>
          <a:off x="3471611" y="4128129"/>
          <a:ext cx="4688395" cy="151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88690303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3818948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75068354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275278605"/>
                    </a:ext>
                  </a:extLst>
                </a:gridCol>
                <a:gridCol w="620395">
                  <a:extLst>
                    <a:ext uri="{9D8B030D-6E8A-4147-A177-3AD203B41FA5}">
                      <a16:colId xmlns:a16="http://schemas.microsoft.com/office/drawing/2014/main" val="1052031090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04743098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626811497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16282606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  <a:sym typeface="Symbol" pitchFamily="2" charset="2"/>
                        </a:rPr>
                        <a:t>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P(H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)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err="1">
                          <a:effectLst/>
                        </a:rPr>
                        <a:t>Solvent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V</a:t>
                      </a:r>
                      <a:r>
                        <a:rPr lang="en-US" sz="1000" baseline="-25000" err="1">
                          <a:effectLst/>
                        </a:rPr>
                        <a:t>solvent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Catalyst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Time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Cbz removal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Alkene</a:t>
                      </a:r>
                      <a:endParaRPr lang="fr-B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reduction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99834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bar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0540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bar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THF/H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 4:1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40193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bar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THF/H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 1:1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22680" algn="r"/>
                        </a:tabLs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1/2 – 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partial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03180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bar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total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854676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4B059B51-964A-DB44-88A0-842C61413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642" y="1889497"/>
            <a:ext cx="596900" cy="596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5D0AF0-88BA-8841-B408-5E51722CD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3406" y="1671167"/>
            <a:ext cx="4406900" cy="469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80174B-F5D6-914A-9223-5BD081F64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336" y="1671167"/>
            <a:ext cx="1917700" cy="444500"/>
          </a:xfrm>
          <a:prstGeom prst="rect">
            <a:avLst/>
          </a:prstGeom>
        </p:spPr>
      </p:pic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C1C0C557-11AA-C248-819D-079ABCC23C69}"/>
              </a:ext>
            </a:extLst>
          </p:cNvPr>
          <p:cNvSpPr/>
          <p:nvPr/>
        </p:nvSpPr>
        <p:spPr>
          <a:xfrm rot="1800000">
            <a:off x="2054086" y="1705886"/>
            <a:ext cx="273803" cy="165221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B88C8B-9074-D249-BDF5-BCAA75981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0363" y="1890242"/>
            <a:ext cx="723900" cy="431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7CC7ACE-B5AA-5D4A-AE0F-61F32C94E3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5262" y="1524245"/>
            <a:ext cx="393700" cy="1778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5C813AF-E65F-F343-BE6C-81116EF5B2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2346" y="1891532"/>
            <a:ext cx="546100" cy="4572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A5BC61-5B8F-DF4F-879E-16E5A3D7D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0937" y="1525239"/>
            <a:ext cx="393700" cy="177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D0E1B6-13EA-F24B-ABC0-9FA89155FB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6847" y="2222990"/>
            <a:ext cx="2552700" cy="1485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5F64AF-DE46-4F47-8651-9E3DB50182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6903" y="2222990"/>
            <a:ext cx="1176414" cy="16596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CCC0FD-F3FC-2E46-B802-8ABBC2CF7F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5051" y="2222990"/>
            <a:ext cx="1176414" cy="1659698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56EF5F1C-620A-6D42-9F70-0F094CD24E29}"/>
              </a:ext>
            </a:extLst>
          </p:cNvPr>
          <p:cNvGrpSpPr/>
          <p:nvPr/>
        </p:nvGrpSpPr>
        <p:grpSpPr>
          <a:xfrm>
            <a:off x="7911644" y="1802063"/>
            <a:ext cx="1716704" cy="1425228"/>
            <a:chOff x="7911644" y="1967163"/>
            <a:chExt cx="1716704" cy="1425228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720BF533-EE4D-9046-A2CE-161CC64FD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11644" y="2757391"/>
              <a:ext cx="787400" cy="635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F13440AD-AEFE-A347-9147-7EB77C6ED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69027" y="2045335"/>
              <a:ext cx="647700" cy="10541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565C481-D528-7842-B874-9061EE539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942548" y="1967163"/>
              <a:ext cx="685800" cy="406400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AC76983-067E-8E44-929B-D73C5B45A5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63251" y="1796878"/>
            <a:ext cx="685800" cy="4064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B069033-A0E6-B848-9C4B-D42E342E0E0F}"/>
              </a:ext>
            </a:extLst>
          </p:cNvPr>
          <p:cNvSpPr txBox="1"/>
          <p:nvPr/>
        </p:nvSpPr>
        <p:spPr>
          <a:xfrm>
            <a:off x="8169027" y="4012504"/>
            <a:ext cx="33091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Isotopic exchange between D</a:t>
            </a:r>
            <a:r>
              <a:rPr lang="en-US" sz="1400" baseline="-25000" dirty="0"/>
              <a:t>2</a:t>
            </a:r>
            <a:r>
              <a:rPr lang="en-US" sz="1400" dirty="0"/>
              <a:t> gas and H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</a:p>
          <a:p>
            <a:pPr marL="285750" indent="-285750">
              <a:buFont typeface="Symbol" pitchFamily="2" charset="2"/>
              <a:buChar char="→"/>
            </a:pPr>
            <a:r>
              <a:rPr lang="en-US" sz="1400" dirty="0">
                <a:sym typeface="Wingdings" pitchFamily="2" charset="2"/>
              </a:rPr>
              <a:t>HD and H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 reductions</a:t>
            </a:r>
          </a:p>
          <a:p>
            <a:pPr marL="285750" indent="-285750">
              <a:buFont typeface="Symbol" pitchFamily="2" charset="2"/>
              <a:buChar char="→"/>
            </a:pPr>
            <a:r>
              <a:rPr lang="en-US" sz="1400" dirty="0">
                <a:sym typeface="Wingdings" pitchFamily="2" charset="2"/>
              </a:rPr>
              <a:t>Replace H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O by D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O</a:t>
            </a:r>
            <a:endParaRPr lang="en-US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84374D-3106-014D-8A5E-6DAE935DEC34}"/>
              </a:ext>
            </a:extLst>
          </p:cNvPr>
          <p:cNvSpPr/>
          <p:nvPr/>
        </p:nvSpPr>
        <p:spPr>
          <a:xfrm>
            <a:off x="5194300" y="3052839"/>
            <a:ext cx="605633" cy="65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00E5D69-E2F8-F348-81E3-231DC5FF50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3983" y="3023090"/>
            <a:ext cx="635000" cy="6858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2B58BFD-9FE5-7745-BB32-F50BA385F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6130" y="2753349"/>
            <a:ext cx="393700" cy="177800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F32C6D94-7404-3A47-80BE-388972EF24B6}"/>
              </a:ext>
            </a:extLst>
          </p:cNvPr>
          <p:cNvSpPr txBox="1"/>
          <p:nvPr/>
        </p:nvSpPr>
        <p:spPr>
          <a:xfrm>
            <a:off x="1789002" y="2055364"/>
            <a:ext cx="30717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1400" b="1" dirty="0"/>
          </a:p>
          <a:p>
            <a:pPr algn="r"/>
            <a:endParaRPr lang="en-US" sz="1400" b="1" dirty="0"/>
          </a:p>
          <a:p>
            <a:pPr algn="r"/>
            <a:endParaRPr lang="en-US" sz="1400" b="1" dirty="0"/>
          </a:p>
          <a:p>
            <a:pPr algn="r"/>
            <a:endParaRPr lang="en-US" sz="1400" b="1" dirty="0"/>
          </a:p>
          <a:p>
            <a:pPr algn="r"/>
            <a:r>
              <a:rPr lang="en-US" sz="1400" b="1" dirty="0"/>
              <a:t>Tritium reduction imperatives: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dirty="0"/>
              <a:t>1 bar max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dirty="0"/>
              <a:t>24 h max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dirty="0"/>
              <a:t>Water should be avoided if possible</a:t>
            </a:r>
          </a:p>
          <a:p>
            <a:pPr marL="285750" indent="-285750" algn="r">
              <a:buFont typeface="Symbol" pitchFamily="2" charset="2"/>
              <a:buChar char="→"/>
            </a:pPr>
            <a:r>
              <a:rPr lang="en-US" sz="1400" b="1" dirty="0">
                <a:sym typeface="Wingdings" pitchFamily="2" charset="2"/>
              </a:rPr>
              <a:t>Adjustments needed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D0AA0B-AE82-8D4F-8A43-D541AD8158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3625" y="2222500"/>
            <a:ext cx="2832100" cy="20701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0528A3-7689-DA40-B549-04D5793F0C6E}"/>
              </a:ext>
            </a:extLst>
          </p:cNvPr>
          <p:cNvGrpSpPr/>
          <p:nvPr/>
        </p:nvGrpSpPr>
        <p:grpSpPr>
          <a:xfrm>
            <a:off x="2599459" y="3952005"/>
            <a:ext cx="8110683" cy="2392045"/>
            <a:chOff x="2601689" y="4117105"/>
            <a:chExt cx="8110683" cy="2392045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226357-41ED-4E48-87F8-BDA8F7513EA9}"/>
                </a:ext>
              </a:extLst>
            </p:cNvPr>
            <p:cNvGrpSpPr/>
            <p:nvPr/>
          </p:nvGrpSpPr>
          <p:grpSpPr>
            <a:xfrm>
              <a:off x="6104812" y="4117105"/>
              <a:ext cx="4607560" cy="2392045"/>
              <a:chOff x="0" y="0"/>
              <a:chExt cx="4608000" cy="2392332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208D58B9-4F89-DC47-9A9B-CE58C24A98DE}"/>
                  </a:ext>
                </a:extLst>
              </p:cNvPr>
              <p:cNvGrpSpPr/>
              <p:nvPr/>
            </p:nvGrpSpPr>
            <p:grpSpPr>
              <a:xfrm>
                <a:off x="0" y="0"/>
                <a:ext cx="4608000" cy="2392332"/>
                <a:chOff x="0" y="0"/>
                <a:chExt cx="4608000" cy="2392332"/>
              </a:xfrm>
            </p:grpSpPr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BF403048-FE04-FA4F-B060-7E506192D0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0" y="0"/>
                  <a:ext cx="4608000" cy="2392332"/>
                </a:xfrm>
                <a:prstGeom prst="rect">
                  <a:avLst/>
                </a:prstGeom>
              </p:spPr>
            </p:pic>
            <p:grpSp>
              <p:nvGrpSpPr>
                <p:cNvPr id="40" name="Groupe 39">
                  <a:extLst>
                    <a:ext uri="{FF2B5EF4-FFF2-40B4-BE49-F238E27FC236}">
                      <a16:creationId xmlns:a16="http://schemas.microsoft.com/office/drawing/2014/main" id="{92D5B6D2-56AD-C645-BD16-AB76F3C6BFBF}"/>
                    </a:ext>
                  </a:extLst>
                </p:cNvPr>
                <p:cNvGrpSpPr/>
                <p:nvPr/>
              </p:nvGrpSpPr>
              <p:grpSpPr>
                <a:xfrm>
                  <a:off x="2196547" y="517816"/>
                  <a:ext cx="1165668" cy="231140"/>
                  <a:chOff x="2196547" y="517816"/>
                  <a:chExt cx="1165668" cy="231140"/>
                </a:xfrm>
              </p:grpSpPr>
              <p:sp>
                <p:nvSpPr>
                  <p:cNvPr id="46" name="ZoneTexte 24">
                    <a:extLst>
                      <a:ext uri="{FF2B5EF4-FFF2-40B4-BE49-F238E27FC236}">
                        <a16:creationId xmlns:a16="http://schemas.microsoft.com/office/drawing/2014/main" id="{9C9623E2-FAD8-1844-B062-1D8F65971AB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6547" y="517816"/>
                    <a:ext cx="473075" cy="231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fr-BE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ZoneTexte 29">
                    <a:extLst>
                      <a:ext uri="{FF2B5EF4-FFF2-40B4-BE49-F238E27FC236}">
                        <a16:creationId xmlns:a16="http://schemas.microsoft.com/office/drawing/2014/main" id="{1B6F032B-5F95-E441-A880-C133EEED6C3C}"/>
                      </a:ext>
                    </a:extLst>
                  </p:cNvPr>
                  <p:cNvSpPr txBox="1"/>
                  <p:nvPr/>
                </p:nvSpPr>
                <p:spPr>
                  <a:xfrm>
                    <a:off x="2536153" y="517816"/>
                    <a:ext cx="473075" cy="231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fr-BE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" name="ZoneTexte 30">
                    <a:extLst>
                      <a:ext uri="{FF2B5EF4-FFF2-40B4-BE49-F238E27FC236}">
                        <a16:creationId xmlns:a16="http://schemas.microsoft.com/office/drawing/2014/main" id="{272C0351-03FB-DE40-89FA-CACCCD5BCD70}"/>
                      </a:ext>
                    </a:extLst>
                  </p:cNvPr>
                  <p:cNvSpPr txBox="1"/>
                  <p:nvPr/>
                </p:nvSpPr>
                <p:spPr>
                  <a:xfrm>
                    <a:off x="2889140" y="517816"/>
                    <a:ext cx="473075" cy="231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fr-BE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2" name="Groupe 41">
                  <a:extLst>
                    <a:ext uri="{FF2B5EF4-FFF2-40B4-BE49-F238E27FC236}">
                      <a16:creationId xmlns:a16="http://schemas.microsoft.com/office/drawing/2014/main" id="{EF7CE1F0-7868-AE42-B2AF-6063873738C5}"/>
                    </a:ext>
                  </a:extLst>
                </p:cNvPr>
                <p:cNvGrpSpPr/>
                <p:nvPr/>
              </p:nvGrpSpPr>
              <p:grpSpPr>
                <a:xfrm>
                  <a:off x="2068947" y="1749062"/>
                  <a:ext cx="1093066" cy="231140"/>
                  <a:chOff x="2068947" y="1749062"/>
                  <a:chExt cx="1093066" cy="231140"/>
                </a:xfrm>
              </p:grpSpPr>
              <p:sp>
                <p:nvSpPr>
                  <p:cNvPr id="43" name="ZoneTexte 33">
                    <a:extLst>
                      <a:ext uri="{FF2B5EF4-FFF2-40B4-BE49-F238E27FC236}">
                        <a16:creationId xmlns:a16="http://schemas.microsoft.com/office/drawing/2014/main" id="{CBE52B7D-E635-3543-94F1-4E80E3AC89D9}"/>
                      </a:ext>
                    </a:extLst>
                  </p:cNvPr>
                  <p:cNvSpPr txBox="1"/>
                  <p:nvPr/>
                </p:nvSpPr>
                <p:spPr>
                  <a:xfrm>
                    <a:off x="2068947" y="1749062"/>
                    <a:ext cx="473075" cy="231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fr-BE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" name="ZoneTexte 34">
                    <a:extLst>
                      <a:ext uri="{FF2B5EF4-FFF2-40B4-BE49-F238E27FC236}">
                        <a16:creationId xmlns:a16="http://schemas.microsoft.com/office/drawing/2014/main" id="{B300E5A0-5BB0-9A47-AF66-B482D62563EB}"/>
                      </a:ext>
                    </a:extLst>
                  </p:cNvPr>
                  <p:cNvSpPr txBox="1"/>
                  <p:nvPr/>
                </p:nvSpPr>
                <p:spPr>
                  <a:xfrm>
                    <a:off x="2363969" y="1749062"/>
                    <a:ext cx="472440" cy="231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fr-BE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5" name="ZoneTexte 35">
                    <a:extLst>
                      <a:ext uri="{FF2B5EF4-FFF2-40B4-BE49-F238E27FC236}">
                        <a16:creationId xmlns:a16="http://schemas.microsoft.com/office/drawing/2014/main" id="{040AEE13-7389-5549-9C19-55FA066D88E4}"/>
                      </a:ext>
                    </a:extLst>
                  </p:cNvPr>
                  <p:cNvSpPr txBox="1"/>
                  <p:nvPr/>
                </p:nvSpPr>
                <p:spPr>
                  <a:xfrm>
                    <a:off x="2690208" y="1749062"/>
                    <a:ext cx="471805" cy="231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fr-FR" sz="900" i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</a:t>
                    </a:r>
                    <a:r>
                      <a:rPr lang="fr-FR" sz="9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fr-BE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37" name="ZoneTexte 11">
                <a:extLst>
                  <a:ext uri="{FF2B5EF4-FFF2-40B4-BE49-F238E27FC236}">
                    <a16:creationId xmlns:a16="http://schemas.microsoft.com/office/drawing/2014/main" id="{87B5CFBF-6EB4-3D43-ADC9-B4BC41E65282}"/>
                  </a:ext>
                </a:extLst>
              </p:cNvPr>
              <p:cNvSpPr txBox="1"/>
              <p:nvPr/>
            </p:nvSpPr>
            <p:spPr>
              <a:xfrm>
                <a:off x="492656" y="125017"/>
                <a:ext cx="1681480" cy="3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000" b="1" i="1" dirty="0"/>
                  <a:t>m</a:t>
                </a:r>
                <a:r>
                  <a:rPr lang="en-US" sz="1000" b="1" dirty="0"/>
                  <a:t>-A</a:t>
                </a:r>
                <a:r>
                  <a:rPr lang="en-US" sz="1000" b="1" baseline="-25000" dirty="0"/>
                  <a:t>2</a:t>
                </a:r>
                <a:r>
                  <a:rPr lang="en-US" sz="1000" b="1" dirty="0"/>
                  <a:t>pm</a:t>
                </a:r>
                <a:endParaRPr lang="fr-BE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9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dr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(</a:t>
                </a:r>
                <a:r>
                  <a:rPr lang="fr-FR" sz="9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fr-FR" sz="9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)/(</a:t>
                </a:r>
                <a:r>
                  <a:rPr lang="fr-FR" sz="9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fr-FR" sz="9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)/(</a:t>
                </a:r>
                <a:r>
                  <a:rPr lang="fr-FR" sz="9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fr-FR" sz="900" i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= 9/1/90</a:t>
                </a:r>
                <a:endParaRPr lang="fr-B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8" name="ZoneTexte 12">
                <a:extLst>
                  <a:ext uri="{FF2B5EF4-FFF2-40B4-BE49-F238E27FC236}">
                    <a16:creationId xmlns:a16="http://schemas.microsoft.com/office/drawing/2014/main" id="{41717B73-A575-784A-9BDC-0A76E4E9F203}"/>
                  </a:ext>
                </a:extLst>
              </p:cNvPr>
              <p:cNvSpPr txBox="1"/>
              <p:nvPr/>
            </p:nvSpPr>
            <p:spPr>
              <a:xfrm>
                <a:off x="492703" y="1327300"/>
                <a:ext cx="1558290" cy="3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000" b="1" kern="1200" baseline="30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1000" b="1" kern="12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fr-FR" sz="1000" b="1" kern="1200" baseline="-25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000" b="1" i="1" dirty="0"/>
                  <a:t>m</a:t>
                </a:r>
                <a:r>
                  <a:rPr lang="en-US" sz="1000" b="1" dirty="0"/>
                  <a:t>-A</a:t>
                </a:r>
                <a:r>
                  <a:rPr lang="en-US" sz="1000" b="1" baseline="-25000" dirty="0"/>
                  <a:t>2</a:t>
                </a:r>
                <a:r>
                  <a:rPr lang="en-US" sz="1000" b="1" dirty="0"/>
                  <a:t>pm</a:t>
                </a:r>
                <a:endParaRPr lang="fr-BE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9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dr</a:t>
                </a:r>
                <a:r>
                  <a:rPr lang="fr-FR" sz="9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9/1/90</a:t>
                </a:r>
                <a:endParaRPr lang="fr-BE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B0AB816-A753-9147-86B7-9294C1037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01689" y="4208227"/>
              <a:ext cx="31242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2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3" grpId="0" animBg="1"/>
      <p:bldP spid="13" grpId="1" animBg="1"/>
      <p:bldP spid="30" grpId="0" build="allAtOnce"/>
      <p:bldP spid="32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72">
            <a:extLst>
              <a:ext uri="{FF2B5EF4-FFF2-40B4-BE49-F238E27FC236}">
                <a16:creationId xmlns:a16="http://schemas.microsoft.com/office/drawing/2014/main" id="{FF6F2468-9FD7-934C-834D-D4688E6C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Bacteria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1D27A-FB66-D546-97AA-B58D3FBF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ABA28D-E994-7447-80CC-3B6315395069}" type="slidenum">
              <a:rPr lang="fr-FR" smtClean="0"/>
              <a:t>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53699E-7931-B946-81B7-79B63E8E02F1}"/>
              </a:ext>
            </a:extLst>
          </p:cNvPr>
          <p:cNvSpPr txBox="1"/>
          <p:nvPr/>
        </p:nvSpPr>
        <p:spPr>
          <a:xfrm>
            <a:off x="0" y="6611779"/>
            <a:ext cx="41280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Campbell NA, </a:t>
            </a:r>
            <a:r>
              <a:rPr lang="fr-FR" sz="1000" dirty="0" err="1"/>
              <a:t>Reece</a:t>
            </a:r>
            <a:r>
              <a:rPr lang="fr-FR" sz="1000" dirty="0"/>
              <a:t> JB, </a:t>
            </a:r>
            <a:r>
              <a:rPr lang="fr-FR" sz="1000" dirty="0" err="1"/>
              <a:t>Urry</a:t>
            </a:r>
            <a:r>
              <a:rPr lang="fr-FR" sz="1000" dirty="0"/>
              <a:t> LA, et al. </a:t>
            </a:r>
            <a:r>
              <a:rPr lang="fr-FR" sz="1000" i="1" dirty="0"/>
              <a:t>Campbell </a:t>
            </a:r>
            <a:r>
              <a:rPr lang="fr-FR" sz="1000" i="1" dirty="0" err="1"/>
              <a:t>Biology</a:t>
            </a:r>
            <a:r>
              <a:rPr lang="fr-FR" sz="1000" dirty="0"/>
              <a:t>. Pearson; 2014, 94.</a:t>
            </a:r>
            <a:r>
              <a:rPr lang="fr-BE" sz="1000" dirty="0"/>
              <a:t> </a:t>
            </a:r>
            <a:endParaRPr lang="en-US" sz="1000" dirty="0"/>
          </a:p>
        </p:txBody>
      </p:sp>
      <p:pic>
        <p:nvPicPr>
          <p:cNvPr id="129" name="Image 128">
            <a:extLst>
              <a:ext uri="{FF2B5EF4-FFF2-40B4-BE49-F238E27FC236}">
                <a16:creationId xmlns:a16="http://schemas.microsoft.com/office/drawing/2014/main" id="{5EE416B5-86B4-2949-9FB9-280C8155D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457D95D9-14D5-E74C-B2AE-29B559593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365DF6CE-0DB0-2C4A-B7A6-5B19B06AE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98B1CB93-876C-124A-B9C7-FC181F5E6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2D6061A6-F02E-6E40-8D08-48F9AAA5E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822938" cy="58212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/>
              <a:t>Prokaryotic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microorganisms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E59713FB-A97C-5349-8941-7EAC4B138E2F}"/>
              </a:ext>
            </a:extLst>
          </p:cNvPr>
          <p:cNvCxnSpPr>
            <a:cxnSpLocks/>
          </p:cNvCxnSpPr>
          <p:nvPr/>
        </p:nvCxnSpPr>
        <p:spPr>
          <a:xfrm>
            <a:off x="4446083" y="5725246"/>
            <a:ext cx="28051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6BD1F803-FEF8-3C46-82B4-8B82A10FC83F}"/>
              </a:ext>
            </a:extLst>
          </p:cNvPr>
          <p:cNvSpPr/>
          <p:nvPr/>
        </p:nvSpPr>
        <p:spPr>
          <a:xfrm>
            <a:off x="3610360" y="5540580"/>
            <a:ext cx="857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flagella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D4E83C9-A14D-A64E-AF29-9A138AF16E5B}"/>
              </a:ext>
            </a:extLst>
          </p:cNvPr>
          <p:cNvCxnSpPr>
            <a:cxnSpLocks/>
          </p:cNvCxnSpPr>
          <p:nvPr/>
        </p:nvCxnSpPr>
        <p:spPr>
          <a:xfrm flipH="1">
            <a:off x="7251192" y="5248656"/>
            <a:ext cx="968549" cy="476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8599DCA-368E-FF41-843C-B105C5191EB8}"/>
              </a:ext>
            </a:extLst>
          </p:cNvPr>
          <p:cNvCxnSpPr>
            <a:cxnSpLocks/>
          </p:cNvCxnSpPr>
          <p:nvPr/>
        </p:nvCxnSpPr>
        <p:spPr>
          <a:xfrm flipH="1" flipV="1">
            <a:off x="7251192" y="5725246"/>
            <a:ext cx="877824" cy="474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C59950BF-86BB-CA42-9876-EB6448EF84CD}"/>
              </a:ext>
            </a:extLst>
          </p:cNvPr>
          <p:cNvCxnSpPr>
            <a:cxnSpLocks/>
          </p:cNvCxnSpPr>
          <p:nvPr/>
        </p:nvCxnSpPr>
        <p:spPr>
          <a:xfrm>
            <a:off x="2306264" y="3833223"/>
            <a:ext cx="14249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C9597531-C976-E64C-9F70-4F27F1F00BC3}"/>
              </a:ext>
            </a:extLst>
          </p:cNvPr>
          <p:cNvCxnSpPr>
            <a:cxnSpLocks/>
          </p:cNvCxnSpPr>
          <p:nvPr/>
        </p:nvCxnSpPr>
        <p:spPr>
          <a:xfrm flipV="1">
            <a:off x="3731172" y="3651759"/>
            <a:ext cx="472613" cy="181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7E34C6FC-7D64-0149-96DA-2C4CF1DC360A}"/>
              </a:ext>
            </a:extLst>
          </p:cNvPr>
          <p:cNvCxnSpPr>
            <a:cxnSpLocks/>
          </p:cNvCxnSpPr>
          <p:nvPr/>
        </p:nvCxnSpPr>
        <p:spPr>
          <a:xfrm>
            <a:off x="3731171" y="3833223"/>
            <a:ext cx="280445" cy="172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71B04ABC-6A51-744D-9DD9-46C3DF2C4B3E}"/>
              </a:ext>
            </a:extLst>
          </p:cNvPr>
          <p:cNvSpPr/>
          <p:nvPr/>
        </p:nvSpPr>
        <p:spPr>
          <a:xfrm>
            <a:off x="8199071" y="2279134"/>
            <a:ext cx="99097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nucleoid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EC390161-CF05-9842-9BB5-3E300F962F82}"/>
              </a:ext>
            </a:extLst>
          </p:cNvPr>
          <p:cNvCxnSpPr>
            <a:cxnSpLocks/>
          </p:cNvCxnSpPr>
          <p:nvPr/>
        </p:nvCxnSpPr>
        <p:spPr>
          <a:xfrm>
            <a:off x="5308599" y="2463800"/>
            <a:ext cx="29111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AEBB632B-5FAB-8D4D-8269-CC8C1543DD37}"/>
              </a:ext>
            </a:extLst>
          </p:cNvPr>
          <p:cNvCxnSpPr>
            <a:cxnSpLocks/>
          </p:cNvCxnSpPr>
          <p:nvPr/>
        </p:nvCxnSpPr>
        <p:spPr>
          <a:xfrm>
            <a:off x="6412159" y="3099583"/>
            <a:ext cx="18075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B975A44B-D42B-8447-8A95-0CDE3A8B5FEB}"/>
              </a:ext>
            </a:extLst>
          </p:cNvPr>
          <p:cNvSpPr/>
          <p:nvPr/>
        </p:nvSpPr>
        <p:spPr>
          <a:xfrm>
            <a:off x="8199071" y="2914917"/>
            <a:ext cx="91563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plasmid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8C45148-1664-E64E-B92C-4B7CDB9CEAA4}"/>
              </a:ext>
            </a:extLst>
          </p:cNvPr>
          <p:cNvSpPr/>
          <p:nvPr/>
        </p:nvSpPr>
        <p:spPr>
          <a:xfrm>
            <a:off x="8199070" y="3454394"/>
            <a:ext cx="120664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ribosomes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26411BAE-F7FC-6C48-9601-3374C3FBD4C3}"/>
              </a:ext>
            </a:extLst>
          </p:cNvPr>
          <p:cNvCxnSpPr>
            <a:cxnSpLocks/>
          </p:cNvCxnSpPr>
          <p:nvPr/>
        </p:nvCxnSpPr>
        <p:spPr>
          <a:xfrm>
            <a:off x="6702136" y="3651760"/>
            <a:ext cx="15176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FF70C81B-64F4-0043-A9A7-B840F65673D7}"/>
              </a:ext>
            </a:extLst>
          </p:cNvPr>
          <p:cNvSpPr/>
          <p:nvPr/>
        </p:nvSpPr>
        <p:spPr>
          <a:xfrm>
            <a:off x="1528885" y="1585314"/>
            <a:ext cx="81079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vesicle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797C3F4E-C6A6-4447-9AD5-062B695EBC44}"/>
              </a:ext>
            </a:extLst>
          </p:cNvPr>
          <p:cNvCxnSpPr>
            <a:cxnSpLocks/>
          </p:cNvCxnSpPr>
          <p:nvPr/>
        </p:nvCxnSpPr>
        <p:spPr>
          <a:xfrm>
            <a:off x="2306264" y="1769980"/>
            <a:ext cx="170535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1E41D6B5-ED15-364A-93F5-9D35C4837641}"/>
              </a:ext>
            </a:extLst>
          </p:cNvPr>
          <p:cNvCxnSpPr>
            <a:cxnSpLocks/>
          </p:cNvCxnSpPr>
          <p:nvPr/>
        </p:nvCxnSpPr>
        <p:spPr>
          <a:xfrm flipV="1">
            <a:off x="6483927" y="3651759"/>
            <a:ext cx="218209" cy="3539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813783C8-D779-D24B-81EC-31E7F3DE6291}"/>
              </a:ext>
            </a:extLst>
          </p:cNvPr>
          <p:cNvCxnSpPr>
            <a:cxnSpLocks/>
          </p:cNvCxnSpPr>
          <p:nvPr/>
        </p:nvCxnSpPr>
        <p:spPr>
          <a:xfrm flipV="1">
            <a:off x="6302086" y="3651759"/>
            <a:ext cx="400050" cy="1719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7DD8664B-EAC4-DA48-97D6-E5FD58FE25F6}"/>
              </a:ext>
            </a:extLst>
          </p:cNvPr>
          <p:cNvSpPr/>
          <p:nvPr/>
        </p:nvSpPr>
        <p:spPr>
          <a:xfrm>
            <a:off x="1341092" y="3651759"/>
            <a:ext cx="97334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BE" dirty="0" err="1"/>
              <a:t>fimbriae</a:t>
            </a:r>
            <a:endParaRPr lang="fr-BE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6E6EA3BA-74D0-954E-A94D-734571CD062C}"/>
              </a:ext>
            </a:extLst>
          </p:cNvPr>
          <p:cNvSpPr/>
          <p:nvPr/>
        </p:nvSpPr>
        <p:spPr>
          <a:xfrm>
            <a:off x="8199071" y="2274083"/>
            <a:ext cx="99097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/>
              <a:t>nucleoid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B8CB0F70-AF6D-FE4D-A5FA-62EFB08FABC5}"/>
              </a:ext>
            </a:extLst>
          </p:cNvPr>
          <p:cNvCxnSpPr>
            <a:cxnSpLocks/>
          </p:cNvCxnSpPr>
          <p:nvPr/>
        </p:nvCxnSpPr>
        <p:spPr>
          <a:xfrm>
            <a:off x="5308599" y="2458749"/>
            <a:ext cx="29111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2E11A694-8289-F746-BBAD-20A706170284}"/>
              </a:ext>
            </a:extLst>
          </p:cNvPr>
          <p:cNvCxnSpPr>
            <a:cxnSpLocks/>
          </p:cNvCxnSpPr>
          <p:nvPr/>
        </p:nvCxnSpPr>
        <p:spPr>
          <a:xfrm>
            <a:off x="6412159" y="3094532"/>
            <a:ext cx="1807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C49A7B0-8233-8547-B9CB-0497F7F5E933}"/>
              </a:ext>
            </a:extLst>
          </p:cNvPr>
          <p:cNvSpPr/>
          <p:nvPr/>
        </p:nvSpPr>
        <p:spPr>
          <a:xfrm>
            <a:off x="8199071" y="2909866"/>
            <a:ext cx="91563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plasmid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CFBBEE0-7643-D641-A8FB-4D5E15C86745}"/>
              </a:ext>
            </a:extLst>
          </p:cNvPr>
          <p:cNvSpPr/>
          <p:nvPr/>
        </p:nvSpPr>
        <p:spPr>
          <a:xfrm>
            <a:off x="8199070" y="3449343"/>
            <a:ext cx="120664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ribosomes</a:t>
            </a:r>
          </a:p>
        </p:txBody>
      </p: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4FEDAEB4-8762-EC4A-941B-1ADA0B4A2135}"/>
              </a:ext>
            </a:extLst>
          </p:cNvPr>
          <p:cNvCxnSpPr>
            <a:cxnSpLocks/>
          </p:cNvCxnSpPr>
          <p:nvPr/>
        </p:nvCxnSpPr>
        <p:spPr>
          <a:xfrm>
            <a:off x="6702136" y="3646709"/>
            <a:ext cx="15176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741CCAC-9D2C-BA41-9468-242EF12CA4B1}"/>
              </a:ext>
            </a:extLst>
          </p:cNvPr>
          <p:cNvSpPr/>
          <p:nvPr/>
        </p:nvSpPr>
        <p:spPr>
          <a:xfrm>
            <a:off x="1528885" y="1580263"/>
            <a:ext cx="81079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/>
              <a:t>vesicle</a:t>
            </a: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5107A6A9-8422-B044-988E-C8FF4269D525}"/>
              </a:ext>
            </a:extLst>
          </p:cNvPr>
          <p:cNvCxnSpPr>
            <a:cxnSpLocks/>
          </p:cNvCxnSpPr>
          <p:nvPr/>
        </p:nvCxnSpPr>
        <p:spPr>
          <a:xfrm>
            <a:off x="2306264" y="1764929"/>
            <a:ext cx="1705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B0E27463-DA17-EB4A-B626-E6566EFAE892}"/>
              </a:ext>
            </a:extLst>
          </p:cNvPr>
          <p:cNvCxnSpPr>
            <a:cxnSpLocks/>
          </p:cNvCxnSpPr>
          <p:nvPr/>
        </p:nvCxnSpPr>
        <p:spPr>
          <a:xfrm flipV="1">
            <a:off x="6483927" y="3646708"/>
            <a:ext cx="218209" cy="353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5FD5D88C-813E-5347-ADF1-6997B240D82F}"/>
              </a:ext>
            </a:extLst>
          </p:cNvPr>
          <p:cNvCxnSpPr>
            <a:cxnSpLocks/>
          </p:cNvCxnSpPr>
          <p:nvPr/>
        </p:nvCxnSpPr>
        <p:spPr>
          <a:xfrm flipV="1">
            <a:off x="6302086" y="3646708"/>
            <a:ext cx="400050" cy="171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14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2" grpId="0"/>
      <p:bldP spid="65" grpId="0"/>
      <p:bldP spid="66" grpId="0"/>
      <p:bldP spid="68" grpId="0"/>
      <p:bldP spid="72" grpId="0"/>
      <p:bldP spid="117" grpId="0"/>
      <p:bldP spid="117" grpId="1"/>
      <p:bldP spid="120" grpId="0"/>
      <p:bldP spid="120" grpId="1"/>
      <p:bldP spid="121" grpId="0"/>
      <p:bldP spid="121" grpId="1"/>
      <p:bldP spid="123" grpId="0"/>
      <p:bldP spid="12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ECCC366-3C66-B944-A2B6-E3B72702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146" y="1183001"/>
            <a:ext cx="3924300" cy="685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Dehydro-</a:t>
            </a:r>
            <a:r>
              <a:rPr lang="en-US" sz="2800" b="1" i="1"/>
              <a:t>m</a:t>
            </a:r>
            <a:r>
              <a:rPr lang="en-US" sz="2800" b="1"/>
              <a:t>-A</a:t>
            </a:r>
            <a:r>
              <a:rPr lang="en-US" sz="2800" b="1" baseline="-25000"/>
              <a:t>2</a:t>
            </a:r>
            <a:r>
              <a:rPr lang="en-US" sz="2800" b="1"/>
              <a:t>pm #2 </a:t>
            </a:r>
            <a:r>
              <a:rPr lang="en-US" sz="2800" b="1">
                <a:latin typeface="Symbol" pitchFamily="2" charset="2"/>
                <a:sym typeface="Wingdings" pitchFamily="2" charset="2"/>
              </a:rPr>
              <a:t>→</a:t>
            </a:r>
            <a:r>
              <a:rPr lang="en-US" sz="2800" b="1">
                <a:sym typeface="Wingdings" pitchFamily="2" charset="2"/>
              </a:rPr>
              <a:t> free </a:t>
            </a:r>
            <a:r>
              <a:rPr lang="en-US" sz="2800" b="1" i="1"/>
              <a:t>m</a:t>
            </a:r>
            <a:r>
              <a:rPr lang="en-US" sz="2800" b="1"/>
              <a:t>-A</a:t>
            </a:r>
            <a:r>
              <a:rPr lang="en-US" sz="2800" b="1" baseline="-25000"/>
              <a:t>2</a:t>
            </a:r>
            <a:r>
              <a:rPr lang="en-US" sz="2800" b="1"/>
              <a:t>pm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19721C-B18E-EB4A-8E58-18F8757B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30</a:t>
            </a:fld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2A5BC61-5B8F-DF4F-879E-16E5A3D7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937" y="1690339"/>
            <a:ext cx="393700" cy="177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CAED38-91B5-6143-8989-61F8B456BB7E}"/>
              </a:ext>
            </a:extLst>
          </p:cNvPr>
          <p:cNvSpPr/>
          <p:nvPr/>
        </p:nvSpPr>
        <p:spPr>
          <a:xfrm>
            <a:off x="5544587" y="1674681"/>
            <a:ext cx="2174421" cy="61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au 32">
            <a:extLst>
              <a:ext uri="{FF2B5EF4-FFF2-40B4-BE49-F238E27FC236}">
                <a16:creationId xmlns:a16="http://schemas.microsoft.com/office/drawing/2014/main" id="{B24E4ADD-9FAF-7840-9B74-AE164E7EA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72689"/>
              </p:ext>
            </p:extLst>
          </p:nvPr>
        </p:nvGraphicFramePr>
        <p:xfrm>
          <a:off x="5620787" y="947678"/>
          <a:ext cx="6136590" cy="540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592">
                  <a:extLst>
                    <a:ext uri="{9D8B030D-6E8A-4147-A177-3AD203B41FA5}">
                      <a16:colId xmlns:a16="http://schemas.microsoft.com/office/drawing/2014/main" val="4247112968"/>
                    </a:ext>
                  </a:extLst>
                </a:gridCol>
                <a:gridCol w="317592">
                  <a:extLst>
                    <a:ext uri="{9D8B030D-6E8A-4147-A177-3AD203B41FA5}">
                      <a16:colId xmlns:a16="http://schemas.microsoft.com/office/drawing/2014/main" val="1099409013"/>
                    </a:ext>
                  </a:extLst>
                </a:gridCol>
                <a:gridCol w="811126">
                  <a:extLst>
                    <a:ext uri="{9D8B030D-6E8A-4147-A177-3AD203B41FA5}">
                      <a16:colId xmlns:a16="http://schemas.microsoft.com/office/drawing/2014/main" val="3383491865"/>
                    </a:ext>
                  </a:extLst>
                </a:gridCol>
                <a:gridCol w="571667">
                  <a:extLst>
                    <a:ext uri="{9D8B030D-6E8A-4147-A177-3AD203B41FA5}">
                      <a16:colId xmlns:a16="http://schemas.microsoft.com/office/drawing/2014/main" val="1626603976"/>
                    </a:ext>
                  </a:extLst>
                </a:gridCol>
                <a:gridCol w="571667">
                  <a:extLst>
                    <a:ext uri="{9D8B030D-6E8A-4147-A177-3AD203B41FA5}">
                      <a16:colId xmlns:a16="http://schemas.microsoft.com/office/drawing/2014/main" val="931372293"/>
                    </a:ext>
                  </a:extLst>
                </a:gridCol>
                <a:gridCol w="666946">
                  <a:extLst>
                    <a:ext uri="{9D8B030D-6E8A-4147-A177-3AD203B41FA5}">
                      <a16:colId xmlns:a16="http://schemas.microsoft.com/office/drawing/2014/main" val="123986759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354394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8367284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5871129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2487946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>
                          <a:solidFill>
                            <a:schemeClr val="bg1"/>
                          </a:solidFill>
                          <a:effectLst/>
                          <a:sym typeface="Symbol" pitchFamily="2" charset="2"/>
                        </a:rPr>
                        <a:t>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err="1">
                          <a:effectLst/>
                        </a:rPr>
                        <a:t>Solvent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V</a:t>
                      </a:r>
                      <a:r>
                        <a:rPr lang="en-US" sz="1000" baseline="-25000" err="1">
                          <a:effectLst/>
                        </a:rPr>
                        <a:t>solvent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fr-BE" sz="10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fr-BE" sz="10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Catalyst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Time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Cbz </a:t>
                      </a:r>
                      <a:r>
                        <a:rPr lang="en-US" sz="1000" err="1">
                          <a:effectLst/>
                        </a:rPr>
                        <a:t>removal</a:t>
                      </a:r>
                      <a:r>
                        <a:rPr lang="en-US" sz="1000" baseline="30000" err="1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Alkene</a:t>
                      </a:r>
                      <a:endParaRPr lang="fr-B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reduction</a:t>
                      </a:r>
                      <a:r>
                        <a:rPr lang="en-US" sz="1000" baseline="30000" err="1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Labelling</a:t>
                      </a:r>
                      <a:endParaRPr lang="fr-B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level</a:t>
                      </a:r>
                      <a:r>
                        <a:rPr lang="en-US" sz="1000" baseline="30000" err="1">
                          <a:effectLst/>
                        </a:rPr>
                        <a:t>b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184323"/>
                  </a:ext>
                </a:extLst>
              </a:tr>
              <a:tr h="252000"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CRC tests</a:t>
                      </a:r>
                    </a:p>
                  </a:txBody>
                  <a:tcPr marL="68580" marR="68580" marT="0" marB="0" vert="vert27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DMA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Pd/C 10%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753146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DMF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Pd/C 10%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553494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DMF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22680" algn="r"/>
                        </a:tabLs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r>
                        <a:rPr lang="en-US" sz="1000">
                          <a:effectLst/>
                        </a:rPr>
                        <a:t>	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 – 24h 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896486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err="1">
                          <a:effectLst/>
                        </a:rPr>
                        <a:t>MeOH</a:t>
                      </a:r>
                      <a:r>
                        <a:rPr lang="en-US" sz="1000" baseline="30000" err="1">
                          <a:effectLst/>
                        </a:rPr>
                        <a:t>c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Pd/C 10%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0054806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Pd/C 10%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309097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 – 24h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231898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THF/H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 4:1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Pd/C 10%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8348806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THF/H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 4:1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 – 24h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086253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THF/H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 1:1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Pd/C 10%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400464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THF/H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 1:1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h – 4h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206545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THF/H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 1:1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total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0.82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401443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Pd/C 10%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293494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Pd black</a:t>
                      </a:r>
                      <a:r>
                        <a:rPr lang="fr-BE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none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0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577477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Pd black</a:t>
                      </a:r>
                      <a:r>
                        <a:rPr lang="fr-BE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4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total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1.04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930271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total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1.04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1946280"/>
                  </a:ext>
                </a:extLst>
              </a:tr>
              <a:tr h="25200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 tests</a:t>
                      </a:r>
                    </a:p>
                  </a:txBody>
                  <a:tcPr marL="68580" marR="68580" marT="0" marB="0" vert="vert27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black</a:t>
                      </a:r>
                      <a:r>
                        <a:rPr lang="en-US" sz="1000" baseline="30000">
                          <a:effectLst/>
                        </a:rPr>
                        <a:t>a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1/2 – 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partial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0.54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079507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</a:t>
                      </a:r>
                      <a:r>
                        <a:rPr lang="en-US" sz="1000" err="1">
                          <a:effectLst/>
                        </a:rPr>
                        <a:t>black</a:t>
                      </a:r>
                      <a:r>
                        <a:rPr lang="en-US" sz="1000" baseline="30000" err="1">
                          <a:effectLst/>
                        </a:rPr>
                        <a:t>b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1/2 – 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partial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0.82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40470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</a:t>
                      </a:r>
                      <a:r>
                        <a:rPr lang="en-US" sz="1000" err="1">
                          <a:effectLst/>
                        </a:rPr>
                        <a:t>black</a:t>
                      </a:r>
                      <a:r>
                        <a:rPr lang="en-US" sz="1000" baseline="30000" err="1">
                          <a:effectLst/>
                        </a:rPr>
                        <a:t>b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1/2 – 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partial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1.00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26449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</a:t>
                      </a:r>
                      <a:r>
                        <a:rPr lang="en-US" sz="1000" err="1">
                          <a:effectLst/>
                        </a:rPr>
                        <a:t>black</a:t>
                      </a:r>
                      <a:r>
                        <a:rPr lang="en-US" sz="1000" baseline="30000" err="1">
                          <a:effectLst/>
                        </a:rPr>
                        <a:t>b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total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0278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BE" sz="1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THF/H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O 1:4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0.75 mL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bar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Pd </a:t>
                      </a:r>
                      <a:r>
                        <a:rPr lang="en-US" sz="1000" err="1">
                          <a:effectLst/>
                        </a:rPr>
                        <a:t>black</a:t>
                      </a:r>
                      <a:r>
                        <a:rPr lang="en-US" sz="1000" baseline="30000" err="1">
                          <a:effectLst/>
                        </a:rPr>
                        <a:t>b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22.5 h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(1/2) </a:t>
                      </a:r>
                      <a:r>
                        <a:rPr lang="fr-BE" sz="1000">
                          <a:effectLst/>
                        </a:rPr>
                        <a:t>2/2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total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1.10 D</a:t>
                      </a:r>
                      <a:endParaRPr lang="fr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30197"/>
                  </a:ext>
                </a:extLst>
              </a:tr>
            </a:tbl>
          </a:graphicData>
        </a:graphic>
      </p:graphicFrame>
      <p:sp>
        <p:nvSpPr>
          <p:cNvPr id="34" name="ZoneTexte 33">
            <a:extLst>
              <a:ext uri="{FF2B5EF4-FFF2-40B4-BE49-F238E27FC236}">
                <a16:creationId xmlns:a16="http://schemas.microsoft.com/office/drawing/2014/main" id="{A5D0DFF4-277E-5340-8056-A08A504EE9A5}"/>
              </a:ext>
            </a:extLst>
          </p:cNvPr>
          <p:cNvSpPr txBox="1"/>
          <p:nvPr/>
        </p:nvSpPr>
        <p:spPr>
          <a:xfrm>
            <a:off x="1219200" y="2171700"/>
            <a:ext cx="402148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27000" algn="l"/>
              </a:tabLst>
            </a:pPr>
            <a:r>
              <a:rPr lang="en-US" sz="1400" b="1" dirty="0"/>
              <a:t>Reduction tests with deuterium gas</a:t>
            </a:r>
          </a:p>
          <a:p>
            <a:pPr>
              <a:tabLst>
                <a:tab pos="127000" algn="l"/>
              </a:tabLst>
            </a:pPr>
            <a:r>
              <a:rPr lang="en-US" sz="1400" b="1" dirty="0"/>
              <a:t>Goal: 1.11 </a:t>
            </a:r>
            <a:r>
              <a:rPr lang="en-US" sz="1400" b="1" dirty="0" err="1"/>
              <a:t>TBq</a:t>
            </a:r>
            <a:r>
              <a:rPr lang="en-US" sz="1400" b="1" dirty="0"/>
              <a:t>/mmol (30 Ci/mmol) specific activity </a:t>
            </a:r>
          </a:p>
          <a:p>
            <a:pPr>
              <a:tabLst>
                <a:tab pos="127000" algn="l"/>
              </a:tabLst>
            </a:pPr>
            <a:r>
              <a:rPr lang="en-US" sz="1400" b="1" dirty="0"/>
              <a:t>(= 1T/molecule)</a:t>
            </a:r>
          </a:p>
          <a:p>
            <a:endParaRPr lang="en-US" sz="1400" dirty="0"/>
          </a:p>
          <a:p>
            <a:r>
              <a:rPr lang="en-US" sz="1400" b="1" dirty="0"/>
              <a:t>CRC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P(</a:t>
            </a:r>
            <a:r>
              <a:rPr lang="en-US" sz="1400" baseline="30000" dirty="0"/>
              <a:t>2</a:t>
            </a:r>
            <a:r>
              <a:rPr lang="en-US" sz="1400" dirty="0"/>
              <a:t>H</a:t>
            </a:r>
            <a:r>
              <a:rPr lang="en-US" sz="1400" baseline="-25000" dirty="0"/>
              <a:t>2</a:t>
            </a:r>
            <a:r>
              <a:rPr lang="en-US" sz="1400" dirty="0"/>
              <a:t>) = 1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Alternate solvents</a:t>
            </a:r>
          </a:p>
          <a:p>
            <a:pPr marL="742950" lvl="1" indent="-285750">
              <a:buFont typeface="Symbol" pitchFamily="2" charset="2"/>
              <a:buChar char="→"/>
            </a:pPr>
            <a:r>
              <a:rPr lang="en-US" sz="1400" b="1" dirty="0">
                <a:sym typeface="Wingdings" pitchFamily="2" charset="2"/>
              </a:rPr>
              <a:t>H</a:t>
            </a:r>
            <a:r>
              <a:rPr lang="en-US" sz="1400" b="1" baseline="-25000" dirty="0">
                <a:sym typeface="Wingdings" pitchFamily="2" charset="2"/>
              </a:rPr>
              <a:t>2</a:t>
            </a:r>
            <a:r>
              <a:rPr lang="en-US" sz="1400" b="1" dirty="0">
                <a:sym typeface="Wingdings" pitchFamily="2" charset="2"/>
              </a:rPr>
              <a:t>O needed</a:t>
            </a:r>
          </a:p>
          <a:p>
            <a:pPr lvl="1"/>
            <a:r>
              <a:rPr lang="en-US" sz="1400" dirty="0">
                <a:sym typeface="Wingdings" pitchFamily="2" charset="2"/>
              </a:rPr>
              <a:t>(T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O cannot be used to reach higher activities)</a:t>
            </a:r>
          </a:p>
          <a:p>
            <a:pPr lvl="1"/>
            <a:endParaRPr lang="en-US" sz="1400" b="1" dirty="0">
              <a:sym typeface="Wingdings" pitchFamily="2" charset="2"/>
            </a:endParaRPr>
          </a:p>
          <a:p>
            <a:pPr marL="0" lvl="1"/>
            <a:r>
              <a:rPr lang="en-US" sz="1400" b="1" dirty="0">
                <a:sym typeface="Wingdings" pitchFamily="2" charset="2"/>
              </a:rPr>
              <a:t>CEA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Better catalyst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Higher concentration</a:t>
            </a:r>
          </a:p>
          <a:p>
            <a:pPr marL="742950" lvl="2" indent="-285750">
              <a:buFont typeface="Symbol" pitchFamily="2" charset="2"/>
              <a:buChar char="→"/>
            </a:pPr>
            <a:r>
              <a:rPr lang="en-US" sz="1400" b="1" dirty="0">
                <a:sym typeface="Wingdings" pitchFamily="2" charset="2"/>
              </a:rPr>
              <a:t>24 h needed</a:t>
            </a:r>
          </a:p>
          <a:p>
            <a:pPr marL="285750" lvl="1" indent="-285750">
              <a:buFont typeface="Symbol" pitchFamily="2" charset="2"/>
              <a:buChar char="→"/>
            </a:pPr>
            <a:endParaRPr lang="en-US" sz="1400" dirty="0">
              <a:sym typeface="Wingdings" pitchFamily="2" charset="2"/>
            </a:endParaRPr>
          </a:p>
          <a:p>
            <a:pPr lvl="1"/>
            <a:endParaRPr lang="en-US" sz="1400" dirty="0">
              <a:sym typeface="Wingdings" pitchFamily="2" charset="2"/>
            </a:endParaRPr>
          </a:p>
          <a:p>
            <a:pPr marL="279400" lvl="1" indent="-279400">
              <a:buFont typeface="Symbol" pitchFamily="2" charset="2"/>
              <a:buChar char="→"/>
            </a:pPr>
            <a:endParaRPr lang="en-US" sz="1400" b="1" dirty="0">
              <a:sym typeface="Wingdings" pitchFamily="2" charset="2"/>
            </a:endParaRPr>
          </a:p>
          <a:p>
            <a:pPr marL="285750" indent="-285750">
              <a:buFont typeface="Symbol" pitchFamily="2" charset="2"/>
              <a:buChar char="→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74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e 66">
            <a:extLst>
              <a:ext uri="{FF2B5EF4-FFF2-40B4-BE49-F238E27FC236}">
                <a16:creationId xmlns:a16="http://schemas.microsoft.com/office/drawing/2014/main" id="{36D7D354-D2CC-574C-ADC3-E9BCFB512426}"/>
              </a:ext>
            </a:extLst>
          </p:cNvPr>
          <p:cNvGrpSpPr/>
          <p:nvPr/>
        </p:nvGrpSpPr>
        <p:grpSpPr>
          <a:xfrm>
            <a:off x="6832503" y="2028925"/>
            <a:ext cx="4741164" cy="2943908"/>
            <a:chOff x="6832503" y="2028925"/>
            <a:chExt cx="4741164" cy="294390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BBA0C6D-35C3-A543-9BBE-53D201AB7F50}"/>
                </a:ext>
              </a:extLst>
            </p:cNvPr>
            <p:cNvSpPr/>
            <p:nvPr/>
          </p:nvSpPr>
          <p:spPr>
            <a:xfrm>
              <a:off x="6832503" y="2043792"/>
              <a:ext cx="286294" cy="292904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2342DBF-A972-2646-8383-1E2EF9B05721}"/>
                </a:ext>
              </a:extLst>
            </p:cNvPr>
            <p:cNvSpPr/>
            <p:nvPr/>
          </p:nvSpPr>
          <p:spPr>
            <a:xfrm>
              <a:off x="6984529" y="2028925"/>
              <a:ext cx="4589138" cy="110116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C8313ACA-8F0F-4D4D-B11A-EED8044D8864}"/>
              </a:ext>
            </a:extLst>
          </p:cNvPr>
          <p:cNvSpPr/>
          <p:nvPr/>
        </p:nvSpPr>
        <p:spPr>
          <a:xfrm>
            <a:off x="6736858" y="2028925"/>
            <a:ext cx="2255575" cy="2943908"/>
          </a:xfrm>
          <a:prstGeom prst="rect">
            <a:avLst/>
          </a:prstGeom>
          <a:solidFill>
            <a:srgbClr val="E86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434A1F-D915-8747-BD2D-D9CBC2ABA424}"/>
              </a:ext>
            </a:extLst>
          </p:cNvPr>
          <p:cNvSpPr/>
          <p:nvPr/>
        </p:nvSpPr>
        <p:spPr>
          <a:xfrm>
            <a:off x="8983357" y="2026963"/>
            <a:ext cx="1328045" cy="1176000"/>
          </a:xfrm>
          <a:prstGeom prst="rect">
            <a:avLst/>
          </a:prstGeom>
          <a:solidFill>
            <a:srgbClr val="F4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EF50D2B-02D0-2142-BFDC-71B148B6A142}"/>
              </a:ext>
            </a:extLst>
          </p:cNvPr>
          <p:cNvSpPr/>
          <p:nvPr/>
        </p:nvSpPr>
        <p:spPr>
          <a:xfrm>
            <a:off x="7708522" y="1902532"/>
            <a:ext cx="1222916" cy="3295769"/>
          </a:xfrm>
          <a:prstGeom prst="rect">
            <a:avLst/>
          </a:prstGeom>
          <a:solidFill>
            <a:srgbClr val="ED2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9D86F78-5991-1142-88C4-CA44B4D28DF6}"/>
              </a:ext>
            </a:extLst>
          </p:cNvPr>
          <p:cNvSpPr/>
          <p:nvPr/>
        </p:nvSpPr>
        <p:spPr>
          <a:xfrm>
            <a:off x="7738473" y="1584674"/>
            <a:ext cx="1211695" cy="3287952"/>
          </a:xfrm>
          <a:prstGeom prst="rect">
            <a:avLst/>
          </a:prstGeom>
          <a:solidFill>
            <a:srgbClr val="F4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2232D0-9458-274E-A2F7-17E2C14414DD}"/>
              </a:ext>
            </a:extLst>
          </p:cNvPr>
          <p:cNvSpPr/>
          <p:nvPr/>
        </p:nvSpPr>
        <p:spPr>
          <a:xfrm>
            <a:off x="10278512" y="2076683"/>
            <a:ext cx="1328045" cy="1176000"/>
          </a:xfrm>
          <a:prstGeom prst="rect">
            <a:avLst/>
          </a:prstGeom>
          <a:solidFill>
            <a:srgbClr val="F4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4BC61E7-A256-8541-A5F3-7816C79A522F}"/>
              </a:ext>
            </a:extLst>
          </p:cNvPr>
          <p:cNvSpPr/>
          <p:nvPr/>
        </p:nvSpPr>
        <p:spPr>
          <a:xfrm>
            <a:off x="7672392" y="1935446"/>
            <a:ext cx="3681408" cy="1257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3916304-9520-BC48-B1F8-7C6548342458}"/>
              </a:ext>
            </a:extLst>
          </p:cNvPr>
          <p:cNvSpPr/>
          <p:nvPr/>
        </p:nvSpPr>
        <p:spPr>
          <a:xfrm>
            <a:off x="6736858" y="3138609"/>
            <a:ext cx="935534" cy="1834223"/>
          </a:xfrm>
          <a:prstGeom prst="rect">
            <a:avLst/>
          </a:prstGeom>
          <a:solidFill>
            <a:srgbClr val="BF6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1DE7C04-CF21-F942-B56B-1BA686684FC8}"/>
              </a:ext>
            </a:extLst>
          </p:cNvPr>
          <p:cNvGrpSpPr/>
          <p:nvPr/>
        </p:nvGrpSpPr>
        <p:grpSpPr>
          <a:xfrm>
            <a:off x="6700906" y="1935446"/>
            <a:ext cx="968425" cy="3037386"/>
            <a:chOff x="2805550" y="1812466"/>
            <a:chExt cx="968425" cy="303738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E02944A-EB9E-744E-AE78-6EDE573B8A25}"/>
                </a:ext>
              </a:extLst>
            </p:cNvPr>
            <p:cNvSpPr/>
            <p:nvPr/>
          </p:nvSpPr>
          <p:spPr>
            <a:xfrm>
              <a:off x="2805550" y="1812466"/>
              <a:ext cx="968425" cy="3037386"/>
            </a:xfrm>
            <a:prstGeom prst="rect">
              <a:avLst/>
            </a:prstGeom>
            <a:solidFill>
              <a:srgbClr val="BF6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EBD2ECC-FAA5-484E-BEA9-A1C37BB55B8F}"/>
                </a:ext>
              </a:extLst>
            </p:cNvPr>
            <p:cNvSpPr/>
            <p:nvPr/>
          </p:nvSpPr>
          <p:spPr>
            <a:xfrm>
              <a:off x="2805550" y="1812466"/>
              <a:ext cx="968425" cy="3037386"/>
            </a:xfrm>
            <a:prstGeom prst="rect">
              <a:avLst/>
            </a:prstGeom>
            <a:solidFill>
              <a:srgbClr val="E8646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0" name="Forme libre 159">
            <a:extLst>
              <a:ext uri="{FF2B5EF4-FFF2-40B4-BE49-F238E27FC236}">
                <a16:creationId xmlns:a16="http://schemas.microsoft.com/office/drawing/2014/main" id="{36C96E66-C1AB-E744-B392-1726690B3189}"/>
              </a:ext>
            </a:extLst>
          </p:cNvPr>
          <p:cNvSpPr/>
          <p:nvPr/>
        </p:nvSpPr>
        <p:spPr>
          <a:xfrm>
            <a:off x="6751529" y="1891430"/>
            <a:ext cx="3544866" cy="3068877"/>
          </a:xfrm>
          <a:custGeom>
            <a:avLst/>
            <a:gdLst>
              <a:gd name="connsiteX0" fmla="*/ 87682 w 3544866"/>
              <a:gd name="connsiteY0" fmla="*/ 0 h 3068877"/>
              <a:gd name="connsiteX1" fmla="*/ 0 w 3544866"/>
              <a:gd name="connsiteY1" fmla="*/ 3031299 h 3068877"/>
              <a:gd name="connsiteX2" fmla="*/ 425885 w 3544866"/>
              <a:gd name="connsiteY2" fmla="*/ 3068877 h 3068877"/>
              <a:gd name="connsiteX3" fmla="*/ 1465545 w 3544866"/>
              <a:gd name="connsiteY3" fmla="*/ 1302707 h 3068877"/>
              <a:gd name="connsiteX4" fmla="*/ 1653435 w 3544866"/>
              <a:gd name="connsiteY4" fmla="*/ 1315233 h 3068877"/>
              <a:gd name="connsiteX5" fmla="*/ 2705622 w 3544866"/>
              <a:gd name="connsiteY5" fmla="*/ 2918565 h 3068877"/>
              <a:gd name="connsiteX6" fmla="*/ 3018772 w 3544866"/>
              <a:gd name="connsiteY6" fmla="*/ 2918565 h 3068877"/>
              <a:gd name="connsiteX7" fmla="*/ 3544866 w 3544866"/>
              <a:gd name="connsiteY7" fmla="*/ 851770 h 3068877"/>
              <a:gd name="connsiteX8" fmla="*/ 2956142 w 3544866"/>
              <a:gd name="connsiteY8" fmla="*/ 187891 h 3068877"/>
              <a:gd name="connsiteX9" fmla="*/ 1603331 w 3544866"/>
              <a:gd name="connsiteY9" fmla="*/ 25052 h 3068877"/>
              <a:gd name="connsiteX10" fmla="*/ 87682 w 3544866"/>
              <a:gd name="connsiteY10" fmla="*/ 0 h 306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4866" h="3068877">
                <a:moveTo>
                  <a:pt x="87682" y="0"/>
                </a:moveTo>
                <a:lnTo>
                  <a:pt x="0" y="3031299"/>
                </a:lnTo>
                <a:lnTo>
                  <a:pt x="425885" y="3068877"/>
                </a:lnTo>
                <a:lnTo>
                  <a:pt x="1465545" y="1302707"/>
                </a:lnTo>
                <a:lnTo>
                  <a:pt x="1653435" y="1315233"/>
                </a:lnTo>
                <a:lnTo>
                  <a:pt x="2705622" y="2918565"/>
                </a:lnTo>
                <a:lnTo>
                  <a:pt x="3018772" y="2918565"/>
                </a:lnTo>
                <a:lnTo>
                  <a:pt x="3544866" y="851770"/>
                </a:lnTo>
                <a:lnTo>
                  <a:pt x="2956142" y="187891"/>
                </a:lnTo>
                <a:lnTo>
                  <a:pt x="1603331" y="25052"/>
                </a:lnTo>
                <a:lnTo>
                  <a:pt x="87682" y="0"/>
                </a:lnTo>
                <a:close/>
              </a:path>
            </a:pathLst>
          </a:custGeom>
          <a:solidFill>
            <a:srgbClr val="EB9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orme libre 160">
            <a:extLst>
              <a:ext uri="{FF2B5EF4-FFF2-40B4-BE49-F238E27FC236}">
                <a16:creationId xmlns:a16="http://schemas.microsoft.com/office/drawing/2014/main" id="{0DDC7317-DA6B-E843-A961-9C8ED6AD2D6F}"/>
              </a:ext>
            </a:extLst>
          </p:cNvPr>
          <p:cNvSpPr/>
          <p:nvPr/>
        </p:nvSpPr>
        <p:spPr>
          <a:xfrm>
            <a:off x="6759033" y="1842542"/>
            <a:ext cx="3544866" cy="3068877"/>
          </a:xfrm>
          <a:custGeom>
            <a:avLst/>
            <a:gdLst>
              <a:gd name="connsiteX0" fmla="*/ 87682 w 3544866"/>
              <a:gd name="connsiteY0" fmla="*/ 0 h 3068877"/>
              <a:gd name="connsiteX1" fmla="*/ 0 w 3544866"/>
              <a:gd name="connsiteY1" fmla="*/ 3031299 h 3068877"/>
              <a:gd name="connsiteX2" fmla="*/ 425885 w 3544866"/>
              <a:gd name="connsiteY2" fmla="*/ 3068877 h 3068877"/>
              <a:gd name="connsiteX3" fmla="*/ 1465545 w 3544866"/>
              <a:gd name="connsiteY3" fmla="*/ 1302707 h 3068877"/>
              <a:gd name="connsiteX4" fmla="*/ 1653435 w 3544866"/>
              <a:gd name="connsiteY4" fmla="*/ 1315233 h 3068877"/>
              <a:gd name="connsiteX5" fmla="*/ 2705622 w 3544866"/>
              <a:gd name="connsiteY5" fmla="*/ 2918565 h 3068877"/>
              <a:gd name="connsiteX6" fmla="*/ 3018772 w 3544866"/>
              <a:gd name="connsiteY6" fmla="*/ 2918565 h 3068877"/>
              <a:gd name="connsiteX7" fmla="*/ 3544866 w 3544866"/>
              <a:gd name="connsiteY7" fmla="*/ 851770 h 3068877"/>
              <a:gd name="connsiteX8" fmla="*/ 2956142 w 3544866"/>
              <a:gd name="connsiteY8" fmla="*/ 187891 h 3068877"/>
              <a:gd name="connsiteX9" fmla="*/ 1603331 w 3544866"/>
              <a:gd name="connsiteY9" fmla="*/ 25052 h 3068877"/>
              <a:gd name="connsiteX10" fmla="*/ 87682 w 3544866"/>
              <a:gd name="connsiteY10" fmla="*/ 0 h 306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4866" h="3068877">
                <a:moveTo>
                  <a:pt x="87682" y="0"/>
                </a:moveTo>
                <a:lnTo>
                  <a:pt x="0" y="3031299"/>
                </a:lnTo>
                <a:lnTo>
                  <a:pt x="425885" y="3068877"/>
                </a:lnTo>
                <a:lnTo>
                  <a:pt x="1465545" y="1302707"/>
                </a:lnTo>
                <a:lnTo>
                  <a:pt x="1653435" y="1315233"/>
                </a:lnTo>
                <a:lnTo>
                  <a:pt x="2705622" y="2918565"/>
                </a:lnTo>
                <a:lnTo>
                  <a:pt x="3018772" y="2918565"/>
                </a:lnTo>
                <a:lnTo>
                  <a:pt x="3544866" y="851770"/>
                </a:lnTo>
                <a:lnTo>
                  <a:pt x="2956142" y="187891"/>
                </a:lnTo>
                <a:lnTo>
                  <a:pt x="1603331" y="25052"/>
                </a:lnTo>
                <a:lnTo>
                  <a:pt x="87682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7894F9A-23D9-2A4E-8712-E127BDAA0E1D}"/>
              </a:ext>
            </a:extLst>
          </p:cNvPr>
          <p:cNvSpPr/>
          <p:nvPr/>
        </p:nvSpPr>
        <p:spPr>
          <a:xfrm>
            <a:off x="10294501" y="2528815"/>
            <a:ext cx="1202497" cy="282474"/>
          </a:xfrm>
          <a:prstGeom prst="rect">
            <a:avLst/>
          </a:prstGeom>
          <a:solidFill>
            <a:srgbClr val="F6E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orme libre 161">
            <a:extLst>
              <a:ext uri="{FF2B5EF4-FFF2-40B4-BE49-F238E27FC236}">
                <a16:creationId xmlns:a16="http://schemas.microsoft.com/office/drawing/2014/main" id="{D2DCA174-E2C7-9141-9C02-A37893B4BCDB}"/>
              </a:ext>
            </a:extLst>
          </p:cNvPr>
          <p:cNvSpPr/>
          <p:nvPr/>
        </p:nvSpPr>
        <p:spPr>
          <a:xfrm>
            <a:off x="6700906" y="1992503"/>
            <a:ext cx="4734838" cy="3006247"/>
          </a:xfrm>
          <a:custGeom>
            <a:avLst/>
            <a:gdLst>
              <a:gd name="connsiteX0" fmla="*/ 25052 w 4734838"/>
              <a:gd name="connsiteY0" fmla="*/ 3006247 h 3006247"/>
              <a:gd name="connsiteX1" fmla="*/ 413359 w 4734838"/>
              <a:gd name="connsiteY1" fmla="*/ 2956143 h 3006247"/>
              <a:gd name="connsiteX2" fmla="*/ 613775 w 4734838"/>
              <a:gd name="connsiteY2" fmla="*/ 1252603 h 3006247"/>
              <a:gd name="connsiteX3" fmla="*/ 4734838 w 4734838"/>
              <a:gd name="connsiteY3" fmla="*/ 1164921 h 3006247"/>
              <a:gd name="connsiteX4" fmla="*/ 4634630 w 4734838"/>
              <a:gd name="connsiteY4" fmla="*/ 37578 h 3006247"/>
              <a:gd name="connsiteX5" fmla="*/ 0 w 4734838"/>
              <a:gd name="connsiteY5" fmla="*/ 0 h 3006247"/>
              <a:gd name="connsiteX6" fmla="*/ 25052 w 4734838"/>
              <a:gd name="connsiteY6" fmla="*/ 3006247 h 300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4838" h="3006247">
                <a:moveTo>
                  <a:pt x="25052" y="3006247"/>
                </a:moveTo>
                <a:lnTo>
                  <a:pt x="413359" y="2956143"/>
                </a:lnTo>
                <a:lnTo>
                  <a:pt x="613775" y="1252603"/>
                </a:lnTo>
                <a:lnTo>
                  <a:pt x="4734838" y="1164921"/>
                </a:lnTo>
                <a:lnTo>
                  <a:pt x="4634630" y="37578"/>
                </a:lnTo>
                <a:lnTo>
                  <a:pt x="0" y="0"/>
                </a:lnTo>
                <a:lnTo>
                  <a:pt x="25052" y="30062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22224B75-CC2C-EB46-B5E0-5E1071B51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774" y="1208169"/>
            <a:ext cx="5424649" cy="424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Dehydro-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 #2 </a:t>
            </a:r>
            <a:r>
              <a:rPr lang="en-US" sz="2800" b="1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2800" b="1" dirty="0">
                <a:sym typeface="Wingdings" pitchFamily="2" charset="2"/>
              </a:rPr>
              <a:t> free 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19721C-B18E-EB4A-8E58-18F8757B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31</a:t>
            </a:fld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CD9DD1-BE75-7642-9A9E-62D1672E7FE8}"/>
              </a:ext>
            </a:extLst>
          </p:cNvPr>
          <p:cNvGrpSpPr/>
          <p:nvPr/>
        </p:nvGrpSpPr>
        <p:grpSpPr>
          <a:xfrm rot="5400000">
            <a:off x="8162718" y="3052015"/>
            <a:ext cx="282474" cy="282474"/>
            <a:chOff x="1490597" y="3306871"/>
            <a:chExt cx="914400" cy="9144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4BFE444-C9AC-FF41-8FBF-A1A69B66217F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27A880-84E7-AA45-9535-B2F84FC8AE51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23ADF77-3F4B-D240-87B1-A5AE6B542BAB}"/>
              </a:ext>
            </a:extLst>
          </p:cNvPr>
          <p:cNvGrpSpPr/>
          <p:nvPr/>
        </p:nvGrpSpPr>
        <p:grpSpPr>
          <a:xfrm rot="5400000">
            <a:off x="9479587" y="3052014"/>
            <a:ext cx="282474" cy="282474"/>
            <a:chOff x="1490597" y="3306871"/>
            <a:chExt cx="914400" cy="91440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89B679A-2AD4-4343-9FA2-6D7A21678E60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6E3315-710C-0A41-ADA0-F007DDE58290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C38ACD2-12C9-D54D-93A8-5395B546D75C}"/>
              </a:ext>
            </a:extLst>
          </p:cNvPr>
          <p:cNvGrpSpPr/>
          <p:nvPr/>
        </p:nvGrpSpPr>
        <p:grpSpPr>
          <a:xfrm rot="5400000">
            <a:off x="6836323" y="3052014"/>
            <a:ext cx="282474" cy="282474"/>
            <a:chOff x="1490597" y="3306871"/>
            <a:chExt cx="914400" cy="9144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EF4343B-43A5-4E40-9F26-7F8550305FD2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8FE22B-40DC-F442-B91C-67601074D40E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641FC49-E713-BF46-99CE-6C187AA54123}"/>
              </a:ext>
            </a:extLst>
          </p:cNvPr>
          <p:cNvGrpSpPr/>
          <p:nvPr/>
        </p:nvGrpSpPr>
        <p:grpSpPr>
          <a:xfrm rot="5400000">
            <a:off x="8162718" y="4190763"/>
            <a:ext cx="282474" cy="282474"/>
            <a:chOff x="1490597" y="3306871"/>
            <a:chExt cx="914400" cy="9144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58525499-C2CD-B040-8FA3-EA52AC730DFC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78E5251-9E24-5944-83B2-61C256813548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8476454-088D-334D-8B0A-6AEE56B6D338}"/>
              </a:ext>
            </a:extLst>
          </p:cNvPr>
          <p:cNvGrpSpPr/>
          <p:nvPr/>
        </p:nvGrpSpPr>
        <p:grpSpPr>
          <a:xfrm rot="5400000">
            <a:off x="9479587" y="4190763"/>
            <a:ext cx="282474" cy="282474"/>
            <a:chOff x="1490597" y="3306871"/>
            <a:chExt cx="914400" cy="91440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73BE7DB0-AA62-D741-BB1F-A8CC32BDF25B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50077B-3F43-2442-93FC-AE2BDEADE714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931DF62C-27EC-3641-BB13-25CCDF9A17BB}"/>
              </a:ext>
            </a:extLst>
          </p:cNvPr>
          <p:cNvGrpSpPr/>
          <p:nvPr/>
        </p:nvGrpSpPr>
        <p:grpSpPr>
          <a:xfrm rot="10800000">
            <a:off x="7531155" y="2551994"/>
            <a:ext cx="282474" cy="282474"/>
            <a:chOff x="1490597" y="3306871"/>
            <a:chExt cx="914400" cy="914400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D354466-846A-5A44-8840-DDC01CE607DE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06DD4B-C350-BC41-95E7-65D91D6BAB64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6AF3B11-E130-4E45-B35C-9B27E6FAFB41}"/>
              </a:ext>
            </a:extLst>
          </p:cNvPr>
          <p:cNvGrpSpPr/>
          <p:nvPr/>
        </p:nvGrpSpPr>
        <p:grpSpPr>
          <a:xfrm rot="10800000">
            <a:off x="8851196" y="2551995"/>
            <a:ext cx="282474" cy="282474"/>
            <a:chOff x="1490597" y="3306871"/>
            <a:chExt cx="914400" cy="914400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3E8896DA-BAA4-EA47-890B-7C8059E8A5D7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5191AA-1732-DD49-8917-5EC3505DF46B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7853509-85C4-3B43-B9F0-93CA2E4626D0}"/>
              </a:ext>
            </a:extLst>
          </p:cNvPr>
          <p:cNvGrpSpPr/>
          <p:nvPr/>
        </p:nvGrpSpPr>
        <p:grpSpPr>
          <a:xfrm rot="10800000">
            <a:off x="10112510" y="2551995"/>
            <a:ext cx="282474" cy="282474"/>
            <a:chOff x="1490597" y="3306871"/>
            <a:chExt cx="914400" cy="914400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A26D8360-8C06-E843-9806-0A1F58F71649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081ABF6-D5CB-9647-91A5-2868BEF66505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178A590-BEFA-3D49-8184-D67B44A63D45}"/>
              </a:ext>
            </a:extLst>
          </p:cNvPr>
          <p:cNvGrpSpPr/>
          <p:nvPr/>
        </p:nvGrpSpPr>
        <p:grpSpPr>
          <a:xfrm rot="5400000">
            <a:off x="9476740" y="1935446"/>
            <a:ext cx="282474" cy="282474"/>
            <a:chOff x="1490597" y="3306871"/>
            <a:chExt cx="914400" cy="914400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D86C2AF4-60CD-6442-BCFF-B4B6296FF6F1}"/>
                </a:ext>
              </a:extLst>
            </p:cNvPr>
            <p:cNvSpPr/>
            <p:nvPr/>
          </p:nvSpPr>
          <p:spPr>
            <a:xfrm>
              <a:off x="1490597" y="3306871"/>
              <a:ext cx="914400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CE26AB-3CFD-D444-B487-606C5A71A656}"/>
                </a:ext>
              </a:extLst>
            </p:cNvPr>
            <p:cNvSpPr/>
            <p:nvPr/>
          </p:nvSpPr>
          <p:spPr>
            <a:xfrm>
              <a:off x="1841326" y="3438395"/>
              <a:ext cx="212943" cy="6513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A70C5E76-C8B9-C047-ABB2-F37AB1416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03" y="1767355"/>
            <a:ext cx="286397" cy="26792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85B2E82E-5D2F-AF4A-91E4-E4FAAEB52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65120" y="1767355"/>
            <a:ext cx="286397" cy="26792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FC2F38CE-4170-9F48-8E01-1192682C0006}"/>
              </a:ext>
            </a:extLst>
          </p:cNvPr>
          <p:cNvSpPr/>
          <p:nvPr/>
        </p:nvSpPr>
        <p:spPr>
          <a:xfrm>
            <a:off x="6400800" y="5198301"/>
            <a:ext cx="1130355" cy="375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7E2BC3F-103E-CD4B-814F-3828399B2B9D}"/>
              </a:ext>
            </a:extLst>
          </p:cNvPr>
          <p:cNvSpPr/>
          <p:nvPr/>
        </p:nvSpPr>
        <p:spPr>
          <a:xfrm>
            <a:off x="7011324" y="1208169"/>
            <a:ext cx="1192024" cy="45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A0F898C-304B-C542-AE3C-E84A6E5D2E2B}"/>
              </a:ext>
            </a:extLst>
          </p:cNvPr>
          <p:cNvSpPr/>
          <p:nvPr/>
        </p:nvSpPr>
        <p:spPr>
          <a:xfrm>
            <a:off x="8443448" y="3389719"/>
            <a:ext cx="1033292" cy="45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1E21DE48-A6C6-E94A-9BB8-C2BD7272AB3C}"/>
              </a:ext>
            </a:extLst>
          </p:cNvPr>
          <p:cNvGrpSpPr/>
          <p:nvPr/>
        </p:nvGrpSpPr>
        <p:grpSpPr>
          <a:xfrm>
            <a:off x="6409042" y="4521251"/>
            <a:ext cx="1126800" cy="836585"/>
            <a:chOff x="6409042" y="4521251"/>
            <a:chExt cx="1126800" cy="836585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350878DF-53E9-D245-A5AB-35C6F68F6385}"/>
                </a:ext>
              </a:extLst>
            </p:cNvPr>
            <p:cNvGrpSpPr/>
            <p:nvPr/>
          </p:nvGrpSpPr>
          <p:grpSpPr>
            <a:xfrm>
              <a:off x="6409042" y="4521251"/>
              <a:ext cx="1126800" cy="836585"/>
              <a:chOff x="2271972" y="4364891"/>
              <a:chExt cx="1126800" cy="836585"/>
            </a:xfrm>
          </p:grpSpPr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2F2DBFD7-75AC-2947-AE18-5DE148114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1972" y="4364891"/>
                <a:ext cx="1125782" cy="833410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EB6547B9-28D3-C647-B3CF-1DC7CB42C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1972" y="4367312"/>
                <a:ext cx="1126800" cy="834164"/>
              </a:xfrm>
              <a:prstGeom prst="rect">
                <a:avLst/>
              </a:prstGeom>
            </p:spPr>
          </p:pic>
        </p:grp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6D50996E-7976-814B-B90C-549E41012AF9}"/>
                </a:ext>
              </a:extLst>
            </p:cNvPr>
            <p:cNvSpPr txBox="1"/>
            <p:nvPr/>
          </p:nvSpPr>
          <p:spPr>
            <a:xfrm>
              <a:off x="6521376" y="4958159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</a:t>
              </a:r>
              <a:r>
                <a:rPr lang="en-US" sz="1200" baseline="-25000" dirty="0"/>
                <a:t>2(l)</a:t>
              </a:r>
            </a:p>
          </p:txBody>
        </p:sp>
      </p:grpSp>
      <p:sp>
        <p:nvSpPr>
          <p:cNvPr id="165" name="ZoneTexte 164">
            <a:extLst>
              <a:ext uri="{FF2B5EF4-FFF2-40B4-BE49-F238E27FC236}">
                <a16:creationId xmlns:a16="http://schemas.microsoft.com/office/drawing/2014/main" id="{A20B5AA3-A89B-9849-A34C-002B6C1545BA}"/>
              </a:ext>
            </a:extLst>
          </p:cNvPr>
          <p:cNvSpPr txBox="1"/>
          <p:nvPr/>
        </p:nvSpPr>
        <p:spPr>
          <a:xfrm>
            <a:off x="838201" y="2060283"/>
            <a:ext cx="51638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b="1" dirty="0">
                <a:sym typeface="Wingdings" pitchFamily="2" charset="2"/>
              </a:rPr>
              <a:t>Procedure: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Freeze the solution and apply vacuum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Check airtightness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Heat up uranium bed 1 </a:t>
            </a:r>
            <a:r>
              <a:rPr lang="en-US" sz="1400" b="1" dirty="0">
                <a:latin typeface="Symbol" pitchFamily="2" charset="2"/>
                <a:sym typeface="Wingdings" pitchFamily="2" charset="2"/>
              </a:rPr>
              <a:t>→ </a:t>
            </a:r>
            <a:r>
              <a:rPr lang="en-US" sz="1400" dirty="0">
                <a:sym typeface="Wingdings" pitchFamily="2" charset="2"/>
              </a:rPr>
              <a:t>tritium pressure rises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Cool down uranium bed 1 </a:t>
            </a:r>
            <a:r>
              <a:rPr lang="en-US" sz="1400" b="1" dirty="0">
                <a:latin typeface="Symbol" pitchFamily="2" charset="2"/>
                <a:sym typeface="Wingdings" pitchFamily="2" charset="2"/>
              </a:rPr>
              <a:t>→ </a:t>
            </a:r>
            <a:r>
              <a:rPr lang="en-US" sz="1400" dirty="0">
                <a:sym typeface="Wingdings" pitchFamily="2" charset="2"/>
              </a:rPr>
              <a:t>tritium gas trapping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Eliminate residual tritium gas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Remove liquid nitrogen and start agitation </a:t>
            </a:r>
            <a:r>
              <a:rPr lang="en-US" sz="1400" b="1" dirty="0">
                <a:latin typeface="Symbol" pitchFamily="2" charset="2"/>
                <a:sym typeface="Wingdings" pitchFamily="2" charset="2"/>
              </a:rPr>
              <a:t>→ </a:t>
            </a:r>
            <a:r>
              <a:rPr lang="en-US" sz="1400" dirty="0">
                <a:sym typeface="Wingdings" pitchFamily="2" charset="2"/>
              </a:rPr>
              <a:t>24 h</a:t>
            </a:r>
          </a:p>
          <a:p>
            <a:pPr marL="622300" lvl="1"/>
            <a:r>
              <a:rPr lang="en-US" sz="1400" dirty="0">
                <a:sym typeface="Wingdings" pitchFamily="2" charset="2"/>
              </a:rPr>
              <a:t>!!! Isotopic exchange during reaction !!!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Prepare uranium bed 2 for contaminated tritium gas trapping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Freeze the solution and trap contaminated gas on uranium bed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Eliminate residual tritium gas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Close all valves, remove liquid nitrogen and disconnect Fischer-Porter tube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0" lvl="1"/>
            <a:r>
              <a:rPr lang="en-US" sz="1400" b="1" dirty="0">
                <a:sym typeface="Wingdings" pitchFamily="2" charset="2"/>
              </a:rPr>
              <a:t>Work-up: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Filtration of the catalyst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Evaporation cycles with H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O/MeOH to remove labile tritium atoms</a:t>
            </a:r>
          </a:p>
          <a:p>
            <a:pPr marL="742950" lvl="2" indent="-285750">
              <a:buFont typeface="Symbol" pitchFamily="2" charset="2"/>
              <a:buChar char="→"/>
            </a:pPr>
            <a:r>
              <a:rPr lang="en-US" sz="1400" dirty="0">
                <a:sym typeface="Wingdings" pitchFamily="2" charset="2"/>
              </a:rPr>
              <a:t>No further purification needed </a:t>
            </a:r>
            <a:r>
              <a:rPr lang="fr-BE" dirty="0"/>
              <a:t>👍</a:t>
            </a:r>
          </a:p>
        </p:txBody>
      </p:sp>
      <p:pic>
        <p:nvPicPr>
          <p:cNvPr id="171" name="Image 170">
            <a:extLst>
              <a:ext uri="{FF2B5EF4-FFF2-40B4-BE49-F238E27FC236}">
                <a16:creationId xmlns:a16="http://schemas.microsoft.com/office/drawing/2014/main" id="{F0ACE8C8-8500-7F4E-8A4E-03D8C9DDE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146" y="1183001"/>
            <a:ext cx="3924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62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00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2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">
                                      <p:cBhvr>
                                        <p:cTn id="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160000">
                                      <p:cBhvr>
                                        <p:cTn id="100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2700000">
                                      <p:cBhvr>
                                        <p:cTn id="20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0800000">
                                      <p:cBhvr>
                                        <p:cTn id="203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3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21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21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000"/>
                            </p:stCondLst>
                            <p:childTnLst>
                              <p:par>
                                <p:cTn id="2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169" grpId="0" animBg="1"/>
      <p:bldP spid="69" grpId="0" animBg="1"/>
      <p:bldP spid="71" grpId="1" animBg="1"/>
      <p:bldP spid="72" grpId="0" animBg="1"/>
      <p:bldP spid="73" grpId="0" animBg="1"/>
      <p:bldP spid="160" grpId="0" animBg="1"/>
      <p:bldP spid="161" grpId="0" animBg="1"/>
      <p:bldP spid="163" grpId="0" animBg="1"/>
      <p:bldP spid="162" grpId="0" animBg="1"/>
      <p:bldP spid="78" grpId="0" animBg="1"/>
      <p:bldP spid="79" grpId="0" animBg="1"/>
      <p:bldP spid="8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Dehydro-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 #2 </a:t>
            </a:r>
            <a:r>
              <a:rPr lang="en-US" sz="2800" b="1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2800" b="1" dirty="0">
                <a:sym typeface="Wingdings" pitchFamily="2" charset="2"/>
              </a:rPr>
              <a:t> free 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19721C-B18E-EB4A-8E58-18F8757B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32</a:t>
            </a:fld>
            <a:endParaRPr lang="fr-FR"/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A20B5AA3-A89B-9849-A34C-002B6C1545BA}"/>
              </a:ext>
            </a:extLst>
          </p:cNvPr>
          <p:cNvSpPr txBox="1"/>
          <p:nvPr/>
        </p:nvSpPr>
        <p:spPr>
          <a:xfrm>
            <a:off x="838201" y="2060283"/>
            <a:ext cx="51492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b="1" dirty="0">
                <a:sym typeface="Wingdings" pitchFamily="2" charset="2"/>
              </a:rPr>
              <a:t>Analysis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Specific activity was determined by HPLC-ESI-MS</a:t>
            </a:r>
          </a:p>
          <a:p>
            <a:pPr marL="285750" lvl="1" indent="-285750">
              <a:buFont typeface="Symbol" pitchFamily="2" charset="2"/>
              <a:buChar char="→"/>
            </a:pPr>
            <a:r>
              <a:rPr lang="en-US" sz="1400" b="1" dirty="0">
                <a:sym typeface="Wingdings" pitchFamily="2" charset="2"/>
              </a:rPr>
              <a:t>1.04 T/molecule </a:t>
            </a:r>
            <a:r>
              <a:rPr lang="en-US" sz="1400" b="1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1400" b="1" dirty="0">
                <a:sym typeface="Wingdings" pitchFamily="2" charset="2"/>
              </a:rPr>
              <a:t> 1.12 </a:t>
            </a:r>
            <a:r>
              <a:rPr lang="en-US" sz="1400" b="1" dirty="0" err="1">
                <a:sym typeface="Wingdings" pitchFamily="2" charset="2"/>
              </a:rPr>
              <a:t>TBq</a:t>
            </a:r>
            <a:r>
              <a:rPr lang="en-US" sz="1400" b="1" dirty="0">
                <a:sym typeface="Wingdings" pitchFamily="2" charset="2"/>
              </a:rPr>
              <a:t>/mmol (30.2 Ci/mmol)</a:t>
            </a:r>
          </a:p>
          <a:p>
            <a:pPr marL="0" lvl="1"/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Total activity was determined by a liquid scintillation counter</a:t>
            </a:r>
          </a:p>
          <a:p>
            <a:pPr marL="285750" lvl="1" indent="-285750">
              <a:buFont typeface="Symbol" pitchFamily="2" charset="2"/>
              <a:buChar char="→"/>
            </a:pPr>
            <a:r>
              <a:rPr lang="en-US" sz="1400" b="1" dirty="0">
                <a:sym typeface="Wingdings" pitchFamily="2" charset="2"/>
              </a:rPr>
              <a:t>8.84 </a:t>
            </a:r>
            <a:r>
              <a:rPr lang="en-US" sz="1400" b="1" dirty="0" err="1">
                <a:sym typeface="Wingdings" pitchFamily="2" charset="2"/>
              </a:rPr>
              <a:t>GBq</a:t>
            </a:r>
            <a:r>
              <a:rPr lang="en-US" sz="1400" b="1" dirty="0">
                <a:sym typeface="Wingdings" pitchFamily="2" charset="2"/>
              </a:rPr>
              <a:t> (239 </a:t>
            </a:r>
            <a:r>
              <a:rPr lang="en-US" sz="1400" b="1" dirty="0" err="1">
                <a:sym typeface="Wingdings" pitchFamily="2" charset="2"/>
              </a:rPr>
              <a:t>mCi</a:t>
            </a:r>
            <a:r>
              <a:rPr lang="en-US" sz="1400" b="1" dirty="0">
                <a:sym typeface="Wingdings" pitchFamily="2" charset="2"/>
              </a:rPr>
              <a:t>)</a:t>
            </a: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Symbol" pitchFamily="2" charset="2"/>
              <a:buChar char="→"/>
            </a:pPr>
            <a:endParaRPr lang="en-US" sz="1400" b="1" dirty="0">
              <a:sym typeface="Wingdings" pitchFamily="2" charset="2"/>
            </a:endParaRPr>
          </a:p>
          <a:p>
            <a:pPr marL="285750" lvl="1" indent="-285750">
              <a:buFont typeface="Symbol" pitchFamily="2" charset="2"/>
              <a:buChar char="→"/>
            </a:pPr>
            <a:endParaRPr lang="en-US" sz="1400" b="1" dirty="0">
              <a:sym typeface="Wingdings" pitchFamily="2" charset="2"/>
            </a:endParaRPr>
          </a:p>
          <a:p>
            <a:pPr marL="0" lvl="1"/>
            <a:r>
              <a:rPr lang="en-US" sz="1400" b="1" dirty="0">
                <a:sym typeface="Wingdings" pitchFamily="2" charset="2"/>
              </a:rPr>
              <a:t>Conservation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[</a:t>
            </a:r>
            <a:r>
              <a:rPr lang="en-US" sz="1400" baseline="30000" dirty="0">
                <a:sym typeface="Wingdings" pitchFamily="2" charset="2"/>
              </a:rPr>
              <a:t>3</a:t>
            </a:r>
            <a:r>
              <a:rPr lang="en-US" sz="1400" dirty="0">
                <a:sym typeface="Wingdings" pitchFamily="2" charset="2"/>
              </a:rPr>
              <a:t>H]</a:t>
            </a:r>
            <a:r>
              <a:rPr lang="en-US" sz="1400" i="1" dirty="0">
                <a:sym typeface="Wingdings" pitchFamily="2" charset="2"/>
              </a:rPr>
              <a:t>m</a:t>
            </a:r>
            <a:r>
              <a:rPr lang="en-US" sz="1400" dirty="0">
                <a:sym typeface="Wingdings" pitchFamily="2" charset="2"/>
              </a:rPr>
              <a:t>-A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pm is currently conserved as a 2 </a:t>
            </a:r>
            <a:r>
              <a:rPr lang="en-US" sz="1400" dirty="0" err="1">
                <a:sym typeface="Wingdings" pitchFamily="2" charset="2"/>
              </a:rPr>
              <a:t>mCi</a:t>
            </a:r>
            <a:r>
              <a:rPr lang="en-US" sz="1400" dirty="0">
                <a:sym typeface="Wingdings" pitchFamily="2" charset="2"/>
              </a:rPr>
              <a:t>/mL solution in EtOH/H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O 1:1 to minimize radiolysis and bacterial development</a:t>
            </a:r>
          </a:p>
          <a:p>
            <a:pPr marL="0" lvl="1"/>
            <a:r>
              <a:rPr lang="en-US" sz="1400" dirty="0">
                <a:sym typeface="Wingdings" pitchFamily="2" charset="2"/>
              </a:rPr>
              <a:t> </a:t>
            </a:r>
          </a:p>
          <a:p>
            <a:pPr marL="0" lvl="1"/>
            <a:endParaRPr lang="en-US" sz="1400" dirty="0">
              <a:sym typeface="Wingdings" pitchFamily="2" charset="2"/>
            </a:endParaRPr>
          </a:p>
          <a:p>
            <a:pPr marL="0" lvl="1"/>
            <a:r>
              <a:rPr lang="en-US" sz="1400" b="1" dirty="0">
                <a:sym typeface="Wingdings" pitchFamily="2" charset="2"/>
              </a:rPr>
              <a:t>Precursor is stable</a:t>
            </a:r>
          </a:p>
        </p:txBody>
      </p:sp>
      <p:pic>
        <p:nvPicPr>
          <p:cNvPr id="171" name="Image 170">
            <a:extLst>
              <a:ext uri="{FF2B5EF4-FFF2-40B4-BE49-F238E27FC236}">
                <a16:creationId xmlns:a16="http://schemas.microsoft.com/office/drawing/2014/main" id="{F0ACE8C8-8500-7F4E-8A4E-03D8C9DD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146" y="1183001"/>
            <a:ext cx="3924300" cy="68580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D2948CE-734F-C84B-8FB4-87B4F031B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54420"/>
              </p:ext>
            </p:extLst>
          </p:nvPr>
        </p:nvGraphicFramePr>
        <p:xfrm>
          <a:off x="6324471" y="2072315"/>
          <a:ext cx="4895945" cy="100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945">
                  <a:extLst>
                    <a:ext uri="{9D8B030D-6E8A-4147-A177-3AD203B41FA5}">
                      <a16:colId xmlns:a16="http://schemas.microsoft.com/office/drawing/2014/main" val="38931271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9173101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4440544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786711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79707388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8212359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62136013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M+1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M+2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M+3 (1T)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M+4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M+5 (2T)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M+6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31257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m/z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191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192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193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194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195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196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09150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%area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45.9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-1.4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29.1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2.0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44191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1.04T/molecule</a:t>
                      </a:r>
                      <a:endParaRPr lang="fr-BE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30.2 Ci/mmol</a:t>
                      </a:r>
                      <a:endParaRPr lang="fr-BE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343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0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Cross-metathesis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C0764F-DADE-8F4C-8B04-A1976C7E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1569379"/>
            <a:ext cx="4254500" cy="1765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FECEDC-4F08-5C45-9737-A65CC5A05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943267"/>
            <a:ext cx="7010400" cy="457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F851AA-45ED-9944-864E-138A3FF2E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50" y="1569379"/>
            <a:ext cx="2019300" cy="1765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EB4F77-F645-0A45-B5BD-01B6DFC3E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362" y="3508512"/>
            <a:ext cx="2209800" cy="2235200"/>
          </a:xfrm>
          <a:prstGeom prst="rect">
            <a:avLst/>
          </a:prstGeom>
        </p:spPr>
      </p:pic>
      <p:sp>
        <p:nvSpPr>
          <p:cNvPr id="11" name="Croix 10">
            <a:extLst>
              <a:ext uri="{FF2B5EF4-FFF2-40B4-BE49-F238E27FC236}">
                <a16:creationId xmlns:a16="http://schemas.microsoft.com/office/drawing/2014/main" id="{CA252B78-F76F-D247-A444-FF966306F47C}"/>
              </a:ext>
            </a:extLst>
          </p:cNvPr>
          <p:cNvSpPr/>
          <p:nvPr/>
        </p:nvSpPr>
        <p:spPr>
          <a:xfrm rot="2700000">
            <a:off x="8390462" y="4799060"/>
            <a:ext cx="204932" cy="204932"/>
          </a:xfrm>
          <a:prstGeom prst="plus">
            <a:avLst>
              <a:gd name="adj" fmla="val 430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6BBE32-E46C-6941-BB4A-7CCAB4E16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5100" y="3508512"/>
            <a:ext cx="1701800" cy="11811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4DD5C2-8F64-D649-B9DC-F45ED302A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8300" y="1569379"/>
            <a:ext cx="4191000" cy="1765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14D801-A876-4745-9204-A02B16C612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2797" y="3508512"/>
            <a:ext cx="393700" cy="8128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A9E4549-7090-4D46-A1CB-D66B61D8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33</a:t>
            </a:fld>
            <a:endParaRPr lang="fr-FR" dirty="0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822FBA9-DA52-C64C-8E60-BCB81698D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556694"/>
              </p:ext>
            </p:extLst>
          </p:nvPr>
        </p:nvGraphicFramePr>
        <p:xfrm>
          <a:off x="919325" y="1672699"/>
          <a:ext cx="2052000" cy="93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89702213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5694446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4838587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817251228"/>
                    </a:ext>
                  </a:extLst>
                </a:gridCol>
              </a:tblGrid>
              <a:tr h="288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Reactants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0257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</a:rPr>
                        <a:t>AG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(mmol)</a:t>
                      </a:r>
                      <a:endParaRPr lang="fr-BE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VG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(equiv.)</a:t>
                      </a:r>
                      <a:endParaRPr lang="fr-B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(mol%)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</a:rPr>
                        <a:t>Yield</a:t>
                      </a:r>
                      <a:endParaRPr lang="fr-BE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E71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014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3.27</a:t>
                      </a:r>
                      <a:endParaRPr lang="fr-BE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2.0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50%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445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1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3219C7E-CFA9-6E4B-AD61-F4147D49D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416" y="1568848"/>
            <a:ext cx="1314241" cy="8986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Dehydro-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 #3 </a:t>
            </a:r>
            <a:r>
              <a:rPr lang="en-US" sz="2800" b="1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2800" b="1" dirty="0">
                <a:sym typeface="Wingdings" pitchFamily="2" charset="2"/>
              </a:rPr>
              <a:t> </a:t>
            </a:r>
            <a:r>
              <a:rPr lang="en-US" sz="2800" b="1" dirty="0"/>
              <a:t>protected </a:t>
            </a:r>
            <a:r>
              <a:rPr lang="en-US" sz="2800" b="1" i="1" dirty="0"/>
              <a:t>m</a:t>
            </a:r>
            <a:r>
              <a:rPr lang="en-US" sz="2800" b="1" dirty="0"/>
              <a:t>-A</a:t>
            </a:r>
            <a:r>
              <a:rPr lang="en-US" sz="2800" b="1" baseline="-25000" dirty="0"/>
              <a:t>2</a:t>
            </a:r>
            <a:r>
              <a:rPr lang="en-US" sz="2800" b="1" dirty="0"/>
              <a:t>pm (PEP3)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A52C36-F8D8-BC4E-8B19-5D9414E3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3D5C3B-02B2-3A47-9C3A-B84FDF02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732" y="1821543"/>
            <a:ext cx="1917700" cy="431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AAE6C5-693E-3D49-8799-F41894D62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282" y="1821543"/>
            <a:ext cx="2286000" cy="431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6EDA582-53AA-6A47-AE4D-30B415D68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243" y="1821543"/>
            <a:ext cx="4762500" cy="457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064C10-4E31-854B-AACC-44EA66111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795" y="2068297"/>
            <a:ext cx="342900" cy="5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8FEDB2-52CF-2D43-A6DE-ED5C4FE04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97" y="2068297"/>
            <a:ext cx="482600" cy="330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050D672-0DA5-2342-964F-5F3A1554B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059" y="2068297"/>
            <a:ext cx="469900" cy="4699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7677519-8D7D-3040-8739-0A50F656C2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296" y="1562100"/>
            <a:ext cx="5461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7.40741E-7 L 0.40235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2.96296E-6 L 0.40338 -0.000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-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60D1EF7-C42A-754E-83A3-C07A3AF18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0133" y="1000190"/>
            <a:ext cx="1314241" cy="8986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CF7032-5881-8546-9B0B-FB2503783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0133" y="1000190"/>
            <a:ext cx="1314241" cy="89869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88AE65E-299B-8B4A-BE63-0EDDC6854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560" y="3214132"/>
            <a:ext cx="3302000" cy="3009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SPPS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B8C8B9-D5E5-2945-A1AF-EEF970E8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35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12D67D-3FF2-9C40-AF17-50F8AE5AE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900" y="1098997"/>
            <a:ext cx="1778000" cy="10287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3AA88F-48F7-FB46-8447-F58CFD52F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1733077"/>
            <a:ext cx="863600" cy="558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BB8E40-FD62-E243-A9F8-B1F2520CB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3213928"/>
            <a:ext cx="2159000" cy="3009900"/>
          </a:xfrm>
          <a:prstGeom prst="rect">
            <a:avLst/>
          </a:prstGeom>
        </p:spPr>
      </p:pic>
      <p:sp>
        <p:nvSpPr>
          <p:cNvPr id="22" name="Croix 21">
            <a:extLst>
              <a:ext uri="{FF2B5EF4-FFF2-40B4-BE49-F238E27FC236}">
                <a16:creationId xmlns:a16="http://schemas.microsoft.com/office/drawing/2014/main" id="{B8276E82-2CFA-8447-88AB-B05EEDE472C7}"/>
              </a:ext>
            </a:extLst>
          </p:cNvPr>
          <p:cNvSpPr/>
          <p:nvPr/>
        </p:nvSpPr>
        <p:spPr>
          <a:xfrm rot="2700000">
            <a:off x="10653250" y="3404987"/>
            <a:ext cx="376371" cy="376371"/>
          </a:xfrm>
          <a:prstGeom prst="plus">
            <a:avLst>
              <a:gd name="adj" fmla="val 430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FE9712B-C471-F04B-AA24-B752BDDA1697}"/>
              </a:ext>
            </a:extLst>
          </p:cNvPr>
          <p:cNvSpPr txBox="1"/>
          <p:nvPr/>
        </p:nvSpPr>
        <p:spPr>
          <a:xfrm>
            <a:off x="838201" y="3300357"/>
            <a:ext cx="51492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>
                <a:sym typeface="Wingdings" pitchFamily="2" charset="2"/>
              </a:rPr>
              <a:t>An alternative to Cbz: </a:t>
            </a:r>
            <a:r>
              <a:rPr lang="en-US" sz="1400" b="1" dirty="0" err="1">
                <a:sym typeface="Wingdings" pitchFamily="2" charset="2"/>
              </a:rPr>
              <a:t>ivDde</a:t>
            </a:r>
            <a:endParaRPr lang="en-US" sz="1400" b="1" dirty="0">
              <a:sym typeface="Wingdings" pitchFamily="2" charset="2"/>
            </a:endParaRPr>
          </a:p>
          <a:p>
            <a:pPr marL="0" lvl="1"/>
            <a:endParaRPr lang="en-US" sz="1400" b="1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Preparation: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Cleavage: hydrazine 2% in H</a:t>
            </a:r>
            <a:r>
              <a:rPr lang="en-US" sz="1400" baseline="-25000" dirty="0">
                <a:sym typeface="Wingdings" pitchFamily="2" charset="2"/>
              </a:rPr>
              <a:t>2</a:t>
            </a:r>
            <a:r>
              <a:rPr lang="en-US" sz="1400" dirty="0">
                <a:sym typeface="Wingdings" pitchFamily="2" charset="2"/>
              </a:rPr>
              <a:t>O/DMF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700" dirty="0">
              <a:sym typeface="Wingdings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Stable to the removal of Fmoc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35CCE88-1A2C-F84F-A8BE-E42B88AA7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752" y="3761326"/>
            <a:ext cx="3403600" cy="15367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5269175-8E99-DF49-AA22-2E845982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600" y="4641112"/>
            <a:ext cx="762000" cy="3810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C66F69AA-6575-7B42-BF1A-7A6052BC3A6D}"/>
              </a:ext>
            </a:extLst>
          </p:cNvPr>
          <p:cNvSpPr txBox="1"/>
          <p:nvPr/>
        </p:nvSpPr>
        <p:spPr>
          <a:xfrm>
            <a:off x="0" y="6457890"/>
            <a:ext cx="588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Chhabra</a:t>
            </a:r>
            <a:r>
              <a:rPr lang="fr-FR" sz="1000" dirty="0"/>
              <a:t> SR, </a:t>
            </a:r>
            <a:r>
              <a:rPr lang="fr-FR" sz="1000" dirty="0" err="1"/>
              <a:t>Hothi</a:t>
            </a:r>
            <a:r>
              <a:rPr lang="fr-FR" sz="1000" dirty="0"/>
              <a:t> B, Evans DJ, White PD, </a:t>
            </a:r>
            <a:r>
              <a:rPr lang="fr-FR" sz="1000" dirty="0" err="1"/>
              <a:t>Bycroft</a:t>
            </a:r>
            <a:r>
              <a:rPr lang="fr-FR" sz="1000" dirty="0"/>
              <a:t> BW, Chan WC. An </a:t>
            </a:r>
            <a:r>
              <a:rPr lang="fr-FR" sz="1000" dirty="0" err="1"/>
              <a:t>Appraisal</a:t>
            </a:r>
            <a:r>
              <a:rPr lang="fr-FR" sz="1000" dirty="0"/>
              <a:t> of New </a:t>
            </a:r>
            <a:r>
              <a:rPr lang="fr-FR" sz="1000" dirty="0" err="1"/>
              <a:t>Variants</a:t>
            </a:r>
            <a:r>
              <a:rPr lang="fr-FR" sz="1000" dirty="0"/>
              <a:t> of </a:t>
            </a:r>
            <a:r>
              <a:rPr lang="fr-FR" sz="1000" dirty="0" err="1"/>
              <a:t>Dde</a:t>
            </a:r>
            <a:r>
              <a:rPr lang="fr-FR" sz="1000" dirty="0"/>
              <a:t> Amine </a:t>
            </a:r>
            <a:r>
              <a:rPr lang="fr-FR" sz="1000" dirty="0" err="1"/>
              <a:t>Protecting</a:t>
            </a:r>
            <a:r>
              <a:rPr lang="fr-FR" sz="1000" dirty="0"/>
              <a:t> Group for Solid Phase Peptide </a:t>
            </a:r>
            <a:r>
              <a:rPr lang="fr-FR" sz="1000" dirty="0" err="1"/>
              <a:t>Synthesis</a:t>
            </a:r>
            <a:r>
              <a:rPr lang="fr-FR" sz="1000" dirty="0"/>
              <a:t>. </a:t>
            </a:r>
            <a:r>
              <a:rPr lang="fr-FR" sz="1000" i="1" dirty="0" err="1"/>
              <a:t>Tetrahedron</a:t>
            </a:r>
            <a:r>
              <a:rPr lang="fr-FR" sz="1000" i="1" dirty="0"/>
              <a:t> </a:t>
            </a:r>
            <a:r>
              <a:rPr lang="fr-FR" sz="1000" i="1" dirty="0" err="1"/>
              <a:t>Lett</a:t>
            </a:r>
            <a:r>
              <a:rPr lang="fr-FR" sz="1000" dirty="0"/>
              <a:t>. 1998;39:1603-1606.</a:t>
            </a:r>
            <a:endParaRPr lang="fr-BE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D71D3FC-66C0-C44A-8A10-DAEDFCFC8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1020874"/>
            <a:ext cx="11607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9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8DFF5FE-7E2A-6646-9934-1E9356FFC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700" y="3226562"/>
            <a:ext cx="22479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CF7032-5881-8546-9B0B-FB2503783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0133" y="997015"/>
            <a:ext cx="1314241" cy="8986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75D575-1846-A74B-9EC9-23D7D024E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900" y="1090010"/>
            <a:ext cx="1778000" cy="1028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519B9A-11C0-EC43-ADFC-0AE61FDA4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014524"/>
            <a:ext cx="11607800" cy="228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SPPS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B8C8B9-D5E5-2945-A1AF-EEF970E8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36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33AA88F-48F7-FB46-8447-F58CFD52F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1733077"/>
            <a:ext cx="863600" cy="558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7967C6-E8F3-4D4A-A538-CD872B2BB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4017137"/>
            <a:ext cx="1384300" cy="685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3C047F-3F3E-3C47-B52D-B72CBC59A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000" y="5566156"/>
            <a:ext cx="749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435D49A-C2FA-394B-9895-1DF9D4972741}"/>
              </a:ext>
            </a:extLst>
          </p:cNvPr>
          <p:cNvSpPr txBox="1">
            <a:spLocks/>
          </p:cNvSpPr>
          <p:nvPr/>
        </p:nvSpPr>
        <p:spPr>
          <a:xfrm>
            <a:off x="6163504" y="1045028"/>
            <a:ext cx="4752703" cy="531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New synthesis of </a:t>
            </a:r>
            <a:r>
              <a:rPr lang="en-US" sz="1400" b="1" dirty="0"/>
              <a:t>VG </a:t>
            </a:r>
            <a:r>
              <a:rPr lang="en-US" sz="1400" dirty="0"/>
              <a:t>(published in </a:t>
            </a:r>
            <a:r>
              <a:rPr lang="en-US" sz="1400" i="1" dirty="0"/>
              <a:t>Org. </a:t>
            </a:r>
            <a:r>
              <a:rPr lang="en-US" sz="1400" i="1" dirty="0" err="1"/>
              <a:t>Biomol</a:t>
            </a:r>
            <a:r>
              <a:rPr lang="en-US" sz="1400" i="1" dirty="0"/>
              <a:t>. Chem.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Stereoselective synthesis of 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  <a:endParaRPr lang="en-US" sz="1400" dirty="0"/>
          </a:p>
          <a:p>
            <a:r>
              <a:rPr lang="en-US" sz="1400" dirty="0"/>
              <a:t>First stereoselective synthesis of </a:t>
            </a:r>
            <a:r>
              <a:rPr lang="en-US" sz="1400" b="1" dirty="0"/>
              <a:t>(3,4-</a:t>
            </a:r>
            <a:r>
              <a:rPr lang="en-US" sz="1400" b="1" baseline="300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H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r>
              <a:rPr lang="en-US" sz="1400" b="1" dirty="0"/>
              <a:t>)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r>
              <a:rPr lang="en-US" sz="1400" dirty="0"/>
              <a:t>First total stereoselective synthesis of </a:t>
            </a:r>
            <a:r>
              <a:rPr lang="en-US" sz="1400" b="1" dirty="0"/>
              <a:t>[3,4-</a:t>
            </a:r>
            <a:r>
              <a:rPr lang="en-US" sz="1400" b="1" baseline="30000" dirty="0">
                <a:solidFill>
                  <a:srgbClr val="FF0000"/>
                </a:solidFill>
              </a:rPr>
              <a:t>3</a:t>
            </a:r>
            <a:r>
              <a:rPr lang="en-US" sz="1400" b="1" dirty="0">
                <a:solidFill>
                  <a:srgbClr val="FF0000"/>
                </a:solidFill>
              </a:rPr>
              <a:t>H</a:t>
            </a:r>
            <a:r>
              <a:rPr lang="en-US" sz="1400" b="1" dirty="0"/>
              <a:t>]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pPr marL="0" indent="0">
              <a:buNone/>
            </a:pPr>
            <a:endParaRPr lang="en-US" sz="1400" b="1" dirty="0"/>
          </a:p>
          <a:p>
            <a:endParaRPr lang="en-US" sz="1400" b="1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b="1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To conclude…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B8C8B9-D5E5-2945-A1AF-EEF970E8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37</a:t>
            </a:fld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94377A2-ACD9-9942-A5F8-1B33B392C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4752703" cy="5131934"/>
          </a:xfrm>
        </p:spPr>
        <p:txBody>
          <a:bodyPr>
            <a:normAutofit/>
          </a:bodyPr>
          <a:lstStyle/>
          <a:p>
            <a:r>
              <a:rPr lang="en-US" sz="1400" dirty="0"/>
              <a:t>Highly optimized enantioselective synthesis of </a:t>
            </a:r>
            <a:r>
              <a:rPr lang="en-US" sz="1400" b="1" dirty="0"/>
              <a:t>(</a:t>
            </a:r>
            <a:r>
              <a:rPr lang="en-US" sz="1400" b="1" baseline="30000" dirty="0">
                <a:solidFill>
                  <a:srgbClr val="FF0000"/>
                </a:solidFill>
              </a:rPr>
              <a:t>13</a:t>
            </a:r>
            <a:r>
              <a:rPr lang="en-US" sz="1400" b="1" dirty="0">
                <a:solidFill>
                  <a:srgbClr val="FF0000"/>
                </a:solidFill>
              </a:rPr>
              <a:t>C</a:t>
            </a:r>
            <a:r>
              <a:rPr lang="en-US" sz="1400" b="1" dirty="0"/>
              <a:t>)AG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First stereoselective synthesis of </a:t>
            </a:r>
            <a:r>
              <a:rPr lang="en-US" sz="1400" b="1" dirty="0"/>
              <a:t>(1-</a:t>
            </a:r>
            <a:r>
              <a:rPr lang="en-US" sz="1400" b="1" baseline="30000" dirty="0">
                <a:solidFill>
                  <a:srgbClr val="FF0000"/>
                </a:solidFill>
              </a:rPr>
              <a:t>13</a:t>
            </a:r>
            <a:r>
              <a:rPr lang="en-US" sz="1400" b="1" dirty="0">
                <a:solidFill>
                  <a:srgbClr val="FF0000"/>
                </a:solidFill>
              </a:rPr>
              <a:t>C</a:t>
            </a:r>
            <a:r>
              <a:rPr lang="en-US" sz="1400" b="1" dirty="0"/>
              <a:t>)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pPr marL="0" indent="0">
              <a:buNone/>
            </a:pPr>
            <a:endParaRPr lang="en-US" sz="1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3BBA0D-6CAA-2F43-9619-0635B2454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436" y="1384707"/>
            <a:ext cx="4343400" cy="86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B39C1A-FC25-CC42-9DB0-589525EE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0" y="1384707"/>
            <a:ext cx="2641600" cy="965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C1368D-520B-9E44-955B-813F70BE7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400" y="2999944"/>
            <a:ext cx="3124200" cy="1117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060B46-118C-9545-9608-F5DE548EB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159" y="3824150"/>
            <a:ext cx="5918200" cy="11557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6E5FFF-5FCC-2148-B67B-9E82C878B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906" y="4397452"/>
            <a:ext cx="3492500" cy="6731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A1E316-7A34-AB43-9DFD-1FB1417B6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454" y="4954451"/>
            <a:ext cx="31369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To conclude…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B8C8B9-D5E5-2945-A1AF-EEF970E8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38</a:t>
            </a:fld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94377A2-ACD9-9942-A5F8-1B33B392C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4752703" cy="5131934"/>
          </a:xfrm>
        </p:spPr>
        <p:txBody>
          <a:bodyPr>
            <a:normAutofit/>
          </a:bodyPr>
          <a:lstStyle/>
          <a:p>
            <a:r>
              <a:rPr lang="en-US" sz="1400" dirty="0"/>
              <a:t>Synthesis of 5 </a:t>
            </a:r>
            <a:r>
              <a:rPr lang="en-US" sz="1400" b="1" dirty="0"/>
              <a:t>differentially protected </a:t>
            </a:r>
            <a:r>
              <a:rPr lang="en-US" sz="1400" b="1" i="1" dirty="0"/>
              <a:t>m</a:t>
            </a:r>
            <a:r>
              <a:rPr lang="en-US" sz="1400" b="1" dirty="0"/>
              <a:t>-A</a:t>
            </a:r>
            <a:r>
              <a:rPr lang="en-US" sz="1400" b="1" baseline="-25000" dirty="0"/>
              <a:t>2</a:t>
            </a:r>
            <a:r>
              <a:rPr lang="en-US" sz="1400" b="1" dirty="0"/>
              <a:t>pm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r>
              <a:rPr lang="en-US" sz="1400" dirty="0"/>
              <a:t>Introduction of four of these compounds in </a:t>
            </a:r>
            <a:r>
              <a:rPr lang="en-US" sz="1400" b="1" dirty="0"/>
              <a:t>SPPS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D15781-F0DE-874C-811F-BD316283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457051"/>
            <a:ext cx="6654800" cy="14097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FFC3878-A24C-EE43-8F95-C9AC42A8D355}"/>
              </a:ext>
            </a:extLst>
          </p:cNvPr>
          <p:cNvGrpSpPr/>
          <p:nvPr/>
        </p:nvGrpSpPr>
        <p:grpSpPr>
          <a:xfrm>
            <a:off x="2768600" y="3710215"/>
            <a:ext cx="5000534" cy="1397000"/>
            <a:chOff x="3369492" y="3710215"/>
            <a:chExt cx="5000534" cy="1397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7E53645-B961-D440-8AA8-3A7D5F7E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9492" y="3710215"/>
              <a:ext cx="2247900" cy="1397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FFE0CFF-8B56-DD41-9670-C17D1217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2126" y="3710215"/>
              <a:ext cx="2247900" cy="139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01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3A044F24-FA12-454B-B9E4-C2E7A5773963}"/>
              </a:ext>
            </a:extLst>
          </p:cNvPr>
          <p:cNvSpPr txBox="1"/>
          <p:nvPr/>
        </p:nvSpPr>
        <p:spPr>
          <a:xfrm>
            <a:off x="1256742" y="5158592"/>
            <a:ext cx="720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Mercier F, </a:t>
            </a:r>
            <a:r>
              <a:rPr lang="fr-FR" sz="1200" dirty="0" err="1"/>
              <a:t>Zervosen</a:t>
            </a:r>
            <a:r>
              <a:rPr lang="fr-FR" sz="1200" dirty="0"/>
              <a:t> A, Teller N, </a:t>
            </a:r>
            <a:r>
              <a:rPr lang="fr-FR" sz="1200" i="1" dirty="0"/>
              <a:t>et al</a:t>
            </a:r>
            <a:r>
              <a:rPr lang="fr-FR" sz="1200" dirty="0"/>
              <a:t>. 1,6-AnhMurNAc </a:t>
            </a:r>
            <a:r>
              <a:rPr lang="fr-FR" sz="1200" dirty="0" err="1"/>
              <a:t>derivatives</a:t>
            </a:r>
            <a:r>
              <a:rPr lang="fr-FR" sz="1200" dirty="0"/>
              <a:t> for </a:t>
            </a:r>
            <a:r>
              <a:rPr lang="fr-FR" sz="1200" dirty="0" err="1"/>
              <a:t>assay</a:t>
            </a:r>
            <a:r>
              <a:rPr lang="fr-FR" sz="1200" dirty="0"/>
              <a:t> </a:t>
            </a:r>
            <a:r>
              <a:rPr lang="fr-FR" sz="1200" dirty="0" err="1"/>
              <a:t>development</a:t>
            </a:r>
            <a:r>
              <a:rPr lang="fr-FR" sz="1200" dirty="0"/>
              <a:t> of </a:t>
            </a:r>
            <a:r>
              <a:rPr lang="fr-FR" sz="1200" dirty="0" err="1"/>
              <a:t>amidase</a:t>
            </a:r>
            <a:r>
              <a:rPr lang="fr-FR" sz="1200" dirty="0"/>
              <a:t> </a:t>
            </a:r>
            <a:r>
              <a:rPr lang="fr-FR" sz="1200" dirty="0" err="1"/>
              <a:t>AmiD</a:t>
            </a:r>
            <a:r>
              <a:rPr lang="fr-FR" sz="1200" dirty="0"/>
              <a:t>. </a:t>
            </a:r>
            <a:r>
              <a:rPr lang="fr-FR" sz="1200" i="1" dirty="0" err="1"/>
              <a:t>Bioorganic</a:t>
            </a:r>
            <a:r>
              <a:rPr lang="fr-FR" sz="1200" i="1" dirty="0"/>
              <a:t> Med </a:t>
            </a:r>
            <a:r>
              <a:rPr lang="fr-FR" sz="1200" i="1" dirty="0" err="1"/>
              <a:t>Chem</a:t>
            </a:r>
            <a:r>
              <a:rPr lang="fr-FR" sz="1200" dirty="0"/>
              <a:t>. 2010;18(21):7422-7431. </a:t>
            </a:r>
            <a:endParaRPr lang="en-US" sz="12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 dirty="0"/>
              <a:t>Perspectives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B8C8B9-D5E5-2945-A1AF-EEF970E8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39</a:t>
            </a:fld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94377A2-ACD9-9942-A5F8-1B33B392C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335016" cy="51319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Publication of the synthesis of </a:t>
            </a:r>
            <a:r>
              <a:rPr lang="en-US" sz="1800" b="1" i="1" dirty="0"/>
              <a:t>m</a:t>
            </a:r>
            <a:r>
              <a:rPr lang="en-US" sz="1800" b="1" dirty="0"/>
              <a:t>-A</a:t>
            </a:r>
            <a:r>
              <a:rPr lang="en-US" sz="1800" b="1" baseline="-25000" dirty="0"/>
              <a:t>2</a:t>
            </a:r>
            <a:r>
              <a:rPr lang="en-US" sz="1800" b="1" dirty="0"/>
              <a:t>pm</a:t>
            </a:r>
            <a:r>
              <a:rPr lang="en-US" sz="1800" dirty="0"/>
              <a:t>, </a:t>
            </a:r>
            <a:r>
              <a:rPr lang="en-US" sz="1800" b="1" dirty="0"/>
              <a:t>(3,4-</a:t>
            </a:r>
            <a:r>
              <a:rPr lang="en-US" sz="1800" b="1" baseline="30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H</a:t>
            </a:r>
            <a:r>
              <a:rPr lang="en-US" sz="1800" b="1" baseline="-25000" dirty="0">
                <a:solidFill>
                  <a:srgbClr val="FF0000"/>
                </a:solidFill>
              </a:rPr>
              <a:t>2</a:t>
            </a:r>
            <a:r>
              <a:rPr lang="en-US" sz="1800" b="1" dirty="0"/>
              <a:t>)</a:t>
            </a:r>
            <a:r>
              <a:rPr lang="en-US" sz="1800" b="1" i="1" dirty="0"/>
              <a:t>m</a:t>
            </a:r>
            <a:r>
              <a:rPr lang="en-US" sz="1800" b="1" dirty="0"/>
              <a:t>-A</a:t>
            </a:r>
            <a:r>
              <a:rPr lang="en-US" sz="1800" b="1" baseline="-25000" dirty="0"/>
              <a:t>2</a:t>
            </a:r>
            <a:r>
              <a:rPr lang="en-US" sz="1800" b="1" dirty="0"/>
              <a:t>pm</a:t>
            </a:r>
            <a:r>
              <a:rPr lang="en-US" sz="1800" dirty="0"/>
              <a:t> and </a:t>
            </a:r>
            <a:r>
              <a:rPr lang="en-US" sz="1800" b="1" dirty="0"/>
              <a:t>(1-</a:t>
            </a:r>
            <a:r>
              <a:rPr lang="en-US" sz="1800" b="1" baseline="30000" dirty="0">
                <a:solidFill>
                  <a:srgbClr val="FF0000"/>
                </a:solidFill>
              </a:rPr>
              <a:t>13</a:t>
            </a:r>
            <a:r>
              <a:rPr lang="en-US" sz="1800" b="1" dirty="0">
                <a:solidFill>
                  <a:srgbClr val="FF0000"/>
                </a:solidFill>
              </a:rPr>
              <a:t>C</a:t>
            </a:r>
            <a:r>
              <a:rPr lang="en-US" sz="1800" b="1" dirty="0"/>
              <a:t>)</a:t>
            </a:r>
            <a:r>
              <a:rPr lang="en-US" sz="1800" b="1" i="1" dirty="0"/>
              <a:t>m</a:t>
            </a:r>
            <a:r>
              <a:rPr lang="en-US" sz="1800" b="1" dirty="0"/>
              <a:t>-A</a:t>
            </a:r>
            <a:r>
              <a:rPr lang="en-US" sz="1800" b="1" baseline="-25000" dirty="0"/>
              <a:t>2</a:t>
            </a:r>
            <a:r>
              <a:rPr lang="en-US" sz="1800" b="1" dirty="0"/>
              <a:t>pm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Two groups expressed their interest in </a:t>
            </a:r>
            <a:r>
              <a:rPr lang="en-US" sz="1800" b="1" dirty="0"/>
              <a:t>[3,4-</a:t>
            </a:r>
            <a:r>
              <a:rPr lang="en-US" sz="1800" b="1" baseline="30000" dirty="0">
                <a:solidFill>
                  <a:srgbClr val="FF0000"/>
                </a:solidFill>
              </a:rPr>
              <a:t>3</a:t>
            </a:r>
            <a:r>
              <a:rPr lang="en-US" sz="1800" b="1" dirty="0">
                <a:solidFill>
                  <a:srgbClr val="FF0000"/>
                </a:solidFill>
              </a:rPr>
              <a:t>H</a:t>
            </a:r>
            <a:r>
              <a:rPr lang="en-US" sz="1800" b="1" dirty="0"/>
              <a:t>]</a:t>
            </a:r>
            <a:r>
              <a:rPr lang="en-US" sz="1800" b="1" i="1" dirty="0"/>
              <a:t>m</a:t>
            </a:r>
            <a:r>
              <a:rPr lang="en-US" sz="1800" b="1" dirty="0"/>
              <a:t>-A</a:t>
            </a:r>
            <a:r>
              <a:rPr lang="en-US" sz="1800" b="1" baseline="-25000" dirty="0"/>
              <a:t>2</a:t>
            </a:r>
            <a:r>
              <a:rPr lang="en-US" sz="1800" b="1" dirty="0"/>
              <a:t>pm</a:t>
            </a:r>
            <a:r>
              <a:rPr lang="en-US" sz="1800" dirty="0"/>
              <a:t> to study PG metabolism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 new set of protecting groups has been found for the preparation of </a:t>
            </a:r>
            <a:r>
              <a:rPr lang="en-US" sz="1800" b="1" dirty="0"/>
              <a:t>PEP1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Peptides made accessible though the development of this strategy will be used as</a:t>
            </a:r>
          </a:p>
          <a:p>
            <a:pPr lvl="1"/>
            <a:r>
              <a:rPr lang="en-US" sz="1400" dirty="0"/>
              <a:t>Chromatography and MS references for the study of the </a:t>
            </a:r>
            <a:r>
              <a:rPr lang="en-US" sz="1400" dirty="0">
                <a:latin typeface="Symbol" pitchFamily="2" charset="2"/>
              </a:rPr>
              <a:t>b</a:t>
            </a:r>
            <a:r>
              <a:rPr lang="en-US" sz="1400" dirty="0"/>
              <a:t>-lactamase induction in </a:t>
            </a:r>
            <a:r>
              <a:rPr lang="en-US" sz="1400" i="1" dirty="0"/>
              <a:t>B. licheniformis</a:t>
            </a:r>
          </a:p>
          <a:p>
            <a:pPr lvl="1"/>
            <a:r>
              <a:rPr lang="en-US" sz="1400" dirty="0"/>
              <a:t>Substrates for the study of the human innate immune system</a:t>
            </a:r>
          </a:p>
          <a:p>
            <a:pPr lvl="1"/>
            <a:r>
              <a:rPr lang="en-US" sz="1400" dirty="0"/>
              <a:t>Substrates for enzymatic and crystallographic studies of PBPs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This strategy is also usable for</a:t>
            </a:r>
          </a:p>
          <a:p>
            <a:pPr lvl="1">
              <a:lnSpc>
                <a:spcPct val="150000"/>
              </a:lnSpc>
            </a:pPr>
            <a:r>
              <a:rPr lang="en-US" sz="1400" dirty="0"/>
              <a:t>The preparation of modified (amidated) peptidoglycan fragments</a:t>
            </a:r>
          </a:p>
          <a:p>
            <a:pPr lvl="1">
              <a:lnSpc>
                <a:spcPct val="150000"/>
              </a:lnSpc>
            </a:pPr>
            <a:r>
              <a:rPr lang="en-US" sz="1400" dirty="0"/>
              <a:t>The preparation of anhydromuropeptides via SPPS</a:t>
            </a:r>
          </a:p>
          <a:p>
            <a:pPr>
              <a:lnSpc>
                <a:spcPct val="150000"/>
              </a:lnSpc>
            </a:pPr>
            <a:endParaRPr lang="en-US" sz="18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7A40515-6CAB-7C46-8374-D74E0844A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902" y="2439053"/>
            <a:ext cx="2968303" cy="28786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02EC7D-3469-F84F-B125-C864B162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81" y="1389374"/>
            <a:ext cx="1994660" cy="44037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8F5ACA0-374F-854A-A816-4C91C4ED53A7}"/>
              </a:ext>
            </a:extLst>
          </p:cNvPr>
          <p:cNvSpPr txBox="1"/>
          <p:nvPr/>
        </p:nvSpPr>
        <p:spPr>
          <a:xfrm>
            <a:off x="1256742" y="4770286"/>
            <a:ext cx="688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Ngadjeua</a:t>
            </a:r>
            <a:r>
              <a:rPr lang="fr-FR" sz="1200" dirty="0"/>
              <a:t> F, </a:t>
            </a:r>
            <a:r>
              <a:rPr lang="fr-FR" sz="1200" dirty="0" err="1"/>
              <a:t>Braud</a:t>
            </a:r>
            <a:r>
              <a:rPr lang="fr-FR" sz="1200" dirty="0"/>
              <a:t> E, </a:t>
            </a:r>
            <a:r>
              <a:rPr lang="fr-FR" sz="1200" dirty="0" err="1"/>
              <a:t>Saidjalolov</a:t>
            </a:r>
            <a:r>
              <a:rPr lang="fr-FR" sz="1200" dirty="0"/>
              <a:t> S, </a:t>
            </a:r>
            <a:r>
              <a:rPr lang="fr-FR" sz="1200" i="1" dirty="0"/>
              <a:t>et al</a:t>
            </a:r>
            <a:r>
              <a:rPr lang="fr-FR" sz="1200" dirty="0"/>
              <a:t>. Critical Impact of </a:t>
            </a:r>
            <a:r>
              <a:rPr lang="fr-FR" sz="1200" dirty="0" err="1"/>
              <a:t>Peptidoglycan</a:t>
            </a:r>
            <a:r>
              <a:rPr lang="fr-FR" sz="1200" dirty="0"/>
              <a:t> </a:t>
            </a:r>
            <a:r>
              <a:rPr lang="fr-FR" sz="1200" dirty="0" err="1"/>
              <a:t>Precursor</a:t>
            </a:r>
            <a:r>
              <a:rPr lang="fr-FR" sz="1200" dirty="0"/>
              <a:t> </a:t>
            </a:r>
            <a:r>
              <a:rPr lang="fr-FR" sz="1200" dirty="0" err="1"/>
              <a:t>Amidation</a:t>
            </a:r>
            <a:r>
              <a:rPr lang="fr-FR" sz="1200" dirty="0"/>
              <a:t> on the Activity of L,D-</a:t>
            </a:r>
            <a:r>
              <a:rPr lang="fr-FR" sz="1200" dirty="0" err="1"/>
              <a:t>Transpeptidases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Enterococcus</a:t>
            </a:r>
            <a:r>
              <a:rPr lang="fr-FR" sz="1200" dirty="0"/>
              <a:t> </a:t>
            </a:r>
            <a:r>
              <a:rPr lang="fr-FR" sz="1200" dirty="0" err="1"/>
              <a:t>faecium</a:t>
            </a:r>
            <a:r>
              <a:rPr lang="fr-FR" sz="1200" dirty="0"/>
              <a:t> and </a:t>
            </a:r>
            <a:r>
              <a:rPr lang="fr-FR" sz="1200" dirty="0" err="1"/>
              <a:t>Mycobacterium</a:t>
            </a:r>
            <a:r>
              <a:rPr lang="fr-FR" sz="1200" dirty="0"/>
              <a:t> </a:t>
            </a:r>
            <a:r>
              <a:rPr lang="fr-FR" sz="1200" dirty="0" err="1"/>
              <a:t>tuberculosis</a:t>
            </a:r>
            <a:r>
              <a:rPr lang="fr-FR" sz="1200" dirty="0"/>
              <a:t>.</a:t>
            </a:r>
          </a:p>
          <a:p>
            <a:r>
              <a:rPr lang="fr-FR" sz="1200" i="1" dirty="0" err="1"/>
              <a:t>Chem</a:t>
            </a:r>
            <a:r>
              <a:rPr lang="fr-FR" sz="1200" i="1" dirty="0"/>
              <a:t> </a:t>
            </a:r>
            <a:r>
              <a:rPr lang="fr-FR" sz="1200" i="1" dirty="0" err="1"/>
              <a:t>Eur</a:t>
            </a:r>
            <a:r>
              <a:rPr lang="fr-FR" sz="1200" i="1" dirty="0"/>
              <a:t> J</a:t>
            </a:r>
            <a:r>
              <a:rPr lang="fr-FR" sz="1200" dirty="0"/>
              <a:t>. 2018;(24):5743-5747.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1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CB83534-C449-054F-821E-25F6A602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EB854F-2B07-FB4C-B886-10B9EDF48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A4115C09-41D0-3D48-90B3-C25FAE00D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Bacteria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633B184-AA9E-5A4E-A977-3F9EB76B55C8}"/>
              </a:ext>
            </a:extLst>
          </p:cNvPr>
          <p:cNvCxnSpPr>
            <a:cxnSpLocks/>
          </p:cNvCxnSpPr>
          <p:nvPr/>
        </p:nvCxnSpPr>
        <p:spPr>
          <a:xfrm flipV="1">
            <a:off x="3642136" y="2515352"/>
            <a:ext cx="1161826" cy="111879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260031C-0CB9-4447-8500-0F7BC3473852}"/>
              </a:ext>
            </a:extLst>
          </p:cNvPr>
          <p:cNvCxnSpPr>
            <a:cxnSpLocks/>
          </p:cNvCxnSpPr>
          <p:nvPr/>
        </p:nvCxnSpPr>
        <p:spPr>
          <a:xfrm flipV="1">
            <a:off x="3271421" y="1963467"/>
            <a:ext cx="1167005" cy="75886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D306E71-00E9-5D4C-9FC9-1769B037FDCB}"/>
              </a:ext>
            </a:extLst>
          </p:cNvPr>
          <p:cNvCxnSpPr>
            <a:cxnSpLocks/>
          </p:cNvCxnSpPr>
          <p:nvPr/>
        </p:nvCxnSpPr>
        <p:spPr>
          <a:xfrm>
            <a:off x="2876550" y="1548675"/>
            <a:ext cx="1263002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11DB962-1C26-0747-BB98-35525041D53E}"/>
              </a:ext>
            </a:extLst>
          </p:cNvPr>
          <p:cNvCxnSpPr>
            <a:cxnSpLocks/>
          </p:cNvCxnSpPr>
          <p:nvPr/>
        </p:nvCxnSpPr>
        <p:spPr>
          <a:xfrm flipV="1">
            <a:off x="4120179" y="3170821"/>
            <a:ext cx="1149836" cy="111879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0383065-5EAB-D447-A67B-3A126F285C5E}"/>
              </a:ext>
            </a:extLst>
          </p:cNvPr>
          <p:cNvCxnSpPr>
            <a:cxnSpLocks/>
          </p:cNvCxnSpPr>
          <p:nvPr/>
        </p:nvCxnSpPr>
        <p:spPr>
          <a:xfrm flipV="1">
            <a:off x="5192569" y="3790293"/>
            <a:ext cx="676276" cy="145884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6117B3B-4E3F-6545-A94B-942247E580C8}"/>
              </a:ext>
            </a:extLst>
          </p:cNvPr>
          <p:cNvCxnSpPr>
            <a:cxnSpLocks/>
          </p:cNvCxnSpPr>
          <p:nvPr/>
        </p:nvCxnSpPr>
        <p:spPr>
          <a:xfrm flipH="1" flipV="1">
            <a:off x="6245364" y="3923802"/>
            <a:ext cx="327762" cy="132533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7B4F635-FDA5-E346-A019-DC9A46DE67D3}"/>
              </a:ext>
            </a:extLst>
          </p:cNvPr>
          <p:cNvCxnSpPr>
            <a:cxnSpLocks/>
          </p:cNvCxnSpPr>
          <p:nvPr/>
        </p:nvCxnSpPr>
        <p:spPr>
          <a:xfrm flipH="1">
            <a:off x="6473513" y="3074748"/>
            <a:ext cx="1118148" cy="53252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B67924D-D804-0146-A805-425EDA544906}"/>
              </a:ext>
            </a:extLst>
          </p:cNvPr>
          <p:cNvCxnSpPr>
            <a:cxnSpLocks/>
          </p:cNvCxnSpPr>
          <p:nvPr/>
        </p:nvCxnSpPr>
        <p:spPr>
          <a:xfrm flipH="1">
            <a:off x="5967598" y="2091529"/>
            <a:ext cx="1118148" cy="84273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9B60690-A62F-A24A-90F9-5C223CFFFACD}"/>
              </a:ext>
            </a:extLst>
          </p:cNvPr>
          <p:cNvCxnSpPr>
            <a:cxnSpLocks/>
          </p:cNvCxnSpPr>
          <p:nvPr/>
        </p:nvCxnSpPr>
        <p:spPr>
          <a:xfrm flipH="1">
            <a:off x="5309771" y="1290411"/>
            <a:ext cx="1008093" cy="108232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4542FEA-9098-664B-90AF-316B9218BD21}"/>
              </a:ext>
            </a:extLst>
          </p:cNvPr>
          <p:cNvCxnSpPr>
            <a:cxnSpLocks/>
          </p:cNvCxnSpPr>
          <p:nvPr/>
        </p:nvCxnSpPr>
        <p:spPr>
          <a:xfrm flipH="1">
            <a:off x="4803963" y="711857"/>
            <a:ext cx="1064882" cy="98639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594BFE1-60E2-3948-A8EF-E5BACF92DACF}"/>
              </a:ext>
            </a:extLst>
          </p:cNvPr>
          <p:cNvCxnSpPr>
            <a:cxnSpLocks/>
          </p:cNvCxnSpPr>
          <p:nvPr/>
        </p:nvCxnSpPr>
        <p:spPr>
          <a:xfrm flipH="1">
            <a:off x="4303781" y="2299380"/>
            <a:ext cx="289527" cy="2336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85D25F1-AF60-E049-BCBB-FC86563EAA64}"/>
              </a:ext>
            </a:extLst>
          </p:cNvPr>
          <p:cNvCxnSpPr>
            <a:cxnSpLocks/>
          </p:cNvCxnSpPr>
          <p:nvPr/>
        </p:nvCxnSpPr>
        <p:spPr>
          <a:xfrm flipH="1">
            <a:off x="4771032" y="2865623"/>
            <a:ext cx="289527" cy="2336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61A1E87-B313-8B49-96FF-85932DE61101}"/>
              </a:ext>
            </a:extLst>
          </p:cNvPr>
          <p:cNvCxnSpPr>
            <a:cxnSpLocks/>
          </p:cNvCxnSpPr>
          <p:nvPr/>
        </p:nvCxnSpPr>
        <p:spPr>
          <a:xfrm flipH="1">
            <a:off x="5309576" y="3517751"/>
            <a:ext cx="221131" cy="2436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DAD75EC-FFBD-EC4B-8970-04EEA6A8D3D9}"/>
              </a:ext>
            </a:extLst>
          </p:cNvPr>
          <p:cNvCxnSpPr>
            <a:cxnSpLocks/>
          </p:cNvCxnSpPr>
          <p:nvPr/>
        </p:nvCxnSpPr>
        <p:spPr>
          <a:xfrm flipH="1">
            <a:off x="6017709" y="3923802"/>
            <a:ext cx="75600" cy="2889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08730DD-F8D5-4B4F-A946-494BA5366B99}"/>
              </a:ext>
            </a:extLst>
          </p:cNvPr>
          <p:cNvCxnSpPr>
            <a:cxnSpLocks/>
          </p:cNvCxnSpPr>
          <p:nvPr/>
        </p:nvCxnSpPr>
        <p:spPr>
          <a:xfrm>
            <a:off x="6409245" y="3790293"/>
            <a:ext cx="240336" cy="22891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2CCDFD1-DB06-9843-8F4B-D4F5B5BFFCB0}"/>
              </a:ext>
            </a:extLst>
          </p:cNvPr>
          <p:cNvCxnSpPr>
            <a:cxnSpLocks/>
          </p:cNvCxnSpPr>
          <p:nvPr/>
        </p:nvCxnSpPr>
        <p:spPr>
          <a:xfrm flipV="1">
            <a:off x="6205258" y="3117288"/>
            <a:ext cx="225211" cy="2245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A1B3B1C-2E99-B847-A465-7733EC9139A0}"/>
              </a:ext>
            </a:extLst>
          </p:cNvPr>
          <p:cNvCxnSpPr>
            <a:cxnSpLocks/>
          </p:cNvCxnSpPr>
          <p:nvPr/>
        </p:nvCxnSpPr>
        <p:spPr>
          <a:xfrm flipV="1">
            <a:off x="5651172" y="2428988"/>
            <a:ext cx="225211" cy="2245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C2ED24B-BBC5-D64F-812C-FE0A20811CF1}"/>
              </a:ext>
            </a:extLst>
          </p:cNvPr>
          <p:cNvCxnSpPr>
            <a:cxnSpLocks/>
          </p:cNvCxnSpPr>
          <p:nvPr/>
        </p:nvCxnSpPr>
        <p:spPr>
          <a:xfrm flipV="1">
            <a:off x="5079963" y="1786854"/>
            <a:ext cx="225211" cy="2245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99BEAC87-A64D-0C40-A8A3-28360DB0188C}"/>
              </a:ext>
            </a:extLst>
          </p:cNvPr>
          <p:cNvCxnSpPr>
            <a:cxnSpLocks/>
          </p:cNvCxnSpPr>
          <p:nvPr/>
        </p:nvCxnSpPr>
        <p:spPr>
          <a:xfrm flipV="1">
            <a:off x="4552629" y="1193131"/>
            <a:ext cx="225211" cy="2245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08933A1-9DCC-9F40-B1C7-2D0BFEA6DFC7}"/>
              </a:ext>
            </a:extLst>
          </p:cNvPr>
          <p:cNvCxnSpPr>
            <a:cxnSpLocks/>
          </p:cNvCxnSpPr>
          <p:nvPr/>
        </p:nvCxnSpPr>
        <p:spPr>
          <a:xfrm flipH="1" flipV="1">
            <a:off x="4094512" y="1032386"/>
            <a:ext cx="155479" cy="30680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25B3EAC-2B1D-E645-8AC3-A576B118161A}"/>
              </a:ext>
            </a:extLst>
          </p:cNvPr>
          <p:cNvCxnSpPr>
            <a:cxnSpLocks/>
          </p:cNvCxnSpPr>
          <p:nvPr/>
        </p:nvCxnSpPr>
        <p:spPr>
          <a:xfrm flipH="1">
            <a:off x="3876212" y="1765407"/>
            <a:ext cx="274098" cy="1563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762A07D-A049-774C-851D-BCCDEB234FE6}"/>
              </a:ext>
            </a:extLst>
          </p:cNvPr>
          <p:cNvSpPr/>
          <p:nvPr/>
        </p:nvSpPr>
        <p:spPr>
          <a:xfrm>
            <a:off x="8199071" y="2279134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nucleoid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E242334-4F90-144C-B9F1-DAC9A0273C6E}"/>
              </a:ext>
            </a:extLst>
          </p:cNvPr>
          <p:cNvCxnSpPr>
            <a:cxnSpLocks/>
          </p:cNvCxnSpPr>
          <p:nvPr/>
        </p:nvCxnSpPr>
        <p:spPr>
          <a:xfrm>
            <a:off x="5308599" y="2463800"/>
            <a:ext cx="29111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0B1C113-3F54-6F4F-95EB-AADF574F6D65}"/>
              </a:ext>
            </a:extLst>
          </p:cNvPr>
          <p:cNvCxnSpPr>
            <a:cxnSpLocks/>
          </p:cNvCxnSpPr>
          <p:nvPr/>
        </p:nvCxnSpPr>
        <p:spPr>
          <a:xfrm>
            <a:off x="6412159" y="3099583"/>
            <a:ext cx="18075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6D16819-7582-BE40-97EB-A34D81D987FF}"/>
              </a:ext>
            </a:extLst>
          </p:cNvPr>
          <p:cNvSpPr/>
          <p:nvPr/>
        </p:nvSpPr>
        <p:spPr>
          <a:xfrm>
            <a:off x="8199071" y="2914917"/>
            <a:ext cx="915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plasmid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24FEED-124D-674B-A4B6-46FB1FD8B4CF}"/>
              </a:ext>
            </a:extLst>
          </p:cNvPr>
          <p:cNvSpPr/>
          <p:nvPr/>
        </p:nvSpPr>
        <p:spPr>
          <a:xfrm>
            <a:off x="8199070" y="3454394"/>
            <a:ext cx="1206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ribosomes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5AEBC6F-19C8-5946-A196-C5B3E883BC47}"/>
              </a:ext>
            </a:extLst>
          </p:cNvPr>
          <p:cNvCxnSpPr>
            <a:cxnSpLocks/>
          </p:cNvCxnSpPr>
          <p:nvPr/>
        </p:nvCxnSpPr>
        <p:spPr>
          <a:xfrm>
            <a:off x="6702136" y="3651760"/>
            <a:ext cx="15176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4555DDA-9FE7-244A-A41E-3E0F053C6C2A}"/>
              </a:ext>
            </a:extLst>
          </p:cNvPr>
          <p:cNvCxnSpPr>
            <a:cxnSpLocks/>
          </p:cNvCxnSpPr>
          <p:nvPr/>
        </p:nvCxnSpPr>
        <p:spPr>
          <a:xfrm>
            <a:off x="4446083" y="5725246"/>
            <a:ext cx="280510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6C097701-2148-AE44-9CF3-448445437EF7}"/>
              </a:ext>
            </a:extLst>
          </p:cNvPr>
          <p:cNvSpPr/>
          <p:nvPr/>
        </p:nvSpPr>
        <p:spPr>
          <a:xfrm>
            <a:off x="3610360" y="5540580"/>
            <a:ext cx="857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flagella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9C5344-6CF7-6446-A4FE-87686E010DD8}"/>
              </a:ext>
            </a:extLst>
          </p:cNvPr>
          <p:cNvSpPr/>
          <p:nvPr/>
        </p:nvSpPr>
        <p:spPr>
          <a:xfrm>
            <a:off x="1528885" y="1585314"/>
            <a:ext cx="810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vesicle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75CC9026-EDD2-E24A-84C7-9C4FAF09CB7A}"/>
              </a:ext>
            </a:extLst>
          </p:cNvPr>
          <p:cNvCxnSpPr>
            <a:cxnSpLocks/>
          </p:cNvCxnSpPr>
          <p:nvPr/>
        </p:nvCxnSpPr>
        <p:spPr>
          <a:xfrm>
            <a:off x="2306264" y="1769980"/>
            <a:ext cx="170535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4EB3D32-F32F-5B45-A7CA-E30C97C1F2D1}"/>
              </a:ext>
            </a:extLst>
          </p:cNvPr>
          <p:cNvCxnSpPr>
            <a:cxnSpLocks/>
          </p:cNvCxnSpPr>
          <p:nvPr/>
        </p:nvCxnSpPr>
        <p:spPr>
          <a:xfrm flipH="1">
            <a:off x="7251192" y="5248656"/>
            <a:ext cx="968549" cy="4765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024E46C-AA6E-8A46-AC4F-AEAEBC864E9A}"/>
              </a:ext>
            </a:extLst>
          </p:cNvPr>
          <p:cNvCxnSpPr>
            <a:cxnSpLocks/>
          </p:cNvCxnSpPr>
          <p:nvPr/>
        </p:nvCxnSpPr>
        <p:spPr>
          <a:xfrm flipH="1" flipV="1">
            <a:off x="7251192" y="5725246"/>
            <a:ext cx="877824" cy="47438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C2E2538-C0B5-094B-85D2-A0F0C4C76A94}"/>
              </a:ext>
            </a:extLst>
          </p:cNvPr>
          <p:cNvCxnSpPr>
            <a:cxnSpLocks/>
          </p:cNvCxnSpPr>
          <p:nvPr/>
        </p:nvCxnSpPr>
        <p:spPr>
          <a:xfrm flipV="1">
            <a:off x="6483927" y="3651759"/>
            <a:ext cx="218209" cy="3539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12F154A-9C51-254E-A2F3-3BD1D5839947}"/>
              </a:ext>
            </a:extLst>
          </p:cNvPr>
          <p:cNvCxnSpPr>
            <a:cxnSpLocks/>
          </p:cNvCxnSpPr>
          <p:nvPr/>
        </p:nvCxnSpPr>
        <p:spPr>
          <a:xfrm flipV="1">
            <a:off x="6302086" y="3651759"/>
            <a:ext cx="400050" cy="1719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CA78C6B0-331D-6744-9BF6-8A4C07611255}"/>
              </a:ext>
            </a:extLst>
          </p:cNvPr>
          <p:cNvCxnSpPr>
            <a:cxnSpLocks/>
          </p:cNvCxnSpPr>
          <p:nvPr/>
        </p:nvCxnSpPr>
        <p:spPr>
          <a:xfrm>
            <a:off x="2306264" y="3833223"/>
            <a:ext cx="142490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5793A77-6AA3-7642-9558-9E39891D94EC}"/>
              </a:ext>
            </a:extLst>
          </p:cNvPr>
          <p:cNvCxnSpPr>
            <a:cxnSpLocks/>
          </p:cNvCxnSpPr>
          <p:nvPr/>
        </p:nvCxnSpPr>
        <p:spPr>
          <a:xfrm flipV="1">
            <a:off x="3731172" y="3651759"/>
            <a:ext cx="472613" cy="1814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6CF2440-A63B-D540-9814-216D7F36EB21}"/>
              </a:ext>
            </a:extLst>
          </p:cNvPr>
          <p:cNvCxnSpPr>
            <a:cxnSpLocks/>
          </p:cNvCxnSpPr>
          <p:nvPr/>
        </p:nvCxnSpPr>
        <p:spPr>
          <a:xfrm>
            <a:off x="3731171" y="3833223"/>
            <a:ext cx="280445" cy="17247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32A00BC-D096-7E48-9849-1E46BDA3DA74}"/>
              </a:ext>
            </a:extLst>
          </p:cNvPr>
          <p:cNvSpPr/>
          <p:nvPr/>
        </p:nvSpPr>
        <p:spPr>
          <a:xfrm>
            <a:off x="1341092" y="3651759"/>
            <a:ext cx="97334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fimbriae</a:t>
            </a:r>
            <a:endParaRPr lang="fr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EDE87D8-999C-4848-917D-D0720C6E8BD6}"/>
              </a:ext>
            </a:extLst>
          </p:cNvPr>
          <p:cNvSpPr/>
          <p:nvPr/>
        </p:nvSpPr>
        <p:spPr>
          <a:xfrm>
            <a:off x="8199071" y="1381061"/>
            <a:ext cx="2016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peptidoglycan layer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9A1901FB-7931-E242-99F4-43C3C536F3AD}"/>
              </a:ext>
            </a:extLst>
          </p:cNvPr>
          <p:cNvCxnSpPr>
            <a:cxnSpLocks/>
          </p:cNvCxnSpPr>
          <p:nvPr/>
        </p:nvCxnSpPr>
        <p:spPr>
          <a:xfrm>
            <a:off x="5308599" y="1565727"/>
            <a:ext cx="29111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12A327D-6423-3B4D-8CB6-5D696BC3D8C3}"/>
              </a:ext>
            </a:extLst>
          </p:cNvPr>
          <p:cNvSpPr/>
          <p:nvPr/>
        </p:nvSpPr>
        <p:spPr>
          <a:xfrm>
            <a:off x="8199071" y="1667023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Symbol" pitchFamily="2" charset="2"/>
                <a:sym typeface="Wingdings" pitchFamily="2" charset="2"/>
              </a:rPr>
              <a:t>→</a:t>
            </a:r>
            <a:r>
              <a:rPr lang="en-US">
                <a:sym typeface="Wingdings" pitchFamily="2" charset="2"/>
              </a:rPr>
              <a:t> </a:t>
            </a:r>
            <a:r>
              <a:rPr lang="en-US"/>
              <a:t>antibiotic target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79DB9939-EA60-194F-A264-16C6A48FA750}"/>
              </a:ext>
            </a:extLst>
          </p:cNvPr>
          <p:cNvGrpSpPr/>
          <p:nvPr/>
        </p:nvGrpSpPr>
        <p:grpSpPr>
          <a:xfrm>
            <a:off x="3419475" y="666750"/>
            <a:ext cx="3562350" cy="4286250"/>
            <a:chOff x="3419475" y="666750"/>
            <a:chExt cx="3562350" cy="4286250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E1C61BD8-B2D5-434F-A042-5133AE112831}"/>
                </a:ext>
              </a:extLst>
            </p:cNvPr>
            <p:cNvSpPr/>
            <p:nvPr/>
          </p:nvSpPr>
          <p:spPr>
            <a:xfrm>
              <a:off x="4508500" y="3213100"/>
              <a:ext cx="330200" cy="647700"/>
            </a:xfrm>
            <a:custGeom>
              <a:avLst/>
              <a:gdLst>
                <a:gd name="connsiteX0" fmla="*/ 330200 w 330200"/>
                <a:gd name="connsiteY0" fmla="*/ 0 h 647700"/>
                <a:gd name="connsiteX1" fmla="*/ 88900 w 330200"/>
                <a:gd name="connsiteY1" fmla="*/ 76200 h 647700"/>
                <a:gd name="connsiteX2" fmla="*/ 114300 w 330200"/>
                <a:gd name="connsiteY2" fmla="*/ 368300 h 647700"/>
                <a:gd name="connsiteX3" fmla="*/ 0 w 330200"/>
                <a:gd name="connsiteY3" fmla="*/ 431800 h 647700"/>
                <a:gd name="connsiteX4" fmla="*/ 38100 w 33020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47700">
                  <a:moveTo>
                    <a:pt x="330200" y="0"/>
                  </a:moveTo>
                  <a:lnTo>
                    <a:pt x="88900" y="76200"/>
                  </a:lnTo>
                  <a:lnTo>
                    <a:pt x="114300" y="368300"/>
                  </a:lnTo>
                  <a:lnTo>
                    <a:pt x="0" y="431800"/>
                  </a:lnTo>
                  <a:lnTo>
                    <a:pt x="38100" y="6477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43719834-9726-5C45-A8CA-76006CB37B20}"/>
                </a:ext>
              </a:extLst>
            </p:cNvPr>
            <p:cNvSpPr/>
            <p:nvPr/>
          </p:nvSpPr>
          <p:spPr>
            <a:xfrm>
              <a:off x="4136571" y="3331029"/>
              <a:ext cx="478972" cy="228600"/>
            </a:xfrm>
            <a:custGeom>
              <a:avLst/>
              <a:gdLst>
                <a:gd name="connsiteX0" fmla="*/ 478972 w 478972"/>
                <a:gd name="connsiteY0" fmla="*/ 195942 h 228600"/>
                <a:gd name="connsiteX1" fmla="*/ 326572 w 478972"/>
                <a:gd name="connsiteY1" fmla="*/ 228600 h 228600"/>
                <a:gd name="connsiteX2" fmla="*/ 239486 w 478972"/>
                <a:gd name="connsiteY2" fmla="*/ 141514 h 228600"/>
                <a:gd name="connsiteX3" fmla="*/ 185058 w 478972"/>
                <a:gd name="connsiteY3" fmla="*/ 0 h 228600"/>
                <a:gd name="connsiteX4" fmla="*/ 185058 w 478972"/>
                <a:gd name="connsiteY4" fmla="*/ 0 h 228600"/>
                <a:gd name="connsiteX5" fmla="*/ 0 w 478972"/>
                <a:gd name="connsiteY5" fmla="*/ 3265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972" h="228600">
                  <a:moveTo>
                    <a:pt x="478972" y="195942"/>
                  </a:moveTo>
                  <a:lnTo>
                    <a:pt x="326572" y="228600"/>
                  </a:lnTo>
                  <a:lnTo>
                    <a:pt x="239486" y="141514"/>
                  </a:lnTo>
                  <a:lnTo>
                    <a:pt x="185058" y="0"/>
                  </a:lnTo>
                  <a:lnTo>
                    <a:pt x="185058" y="0"/>
                  </a:lnTo>
                  <a:lnTo>
                    <a:pt x="0" y="32657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A7FA62F7-2AA2-7143-83A3-FC75E9A3FA41}"/>
                </a:ext>
              </a:extLst>
            </p:cNvPr>
            <p:cNvSpPr/>
            <p:nvPr/>
          </p:nvSpPr>
          <p:spPr>
            <a:xfrm>
              <a:off x="3788229" y="2503714"/>
              <a:ext cx="446314" cy="424543"/>
            </a:xfrm>
            <a:custGeom>
              <a:avLst/>
              <a:gdLst>
                <a:gd name="connsiteX0" fmla="*/ 446314 w 446314"/>
                <a:gd name="connsiteY0" fmla="*/ 0 h 424543"/>
                <a:gd name="connsiteX1" fmla="*/ 359228 w 446314"/>
                <a:gd name="connsiteY1" fmla="*/ 228600 h 424543"/>
                <a:gd name="connsiteX2" fmla="*/ 206828 w 446314"/>
                <a:gd name="connsiteY2" fmla="*/ 272143 h 424543"/>
                <a:gd name="connsiteX3" fmla="*/ 65314 w 446314"/>
                <a:gd name="connsiteY3" fmla="*/ 217715 h 424543"/>
                <a:gd name="connsiteX4" fmla="*/ 0 w 446314"/>
                <a:gd name="connsiteY4" fmla="*/ 315686 h 424543"/>
                <a:gd name="connsiteX5" fmla="*/ 32657 w 446314"/>
                <a:gd name="connsiteY5" fmla="*/ 424543 h 42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314" h="424543">
                  <a:moveTo>
                    <a:pt x="446314" y="0"/>
                  </a:moveTo>
                  <a:lnTo>
                    <a:pt x="359228" y="228600"/>
                  </a:lnTo>
                  <a:lnTo>
                    <a:pt x="206828" y="272143"/>
                  </a:lnTo>
                  <a:lnTo>
                    <a:pt x="65314" y="217715"/>
                  </a:lnTo>
                  <a:lnTo>
                    <a:pt x="0" y="315686"/>
                  </a:lnTo>
                  <a:lnTo>
                    <a:pt x="32657" y="424543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5CC33969-3E6D-5947-843B-DDAB5C36A425}"/>
                </a:ext>
              </a:extLst>
            </p:cNvPr>
            <p:cNvSpPr/>
            <p:nvPr/>
          </p:nvSpPr>
          <p:spPr>
            <a:xfrm>
              <a:off x="4887686" y="4158343"/>
              <a:ext cx="859971" cy="359228"/>
            </a:xfrm>
            <a:custGeom>
              <a:avLst/>
              <a:gdLst>
                <a:gd name="connsiteX0" fmla="*/ 0 w 859971"/>
                <a:gd name="connsiteY0" fmla="*/ 119743 h 359228"/>
                <a:gd name="connsiteX1" fmla="*/ 228600 w 859971"/>
                <a:gd name="connsiteY1" fmla="*/ 87086 h 359228"/>
                <a:gd name="connsiteX2" fmla="*/ 370114 w 859971"/>
                <a:gd name="connsiteY2" fmla="*/ 206828 h 359228"/>
                <a:gd name="connsiteX3" fmla="*/ 489857 w 859971"/>
                <a:gd name="connsiteY3" fmla="*/ 206828 h 359228"/>
                <a:gd name="connsiteX4" fmla="*/ 609600 w 859971"/>
                <a:gd name="connsiteY4" fmla="*/ 359228 h 359228"/>
                <a:gd name="connsiteX5" fmla="*/ 827314 w 859971"/>
                <a:gd name="connsiteY5" fmla="*/ 293914 h 359228"/>
                <a:gd name="connsiteX6" fmla="*/ 827314 w 859971"/>
                <a:gd name="connsiteY6" fmla="*/ 293914 h 359228"/>
                <a:gd name="connsiteX7" fmla="*/ 859971 w 859971"/>
                <a:gd name="connsiteY7" fmla="*/ 0 h 35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9971" h="359228">
                  <a:moveTo>
                    <a:pt x="0" y="119743"/>
                  </a:moveTo>
                  <a:lnTo>
                    <a:pt x="228600" y="87086"/>
                  </a:lnTo>
                  <a:lnTo>
                    <a:pt x="370114" y="206828"/>
                  </a:lnTo>
                  <a:lnTo>
                    <a:pt x="489857" y="206828"/>
                  </a:lnTo>
                  <a:lnTo>
                    <a:pt x="609600" y="359228"/>
                  </a:lnTo>
                  <a:lnTo>
                    <a:pt x="827314" y="293914"/>
                  </a:lnTo>
                  <a:lnTo>
                    <a:pt x="827314" y="293914"/>
                  </a:lnTo>
                  <a:lnTo>
                    <a:pt x="859971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EC8B4F1-389B-194B-9054-4EF06703202B}"/>
                </a:ext>
              </a:extLst>
            </p:cNvPr>
            <p:cNvSpPr/>
            <p:nvPr/>
          </p:nvSpPr>
          <p:spPr>
            <a:xfrm>
              <a:off x="6139543" y="4288971"/>
              <a:ext cx="304800" cy="598715"/>
            </a:xfrm>
            <a:custGeom>
              <a:avLst/>
              <a:gdLst>
                <a:gd name="connsiteX0" fmla="*/ 304800 w 304800"/>
                <a:gd name="connsiteY0" fmla="*/ 598715 h 598715"/>
                <a:gd name="connsiteX1" fmla="*/ 152400 w 304800"/>
                <a:gd name="connsiteY1" fmla="*/ 576943 h 598715"/>
                <a:gd name="connsiteX2" fmla="*/ 141514 w 304800"/>
                <a:gd name="connsiteY2" fmla="*/ 446315 h 598715"/>
                <a:gd name="connsiteX3" fmla="*/ 10886 w 304800"/>
                <a:gd name="connsiteY3" fmla="*/ 413658 h 598715"/>
                <a:gd name="connsiteX4" fmla="*/ 0 w 304800"/>
                <a:gd name="connsiteY4" fmla="*/ 315686 h 598715"/>
                <a:gd name="connsiteX5" fmla="*/ 141514 w 304800"/>
                <a:gd name="connsiteY5" fmla="*/ 217715 h 598715"/>
                <a:gd name="connsiteX6" fmla="*/ 97971 w 304800"/>
                <a:gd name="connsiteY6" fmla="*/ 0 h 59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598715">
                  <a:moveTo>
                    <a:pt x="304800" y="598715"/>
                  </a:moveTo>
                  <a:lnTo>
                    <a:pt x="152400" y="576943"/>
                  </a:lnTo>
                  <a:lnTo>
                    <a:pt x="141514" y="446315"/>
                  </a:lnTo>
                  <a:lnTo>
                    <a:pt x="10886" y="413658"/>
                  </a:lnTo>
                  <a:lnTo>
                    <a:pt x="0" y="315686"/>
                  </a:lnTo>
                  <a:lnTo>
                    <a:pt x="141514" y="217715"/>
                  </a:lnTo>
                  <a:lnTo>
                    <a:pt x="97971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7DD8C0D1-EEDB-6044-9FC6-FB9BAE4C79C5}"/>
                </a:ext>
              </a:extLst>
            </p:cNvPr>
            <p:cNvSpPr/>
            <p:nvPr/>
          </p:nvSpPr>
          <p:spPr>
            <a:xfrm>
              <a:off x="5943600" y="4234543"/>
              <a:ext cx="206829" cy="457200"/>
            </a:xfrm>
            <a:custGeom>
              <a:avLst/>
              <a:gdLst>
                <a:gd name="connsiteX0" fmla="*/ 206829 w 206829"/>
                <a:gd name="connsiteY0" fmla="*/ 457200 h 457200"/>
                <a:gd name="connsiteX1" fmla="*/ 76200 w 206829"/>
                <a:gd name="connsiteY1" fmla="*/ 402771 h 457200"/>
                <a:gd name="connsiteX2" fmla="*/ 76200 w 206829"/>
                <a:gd name="connsiteY2" fmla="*/ 402771 h 457200"/>
                <a:gd name="connsiteX3" fmla="*/ 32657 w 206829"/>
                <a:gd name="connsiteY3" fmla="*/ 283028 h 457200"/>
                <a:gd name="connsiteX4" fmla="*/ 32657 w 206829"/>
                <a:gd name="connsiteY4" fmla="*/ 283028 h 457200"/>
                <a:gd name="connsiteX5" fmla="*/ 76200 w 206829"/>
                <a:gd name="connsiteY5" fmla="*/ 152400 h 457200"/>
                <a:gd name="connsiteX6" fmla="*/ 0 w 206829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829" h="457200">
                  <a:moveTo>
                    <a:pt x="206829" y="457200"/>
                  </a:moveTo>
                  <a:lnTo>
                    <a:pt x="76200" y="402771"/>
                  </a:lnTo>
                  <a:lnTo>
                    <a:pt x="76200" y="402771"/>
                  </a:lnTo>
                  <a:lnTo>
                    <a:pt x="32657" y="283028"/>
                  </a:lnTo>
                  <a:lnTo>
                    <a:pt x="32657" y="283028"/>
                  </a:lnTo>
                  <a:lnTo>
                    <a:pt x="76200" y="15240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5F7823C7-AC22-4248-B10E-A29FB370F8F1}"/>
                </a:ext>
              </a:extLst>
            </p:cNvPr>
            <p:cNvSpPr/>
            <p:nvPr/>
          </p:nvSpPr>
          <p:spPr>
            <a:xfrm>
              <a:off x="6019800" y="4278086"/>
              <a:ext cx="130628" cy="119743"/>
            </a:xfrm>
            <a:custGeom>
              <a:avLst/>
              <a:gdLst>
                <a:gd name="connsiteX0" fmla="*/ 0 w 130628"/>
                <a:gd name="connsiteY0" fmla="*/ 119743 h 119743"/>
                <a:gd name="connsiteX1" fmla="*/ 130628 w 130628"/>
                <a:gd name="connsiteY1" fmla="*/ 0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628" h="119743">
                  <a:moveTo>
                    <a:pt x="0" y="119743"/>
                  </a:moveTo>
                  <a:lnTo>
                    <a:pt x="130628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61F95D38-00B0-8D42-BAAF-FDF95F34CD98}"/>
                </a:ext>
              </a:extLst>
            </p:cNvPr>
            <p:cNvSpPr/>
            <p:nvPr/>
          </p:nvSpPr>
          <p:spPr>
            <a:xfrm>
              <a:off x="5486400" y="4724400"/>
              <a:ext cx="587829" cy="228600"/>
            </a:xfrm>
            <a:custGeom>
              <a:avLst/>
              <a:gdLst>
                <a:gd name="connsiteX0" fmla="*/ 0 w 587829"/>
                <a:gd name="connsiteY0" fmla="*/ 87086 h 228600"/>
                <a:gd name="connsiteX1" fmla="*/ 195943 w 587829"/>
                <a:gd name="connsiteY1" fmla="*/ 0 h 228600"/>
                <a:gd name="connsiteX2" fmla="*/ 402771 w 587829"/>
                <a:gd name="connsiteY2" fmla="*/ 108857 h 228600"/>
                <a:gd name="connsiteX3" fmla="*/ 522514 w 587829"/>
                <a:gd name="connsiteY3" fmla="*/ 97971 h 228600"/>
                <a:gd name="connsiteX4" fmla="*/ 587829 w 587829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829" h="228600">
                  <a:moveTo>
                    <a:pt x="0" y="87086"/>
                  </a:moveTo>
                  <a:lnTo>
                    <a:pt x="195943" y="0"/>
                  </a:lnTo>
                  <a:lnTo>
                    <a:pt x="402771" y="108857"/>
                  </a:lnTo>
                  <a:lnTo>
                    <a:pt x="522514" y="97971"/>
                  </a:lnTo>
                  <a:lnTo>
                    <a:pt x="587829" y="2286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A1C9D76-99C7-EE45-8248-5C473D05E6D7}"/>
                </a:ext>
              </a:extLst>
            </p:cNvPr>
            <p:cNvSpPr/>
            <p:nvPr/>
          </p:nvSpPr>
          <p:spPr>
            <a:xfrm>
              <a:off x="3429000" y="2144486"/>
              <a:ext cx="206829" cy="370114"/>
            </a:xfrm>
            <a:custGeom>
              <a:avLst/>
              <a:gdLst>
                <a:gd name="connsiteX0" fmla="*/ 0 w 206829"/>
                <a:gd name="connsiteY0" fmla="*/ 32657 h 370114"/>
                <a:gd name="connsiteX1" fmla="*/ 119743 w 206829"/>
                <a:gd name="connsiteY1" fmla="*/ 87085 h 370114"/>
                <a:gd name="connsiteX2" fmla="*/ 206829 w 206829"/>
                <a:gd name="connsiteY2" fmla="*/ 0 h 370114"/>
                <a:gd name="connsiteX3" fmla="*/ 206829 w 206829"/>
                <a:gd name="connsiteY3" fmla="*/ 130628 h 370114"/>
                <a:gd name="connsiteX4" fmla="*/ 141514 w 206829"/>
                <a:gd name="connsiteY4" fmla="*/ 174171 h 370114"/>
                <a:gd name="connsiteX5" fmla="*/ 130629 w 206829"/>
                <a:gd name="connsiteY5" fmla="*/ 370114 h 3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829" h="370114">
                  <a:moveTo>
                    <a:pt x="0" y="32657"/>
                  </a:moveTo>
                  <a:lnTo>
                    <a:pt x="119743" y="87085"/>
                  </a:lnTo>
                  <a:lnTo>
                    <a:pt x="206829" y="0"/>
                  </a:lnTo>
                  <a:lnTo>
                    <a:pt x="206829" y="130628"/>
                  </a:lnTo>
                  <a:lnTo>
                    <a:pt x="141514" y="174171"/>
                  </a:lnTo>
                  <a:lnTo>
                    <a:pt x="130629" y="370114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177CD97-9B94-5A41-BCDE-5928A66589F8}"/>
                </a:ext>
              </a:extLst>
            </p:cNvPr>
            <p:cNvSpPr/>
            <p:nvPr/>
          </p:nvSpPr>
          <p:spPr>
            <a:xfrm>
              <a:off x="3631019" y="1985952"/>
              <a:ext cx="298229" cy="151191"/>
            </a:xfrm>
            <a:custGeom>
              <a:avLst/>
              <a:gdLst>
                <a:gd name="connsiteX0" fmla="*/ 0 w 255181"/>
                <a:gd name="connsiteY0" fmla="*/ 154172 h 154172"/>
                <a:gd name="connsiteX1" fmla="*/ 69111 w 255181"/>
                <a:gd name="connsiteY1" fmla="*/ 132907 h 154172"/>
                <a:gd name="connsiteX2" fmla="*/ 255181 w 255181"/>
                <a:gd name="connsiteY2" fmla="*/ 0 h 15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181" h="154172">
                  <a:moveTo>
                    <a:pt x="0" y="154172"/>
                  </a:moveTo>
                  <a:lnTo>
                    <a:pt x="69111" y="132907"/>
                  </a:lnTo>
                  <a:lnTo>
                    <a:pt x="255181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8F7B9D88-8CB4-6047-8BA7-FBBA3A6ADFB8}"/>
                </a:ext>
              </a:extLst>
            </p:cNvPr>
            <p:cNvSpPr/>
            <p:nvPr/>
          </p:nvSpPr>
          <p:spPr>
            <a:xfrm>
              <a:off x="3419475" y="1371600"/>
              <a:ext cx="342900" cy="123825"/>
            </a:xfrm>
            <a:custGeom>
              <a:avLst/>
              <a:gdLst>
                <a:gd name="connsiteX0" fmla="*/ 0 w 342900"/>
                <a:gd name="connsiteY0" fmla="*/ 123825 h 123825"/>
                <a:gd name="connsiteX1" fmla="*/ 95250 w 342900"/>
                <a:gd name="connsiteY1" fmla="*/ 0 h 123825"/>
                <a:gd name="connsiteX2" fmla="*/ 209550 w 342900"/>
                <a:gd name="connsiteY2" fmla="*/ 104775 h 123825"/>
                <a:gd name="connsiteX3" fmla="*/ 342900 w 342900"/>
                <a:gd name="connsiteY3" fmla="*/ 9525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123825">
                  <a:moveTo>
                    <a:pt x="0" y="123825"/>
                  </a:moveTo>
                  <a:lnTo>
                    <a:pt x="95250" y="0"/>
                  </a:lnTo>
                  <a:lnTo>
                    <a:pt x="209550" y="104775"/>
                  </a:lnTo>
                  <a:lnTo>
                    <a:pt x="342900" y="9525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D8D135FC-F160-4F47-B9D4-DD1CAF6B012A}"/>
                </a:ext>
              </a:extLst>
            </p:cNvPr>
            <p:cNvSpPr/>
            <p:nvPr/>
          </p:nvSpPr>
          <p:spPr>
            <a:xfrm>
              <a:off x="3810000" y="876300"/>
              <a:ext cx="171450" cy="200025"/>
            </a:xfrm>
            <a:custGeom>
              <a:avLst/>
              <a:gdLst>
                <a:gd name="connsiteX0" fmla="*/ 0 w 171450"/>
                <a:gd name="connsiteY0" fmla="*/ 0 h 200025"/>
                <a:gd name="connsiteX1" fmla="*/ 133350 w 171450"/>
                <a:gd name="connsiteY1" fmla="*/ 66675 h 200025"/>
                <a:gd name="connsiteX2" fmla="*/ 133350 w 171450"/>
                <a:gd name="connsiteY2" fmla="*/ 66675 h 200025"/>
                <a:gd name="connsiteX3" fmla="*/ 171450 w 171450"/>
                <a:gd name="connsiteY3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00025">
                  <a:moveTo>
                    <a:pt x="0" y="0"/>
                  </a:moveTo>
                  <a:lnTo>
                    <a:pt x="133350" y="66675"/>
                  </a:lnTo>
                  <a:lnTo>
                    <a:pt x="133350" y="66675"/>
                  </a:lnTo>
                  <a:lnTo>
                    <a:pt x="171450" y="200025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C085FC95-CF4D-944D-88F5-90BDA52EAADF}"/>
                </a:ext>
              </a:extLst>
            </p:cNvPr>
            <p:cNvSpPr/>
            <p:nvPr/>
          </p:nvSpPr>
          <p:spPr>
            <a:xfrm>
              <a:off x="4457700" y="666750"/>
              <a:ext cx="95250" cy="285750"/>
            </a:xfrm>
            <a:custGeom>
              <a:avLst/>
              <a:gdLst>
                <a:gd name="connsiteX0" fmla="*/ 28575 w 95250"/>
                <a:gd name="connsiteY0" fmla="*/ 0 h 285750"/>
                <a:gd name="connsiteX1" fmla="*/ 95250 w 95250"/>
                <a:gd name="connsiteY1" fmla="*/ 123825 h 285750"/>
                <a:gd name="connsiteX2" fmla="*/ 95250 w 95250"/>
                <a:gd name="connsiteY2" fmla="*/ 123825 h 285750"/>
                <a:gd name="connsiteX3" fmla="*/ 95250 w 95250"/>
                <a:gd name="connsiteY3" fmla="*/ 123825 h 285750"/>
                <a:gd name="connsiteX4" fmla="*/ 95250 w 95250"/>
                <a:gd name="connsiteY4" fmla="*/ 123825 h 285750"/>
                <a:gd name="connsiteX5" fmla="*/ 95250 w 95250"/>
                <a:gd name="connsiteY5" fmla="*/ 123825 h 285750"/>
                <a:gd name="connsiteX6" fmla="*/ 0 w 95250"/>
                <a:gd name="connsiteY6" fmla="*/ 152400 h 285750"/>
                <a:gd name="connsiteX7" fmla="*/ 66675 w 95250"/>
                <a:gd name="connsiteY7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285750">
                  <a:moveTo>
                    <a:pt x="28575" y="0"/>
                  </a:moveTo>
                  <a:lnTo>
                    <a:pt x="95250" y="123825"/>
                  </a:lnTo>
                  <a:lnTo>
                    <a:pt x="95250" y="123825"/>
                  </a:lnTo>
                  <a:lnTo>
                    <a:pt x="95250" y="123825"/>
                  </a:lnTo>
                  <a:lnTo>
                    <a:pt x="95250" y="123825"/>
                  </a:lnTo>
                  <a:lnTo>
                    <a:pt x="95250" y="123825"/>
                  </a:lnTo>
                  <a:lnTo>
                    <a:pt x="0" y="152400"/>
                  </a:lnTo>
                  <a:lnTo>
                    <a:pt x="66675" y="28575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3B07A82B-FD90-8948-AB8E-75DFD2C75784}"/>
                </a:ext>
              </a:extLst>
            </p:cNvPr>
            <p:cNvSpPr/>
            <p:nvPr/>
          </p:nvSpPr>
          <p:spPr>
            <a:xfrm>
              <a:off x="4810125" y="1038225"/>
              <a:ext cx="228600" cy="133350"/>
            </a:xfrm>
            <a:custGeom>
              <a:avLst/>
              <a:gdLst>
                <a:gd name="connsiteX0" fmla="*/ 0 w 228600"/>
                <a:gd name="connsiteY0" fmla="*/ 133350 h 133350"/>
                <a:gd name="connsiteX1" fmla="*/ 123825 w 228600"/>
                <a:gd name="connsiteY1" fmla="*/ 123825 h 133350"/>
                <a:gd name="connsiteX2" fmla="*/ 123825 w 228600"/>
                <a:gd name="connsiteY2" fmla="*/ 38100 h 133350"/>
                <a:gd name="connsiteX3" fmla="*/ 228600 w 228600"/>
                <a:gd name="connsiteY3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33350">
                  <a:moveTo>
                    <a:pt x="0" y="133350"/>
                  </a:moveTo>
                  <a:lnTo>
                    <a:pt x="123825" y="123825"/>
                  </a:lnTo>
                  <a:lnTo>
                    <a:pt x="123825" y="38100"/>
                  </a:lnTo>
                  <a:lnTo>
                    <a:pt x="22860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436F1715-4159-7342-A7F0-EC1A11CD70EB}"/>
                </a:ext>
              </a:extLst>
            </p:cNvPr>
            <p:cNvSpPr/>
            <p:nvPr/>
          </p:nvSpPr>
          <p:spPr>
            <a:xfrm>
              <a:off x="5419725" y="1485900"/>
              <a:ext cx="76200" cy="361950"/>
            </a:xfrm>
            <a:custGeom>
              <a:avLst/>
              <a:gdLst>
                <a:gd name="connsiteX0" fmla="*/ 9525 w 76200"/>
                <a:gd name="connsiteY0" fmla="*/ 0 h 361950"/>
                <a:gd name="connsiteX1" fmla="*/ 76200 w 76200"/>
                <a:gd name="connsiteY1" fmla="*/ 228600 h 361950"/>
                <a:gd name="connsiteX2" fmla="*/ 0 w 76200"/>
                <a:gd name="connsiteY2" fmla="*/ 266700 h 361950"/>
                <a:gd name="connsiteX3" fmla="*/ 0 w 76200"/>
                <a:gd name="connsiteY3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61950">
                  <a:moveTo>
                    <a:pt x="9525" y="0"/>
                  </a:moveTo>
                  <a:lnTo>
                    <a:pt x="76200" y="228600"/>
                  </a:lnTo>
                  <a:lnTo>
                    <a:pt x="0" y="266700"/>
                  </a:lnTo>
                  <a:lnTo>
                    <a:pt x="0" y="36195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48EE8173-DF60-EE4D-AC19-87AA503AC650}"/>
                </a:ext>
              </a:extLst>
            </p:cNvPr>
            <p:cNvSpPr/>
            <p:nvPr/>
          </p:nvSpPr>
          <p:spPr>
            <a:xfrm>
              <a:off x="5695950" y="1952625"/>
              <a:ext cx="142875" cy="190500"/>
            </a:xfrm>
            <a:custGeom>
              <a:avLst/>
              <a:gdLst>
                <a:gd name="connsiteX0" fmla="*/ 0 w 142875"/>
                <a:gd name="connsiteY0" fmla="*/ 190500 h 190500"/>
                <a:gd name="connsiteX1" fmla="*/ 123825 w 142875"/>
                <a:gd name="connsiteY1" fmla="*/ 123825 h 190500"/>
                <a:gd name="connsiteX2" fmla="*/ 142875 w 142875"/>
                <a:gd name="connsiteY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0">
                  <a:moveTo>
                    <a:pt x="0" y="190500"/>
                  </a:moveTo>
                  <a:lnTo>
                    <a:pt x="123825" y="123825"/>
                  </a:lnTo>
                  <a:lnTo>
                    <a:pt x="142875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27C2AC98-91BA-BD49-A2E3-D9ECB5B121BA}"/>
                </a:ext>
              </a:extLst>
            </p:cNvPr>
            <p:cNvSpPr/>
            <p:nvPr/>
          </p:nvSpPr>
          <p:spPr>
            <a:xfrm>
              <a:off x="6086475" y="2428875"/>
              <a:ext cx="190500" cy="180975"/>
            </a:xfrm>
            <a:custGeom>
              <a:avLst/>
              <a:gdLst>
                <a:gd name="connsiteX0" fmla="*/ 0 w 190500"/>
                <a:gd name="connsiteY0" fmla="*/ 180975 h 180975"/>
                <a:gd name="connsiteX1" fmla="*/ 38100 w 190500"/>
                <a:gd name="connsiteY1" fmla="*/ 38100 h 180975"/>
                <a:gd name="connsiteX2" fmla="*/ 114300 w 190500"/>
                <a:gd name="connsiteY2" fmla="*/ 95250 h 180975"/>
                <a:gd name="connsiteX3" fmla="*/ 190500 w 190500"/>
                <a:gd name="connsiteY3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80975">
                  <a:moveTo>
                    <a:pt x="0" y="180975"/>
                  </a:moveTo>
                  <a:lnTo>
                    <a:pt x="38100" y="38100"/>
                  </a:lnTo>
                  <a:lnTo>
                    <a:pt x="114300" y="95250"/>
                  </a:lnTo>
                  <a:lnTo>
                    <a:pt x="19050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A110C12D-95C1-FC46-9C5B-715D62B48E50}"/>
                </a:ext>
              </a:extLst>
            </p:cNvPr>
            <p:cNvSpPr/>
            <p:nvPr/>
          </p:nvSpPr>
          <p:spPr>
            <a:xfrm>
              <a:off x="6496050" y="3133725"/>
              <a:ext cx="457200" cy="266700"/>
            </a:xfrm>
            <a:custGeom>
              <a:avLst/>
              <a:gdLst>
                <a:gd name="connsiteX0" fmla="*/ 0 w 457200"/>
                <a:gd name="connsiteY0" fmla="*/ 0 h 266700"/>
                <a:gd name="connsiteX1" fmla="*/ 152400 w 457200"/>
                <a:gd name="connsiteY1" fmla="*/ 19050 h 266700"/>
                <a:gd name="connsiteX2" fmla="*/ 219075 w 457200"/>
                <a:gd name="connsiteY2" fmla="*/ 171450 h 266700"/>
                <a:gd name="connsiteX3" fmla="*/ 457200 w 457200"/>
                <a:gd name="connsiteY3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266700">
                  <a:moveTo>
                    <a:pt x="0" y="0"/>
                  </a:moveTo>
                  <a:lnTo>
                    <a:pt x="152400" y="19050"/>
                  </a:lnTo>
                  <a:lnTo>
                    <a:pt x="219075" y="171450"/>
                  </a:lnTo>
                  <a:lnTo>
                    <a:pt x="457200" y="2667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503D6BEC-81C2-584C-B175-E5186E7F6A9E}"/>
                </a:ext>
              </a:extLst>
            </p:cNvPr>
            <p:cNvSpPr/>
            <p:nvPr/>
          </p:nvSpPr>
          <p:spPr>
            <a:xfrm>
              <a:off x="6677025" y="3933825"/>
              <a:ext cx="304800" cy="838200"/>
            </a:xfrm>
            <a:custGeom>
              <a:avLst/>
              <a:gdLst>
                <a:gd name="connsiteX0" fmla="*/ 85725 w 304800"/>
                <a:gd name="connsiteY0" fmla="*/ 0 h 838200"/>
                <a:gd name="connsiteX1" fmla="*/ 304800 w 304800"/>
                <a:gd name="connsiteY1" fmla="*/ 161925 h 838200"/>
                <a:gd name="connsiteX2" fmla="*/ 276225 w 304800"/>
                <a:gd name="connsiteY2" fmla="*/ 361950 h 838200"/>
                <a:gd name="connsiteX3" fmla="*/ 123825 w 304800"/>
                <a:gd name="connsiteY3" fmla="*/ 428625 h 838200"/>
                <a:gd name="connsiteX4" fmla="*/ 104775 w 304800"/>
                <a:gd name="connsiteY4" fmla="*/ 609600 h 838200"/>
                <a:gd name="connsiteX5" fmla="*/ 19050 w 304800"/>
                <a:gd name="connsiteY5" fmla="*/ 714375 h 838200"/>
                <a:gd name="connsiteX6" fmla="*/ 0 w 304800"/>
                <a:gd name="connsiteY6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838200">
                  <a:moveTo>
                    <a:pt x="85725" y="0"/>
                  </a:moveTo>
                  <a:lnTo>
                    <a:pt x="304800" y="161925"/>
                  </a:lnTo>
                  <a:lnTo>
                    <a:pt x="276225" y="361950"/>
                  </a:lnTo>
                  <a:lnTo>
                    <a:pt x="123825" y="428625"/>
                  </a:lnTo>
                  <a:lnTo>
                    <a:pt x="104775" y="609600"/>
                  </a:lnTo>
                  <a:lnTo>
                    <a:pt x="19050" y="714375"/>
                  </a:lnTo>
                  <a:lnTo>
                    <a:pt x="0" y="83820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7866F343-BD19-4B4A-8928-D5B681520385}"/>
                </a:ext>
              </a:extLst>
            </p:cNvPr>
            <p:cNvSpPr/>
            <p:nvPr/>
          </p:nvSpPr>
          <p:spPr>
            <a:xfrm>
              <a:off x="6448425" y="4229100"/>
              <a:ext cx="257175" cy="409575"/>
            </a:xfrm>
            <a:custGeom>
              <a:avLst/>
              <a:gdLst>
                <a:gd name="connsiteX0" fmla="*/ 257175 w 257175"/>
                <a:gd name="connsiteY0" fmla="*/ 409575 h 409575"/>
                <a:gd name="connsiteX1" fmla="*/ 257175 w 257175"/>
                <a:gd name="connsiteY1" fmla="*/ 409575 h 409575"/>
                <a:gd name="connsiteX2" fmla="*/ 171450 w 257175"/>
                <a:gd name="connsiteY2" fmla="*/ 352425 h 409575"/>
                <a:gd name="connsiteX3" fmla="*/ 180975 w 257175"/>
                <a:gd name="connsiteY3" fmla="*/ 180975 h 409575"/>
                <a:gd name="connsiteX4" fmla="*/ 0 w 257175"/>
                <a:gd name="connsiteY4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409575">
                  <a:moveTo>
                    <a:pt x="257175" y="409575"/>
                  </a:moveTo>
                  <a:lnTo>
                    <a:pt x="257175" y="409575"/>
                  </a:lnTo>
                  <a:lnTo>
                    <a:pt x="171450" y="352425"/>
                  </a:lnTo>
                  <a:lnTo>
                    <a:pt x="180975" y="18097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BF3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C45E19-8D7A-D84B-AB9D-F033C7B4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4</a:t>
            </a:fld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DBD70B59-522C-454C-AC72-BE17F1F8705C}"/>
              </a:ext>
            </a:extLst>
          </p:cNvPr>
          <p:cNvSpPr txBox="1"/>
          <p:nvPr/>
        </p:nvSpPr>
        <p:spPr>
          <a:xfrm>
            <a:off x="0" y="6611779"/>
            <a:ext cx="41280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Campbell NA, </a:t>
            </a:r>
            <a:r>
              <a:rPr lang="fr-FR" sz="1000" dirty="0" err="1"/>
              <a:t>Reece</a:t>
            </a:r>
            <a:r>
              <a:rPr lang="fr-FR" sz="1000" dirty="0"/>
              <a:t> JB, </a:t>
            </a:r>
            <a:r>
              <a:rPr lang="fr-FR" sz="1000" dirty="0" err="1"/>
              <a:t>Urry</a:t>
            </a:r>
            <a:r>
              <a:rPr lang="fr-FR" sz="1000" dirty="0"/>
              <a:t> LA, et al. </a:t>
            </a:r>
            <a:r>
              <a:rPr lang="fr-FR" sz="1000" i="1" dirty="0"/>
              <a:t>Campbell </a:t>
            </a:r>
            <a:r>
              <a:rPr lang="fr-FR" sz="1000" i="1" dirty="0" err="1"/>
              <a:t>Biology</a:t>
            </a:r>
            <a:r>
              <a:rPr lang="fr-FR" sz="1000" dirty="0"/>
              <a:t>. Pearson; 2014, 94.</a:t>
            </a:r>
            <a:r>
              <a:rPr lang="fr-BE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2270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85CF8-AB07-174D-A056-D104339C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1F1290-C346-1341-941E-690DF115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40</a:t>
            </a:fld>
            <a:endParaRPr lang="fr-FR"/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CAE6661D-05E3-F245-9AA0-C6AF85A4B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3060" y="3496863"/>
            <a:ext cx="4320000" cy="2880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87822C-2213-9343-A7E9-2814ECEF1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5" y="1637195"/>
            <a:ext cx="6483278" cy="43221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CC2327-08C0-1F4B-811F-ED7D73CEF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060" y="431169"/>
            <a:ext cx="4320000" cy="28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9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446DBC5-8511-3547-BA3D-4937664C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703821"/>
            <a:ext cx="9000000" cy="345035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Bacterial cell wall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r>
              <a:rPr lang="en-US" sz="1800" dirty="0"/>
              <a:t>Two categories of bacteria: Gram+ and Gram-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40AB86-C39F-5240-A764-2EED1049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5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8C7E27-79DF-4746-88C9-0446F677827A}"/>
              </a:ext>
            </a:extLst>
          </p:cNvPr>
          <p:cNvSpPr txBox="1"/>
          <p:nvPr/>
        </p:nvSpPr>
        <p:spPr>
          <a:xfrm>
            <a:off x="0" y="6611779"/>
            <a:ext cx="4164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Campbell NA, </a:t>
            </a:r>
            <a:r>
              <a:rPr lang="fr-FR" sz="1000" dirty="0" err="1"/>
              <a:t>Reece</a:t>
            </a:r>
            <a:r>
              <a:rPr lang="fr-FR" sz="1000" dirty="0"/>
              <a:t> JB, </a:t>
            </a:r>
            <a:r>
              <a:rPr lang="fr-FR" sz="1000" dirty="0" err="1"/>
              <a:t>Urry</a:t>
            </a:r>
            <a:r>
              <a:rPr lang="fr-FR" sz="1000" dirty="0"/>
              <a:t> LA, et al. </a:t>
            </a:r>
            <a:r>
              <a:rPr lang="fr-FR" sz="1000" i="1" dirty="0"/>
              <a:t>Campbell </a:t>
            </a:r>
            <a:r>
              <a:rPr lang="fr-FR" sz="1000" i="1" dirty="0" err="1"/>
              <a:t>Biology</a:t>
            </a:r>
            <a:r>
              <a:rPr lang="fr-FR" sz="1000" dirty="0"/>
              <a:t>. Pearson; 2014, 569.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4262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Bacterial cell wall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r>
              <a:rPr lang="en-US" sz="1800" dirty="0"/>
              <a:t>Two categories of bacteria: Gram+ and Gram-     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→</a:t>
            </a:r>
            <a:r>
              <a:rPr lang="en-US" sz="1800" dirty="0">
                <a:sym typeface="Wingdings" pitchFamily="2" charset="2"/>
              </a:rPr>
              <a:t>      </a:t>
            </a:r>
            <a:r>
              <a:rPr lang="en-US" sz="1800" dirty="0"/>
              <a:t>structural differences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DAE64D-11E5-AF47-8EF6-154B5E82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703821"/>
            <a:ext cx="9000000" cy="345035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9A2BEA-1318-3441-A199-31F94C89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708236-C015-704F-8CDD-09796159073A}"/>
              </a:ext>
            </a:extLst>
          </p:cNvPr>
          <p:cNvSpPr txBox="1"/>
          <p:nvPr/>
        </p:nvSpPr>
        <p:spPr>
          <a:xfrm>
            <a:off x="0" y="6611779"/>
            <a:ext cx="4164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Campbell NA, </a:t>
            </a:r>
            <a:r>
              <a:rPr lang="fr-FR" sz="1000" dirty="0" err="1"/>
              <a:t>Reece</a:t>
            </a:r>
            <a:r>
              <a:rPr lang="fr-FR" sz="1000" dirty="0"/>
              <a:t> JB, </a:t>
            </a:r>
            <a:r>
              <a:rPr lang="fr-FR" sz="1000" dirty="0" err="1"/>
              <a:t>Urry</a:t>
            </a:r>
            <a:r>
              <a:rPr lang="fr-FR" sz="1000" dirty="0"/>
              <a:t> LA, et al. </a:t>
            </a:r>
            <a:r>
              <a:rPr lang="fr-FR" sz="1000" i="1" dirty="0"/>
              <a:t>Campbell </a:t>
            </a:r>
            <a:r>
              <a:rPr lang="fr-FR" sz="1000" i="1" dirty="0" err="1"/>
              <a:t>Biology</a:t>
            </a:r>
            <a:r>
              <a:rPr lang="fr-FR" sz="1000" dirty="0"/>
              <a:t>. Pearson; 2014, 569.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075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Peptidoglycan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r>
              <a:rPr lang="en-US" sz="1800"/>
              <a:t>Structure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FDFA28-0950-8840-B582-E710B607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880" y="2065513"/>
            <a:ext cx="4164240" cy="233508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B8061A-AF29-904D-8110-69FA5DD3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A54ADA-7686-6E46-8CB8-8EEF1FB2D3AC}"/>
              </a:ext>
            </a:extLst>
          </p:cNvPr>
          <p:cNvSpPr txBox="1"/>
          <p:nvPr/>
        </p:nvSpPr>
        <p:spPr>
          <a:xfrm>
            <a:off x="0" y="6611779"/>
            <a:ext cx="977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/>
              <a:t>Holtje</a:t>
            </a:r>
            <a:r>
              <a:rPr lang="fr-BE" sz="1000" dirty="0"/>
              <a:t> J V. </a:t>
            </a:r>
            <a:r>
              <a:rPr lang="fr-BE" sz="1000" dirty="0" err="1"/>
              <a:t>Growth</a:t>
            </a:r>
            <a:r>
              <a:rPr lang="fr-BE" sz="1000" dirty="0"/>
              <a:t> of the stress-</a:t>
            </a:r>
            <a:r>
              <a:rPr lang="fr-BE" sz="1000" dirty="0" err="1"/>
              <a:t>bearing</a:t>
            </a:r>
            <a:r>
              <a:rPr lang="fr-BE" sz="1000" dirty="0"/>
              <a:t> and </a:t>
            </a:r>
            <a:r>
              <a:rPr lang="fr-BE" sz="1000" dirty="0" err="1"/>
              <a:t>shape-maintaining</a:t>
            </a:r>
            <a:r>
              <a:rPr lang="fr-BE" sz="1000" dirty="0"/>
              <a:t> </a:t>
            </a:r>
            <a:r>
              <a:rPr lang="fr-BE" sz="1000" dirty="0" err="1"/>
              <a:t>murein</a:t>
            </a:r>
            <a:r>
              <a:rPr lang="fr-BE" sz="1000" dirty="0"/>
              <a:t> sacculus of Escherichia coli. </a:t>
            </a:r>
            <a:r>
              <a:rPr lang="fr-BE" sz="1000" i="1" dirty="0" err="1"/>
              <a:t>Microbiol</a:t>
            </a:r>
            <a:r>
              <a:rPr lang="fr-BE" sz="1000" i="1" dirty="0"/>
              <a:t> Mol </a:t>
            </a:r>
            <a:r>
              <a:rPr lang="fr-BE" sz="1000" i="1" dirty="0" err="1"/>
              <a:t>Biol</a:t>
            </a:r>
            <a:r>
              <a:rPr lang="fr-BE" sz="1000" i="1" dirty="0"/>
              <a:t> </a:t>
            </a:r>
            <a:r>
              <a:rPr lang="fr-BE" sz="1000" i="1" dirty="0" err="1"/>
              <a:t>Rev</a:t>
            </a:r>
            <a:r>
              <a:rPr lang="fr-BE" sz="1000" dirty="0"/>
              <a:t>. 1998;62(1):181-203.</a:t>
            </a:r>
          </a:p>
        </p:txBody>
      </p:sp>
    </p:spTree>
    <p:extLst>
      <p:ext uri="{BB962C8B-B14F-4D97-AF65-F5344CB8AC3E}">
        <p14:creationId xmlns:p14="http://schemas.microsoft.com/office/powerpoint/2010/main" val="150111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Peptidoglycan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r>
              <a:rPr lang="en-US" sz="1800"/>
              <a:t>Structure</a:t>
            </a:r>
          </a:p>
        </p:txBody>
      </p:sp>
      <p:pic>
        <p:nvPicPr>
          <p:cNvPr id="126" name="Image 125">
            <a:extLst>
              <a:ext uri="{FF2B5EF4-FFF2-40B4-BE49-F238E27FC236}">
                <a16:creationId xmlns:a16="http://schemas.microsoft.com/office/drawing/2014/main" id="{EFEC79CD-D989-644A-8D62-A964F692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51" y="1739307"/>
            <a:ext cx="6059899" cy="346646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7042A7-7F96-6A4D-8618-38CAACB4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4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72806D-7AE9-BD43-938E-C92ED9D1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233332"/>
            <a:ext cx="8890000" cy="44759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B02D19-51E0-BE48-9267-7BB56774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161"/>
          </a:xfrm>
        </p:spPr>
        <p:txBody>
          <a:bodyPr>
            <a:normAutofit/>
          </a:bodyPr>
          <a:lstStyle/>
          <a:p>
            <a:r>
              <a:rPr lang="en-US" sz="2800" b="1"/>
              <a:t>Peptidoglycan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AC984F-B22C-9142-A3F8-6794F03D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r>
              <a:rPr lang="en-US" sz="1800"/>
              <a:t>Structure</a:t>
            </a:r>
          </a:p>
          <a:p>
            <a:endParaRPr lang="en-US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78473E-FA79-4B46-9541-C9DA0B5B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34" y="4617774"/>
            <a:ext cx="3027561" cy="140202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3F950C-F727-D44F-8C9E-CBF9929C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A28D-E994-7447-80CC-3B6315395069}" type="slidenum">
              <a:rPr lang="fr-FR" smtClean="0"/>
              <a:t>9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3ADCE9-5ADD-8A47-8394-CE0A2C46304C}"/>
              </a:ext>
            </a:extLst>
          </p:cNvPr>
          <p:cNvSpPr txBox="1"/>
          <p:nvPr/>
        </p:nvSpPr>
        <p:spPr>
          <a:xfrm>
            <a:off x="0" y="6457890"/>
            <a:ext cx="6743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/>
              <a:t>Mengin-Lecreulx</a:t>
            </a:r>
            <a:r>
              <a:rPr lang="fr-BE" sz="1000" dirty="0"/>
              <a:t> D, Lemaitre B. Structure and </a:t>
            </a:r>
            <a:r>
              <a:rPr lang="fr-BE" sz="1000" dirty="0" err="1"/>
              <a:t>metabolism</a:t>
            </a:r>
            <a:r>
              <a:rPr lang="fr-BE" sz="1000" dirty="0"/>
              <a:t> of </a:t>
            </a:r>
            <a:r>
              <a:rPr lang="fr-BE" sz="1000" dirty="0" err="1"/>
              <a:t>peptidoglycan</a:t>
            </a:r>
            <a:r>
              <a:rPr lang="fr-BE" sz="1000" dirty="0"/>
              <a:t> and </a:t>
            </a:r>
            <a:r>
              <a:rPr lang="fr-BE" sz="1000" dirty="0" err="1"/>
              <a:t>molecular</a:t>
            </a:r>
            <a:r>
              <a:rPr lang="fr-BE" sz="1000" dirty="0"/>
              <a:t> </a:t>
            </a:r>
            <a:r>
              <a:rPr lang="fr-BE" sz="1000" dirty="0" err="1"/>
              <a:t>requirements</a:t>
            </a:r>
            <a:r>
              <a:rPr lang="fr-BE" sz="1000" dirty="0"/>
              <a:t> </a:t>
            </a:r>
            <a:r>
              <a:rPr lang="fr-BE" sz="1000" dirty="0" err="1"/>
              <a:t>allowing</a:t>
            </a:r>
            <a:r>
              <a:rPr lang="fr-BE" sz="1000" dirty="0"/>
              <a:t> </a:t>
            </a:r>
            <a:r>
              <a:rPr lang="fr-BE" sz="1000" dirty="0" err="1"/>
              <a:t>its</a:t>
            </a:r>
            <a:r>
              <a:rPr lang="fr-BE" sz="1000" dirty="0"/>
              <a:t> </a:t>
            </a:r>
            <a:r>
              <a:rPr lang="fr-BE" sz="1000" dirty="0" err="1"/>
              <a:t>detection</a:t>
            </a:r>
            <a:r>
              <a:rPr lang="fr-BE" sz="1000" dirty="0"/>
              <a:t> by the Drosophila </a:t>
            </a:r>
            <a:r>
              <a:rPr lang="fr-BE" sz="1000" dirty="0" err="1"/>
              <a:t>innate</a:t>
            </a:r>
            <a:r>
              <a:rPr lang="fr-BE" sz="1000" dirty="0"/>
              <a:t> immune system. </a:t>
            </a:r>
            <a:r>
              <a:rPr lang="fr-BE" sz="1000" i="1" dirty="0"/>
              <a:t>J </a:t>
            </a:r>
            <a:r>
              <a:rPr lang="fr-BE" sz="1000" i="1" dirty="0" err="1"/>
              <a:t>Endotoxin</a:t>
            </a:r>
            <a:r>
              <a:rPr lang="fr-BE" sz="1000" i="1" dirty="0"/>
              <a:t> </a:t>
            </a:r>
            <a:r>
              <a:rPr lang="fr-BE" sz="1000" i="1" dirty="0" err="1"/>
              <a:t>Res</a:t>
            </a:r>
            <a:r>
              <a:rPr lang="fr-BE" sz="1000" dirty="0"/>
              <a:t>. 2005;11(2):105-111.</a:t>
            </a:r>
          </a:p>
        </p:txBody>
      </p:sp>
    </p:spTree>
    <p:extLst>
      <p:ext uri="{BB962C8B-B14F-4D97-AF65-F5344CB8AC3E}">
        <p14:creationId xmlns:p14="http://schemas.microsoft.com/office/powerpoint/2010/main" val="13760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25771</TotalTime>
  <Words>3285</Words>
  <Application>Microsoft Macintosh PowerPoint</Application>
  <PresentationFormat>Grand écran</PresentationFormat>
  <Paragraphs>884</Paragraphs>
  <Slides>40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Roboto Light</vt:lpstr>
      <vt:lpstr>Symbol</vt:lpstr>
      <vt:lpstr>Times New Roman</vt:lpstr>
      <vt:lpstr>Wingdings</vt:lpstr>
      <vt:lpstr>Thème Office</vt:lpstr>
      <vt:lpstr>Présentation PowerPoint</vt:lpstr>
      <vt:lpstr>Stakes</vt:lpstr>
      <vt:lpstr>Bacteria</vt:lpstr>
      <vt:lpstr>Bacteria</vt:lpstr>
      <vt:lpstr>Bacterial cell wall</vt:lpstr>
      <vt:lpstr>Bacterial cell wall</vt:lpstr>
      <vt:lpstr>Peptidoglycan</vt:lpstr>
      <vt:lpstr>Peptidoglycan</vt:lpstr>
      <vt:lpstr>Peptidoglycan</vt:lpstr>
      <vt:lpstr>Peptidoglycan</vt:lpstr>
      <vt:lpstr>Peptidoglycan</vt:lpstr>
      <vt:lpstr>Peptidoglycan</vt:lpstr>
      <vt:lpstr>Resistance: b-lactamase induction model (B. licheniformis)</vt:lpstr>
      <vt:lpstr>Objectives</vt:lpstr>
      <vt:lpstr>Objectives</vt:lpstr>
      <vt:lpstr>Strategy</vt:lpstr>
      <vt:lpstr>Strategy</vt:lpstr>
      <vt:lpstr>Strategy</vt:lpstr>
      <vt:lpstr>Precursors synthesis</vt:lpstr>
      <vt:lpstr>Precursors synthesis</vt:lpstr>
      <vt:lpstr>Precursors synthesis</vt:lpstr>
      <vt:lpstr>Precursors synthesis</vt:lpstr>
      <vt:lpstr>Precursors synthesis</vt:lpstr>
      <vt:lpstr>Precursors synthesis</vt:lpstr>
      <vt:lpstr>Cross-metathesis</vt:lpstr>
      <vt:lpstr>Dehydro-m-A2pm #1 → free m-A2pm</vt:lpstr>
      <vt:lpstr>Dehydro-m-A2pm #1 → protected m-A2pm (PEP1, PEP2, PEP3)</vt:lpstr>
      <vt:lpstr>Cross-metathesis</vt:lpstr>
      <vt:lpstr>Dehydro-m-A2pm #2 → free m-A2pm</vt:lpstr>
      <vt:lpstr>Dehydro-m-A2pm #2 → free m-A2pm</vt:lpstr>
      <vt:lpstr>Dehydro-m-A2pm #2 → free m-A2pm</vt:lpstr>
      <vt:lpstr>Dehydro-m-A2pm #2 → free m-A2pm</vt:lpstr>
      <vt:lpstr>Cross-metathesis</vt:lpstr>
      <vt:lpstr>Dehydro-m-A2pm #3 → protected m-A2pm (PEP3)</vt:lpstr>
      <vt:lpstr>SPPS</vt:lpstr>
      <vt:lpstr>SPPS</vt:lpstr>
      <vt:lpstr>To conclude…</vt:lpstr>
      <vt:lpstr>To conclude…</vt:lpstr>
      <vt:lpstr>Perspectives</vt:lpstr>
      <vt:lpstr>Thank you !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Utilisateur Microsoft Office</cp:lastModifiedBy>
  <cp:revision>493</cp:revision>
  <cp:lastPrinted>2018-05-25T08:44:35Z</cp:lastPrinted>
  <dcterms:created xsi:type="dcterms:W3CDTF">2018-05-09T08:51:18Z</dcterms:created>
  <dcterms:modified xsi:type="dcterms:W3CDTF">2018-06-11T08:20:16Z</dcterms:modified>
</cp:coreProperties>
</file>