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5" r:id="rId3"/>
    <p:sldId id="257" r:id="rId4"/>
    <p:sldId id="262" r:id="rId5"/>
    <p:sldId id="265" r:id="rId6"/>
    <p:sldId id="294" r:id="rId7"/>
    <p:sldId id="263" r:id="rId8"/>
    <p:sldId id="282" r:id="rId9"/>
    <p:sldId id="297" r:id="rId10"/>
    <p:sldId id="298" r:id="rId11"/>
    <p:sldId id="296" r:id="rId12"/>
    <p:sldId id="259" r:id="rId13"/>
    <p:sldId id="266" r:id="rId14"/>
    <p:sldId id="270" r:id="rId15"/>
    <p:sldId id="269" r:id="rId16"/>
    <p:sldId id="268" r:id="rId17"/>
    <p:sldId id="271" r:id="rId18"/>
    <p:sldId id="272" r:id="rId19"/>
    <p:sldId id="261" r:id="rId20"/>
    <p:sldId id="299" r:id="rId21"/>
    <p:sldId id="300" r:id="rId22"/>
    <p:sldId id="301" r:id="rId23"/>
    <p:sldId id="287" r:id="rId24"/>
    <p:sldId id="302" r:id="rId25"/>
    <p:sldId id="286" r:id="rId26"/>
    <p:sldId id="303" r:id="rId27"/>
    <p:sldId id="288" r:id="rId28"/>
    <p:sldId id="289" r:id="rId29"/>
    <p:sldId id="304" r:id="rId30"/>
    <p:sldId id="290" r:id="rId31"/>
    <p:sldId id="292" r:id="rId32"/>
    <p:sldId id="291" r:id="rId33"/>
    <p:sldId id="293" r:id="rId34"/>
    <p:sldId id="305" r:id="rId35"/>
    <p:sldId id="306" r:id="rId36"/>
    <p:sldId id="307" r:id="rId37"/>
    <p:sldId id="308"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varScale="1">
        <p:scale>
          <a:sx n="91" d="100"/>
          <a:sy n="91" d="100"/>
        </p:scale>
        <p:origin x="53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6/7/2018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6/7/2018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La science comme discours</a:t>
            </a:r>
            <a:endParaRPr lang="fr-BE" dirty="0"/>
          </a:p>
        </p:txBody>
      </p:sp>
      <p:sp>
        <p:nvSpPr>
          <p:cNvPr id="3" name="Sous-titre 2"/>
          <p:cNvSpPr>
            <a:spLocks noGrp="1"/>
          </p:cNvSpPr>
          <p:nvPr>
            <p:ph type="subTitle" idx="1"/>
          </p:nvPr>
        </p:nvSpPr>
        <p:spPr/>
        <p:txBody>
          <a:bodyPr/>
          <a:lstStyle/>
          <a:p>
            <a:r>
              <a:rPr lang="fr-FR" dirty="0" smtClean="0"/>
              <a:t>Approche discursive de l’éthos d’un chercheur </a:t>
            </a:r>
          </a:p>
          <a:p>
            <a:r>
              <a:rPr lang="fr-FR" dirty="0" smtClean="0"/>
              <a:t>Le cas d’Antoine Culioli</a:t>
            </a:r>
            <a:endParaRPr lang="fr-BE" dirty="0"/>
          </a:p>
        </p:txBody>
      </p:sp>
    </p:spTree>
    <p:extLst>
      <p:ext uri="{BB962C8B-B14F-4D97-AF65-F5344CB8AC3E}">
        <p14:creationId xmlns:p14="http://schemas.microsoft.com/office/powerpoint/2010/main" val="1871297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2.1 Définition du concept</a:t>
            </a:r>
            <a:endParaRPr lang="fr-BE" dirty="0"/>
          </a:p>
        </p:txBody>
      </p:sp>
      <p:sp>
        <p:nvSpPr>
          <p:cNvPr id="3" name="Espace réservé du contenu 2"/>
          <p:cNvSpPr>
            <a:spLocks noGrp="1"/>
          </p:cNvSpPr>
          <p:nvPr>
            <p:ph idx="1"/>
          </p:nvPr>
        </p:nvSpPr>
        <p:spPr>
          <a:xfrm>
            <a:off x="1295402" y="2367745"/>
            <a:ext cx="9601196" cy="3686213"/>
          </a:xfrm>
        </p:spPr>
        <p:txBody>
          <a:bodyPr>
            <a:noAutofit/>
          </a:bodyPr>
          <a:lstStyle/>
          <a:p>
            <a:r>
              <a:rPr lang="fr-FR" sz="1800" dirty="0" smtClean="0"/>
              <a:t>Où commence et où finit le discours scientifique ?</a:t>
            </a:r>
            <a:endParaRPr lang="fr-BE" sz="1800" dirty="0"/>
          </a:p>
          <a:p>
            <a:pPr lvl="1"/>
            <a:r>
              <a:rPr lang="fr-BE" sz="1800" dirty="0" smtClean="0"/>
              <a:t>« Le </a:t>
            </a:r>
            <a:r>
              <a:rPr lang="fr-BE" sz="1800" dirty="0"/>
              <a:t>discours scientifique spécialisé concerne avant tout les chercheurs et les spécialistes d’une discipline donnée. Il </a:t>
            </a:r>
            <a:r>
              <a:rPr lang="fr-BE" sz="1800" dirty="0" smtClean="0"/>
              <a:t>se caractérise par </a:t>
            </a:r>
            <a:r>
              <a:rPr lang="fr-BE" sz="1800" dirty="0"/>
              <a:t>la clarté et la précision, la qualité de la langue utilisée et la rigueur de l’argumentation, afin de transmettre un message destiné avant tout à informer d’autres chercheurs et </a:t>
            </a:r>
            <a:r>
              <a:rPr lang="fr-BE" sz="1800" dirty="0" smtClean="0"/>
              <a:t>spécialistes » (Leclerc, 1999, p.4)</a:t>
            </a:r>
          </a:p>
          <a:p>
            <a:pPr lvl="1"/>
            <a:r>
              <a:rPr lang="fr-BE" sz="1800" dirty="0" smtClean="0"/>
              <a:t>« </a:t>
            </a:r>
            <a:r>
              <a:rPr lang="fr-BE" sz="1800" dirty="0"/>
              <a:t>D</a:t>
            </a:r>
            <a:r>
              <a:rPr lang="fr-BE" sz="1800" dirty="0" smtClean="0"/>
              <a:t>iscours </a:t>
            </a:r>
            <a:r>
              <a:rPr lang="fr-BE" sz="1800" dirty="0"/>
              <a:t>produit dans le cadre de l’activité de recherche à des fins de construction et de diffusion du savoir </a:t>
            </a:r>
            <a:r>
              <a:rPr lang="fr-BE" sz="1800" dirty="0" smtClean="0"/>
              <a:t>» (</a:t>
            </a:r>
            <a:r>
              <a:rPr lang="fr-BE" sz="1800" dirty="0" err="1" smtClean="0"/>
              <a:t>Rinck</a:t>
            </a:r>
            <a:r>
              <a:rPr lang="fr-BE" sz="1800" dirty="0" smtClean="0"/>
              <a:t>, 2010) . </a:t>
            </a:r>
          </a:p>
          <a:p>
            <a:r>
              <a:rPr lang="fr-FR" sz="1800" dirty="0" smtClean="0"/>
              <a:t>Cas limites : </a:t>
            </a:r>
          </a:p>
          <a:p>
            <a:pPr lvl="1"/>
            <a:r>
              <a:rPr lang="fr-FR" sz="1800" dirty="0" smtClean="0"/>
              <a:t>Les cahiers de recherche (cf. le rôle de Sapir).</a:t>
            </a:r>
          </a:p>
          <a:p>
            <a:pPr lvl="1"/>
            <a:r>
              <a:rPr lang="fr-FR" sz="1800" dirty="0" smtClean="0"/>
              <a:t>La démarche scolaire et curriculaire. </a:t>
            </a:r>
          </a:p>
          <a:p>
            <a:pPr lvl="1"/>
            <a:r>
              <a:rPr lang="fr-FR" sz="1800" dirty="0" smtClean="0"/>
              <a:t>La vulgarisation et le journaliste scientifique. </a:t>
            </a:r>
          </a:p>
        </p:txBody>
      </p:sp>
    </p:spTree>
    <p:extLst>
      <p:ext uri="{BB962C8B-B14F-4D97-AF65-F5344CB8AC3E}">
        <p14:creationId xmlns:p14="http://schemas.microsoft.com/office/powerpoint/2010/main" val="3125445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1.6 L’analyse du discours scientifique</a:t>
            </a:r>
            <a:endParaRPr lang="fr-BE" dirty="0"/>
          </a:p>
        </p:txBody>
      </p:sp>
      <p:sp>
        <p:nvSpPr>
          <p:cNvPr id="3" name="Espace réservé du contenu 2"/>
          <p:cNvSpPr>
            <a:spLocks noGrp="1"/>
          </p:cNvSpPr>
          <p:nvPr>
            <p:ph idx="1"/>
          </p:nvPr>
        </p:nvSpPr>
        <p:spPr/>
        <p:txBody>
          <a:bodyPr>
            <a:normAutofit/>
          </a:bodyPr>
          <a:lstStyle/>
          <a:p>
            <a:pPr>
              <a:buFont typeface="Wingdings" panose="05000000000000000000" pitchFamily="2" charset="2"/>
              <a:buChar char="Ø"/>
            </a:pPr>
            <a:r>
              <a:rPr lang="fr-FR" dirty="0" smtClean="0"/>
              <a:t>Qu’est-ce que l’analyse du discours scientifique ?</a:t>
            </a:r>
          </a:p>
          <a:p>
            <a:pPr lvl="1" algn="just"/>
            <a:r>
              <a:rPr lang="fr-FR" dirty="0" smtClean="0"/>
              <a:t>« </a:t>
            </a:r>
            <a:r>
              <a:rPr lang="fr-BE" dirty="0" smtClean="0"/>
              <a:t>En </a:t>
            </a:r>
            <a:r>
              <a:rPr lang="fr-BE" dirty="0"/>
              <a:t>quoi les analyses linguistiques du discours scientifique peuvent-elles éclairer l’activité scientifique et ses enjeux de connaissance ? » (</a:t>
            </a:r>
            <a:r>
              <a:rPr lang="fr-BE" dirty="0" err="1"/>
              <a:t>Rinck</a:t>
            </a:r>
            <a:r>
              <a:rPr lang="fr-BE" dirty="0"/>
              <a:t>, 2010, p. 427)</a:t>
            </a:r>
          </a:p>
          <a:p>
            <a:pPr lvl="1" algn="just"/>
            <a:r>
              <a:rPr lang="fr-FR" dirty="0"/>
              <a:t>« </a:t>
            </a:r>
            <a:r>
              <a:rPr lang="fr-BE" dirty="0"/>
              <a:t>Mettre en relation les </a:t>
            </a:r>
            <a:r>
              <a:rPr lang="fr-BE" b="1" dirty="0"/>
              <a:t>caractéristiques linguistiques</a:t>
            </a:r>
            <a:r>
              <a:rPr lang="fr-BE" dirty="0"/>
              <a:t> des textes oraux ou écrits avec les </a:t>
            </a:r>
            <a:r>
              <a:rPr lang="fr-BE" b="1" dirty="0"/>
              <a:t>pratiques</a:t>
            </a:r>
            <a:r>
              <a:rPr lang="fr-BE" dirty="0"/>
              <a:t> où ces textes sont produits et interprétés ; elles imposent donc à la fois un ancrage empirique fort, c’est-à-dire des observations linguistiques et un questionnement sur ce qui se joue à travers les textes […] , notamment </a:t>
            </a:r>
            <a:r>
              <a:rPr lang="fr-BE" b="1" dirty="0"/>
              <a:t>socio-institutionnels</a:t>
            </a:r>
            <a:r>
              <a:rPr lang="fr-BE" dirty="0"/>
              <a:t> et </a:t>
            </a:r>
            <a:r>
              <a:rPr lang="fr-BE" b="1" dirty="0" err="1"/>
              <a:t>socio-cognitifs</a:t>
            </a:r>
            <a:r>
              <a:rPr lang="fr-BE" dirty="0"/>
              <a:t>. (</a:t>
            </a:r>
            <a:r>
              <a:rPr lang="fr-BE" dirty="0" err="1"/>
              <a:t>Rinck</a:t>
            </a:r>
            <a:r>
              <a:rPr lang="fr-BE" dirty="0"/>
              <a:t>, </a:t>
            </a:r>
            <a:r>
              <a:rPr lang="fr-BE" i="1" dirty="0"/>
              <a:t>idem</a:t>
            </a:r>
            <a:r>
              <a:rPr lang="fr-BE" dirty="0"/>
              <a:t>).</a:t>
            </a:r>
          </a:p>
          <a:p>
            <a:pPr>
              <a:buFont typeface="Wingdings" panose="05000000000000000000" pitchFamily="2" charset="2"/>
              <a:buChar char="Ø"/>
            </a:pPr>
            <a:endParaRPr lang="fr-FR" dirty="0" smtClean="0"/>
          </a:p>
        </p:txBody>
      </p:sp>
    </p:spTree>
    <p:extLst>
      <p:ext uri="{BB962C8B-B14F-4D97-AF65-F5344CB8AC3E}">
        <p14:creationId xmlns:p14="http://schemas.microsoft.com/office/powerpoint/2010/main" val="2539669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 Discours, sciences, idéologies</a:t>
            </a:r>
            <a:endParaRPr lang="fr-BE" dirty="0"/>
          </a:p>
        </p:txBody>
      </p:sp>
      <p:sp>
        <p:nvSpPr>
          <p:cNvPr id="3" name="Espace réservé du texte 2"/>
          <p:cNvSpPr>
            <a:spLocks noGrp="1"/>
          </p:cNvSpPr>
          <p:nvPr>
            <p:ph type="body" idx="1"/>
          </p:nvPr>
        </p:nvSpPr>
        <p:spPr>
          <a:xfrm>
            <a:off x="2015067" y="3788901"/>
            <a:ext cx="8158690" cy="1926099"/>
          </a:xfrm>
        </p:spPr>
        <p:txBody>
          <a:bodyPr>
            <a:normAutofit/>
          </a:bodyPr>
          <a:lstStyle/>
          <a:p>
            <a:r>
              <a:rPr lang="fr-FR" dirty="0"/>
              <a:t>2</a:t>
            </a:r>
            <a:r>
              <a:rPr lang="fr-FR" dirty="0" smtClean="0"/>
              <a:t>.1 </a:t>
            </a:r>
            <a:r>
              <a:rPr lang="fr-FR" dirty="0" smtClean="0"/>
              <a:t>Science et </a:t>
            </a:r>
            <a:r>
              <a:rPr lang="fr-FR" dirty="0" smtClean="0"/>
              <a:t>idéologie.</a:t>
            </a:r>
            <a:endParaRPr lang="fr-FR" dirty="0" smtClean="0"/>
          </a:p>
          <a:p>
            <a:r>
              <a:rPr lang="fr-FR" dirty="0"/>
              <a:t>2</a:t>
            </a:r>
            <a:r>
              <a:rPr lang="fr-FR" dirty="0" smtClean="0"/>
              <a:t>.2 </a:t>
            </a:r>
            <a:r>
              <a:rPr lang="fr-FR" dirty="0" smtClean="0"/>
              <a:t>Les sciences humaines et sociales en crise ?</a:t>
            </a:r>
          </a:p>
          <a:p>
            <a:r>
              <a:rPr lang="fr-FR" dirty="0"/>
              <a:t>2</a:t>
            </a:r>
            <a:r>
              <a:rPr lang="fr-FR" dirty="0" smtClean="0"/>
              <a:t>.3 L’idéologie en science : « faire science »</a:t>
            </a:r>
            <a:endParaRPr lang="fr-BE" dirty="0"/>
          </a:p>
        </p:txBody>
      </p:sp>
    </p:spTree>
    <p:extLst>
      <p:ext uri="{BB962C8B-B14F-4D97-AF65-F5344CB8AC3E}">
        <p14:creationId xmlns:p14="http://schemas.microsoft.com/office/powerpoint/2010/main" val="2457219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a:t>
            </a:r>
            <a:r>
              <a:rPr lang="fr-FR" dirty="0" smtClean="0"/>
              <a:t>.1 </a:t>
            </a:r>
            <a:r>
              <a:rPr lang="fr-FR" dirty="0" smtClean="0"/>
              <a:t>Science et </a:t>
            </a:r>
            <a:r>
              <a:rPr lang="fr-FR" dirty="0" smtClean="0"/>
              <a:t>id</a:t>
            </a:r>
            <a:r>
              <a:rPr lang="fr-FR" dirty="0" smtClean="0"/>
              <a:t>éologie</a:t>
            </a:r>
            <a:endParaRPr lang="fr-BE" dirty="0"/>
          </a:p>
        </p:txBody>
      </p:sp>
      <p:sp>
        <p:nvSpPr>
          <p:cNvPr id="3" name="Espace réservé du contenu 2"/>
          <p:cNvSpPr>
            <a:spLocks noGrp="1"/>
          </p:cNvSpPr>
          <p:nvPr>
            <p:ph idx="1"/>
          </p:nvPr>
        </p:nvSpPr>
        <p:spPr/>
        <p:txBody>
          <a:bodyPr>
            <a:normAutofit lnSpcReduction="10000"/>
          </a:bodyPr>
          <a:lstStyle/>
          <a:p>
            <a:r>
              <a:rPr lang="fr-FR" dirty="0" smtClean="0"/>
              <a:t>Il est important d’interroger la part de croyance et d’idéologie dans les sciences. </a:t>
            </a:r>
          </a:p>
          <a:p>
            <a:pPr lvl="1"/>
            <a:r>
              <a:rPr lang="fr-FR" dirty="0" smtClean="0"/>
              <a:t>Les croyances influencent la réception de certains savoir, particulièrement en SHS (cf. Richardot 2018</a:t>
            </a:r>
            <a:r>
              <a:rPr lang="fr-FR" dirty="0" smtClean="0"/>
              <a:t>)</a:t>
            </a:r>
          </a:p>
          <a:p>
            <a:pPr lvl="2"/>
            <a:r>
              <a:rPr lang="fr-FR" dirty="0" smtClean="0"/>
              <a:t>Étude des controverses : controverse de Milgram, controverse du </a:t>
            </a:r>
            <a:r>
              <a:rPr lang="fr-FR" i="1" dirty="0" smtClean="0"/>
              <a:t>care</a:t>
            </a:r>
            <a:r>
              <a:rPr lang="fr-FR" dirty="0" smtClean="0"/>
              <a:t>, etc. </a:t>
            </a:r>
            <a:endParaRPr lang="fr-FR" dirty="0" smtClean="0"/>
          </a:p>
          <a:p>
            <a:pPr lvl="1" algn="just"/>
            <a:r>
              <a:rPr lang="fr-FR" dirty="0" smtClean="0"/>
              <a:t>Les pratiques des chercheurs sont prises dans des réseaux complexes non réductibles à des positions intra-scientifiques : logiques éditoriales et institutionnelles, réseaux relationnels et académiques, contexte socio-économique et politique, normes et idéologies dominantes, etc. (cf. Laugier, Richardot, Oeser, etc., 2018 ; </a:t>
            </a:r>
            <a:r>
              <a:rPr lang="fr-FR" dirty="0" err="1" smtClean="0"/>
              <a:t>Pestre</a:t>
            </a:r>
            <a:r>
              <a:rPr lang="fr-FR" dirty="0" smtClean="0"/>
              <a:t> 2006)</a:t>
            </a:r>
            <a:endParaRPr lang="fr-BE" dirty="0"/>
          </a:p>
        </p:txBody>
      </p:sp>
    </p:spTree>
    <p:extLst>
      <p:ext uri="{BB962C8B-B14F-4D97-AF65-F5344CB8AC3E}">
        <p14:creationId xmlns:p14="http://schemas.microsoft.com/office/powerpoint/2010/main" val="763929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2</a:t>
            </a:r>
            <a:r>
              <a:rPr lang="fr-FR" dirty="0" smtClean="0"/>
              <a:t>.2 </a:t>
            </a:r>
            <a:r>
              <a:rPr lang="fr-FR" dirty="0" smtClean="0"/>
              <a:t>Les sciences humaines et sociales en crise ?</a:t>
            </a:r>
            <a:endParaRPr lang="fr-BE" dirty="0"/>
          </a:p>
        </p:txBody>
      </p:sp>
      <p:sp>
        <p:nvSpPr>
          <p:cNvPr id="3" name="Espace réservé du contenu 2"/>
          <p:cNvSpPr>
            <a:spLocks noGrp="1"/>
          </p:cNvSpPr>
          <p:nvPr>
            <p:ph idx="1"/>
          </p:nvPr>
        </p:nvSpPr>
        <p:spPr/>
        <p:txBody>
          <a:bodyPr>
            <a:normAutofit/>
          </a:bodyPr>
          <a:lstStyle/>
          <a:p>
            <a:r>
              <a:rPr lang="fr-FR" dirty="0" smtClean="0"/>
              <a:t>Un exemple : la notion de crise en SHS ?</a:t>
            </a:r>
          </a:p>
          <a:p>
            <a:r>
              <a:rPr lang="fr-FR" dirty="0" smtClean="0"/>
              <a:t>Si nous étudions les discours de ces vingt dernières années, il y a b</a:t>
            </a:r>
            <a:r>
              <a:rPr lang="fr-FR" dirty="0" smtClean="0"/>
              <a:t>eaucoup </a:t>
            </a:r>
            <a:r>
              <a:rPr lang="fr-FR" dirty="0" smtClean="0"/>
              <a:t>de référence à une crise en SHS </a:t>
            </a:r>
            <a:r>
              <a:rPr lang="fr-FR" dirty="0" smtClean="0"/>
              <a:t>: </a:t>
            </a:r>
            <a:endParaRPr lang="fr-FR" dirty="0" smtClean="0"/>
          </a:p>
          <a:p>
            <a:pPr lvl="1"/>
            <a:r>
              <a:rPr lang="fr-FR" dirty="0" smtClean="0"/>
              <a:t>2000 : « la crise laisse la place à la relève » (Magasine Sciences Humaines)</a:t>
            </a:r>
          </a:p>
          <a:p>
            <a:pPr lvl="1"/>
            <a:r>
              <a:rPr lang="fr-FR" dirty="0" smtClean="0"/>
              <a:t>2010 : « Sciences humaines, sciences sociales : crise ou déclin ? » (</a:t>
            </a:r>
            <a:r>
              <a:rPr lang="fr-FR" dirty="0" err="1" smtClean="0"/>
              <a:t>Pomiam</a:t>
            </a:r>
            <a:r>
              <a:rPr lang="fr-FR" dirty="0" smtClean="0"/>
              <a:t>)</a:t>
            </a:r>
          </a:p>
          <a:p>
            <a:pPr lvl="1"/>
            <a:r>
              <a:rPr lang="fr-FR" dirty="0" smtClean="0"/>
              <a:t>2013 : « Trente ans de crise des sciences humaines » (Magasine La Recherche)</a:t>
            </a:r>
          </a:p>
          <a:p>
            <a:pPr lvl="1"/>
            <a:r>
              <a:rPr lang="fr-FR" dirty="0" smtClean="0"/>
              <a:t>2018 : «  le constat dresser semble incliner au pessimisme » (Richardot</a:t>
            </a:r>
            <a:r>
              <a:rPr lang="fr-FR" dirty="0" smtClean="0"/>
              <a:t>)</a:t>
            </a:r>
          </a:p>
        </p:txBody>
      </p:sp>
    </p:spTree>
    <p:extLst>
      <p:ext uri="{BB962C8B-B14F-4D97-AF65-F5344CB8AC3E}">
        <p14:creationId xmlns:p14="http://schemas.microsoft.com/office/powerpoint/2010/main" val="3529524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2</a:t>
            </a:r>
            <a:r>
              <a:rPr lang="fr-FR" dirty="0" smtClean="0"/>
              <a:t>.2 </a:t>
            </a:r>
            <a:r>
              <a:rPr lang="fr-FR" dirty="0"/>
              <a:t>Les sciences humaines et sociales en crise </a:t>
            </a:r>
            <a:r>
              <a:rPr lang="fr-FR" dirty="0" smtClean="0"/>
              <a:t>?</a:t>
            </a:r>
            <a:endParaRPr lang="fr-BE" dirty="0"/>
          </a:p>
        </p:txBody>
      </p:sp>
      <p:sp>
        <p:nvSpPr>
          <p:cNvPr id="3" name="Espace réservé du contenu 2"/>
          <p:cNvSpPr>
            <a:spLocks noGrp="1"/>
          </p:cNvSpPr>
          <p:nvPr>
            <p:ph idx="1"/>
          </p:nvPr>
        </p:nvSpPr>
        <p:spPr/>
        <p:txBody>
          <a:bodyPr>
            <a:normAutofit fontScale="92500"/>
          </a:bodyPr>
          <a:lstStyle/>
          <a:p>
            <a:r>
              <a:rPr lang="fr-FR" dirty="0" smtClean="0"/>
              <a:t>Appréhender </a:t>
            </a:r>
            <a:r>
              <a:rPr lang="fr-FR" sz="2600" b="1" dirty="0" smtClean="0"/>
              <a:t>le contexte </a:t>
            </a:r>
            <a:r>
              <a:rPr lang="fr-FR" sz="2600" b="1" dirty="0" smtClean="0"/>
              <a:t>récent</a:t>
            </a:r>
            <a:r>
              <a:rPr lang="fr-FR" dirty="0" smtClean="0"/>
              <a:t> </a:t>
            </a:r>
            <a:r>
              <a:rPr lang="fr-FR" dirty="0" smtClean="0"/>
              <a:t>: </a:t>
            </a:r>
          </a:p>
          <a:p>
            <a:pPr lvl="1"/>
            <a:r>
              <a:rPr lang="fr-FR" dirty="0" smtClean="0"/>
              <a:t>Plusieurs crises de confiance : Affaire Sokal, affaire </a:t>
            </a:r>
            <a:r>
              <a:rPr lang="fr-FR" dirty="0" err="1" smtClean="0"/>
              <a:t>Maffesoli</a:t>
            </a:r>
            <a:r>
              <a:rPr lang="fr-FR" dirty="0" smtClean="0"/>
              <a:t>, </a:t>
            </a:r>
            <a:r>
              <a:rPr lang="fr-FR" i="1" dirty="0" smtClean="0"/>
              <a:t>science </a:t>
            </a:r>
            <a:r>
              <a:rPr lang="fr-FR" i="1" dirty="0" err="1" smtClean="0"/>
              <a:t>war</a:t>
            </a:r>
            <a:r>
              <a:rPr lang="fr-FR" dirty="0" smtClean="0"/>
              <a:t>, etc. </a:t>
            </a:r>
          </a:p>
          <a:p>
            <a:pPr lvl="1"/>
            <a:r>
              <a:rPr lang="fr-FR" dirty="0" smtClean="0"/>
              <a:t>Plusieurs interventions politiques : fermeture des facultés de SHS au Japon (2015)</a:t>
            </a:r>
            <a:r>
              <a:rPr lang="fr-BE" dirty="0" smtClean="0"/>
              <a:t>, discours de Manuel Valls, etc.</a:t>
            </a:r>
          </a:p>
          <a:p>
            <a:pPr lvl="1"/>
            <a:r>
              <a:rPr lang="fr-FR" dirty="0" smtClean="0"/>
              <a:t>Critique épistémologique et idéologique : condition de recevabilité des savoirs en SHS (Richardot, 2018) </a:t>
            </a:r>
            <a:r>
              <a:rPr lang="fr-FR" dirty="0" smtClean="0">
                <a:sym typeface="Wingdings" panose="05000000000000000000" pitchFamily="2" charset="2"/>
              </a:rPr>
              <a:t> attaque de l’</a:t>
            </a:r>
            <a:r>
              <a:rPr lang="fr-FR" i="1" dirty="0" err="1" smtClean="0">
                <a:sym typeface="Wingdings" panose="05000000000000000000" pitchFamily="2" charset="2"/>
              </a:rPr>
              <a:t>alt</a:t>
            </a:r>
            <a:r>
              <a:rPr lang="fr-FR" i="1" dirty="0" smtClean="0">
                <a:sym typeface="Wingdings" panose="05000000000000000000" pitchFamily="2" charset="2"/>
              </a:rPr>
              <a:t>-right</a:t>
            </a:r>
            <a:r>
              <a:rPr lang="fr-FR" dirty="0" smtClean="0">
                <a:sym typeface="Wingdings" panose="05000000000000000000" pitchFamily="2" charset="2"/>
              </a:rPr>
              <a:t>, science postmoderne, </a:t>
            </a:r>
            <a:r>
              <a:rPr lang="fr-FR" i="1" dirty="0" err="1" smtClean="0">
                <a:sym typeface="Wingdings" panose="05000000000000000000" pitchFamily="2" charset="2"/>
              </a:rPr>
              <a:t>strong</a:t>
            </a:r>
            <a:r>
              <a:rPr lang="fr-FR" i="1" dirty="0" smtClean="0">
                <a:sym typeface="Wingdings" panose="05000000000000000000" pitchFamily="2" charset="2"/>
              </a:rPr>
              <a:t> program</a:t>
            </a:r>
            <a:r>
              <a:rPr lang="fr-FR" dirty="0" smtClean="0">
                <a:sym typeface="Wingdings" panose="05000000000000000000" pitchFamily="2" charset="2"/>
              </a:rPr>
              <a:t>, </a:t>
            </a:r>
            <a:r>
              <a:rPr lang="fr-FR" i="1" dirty="0" err="1" smtClean="0">
                <a:sym typeface="Wingdings" panose="05000000000000000000" pitchFamily="2" charset="2"/>
              </a:rPr>
              <a:t>junk</a:t>
            </a:r>
            <a:r>
              <a:rPr lang="fr-FR" i="1" dirty="0" smtClean="0">
                <a:sym typeface="Wingdings" panose="05000000000000000000" pitchFamily="2" charset="2"/>
              </a:rPr>
              <a:t> science</a:t>
            </a:r>
            <a:r>
              <a:rPr lang="fr-FR" dirty="0" smtClean="0">
                <a:sym typeface="Wingdings" panose="05000000000000000000" pitchFamily="2" charset="2"/>
              </a:rPr>
              <a:t>, etc. </a:t>
            </a:r>
          </a:p>
          <a:p>
            <a:r>
              <a:rPr lang="fr-FR" dirty="0" smtClean="0">
                <a:sym typeface="Wingdings" panose="05000000000000000000" pitchFamily="2" charset="2"/>
              </a:rPr>
              <a:t>Si crise il y a, elle n’est pas réductible à ces critiques  penser l’historiographie et la constitution épistémologique des sciences humaines et sociales. </a:t>
            </a:r>
            <a:endParaRPr lang="fr-FR" dirty="0" smtClean="0">
              <a:sym typeface="Wingdings" panose="05000000000000000000" pitchFamily="2" charset="2"/>
            </a:endParaRPr>
          </a:p>
        </p:txBody>
      </p:sp>
    </p:spTree>
    <p:extLst>
      <p:ext uri="{BB962C8B-B14F-4D97-AF65-F5344CB8AC3E}">
        <p14:creationId xmlns:p14="http://schemas.microsoft.com/office/powerpoint/2010/main" val="1930345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2.2 </a:t>
            </a:r>
            <a:r>
              <a:rPr lang="fr-FR" dirty="0" smtClean="0"/>
              <a:t>Les sciences humaines et sociales en crise ?</a:t>
            </a:r>
            <a:endParaRPr lang="fr-BE" dirty="0"/>
          </a:p>
        </p:txBody>
      </p:sp>
      <p:sp>
        <p:nvSpPr>
          <p:cNvPr id="3" name="Espace réservé du contenu 2"/>
          <p:cNvSpPr>
            <a:spLocks noGrp="1"/>
          </p:cNvSpPr>
          <p:nvPr>
            <p:ph idx="1"/>
          </p:nvPr>
        </p:nvSpPr>
        <p:spPr>
          <a:xfrm>
            <a:off x="1295401" y="2556932"/>
            <a:ext cx="9601196" cy="3675702"/>
          </a:xfrm>
        </p:spPr>
        <p:txBody>
          <a:bodyPr>
            <a:normAutofit fontScale="85000" lnSpcReduction="10000"/>
          </a:bodyPr>
          <a:lstStyle/>
          <a:p>
            <a:r>
              <a:rPr lang="fr-FR" dirty="0" smtClean="0"/>
              <a:t>Comment faire ? </a:t>
            </a:r>
            <a:endParaRPr lang="fr-FR" dirty="0">
              <a:sym typeface="Wingdings" panose="05000000000000000000" pitchFamily="2" charset="2"/>
            </a:endParaRPr>
          </a:p>
          <a:p>
            <a:pPr lvl="1"/>
            <a:r>
              <a:rPr lang="fr-FR" dirty="0" smtClean="0"/>
              <a:t>Analyse </a:t>
            </a:r>
            <a:r>
              <a:rPr lang="fr-FR" dirty="0" smtClean="0"/>
              <a:t>des polémiques et des controverses scientifique </a:t>
            </a:r>
            <a:r>
              <a:rPr lang="fr-FR" dirty="0" smtClean="0">
                <a:sym typeface="Wingdings" panose="05000000000000000000" pitchFamily="2" charset="2"/>
              </a:rPr>
              <a:t> Plusieurs traditions</a:t>
            </a:r>
          </a:p>
          <a:p>
            <a:pPr lvl="2"/>
            <a:r>
              <a:rPr lang="fr-FR" dirty="0" smtClean="0">
                <a:sym typeface="Wingdings" panose="05000000000000000000" pitchFamily="2" charset="2"/>
              </a:rPr>
              <a:t>Approche en sociologie des sciences : </a:t>
            </a:r>
            <a:r>
              <a:rPr lang="fr-FR" dirty="0" err="1" smtClean="0">
                <a:sym typeface="Wingdings" panose="05000000000000000000" pitchFamily="2" charset="2"/>
              </a:rPr>
              <a:t>Bloor</a:t>
            </a:r>
            <a:r>
              <a:rPr lang="fr-FR" dirty="0" smtClean="0">
                <a:sym typeface="Wingdings" panose="05000000000000000000" pitchFamily="2" charset="2"/>
              </a:rPr>
              <a:t> &amp; Collins</a:t>
            </a:r>
          </a:p>
          <a:p>
            <a:pPr lvl="2"/>
            <a:r>
              <a:rPr lang="fr-FR" dirty="0" smtClean="0">
                <a:sym typeface="Wingdings" panose="05000000000000000000" pitchFamily="2" charset="2"/>
              </a:rPr>
              <a:t>Approche linguistique de l’analyse des controverses : </a:t>
            </a:r>
            <a:r>
              <a:rPr lang="fr-FR" dirty="0" smtClean="0">
                <a:sym typeface="Wingdings" panose="05000000000000000000" pitchFamily="2" charset="2"/>
              </a:rPr>
              <a:t>modéliser le fonctionnement d’une controverse.</a:t>
            </a:r>
            <a:endParaRPr lang="fr-FR" dirty="0" smtClean="0"/>
          </a:p>
          <a:p>
            <a:pPr lvl="1"/>
            <a:r>
              <a:rPr lang="fr-FR" dirty="0" smtClean="0"/>
              <a:t>Analyse du discours hégémonique</a:t>
            </a:r>
          </a:p>
          <a:p>
            <a:pPr lvl="2"/>
            <a:r>
              <a:rPr lang="fr-FR" dirty="0" smtClean="0"/>
              <a:t>Étude du discours dominant et de ses représentations : </a:t>
            </a:r>
            <a:r>
              <a:rPr lang="fr-FR" dirty="0" err="1" smtClean="0"/>
              <a:t>Angenot</a:t>
            </a:r>
            <a:r>
              <a:rPr lang="fr-FR" dirty="0" smtClean="0"/>
              <a:t> (1989)</a:t>
            </a:r>
          </a:p>
          <a:p>
            <a:pPr lvl="1"/>
            <a:r>
              <a:rPr lang="fr-FR" dirty="0" smtClean="0"/>
              <a:t>Analyse curriculaire </a:t>
            </a:r>
          </a:p>
          <a:p>
            <a:pPr lvl="2"/>
            <a:r>
              <a:rPr lang="fr-FR" dirty="0" smtClean="0"/>
              <a:t>Analyse des cursus scolaires et universitaires : Young (1971), Bernstein (1971) </a:t>
            </a:r>
            <a:r>
              <a:rPr lang="fr-FR" dirty="0" err="1" smtClean="0"/>
              <a:t>Goodson</a:t>
            </a:r>
            <a:r>
              <a:rPr lang="fr-FR" dirty="0" smtClean="0"/>
              <a:t> (1992), etc. </a:t>
            </a:r>
          </a:p>
          <a:p>
            <a:pPr lvl="1"/>
            <a:r>
              <a:rPr lang="fr-FR" dirty="0" smtClean="0"/>
              <a:t>Analyse du contexte socio-politique (toujours du point de vue discursif)</a:t>
            </a:r>
          </a:p>
          <a:p>
            <a:pPr lvl="2"/>
            <a:r>
              <a:rPr lang="fr-FR" dirty="0" smtClean="0"/>
              <a:t>Analyse des programmes, type FP7, Hotrizon2020, etc. </a:t>
            </a:r>
            <a:endParaRPr lang="fr-BE" dirty="0"/>
          </a:p>
        </p:txBody>
      </p:sp>
    </p:spTree>
    <p:extLst>
      <p:ext uri="{BB962C8B-B14F-4D97-AF65-F5344CB8AC3E}">
        <p14:creationId xmlns:p14="http://schemas.microsoft.com/office/powerpoint/2010/main" val="26957857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2</a:t>
            </a:r>
            <a:r>
              <a:rPr lang="fr-FR" dirty="0" smtClean="0"/>
              <a:t>.2 </a:t>
            </a:r>
            <a:r>
              <a:rPr lang="fr-FR" dirty="0"/>
              <a:t>Les sciences humaines et sociales en crise </a:t>
            </a:r>
            <a:r>
              <a:rPr lang="fr-FR" dirty="0" smtClean="0"/>
              <a:t>?</a:t>
            </a:r>
            <a:endParaRPr lang="fr-BE" dirty="0"/>
          </a:p>
        </p:txBody>
      </p:sp>
      <p:sp>
        <p:nvSpPr>
          <p:cNvPr id="3" name="Espace réservé du contenu 2"/>
          <p:cNvSpPr>
            <a:spLocks noGrp="1"/>
          </p:cNvSpPr>
          <p:nvPr>
            <p:ph idx="1"/>
          </p:nvPr>
        </p:nvSpPr>
        <p:spPr/>
        <p:txBody>
          <a:bodyPr>
            <a:normAutofit lnSpcReduction="10000"/>
          </a:bodyPr>
          <a:lstStyle/>
          <a:p>
            <a:r>
              <a:rPr lang="fr-FR" dirty="0" smtClean="0"/>
              <a:t>Les origines de cette </a:t>
            </a:r>
            <a:r>
              <a:rPr lang="fr-FR" i="1" dirty="0" smtClean="0"/>
              <a:t>crise </a:t>
            </a:r>
            <a:r>
              <a:rPr lang="fr-FR" dirty="0" smtClean="0"/>
              <a:t>? </a:t>
            </a:r>
            <a:r>
              <a:rPr lang="fr-FR" dirty="0" smtClean="0">
                <a:sym typeface="Wingdings" panose="05000000000000000000" pitchFamily="2" charset="2"/>
              </a:rPr>
              <a:t> </a:t>
            </a:r>
            <a:r>
              <a:rPr lang="fr-FR" dirty="0" smtClean="0"/>
              <a:t>Procède de la construction idéologie du statut des sciences. </a:t>
            </a:r>
          </a:p>
          <a:p>
            <a:pPr lvl="1"/>
            <a:r>
              <a:rPr lang="fr-FR" dirty="0" smtClean="0"/>
              <a:t>La science </a:t>
            </a:r>
            <a:r>
              <a:rPr lang="fr-FR" dirty="0" smtClean="0">
                <a:sym typeface="Wingdings" panose="05000000000000000000" pitchFamily="2" charset="2"/>
              </a:rPr>
              <a:t> construction et invention tardive (</a:t>
            </a:r>
            <a:r>
              <a:rPr lang="fr-FR" dirty="0" err="1" smtClean="0">
                <a:sym typeface="Wingdings" panose="05000000000000000000" pitchFamily="2" charset="2"/>
              </a:rPr>
              <a:t>Carnino</a:t>
            </a:r>
            <a:r>
              <a:rPr lang="fr-FR" dirty="0" smtClean="0">
                <a:sym typeface="Wingdings" panose="05000000000000000000" pitchFamily="2" charset="2"/>
              </a:rPr>
              <a:t>, 2015)</a:t>
            </a:r>
          </a:p>
          <a:p>
            <a:pPr lvl="1"/>
            <a:r>
              <a:rPr lang="fr-FR" dirty="0" smtClean="0">
                <a:sym typeface="Wingdings" panose="05000000000000000000" pitchFamily="2" charset="2"/>
              </a:rPr>
              <a:t>Définition d’une idée de « bonne science » qui crée des oppositions : </a:t>
            </a:r>
            <a:r>
              <a:rPr lang="fr-FR" i="1" dirty="0" smtClean="0">
                <a:sym typeface="Wingdings" panose="05000000000000000000" pitchFamily="2" charset="2"/>
              </a:rPr>
              <a:t>hard science</a:t>
            </a:r>
            <a:r>
              <a:rPr lang="fr-FR" dirty="0" smtClean="0">
                <a:sym typeface="Wingdings" panose="05000000000000000000" pitchFamily="2" charset="2"/>
              </a:rPr>
              <a:t> et </a:t>
            </a:r>
            <a:r>
              <a:rPr lang="fr-FR" i="1" dirty="0" smtClean="0">
                <a:sym typeface="Wingdings" panose="05000000000000000000" pitchFamily="2" charset="2"/>
              </a:rPr>
              <a:t>soft science</a:t>
            </a:r>
            <a:r>
              <a:rPr lang="fr-FR" dirty="0">
                <a:sym typeface="Wingdings" panose="05000000000000000000" pitchFamily="2" charset="2"/>
              </a:rPr>
              <a:t> </a:t>
            </a:r>
            <a:r>
              <a:rPr lang="fr-FR" dirty="0" smtClean="0">
                <a:sym typeface="Wingdings" panose="05000000000000000000" pitchFamily="2" charset="2"/>
              </a:rPr>
              <a:t> hiérarchisation des sciences</a:t>
            </a:r>
            <a:r>
              <a:rPr lang="fr-FR" dirty="0">
                <a:sym typeface="Wingdings" panose="05000000000000000000" pitchFamily="2" charset="2"/>
              </a:rPr>
              <a:t> </a:t>
            </a:r>
            <a:r>
              <a:rPr lang="fr-FR" dirty="0" smtClean="0">
                <a:sym typeface="Wingdings" panose="05000000000000000000" pitchFamily="2" charset="2"/>
              </a:rPr>
              <a:t>déjà présente chez Comte. </a:t>
            </a:r>
            <a:endParaRPr lang="fr-FR" dirty="0" smtClean="0">
              <a:sym typeface="Wingdings" panose="05000000000000000000" pitchFamily="2" charset="2"/>
            </a:endParaRPr>
          </a:p>
          <a:p>
            <a:pPr lvl="1"/>
            <a:r>
              <a:rPr lang="fr-FR" dirty="0">
                <a:sym typeface="Wingdings" panose="05000000000000000000" pitchFamily="2" charset="2"/>
              </a:rPr>
              <a:t>Historiquement : peu d’engagement dans les SHS, dans les philo-lettres, etc. </a:t>
            </a:r>
            <a:endParaRPr lang="fr-FR" dirty="0" smtClean="0">
              <a:sym typeface="Wingdings" panose="05000000000000000000" pitchFamily="2" charset="2"/>
            </a:endParaRPr>
          </a:p>
          <a:p>
            <a:r>
              <a:rPr lang="fr-FR" dirty="0" smtClean="0">
                <a:sym typeface="Wingdings" panose="05000000000000000000" pitchFamily="2" charset="2"/>
              </a:rPr>
              <a:t>La crise est performative : une institution est en crise lorsque les détenteurs de l’autorité et de la légitimité intentionnelle énoncent qu’il y a une crise. </a:t>
            </a:r>
            <a:endParaRPr lang="fr-FR" dirty="0" smtClean="0"/>
          </a:p>
        </p:txBody>
      </p:sp>
    </p:spTree>
    <p:extLst>
      <p:ext uri="{BB962C8B-B14F-4D97-AF65-F5344CB8AC3E}">
        <p14:creationId xmlns:p14="http://schemas.microsoft.com/office/powerpoint/2010/main" val="3411820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a:t>
            </a:r>
            <a:r>
              <a:rPr lang="fr-FR" dirty="0" smtClean="0"/>
              <a:t>.3 L’idéologie en science : « faire science »</a:t>
            </a:r>
            <a:endParaRPr lang="fr-BE" dirty="0"/>
          </a:p>
        </p:txBody>
      </p:sp>
      <p:sp>
        <p:nvSpPr>
          <p:cNvPr id="3" name="Espace réservé du contenu 2"/>
          <p:cNvSpPr>
            <a:spLocks noGrp="1"/>
          </p:cNvSpPr>
          <p:nvPr>
            <p:ph idx="1"/>
          </p:nvPr>
        </p:nvSpPr>
        <p:spPr/>
        <p:txBody>
          <a:bodyPr/>
          <a:lstStyle/>
          <a:p>
            <a:r>
              <a:rPr lang="fr-FR" dirty="0" smtClean="0"/>
              <a:t>Nous pouvons l’observer au sein des SHS et de la linguistique : </a:t>
            </a:r>
            <a:endParaRPr lang="fr-FR" dirty="0" smtClean="0"/>
          </a:p>
          <a:p>
            <a:pPr lvl="1"/>
            <a:r>
              <a:rPr lang="fr-FR" dirty="0" smtClean="0"/>
              <a:t>Besoin de légitimité.</a:t>
            </a:r>
          </a:p>
          <a:p>
            <a:pPr lvl="1"/>
            <a:r>
              <a:rPr lang="fr-FR" dirty="0" smtClean="0"/>
              <a:t>Besoin de justifier la logique institutionnelle .</a:t>
            </a:r>
          </a:p>
          <a:p>
            <a:pPr lvl="1"/>
            <a:r>
              <a:rPr lang="fr-FR" dirty="0" smtClean="0"/>
              <a:t>Besoin de redéfinir les contours méthodologiques et épistémologiques. </a:t>
            </a:r>
            <a:endParaRPr lang="fr-FR" dirty="0" smtClean="0"/>
          </a:p>
          <a:p>
            <a:r>
              <a:rPr lang="fr-FR" dirty="0" smtClean="0"/>
              <a:t>Un cas très spécifique et parlant : le cas d’Antoine Culioli. </a:t>
            </a:r>
            <a:endParaRPr lang="fr-FR" dirty="0" smtClean="0"/>
          </a:p>
        </p:txBody>
      </p:sp>
    </p:spTree>
    <p:extLst>
      <p:ext uri="{BB962C8B-B14F-4D97-AF65-F5344CB8AC3E}">
        <p14:creationId xmlns:p14="http://schemas.microsoft.com/office/powerpoint/2010/main" val="1640474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 Analyse de cas : </a:t>
            </a:r>
            <a:r>
              <a:rPr lang="fr-FR" i="1" dirty="0" smtClean="0"/>
              <a:t>La formalisation en Linguistique</a:t>
            </a:r>
            <a:endParaRPr lang="fr-BE" dirty="0"/>
          </a:p>
        </p:txBody>
      </p:sp>
      <p:sp>
        <p:nvSpPr>
          <p:cNvPr id="3" name="Espace réservé du texte 2"/>
          <p:cNvSpPr>
            <a:spLocks noGrp="1"/>
          </p:cNvSpPr>
          <p:nvPr>
            <p:ph type="body" idx="1"/>
          </p:nvPr>
        </p:nvSpPr>
        <p:spPr>
          <a:xfrm>
            <a:off x="2015067" y="3846051"/>
            <a:ext cx="8158690" cy="1697499"/>
          </a:xfrm>
        </p:spPr>
        <p:txBody>
          <a:bodyPr>
            <a:normAutofit/>
          </a:bodyPr>
          <a:lstStyle/>
          <a:p>
            <a:r>
              <a:rPr lang="fr-FR" dirty="0" smtClean="0"/>
              <a:t>3.1 </a:t>
            </a:r>
            <a:r>
              <a:rPr lang="fr-FR" i="1" dirty="0" smtClean="0"/>
              <a:t>La formalisation en Linguistique</a:t>
            </a:r>
            <a:endParaRPr lang="fr-FR" dirty="0" smtClean="0"/>
          </a:p>
          <a:p>
            <a:r>
              <a:rPr lang="fr-FR" dirty="0" smtClean="0"/>
              <a:t>3.2 L’éthos et la légitimité</a:t>
            </a:r>
          </a:p>
          <a:p>
            <a:r>
              <a:rPr lang="fr-FR" dirty="0" smtClean="0"/>
              <a:t>3.3 Analyse d’extraits</a:t>
            </a:r>
            <a:endParaRPr lang="fr-BE" dirty="0"/>
          </a:p>
        </p:txBody>
      </p:sp>
    </p:spTree>
    <p:extLst>
      <p:ext uri="{BB962C8B-B14F-4D97-AF65-F5344CB8AC3E}">
        <p14:creationId xmlns:p14="http://schemas.microsoft.com/office/powerpoint/2010/main" val="3333004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1.1 Introduction</a:t>
            </a:r>
            <a:endParaRPr lang="fr-BE" dirty="0"/>
          </a:p>
        </p:txBody>
      </p:sp>
      <p:sp>
        <p:nvSpPr>
          <p:cNvPr id="3" name="Espace réservé du texte 2"/>
          <p:cNvSpPr>
            <a:spLocks noGrp="1"/>
          </p:cNvSpPr>
          <p:nvPr>
            <p:ph type="body" idx="1"/>
          </p:nvPr>
        </p:nvSpPr>
        <p:spPr/>
        <p:txBody>
          <a:bodyPr>
            <a:normAutofit lnSpcReduction="10000"/>
          </a:bodyPr>
          <a:lstStyle/>
          <a:p>
            <a:r>
              <a:rPr lang="fr-FR" dirty="0" smtClean="0"/>
              <a:t>1.1 Quelques rappels</a:t>
            </a:r>
          </a:p>
          <a:p>
            <a:r>
              <a:rPr lang="fr-FR" dirty="0" smtClean="0"/>
              <a:t>1.2</a:t>
            </a:r>
            <a:endParaRPr lang="fr-BE" dirty="0"/>
          </a:p>
        </p:txBody>
      </p:sp>
    </p:spTree>
    <p:extLst>
      <p:ext uri="{BB962C8B-B14F-4D97-AF65-F5344CB8AC3E}">
        <p14:creationId xmlns:p14="http://schemas.microsoft.com/office/powerpoint/2010/main" val="13345488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3.1 </a:t>
            </a:r>
            <a:r>
              <a:rPr lang="fr-FR" i="1" dirty="0"/>
              <a:t>La formalisation en Linguistique</a:t>
            </a:r>
            <a:endParaRPr lang="fr-BE" dirty="0"/>
          </a:p>
        </p:txBody>
      </p:sp>
      <p:sp>
        <p:nvSpPr>
          <p:cNvPr id="3" name="Espace réservé du contenu 2"/>
          <p:cNvSpPr>
            <a:spLocks noGrp="1"/>
          </p:cNvSpPr>
          <p:nvPr>
            <p:ph idx="1"/>
          </p:nvPr>
        </p:nvSpPr>
        <p:spPr/>
        <p:txBody>
          <a:bodyPr>
            <a:normAutofit/>
          </a:bodyPr>
          <a:lstStyle/>
          <a:p>
            <a:r>
              <a:rPr lang="fr-FR" dirty="0" smtClean="0"/>
              <a:t>Du plus grand au plus petit : contexte global &gt; la revue &gt; le personnage &gt; l’article. </a:t>
            </a:r>
          </a:p>
          <a:p>
            <a:r>
              <a:rPr lang="fr-FR" dirty="0" smtClean="0"/>
              <a:t>Mais avant tout : qu’est-ce que la </a:t>
            </a:r>
            <a:r>
              <a:rPr lang="fr-FR" i="1" dirty="0" smtClean="0"/>
              <a:t>formalisation</a:t>
            </a:r>
            <a:r>
              <a:rPr lang="fr-FR" dirty="0" smtClean="0"/>
              <a:t> ? Qu’est-ce que formaliser ? </a:t>
            </a:r>
          </a:p>
          <a:p>
            <a:pPr lvl="1"/>
            <a:r>
              <a:rPr lang="fr-BE" dirty="0" smtClean="0"/>
              <a:t>« un </a:t>
            </a:r>
            <a:r>
              <a:rPr lang="fr-BE" dirty="0"/>
              <a:t>processus visant à produire un énoncé qui structure </a:t>
            </a:r>
            <a:r>
              <a:rPr lang="fr-BE" dirty="0" smtClean="0"/>
              <a:t>l’information </a:t>
            </a:r>
            <a:r>
              <a:rPr lang="fr-BE" dirty="0"/>
              <a:t>selon des règles précises qui se doivent d’être formulées en amont </a:t>
            </a:r>
            <a:r>
              <a:rPr lang="fr-BE" dirty="0" smtClean="0"/>
              <a:t>(</a:t>
            </a:r>
            <a:r>
              <a:rPr lang="fr-BE" dirty="0"/>
              <a:t>et qui forment en quelque sorte une grammaire), facilitant ensuite son </a:t>
            </a:r>
            <a:r>
              <a:rPr lang="fr-BE" dirty="0" smtClean="0"/>
              <a:t>traitement ». </a:t>
            </a:r>
          </a:p>
          <a:p>
            <a:pPr lvl="1"/>
            <a:r>
              <a:rPr lang="fr-FR" dirty="0" smtClean="0"/>
              <a:t>Énoncés graphiques, des formules, des énoncés logiques, etc. </a:t>
            </a:r>
            <a:endParaRPr lang="fr-BE" dirty="0"/>
          </a:p>
          <a:p>
            <a:pPr lvl="1"/>
            <a:endParaRPr lang="fr-FR" dirty="0" smtClean="0"/>
          </a:p>
          <a:p>
            <a:pPr lvl="1"/>
            <a:endParaRPr lang="fr-FR" dirty="0" smtClean="0"/>
          </a:p>
          <a:p>
            <a:pPr lvl="1"/>
            <a:endParaRPr lang="fr-BE" dirty="0"/>
          </a:p>
        </p:txBody>
      </p:sp>
    </p:spTree>
    <p:extLst>
      <p:ext uri="{BB962C8B-B14F-4D97-AF65-F5344CB8AC3E}">
        <p14:creationId xmlns:p14="http://schemas.microsoft.com/office/powerpoint/2010/main" val="1440347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3.1 </a:t>
            </a:r>
            <a:r>
              <a:rPr lang="fr-FR" i="1" dirty="0"/>
              <a:t>La formalisation en Linguistique</a:t>
            </a:r>
            <a:endParaRPr lang="fr-BE" i="1" dirty="0"/>
          </a:p>
        </p:txBody>
      </p:sp>
      <p:sp>
        <p:nvSpPr>
          <p:cNvPr id="3" name="Espace réservé du contenu 2"/>
          <p:cNvSpPr>
            <a:spLocks noGrp="1"/>
          </p:cNvSpPr>
          <p:nvPr>
            <p:ph idx="1"/>
          </p:nvPr>
        </p:nvSpPr>
        <p:spPr/>
        <p:txBody>
          <a:bodyPr>
            <a:normAutofit/>
          </a:bodyPr>
          <a:lstStyle/>
          <a:p>
            <a:r>
              <a:rPr lang="fr-FR" dirty="0" smtClean="0"/>
              <a:t>Focus sur </a:t>
            </a:r>
            <a:r>
              <a:rPr lang="fr-FR" dirty="0" smtClean="0"/>
              <a:t>le contexte global : la France et le champ linguistique des années 1950-1970.</a:t>
            </a:r>
          </a:p>
          <a:p>
            <a:pPr lvl="1"/>
            <a:r>
              <a:rPr lang="fr-FR" dirty="0" smtClean="0"/>
              <a:t>Que se passe-t-il dans la société française ?</a:t>
            </a:r>
          </a:p>
          <a:p>
            <a:pPr lvl="1"/>
            <a:r>
              <a:rPr lang="fr-FR" dirty="0" smtClean="0"/>
              <a:t>Que se passe-t-il dans le milieu intellectuel français ?</a:t>
            </a:r>
          </a:p>
          <a:p>
            <a:pPr lvl="1"/>
            <a:r>
              <a:rPr lang="fr-FR" dirty="0" smtClean="0"/>
              <a:t>Que se passe-t-il dans le champ de la linguistique en France ?</a:t>
            </a:r>
            <a:endParaRPr lang="fr-FR" dirty="0" smtClean="0"/>
          </a:p>
        </p:txBody>
      </p:sp>
    </p:spTree>
    <p:extLst>
      <p:ext uri="{BB962C8B-B14F-4D97-AF65-F5344CB8AC3E}">
        <p14:creationId xmlns:p14="http://schemas.microsoft.com/office/powerpoint/2010/main" val="15820442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3.1 </a:t>
            </a:r>
            <a:r>
              <a:rPr lang="fr-FR" i="1" dirty="0"/>
              <a:t>La formalisation en Linguistique</a:t>
            </a:r>
            <a:endParaRPr lang="fr-BE" i="1" dirty="0"/>
          </a:p>
        </p:txBody>
      </p:sp>
      <p:sp>
        <p:nvSpPr>
          <p:cNvPr id="3" name="Espace réservé du contenu 2"/>
          <p:cNvSpPr>
            <a:spLocks noGrp="1"/>
          </p:cNvSpPr>
          <p:nvPr>
            <p:ph idx="1"/>
          </p:nvPr>
        </p:nvSpPr>
        <p:spPr/>
        <p:txBody>
          <a:bodyPr>
            <a:normAutofit/>
          </a:bodyPr>
          <a:lstStyle/>
          <a:p>
            <a:r>
              <a:rPr lang="fr-FR" dirty="0" smtClean="0"/>
              <a:t>Focus sur </a:t>
            </a:r>
            <a:r>
              <a:rPr lang="fr-FR" dirty="0" smtClean="0"/>
              <a:t>le contexte global : la France et le champ linguistique des années 1950-1970.</a:t>
            </a:r>
          </a:p>
          <a:p>
            <a:pPr lvl="1"/>
            <a:r>
              <a:rPr lang="fr-FR" dirty="0" smtClean="0"/>
              <a:t>Contexte d’effervescence intellectuelle, politique, philosophique, etc. </a:t>
            </a:r>
          </a:p>
          <a:p>
            <a:pPr lvl="1"/>
            <a:r>
              <a:rPr lang="fr-FR" dirty="0" smtClean="0"/>
              <a:t>Les mouvements de pensée marxistes perdent en influence.</a:t>
            </a:r>
          </a:p>
          <a:p>
            <a:pPr lvl="1"/>
            <a:r>
              <a:rPr lang="fr-FR" dirty="0" smtClean="0"/>
              <a:t>Martinet revient des EUA en 1955 et apporte avec lui leurs enseignements. </a:t>
            </a:r>
          </a:p>
          <a:p>
            <a:pPr lvl="1"/>
            <a:r>
              <a:rPr lang="fr-FR" dirty="0" err="1" smtClean="0"/>
              <a:t>Noam</a:t>
            </a:r>
            <a:r>
              <a:rPr lang="fr-FR" dirty="0" smtClean="0"/>
              <a:t> Chomsky est traduit en français chez Seuil (1963)</a:t>
            </a:r>
            <a:r>
              <a:rPr lang="fr-FR" dirty="0" smtClean="0"/>
              <a:t> </a:t>
            </a:r>
            <a:endParaRPr lang="fr-FR" dirty="0" smtClean="0"/>
          </a:p>
          <a:p>
            <a:pPr lvl="1"/>
            <a:endParaRPr lang="fr-FR" dirty="0" smtClean="0"/>
          </a:p>
          <a:p>
            <a:pPr lvl="1"/>
            <a:endParaRPr lang="fr-FR" dirty="0" smtClean="0"/>
          </a:p>
          <a:p>
            <a:pPr lvl="1"/>
            <a:endParaRPr lang="fr-BE" dirty="0"/>
          </a:p>
        </p:txBody>
      </p:sp>
    </p:spTree>
    <p:extLst>
      <p:ext uri="{BB962C8B-B14F-4D97-AF65-F5344CB8AC3E}">
        <p14:creationId xmlns:p14="http://schemas.microsoft.com/office/powerpoint/2010/main" val="17392943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a:srcRect l="12214" t="11802" r="1453" b="6031"/>
          <a:stretch/>
        </p:blipFill>
        <p:spPr>
          <a:xfrm>
            <a:off x="5875283" y="4037724"/>
            <a:ext cx="6243145" cy="334228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re 1"/>
          <p:cNvSpPr>
            <a:spLocks noGrp="1"/>
          </p:cNvSpPr>
          <p:nvPr>
            <p:ph type="title"/>
          </p:nvPr>
        </p:nvSpPr>
        <p:spPr/>
        <p:txBody>
          <a:bodyPr/>
          <a:lstStyle/>
          <a:p>
            <a:r>
              <a:rPr lang="fr-FR" dirty="0" smtClean="0"/>
              <a:t>3.1 </a:t>
            </a:r>
            <a:r>
              <a:rPr lang="fr-FR" i="1" dirty="0"/>
              <a:t>La formalisation en Linguistique</a:t>
            </a:r>
            <a:endParaRPr lang="fr-BE" i="1" dirty="0"/>
          </a:p>
        </p:txBody>
      </p:sp>
      <p:sp>
        <p:nvSpPr>
          <p:cNvPr id="3" name="Espace réservé du contenu 2"/>
          <p:cNvSpPr>
            <a:spLocks noGrp="1"/>
          </p:cNvSpPr>
          <p:nvPr>
            <p:ph idx="1"/>
          </p:nvPr>
        </p:nvSpPr>
        <p:spPr/>
        <p:txBody>
          <a:bodyPr>
            <a:normAutofit/>
          </a:bodyPr>
          <a:lstStyle/>
          <a:p>
            <a:r>
              <a:rPr lang="fr-FR" dirty="0" smtClean="0"/>
              <a:t>Focus sur la revue : </a:t>
            </a:r>
            <a:r>
              <a:rPr lang="fr-FR" i="1" dirty="0" smtClean="0"/>
              <a:t>Les Cahiers pour l’analyse</a:t>
            </a:r>
          </a:p>
          <a:p>
            <a:pPr lvl="1"/>
            <a:r>
              <a:rPr lang="fr-FR" dirty="0" smtClean="0"/>
              <a:t>Il est nécessaire d’étudier l’entourage éditorial : la ligne éditoriale et la philosophie de la revue, le laboratoire et l’université qui y sont associés, les autres auteurs et les échanges potentiels, etc</a:t>
            </a:r>
            <a:r>
              <a:rPr lang="fr-FR" dirty="0" smtClean="0"/>
              <a:t>. </a:t>
            </a:r>
          </a:p>
          <a:p>
            <a:pPr lvl="1"/>
            <a:r>
              <a:rPr lang="fr-FR" dirty="0"/>
              <a:t>http://cahiers.kingston.ac.uk/</a:t>
            </a:r>
            <a:endParaRPr lang="fr-FR" dirty="0" smtClean="0"/>
          </a:p>
          <a:p>
            <a:pPr lvl="1"/>
            <a:endParaRPr lang="fr-FR" dirty="0" smtClean="0"/>
          </a:p>
          <a:p>
            <a:pPr lvl="1"/>
            <a:endParaRPr lang="fr-FR" dirty="0" smtClean="0"/>
          </a:p>
          <a:p>
            <a:pPr lvl="1"/>
            <a:endParaRPr lang="fr-BE" dirty="0"/>
          </a:p>
        </p:txBody>
      </p:sp>
    </p:spTree>
    <p:extLst>
      <p:ext uri="{BB962C8B-B14F-4D97-AF65-F5344CB8AC3E}">
        <p14:creationId xmlns:p14="http://schemas.microsoft.com/office/powerpoint/2010/main" val="28719867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3.1 </a:t>
            </a:r>
            <a:r>
              <a:rPr lang="fr-FR" i="1" dirty="0"/>
              <a:t>La formalisation en Linguistique</a:t>
            </a:r>
            <a:endParaRPr lang="fr-BE" i="1" dirty="0"/>
          </a:p>
        </p:txBody>
      </p:sp>
      <p:sp>
        <p:nvSpPr>
          <p:cNvPr id="3" name="Espace réservé du contenu 2"/>
          <p:cNvSpPr>
            <a:spLocks noGrp="1"/>
          </p:cNvSpPr>
          <p:nvPr>
            <p:ph idx="1"/>
          </p:nvPr>
        </p:nvSpPr>
        <p:spPr/>
        <p:txBody>
          <a:bodyPr>
            <a:normAutofit fontScale="85000" lnSpcReduction="20000"/>
          </a:bodyPr>
          <a:lstStyle/>
          <a:p>
            <a:r>
              <a:rPr lang="fr-FR" dirty="0" smtClean="0"/>
              <a:t>Focus sur la revue : </a:t>
            </a:r>
            <a:r>
              <a:rPr lang="fr-FR" i="1" dirty="0" smtClean="0"/>
              <a:t>Les Cahiers pour l’analyse</a:t>
            </a:r>
          </a:p>
          <a:p>
            <a:pPr lvl="1"/>
            <a:r>
              <a:rPr lang="fr-FR" dirty="0" smtClean="0"/>
              <a:t>Fondée par un groupe de jeunes philosophes (cercle d’épistémologie) de l’ENS Paris. Vie très courte (66 à 68) (</a:t>
            </a:r>
            <a:r>
              <a:rPr lang="fr-FR" dirty="0" err="1" smtClean="0"/>
              <a:t>Matoni</a:t>
            </a:r>
            <a:r>
              <a:rPr lang="fr-FR" dirty="0" smtClean="0"/>
              <a:t>, 2017).</a:t>
            </a:r>
          </a:p>
          <a:p>
            <a:pPr lvl="1"/>
            <a:r>
              <a:rPr lang="fr-BE" dirty="0" smtClean="0"/>
              <a:t>But : apporter </a:t>
            </a:r>
            <a:r>
              <a:rPr lang="fr-BE" dirty="0"/>
              <a:t>une contribution fondamentale à la philosophie en étayant l’analyse de concepts formels et d’une rigueur scientifique stricte </a:t>
            </a:r>
            <a:r>
              <a:rPr lang="fr-BE" dirty="0" smtClean="0"/>
              <a:t>(cf. Kingston).</a:t>
            </a:r>
          </a:p>
          <a:p>
            <a:pPr lvl="1"/>
            <a:r>
              <a:rPr lang="fr-FR" dirty="0" smtClean="0"/>
              <a:t>Influences : approche structuraliste et psychanalytique avec la formalisation logico-mathématique (cf. Kingston). </a:t>
            </a:r>
          </a:p>
          <a:p>
            <a:pPr lvl="1"/>
            <a:r>
              <a:rPr lang="fr-FR" dirty="0" smtClean="0"/>
              <a:t>Beaucoup de grands noms (</a:t>
            </a:r>
            <a:r>
              <a:rPr lang="fr-BE" dirty="0"/>
              <a:t>Canguilhem, </a:t>
            </a:r>
            <a:r>
              <a:rPr lang="fr-BE" dirty="0" err="1"/>
              <a:t>Levi-Strauss</a:t>
            </a:r>
            <a:r>
              <a:rPr lang="fr-BE" dirty="0"/>
              <a:t>, Althusser, Derrida, Dumézil, Lacan, </a:t>
            </a:r>
            <a:r>
              <a:rPr lang="fr-BE" dirty="0" smtClean="0"/>
              <a:t>Foucault)… mais souvent </a:t>
            </a:r>
            <a:r>
              <a:rPr lang="fr-BE" dirty="0" smtClean="0"/>
              <a:t>des rééditions. </a:t>
            </a:r>
            <a:endParaRPr lang="fr-BE" dirty="0" smtClean="0"/>
          </a:p>
          <a:p>
            <a:pPr lvl="1"/>
            <a:r>
              <a:rPr lang="fr-FR" dirty="0" smtClean="0"/>
              <a:t>Politisation et projet althussérien (</a:t>
            </a:r>
            <a:r>
              <a:rPr lang="fr-FR" dirty="0" err="1" smtClean="0"/>
              <a:t>Matoni</a:t>
            </a:r>
            <a:r>
              <a:rPr lang="fr-FR" dirty="0" smtClean="0"/>
              <a:t>, 2017). </a:t>
            </a:r>
            <a:endParaRPr lang="fr-FR" dirty="0" smtClean="0"/>
          </a:p>
          <a:p>
            <a:pPr lvl="1"/>
            <a:r>
              <a:rPr lang="fr-BE" dirty="0" smtClean="0"/>
              <a:t>"</a:t>
            </a:r>
            <a:r>
              <a:rPr lang="fr-BE" dirty="0"/>
              <a:t>contribuer à la constitution d'une théorie du </a:t>
            </a:r>
            <a:r>
              <a:rPr lang="fr-BE" dirty="0" smtClean="0"/>
              <a:t>discours«  (Miller, 1966)</a:t>
            </a:r>
            <a:endParaRPr lang="fr-FR" dirty="0" smtClean="0"/>
          </a:p>
          <a:p>
            <a:pPr lvl="1"/>
            <a:endParaRPr lang="fr-FR" dirty="0" smtClean="0"/>
          </a:p>
          <a:p>
            <a:pPr lvl="1"/>
            <a:endParaRPr lang="fr-FR" dirty="0" smtClean="0"/>
          </a:p>
          <a:p>
            <a:pPr lvl="1"/>
            <a:endParaRPr lang="fr-BE" dirty="0"/>
          </a:p>
        </p:txBody>
      </p:sp>
    </p:spTree>
    <p:extLst>
      <p:ext uri="{BB962C8B-B14F-4D97-AF65-F5344CB8AC3E}">
        <p14:creationId xmlns:p14="http://schemas.microsoft.com/office/powerpoint/2010/main" val="29168498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3.1 </a:t>
            </a:r>
            <a:r>
              <a:rPr lang="fr-FR" i="1" dirty="0" smtClean="0"/>
              <a:t>La formalisation en Linguistique</a:t>
            </a:r>
            <a:endParaRPr lang="fr-BE" i="1" dirty="0"/>
          </a:p>
        </p:txBody>
      </p:sp>
      <p:sp>
        <p:nvSpPr>
          <p:cNvPr id="3" name="Espace réservé du contenu 2"/>
          <p:cNvSpPr>
            <a:spLocks noGrp="1"/>
          </p:cNvSpPr>
          <p:nvPr>
            <p:ph idx="1"/>
          </p:nvPr>
        </p:nvSpPr>
        <p:spPr/>
        <p:txBody>
          <a:bodyPr>
            <a:normAutofit lnSpcReduction="10000"/>
          </a:bodyPr>
          <a:lstStyle/>
          <a:p>
            <a:r>
              <a:rPr lang="fr-FR" dirty="0" smtClean="0"/>
              <a:t>Focus sur l’auteur : Antoine Culioli</a:t>
            </a:r>
          </a:p>
          <a:p>
            <a:pPr lvl="1"/>
            <a:r>
              <a:rPr lang="fr-FR" dirty="0" smtClean="0"/>
              <a:t>Etudiant de Benveniste.</a:t>
            </a:r>
          </a:p>
          <a:p>
            <a:pPr lvl="1"/>
            <a:r>
              <a:rPr lang="fr-FR" dirty="0" smtClean="0"/>
              <a:t>Germaniste (Anglais et allemand), et philologue. </a:t>
            </a:r>
          </a:p>
          <a:p>
            <a:pPr lvl="1"/>
            <a:r>
              <a:rPr lang="fr-FR" dirty="0" smtClean="0"/>
              <a:t>Théories en relation avec les travaux de Husserl ou Wittgenstein, ainsi que Milner et </a:t>
            </a:r>
            <a:r>
              <a:rPr lang="fr-FR" dirty="0" err="1" smtClean="0"/>
              <a:t>Pêcheux</a:t>
            </a:r>
            <a:r>
              <a:rPr lang="fr-FR" dirty="0" smtClean="0"/>
              <a:t>. </a:t>
            </a:r>
          </a:p>
          <a:p>
            <a:pPr lvl="1"/>
            <a:r>
              <a:rPr lang="fr-FR" dirty="0" smtClean="0"/>
              <a:t>Participe à l’introduction de la linguistique outre-Atlantique en France, travaille sur le sens de la notion de formalisation avec Fuchs. </a:t>
            </a:r>
          </a:p>
          <a:p>
            <a:pPr lvl="1"/>
            <a:r>
              <a:rPr lang="fr-FR" i="1" dirty="0" smtClean="0"/>
              <a:t>Originalité, diversité, ouverture</a:t>
            </a:r>
            <a:r>
              <a:rPr lang="fr-FR" dirty="0" smtClean="0"/>
              <a:t> </a:t>
            </a:r>
            <a:r>
              <a:rPr lang="fr-FR" dirty="0" smtClean="0">
                <a:sym typeface="Wingdings" panose="05000000000000000000" pitchFamily="2" charset="2"/>
              </a:rPr>
              <a:t> Colloque de Cerisy-la-Salle</a:t>
            </a:r>
            <a:endParaRPr lang="fr-FR" i="1" dirty="0" smtClean="0"/>
          </a:p>
          <a:p>
            <a:pPr lvl="1"/>
            <a:endParaRPr lang="fr-BE" dirty="0"/>
          </a:p>
        </p:txBody>
      </p:sp>
    </p:spTree>
    <p:extLst>
      <p:ext uri="{BB962C8B-B14F-4D97-AF65-F5344CB8AC3E}">
        <p14:creationId xmlns:p14="http://schemas.microsoft.com/office/powerpoint/2010/main" val="38514635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3.1 </a:t>
            </a:r>
            <a:r>
              <a:rPr lang="fr-FR" i="1" dirty="0" smtClean="0"/>
              <a:t>La formalisation en Linguistique</a:t>
            </a:r>
            <a:endParaRPr lang="fr-BE" i="1" dirty="0"/>
          </a:p>
        </p:txBody>
      </p:sp>
      <p:pic>
        <p:nvPicPr>
          <p:cNvPr id="4" name="Espace réservé du contenu 3"/>
          <p:cNvPicPr>
            <a:picLocks noGrp="1" noChangeAspect="1"/>
          </p:cNvPicPr>
          <p:nvPr>
            <p:ph idx="1"/>
          </p:nvPr>
        </p:nvPicPr>
        <p:blipFill rotWithShape="1">
          <a:blip r:embed="rId2"/>
          <a:srcRect l="28083" t="27773" r="27904" b="22493"/>
          <a:stretch/>
        </p:blipFill>
        <p:spPr>
          <a:xfrm>
            <a:off x="3100552" y="2436739"/>
            <a:ext cx="5990896" cy="3807979"/>
          </a:xfrm>
          <a:prstGeom prst="rect">
            <a:avLst/>
          </a:prstGeom>
        </p:spPr>
      </p:pic>
    </p:spTree>
    <p:extLst>
      <p:ext uri="{BB962C8B-B14F-4D97-AF65-F5344CB8AC3E}">
        <p14:creationId xmlns:p14="http://schemas.microsoft.com/office/powerpoint/2010/main" val="3757361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3.1 </a:t>
            </a:r>
            <a:r>
              <a:rPr lang="fr-FR" i="1" dirty="0"/>
              <a:t>La formalisation en Linguistique</a:t>
            </a:r>
            <a:endParaRPr lang="fr-BE" i="1" dirty="0"/>
          </a:p>
        </p:txBody>
      </p:sp>
      <p:sp>
        <p:nvSpPr>
          <p:cNvPr id="3" name="Espace réservé du contenu 2"/>
          <p:cNvSpPr>
            <a:spLocks noGrp="1"/>
          </p:cNvSpPr>
          <p:nvPr>
            <p:ph idx="1"/>
          </p:nvPr>
        </p:nvSpPr>
        <p:spPr/>
        <p:txBody>
          <a:bodyPr/>
          <a:lstStyle/>
          <a:p>
            <a:r>
              <a:rPr lang="fr-FR" dirty="0" smtClean="0"/>
              <a:t>Focus sur l’article : </a:t>
            </a:r>
            <a:r>
              <a:rPr lang="fr-FR" i="1" dirty="0" smtClean="0"/>
              <a:t>La formalisation en Linguistique</a:t>
            </a:r>
          </a:p>
          <a:p>
            <a:pPr lvl="1"/>
            <a:r>
              <a:rPr lang="fr-FR" dirty="0" smtClean="0"/>
              <a:t>Article publié en 1968.</a:t>
            </a:r>
          </a:p>
          <a:p>
            <a:pPr lvl="1"/>
            <a:r>
              <a:rPr lang="fr-FR" dirty="0" smtClean="0"/>
              <a:t>Travail de refondation qui repose sur un appareil formel rigoureux. </a:t>
            </a:r>
          </a:p>
          <a:p>
            <a:pPr lvl="1"/>
            <a:r>
              <a:rPr lang="fr-FR" dirty="0" smtClean="0"/>
              <a:t>Théorie inductive </a:t>
            </a:r>
            <a:r>
              <a:rPr lang="fr-FR" dirty="0" smtClean="0">
                <a:sym typeface="Wingdings" panose="05000000000000000000" pitchFamily="2" charset="2"/>
              </a:rPr>
              <a:t> particulier vers le général</a:t>
            </a:r>
            <a:r>
              <a:rPr lang="fr-FR" dirty="0" smtClean="0">
                <a:sym typeface="Wingdings" panose="05000000000000000000" pitchFamily="2" charset="2"/>
              </a:rPr>
              <a:t>.</a:t>
            </a:r>
          </a:p>
          <a:p>
            <a:pPr lvl="1"/>
            <a:r>
              <a:rPr lang="fr-FR" dirty="0" smtClean="0">
                <a:sym typeface="Wingdings" panose="05000000000000000000" pitchFamily="2" charset="2"/>
              </a:rPr>
              <a:t>Désir de donner à la linguistique le statut de science  désir de légitimité.</a:t>
            </a:r>
          </a:p>
          <a:p>
            <a:r>
              <a:rPr lang="fr-FR" dirty="0" smtClean="0">
                <a:sym typeface="Wingdings" panose="05000000000000000000" pitchFamily="2" charset="2"/>
              </a:rPr>
              <a:t>Obtenir le statut d’une science, gagner en légitimité  positionnement social. </a:t>
            </a:r>
            <a:endParaRPr lang="fr-FR" dirty="0" smtClean="0"/>
          </a:p>
          <a:p>
            <a:pPr lvl="1"/>
            <a:endParaRPr lang="fr-FR" dirty="0" smtClean="0"/>
          </a:p>
          <a:p>
            <a:pPr lvl="1"/>
            <a:endParaRPr lang="fr-BE" dirty="0"/>
          </a:p>
        </p:txBody>
      </p:sp>
    </p:spTree>
    <p:extLst>
      <p:ext uri="{BB962C8B-B14F-4D97-AF65-F5344CB8AC3E}">
        <p14:creationId xmlns:p14="http://schemas.microsoft.com/office/powerpoint/2010/main" val="15087947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3.2 L’éthos et la légitimité</a:t>
            </a:r>
            <a:endParaRPr lang="fr-BE" dirty="0"/>
          </a:p>
        </p:txBody>
      </p:sp>
      <p:sp>
        <p:nvSpPr>
          <p:cNvPr id="3" name="Espace réservé du contenu 2"/>
          <p:cNvSpPr>
            <a:spLocks noGrp="1"/>
          </p:cNvSpPr>
          <p:nvPr>
            <p:ph idx="1"/>
          </p:nvPr>
        </p:nvSpPr>
        <p:spPr/>
        <p:txBody>
          <a:bodyPr>
            <a:normAutofit fontScale="92500" lnSpcReduction="10000"/>
          </a:bodyPr>
          <a:lstStyle/>
          <a:p>
            <a:r>
              <a:rPr lang="fr-FR" dirty="0" smtClean="0"/>
              <a:t>Définition du concept </a:t>
            </a:r>
            <a:r>
              <a:rPr lang="fr-FR" dirty="0" smtClean="0">
                <a:sym typeface="Wingdings" panose="05000000000000000000" pitchFamily="2" charset="2"/>
              </a:rPr>
              <a:t> notion de preuve par l’éthos</a:t>
            </a:r>
          </a:p>
          <a:p>
            <a:pPr lvl="1"/>
            <a:r>
              <a:rPr lang="fr-FR" dirty="0" smtClean="0">
                <a:sym typeface="Wingdings" panose="05000000000000000000" pitchFamily="2" charset="2"/>
              </a:rPr>
              <a:t>Merton : l’éthos de la science  approche sociologique de la notion. </a:t>
            </a:r>
          </a:p>
          <a:p>
            <a:pPr lvl="2"/>
            <a:r>
              <a:rPr lang="fr-FR" dirty="0" smtClean="0">
                <a:sym typeface="Wingdings" panose="05000000000000000000" pitchFamily="2" charset="2"/>
              </a:rPr>
              <a:t>Universalisme : vrai en dehors de tout et partout. </a:t>
            </a:r>
          </a:p>
          <a:p>
            <a:pPr lvl="2"/>
            <a:r>
              <a:rPr lang="fr-FR" dirty="0" smtClean="0">
                <a:sym typeface="Wingdings" panose="05000000000000000000" pitchFamily="2" charset="2"/>
              </a:rPr>
              <a:t>Communalisme : participe au bien public.</a:t>
            </a:r>
          </a:p>
          <a:p>
            <a:pPr lvl="2"/>
            <a:r>
              <a:rPr lang="fr-FR" dirty="0" smtClean="0">
                <a:sym typeface="Wingdings" panose="05000000000000000000" pitchFamily="2" charset="2"/>
              </a:rPr>
              <a:t>Désintéressement :  aucun intérêt à faire circuler du frauduleux.</a:t>
            </a:r>
          </a:p>
          <a:p>
            <a:pPr lvl="2"/>
            <a:r>
              <a:rPr lang="fr-FR" dirty="0" smtClean="0">
                <a:sym typeface="Wingdings" panose="05000000000000000000" pitchFamily="2" charset="2"/>
              </a:rPr>
              <a:t>Scepticisme organisé : lecture par les pairs, etc. </a:t>
            </a:r>
            <a:endParaRPr lang="fr-FR" dirty="0" smtClean="0">
              <a:sym typeface="Wingdings" panose="05000000000000000000" pitchFamily="2" charset="2"/>
            </a:endParaRPr>
          </a:p>
          <a:p>
            <a:pPr lvl="1"/>
            <a:r>
              <a:rPr lang="fr-FR" dirty="0" smtClean="0">
                <a:sym typeface="Wingdings" panose="05000000000000000000" pitchFamily="2" charset="2"/>
              </a:rPr>
              <a:t>«</a:t>
            </a:r>
            <a:r>
              <a:rPr lang="fr-FR" dirty="0" smtClean="0">
                <a:sym typeface="Wingdings" panose="05000000000000000000" pitchFamily="2" charset="2"/>
              </a:rPr>
              <a:t> </a:t>
            </a:r>
            <a:r>
              <a:rPr lang="fr-FR" dirty="0" smtClean="0">
                <a:sym typeface="Wingdings" panose="05000000000000000000" pitchFamily="2" charset="2"/>
              </a:rPr>
              <a:t>Consiste </a:t>
            </a:r>
            <a:r>
              <a:rPr lang="fr-FR" dirty="0" smtClean="0">
                <a:sym typeface="Wingdings" panose="05000000000000000000" pitchFamily="2" charset="2"/>
              </a:rPr>
              <a:t>pour l’orateur à donner, par la façon dont il construit son discours, une image de lui-même de nature à convaincre l’auditoire en gagnant sa confiance » (</a:t>
            </a:r>
            <a:r>
              <a:rPr lang="fr-FR" dirty="0" err="1" smtClean="0">
                <a:sym typeface="Wingdings" panose="05000000000000000000" pitchFamily="2" charset="2"/>
              </a:rPr>
              <a:t>Auchlin</a:t>
            </a:r>
            <a:r>
              <a:rPr lang="fr-FR" dirty="0" smtClean="0">
                <a:sym typeface="Wingdings" panose="05000000000000000000" pitchFamily="2" charset="2"/>
              </a:rPr>
              <a:t>, 2000</a:t>
            </a:r>
            <a:r>
              <a:rPr lang="fr-FR" dirty="0" smtClean="0">
                <a:sym typeface="Wingdings" panose="05000000000000000000" pitchFamily="2" charset="2"/>
              </a:rPr>
              <a:t>)  approche discursive de la notion. </a:t>
            </a:r>
            <a:endParaRPr lang="fr-FR" dirty="0" smtClean="0">
              <a:sym typeface="Wingdings" panose="05000000000000000000" pitchFamily="2" charset="2"/>
            </a:endParaRPr>
          </a:p>
          <a:p>
            <a:pPr lvl="1"/>
            <a:endParaRPr lang="fr-FR" dirty="0" smtClean="0"/>
          </a:p>
          <a:p>
            <a:pPr lvl="1"/>
            <a:endParaRPr lang="fr-BE" dirty="0"/>
          </a:p>
        </p:txBody>
      </p:sp>
    </p:spTree>
    <p:extLst>
      <p:ext uri="{BB962C8B-B14F-4D97-AF65-F5344CB8AC3E}">
        <p14:creationId xmlns:p14="http://schemas.microsoft.com/office/powerpoint/2010/main" val="8487533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3.3 Analyse d’extraits</a:t>
            </a:r>
            <a:endParaRPr lang="fr-BE" dirty="0"/>
          </a:p>
        </p:txBody>
      </p:sp>
      <p:sp>
        <p:nvSpPr>
          <p:cNvPr id="3" name="Espace réservé du contenu 2"/>
          <p:cNvSpPr>
            <a:spLocks noGrp="1"/>
          </p:cNvSpPr>
          <p:nvPr>
            <p:ph idx="1"/>
          </p:nvPr>
        </p:nvSpPr>
        <p:spPr/>
        <p:txBody>
          <a:bodyPr>
            <a:normAutofit/>
          </a:bodyPr>
          <a:lstStyle/>
          <a:p>
            <a:pPr lvl="1"/>
            <a:endParaRPr lang="fr-FR" dirty="0" smtClean="0"/>
          </a:p>
          <a:p>
            <a:pPr lvl="1"/>
            <a:endParaRPr lang="fr-BE" dirty="0"/>
          </a:p>
        </p:txBody>
      </p:sp>
    </p:spTree>
    <p:extLst>
      <p:ext uri="{BB962C8B-B14F-4D97-AF65-F5344CB8AC3E}">
        <p14:creationId xmlns:p14="http://schemas.microsoft.com/office/powerpoint/2010/main" val="1059149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1.1 Quelques rappels</a:t>
            </a:r>
            <a:endParaRPr lang="fr-BE" dirty="0"/>
          </a:p>
        </p:txBody>
      </p:sp>
      <p:sp>
        <p:nvSpPr>
          <p:cNvPr id="3" name="Espace réservé du contenu 2"/>
          <p:cNvSpPr>
            <a:spLocks noGrp="1"/>
          </p:cNvSpPr>
          <p:nvPr>
            <p:ph idx="1"/>
          </p:nvPr>
        </p:nvSpPr>
        <p:spPr/>
        <p:txBody>
          <a:bodyPr>
            <a:normAutofit/>
          </a:bodyPr>
          <a:lstStyle/>
          <a:p>
            <a:pPr>
              <a:buFont typeface="Wingdings" panose="05000000000000000000" pitchFamily="2" charset="2"/>
              <a:buChar char="Ø"/>
            </a:pPr>
            <a:r>
              <a:rPr lang="fr-FR" dirty="0" smtClean="0"/>
              <a:t>Si nous parlons d’analyse du discours scientifique, il faut comprendre : </a:t>
            </a:r>
          </a:p>
          <a:p>
            <a:pPr lvl="1">
              <a:buFont typeface="Wingdings" panose="05000000000000000000" pitchFamily="2" charset="2"/>
              <a:buChar char="Ø"/>
            </a:pPr>
            <a:r>
              <a:rPr lang="fr-FR" dirty="0" smtClean="0"/>
              <a:t>Ce qu’est un discours?</a:t>
            </a:r>
          </a:p>
          <a:p>
            <a:pPr lvl="1">
              <a:buFont typeface="Wingdings" panose="05000000000000000000" pitchFamily="2" charset="2"/>
              <a:buChar char="Ø"/>
            </a:pPr>
            <a:r>
              <a:rPr lang="fr-FR" dirty="0" smtClean="0"/>
              <a:t>Ce qu’est l’analyse de discours ?</a:t>
            </a:r>
          </a:p>
          <a:p>
            <a:pPr lvl="1">
              <a:buFont typeface="Wingdings" panose="05000000000000000000" pitchFamily="2" charset="2"/>
              <a:buChar char="Ø"/>
            </a:pPr>
            <a:r>
              <a:rPr lang="fr-FR" dirty="0" smtClean="0"/>
              <a:t>Ce qu’est la science ?</a:t>
            </a:r>
          </a:p>
          <a:p>
            <a:pPr lvl="1">
              <a:buFont typeface="Wingdings" panose="05000000000000000000" pitchFamily="2" charset="2"/>
              <a:buChar char="Ø"/>
            </a:pPr>
            <a:r>
              <a:rPr lang="fr-FR" dirty="0" smtClean="0"/>
              <a:t>Ce qu’est l’analyse de discours scientifique ?</a:t>
            </a:r>
            <a:endParaRPr lang="fr-FR" dirty="0"/>
          </a:p>
          <a:p>
            <a:pPr>
              <a:buFont typeface="Wingdings" panose="05000000000000000000" pitchFamily="2" charset="2"/>
              <a:buChar char="Ø"/>
            </a:pPr>
            <a:r>
              <a:rPr lang="fr-FR" dirty="0" smtClean="0"/>
              <a:t>Avant </a:t>
            </a:r>
            <a:r>
              <a:rPr lang="fr-FR" dirty="0"/>
              <a:t>de rentrer dans le cœur du sujet, mettons-nous d’accord sur une définition (1) du discours et (2) de la science. </a:t>
            </a:r>
          </a:p>
          <a:p>
            <a:pPr>
              <a:buFont typeface="Wingdings" panose="05000000000000000000" pitchFamily="2" charset="2"/>
              <a:buChar char="Ø"/>
            </a:pPr>
            <a:endParaRPr lang="fr-FR" dirty="0" smtClean="0"/>
          </a:p>
        </p:txBody>
      </p:sp>
    </p:spTree>
    <p:extLst>
      <p:ext uri="{BB962C8B-B14F-4D97-AF65-F5344CB8AC3E}">
        <p14:creationId xmlns:p14="http://schemas.microsoft.com/office/powerpoint/2010/main" val="21142295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Extrait 1</a:t>
            </a:r>
            <a:endParaRPr lang="fr-BE" dirty="0"/>
          </a:p>
        </p:txBody>
      </p:sp>
      <p:sp>
        <p:nvSpPr>
          <p:cNvPr id="3" name="Espace réservé du contenu 2"/>
          <p:cNvSpPr>
            <a:spLocks noGrp="1"/>
          </p:cNvSpPr>
          <p:nvPr>
            <p:ph idx="1"/>
          </p:nvPr>
        </p:nvSpPr>
        <p:spPr/>
        <p:txBody>
          <a:bodyPr/>
          <a:lstStyle/>
          <a:p>
            <a:pPr algn="just"/>
            <a:r>
              <a:rPr lang="fr-BE" dirty="0"/>
              <a:t>Dès l'abord, il importe de fixer la visée de cet article, afin d'éviter les malentendus et d'assurer la démarche du lecteur à travers un ensemble composite de réflexions épistémologiques et </a:t>
            </a:r>
            <a:r>
              <a:rPr lang="fr-BE" dirty="0" smtClean="0"/>
              <a:t>méthodologiques</a:t>
            </a:r>
            <a:r>
              <a:rPr lang="fr-BE" dirty="0"/>
              <a:t>, de survols ou de schématisations qui supposent une bonne connaissance de la linguistique, enfin d'incursions rapides dans le domaine même de la pratique linguistique (1968, p. 106</a:t>
            </a:r>
            <a:r>
              <a:rPr lang="fr-BE" dirty="0" smtClean="0"/>
              <a:t>).</a:t>
            </a:r>
            <a:endParaRPr lang="fr-BE" dirty="0"/>
          </a:p>
        </p:txBody>
      </p:sp>
    </p:spTree>
    <p:extLst>
      <p:ext uri="{BB962C8B-B14F-4D97-AF65-F5344CB8AC3E}">
        <p14:creationId xmlns:p14="http://schemas.microsoft.com/office/powerpoint/2010/main" val="29131345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Extrait 1</a:t>
            </a:r>
            <a:endParaRPr lang="fr-BE" dirty="0"/>
          </a:p>
        </p:txBody>
      </p:sp>
      <p:sp>
        <p:nvSpPr>
          <p:cNvPr id="3" name="Espace réservé du contenu 2"/>
          <p:cNvSpPr>
            <a:spLocks noGrp="1"/>
          </p:cNvSpPr>
          <p:nvPr>
            <p:ph idx="1"/>
          </p:nvPr>
        </p:nvSpPr>
        <p:spPr/>
        <p:txBody>
          <a:bodyPr/>
          <a:lstStyle/>
          <a:p>
            <a:pPr algn="just"/>
            <a:r>
              <a:rPr lang="fr-BE" dirty="0"/>
              <a:t>Dès l'abord, il importe de </a:t>
            </a:r>
            <a:r>
              <a:rPr lang="fr-BE" u="sng" dirty="0">
                <a:solidFill>
                  <a:srgbClr val="FF0000"/>
                </a:solidFill>
              </a:rPr>
              <a:t>fixer la visée de cet article</a:t>
            </a:r>
            <a:r>
              <a:rPr lang="fr-BE" dirty="0"/>
              <a:t>, </a:t>
            </a:r>
            <a:r>
              <a:rPr lang="fr-BE" u="sng" dirty="0">
                <a:solidFill>
                  <a:srgbClr val="FF0000"/>
                </a:solidFill>
              </a:rPr>
              <a:t>afin d'éviter les malentendus </a:t>
            </a:r>
            <a:r>
              <a:rPr lang="fr-BE" dirty="0"/>
              <a:t>et d'assurer la démarche du lecteur à travers un ensemble </a:t>
            </a:r>
            <a:r>
              <a:rPr lang="fr-BE" u="sng" dirty="0">
                <a:solidFill>
                  <a:srgbClr val="FF0000"/>
                </a:solidFill>
              </a:rPr>
              <a:t>composite</a:t>
            </a:r>
            <a:r>
              <a:rPr lang="fr-BE" dirty="0"/>
              <a:t> de réflexions épistémologiques et </a:t>
            </a:r>
            <a:r>
              <a:rPr lang="fr-BE" dirty="0" smtClean="0"/>
              <a:t>méthodologiques</a:t>
            </a:r>
            <a:r>
              <a:rPr lang="fr-BE" dirty="0"/>
              <a:t>, de </a:t>
            </a:r>
            <a:r>
              <a:rPr lang="fr-BE" u="sng" dirty="0">
                <a:solidFill>
                  <a:srgbClr val="FF0000"/>
                </a:solidFill>
              </a:rPr>
              <a:t>survols</a:t>
            </a:r>
            <a:r>
              <a:rPr lang="fr-BE" dirty="0"/>
              <a:t> ou de </a:t>
            </a:r>
            <a:r>
              <a:rPr lang="fr-BE" u="sng" dirty="0">
                <a:solidFill>
                  <a:srgbClr val="FF0000"/>
                </a:solidFill>
              </a:rPr>
              <a:t>schématisations</a:t>
            </a:r>
            <a:r>
              <a:rPr lang="fr-BE" dirty="0"/>
              <a:t> qui supposent une bonne connaissance de la linguistique, enfin </a:t>
            </a:r>
            <a:r>
              <a:rPr lang="fr-BE" u="sng" dirty="0">
                <a:solidFill>
                  <a:srgbClr val="FF0000"/>
                </a:solidFill>
              </a:rPr>
              <a:t>d'incursions rapides </a:t>
            </a:r>
            <a:r>
              <a:rPr lang="fr-BE" dirty="0"/>
              <a:t>dans le domaine même de la pratique linguistique (1968, p. 106</a:t>
            </a:r>
            <a:r>
              <a:rPr lang="fr-BE" dirty="0" smtClean="0"/>
              <a:t>).</a:t>
            </a:r>
            <a:endParaRPr lang="fr-BE" dirty="0"/>
          </a:p>
        </p:txBody>
      </p:sp>
    </p:spTree>
    <p:extLst>
      <p:ext uri="{BB962C8B-B14F-4D97-AF65-F5344CB8AC3E}">
        <p14:creationId xmlns:p14="http://schemas.microsoft.com/office/powerpoint/2010/main" val="8296633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Extrait 2 </a:t>
            </a:r>
            <a:endParaRPr lang="fr-BE" dirty="0"/>
          </a:p>
        </p:txBody>
      </p:sp>
      <p:sp>
        <p:nvSpPr>
          <p:cNvPr id="3" name="Espace réservé du contenu 2"/>
          <p:cNvSpPr>
            <a:spLocks noGrp="1"/>
          </p:cNvSpPr>
          <p:nvPr>
            <p:ph idx="1"/>
          </p:nvPr>
        </p:nvSpPr>
        <p:spPr/>
        <p:txBody>
          <a:bodyPr/>
          <a:lstStyle/>
          <a:p>
            <a:pPr algn="just"/>
            <a:r>
              <a:rPr lang="fr-BE" dirty="0"/>
              <a:t>[…] illusion qu'une symbolisation sténographique permettra « d'y voir plus </a:t>
            </a:r>
            <a:r>
              <a:rPr lang="fr-BE" dirty="0" smtClean="0"/>
              <a:t>clair » </a:t>
            </a:r>
            <a:r>
              <a:rPr lang="fr-BE" dirty="0"/>
              <a:t>et, par là, d'établir sans trop de frais une typologie parallèle des classes de conduites et des classes de discours (qu'il s'agisse, par exemple, de pathologie ou de production littéraire); incohérence dans l'emploi des modèles, facilitée par le désir d'être </a:t>
            </a:r>
            <a:r>
              <a:rPr lang="fr-BE" dirty="0" err="1"/>
              <a:t>inter-disciplinaire</a:t>
            </a:r>
            <a:r>
              <a:rPr lang="fr-BE" dirty="0"/>
              <a:t>, par l'emprise de concepts mathématiques </a:t>
            </a:r>
            <a:r>
              <a:rPr lang="fr-BE" dirty="0" smtClean="0"/>
              <a:t>mal </a:t>
            </a:r>
            <a:r>
              <a:rPr lang="fr-BE" dirty="0"/>
              <a:t>assimilés et par une réflexion insuffisante sur ce qui est, en droit, le thème de la science linguistique : le langage appréhendé à travers les langues naturelles. (1968, p. 106) </a:t>
            </a:r>
          </a:p>
        </p:txBody>
      </p:sp>
    </p:spTree>
    <p:extLst>
      <p:ext uri="{BB962C8B-B14F-4D97-AF65-F5344CB8AC3E}">
        <p14:creationId xmlns:p14="http://schemas.microsoft.com/office/powerpoint/2010/main" val="243620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Extrait 2 </a:t>
            </a:r>
            <a:endParaRPr lang="fr-BE" dirty="0"/>
          </a:p>
        </p:txBody>
      </p:sp>
      <p:sp>
        <p:nvSpPr>
          <p:cNvPr id="3" name="Espace réservé du contenu 2"/>
          <p:cNvSpPr>
            <a:spLocks noGrp="1"/>
          </p:cNvSpPr>
          <p:nvPr>
            <p:ph idx="1"/>
          </p:nvPr>
        </p:nvSpPr>
        <p:spPr/>
        <p:txBody>
          <a:bodyPr/>
          <a:lstStyle/>
          <a:p>
            <a:pPr algn="just"/>
            <a:r>
              <a:rPr lang="fr-BE" dirty="0"/>
              <a:t>[…] </a:t>
            </a:r>
            <a:r>
              <a:rPr lang="fr-BE" u="sng" dirty="0">
                <a:solidFill>
                  <a:srgbClr val="FF0000"/>
                </a:solidFill>
              </a:rPr>
              <a:t>illusion</a:t>
            </a:r>
            <a:r>
              <a:rPr lang="fr-BE" dirty="0"/>
              <a:t> qu'une symbolisation sténographique permettra </a:t>
            </a:r>
            <a:r>
              <a:rPr lang="fr-BE" u="sng" dirty="0">
                <a:solidFill>
                  <a:srgbClr val="FF0000"/>
                </a:solidFill>
              </a:rPr>
              <a:t>« d'y voir plus </a:t>
            </a:r>
            <a:r>
              <a:rPr lang="fr-BE" u="sng" dirty="0" smtClean="0">
                <a:solidFill>
                  <a:srgbClr val="FF0000"/>
                </a:solidFill>
              </a:rPr>
              <a:t>clair » </a:t>
            </a:r>
            <a:r>
              <a:rPr lang="fr-BE" dirty="0"/>
              <a:t>et, par là, d'établir </a:t>
            </a:r>
            <a:r>
              <a:rPr lang="fr-BE" u="sng" dirty="0">
                <a:solidFill>
                  <a:srgbClr val="FF0000"/>
                </a:solidFill>
              </a:rPr>
              <a:t>sans trop de frais </a:t>
            </a:r>
            <a:r>
              <a:rPr lang="fr-BE" dirty="0"/>
              <a:t>une typologie parallèle des classes de conduites et des classes de discours (qu'il s'agisse, par exemple, de pathologie ou de production littéraire); </a:t>
            </a:r>
            <a:r>
              <a:rPr lang="fr-BE" u="sng" dirty="0">
                <a:solidFill>
                  <a:srgbClr val="FF0000"/>
                </a:solidFill>
              </a:rPr>
              <a:t>incohérence</a:t>
            </a:r>
            <a:r>
              <a:rPr lang="fr-BE" dirty="0"/>
              <a:t> dans l'emploi des modèles, </a:t>
            </a:r>
            <a:r>
              <a:rPr lang="fr-BE" u="sng" dirty="0">
                <a:solidFill>
                  <a:srgbClr val="FF0000"/>
                </a:solidFill>
              </a:rPr>
              <a:t>facilitée</a:t>
            </a:r>
            <a:r>
              <a:rPr lang="fr-BE" dirty="0"/>
              <a:t> par le désir d'être </a:t>
            </a:r>
            <a:r>
              <a:rPr lang="fr-BE" dirty="0" err="1"/>
              <a:t>inter-disciplinaire</a:t>
            </a:r>
            <a:r>
              <a:rPr lang="fr-BE" dirty="0"/>
              <a:t>, par l'emprise de concepts mathématiques </a:t>
            </a:r>
            <a:r>
              <a:rPr lang="fr-BE" u="sng" dirty="0" smtClean="0">
                <a:solidFill>
                  <a:srgbClr val="FF0000"/>
                </a:solidFill>
              </a:rPr>
              <a:t>mal </a:t>
            </a:r>
            <a:r>
              <a:rPr lang="fr-BE" u="sng" dirty="0">
                <a:solidFill>
                  <a:srgbClr val="FF0000"/>
                </a:solidFill>
              </a:rPr>
              <a:t>assimilés </a:t>
            </a:r>
            <a:r>
              <a:rPr lang="fr-BE" dirty="0"/>
              <a:t>et par une réflexion </a:t>
            </a:r>
            <a:r>
              <a:rPr lang="fr-BE" u="sng" dirty="0">
                <a:solidFill>
                  <a:srgbClr val="FF0000"/>
                </a:solidFill>
              </a:rPr>
              <a:t>insuffisante</a:t>
            </a:r>
            <a:r>
              <a:rPr lang="fr-BE" dirty="0"/>
              <a:t> sur ce qui est, en droit, </a:t>
            </a:r>
            <a:r>
              <a:rPr lang="fr-BE" b="1" dirty="0">
                <a:solidFill>
                  <a:schemeClr val="accent6">
                    <a:lumMod val="75000"/>
                  </a:schemeClr>
                </a:solidFill>
              </a:rPr>
              <a:t>le thème de la science linguistique : le langage appréhendé à travers les langues naturelles</a:t>
            </a:r>
            <a:r>
              <a:rPr lang="fr-BE" dirty="0"/>
              <a:t>. (1968, p. 106) </a:t>
            </a:r>
          </a:p>
        </p:txBody>
      </p:sp>
    </p:spTree>
    <p:extLst>
      <p:ext uri="{BB962C8B-B14F-4D97-AF65-F5344CB8AC3E}">
        <p14:creationId xmlns:p14="http://schemas.microsoft.com/office/powerpoint/2010/main" val="35590419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Extrait </a:t>
            </a:r>
            <a:r>
              <a:rPr lang="fr-FR" dirty="0" smtClean="0"/>
              <a:t>3 </a:t>
            </a:r>
            <a:endParaRPr lang="fr-BE" dirty="0"/>
          </a:p>
        </p:txBody>
      </p:sp>
      <p:sp>
        <p:nvSpPr>
          <p:cNvPr id="3" name="Espace réservé du contenu 2"/>
          <p:cNvSpPr>
            <a:spLocks noGrp="1"/>
          </p:cNvSpPr>
          <p:nvPr>
            <p:ph idx="1"/>
          </p:nvPr>
        </p:nvSpPr>
        <p:spPr/>
        <p:txBody>
          <a:bodyPr>
            <a:normAutofit fontScale="92500"/>
          </a:bodyPr>
          <a:lstStyle/>
          <a:p>
            <a:pPr algn="just"/>
            <a:r>
              <a:rPr lang="fr-BE" dirty="0"/>
              <a:t>C'est ainsi qu'au moment où la linguistique redécouvre le langage, au lieu de construire son objet, elle le clive dans des recherches aux intentions différentes, qui impliquent des modèles parfois incompatibles : la conséquence, inévitable, est une réduction du langage, pour des raisons techniques dont on n'a le plus souvent pas conscience. En particulier, il apparaît clairement que la formalisation irresponsable - ou le refus aussi irresponsable de poser le problème théorique de la formalisation en linguistique - empêche de bien marquer la relation dialectique entre le langage et les langues. Le discours du linguiste se clôt facilement dans des jeux de réécriture qui, à la différence des mathématiques, ne sont ni rigoureux ni féconds. (1968, p. 106-107) </a:t>
            </a:r>
            <a:endParaRPr lang="fr-BE" dirty="0"/>
          </a:p>
        </p:txBody>
      </p:sp>
    </p:spTree>
    <p:extLst>
      <p:ext uri="{BB962C8B-B14F-4D97-AF65-F5344CB8AC3E}">
        <p14:creationId xmlns:p14="http://schemas.microsoft.com/office/powerpoint/2010/main" val="34592005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Extrait </a:t>
            </a:r>
            <a:r>
              <a:rPr lang="fr-FR" dirty="0" smtClean="0"/>
              <a:t>3 </a:t>
            </a:r>
            <a:endParaRPr lang="fr-BE" dirty="0"/>
          </a:p>
        </p:txBody>
      </p:sp>
      <p:sp>
        <p:nvSpPr>
          <p:cNvPr id="3" name="Espace réservé du contenu 2"/>
          <p:cNvSpPr>
            <a:spLocks noGrp="1"/>
          </p:cNvSpPr>
          <p:nvPr>
            <p:ph idx="1"/>
          </p:nvPr>
        </p:nvSpPr>
        <p:spPr/>
        <p:txBody>
          <a:bodyPr>
            <a:normAutofit fontScale="92500"/>
          </a:bodyPr>
          <a:lstStyle/>
          <a:p>
            <a:pPr algn="just"/>
            <a:r>
              <a:rPr lang="fr-BE" dirty="0"/>
              <a:t>C'est ainsi qu'au moment où la linguistique redécouvre le langage, au lieu de construire son objet, elle le </a:t>
            </a:r>
            <a:r>
              <a:rPr lang="fr-BE" u="sng" dirty="0">
                <a:solidFill>
                  <a:srgbClr val="FF0000"/>
                </a:solidFill>
              </a:rPr>
              <a:t>clive</a:t>
            </a:r>
            <a:r>
              <a:rPr lang="fr-BE" dirty="0"/>
              <a:t> dans des recherches aux </a:t>
            </a:r>
            <a:r>
              <a:rPr lang="fr-BE" u="sng" dirty="0">
                <a:solidFill>
                  <a:srgbClr val="FF0000"/>
                </a:solidFill>
              </a:rPr>
              <a:t>intentions différentes</a:t>
            </a:r>
            <a:r>
              <a:rPr lang="fr-BE" dirty="0"/>
              <a:t>, qui impliquent des </a:t>
            </a:r>
            <a:r>
              <a:rPr lang="fr-BE" u="sng" dirty="0">
                <a:solidFill>
                  <a:srgbClr val="FF0000"/>
                </a:solidFill>
              </a:rPr>
              <a:t>modèles parfois incompatibles</a:t>
            </a:r>
            <a:r>
              <a:rPr lang="fr-BE" dirty="0"/>
              <a:t> : la conséquence, inévitable, est une réduction du langage, pour des raisons techniques dont on n'a le plus souvent pas conscience. En particulier, il apparaît clairement que la </a:t>
            </a:r>
            <a:r>
              <a:rPr lang="fr-BE" u="sng" dirty="0">
                <a:solidFill>
                  <a:srgbClr val="FF0000"/>
                </a:solidFill>
              </a:rPr>
              <a:t>formalisation irresponsable </a:t>
            </a:r>
            <a:r>
              <a:rPr lang="fr-BE" dirty="0"/>
              <a:t>- ou </a:t>
            </a:r>
            <a:r>
              <a:rPr lang="fr-BE" u="sng" dirty="0">
                <a:solidFill>
                  <a:srgbClr val="FF0000"/>
                </a:solidFill>
              </a:rPr>
              <a:t>le refus aussi irresponsable </a:t>
            </a:r>
            <a:r>
              <a:rPr lang="fr-BE" dirty="0"/>
              <a:t>de poser le problème théorique de la formalisation en linguistique - empêche de bien marquer la relation dialectique entre le langage et les langues. Le discours du linguiste se clôt facilement dans des jeux de réécriture qui, </a:t>
            </a:r>
            <a:r>
              <a:rPr lang="fr-BE" u="sng" dirty="0">
                <a:solidFill>
                  <a:srgbClr val="FF0000"/>
                </a:solidFill>
              </a:rPr>
              <a:t>à la différence des mathématiques, ne sont ni rigoureux ni féconds.</a:t>
            </a:r>
            <a:r>
              <a:rPr lang="fr-BE" dirty="0"/>
              <a:t> (1968, p. 106-107) </a:t>
            </a:r>
            <a:endParaRPr lang="fr-BE" dirty="0"/>
          </a:p>
        </p:txBody>
      </p:sp>
    </p:spTree>
    <p:extLst>
      <p:ext uri="{BB962C8B-B14F-4D97-AF65-F5344CB8AC3E}">
        <p14:creationId xmlns:p14="http://schemas.microsoft.com/office/powerpoint/2010/main" val="24439616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Extrait </a:t>
            </a:r>
            <a:r>
              <a:rPr lang="fr-FR" dirty="0"/>
              <a:t>4</a:t>
            </a:r>
            <a:r>
              <a:rPr lang="fr-FR" dirty="0" smtClean="0"/>
              <a:t> </a:t>
            </a:r>
            <a:endParaRPr lang="fr-BE" dirty="0"/>
          </a:p>
        </p:txBody>
      </p:sp>
      <p:sp>
        <p:nvSpPr>
          <p:cNvPr id="3" name="Espace réservé du contenu 2"/>
          <p:cNvSpPr>
            <a:spLocks noGrp="1"/>
          </p:cNvSpPr>
          <p:nvPr>
            <p:ph idx="1"/>
          </p:nvPr>
        </p:nvSpPr>
        <p:spPr/>
        <p:txBody>
          <a:bodyPr>
            <a:normAutofit lnSpcReduction="10000"/>
          </a:bodyPr>
          <a:lstStyle/>
          <a:p>
            <a:pPr algn="just"/>
            <a:r>
              <a:rPr lang="fr-BE" dirty="0"/>
              <a:t>Le linguiste n’a pas à singer le mathématicien. Son travail est de construire une théorie pré-formalisée, comportant des expressions primitives et des règles explicites de construction, soit par une découverte graduelle des relations profondes entre unités de surface (les invariants seront découverts par approximations successives), soit en se construisant une métalangue perfectible, mais efficace, à partir d’expérimentations (observations théorisées). Au mathématicien de formaliser cette linguistique que l’on appellera naïve ou axiomatisée, selon l’acception plus ou moins forte que le lecteur donnera à ces qualificatifs. (1999, p.33) </a:t>
            </a:r>
            <a:endParaRPr lang="fr-BE" dirty="0"/>
          </a:p>
        </p:txBody>
      </p:sp>
    </p:spTree>
    <p:extLst>
      <p:ext uri="{BB962C8B-B14F-4D97-AF65-F5344CB8AC3E}">
        <p14:creationId xmlns:p14="http://schemas.microsoft.com/office/powerpoint/2010/main" val="5892170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Extrait </a:t>
            </a:r>
            <a:r>
              <a:rPr lang="fr-FR" dirty="0"/>
              <a:t>4</a:t>
            </a:r>
            <a:r>
              <a:rPr lang="fr-FR" dirty="0" smtClean="0"/>
              <a:t> </a:t>
            </a:r>
            <a:endParaRPr lang="fr-BE" dirty="0"/>
          </a:p>
        </p:txBody>
      </p:sp>
      <p:sp>
        <p:nvSpPr>
          <p:cNvPr id="3" name="Espace réservé du contenu 2"/>
          <p:cNvSpPr>
            <a:spLocks noGrp="1"/>
          </p:cNvSpPr>
          <p:nvPr>
            <p:ph idx="1"/>
          </p:nvPr>
        </p:nvSpPr>
        <p:spPr/>
        <p:txBody>
          <a:bodyPr>
            <a:normAutofit lnSpcReduction="10000"/>
          </a:bodyPr>
          <a:lstStyle/>
          <a:p>
            <a:pPr algn="just"/>
            <a:r>
              <a:rPr lang="fr-BE" dirty="0"/>
              <a:t>Le linguiste n’a pas à </a:t>
            </a:r>
            <a:r>
              <a:rPr lang="fr-BE" u="sng" dirty="0">
                <a:solidFill>
                  <a:srgbClr val="FF0000"/>
                </a:solidFill>
              </a:rPr>
              <a:t>singer le mathématicien</a:t>
            </a:r>
            <a:r>
              <a:rPr lang="fr-BE" dirty="0"/>
              <a:t>. Son travail est de construire une théorie </a:t>
            </a:r>
            <a:r>
              <a:rPr lang="fr-BE" u="sng" dirty="0">
                <a:solidFill>
                  <a:srgbClr val="FF0000"/>
                </a:solidFill>
              </a:rPr>
              <a:t>pré-formalisée</a:t>
            </a:r>
            <a:r>
              <a:rPr lang="fr-BE" dirty="0"/>
              <a:t>, comportant des </a:t>
            </a:r>
            <a:r>
              <a:rPr lang="fr-BE" u="sng" dirty="0">
                <a:solidFill>
                  <a:srgbClr val="FF0000"/>
                </a:solidFill>
              </a:rPr>
              <a:t>expressions primitives </a:t>
            </a:r>
            <a:r>
              <a:rPr lang="fr-BE" dirty="0"/>
              <a:t>et des </a:t>
            </a:r>
            <a:r>
              <a:rPr lang="fr-BE" u="sng" dirty="0">
                <a:solidFill>
                  <a:srgbClr val="FF0000"/>
                </a:solidFill>
              </a:rPr>
              <a:t>règles explicites de construction</a:t>
            </a:r>
            <a:r>
              <a:rPr lang="fr-BE" dirty="0"/>
              <a:t>, soit par une découverte graduelle des relations profondes entre unités de surface (les invariants seront découverts par approximations successives), soit en se construisant une métalangue perfectible, mais efficace, à partir d’expérimentations (observations théorisées). </a:t>
            </a:r>
            <a:r>
              <a:rPr lang="fr-BE" b="1" dirty="0">
                <a:solidFill>
                  <a:schemeClr val="accent5">
                    <a:lumMod val="75000"/>
                  </a:schemeClr>
                </a:solidFill>
              </a:rPr>
              <a:t>Au mathématicien de formaliser cette linguistique que l’on appellera naïve ou axiomatisée, selon l’acception plus ou moins forte que le lecteur donnera à ces qualificatifs</a:t>
            </a:r>
            <a:r>
              <a:rPr lang="fr-BE" dirty="0"/>
              <a:t>. (1999, p.33) </a:t>
            </a:r>
            <a:endParaRPr lang="fr-BE" dirty="0"/>
          </a:p>
        </p:txBody>
      </p:sp>
    </p:spTree>
    <p:extLst>
      <p:ext uri="{BB962C8B-B14F-4D97-AF65-F5344CB8AC3E}">
        <p14:creationId xmlns:p14="http://schemas.microsoft.com/office/powerpoint/2010/main" val="3446787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1.2 Qu’est-ce qu’un discours ?</a:t>
            </a:r>
            <a:endParaRPr lang="fr-BE" dirty="0"/>
          </a:p>
        </p:txBody>
      </p:sp>
      <p:sp>
        <p:nvSpPr>
          <p:cNvPr id="3" name="Espace réservé du contenu 2"/>
          <p:cNvSpPr>
            <a:spLocks noGrp="1"/>
          </p:cNvSpPr>
          <p:nvPr>
            <p:ph idx="1"/>
          </p:nvPr>
        </p:nvSpPr>
        <p:spPr/>
        <p:txBody>
          <a:bodyPr>
            <a:normAutofit lnSpcReduction="10000"/>
          </a:bodyPr>
          <a:lstStyle/>
          <a:p>
            <a:pPr>
              <a:buFont typeface="Wingdings" panose="05000000000000000000" pitchFamily="2" charset="2"/>
              <a:buChar char="Ø"/>
            </a:pPr>
            <a:r>
              <a:rPr lang="fr-FR" dirty="0" smtClean="0"/>
              <a:t>Qu’est-ce qu’un discours ? La définition varie évidemment d’un auteur à l’autre. </a:t>
            </a:r>
          </a:p>
          <a:p>
            <a:pPr lvl="1"/>
            <a:r>
              <a:rPr lang="fr-FR" dirty="0" smtClean="0"/>
              <a:t>Chez Benveniste : « </a:t>
            </a:r>
            <a:r>
              <a:rPr lang="fr-BE" dirty="0"/>
              <a:t>T</a:t>
            </a:r>
            <a:r>
              <a:rPr lang="fr-BE" dirty="0" smtClean="0"/>
              <a:t>oute </a:t>
            </a:r>
            <a:r>
              <a:rPr lang="fr-BE" dirty="0"/>
              <a:t>énonciation supposant un locuteur et un auditeur et chez le premier l’intention d’influencer l’autre en quelque </a:t>
            </a:r>
            <a:r>
              <a:rPr lang="fr-BE" dirty="0" smtClean="0"/>
              <a:t>manière » (1966, p.242</a:t>
            </a:r>
            <a:r>
              <a:rPr lang="fr-BE" dirty="0"/>
              <a:t>).</a:t>
            </a:r>
            <a:endParaRPr lang="fr-FR" dirty="0" smtClean="0"/>
          </a:p>
          <a:p>
            <a:pPr lvl="1"/>
            <a:r>
              <a:rPr lang="fr-FR" dirty="0" smtClean="0"/>
              <a:t>Chez </a:t>
            </a:r>
            <a:r>
              <a:rPr lang="fr-FR" dirty="0" err="1" smtClean="0"/>
              <a:t>Kerbrat-Orecchioni</a:t>
            </a:r>
            <a:r>
              <a:rPr lang="fr-FR" dirty="0" smtClean="0"/>
              <a:t> : « Langage mis en action » (</a:t>
            </a:r>
            <a:r>
              <a:rPr lang="fr-FR" dirty="0" err="1" smtClean="0"/>
              <a:t>Bougnoux</a:t>
            </a:r>
            <a:r>
              <a:rPr lang="fr-FR" dirty="0" smtClean="0"/>
              <a:t>, 1993, p. 219).</a:t>
            </a:r>
          </a:p>
          <a:p>
            <a:pPr lvl="1"/>
            <a:r>
              <a:rPr lang="fr-FR" dirty="0" smtClean="0"/>
              <a:t>Chez Jaubert : « </a:t>
            </a:r>
            <a:r>
              <a:rPr lang="fr-BE" dirty="0"/>
              <a:t>L</a:t>
            </a:r>
            <a:r>
              <a:rPr lang="fr-BE" dirty="0" smtClean="0"/>
              <a:t>angage </a:t>
            </a:r>
            <a:r>
              <a:rPr lang="fr-BE" dirty="0"/>
              <a:t>en </a:t>
            </a:r>
            <a:r>
              <a:rPr lang="fr-BE" dirty="0" smtClean="0"/>
              <a:t>situation » (1990, p.22).</a:t>
            </a:r>
          </a:p>
          <a:p>
            <a:pPr>
              <a:buFont typeface="Wingdings" panose="05000000000000000000" pitchFamily="2" charset="2"/>
              <a:buChar char="Ø"/>
            </a:pPr>
            <a:r>
              <a:rPr lang="fr-FR" dirty="0" smtClean="0"/>
              <a:t>Un discours implique : un allocutaire, une activité linguistique et une </a:t>
            </a:r>
            <a:r>
              <a:rPr lang="fr-FR" dirty="0" smtClean="0"/>
              <a:t>situation</a:t>
            </a:r>
            <a:r>
              <a:rPr lang="fr-FR" dirty="0"/>
              <a:t> </a:t>
            </a:r>
            <a:r>
              <a:rPr lang="fr-FR" dirty="0" smtClean="0">
                <a:sym typeface="Wingdings" panose="05000000000000000000" pitchFamily="2" charset="2"/>
              </a:rPr>
              <a:t> mais un discours peut impliquer aussi une pratique/une praxis. </a:t>
            </a:r>
            <a:endParaRPr lang="fr-FR" dirty="0" smtClean="0"/>
          </a:p>
        </p:txBody>
      </p:sp>
    </p:spTree>
    <p:extLst>
      <p:ext uri="{BB962C8B-B14F-4D97-AF65-F5344CB8AC3E}">
        <p14:creationId xmlns:p14="http://schemas.microsoft.com/office/powerpoint/2010/main" val="4047040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1.3 Que fait l’analyste du discours ?</a:t>
            </a:r>
            <a:endParaRPr lang="fr-BE" dirty="0"/>
          </a:p>
        </p:txBody>
      </p:sp>
      <p:sp>
        <p:nvSpPr>
          <p:cNvPr id="3" name="Espace réservé du contenu 2"/>
          <p:cNvSpPr>
            <a:spLocks noGrp="1"/>
          </p:cNvSpPr>
          <p:nvPr>
            <p:ph idx="1"/>
          </p:nvPr>
        </p:nvSpPr>
        <p:spPr/>
        <p:txBody>
          <a:bodyPr>
            <a:normAutofit fontScale="85000" lnSpcReduction="20000"/>
          </a:bodyPr>
          <a:lstStyle/>
          <a:p>
            <a:pPr>
              <a:buFont typeface="Wingdings" panose="05000000000000000000" pitchFamily="2" charset="2"/>
              <a:buChar char="Ø"/>
            </a:pPr>
            <a:r>
              <a:rPr lang="fr-FR" dirty="0" smtClean="0"/>
              <a:t>Qu’est-ce </a:t>
            </a:r>
            <a:r>
              <a:rPr lang="fr-FR" dirty="0" smtClean="0"/>
              <a:t>qu’on étudie concrètement quand on fait de l’analyse du discours ? </a:t>
            </a:r>
            <a:endParaRPr lang="fr-FR" dirty="0" smtClean="0"/>
          </a:p>
          <a:p>
            <a:pPr lvl="1"/>
            <a:r>
              <a:rPr lang="fr-FR" dirty="0" smtClean="0"/>
              <a:t>Étude du discours d’un point de vue linguistique. </a:t>
            </a:r>
          </a:p>
          <a:p>
            <a:pPr lvl="2"/>
            <a:r>
              <a:rPr lang="fr-FR" dirty="0" smtClean="0"/>
              <a:t>Étudier le </a:t>
            </a:r>
            <a:r>
              <a:rPr lang="fr-FR" dirty="0" smtClean="0"/>
              <a:t>texte </a:t>
            </a:r>
            <a:r>
              <a:rPr lang="fr-FR" dirty="0" smtClean="0">
                <a:sym typeface="Wingdings" panose="05000000000000000000" pitchFamily="2" charset="2"/>
              </a:rPr>
              <a:t> </a:t>
            </a:r>
            <a:r>
              <a:rPr lang="fr-FR" dirty="0" smtClean="0">
                <a:sym typeface="Wingdings" panose="05000000000000000000" pitchFamily="2" charset="2"/>
              </a:rPr>
              <a:t>éléments de pragmatique </a:t>
            </a:r>
            <a:r>
              <a:rPr lang="fr-FR" dirty="0" smtClean="0">
                <a:sym typeface="Wingdings" panose="05000000000000000000" pitchFamily="2" charset="2"/>
              </a:rPr>
              <a:t>textuelle</a:t>
            </a:r>
            <a:r>
              <a:rPr lang="fr-FR" dirty="0">
                <a:sym typeface="Wingdings" panose="05000000000000000000" pitchFamily="2" charset="2"/>
              </a:rPr>
              <a:t> </a:t>
            </a:r>
            <a:r>
              <a:rPr lang="fr-FR" dirty="0" smtClean="0">
                <a:sym typeface="Wingdings" panose="05000000000000000000" pitchFamily="2" charset="2"/>
              </a:rPr>
              <a:t>(enchainements </a:t>
            </a:r>
            <a:r>
              <a:rPr lang="fr-FR" dirty="0" err="1" smtClean="0">
                <a:sym typeface="Wingdings" panose="05000000000000000000" pitchFamily="2" charset="2"/>
              </a:rPr>
              <a:t>endophoriques</a:t>
            </a:r>
            <a:r>
              <a:rPr lang="fr-FR" dirty="0" smtClean="0">
                <a:sym typeface="Wingdings" panose="05000000000000000000" pitchFamily="2" charset="2"/>
              </a:rPr>
              <a:t>, thématiques, informatifs, logiques, etc.)</a:t>
            </a:r>
            <a:endParaRPr lang="fr-FR" dirty="0" smtClean="0">
              <a:sym typeface="Wingdings" panose="05000000000000000000" pitchFamily="2" charset="2"/>
            </a:endParaRPr>
          </a:p>
          <a:p>
            <a:pPr lvl="2"/>
            <a:r>
              <a:rPr lang="fr-FR" dirty="0" smtClean="0">
                <a:sym typeface="Wingdings" panose="05000000000000000000" pitchFamily="2" charset="2"/>
              </a:rPr>
              <a:t>Étudier le cotexte, le lexique, etc.  l’entourage direct, coocurrences, figements, etc. </a:t>
            </a:r>
            <a:endParaRPr lang="fr-FR" dirty="0" smtClean="0"/>
          </a:p>
          <a:p>
            <a:pPr lvl="2"/>
            <a:r>
              <a:rPr lang="fr-FR" dirty="0" smtClean="0"/>
              <a:t>Étudier la dimension interactionnelle, les marques de l’énonciation dans le discours </a:t>
            </a:r>
            <a:r>
              <a:rPr lang="fr-FR" dirty="0" smtClean="0">
                <a:sym typeface="Wingdings" panose="05000000000000000000" pitchFamily="2" charset="2"/>
              </a:rPr>
              <a:t> éléments de linguistique de l’énonciation. </a:t>
            </a:r>
            <a:endParaRPr lang="fr-FR" dirty="0" smtClean="0">
              <a:sym typeface="Wingdings" panose="05000000000000000000" pitchFamily="2" charset="2"/>
            </a:endParaRPr>
          </a:p>
          <a:p>
            <a:pPr lvl="2"/>
            <a:r>
              <a:rPr lang="fr-FR" dirty="0" smtClean="0">
                <a:sym typeface="Wingdings" panose="05000000000000000000" pitchFamily="2" charset="2"/>
              </a:rPr>
              <a:t>Étudier la situation d’énonciation et le médium : </a:t>
            </a:r>
            <a:r>
              <a:rPr lang="fr-FR" dirty="0">
                <a:sym typeface="Wingdings" panose="05000000000000000000" pitchFamily="2" charset="2"/>
              </a:rPr>
              <a:t>revue </a:t>
            </a:r>
            <a:r>
              <a:rPr lang="fr-FR" dirty="0" smtClean="0">
                <a:sym typeface="Wingdings" panose="05000000000000000000" pitchFamily="2" charset="2"/>
              </a:rPr>
              <a:t>scientifique, journal scientifique, etc.  </a:t>
            </a:r>
            <a:endParaRPr lang="fr-FR" dirty="0" smtClean="0">
              <a:sym typeface="Wingdings" panose="05000000000000000000" pitchFamily="2" charset="2"/>
            </a:endParaRPr>
          </a:p>
          <a:p>
            <a:pPr lvl="2"/>
            <a:r>
              <a:rPr lang="fr-FR" dirty="0" smtClean="0">
                <a:sym typeface="Wingdings" panose="05000000000000000000" pitchFamily="2" charset="2"/>
              </a:rPr>
              <a:t>Étudier le contexte : </a:t>
            </a:r>
          </a:p>
          <a:p>
            <a:pPr lvl="3"/>
            <a:r>
              <a:rPr lang="fr-FR" dirty="0" smtClean="0">
                <a:sym typeface="Wingdings" panose="05000000000000000000" pitchFamily="2" charset="2"/>
              </a:rPr>
              <a:t>Contexte restreint : milieu éditorial, etc. </a:t>
            </a:r>
          </a:p>
          <a:p>
            <a:pPr lvl="3"/>
            <a:r>
              <a:rPr lang="fr-FR" dirty="0" smtClean="0">
                <a:sym typeface="Wingdings" panose="05000000000000000000" pitchFamily="2" charset="2"/>
              </a:rPr>
              <a:t>Contexte large : la situation socio-politique, économique, etc. </a:t>
            </a:r>
          </a:p>
          <a:p>
            <a:pPr lvl="3"/>
            <a:endParaRPr lang="fr-FR" dirty="0"/>
          </a:p>
        </p:txBody>
      </p:sp>
    </p:spTree>
    <p:extLst>
      <p:ext uri="{BB962C8B-B14F-4D97-AF65-F5344CB8AC3E}">
        <p14:creationId xmlns:p14="http://schemas.microsoft.com/office/powerpoint/2010/main" val="654114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1.3 Que fait l’analyste du discours ?</a:t>
            </a:r>
            <a:endParaRPr lang="fr-BE" dirty="0"/>
          </a:p>
        </p:txBody>
      </p:sp>
      <p:sp>
        <p:nvSpPr>
          <p:cNvPr id="3" name="Espace réservé du contenu 2"/>
          <p:cNvSpPr>
            <a:spLocks noGrp="1"/>
          </p:cNvSpPr>
          <p:nvPr>
            <p:ph idx="1"/>
          </p:nvPr>
        </p:nvSpPr>
        <p:spPr/>
        <p:txBody>
          <a:bodyPr>
            <a:normAutofit/>
          </a:bodyPr>
          <a:lstStyle/>
          <a:p>
            <a:r>
              <a:rPr lang="fr-FR" dirty="0"/>
              <a:t>Au carrefour de plusieurs approches : </a:t>
            </a:r>
          </a:p>
          <a:p>
            <a:pPr lvl="1"/>
            <a:r>
              <a:rPr lang="fr-FR" dirty="0"/>
              <a:t>Pragmatique et praxématique.</a:t>
            </a:r>
          </a:p>
          <a:p>
            <a:pPr lvl="1"/>
            <a:r>
              <a:rPr lang="fr-FR" dirty="0"/>
              <a:t>Théorie de l’énonciation.</a:t>
            </a:r>
          </a:p>
          <a:p>
            <a:pPr lvl="1"/>
            <a:r>
              <a:rPr lang="fr-FR" dirty="0"/>
              <a:t>Sociologie et sociolinguistique.</a:t>
            </a:r>
          </a:p>
          <a:p>
            <a:pPr lvl="1"/>
            <a:r>
              <a:rPr lang="fr-FR" dirty="0"/>
              <a:t>Psychologie et psycholinguistique. </a:t>
            </a:r>
          </a:p>
          <a:p>
            <a:pPr lvl="1"/>
            <a:r>
              <a:rPr lang="fr-FR" dirty="0"/>
              <a:t>Critique sociale et idéologique (</a:t>
            </a:r>
            <a:r>
              <a:rPr lang="fr-FR" i="1" dirty="0" err="1"/>
              <a:t>Humanities</a:t>
            </a:r>
            <a:r>
              <a:rPr lang="fr-FR" dirty="0"/>
              <a:t>).</a:t>
            </a:r>
          </a:p>
          <a:p>
            <a:pPr lvl="1"/>
            <a:r>
              <a:rPr lang="fr-FR" dirty="0"/>
              <a:t>Etc</a:t>
            </a:r>
            <a:r>
              <a:rPr lang="fr-FR" dirty="0" smtClean="0"/>
              <a:t>.</a:t>
            </a:r>
            <a:endParaRPr lang="fr-FR" dirty="0"/>
          </a:p>
        </p:txBody>
      </p:sp>
    </p:spTree>
    <p:extLst>
      <p:ext uri="{BB962C8B-B14F-4D97-AF65-F5344CB8AC3E}">
        <p14:creationId xmlns:p14="http://schemas.microsoft.com/office/powerpoint/2010/main" val="561252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1.4 Qu’est-ce qu’une science ?</a:t>
            </a:r>
            <a:endParaRPr lang="fr-BE" dirty="0"/>
          </a:p>
        </p:txBody>
      </p:sp>
      <p:sp>
        <p:nvSpPr>
          <p:cNvPr id="3" name="Espace réservé du contenu 2"/>
          <p:cNvSpPr>
            <a:spLocks noGrp="1"/>
          </p:cNvSpPr>
          <p:nvPr>
            <p:ph idx="1"/>
          </p:nvPr>
        </p:nvSpPr>
        <p:spPr/>
        <p:txBody>
          <a:bodyPr>
            <a:normAutofit fontScale="85000" lnSpcReduction="20000"/>
          </a:bodyPr>
          <a:lstStyle/>
          <a:p>
            <a:pPr>
              <a:buFont typeface="Wingdings" panose="05000000000000000000" pitchFamily="2" charset="2"/>
              <a:buChar char="Ø"/>
            </a:pPr>
            <a:r>
              <a:rPr lang="fr-FR" dirty="0" smtClean="0"/>
              <a:t>Qu’est-ce qu’une science ?</a:t>
            </a:r>
          </a:p>
          <a:p>
            <a:pPr lvl="1">
              <a:buFont typeface="Wingdings" panose="05000000000000000000" pitchFamily="2" charset="2"/>
              <a:buChar char="Ø"/>
            </a:pPr>
            <a:r>
              <a:rPr lang="fr-FR" dirty="0" smtClean="0"/>
              <a:t>On a tous une connaissance naïve/intuitive de ce qu’est une science. Mais qu’est-ce réellement ?</a:t>
            </a:r>
          </a:p>
          <a:p>
            <a:pPr>
              <a:buFont typeface="Wingdings" panose="05000000000000000000" pitchFamily="2" charset="2"/>
              <a:buChar char="Ø"/>
            </a:pPr>
            <a:r>
              <a:rPr lang="fr-FR" dirty="0" smtClean="0"/>
              <a:t>Deux approches possibles de la science : </a:t>
            </a:r>
          </a:p>
          <a:p>
            <a:pPr lvl="1" algn="just"/>
            <a:r>
              <a:rPr lang="fr-FR" dirty="0"/>
              <a:t>« On peut dire que la science </a:t>
            </a:r>
            <a:r>
              <a:rPr lang="fr-FR" i="1" dirty="0"/>
              <a:t>est, </a:t>
            </a:r>
            <a:r>
              <a:rPr lang="fr-FR" dirty="0"/>
              <a:t>qu’elle existe de façon évidente, qu’elle est une activité à la logique de développement autonome […]. On peut dire ce qu’est la règle qui préside au fonctionnement de l’entité « science », ce qu’est sa dynamique intrinsèque, comment </a:t>
            </a:r>
            <a:r>
              <a:rPr lang="fr-FR" i="1" dirty="0"/>
              <a:t>la </a:t>
            </a:r>
            <a:r>
              <a:rPr lang="fr-FR" dirty="0"/>
              <a:t>science marche en tant que système doué dune logique propre ». (</a:t>
            </a:r>
            <a:r>
              <a:rPr lang="fr-FR" dirty="0" err="1"/>
              <a:t>Pestre</a:t>
            </a:r>
            <a:r>
              <a:rPr lang="fr-FR" dirty="0"/>
              <a:t>, p.5)</a:t>
            </a:r>
          </a:p>
          <a:p>
            <a:pPr lvl="1" algn="just"/>
            <a:r>
              <a:rPr lang="fr-FR" dirty="0"/>
              <a:t>« Par opposition, […] [les sciences </a:t>
            </a:r>
            <a:r>
              <a:rPr lang="fr-FR" dirty="0" err="1"/>
              <a:t>studies</a:t>
            </a:r>
            <a:r>
              <a:rPr lang="fr-FR" dirty="0"/>
              <a:t>] propose[nt] des images plus variées des dynamiques scientifique. Prise dans des activités et relations sociales diversifiées, répondant à des objectifs multiples, la « science » perd de sa singularité, […] elle n’est plus mue seulement de l’intérieur, […] en bref, elle est sans essence ». </a:t>
            </a:r>
            <a:endParaRPr lang="fr-BE" dirty="0"/>
          </a:p>
          <a:p>
            <a:pPr lvl="1">
              <a:buFont typeface="Wingdings" panose="05000000000000000000" pitchFamily="2" charset="2"/>
              <a:buChar char="Ø"/>
            </a:pPr>
            <a:endParaRPr lang="fr-FR" dirty="0" smtClean="0"/>
          </a:p>
        </p:txBody>
      </p:sp>
    </p:spTree>
    <p:extLst>
      <p:ext uri="{BB962C8B-B14F-4D97-AF65-F5344CB8AC3E}">
        <p14:creationId xmlns:p14="http://schemas.microsoft.com/office/powerpoint/2010/main" val="1397893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1.4 Qu’est-ce qu’une science ?</a:t>
            </a:r>
            <a:endParaRPr lang="fr-BE" dirty="0"/>
          </a:p>
        </p:txBody>
      </p:sp>
      <p:sp>
        <p:nvSpPr>
          <p:cNvPr id="3" name="Espace réservé du contenu 2"/>
          <p:cNvSpPr>
            <a:spLocks noGrp="1"/>
          </p:cNvSpPr>
          <p:nvPr>
            <p:ph idx="1"/>
          </p:nvPr>
        </p:nvSpPr>
        <p:spPr/>
        <p:txBody>
          <a:bodyPr/>
          <a:lstStyle/>
          <a:p>
            <a:r>
              <a:rPr lang="fr-FR" dirty="0" smtClean="0"/>
              <a:t>Approche propre aux </a:t>
            </a:r>
            <a:r>
              <a:rPr lang="fr-FR" i="1" dirty="0" smtClean="0"/>
              <a:t>sciences </a:t>
            </a:r>
            <a:r>
              <a:rPr lang="fr-FR" i="1" dirty="0" err="1" smtClean="0"/>
              <a:t>studies</a:t>
            </a:r>
            <a:r>
              <a:rPr lang="fr-FR" dirty="0" smtClean="0"/>
              <a:t> : sociologie des sciences et philosophie des sciences. </a:t>
            </a:r>
          </a:p>
          <a:p>
            <a:pPr lvl="1"/>
            <a:r>
              <a:rPr lang="fr-FR" dirty="0" smtClean="0"/>
              <a:t>La science est une notion « construire et initiée par les acteurs eux-mêmes » </a:t>
            </a:r>
            <a:r>
              <a:rPr lang="fr-FR" dirty="0" smtClean="0">
                <a:sym typeface="Wingdings" panose="05000000000000000000" pitchFamily="2" charset="2"/>
              </a:rPr>
              <a:t> dans et par le discours, notamment le discours scientifique. </a:t>
            </a:r>
          </a:p>
          <a:p>
            <a:pPr lvl="1"/>
            <a:r>
              <a:rPr lang="fr-FR" dirty="0" smtClean="0">
                <a:sym typeface="Wingdings" panose="05000000000000000000" pitchFamily="2" charset="2"/>
              </a:rPr>
              <a:t>Il faut remettre la pratique scientifique dans sa dimension historique, sociale, pratique (praxis) et discursive. </a:t>
            </a:r>
            <a:endParaRPr lang="fr-BE" dirty="0"/>
          </a:p>
        </p:txBody>
      </p:sp>
    </p:spTree>
    <p:extLst>
      <p:ext uri="{BB962C8B-B14F-4D97-AF65-F5344CB8AC3E}">
        <p14:creationId xmlns:p14="http://schemas.microsoft.com/office/powerpoint/2010/main" val="2211828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1.5 Discours + science = discours scientifique</a:t>
            </a:r>
            <a:endParaRPr lang="fr-BE" dirty="0"/>
          </a:p>
        </p:txBody>
      </p:sp>
      <p:sp>
        <p:nvSpPr>
          <p:cNvPr id="3" name="Espace réservé du contenu 2"/>
          <p:cNvSpPr>
            <a:spLocks noGrp="1"/>
          </p:cNvSpPr>
          <p:nvPr>
            <p:ph idx="1"/>
          </p:nvPr>
        </p:nvSpPr>
        <p:spPr/>
        <p:txBody>
          <a:bodyPr>
            <a:normAutofit lnSpcReduction="10000"/>
          </a:bodyPr>
          <a:lstStyle/>
          <a:p>
            <a:pPr algn="just"/>
            <a:r>
              <a:rPr lang="fr-FR" dirty="0" smtClean="0"/>
              <a:t>Pratique scientifique </a:t>
            </a:r>
            <a:r>
              <a:rPr lang="fr-FR" dirty="0" smtClean="0">
                <a:sym typeface="Wingdings" panose="05000000000000000000" pitchFamily="2" charset="2"/>
              </a:rPr>
              <a:t> produit des savoirs et des discours. </a:t>
            </a:r>
            <a:endParaRPr lang="fr-FR" dirty="0" smtClean="0"/>
          </a:p>
          <a:p>
            <a:r>
              <a:rPr lang="fr-FR" dirty="0"/>
              <a:t>Double postulat : </a:t>
            </a:r>
          </a:p>
          <a:p>
            <a:pPr lvl="1"/>
            <a:r>
              <a:rPr lang="fr-FR" dirty="0"/>
              <a:t>Il y a du discours en science</a:t>
            </a:r>
          </a:p>
          <a:p>
            <a:pPr lvl="1"/>
            <a:r>
              <a:rPr lang="fr-FR" dirty="0"/>
              <a:t>Ce discours répond à une série de critère suffisamment opérants que pour distinguer le discours scientifique des autres types de discours. </a:t>
            </a:r>
          </a:p>
          <a:p>
            <a:pPr marL="0" indent="0">
              <a:buNone/>
            </a:pPr>
            <a:r>
              <a:rPr lang="fr-FR" dirty="0">
                <a:solidFill>
                  <a:srgbClr val="FF0000"/>
                </a:solidFill>
              </a:rPr>
              <a:t>/!\ Rise de biais heuristique /!\</a:t>
            </a:r>
          </a:p>
          <a:p>
            <a:pPr lvl="1"/>
            <a:r>
              <a:rPr lang="fr-FR" dirty="0">
                <a:solidFill>
                  <a:schemeClr val="tx1"/>
                </a:solidFill>
              </a:rPr>
              <a:t>Afin de définir le discours scientifique, il a fallut observer un discours </a:t>
            </a:r>
            <a:r>
              <a:rPr lang="fr-FR" i="1" dirty="0">
                <a:solidFill>
                  <a:schemeClr val="tx1"/>
                </a:solidFill>
              </a:rPr>
              <a:t>a priori</a:t>
            </a:r>
            <a:r>
              <a:rPr lang="fr-FR" dirty="0">
                <a:solidFill>
                  <a:schemeClr val="tx1"/>
                </a:solidFill>
              </a:rPr>
              <a:t> scientifique. </a:t>
            </a:r>
          </a:p>
          <a:p>
            <a:endParaRPr lang="fr-FR" dirty="0" smtClean="0"/>
          </a:p>
        </p:txBody>
      </p:sp>
    </p:spTree>
    <p:extLst>
      <p:ext uri="{BB962C8B-B14F-4D97-AF65-F5344CB8AC3E}">
        <p14:creationId xmlns:p14="http://schemas.microsoft.com/office/powerpoint/2010/main" val="33955650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620</TotalTime>
  <Words>2302</Words>
  <Application>Microsoft Office PowerPoint</Application>
  <PresentationFormat>Grand écran</PresentationFormat>
  <Paragraphs>187</Paragraphs>
  <Slides>37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37</vt:i4>
      </vt:variant>
    </vt:vector>
  </HeadingPairs>
  <TitlesOfParts>
    <vt:vector size="41" baseType="lpstr">
      <vt:lpstr>Arial</vt:lpstr>
      <vt:lpstr>Garamond</vt:lpstr>
      <vt:lpstr>Wingdings</vt:lpstr>
      <vt:lpstr>Organique</vt:lpstr>
      <vt:lpstr>La science comme discours</vt:lpstr>
      <vt:lpstr>1.1 Introduction</vt:lpstr>
      <vt:lpstr>1.1 Quelques rappels</vt:lpstr>
      <vt:lpstr>1.2 Qu’est-ce qu’un discours ?</vt:lpstr>
      <vt:lpstr>1.3 Que fait l’analyste du discours ?</vt:lpstr>
      <vt:lpstr>1.3 Que fait l’analyste du discours ?</vt:lpstr>
      <vt:lpstr>1.4 Qu’est-ce qu’une science ?</vt:lpstr>
      <vt:lpstr>1.4 Qu’est-ce qu’une science ?</vt:lpstr>
      <vt:lpstr>1.5 Discours + science = discours scientifique</vt:lpstr>
      <vt:lpstr>2.1 Définition du concept</vt:lpstr>
      <vt:lpstr>1.6 L’analyse du discours scientifique</vt:lpstr>
      <vt:lpstr>2. Discours, sciences, idéologies</vt:lpstr>
      <vt:lpstr>2.1 Science et idéologie</vt:lpstr>
      <vt:lpstr>2.2 Les sciences humaines et sociales en crise ?</vt:lpstr>
      <vt:lpstr>2.2 Les sciences humaines et sociales en crise ?</vt:lpstr>
      <vt:lpstr>2.2 Les sciences humaines et sociales en crise ?</vt:lpstr>
      <vt:lpstr>2.2 Les sciences humaines et sociales en crise ?</vt:lpstr>
      <vt:lpstr>2.3 L’idéologie en science : « faire science »</vt:lpstr>
      <vt:lpstr>3. Analyse de cas : La formalisation en Linguistique</vt:lpstr>
      <vt:lpstr>3.1 La formalisation en Linguistique</vt:lpstr>
      <vt:lpstr>3.1 La formalisation en Linguistique</vt:lpstr>
      <vt:lpstr>3.1 La formalisation en Linguistique</vt:lpstr>
      <vt:lpstr>3.1 La formalisation en Linguistique</vt:lpstr>
      <vt:lpstr>3.1 La formalisation en Linguistique</vt:lpstr>
      <vt:lpstr>3.1 La formalisation en Linguistique</vt:lpstr>
      <vt:lpstr>3.1 La formalisation en Linguistique</vt:lpstr>
      <vt:lpstr>3.1 La formalisation en Linguistique</vt:lpstr>
      <vt:lpstr>3.2 L’éthos et la légitimité</vt:lpstr>
      <vt:lpstr>3.3 Analyse d’extraits</vt:lpstr>
      <vt:lpstr>Extrait 1</vt:lpstr>
      <vt:lpstr>Extrait 1</vt:lpstr>
      <vt:lpstr>Extrait 2 </vt:lpstr>
      <vt:lpstr>Extrait 2 </vt:lpstr>
      <vt:lpstr>Extrait 3 </vt:lpstr>
      <vt:lpstr>Extrait 3 </vt:lpstr>
      <vt:lpstr>Extrait 4 </vt:lpstr>
      <vt:lpstr>Extrait 4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Analyse du discours scientifique </dc:title>
  <dc:creator>Adrien Mathy</dc:creator>
  <cp:lastModifiedBy>Adrien Mathy</cp:lastModifiedBy>
  <cp:revision>365</cp:revision>
  <dcterms:created xsi:type="dcterms:W3CDTF">2018-05-28T13:11:29Z</dcterms:created>
  <dcterms:modified xsi:type="dcterms:W3CDTF">2018-06-07T12:57:19Z</dcterms:modified>
</cp:coreProperties>
</file>