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8" d="100"/>
          <a:sy n="98" d="100"/>
        </p:scale>
        <p:origin x="-194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BE"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21/11/14</a:t>
            </a:fld>
            <a:endParaRPr lang="en-US"/>
          </a:p>
        </p:txBody>
      </p:sp>
      <p:sp>
        <p:nvSpPr>
          <p:cNvPr id="17" name="Espace réservé du pied de page 16"/>
          <p:cNvSpPr>
            <a:spLocks noGrp="1"/>
          </p:cNvSpPr>
          <p:nvPr>
            <p:ph type="ftr" sz="quarter" idx="11"/>
          </p:nvPr>
        </p:nvSpPr>
        <p:spPr/>
        <p:txBody>
          <a:bodyPr/>
          <a:lstStyle/>
          <a:p>
            <a:endParaRPr kumimoji="0" lang="en-US"/>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nl-BE"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nl-BE"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21/11/14</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2C6B1FF6-39B9-40F5-8B67-33C6354A3D4F}" type="slidenum">
              <a:rPr kumimoji="0" lang="en-US" smtClean="0"/>
              <a:pPr eaLnBrk="1" latinLnBrk="0" hangingPunct="1"/>
              <a:t>‹#›</a:t>
            </a:fld>
            <a:endParaRPr kumimoji="0" lang="en-US" dirty="0"/>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21/11/14</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2" name="Titre vertical 1"/>
          <p:cNvSpPr>
            <a:spLocks noGrp="1"/>
          </p:cNvSpPr>
          <p:nvPr>
            <p:ph type="title" orient="vert"/>
          </p:nvPr>
        </p:nvSpPr>
        <p:spPr>
          <a:xfrm>
            <a:off x="7391400" y="304801"/>
            <a:ext cx="1447800" cy="5851525"/>
          </a:xfrm>
        </p:spPr>
        <p:txBody>
          <a:bodyPr vert="eaVert"/>
          <a:lstStyle/>
          <a:p>
            <a:r>
              <a:rPr kumimoji="0" lang="nl-BE"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nl-BE" smtClean="0"/>
              <a:t>Cliquez et modifiez le titre</a:t>
            </a:r>
            <a:endParaRPr kumimoji="0" lang="en-US"/>
          </a:p>
        </p:txBody>
      </p:sp>
      <p:sp>
        <p:nvSpPr>
          <p:cNvPr id="4" name="Espace réservé de la date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21/11/14</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a:xfrm>
            <a:off x="4361688" y="1026372"/>
            <a:ext cx="457200" cy="441325"/>
          </a:xfrm>
        </p:spPr>
        <p:txBody>
          <a:bodyPr/>
          <a:lstStyle/>
          <a:p>
            <a:fld id="{2C6B1FF6-39B9-40F5-8B67-33C6354A3D4F}" type="slidenum">
              <a:rPr kumimoji="0" lang="en-US" smtClean="0"/>
              <a:pPr eaLnBrk="1" latinLnBrk="0" hangingPunct="1"/>
              <a:t>‹#›</a:t>
            </a:fld>
            <a:endParaRPr kumimoji="0" lang="en-US" dirty="0"/>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BE"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kumimoji="0" lang="en-US"/>
          </a:p>
        </p:txBody>
      </p:sp>
      <p:sp>
        <p:nvSpPr>
          <p:cNvPr id="4" name="Espace réservé de la date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21/11/14</a:t>
            </a:fld>
            <a:endParaRPr lang="en-US"/>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nl-BE"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nl-BE" smtClean="0"/>
              <a:t>Cliquez et modifiez le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pPr eaLnBrk="1" latinLnBrk="0" hangingPunct="1"/>
            <a:fld id="{9D21D778-B565-4D7E-94D7-64010A445B68}" type="datetimeFigureOut">
              <a:rPr lang="en-US" smtClean="0"/>
              <a:pPr eaLnBrk="1" latinLnBrk="0" hangingPunct="1"/>
              <a:t>21/11/14</a:t>
            </a:fld>
            <a:endParaRPr lang="en-US"/>
          </a:p>
        </p:txBody>
      </p:sp>
      <p:sp>
        <p:nvSpPr>
          <p:cNvPr id="6" name="Espace réservé du pied de page 5"/>
          <p:cNvSpPr>
            <a:spLocks noGrp="1"/>
          </p:cNvSpPr>
          <p:nvPr>
            <p:ph type="ftr" sz="quarter" idx="11"/>
          </p:nvPr>
        </p:nvSpPr>
        <p:spPr/>
        <p:txBody>
          <a:bodyPr/>
          <a:lstStyle/>
          <a:p>
            <a:endParaRPr kumimoji="0" lang="en-US" dirty="0"/>
          </a:p>
        </p:txBody>
      </p:sp>
      <p:sp>
        <p:nvSpPr>
          <p:cNvPr id="7" name="Espace réservé du numéro de diapositive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BE"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nl-BE" smtClean="0"/>
              <a:t>Cliquez pour modifier les styles du texte du masque</a:t>
            </a:r>
          </a:p>
        </p:txBody>
      </p:sp>
      <p:sp>
        <p:nvSpPr>
          <p:cNvPr id="7" name="Espace réservé de la date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21/11/14</a:t>
            </a:fld>
            <a:endParaRPr lang="en-US"/>
          </a:p>
        </p:txBody>
      </p:sp>
      <p:sp>
        <p:nvSpPr>
          <p:cNvPr id="8" name="Espace réservé du pied de page 7"/>
          <p:cNvSpPr>
            <a:spLocks noGrp="1"/>
          </p:cNvSpPr>
          <p:nvPr>
            <p:ph type="ftr" sz="quarter" idx="11"/>
          </p:nvPr>
        </p:nvSpPr>
        <p:spPr>
          <a:xfrm>
            <a:off x="304800" y="6409944"/>
            <a:ext cx="3581400" cy="365760"/>
          </a:xfrm>
        </p:spPr>
        <p:txBody>
          <a:bodyPr/>
          <a:lstStyle/>
          <a:p>
            <a:endParaRPr kumimoji="0" lang="en-US"/>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a:t>
            </a:fld>
            <a:endParaRPr kumimoji="0" lang="en-US" dirty="0"/>
          </a:p>
        </p:txBody>
      </p:sp>
      <p:sp>
        <p:nvSpPr>
          <p:cNvPr id="23" name="Titre 22"/>
          <p:cNvSpPr>
            <a:spLocks noGrp="1"/>
          </p:cNvSpPr>
          <p:nvPr>
            <p:ph type="title"/>
          </p:nvPr>
        </p:nvSpPr>
        <p:spPr/>
        <p:txBody>
          <a:bodyPr rtlCol="0" anchor="b" anchorCtr="0"/>
          <a:lstStyle/>
          <a:p>
            <a:r>
              <a:rPr kumimoji="0" lang="nl-BE"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nl-BE" smtClean="0"/>
              <a:t>Cliquez et modifiez le titre</a:t>
            </a:r>
            <a:endParaRPr kumimoji="0" lang="en-US"/>
          </a:p>
        </p:txBody>
      </p:sp>
      <p:sp>
        <p:nvSpPr>
          <p:cNvPr id="3" name="Espace réservé de la date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21/11/14</a:t>
            </a:fld>
            <a:endParaRPr lang="en-US"/>
          </a:p>
        </p:txBody>
      </p:sp>
      <p:sp>
        <p:nvSpPr>
          <p:cNvPr id="4" name="Espace réservé du pied de page 3"/>
          <p:cNvSpPr>
            <a:spLocks noGrp="1"/>
          </p:cNvSpPr>
          <p:nvPr>
            <p:ph type="ftr" sz="quarter" idx="11"/>
          </p:nvPr>
        </p:nvSpPr>
        <p:spPr/>
        <p:txBody>
          <a:bodyPr/>
          <a:lstStyle/>
          <a:p>
            <a:endParaRPr kumimoji="0" lang="en-US" dirty="0"/>
          </a:p>
        </p:txBody>
      </p:sp>
      <p:sp>
        <p:nvSpPr>
          <p:cNvPr id="5" name="Espace réservé du numéro de diapositive 4"/>
          <p:cNvSpPr>
            <a:spLocks noGrp="1"/>
          </p:cNvSpPr>
          <p:nvPr>
            <p:ph type="sldNum" sz="quarter" idx="12"/>
          </p:nvPr>
        </p:nvSpPr>
        <p:spPr>
          <a:xfrm>
            <a:off x="4343400" y="1036020"/>
            <a:ext cx="457200" cy="441325"/>
          </a:xfrm>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21/11/14</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nl-BE" smtClean="0"/>
              <a:t>Cliquez et modifiez le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nl-BE"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21/11/14</a:t>
            </a:fld>
            <a:endParaRPr lang="en-US"/>
          </a:p>
        </p:txBody>
      </p:sp>
      <p:sp>
        <p:nvSpPr>
          <p:cNvPr id="6" name="Espace réservé du pied de page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2C6B1FF6-39B9-40F5-8B67-33C6354A3D4F}" type="slidenum">
              <a:rPr kumimoji="0" lang="en-US" smtClean="0"/>
              <a:pPr eaLnBrk="1" latinLnBrk="0" hangingPunct="1"/>
              <a:t>‹#›</a:t>
            </a:fld>
            <a:endParaRPr kumimoji="0" lang="en-US" dirty="0"/>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nl-BE" smtClean="0"/>
              <a:t>Cliquez et modifiez le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nl-BE" smtClean="0"/>
              <a:t>Faire glisser l'image vers l'espace réservé ou cliquer sur l'icône pour l'ajouter</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nl-BE"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pPr eaLnBrk="1" latinLnBrk="0" hangingPunct="1"/>
            <a:fld id="{9D21D778-B565-4D7E-94D7-64010A445B68}" type="datetimeFigureOut">
              <a:rPr lang="en-US" smtClean="0"/>
              <a:pPr eaLnBrk="1" latinLnBrk="0" hangingPunct="1"/>
              <a:t>21/11/14</a:t>
            </a:fld>
            <a:endParaRPr lang="en-US" dirty="0"/>
          </a:p>
        </p:txBody>
      </p:sp>
      <p:sp>
        <p:nvSpPr>
          <p:cNvPr id="6" name="Espace réservé du pied de page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9D21D778-B565-4D7E-94D7-64010A445B68}" type="datetimeFigureOut">
              <a:rPr lang="en-US" smtClean="0"/>
              <a:pPr algn="r" eaLnBrk="1" latinLnBrk="0" hangingPunct="1"/>
              <a:t>21/11/14</a:t>
            </a:fld>
            <a:endParaRPr lang="en-US" sz="1400" dirty="0">
              <a:solidFill>
                <a:srgbClr val="FFFFFF"/>
              </a:solidFill>
            </a:endParaRP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nl-BE" smtClean="0"/>
              <a:t>Cliquez et modifiez le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nl-BE" smtClean="0"/>
              <a:t>Cliquez pour modifier les styles du texte du masque</a:t>
            </a:r>
          </a:p>
          <a:p>
            <a:pPr lvl="1" eaLnBrk="1" latinLnBrk="0" hangingPunct="1"/>
            <a:r>
              <a:rPr kumimoji="0" lang="nl-BE" smtClean="0"/>
              <a:t>Deuxième niveau</a:t>
            </a:r>
          </a:p>
          <a:p>
            <a:pPr lvl="2" eaLnBrk="1" latinLnBrk="0" hangingPunct="1"/>
            <a:r>
              <a:rPr kumimoji="0" lang="nl-BE" smtClean="0"/>
              <a:t>Troisième niveau</a:t>
            </a:r>
          </a:p>
          <a:p>
            <a:pPr lvl="3" eaLnBrk="1" latinLnBrk="0" hangingPunct="1"/>
            <a:r>
              <a:rPr kumimoji="0" lang="nl-BE" smtClean="0"/>
              <a:t>Quatrième niveau</a:t>
            </a:r>
          </a:p>
          <a:p>
            <a:pPr lvl="4" eaLnBrk="1" latinLnBrk="0" hangingPunct="1"/>
            <a:r>
              <a:rPr kumimoji="0" lang="nl-BE"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1371600" y="2819400"/>
            <a:ext cx="6400800" cy="2763748"/>
          </a:xfrm>
        </p:spPr>
        <p:txBody>
          <a:bodyPr/>
          <a:lstStyle/>
          <a:p>
            <a:endParaRPr lang="fr-FR" cap="none" dirty="0" smtClean="0"/>
          </a:p>
          <a:p>
            <a:r>
              <a:rPr lang="fr-FR" cap="none" dirty="0" smtClean="0"/>
              <a:t>Marc </a:t>
            </a:r>
            <a:r>
              <a:rPr lang="fr-FR" cap="none" dirty="0"/>
              <a:t>V</a:t>
            </a:r>
            <a:r>
              <a:rPr lang="fr-FR" cap="none" dirty="0" smtClean="0"/>
              <a:t>anesse</a:t>
            </a:r>
          </a:p>
          <a:p>
            <a:r>
              <a:rPr lang="fr-FR" cap="none" dirty="0" smtClean="0"/>
              <a:t/>
            </a:r>
            <a:br>
              <a:rPr lang="fr-FR" cap="none" dirty="0" smtClean="0"/>
            </a:br>
            <a:endParaRPr lang="fr-FR" cap="none" dirty="0" smtClean="0"/>
          </a:p>
          <a:p>
            <a:r>
              <a:rPr lang="fr-FR" cap="none" dirty="0" smtClean="0"/>
              <a:t>Journalisme </a:t>
            </a:r>
            <a:r>
              <a:rPr lang="fr-FR" cap="none" dirty="0" smtClean="0"/>
              <a:t>d’investigation</a:t>
            </a:r>
          </a:p>
          <a:p>
            <a:r>
              <a:rPr lang="fr-FR" cap="none" dirty="0" smtClean="0"/>
              <a:t>Et déontologie de l’information</a:t>
            </a:r>
          </a:p>
          <a:p>
            <a:endParaRPr lang="fr-FR" cap="none" dirty="0"/>
          </a:p>
          <a:p>
            <a:r>
              <a:rPr lang="fr-FR" cap="none" dirty="0" smtClean="0"/>
              <a:t>Université de Liège</a:t>
            </a:r>
            <a:endParaRPr lang="fr-FR" cap="none" dirty="0"/>
          </a:p>
        </p:txBody>
      </p:sp>
      <p:sp>
        <p:nvSpPr>
          <p:cNvPr id="4" name="Titre 3"/>
          <p:cNvSpPr>
            <a:spLocks noGrp="1"/>
          </p:cNvSpPr>
          <p:nvPr>
            <p:ph type="ctrTitle"/>
          </p:nvPr>
        </p:nvSpPr>
        <p:spPr>
          <a:xfrm>
            <a:off x="201575" y="168453"/>
            <a:ext cx="8647619" cy="1878905"/>
          </a:xfrm>
        </p:spPr>
        <p:txBody>
          <a:bodyPr>
            <a:normAutofit fontScale="90000"/>
          </a:bodyPr>
          <a:lstStyle/>
          <a:p>
            <a:r>
              <a:rPr lang="fr-FR" sz="2200" dirty="0"/>
              <a:t/>
            </a:r>
            <a:br>
              <a:rPr lang="fr-FR" sz="2200" dirty="0"/>
            </a:br>
            <a:r>
              <a:rPr lang="fr-FR" sz="2200" dirty="0"/>
              <a:t>F</a:t>
            </a:r>
            <a:r>
              <a:rPr lang="fr-FR" sz="2200" dirty="0" smtClean="0"/>
              <a:t>ormation </a:t>
            </a:r>
            <a:r>
              <a:rPr lang="fr-FR" sz="2200" dirty="0" err="1" smtClean="0"/>
              <a:t>AJPro</a:t>
            </a:r>
            <a:r>
              <a:rPr lang="fr-FR" dirty="0"/>
              <a:t/>
            </a:r>
            <a:br>
              <a:rPr lang="fr-FR" dirty="0"/>
            </a:br>
            <a:r>
              <a:rPr lang="fr-FR" dirty="0" smtClean="0"/>
              <a:t>« </a:t>
            </a:r>
            <a:r>
              <a:rPr lang="fr-FR" sz="4400" dirty="0" smtClean="0"/>
              <a:t>Le </a:t>
            </a:r>
            <a:r>
              <a:rPr lang="fr-FR" sz="4400" dirty="0"/>
              <a:t>journalisme </a:t>
            </a:r>
            <a:r>
              <a:rPr lang="fr-FR" sz="4400" dirty="0" smtClean="0"/>
              <a:t>d’investigation »</a:t>
            </a:r>
            <a:r>
              <a:rPr lang="fr-FR" sz="2200" dirty="0"/>
              <a:t/>
            </a:r>
            <a:br>
              <a:rPr lang="fr-FR" sz="2200" dirty="0"/>
            </a:br>
            <a:r>
              <a:rPr lang="fr-FR" sz="2200" dirty="0" smtClean="0"/>
              <a:t/>
            </a:r>
            <a:br>
              <a:rPr lang="fr-FR" sz="2200" dirty="0" smtClean="0"/>
            </a:br>
            <a:r>
              <a:rPr lang="fr-FR" sz="1600" dirty="0" smtClean="0"/>
              <a:t>(22 novembre 2014)</a:t>
            </a:r>
            <a:endParaRPr lang="fr-FR" sz="2000" dirty="0"/>
          </a:p>
        </p:txBody>
      </p:sp>
    </p:spTree>
    <p:extLst>
      <p:ext uri="{BB962C8B-B14F-4D97-AF65-F5344CB8AC3E}">
        <p14:creationId xmlns:p14="http://schemas.microsoft.com/office/powerpoint/2010/main" val="3033135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rgbClr val="C00000"/>
                </a:solidFill>
              </a:rPr>
              <a:t>A. Les débuts du journalisme d’investigation</a:t>
            </a:r>
            <a:endParaRPr lang="fr-BE" dirty="0">
              <a:solidFill>
                <a:srgbClr val="C00000"/>
              </a:solidFill>
            </a:endParaRPr>
          </a:p>
        </p:txBody>
      </p:sp>
      <p:sp>
        <p:nvSpPr>
          <p:cNvPr id="3" name="Espace réservé du contenu 2"/>
          <p:cNvSpPr>
            <a:spLocks noGrp="1"/>
          </p:cNvSpPr>
          <p:nvPr>
            <p:ph sz="quarter" idx="1"/>
          </p:nvPr>
        </p:nvSpPr>
        <p:spPr>
          <a:xfrm>
            <a:off x="301752" y="1527047"/>
            <a:ext cx="8374704" cy="4640618"/>
          </a:xfrm>
        </p:spPr>
        <p:txBody>
          <a:bodyPr>
            <a:normAutofit fontScale="70000" lnSpcReduction="20000"/>
          </a:bodyPr>
          <a:lstStyle/>
          <a:p>
            <a:pPr>
              <a:buNone/>
            </a:pPr>
            <a:r>
              <a:rPr lang="fr-BE" b="1" dirty="0" smtClean="0"/>
              <a:t>En France</a:t>
            </a:r>
          </a:p>
          <a:p>
            <a:pPr marL="0" indent="0">
              <a:buNone/>
            </a:pPr>
            <a:r>
              <a:rPr lang="fr-BE" dirty="0" smtClean="0"/>
              <a:t>Les avions renifleurs, les diamants de Giscard, l’affaire Greenpeace, les Irlandais de Vincennes, l’affaire du sang contaminé, l’affaire Urba, l’affaire Elf-Aquitaine, l’affaire d’Outreau, l’affaire Bettencourt, le financement de l’UMP, l’affaire Karachi, l’affaire Cahuzac, les écoutes téléphoniques, Sarkozy et Kadhafi, l’affaire Julie </a:t>
            </a:r>
            <a:r>
              <a:rPr lang="fr-BE" dirty="0" smtClean="0"/>
              <a:t>Gayet, les comptes de l’UMP…</a:t>
            </a:r>
            <a:endParaRPr lang="fr-BE" dirty="0" smtClean="0"/>
          </a:p>
          <a:p>
            <a:pPr marL="0" indent="0">
              <a:buNone/>
            </a:pPr>
            <a:endParaRPr lang="fr-BE" dirty="0" smtClean="0"/>
          </a:p>
          <a:p>
            <a:pPr marL="0" indent="0">
              <a:buNone/>
            </a:pPr>
            <a:endParaRPr lang="fr-BE" dirty="0" smtClean="0"/>
          </a:p>
          <a:p>
            <a:pPr>
              <a:buNone/>
            </a:pPr>
            <a:r>
              <a:rPr lang="fr-BE" b="1" dirty="0" smtClean="0"/>
              <a:t>En Belgique</a:t>
            </a:r>
          </a:p>
          <a:p>
            <a:pPr marL="0" indent="0">
              <a:buNone/>
            </a:pPr>
            <a:r>
              <a:rPr lang="fr-BE" dirty="0" smtClean="0"/>
              <a:t>L’affaire Latinus et le front de la jeunesse, les tueurs du Brabant wallon, l’affaire de la Générale, l’affaire Wagons-Lits, l’affaire des horodateurs, l’affaire Cools, l’affaire Lewalle (Smap), les paras du Rwanda, l’affaire Agusta-Dassault, l’affaire Dutroux, l’affaire Fourniret, l’affaire Trusgnach, le pasteur Pandy, l’affaire Ait Out, la faillite de la Sabena, le cabinet Daerden, la Carolorégienne, la gestion d’Anne-Marie Lizin, l’affaire Ducarme, l’Electragate, le Fortisgate, le prince Laurent, la pédophilie dans l’église catholique, l’offshore leaks, les matchs truqués, les trafics de joueurs, les filières de prostitution, les coulisses des négociations, l’affaire Westphael…</a:t>
            </a:r>
          </a:p>
          <a:p>
            <a:pPr>
              <a:buNone/>
            </a:pPr>
            <a:endParaRPr lang="fr-BE" dirty="0"/>
          </a:p>
        </p:txBody>
      </p:sp>
    </p:spTree>
    <p:extLst>
      <p:ext uri="{BB962C8B-B14F-4D97-AF65-F5344CB8AC3E}">
        <p14:creationId xmlns:p14="http://schemas.microsoft.com/office/powerpoint/2010/main" val="100174074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2819400"/>
            <a:ext cx="6368752" cy="3201888"/>
          </a:xfrm>
        </p:spPr>
        <p:txBody>
          <a:bodyPr>
            <a:normAutofit fontScale="92500" lnSpcReduction="10000"/>
          </a:bodyPr>
          <a:lstStyle/>
          <a:p>
            <a:endParaRPr lang="fr-BE" b="1" dirty="0" smtClean="0"/>
          </a:p>
          <a:p>
            <a:endParaRPr lang="fr-BE" dirty="0" smtClean="0"/>
          </a:p>
          <a:p>
            <a:r>
              <a:rPr lang="fr-BE" b="1" dirty="0" smtClean="0"/>
              <a:t>Quel </a:t>
            </a:r>
            <a:r>
              <a:rPr lang="fr-BE" b="1" dirty="0"/>
              <a:t>que soit le milieu, quelle que soit l’ampleur du dossier, chaque enquête contient sa part de spécificité. Mais l’art de l’investigation contient aussi un certain nombre de problèmes, </a:t>
            </a:r>
            <a:br>
              <a:rPr lang="fr-BE" b="1" dirty="0"/>
            </a:br>
            <a:r>
              <a:rPr lang="fr-BE" b="1" dirty="0" smtClean="0"/>
              <a:t>de </a:t>
            </a:r>
            <a:r>
              <a:rPr lang="fr-BE" b="1" dirty="0"/>
              <a:t>pratiques, d’obstacles récurrents. </a:t>
            </a:r>
            <a:endParaRPr lang="fr-BE" b="1" dirty="0" smtClean="0"/>
          </a:p>
          <a:p>
            <a:endParaRPr lang="fr-BE" b="1" dirty="0" smtClean="0"/>
          </a:p>
          <a:p>
            <a:r>
              <a:rPr lang="fr-BE" b="1" dirty="0" smtClean="0"/>
              <a:t>Dès </a:t>
            </a:r>
            <a:r>
              <a:rPr lang="fr-BE" b="1" dirty="0"/>
              <a:t>lors, il est possible de dégager une méthodologie propre au travail d’investigation, une trajectoire indispensable à chaque enquête, dont voici les éléments fondateurs.</a:t>
            </a:r>
          </a:p>
          <a:p>
            <a:endParaRPr lang="fr-BE" b="1" dirty="0"/>
          </a:p>
        </p:txBody>
      </p:sp>
      <p:sp>
        <p:nvSpPr>
          <p:cNvPr id="2" name="Titre 1"/>
          <p:cNvSpPr>
            <a:spLocks noGrp="1"/>
          </p:cNvSpPr>
          <p:nvPr>
            <p:ph type="ctrTitle"/>
          </p:nvPr>
        </p:nvSpPr>
        <p:spPr>
          <a:xfrm>
            <a:off x="685800" y="381000"/>
            <a:ext cx="7558608" cy="1175792"/>
          </a:xfrm>
        </p:spPr>
        <p:txBody>
          <a:bodyPr>
            <a:normAutofit/>
          </a:bodyPr>
          <a:lstStyle/>
          <a:p>
            <a:r>
              <a:rPr lang="fr-BE" sz="3200" dirty="0" smtClean="0">
                <a:solidFill>
                  <a:srgbClr val="C00000"/>
                </a:solidFill>
              </a:rPr>
              <a:t>B. Les étapes indispensables</a:t>
            </a:r>
            <a:br>
              <a:rPr lang="fr-BE" sz="3200" dirty="0" smtClean="0">
                <a:solidFill>
                  <a:srgbClr val="C00000"/>
                </a:solidFill>
              </a:rPr>
            </a:br>
            <a:r>
              <a:rPr lang="fr-BE" sz="3200" dirty="0" smtClean="0">
                <a:solidFill>
                  <a:srgbClr val="C00000"/>
                </a:solidFill>
              </a:rPr>
              <a:t>d’une enquête journalistique</a:t>
            </a:r>
            <a:endParaRPr lang="fr-BE" sz="3200" dirty="0">
              <a:solidFill>
                <a:srgbClr val="C00000"/>
              </a:solidFill>
            </a:endParaRPr>
          </a:p>
        </p:txBody>
      </p:sp>
    </p:spTree>
    <p:extLst>
      <p:ext uri="{BB962C8B-B14F-4D97-AF65-F5344CB8AC3E}">
        <p14:creationId xmlns:p14="http://schemas.microsoft.com/office/powerpoint/2010/main" val="252245168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
            </a:r>
            <a:br>
              <a:rPr lang="fr-BE" b="1" dirty="0" smtClean="0"/>
            </a:br>
            <a:r>
              <a:rPr lang="fr-BE" b="1" dirty="0"/>
              <a:t/>
            </a:r>
            <a:br>
              <a:rPr lang="fr-BE" b="1" dirty="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dirty="0" smtClean="0">
                <a:solidFill>
                  <a:srgbClr val="C00000"/>
                </a:solidFill>
              </a:rPr>
              <a:t>1. Le choix du sujet et de l’angle</a:t>
            </a:r>
            <a:endParaRPr lang="fr-BE" dirty="0">
              <a:solidFill>
                <a:srgbClr val="C00000"/>
              </a:solidFill>
            </a:endParaRPr>
          </a:p>
        </p:txBody>
      </p:sp>
      <p:sp>
        <p:nvSpPr>
          <p:cNvPr id="3" name="Espace réservé du contenu 2"/>
          <p:cNvSpPr>
            <a:spLocks noGrp="1"/>
          </p:cNvSpPr>
          <p:nvPr>
            <p:ph sz="quarter" idx="1"/>
          </p:nvPr>
        </p:nvSpPr>
        <p:spPr/>
        <p:txBody>
          <a:bodyPr>
            <a:normAutofit/>
          </a:bodyPr>
          <a:lstStyle/>
          <a:p>
            <a:pPr>
              <a:buNone/>
            </a:pPr>
            <a:r>
              <a:rPr lang="fr-BE" b="1" dirty="0" smtClean="0"/>
              <a:t>Les </a:t>
            </a:r>
            <a:r>
              <a:rPr lang="fr-BE" b="1" dirty="0"/>
              <a:t>sources d’inspiration</a:t>
            </a:r>
          </a:p>
          <a:p>
            <a:r>
              <a:rPr lang="fr-BE" sz="2400" dirty="0" smtClean="0"/>
              <a:t>L’information </a:t>
            </a:r>
            <a:r>
              <a:rPr lang="fr-BE" sz="2400" dirty="0"/>
              <a:t>privilégiée sur des faits cachés</a:t>
            </a:r>
          </a:p>
          <a:p>
            <a:r>
              <a:rPr lang="fr-BE" sz="2400" dirty="0" smtClean="0"/>
              <a:t>L’actualité </a:t>
            </a:r>
            <a:r>
              <a:rPr lang="fr-BE" sz="2400" dirty="0"/>
              <a:t>immédiate qui impose de rebondir</a:t>
            </a:r>
          </a:p>
          <a:p>
            <a:r>
              <a:rPr lang="fr-BE" sz="2400" dirty="0" smtClean="0"/>
              <a:t>L’actualité </a:t>
            </a:r>
            <a:r>
              <a:rPr lang="fr-BE" sz="2400" dirty="0"/>
              <a:t>récurrente qui nécessite un approfondissement</a:t>
            </a:r>
          </a:p>
          <a:p>
            <a:r>
              <a:rPr lang="fr-BE" sz="2400" dirty="0" smtClean="0"/>
              <a:t>La </a:t>
            </a:r>
            <a:r>
              <a:rPr lang="fr-BE" sz="2400" dirty="0"/>
              <a:t>reconstitution d’un événement, d’une affaire</a:t>
            </a:r>
          </a:p>
          <a:p>
            <a:r>
              <a:rPr lang="fr-BE" sz="2400" dirty="0" smtClean="0"/>
              <a:t>Le </a:t>
            </a:r>
            <a:r>
              <a:rPr lang="fr-BE" sz="2400" dirty="0"/>
              <a:t>portrait fouillé d’un acteur, d’une institution</a:t>
            </a:r>
          </a:p>
          <a:p>
            <a:r>
              <a:rPr lang="fr-BE" sz="2400" dirty="0" smtClean="0"/>
              <a:t>Le </a:t>
            </a:r>
            <a:r>
              <a:rPr lang="fr-BE" sz="2400" dirty="0"/>
              <a:t>questionnement sur un phénomène de société</a:t>
            </a:r>
          </a:p>
          <a:p>
            <a:r>
              <a:rPr lang="fr-BE" sz="2400" dirty="0" smtClean="0"/>
              <a:t>L’immersion </a:t>
            </a:r>
            <a:r>
              <a:rPr lang="fr-BE" sz="2400" dirty="0"/>
              <a:t>dans un univers méconnu</a:t>
            </a:r>
          </a:p>
          <a:p>
            <a:r>
              <a:rPr lang="fr-BE" sz="2400" dirty="0" smtClean="0"/>
              <a:t>La </a:t>
            </a:r>
            <a:r>
              <a:rPr lang="fr-BE" sz="2400" dirty="0"/>
              <a:t>série imaginée autour d’un thème</a:t>
            </a:r>
          </a:p>
          <a:p>
            <a:r>
              <a:rPr lang="fr-BE" sz="2400" dirty="0" smtClean="0"/>
              <a:t>L’enquête </a:t>
            </a:r>
            <a:r>
              <a:rPr lang="fr-BE" sz="2400" dirty="0"/>
              <a:t>d’opinion</a:t>
            </a:r>
          </a:p>
        </p:txBody>
      </p:sp>
    </p:spTree>
    <p:extLst>
      <p:ext uri="{BB962C8B-B14F-4D97-AF65-F5344CB8AC3E}">
        <p14:creationId xmlns:p14="http://schemas.microsoft.com/office/powerpoint/2010/main" val="420560559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dirty="0" smtClean="0"/>
              <a:t/>
            </a:r>
            <a:br>
              <a:rPr lang="fr-BE" dirty="0" smtClean="0"/>
            </a:br>
            <a:r>
              <a:rPr lang="fr-BE" b="1" dirty="0" smtClean="0">
                <a:solidFill>
                  <a:srgbClr val="C00000"/>
                </a:solidFill>
              </a:rPr>
              <a:t> </a:t>
            </a:r>
            <a:r>
              <a:rPr lang="fr-BE" dirty="0" smtClean="0">
                <a:solidFill>
                  <a:srgbClr val="C00000"/>
                </a:solidFill>
              </a:rPr>
              <a:t>1. Le choix du sujet et l’angle</a:t>
            </a:r>
            <a:r>
              <a:rPr lang="fr-BE" b="1" dirty="0" smtClean="0"/>
              <a:t> </a:t>
            </a:r>
            <a:endParaRPr lang="fr-BE" dirty="0"/>
          </a:p>
        </p:txBody>
      </p:sp>
      <p:sp>
        <p:nvSpPr>
          <p:cNvPr id="3" name="Espace réservé du contenu 2"/>
          <p:cNvSpPr>
            <a:spLocks noGrp="1"/>
          </p:cNvSpPr>
          <p:nvPr>
            <p:ph sz="quarter" idx="1"/>
          </p:nvPr>
        </p:nvSpPr>
        <p:spPr/>
        <p:txBody>
          <a:bodyPr/>
          <a:lstStyle/>
          <a:p>
            <a:pPr>
              <a:buNone/>
            </a:pPr>
            <a:r>
              <a:rPr lang="fr-BE" b="1" dirty="0" smtClean="0"/>
              <a:t>L’angle </a:t>
            </a:r>
            <a:r>
              <a:rPr lang="fr-BE" b="1" dirty="0"/>
              <a:t>de l’enquête</a:t>
            </a:r>
          </a:p>
          <a:p>
            <a:r>
              <a:rPr lang="fr-BE" dirty="0" smtClean="0"/>
              <a:t>L’angle </a:t>
            </a:r>
            <a:r>
              <a:rPr lang="fr-BE" dirty="0"/>
              <a:t>large qui pousse à la synthèse</a:t>
            </a:r>
          </a:p>
          <a:p>
            <a:r>
              <a:rPr lang="fr-BE" dirty="0" smtClean="0"/>
              <a:t>L’angle </a:t>
            </a:r>
            <a:r>
              <a:rPr lang="fr-BE" dirty="0"/>
              <a:t>étroit qui suscite l’originalité</a:t>
            </a:r>
          </a:p>
        </p:txBody>
      </p:sp>
    </p:spTree>
    <p:extLst>
      <p:ext uri="{BB962C8B-B14F-4D97-AF65-F5344CB8AC3E}">
        <p14:creationId xmlns:p14="http://schemas.microsoft.com/office/powerpoint/2010/main" val="78147035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dirty="0" smtClean="0"/>
              <a:t/>
            </a:r>
            <a:br>
              <a:rPr lang="fr-BE" dirty="0" smtClean="0"/>
            </a:br>
            <a:r>
              <a:rPr lang="fr-BE" b="1" dirty="0" smtClean="0"/>
              <a:t> </a:t>
            </a:r>
            <a:r>
              <a:rPr lang="fr-BE" dirty="0" smtClean="0">
                <a:solidFill>
                  <a:srgbClr val="C00000"/>
                </a:solidFill>
              </a:rPr>
              <a:t>2. Les recherches préparatoires</a:t>
            </a:r>
            <a:endParaRPr lang="fr-BE" dirty="0">
              <a:solidFill>
                <a:srgbClr val="C00000"/>
              </a:solidFill>
            </a:endParaRPr>
          </a:p>
        </p:txBody>
      </p:sp>
      <p:sp>
        <p:nvSpPr>
          <p:cNvPr id="3" name="Espace réservé du contenu 2"/>
          <p:cNvSpPr>
            <a:spLocks noGrp="1"/>
          </p:cNvSpPr>
          <p:nvPr>
            <p:ph sz="quarter" idx="1"/>
          </p:nvPr>
        </p:nvSpPr>
        <p:spPr/>
        <p:txBody>
          <a:bodyPr/>
          <a:lstStyle/>
          <a:p>
            <a:pPr>
              <a:buNone/>
            </a:pPr>
            <a:endParaRPr lang="fr-BE" dirty="0" smtClean="0"/>
          </a:p>
          <a:p>
            <a:r>
              <a:rPr lang="fr-BE" dirty="0" smtClean="0"/>
              <a:t>La documentation personnelle</a:t>
            </a:r>
          </a:p>
          <a:p>
            <a:r>
              <a:rPr lang="fr-BE" dirty="0" smtClean="0"/>
              <a:t>La documentation de la rédaction</a:t>
            </a:r>
          </a:p>
          <a:p>
            <a:r>
              <a:rPr lang="fr-BE" dirty="0" smtClean="0"/>
              <a:t>La documentation publique</a:t>
            </a:r>
          </a:p>
          <a:p>
            <a:r>
              <a:rPr lang="fr-BE" dirty="0" smtClean="0"/>
              <a:t>Les « </a:t>
            </a:r>
            <a:r>
              <a:rPr lang="fr-BE" dirty="0" err="1" smtClean="0"/>
              <a:t>fixeurs</a:t>
            </a:r>
            <a:r>
              <a:rPr lang="fr-BE" dirty="0" smtClean="0"/>
              <a:t> » ou les « aiguilleurs »</a:t>
            </a:r>
          </a:p>
          <a:p>
            <a:r>
              <a:rPr lang="fr-BE" dirty="0" smtClean="0"/>
              <a:t>L’observation préparatoire</a:t>
            </a:r>
          </a:p>
          <a:p>
            <a:r>
              <a:rPr lang="fr-BE" dirty="0" smtClean="0"/>
              <a:t>Le premier découpage ou synopsis</a:t>
            </a:r>
          </a:p>
          <a:p>
            <a:pPr>
              <a:buNone/>
            </a:pPr>
            <a:endParaRPr lang="fr-BE" dirty="0"/>
          </a:p>
        </p:txBody>
      </p:sp>
    </p:spTree>
    <p:extLst>
      <p:ext uri="{BB962C8B-B14F-4D97-AF65-F5344CB8AC3E}">
        <p14:creationId xmlns:p14="http://schemas.microsoft.com/office/powerpoint/2010/main" val="183359863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dirty="0" smtClean="0"/>
              <a:t/>
            </a:r>
            <a:br>
              <a:rPr lang="fr-BE" dirty="0" smtClean="0"/>
            </a:br>
            <a:r>
              <a:rPr lang="fr-BE" b="1" dirty="0" smtClean="0"/>
              <a:t> </a:t>
            </a:r>
            <a:r>
              <a:rPr lang="fr-BE" dirty="0" smtClean="0">
                <a:solidFill>
                  <a:srgbClr val="C00000"/>
                </a:solidFill>
              </a:rPr>
              <a:t>3. Le recours au carnet d’adresses</a:t>
            </a:r>
            <a:endParaRPr lang="fr-BE" dirty="0">
              <a:solidFill>
                <a:srgbClr val="C00000"/>
              </a:solidFill>
            </a:endParaRPr>
          </a:p>
        </p:txBody>
      </p:sp>
      <p:sp>
        <p:nvSpPr>
          <p:cNvPr id="3" name="Espace réservé du contenu 2"/>
          <p:cNvSpPr>
            <a:spLocks noGrp="1"/>
          </p:cNvSpPr>
          <p:nvPr>
            <p:ph sz="quarter" idx="1"/>
          </p:nvPr>
        </p:nvSpPr>
        <p:spPr/>
        <p:txBody>
          <a:bodyPr/>
          <a:lstStyle/>
          <a:p>
            <a:pPr>
              <a:buNone/>
            </a:pPr>
            <a:endParaRPr lang="fr-BE" dirty="0" smtClean="0"/>
          </a:p>
          <a:p>
            <a:r>
              <a:rPr lang="fr-BE" dirty="0" smtClean="0"/>
              <a:t>Les entretiens préparatoires</a:t>
            </a:r>
          </a:p>
          <a:p>
            <a:r>
              <a:rPr lang="fr-BE" dirty="0" smtClean="0"/>
              <a:t>La liste des acteurs directs à interroger</a:t>
            </a:r>
          </a:p>
          <a:p>
            <a:r>
              <a:rPr lang="fr-BE" dirty="0" smtClean="0"/>
              <a:t>Le recours aux spécialistes, aux experts les plus qualifiés</a:t>
            </a:r>
          </a:p>
          <a:p>
            <a:r>
              <a:rPr lang="fr-BE" dirty="0" smtClean="0"/>
              <a:t>Les informateurs masqués</a:t>
            </a:r>
          </a:p>
          <a:p>
            <a:pPr>
              <a:buNone/>
            </a:pPr>
            <a:endParaRPr lang="fr-BE" dirty="0"/>
          </a:p>
        </p:txBody>
      </p:sp>
    </p:spTree>
    <p:extLst>
      <p:ext uri="{BB962C8B-B14F-4D97-AF65-F5344CB8AC3E}">
        <p14:creationId xmlns:p14="http://schemas.microsoft.com/office/powerpoint/2010/main" val="378998742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dirty="0" smtClean="0"/>
              <a:t/>
            </a:r>
            <a:br>
              <a:rPr lang="fr-BE" dirty="0" smtClean="0"/>
            </a:br>
            <a:r>
              <a:rPr lang="fr-BE" b="1" dirty="0" smtClean="0"/>
              <a:t> </a:t>
            </a:r>
            <a:r>
              <a:rPr lang="fr-BE" dirty="0" smtClean="0">
                <a:solidFill>
                  <a:srgbClr val="C00000"/>
                </a:solidFill>
              </a:rPr>
              <a:t>4. L’immersion et le travail de terrain</a:t>
            </a:r>
            <a:endParaRPr lang="fr-BE" dirty="0">
              <a:solidFill>
                <a:srgbClr val="C00000"/>
              </a:solidFill>
            </a:endParaRPr>
          </a:p>
        </p:txBody>
      </p:sp>
      <p:sp>
        <p:nvSpPr>
          <p:cNvPr id="3" name="Espace réservé du contenu 2"/>
          <p:cNvSpPr>
            <a:spLocks noGrp="1"/>
          </p:cNvSpPr>
          <p:nvPr>
            <p:ph sz="quarter" idx="1"/>
          </p:nvPr>
        </p:nvSpPr>
        <p:spPr/>
        <p:txBody>
          <a:bodyPr/>
          <a:lstStyle/>
          <a:p>
            <a:pPr>
              <a:buNone/>
            </a:pPr>
            <a:endParaRPr lang="fr-BE" dirty="0" smtClean="0"/>
          </a:p>
          <a:p>
            <a:r>
              <a:rPr lang="fr-BE" dirty="0" smtClean="0"/>
              <a:t>Le travail du reportage</a:t>
            </a:r>
          </a:p>
          <a:p>
            <a:r>
              <a:rPr lang="fr-BE" dirty="0" smtClean="0"/>
              <a:t>La présence aux événements, aux manifestations</a:t>
            </a:r>
          </a:p>
          <a:p>
            <a:r>
              <a:rPr lang="fr-BE" dirty="0" smtClean="0"/>
              <a:t>La collation des témoignages</a:t>
            </a:r>
          </a:p>
          <a:p>
            <a:r>
              <a:rPr lang="fr-BE" dirty="0" smtClean="0"/>
              <a:t>Les planques</a:t>
            </a:r>
          </a:p>
          <a:p>
            <a:pPr>
              <a:buNone/>
            </a:pPr>
            <a:endParaRPr lang="fr-BE" dirty="0"/>
          </a:p>
        </p:txBody>
      </p:sp>
    </p:spTree>
    <p:extLst>
      <p:ext uri="{BB962C8B-B14F-4D97-AF65-F5344CB8AC3E}">
        <p14:creationId xmlns:p14="http://schemas.microsoft.com/office/powerpoint/2010/main" val="208395994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18720" cy="896144"/>
          </a:xfrm>
        </p:spPr>
        <p:txBody>
          <a:bodyPr>
            <a:normAutofit fontScale="90000"/>
          </a:bodyPr>
          <a:lstStyle/>
          <a:p>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dirty="0" smtClean="0"/>
              <a:t/>
            </a:r>
            <a:br>
              <a:rPr lang="fr-BE" dirty="0" smtClean="0"/>
            </a:br>
            <a:r>
              <a:rPr lang="fr-BE" b="1" dirty="0" smtClean="0"/>
              <a:t> </a:t>
            </a:r>
            <a:r>
              <a:rPr lang="fr-BE" dirty="0" smtClean="0">
                <a:solidFill>
                  <a:srgbClr val="C00000"/>
                </a:solidFill>
              </a:rPr>
              <a:t>5. Le contournement des résistances </a:t>
            </a:r>
            <a:br>
              <a:rPr lang="fr-BE" dirty="0" smtClean="0">
                <a:solidFill>
                  <a:srgbClr val="C00000"/>
                </a:solidFill>
              </a:rPr>
            </a:br>
            <a:r>
              <a:rPr lang="fr-BE" dirty="0" smtClean="0">
                <a:solidFill>
                  <a:srgbClr val="C00000"/>
                </a:solidFill>
              </a:rPr>
              <a:t>et de l’hostilité du terrain</a:t>
            </a:r>
            <a:endParaRPr lang="fr-BE" dirty="0">
              <a:solidFill>
                <a:srgbClr val="C00000"/>
              </a:solidFill>
            </a:endParaRPr>
          </a:p>
        </p:txBody>
      </p:sp>
      <p:sp>
        <p:nvSpPr>
          <p:cNvPr id="3" name="Espace réservé du contenu 2"/>
          <p:cNvSpPr>
            <a:spLocks noGrp="1"/>
          </p:cNvSpPr>
          <p:nvPr>
            <p:ph sz="quarter" idx="1"/>
          </p:nvPr>
        </p:nvSpPr>
        <p:spPr/>
        <p:txBody>
          <a:bodyPr/>
          <a:lstStyle/>
          <a:p>
            <a:pPr>
              <a:buNone/>
            </a:pPr>
            <a:endParaRPr lang="fr-BE" dirty="0" smtClean="0"/>
          </a:p>
          <a:p>
            <a:r>
              <a:rPr lang="fr-BE" dirty="0" smtClean="0"/>
              <a:t>La prise de rendez-vous</a:t>
            </a:r>
          </a:p>
          <a:p>
            <a:r>
              <a:rPr lang="fr-BE" dirty="0" smtClean="0"/>
              <a:t>L’explication de la démarche</a:t>
            </a:r>
          </a:p>
          <a:p>
            <a:r>
              <a:rPr lang="fr-BE" dirty="0" smtClean="0"/>
              <a:t>La discrétion et la protection des témoins</a:t>
            </a:r>
          </a:p>
          <a:p>
            <a:r>
              <a:rPr lang="fr-BE" dirty="0" smtClean="0"/>
              <a:t>Les entretiens en tête-à-tête</a:t>
            </a:r>
          </a:p>
          <a:p>
            <a:r>
              <a:rPr lang="fr-BE" dirty="0" smtClean="0"/>
              <a:t>La prise de notes indispensable </a:t>
            </a:r>
          </a:p>
          <a:p>
            <a:pPr>
              <a:buNone/>
            </a:pPr>
            <a:endParaRPr lang="fr-BE" dirty="0"/>
          </a:p>
        </p:txBody>
      </p:sp>
    </p:spTree>
    <p:extLst>
      <p:ext uri="{BB962C8B-B14F-4D97-AF65-F5344CB8AC3E}">
        <p14:creationId xmlns:p14="http://schemas.microsoft.com/office/powerpoint/2010/main" val="47752169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90728" cy="896144"/>
          </a:xfrm>
        </p:spPr>
        <p:txBody>
          <a:bodyPr>
            <a:normAutofit fontScale="90000"/>
          </a:bodyPr>
          <a:lstStyle/>
          <a:p>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dirty="0" smtClean="0"/>
              <a:t/>
            </a:r>
            <a:br>
              <a:rPr lang="fr-BE" dirty="0" smtClean="0"/>
            </a:br>
            <a:r>
              <a:rPr lang="fr-BE" b="1" dirty="0" smtClean="0"/>
              <a:t> </a:t>
            </a:r>
            <a:r>
              <a:rPr lang="fr-BE" dirty="0" smtClean="0">
                <a:solidFill>
                  <a:srgbClr val="C00000"/>
                </a:solidFill>
              </a:rPr>
              <a:t>5. Le contournement des résistances              </a:t>
            </a:r>
            <a:br>
              <a:rPr lang="fr-BE" dirty="0" smtClean="0">
                <a:solidFill>
                  <a:srgbClr val="C00000"/>
                </a:solidFill>
              </a:rPr>
            </a:br>
            <a:r>
              <a:rPr lang="fr-BE" dirty="0" smtClean="0">
                <a:solidFill>
                  <a:srgbClr val="C00000"/>
                </a:solidFill>
              </a:rPr>
              <a:t>et de l’hostilité du terrain</a:t>
            </a:r>
            <a:endParaRPr lang="fr-BE" dirty="0">
              <a:solidFill>
                <a:srgbClr val="C00000"/>
              </a:solidFill>
            </a:endParaRPr>
          </a:p>
        </p:txBody>
      </p:sp>
      <p:sp>
        <p:nvSpPr>
          <p:cNvPr id="3" name="Espace réservé du contenu 2"/>
          <p:cNvSpPr>
            <a:spLocks noGrp="1"/>
          </p:cNvSpPr>
          <p:nvPr>
            <p:ph sz="quarter" idx="1"/>
          </p:nvPr>
        </p:nvSpPr>
        <p:spPr/>
        <p:txBody>
          <a:bodyPr>
            <a:normAutofit/>
          </a:bodyPr>
          <a:lstStyle/>
          <a:p>
            <a:pPr>
              <a:buNone/>
            </a:pPr>
            <a:endParaRPr lang="fr-BE" dirty="0" smtClean="0"/>
          </a:p>
          <a:p>
            <a:r>
              <a:rPr lang="fr-BE" dirty="0" smtClean="0"/>
              <a:t>L’art de mettre son interlocuteur en confiance</a:t>
            </a:r>
          </a:p>
          <a:p>
            <a:r>
              <a:rPr lang="fr-BE" dirty="0" smtClean="0"/>
              <a:t>Le secret et le cloisonnement des sources</a:t>
            </a:r>
          </a:p>
          <a:p>
            <a:r>
              <a:rPr lang="fr-BE" dirty="0" smtClean="0"/>
              <a:t>La patience, l’insistance</a:t>
            </a:r>
          </a:p>
          <a:p>
            <a:r>
              <a:rPr lang="fr-BE" dirty="0" smtClean="0"/>
              <a:t>La légitimité et la crédibilité du journaliste</a:t>
            </a:r>
          </a:p>
          <a:p>
            <a:pPr>
              <a:buNone/>
            </a:pPr>
            <a:endParaRPr lang="fr-BE" dirty="0"/>
          </a:p>
        </p:txBody>
      </p:sp>
    </p:spTree>
    <p:extLst>
      <p:ext uri="{BB962C8B-B14F-4D97-AF65-F5344CB8AC3E}">
        <p14:creationId xmlns:p14="http://schemas.microsoft.com/office/powerpoint/2010/main" val="240650222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dirty="0" smtClean="0"/>
              <a:t/>
            </a:r>
            <a:br>
              <a:rPr lang="fr-BE" dirty="0" smtClean="0"/>
            </a:br>
            <a:r>
              <a:rPr lang="fr-BE" b="1" dirty="0" smtClean="0">
                <a:solidFill>
                  <a:srgbClr val="C00000"/>
                </a:solidFill>
              </a:rPr>
              <a:t> </a:t>
            </a:r>
            <a:r>
              <a:rPr lang="fr-BE" dirty="0" smtClean="0">
                <a:solidFill>
                  <a:srgbClr val="C00000"/>
                </a:solidFill>
              </a:rPr>
              <a:t>6. La collation minutieuse des faits</a:t>
            </a:r>
            <a:endParaRPr lang="fr-BE" dirty="0">
              <a:solidFill>
                <a:srgbClr val="C00000"/>
              </a:solidFill>
            </a:endParaRPr>
          </a:p>
        </p:txBody>
      </p:sp>
      <p:sp>
        <p:nvSpPr>
          <p:cNvPr id="3" name="Espace réservé du contenu 2"/>
          <p:cNvSpPr>
            <a:spLocks noGrp="1"/>
          </p:cNvSpPr>
          <p:nvPr>
            <p:ph sz="quarter" idx="1"/>
          </p:nvPr>
        </p:nvSpPr>
        <p:spPr/>
        <p:txBody>
          <a:bodyPr>
            <a:normAutofit/>
          </a:bodyPr>
          <a:lstStyle/>
          <a:p>
            <a:pPr>
              <a:buNone/>
            </a:pPr>
            <a:endParaRPr lang="fr-BE" dirty="0" smtClean="0"/>
          </a:p>
          <a:p>
            <a:r>
              <a:rPr lang="fr-BE" dirty="0" smtClean="0"/>
              <a:t>Les faits, beaucoup de faits</a:t>
            </a:r>
          </a:p>
          <a:p>
            <a:r>
              <a:rPr lang="fr-BE" dirty="0" smtClean="0"/>
              <a:t>Les événements</a:t>
            </a:r>
          </a:p>
          <a:p>
            <a:r>
              <a:rPr lang="fr-BE" dirty="0" smtClean="0"/>
              <a:t>La chronologie</a:t>
            </a:r>
          </a:p>
          <a:p>
            <a:r>
              <a:rPr lang="fr-BE" dirty="0" smtClean="0"/>
              <a:t>Les chiffres</a:t>
            </a:r>
          </a:p>
          <a:p>
            <a:r>
              <a:rPr lang="fr-BE" dirty="0" smtClean="0"/>
              <a:t>Les documents, les preuves</a:t>
            </a:r>
          </a:p>
          <a:p>
            <a:r>
              <a:rPr lang="fr-BE" dirty="0" smtClean="0"/>
              <a:t>La précision du détail</a:t>
            </a:r>
          </a:p>
          <a:p>
            <a:pPr>
              <a:buNone/>
            </a:pPr>
            <a:endParaRPr lang="fr-BE" dirty="0" smtClean="0"/>
          </a:p>
        </p:txBody>
      </p:sp>
    </p:spTree>
    <p:extLst>
      <p:ext uri="{BB962C8B-B14F-4D97-AF65-F5344CB8AC3E}">
        <p14:creationId xmlns:p14="http://schemas.microsoft.com/office/powerpoint/2010/main" val="372092508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8640"/>
            <a:ext cx="8136904" cy="720080"/>
          </a:xfrm>
        </p:spPr>
        <p:txBody>
          <a:bodyPr>
            <a:normAutofit fontScale="90000"/>
          </a:bodyPr>
          <a:lstStyle/>
          <a:p>
            <a:r>
              <a:rPr lang="fr-BE" dirty="0" smtClean="0">
                <a:solidFill>
                  <a:srgbClr val="C00000"/>
                </a:solidFill>
              </a:rPr>
              <a:t>A. Les débuts du journalisme d’investigation</a:t>
            </a:r>
            <a:endParaRPr lang="fr-BE" dirty="0">
              <a:solidFill>
                <a:srgbClr val="C00000"/>
              </a:solidFill>
            </a:endParaRPr>
          </a:p>
        </p:txBody>
      </p:sp>
      <p:sp>
        <p:nvSpPr>
          <p:cNvPr id="3" name="Espace réservé du contenu 2"/>
          <p:cNvSpPr>
            <a:spLocks noGrp="1"/>
          </p:cNvSpPr>
          <p:nvPr>
            <p:ph sz="quarter" idx="1"/>
          </p:nvPr>
        </p:nvSpPr>
        <p:spPr>
          <a:xfrm>
            <a:off x="323528" y="1700808"/>
            <a:ext cx="8496944" cy="4608512"/>
          </a:xfrm>
        </p:spPr>
        <p:txBody>
          <a:bodyPr>
            <a:noAutofit/>
          </a:bodyPr>
          <a:lstStyle/>
          <a:p>
            <a:pPr>
              <a:buNone/>
            </a:pPr>
            <a:r>
              <a:rPr lang="fr-BE" sz="2400" b="1" dirty="0" smtClean="0"/>
              <a:t>1830 – 1914</a:t>
            </a:r>
          </a:p>
          <a:p>
            <a:pPr marL="0" indent="0"/>
            <a:r>
              <a:rPr lang="fr-BE" sz="1800" dirty="0" smtClean="0"/>
              <a:t> Les faits-diversiers américains (« </a:t>
            </a:r>
            <a:r>
              <a:rPr lang="fr-BE" sz="1800" i="1" dirty="0" err="1" smtClean="0"/>
              <a:t>muckrakers</a:t>
            </a:r>
            <a:r>
              <a:rPr lang="fr-BE" sz="1800" dirty="0" smtClean="0"/>
              <a:t> ») apportent une légitimité à leur travail en lançant certaines « croisades » contre l’injustice, la corruption, les abus de pouvoir, les scandales politiques… Cette légitimation de la presse à sensation passe par la moralité. </a:t>
            </a:r>
          </a:p>
          <a:p>
            <a:pPr marL="0" indent="0">
              <a:buNone/>
            </a:pPr>
            <a:endParaRPr lang="fr-BE" sz="1800" dirty="0" smtClean="0"/>
          </a:p>
          <a:p>
            <a:pPr marL="0" indent="0"/>
            <a:r>
              <a:rPr lang="fr-BE" sz="1800" dirty="0" smtClean="0"/>
              <a:t> Nelly </a:t>
            </a:r>
            <a:r>
              <a:rPr lang="fr-BE" sz="1800" dirty="0" err="1" smtClean="0"/>
              <a:t>Bly</a:t>
            </a:r>
            <a:r>
              <a:rPr lang="fr-BE" sz="1800" dirty="0" smtClean="0"/>
              <a:t> du </a:t>
            </a:r>
            <a:r>
              <a:rPr lang="fr-BE" sz="1800" i="1" dirty="0" smtClean="0"/>
              <a:t>New York World</a:t>
            </a:r>
            <a:r>
              <a:rPr lang="fr-BE" sz="1800" dirty="0" smtClean="0"/>
              <a:t> pratique déjà l’immersion (immigrée, servante, membre d’un groupe corrompu, malade mentale…).</a:t>
            </a:r>
          </a:p>
          <a:p>
            <a:pPr marL="0" indent="0">
              <a:buNone/>
            </a:pPr>
            <a:endParaRPr lang="fr-BE" sz="1800" dirty="0" smtClean="0"/>
          </a:p>
          <a:p>
            <a:pPr marL="0" indent="0"/>
            <a:r>
              <a:rPr lang="fr-BE" sz="1800" dirty="0" smtClean="0"/>
              <a:t> Objectivité, techniques de recherche entreprenantes, agressives, recours à une vaste documentation. Mais parfois aussi activisme et partialité. Et surtout, grande place accordée à l’élément humain (portraits détaillés de victimes, de corrupteurs, de responsables politiques).</a:t>
            </a:r>
          </a:p>
          <a:p>
            <a:pPr marL="0" indent="0">
              <a:buNone/>
            </a:pPr>
            <a:endParaRPr lang="fr-BE" sz="1800" dirty="0" smtClean="0"/>
          </a:p>
          <a:p>
            <a:pPr marL="0" indent="0"/>
            <a:r>
              <a:rPr lang="fr-BE" sz="1800" dirty="0" smtClean="0"/>
              <a:t> Lassitude progressive du public face à ces scandales.</a:t>
            </a:r>
          </a:p>
          <a:p>
            <a:pPr marL="0" indent="0"/>
            <a:endParaRPr lang="fr-BE" sz="1800" dirty="0"/>
          </a:p>
        </p:txBody>
      </p:sp>
    </p:spTree>
    <p:extLst>
      <p:ext uri="{BB962C8B-B14F-4D97-AF65-F5344CB8AC3E}">
        <p14:creationId xmlns:p14="http://schemas.microsoft.com/office/powerpoint/2010/main" val="164610324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dirty="0" smtClean="0"/>
              <a:t/>
            </a:r>
            <a:br>
              <a:rPr lang="fr-BE" dirty="0" smtClean="0"/>
            </a:br>
            <a:r>
              <a:rPr lang="fr-BE" b="1" dirty="0" smtClean="0"/>
              <a:t> </a:t>
            </a:r>
            <a:r>
              <a:rPr lang="fr-BE" dirty="0" smtClean="0">
                <a:solidFill>
                  <a:srgbClr val="C00000"/>
                </a:solidFill>
              </a:rPr>
              <a:t>7. La confrontation, la vérification</a:t>
            </a:r>
            <a:endParaRPr lang="fr-BE" dirty="0">
              <a:solidFill>
                <a:srgbClr val="C00000"/>
              </a:solidFill>
            </a:endParaRPr>
          </a:p>
        </p:txBody>
      </p:sp>
      <p:sp>
        <p:nvSpPr>
          <p:cNvPr id="3" name="Espace réservé du contenu 2"/>
          <p:cNvSpPr>
            <a:spLocks noGrp="1"/>
          </p:cNvSpPr>
          <p:nvPr>
            <p:ph sz="quarter" idx="1"/>
          </p:nvPr>
        </p:nvSpPr>
        <p:spPr/>
        <p:txBody>
          <a:bodyPr>
            <a:normAutofit/>
          </a:bodyPr>
          <a:lstStyle/>
          <a:p>
            <a:r>
              <a:rPr lang="fr-BE" dirty="0" smtClean="0"/>
              <a:t>Le retour inlassable vers les informateurs, les témoins</a:t>
            </a:r>
          </a:p>
          <a:p>
            <a:r>
              <a:rPr lang="fr-BE" dirty="0" smtClean="0"/>
              <a:t>La mise en avant des éléments de contradiction</a:t>
            </a:r>
          </a:p>
          <a:p>
            <a:r>
              <a:rPr lang="fr-BE" dirty="0" smtClean="0"/>
              <a:t>La confrontation des points de vue</a:t>
            </a:r>
          </a:p>
          <a:p>
            <a:r>
              <a:rPr lang="fr-BE" dirty="0" smtClean="0"/>
              <a:t>Le droit de réplique</a:t>
            </a:r>
          </a:p>
          <a:p>
            <a:r>
              <a:rPr lang="fr-BE" dirty="0" smtClean="0"/>
              <a:t>Le recours à de nouvelles sources</a:t>
            </a:r>
          </a:p>
          <a:p>
            <a:r>
              <a:rPr lang="fr-BE" dirty="0" smtClean="0"/>
              <a:t>La réaction en chaîne</a:t>
            </a:r>
          </a:p>
          <a:p>
            <a:pPr>
              <a:buNone/>
            </a:pPr>
            <a:endParaRPr lang="fr-BE" dirty="0" smtClean="0"/>
          </a:p>
          <a:p>
            <a:pPr>
              <a:buNone/>
            </a:pPr>
            <a:endParaRPr lang="fr-BE" dirty="0" smtClean="0"/>
          </a:p>
        </p:txBody>
      </p:sp>
    </p:spTree>
    <p:extLst>
      <p:ext uri="{BB962C8B-B14F-4D97-AF65-F5344CB8AC3E}">
        <p14:creationId xmlns:p14="http://schemas.microsoft.com/office/powerpoint/2010/main" val="254655906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00" y="0"/>
            <a:ext cx="7772400" cy="1143000"/>
          </a:xfrm>
        </p:spPr>
        <p:txBody>
          <a:bodyPr>
            <a:normAutofit fontScale="90000"/>
          </a:bodyPr>
          <a:lstStyle/>
          <a:p>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b="1" dirty="0" smtClean="0"/>
              <a:t/>
            </a:r>
            <a:br>
              <a:rPr lang="fr-BE" b="1" dirty="0" smtClean="0"/>
            </a:br>
            <a:r>
              <a:rPr lang="fr-BE" dirty="0" smtClean="0"/>
              <a:t/>
            </a:r>
            <a:br>
              <a:rPr lang="fr-BE" dirty="0" smtClean="0"/>
            </a:br>
            <a:r>
              <a:rPr lang="fr-BE" b="1" dirty="0" smtClean="0"/>
              <a:t> </a:t>
            </a:r>
            <a:r>
              <a:rPr lang="fr-BE" dirty="0" smtClean="0">
                <a:solidFill>
                  <a:srgbClr val="C00000"/>
                </a:solidFill>
              </a:rPr>
              <a:t>8. La structure de l’enquête </a:t>
            </a:r>
            <a:br>
              <a:rPr lang="fr-BE" dirty="0" smtClean="0">
                <a:solidFill>
                  <a:srgbClr val="C00000"/>
                </a:solidFill>
              </a:rPr>
            </a:br>
            <a:r>
              <a:rPr lang="fr-BE" dirty="0" smtClean="0">
                <a:solidFill>
                  <a:srgbClr val="C00000"/>
                </a:solidFill>
              </a:rPr>
              <a:t>et son sens nouveau</a:t>
            </a:r>
            <a:endParaRPr lang="fr-BE" dirty="0">
              <a:solidFill>
                <a:srgbClr val="C00000"/>
              </a:solidFill>
            </a:endParaRPr>
          </a:p>
        </p:txBody>
      </p:sp>
      <p:sp>
        <p:nvSpPr>
          <p:cNvPr id="3" name="Espace réservé du contenu 2"/>
          <p:cNvSpPr>
            <a:spLocks noGrp="1"/>
          </p:cNvSpPr>
          <p:nvPr>
            <p:ph sz="quarter" idx="1"/>
          </p:nvPr>
        </p:nvSpPr>
        <p:spPr/>
        <p:txBody>
          <a:bodyPr>
            <a:normAutofit/>
          </a:bodyPr>
          <a:lstStyle/>
          <a:p>
            <a:r>
              <a:rPr lang="fr-BE" dirty="0" smtClean="0"/>
              <a:t>La relecture soigneuse et sélective des notes</a:t>
            </a:r>
          </a:p>
          <a:p>
            <a:r>
              <a:rPr lang="fr-BE" dirty="0" smtClean="0"/>
              <a:t>L’affinage de l’angle et du découpage</a:t>
            </a:r>
          </a:p>
          <a:p>
            <a:r>
              <a:rPr lang="fr-BE" dirty="0" smtClean="0"/>
              <a:t>Le classement des informations</a:t>
            </a:r>
          </a:p>
          <a:p>
            <a:r>
              <a:rPr lang="fr-BE" dirty="0" smtClean="0"/>
              <a:t>La mise à jour constante du carnet d’adresses</a:t>
            </a:r>
          </a:p>
          <a:p>
            <a:r>
              <a:rPr lang="fr-BE" dirty="0" smtClean="0"/>
              <a:t>Le maintien du contact avec les acteurs</a:t>
            </a:r>
          </a:p>
          <a:p>
            <a:r>
              <a:rPr lang="fr-BE" dirty="0" smtClean="0"/>
              <a:t>L’information sur des développements nouveaux</a:t>
            </a:r>
          </a:p>
          <a:p>
            <a:pPr>
              <a:buNone/>
            </a:pPr>
            <a:endParaRPr lang="fr-BE" dirty="0" smtClean="0"/>
          </a:p>
        </p:txBody>
      </p:sp>
    </p:spTree>
    <p:extLst>
      <p:ext uri="{BB962C8B-B14F-4D97-AF65-F5344CB8AC3E}">
        <p14:creationId xmlns:p14="http://schemas.microsoft.com/office/powerpoint/2010/main" val="386870432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r>
              <a:rPr lang="fr-BE" dirty="0" smtClean="0"/>
              <a:t>L’alternance des genres journalistiques</a:t>
            </a:r>
          </a:p>
          <a:p>
            <a:r>
              <a:rPr lang="fr-BE" dirty="0" smtClean="0"/>
              <a:t>La mise en avant des plus-values : le travail d’enquête, le reportage, les révélations</a:t>
            </a:r>
          </a:p>
          <a:p>
            <a:r>
              <a:rPr lang="fr-BE" dirty="0" smtClean="0"/>
              <a:t>L’intérêt du lecteur</a:t>
            </a:r>
          </a:p>
          <a:p>
            <a:r>
              <a:rPr lang="fr-BE" dirty="0" smtClean="0"/>
              <a:t>Le sens du récit, la variation des rythmes d’écriture</a:t>
            </a:r>
          </a:p>
          <a:p>
            <a:r>
              <a:rPr lang="fr-BE" dirty="0" smtClean="0"/>
              <a:t>La précision lexicale</a:t>
            </a:r>
          </a:p>
          <a:p>
            <a:r>
              <a:rPr lang="fr-BE" dirty="0" smtClean="0"/>
              <a:t>La rédaction dans une langue vivante</a:t>
            </a:r>
          </a:p>
          <a:p>
            <a:pPr>
              <a:buNone/>
            </a:pPr>
            <a:endParaRPr lang="fr-BE" dirty="0" smtClean="0"/>
          </a:p>
        </p:txBody>
      </p:sp>
      <p:sp>
        <p:nvSpPr>
          <p:cNvPr id="4" name="Titre 3"/>
          <p:cNvSpPr>
            <a:spLocks noGrp="1"/>
          </p:cNvSpPr>
          <p:nvPr>
            <p:ph type="title"/>
          </p:nvPr>
        </p:nvSpPr>
        <p:spPr>
          <a:xfrm>
            <a:off x="301752" y="228600"/>
            <a:ext cx="8518720" cy="896144"/>
          </a:xfrm>
        </p:spPr>
        <p:txBody>
          <a:bodyPr>
            <a:normAutofit fontScale="90000"/>
          </a:bodyPr>
          <a:lstStyle/>
          <a:p>
            <a:r>
              <a:rPr lang="fr-BE" dirty="0" smtClean="0">
                <a:solidFill>
                  <a:srgbClr val="C00000"/>
                </a:solidFill>
              </a:rPr>
              <a:t>9. La narration et la mise en forme</a:t>
            </a:r>
            <a:br>
              <a:rPr lang="fr-BE" dirty="0" smtClean="0">
                <a:solidFill>
                  <a:srgbClr val="C00000"/>
                </a:solidFill>
              </a:rPr>
            </a:br>
            <a:r>
              <a:rPr lang="fr-BE" dirty="0" smtClean="0">
                <a:solidFill>
                  <a:srgbClr val="C00000"/>
                </a:solidFill>
              </a:rPr>
              <a:t> du récit </a:t>
            </a:r>
            <a:r>
              <a:rPr lang="fr-BE" dirty="0" err="1" smtClean="0">
                <a:solidFill>
                  <a:srgbClr val="C00000"/>
                </a:solidFill>
              </a:rPr>
              <a:t>investigatif</a:t>
            </a:r>
            <a:endParaRPr lang="fr-BE" dirty="0">
              <a:solidFill>
                <a:srgbClr val="C00000"/>
              </a:solidFill>
            </a:endParaRPr>
          </a:p>
        </p:txBody>
      </p:sp>
    </p:spTree>
    <p:extLst>
      <p:ext uri="{BB962C8B-B14F-4D97-AF65-F5344CB8AC3E}">
        <p14:creationId xmlns:p14="http://schemas.microsoft.com/office/powerpoint/2010/main" val="230223679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r>
              <a:rPr lang="fr-BE" dirty="0" smtClean="0"/>
              <a:t>Le décodage des éléments de complexité</a:t>
            </a:r>
          </a:p>
          <a:p>
            <a:r>
              <a:rPr lang="fr-BE" dirty="0" smtClean="0"/>
              <a:t>La description des décors, de l’atmosphère, des acteurs</a:t>
            </a:r>
          </a:p>
          <a:p>
            <a:r>
              <a:rPr lang="fr-BE" dirty="0" smtClean="0"/>
              <a:t>La citation des sources</a:t>
            </a:r>
          </a:p>
          <a:p>
            <a:r>
              <a:rPr lang="fr-BE" dirty="0" smtClean="0"/>
              <a:t>Le respect de la confidentialité</a:t>
            </a:r>
          </a:p>
          <a:p>
            <a:r>
              <a:rPr lang="fr-BE" dirty="0" smtClean="0"/>
              <a:t>Le respect des longueurs et des délais de bouclage</a:t>
            </a:r>
          </a:p>
          <a:p>
            <a:r>
              <a:rPr lang="fr-BE" dirty="0" smtClean="0"/>
              <a:t>La mise en scène de l’enquête</a:t>
            </a:r>
          </a:p>
          <a:p>
            <a:pPr>
              <a:buNone/>
            </a:pPr>
            <a:endParaRPr lang="fr-BE" dirty="0" smtClean="0"/>
          </a:p>
        </p:txBody>
      </p:sp>
      <p:sp>
        <p:nvSpPr>
          <p:cNvPr id="4" name="Titre 3"/>
          <p:cNvSpPr>
            <a:spLocks noGrp="1"/>
          </p:cNvSpPr>
          <p:nvPr>
            <p:ph type="title"/>
          </p:nvPr>
        </p:nvSpPr>
        <p:spPr>
          <a:xfrm>
            <a:off x="301752" y="228600"/>
            <a:ext cx="8518720" cy="896144"/>
          </a:xfrm>
        </p:spPr>
        <p:txBody>
          <a:bodyPr>
            <a:normAutofit fontScale="90000"/>
          </a:bodyPr>
          <a:lstStyle/>
          <a:p>
            <a:r>
              <a:rPr lang="fr-BE" dirty="0" smtClean="0">
                <a:solidFill>
                  <a:srgbClr val="C00000"/>
                </a:solidFill>
              </a:rPr>
              <a:t>9. La narration et la mise en forme</a:t>
            </a:r>
            <a:br>
              <a:rPr lang="fr-BE" dirty="0" smtClean="0">
                <a:solidFill>
                  <a:srgbClr val="C00000"/>
                </a:solidFill>
              </a:rPr>
            </a:br>
            <a:r>
              <a:rPr lang="fr-BE" dirty="0" smtClean="0">
                <a:solidFill>
                  <a:srgbClr val="C00000"/>
                </a:solidFill>
              </a:rPr>
              <a:t> du récit </a:t>
            </a:r>
            <a:r>
              <a:rPr lang="fr-BE" dirty="0" err="1" smtClean="0">
                <a:solidFill>
                  <a:srgbClr val="C00000"/>
                </a:solidFill>
              </a:rPr>
              <a:t>investigatif</a:t>
            </a:r>
            <a:endParaRPr lang="fr-BE" dirty="0">
              <a:solidFill>
                <a:srgbClr val="C00000"/>
              </a:solidFill>
            </a:endParaRPr>
          </a:p>
        </p:txBody>
      </p:sp>
    </p:spTree>
    <p:extLst>
      <p:ext uri="{BB962C8B-B14F-4D97-AF65-F5344CB8AC3E}">
        <p14:creationId xmlns:p14="http://schemas.microsoft.com/office/powerpoint/2010/main" val="46049506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r>
              <a:rPr lang="fr-FR" dirty="0" smtClean="0"/>
              <a:t>La conservation de toutes les pièces</a:t>
            </a:r>
            <a:endParaRPr lang="fr-BE" dirty="0" smtClean="0"/>
          </a:p>
          <a:p>
            <a:r>
              <a:rPr lang="fr-FR" dirty="0" smtClean="0"/>
              <a:t>Les enregistrements</a:t>
            </a:r>
            <a:endParaRPr lang="fr-BE" dirty="0" smtClean="0"/>
          </a:p>
          <a:p>
            <a:r>
              <a:rPr lang="fr-FR" dirty="0" smtClean="0"/>
              <a:t>Les notes</a:t>
            </a:r>
            <a:endParaRPr lang="fr-BE" dirty="0" smtClean="0"/>
          </a:p>
          <a:p>
            <a:r>
              <a:rPr lang="fr-FR" dirty="0" smtClean="0"/>
              <a:t>La relecture préalable par des tiers</a:t>
            </a:r>
            <a:endParaRPr lang="fr-BE" dirty="0" smtClean="0"/>
          </a:p>
          <a:p>
            <a:r>
              <a:rPr lang="fr-FR" dirty="0" smtClean="0"/>
              <a:t>La protection des sources confidentielles </a:t>
            </a:r>
            <a:endParaRPr lang="fr-BE" dirty="0" smtClean="0"/>
          </a:p>
        </p:txBody>
      </p:sp>
      <p:sp>
        <p:nvSpPr>
          <p:cNvPr id="4" name="Titre 3"/>
          <p:cNvSpPr>
            <a:spLocks noGrp="1"/>
          </p:cNvSpPr>
          <p:nvPr>
            <p:ph type="title"/>
          </p:nvPr>
        </p:nvSpPr>
        <p:spPr>
          <a:xfrm>
            <a:off x="301752" y="228600"/>
            <a:ext cx="8590728" cy="896144"/>
          </a:xfrm>
        </p:spPr>
        <p:txBody>
          <a:bodyPr>
            <a:normAutofit fontScale="90000"/>
          </a:bodyPr>
          <a:lstStyle/>
          <a:p>
            <a:r>
              <a:rPr lang="fr-BE" dirty="0" smtClean="0">
                <a:solidFill>
                  <a:srgbClr val="C00000"/>
                </a:solidFill>
              </a:rPr>
              <a:t>10. La défense et la légitimation </a:t>
            </a:r>
            <a:br>
              <a:rPr lang="fr-BE" dirty="0" smtClean="0">
                <a:solidFill>
                  <a:srgbClr val="C00000"/>
                </a:solidFill>
              </a:rPr>
            </a:br>
            <a:r>
              <a:rPr lang="fr-BE" dirty="0" smtClean="0">
                <a:solidFill>
                  <a:srgbClr val="C00000"/>
                </a:solidFill>
              </a:rPr>
              <a:t>du travail journalistique</a:t>
            </a:r>
            <a:endParaRPr lang="fr-BE" dirty="0">
              <a:solidFill>
                <a:srgbClr val="C00000"/>
              </a:solidFill>
            </a:endParaRPr>
          </a:p>
        </p:txBody>
      </p:sp>
    </p:spTree>
    <p:extLst>
      <p:ext uri="{BB962C8B-B14F-4D97-AF65-F5344CB8AC3E}">
        <p14:creationId xmlns:p14="http://schemas.microsoft.com/office/powerpoint/2010/main" val="367852270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r>
              <a:rPr lang="fr-FR" dirty="0" smtClean="0"/>
              <a:t>La crédibilité des documents</a:t>
            </a:r>
            <a:endParaRPr lang="fr-BE" dirty="0" smtClean="0"/>
          </a:p>
          <a:p>
            <a:r>
              <a:rPr lang="fr-FR" dirty="0" smtClean="0"/>
              <a:t>La possibilité de relancer, d’étayer les informations</a:t>
            </a:r>
            <a:endParaRPr lang="fr-BE" dirty="0" smtClean="0"/>
          </a:p>
          <a:p>
            <a:r>
              <a:rPr lang="fr-FR" dirty="0" smtClean="0"/>
              <a:t>Les articles de confirmation</a:t>
            </a:r>
            <a:endParaRPr lang="fr-BE" dirty="0" smtClean="0"/>
          </a:p>
          <a:p>
            <a:r>
              <a:rPr lang="fr-FR" dirty="0" smtClean="0"/>
              <a:t>Le suivi des réactions</a:t>
            </a:r>
            <a:endParaRPr lang="fr-BE" dirty="0" smtClean="0"/>
          </a:p>
          <a:p>
            <a:r>
              <a:rPr lang="fr-FR" dirty="0" smtClean="0"/>
              <a:t>L’avis éclairé d’un juriste</a:t>
            </a:r>
            <a:endParaRPr lang="fr-BE" dirty="0" smtClean="0"/>
          </a:p>
        </p:txBody>
      </p:sp>
      <p:sp>
        <p:nvSpPr>
          <p:cNvPr id="4" name="Titre 3"/>
          <p:cNvSpPr>
            <a:spLocks noGrp="1"/>
          </p:cNvSpPr>
          <p:nvPr>
            <p:ph type="title"/>
          </p:nvPr>
        </p:nvSpPr>
        <p:spPr>
          <a:xfrm>
            <a:off x="301752" y="228600"/>
            <a:ext cx="8590728" cy="896144"/>
          </a:xfrm>
        </p:spPr>
        <p:txBody>
          <a:bodyPr>
            <a:normAutofit fontScale="90000"/>
          </a:bodyPr>
          <a:lstStyle/>
          <a:p>
            <a:r>
              <a:rPr lang="fr-BE" dirty="0" smtClean="0">
                <a:solidFill>
                  <a:srgbClr val="C00000"/>
                </a:solidFill>
              </a:rPr>
              <a:t>10. La défense et la légitimation </a:t>
            </a:r>
            <a:br>
              <a:rPr lang="fr-BE" dirty="0" smtClean="0">
                <a:solidFill>
                  <a:srgbClr val="C00000"/>
                </a:solidFill>
              </a:rPr>
            </a:br>
            <a:r>
              <a:rPr lang="fr-BE" dirty="0" smtClean="0">
                <a:solidFill>
                  <a:srgbClr val="C00000"/>
                </a:solidFill>
              </a:rPr>
              <a:t>du travail journalistique</a:t>
            </a:r>
            <a:endParaRPr lang="fr-BE" dirty="0">
              <a:solidFill>
                <a:srgbClr val="C00000"/>
              </a:solidFill>
            </a:endParaRPr>
          </a:p>
        </p:txBody>
      </p:sp>
    </p:spTree>
    <p:extLst>
      <p:ext uri="{BB962C8B-B14F-4D97-AF65-F5344CB8AC3E}">
        <p14:creationId xmlns:p14="http://schemas.microsoft.com/office/powerpoint/2010/main" val="28463230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8640"/>
            <a:ext cx="8136904" cy="720080"/>
          </a:xfrm>
        </p:spPr>
        <p:txBody>
          <a:bodyPr>
            <a:normAutofit fontScale="90000"/>
          </a:bodyPr>
          <a:lstStyle/>
          <a:p>
            <a:r>
              <a:rPr lang="fr-BE" dirty="0" smtClean="0">
                <a:solidFill>
                  <a:srgbClr val="C00000"/>
                </a:solidFill>
              </a:rPr>
              <a:t>A. Les débuts du journalisme d’investigation</a:t>
            </a:r>
            <a:endParaRPr lang="fr-BE" dirty="0">
              <a:solidFill>
                <a:srgbClr val="C00000"/>
              </a:solidFill>
            </a:endParaRPr>
          </a:p>
        </p:txBody>
      </p:sp>
      <p:sp>
        <p:nvSpPr>
          <p:cNvPr id="3" name="Espace réservé du contenu 2"/>
          <p:cNvSpPr>
            <a:spLocks noGrp="1"/>
          </p:cNvSpPr>
          <p:nvPr>
            <p:ph sz="quarter" idx="1"/>
          </p:nvPr>
        </p:nvSpPr>
        <p:spPr>
          <a:xfrm>
            <a:off x="323528" y="1628800"/>
            <a:ext cx="8496944" cy="4470248"/>
          </a:xfrm>
        </p:spPr>
        <p:txBody>
          <a:bodyPr>
            <a:normAutofit fontScale="92500" lnSpcReduction="10000"/>
          </a:bodyPr>
          <a:lstStyle/>
          <a:p>
            <a:pPr>
              <a:buNone/>
            </a:pPr>
            <a:r>
              <a:rPr lang="fr-BE" b="1" dirty="0" smtClean="0"/>
              <a:t>1920 – 1970</a:t>
            </a:r>
          </a:p>
          <a:p>
            <a:pPr marL="0" indent="0"/>
            <a:r>
              <a:rPr lang="fr-BE" sz="2000" dirty="0" smtClean="0"/>
              <a:t> </a:t>
            </a:r>
            <a:r>
              <a:rPr lang="fr-BE" sz="1800" dirty="0" smtClean="0"/>
              <a:t>La consécration de l’objectivité, de la neutralité du reporter est rappelée avec force.</a:t>
            </a:r>
            <a:r>
              <a:rPr lang="fr-BE" sz="1800" i="1" dirty="0" smtClean="0"/>
              <a:t> The American Society of Newspapers Editors</a:t>
            </a:r>
            <a:r>
              <a:rPr lang="fr-BE" sz="1800" dirty="0" smtClean="0"/>
              <a:t> réaffirme cette règle fondamentale: « La partialité dans les colonnes des journaux va à l’encontre d’un principe fondamental de la profession ».</a:t>
            </a:r>
          </a:p>
          <a:p>
            <a:pPr marL="0" indent="0">
              <a:buNone/>
            </a:pPr>
            <a:endParaRPr lang="fr-BE" sz="1800" dirty="0" smtClean="0"/>
          </a:p>
          <a:p>
            <a:pPr marL="0" indent="0"/>
            <a:r>
              <a:rPr lang="fr-BE" sz="1800" dirty="0" smtClean="0"/>
              <a:t> Le travail des </a:t>
            </a:r>
            <a:r>
              <a:rPr lang="fr-BE" sz="1800" i="1" dirty="0" err="1" smtClean="0"/>
              <a:t>muckrakers</a:t>
            </a:r>
            <a:r>
              <a:rPr lang="fr-BE" sz="1800" dirty="0" smtClean="0"/>
              <a:t>, mélange d’activisme, de conviction personnelle et de faits indiscutables, est considéré comme un courant de gauche et marginal de la société américaine.</a:t>
            </a:r>
          </a:p>
          <a:p>
            <a:pPr marL="0" indent="0"/>
            <a:endParaRPr lang="fr-BE" sz="1800" dirty="0" smtClean="0"/>
          </a:p>
          <a:p>
            <a:pPr marL="0" indent="0"/>
            <a:r>
              <a:rPr lang="fr-BE" sz="1800" dirty="0" smtClean="0"/>
              <a:t> Dans les années 30, plusieurs journalistes d’investigation sont tués notamment pour avoir dénoncé les liens entre responsables politiques et la pègre.</a:t>
            </a:r>
          </a:p>
          <a:p>
            <a:pPr marL="0" indent="0"/>
            <a:endParaRPr lang="fr-BE" sz="1800" dirty="0" smtClean="0"/>
          </a:p>
          <a:p>
            <a:pPr marL="0" indent="0"/>
            <a:r>
              <a:rPr lang="fr-BE" sz="1800" dirty="0" smtClean="0"/>
              <a:t> Face à une presse majoritairement objective, donc conservatrice (respectueuse de l’ordre établi), les héritiers des </a:t>
            </a:r>
            <a:r>
              <a:rPr lang="fr-BE" sz="1800" i="1" dirty="0" err="1" smtClean="0"/>
              <a:t>muckrakers</a:t>
            </a:r>
            <a:r>
              <a:rPr lang="fr-BE" sz="1800" dirty="0" smtClean="0"/>
              <a:t> vont revenir à l’avant-scène lors des bouleversements sociaux des années 60-70.</a:t>
            </a:r>
          </a:p>
        </p:txBody>
      </p:sp>
    </p:spTree>
    <p:extLst>
      <p:ext uri="{BB962C8B-B14F-4D97-AF65-F5344CB8AC3E}">
        <p14:creationId xmlns:p14="http://schemas.microsoft.com/office/powerpoint/2010/main" val="411915833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8640"/>
            <a:ext cx="8208912" cy="864096"/>
          </a:xfrm>
        </p:spPr>
        <p:txBody>
          <a:bodyPr>
            <a:normAutofit fontScale="90000"/>
          </a:bodyPr>
          <a:lstStyle/>
          <a:p>
            <a:r>
              <a:rPr lang="fr-BE" dirty="0" smtClean="0">
                <a:solidFill>
                  <a:srgbClr val="C00000"/>
                </a:solidFill>
              </a:rPr>
              <a:t>A. Les débuts du journalisme d’investigation</a:t>
            </a:r>
            <a:endParaRPr lang="fr-BE" dirty="0">
              <a:solidFill>
                <a:srgbClr val="C00000"/>
              </a:solidFill>
            </a:endParaRPr>
          </a:p>
        </p:txBody>
      </p:sp>
      <p:sp>
        <p:nvSpPr>
          <p:cNvPr id="3" name="Espace réservé du contenu 2"/>
          <p:cNvSpPr>
            <a:spLocks noGrp="1"/>
          </p:cNvSpPr>
          <p:nvPr>
            <p:ph sz="quarter" idx="1"/>
          </p:nvPr>
        </p:nvSpPr>
        <p:spPr>
          <a:xfrm>
            <a:off x="251520" y="2132856"/>
            <a:ext cx="8496944" cy="3966192"/>
          </a:xfrm>
        </p:spPr>
        <p:txBody>
          <a:bodyPr>
            <a:normAutofit lnSpcReduction="10000"/>
          </a:bodyPr>
          <a:lstStyle/>
          <a:p>
            <a:pPr>
              <a:buNone/>
            </a:pPr>
            <a:r>
              <a:rPr lang="fr-BE" sz="2400" b="1" dirty="0" smtClean="0"/>
              <a:t>Les années 1960-70</a:t>
            </a:r>
          </a:p>
          <a:p>
            <a:pPr>
              <a:buNone/>
            </a:pPr>
            <a:endParaRPr lang="fr-BE" sz="2400" b="1" dirty="0" smtClean="0"/>
          </a:p>
          <a:p>
            <a:pPr marL="0" indent="0"/>
            <a:r>
              <a:rPr lang="fr-BE" sz="2400" dirty="0" smtClean="0"/>
              <a:t> </a:t>
            </a:r>
            <a:r>
              <a:rPr lang="fr-BE" sz="1900" dirty="0" smtClean="0"/>
              <a:t>Plusieurs journalistes revendiquent l’idée selon laquelle il n’y a pas de journalisme neutre. L’idéal d’objectivité se déplace de la neutralité vers l’impartialité.</a:t>
            </a:r>
          </a:p>
          <a:p>
            <a:pPr marL="0" indent="0">
              <a:buNone/>
            </a:pPr>
            <a:endParaRPr lang="fr-BE" sz="1900" dirty="0" smtClean="0"/>
          </a:p>
          <a:p>
            <a:pPr marL="0" indent="0"/>
            <a:r>
              <a:rPr lang="fr-BE" sz="1900" dirty="0" smtClean="0"/>
              <a:t> De nouveaux domaines et centres d’intérêt vont passionner les investigateurs.</a:t>
            </a:r>
          </a:p>
          <a:p>
            <a:pPr marL="0" indent="0">
              <a:buNone/>
            </a:pPr>
            <a:endParaRPr lang="fr-BE" sz="1900" dirty="0" smtClean="0"/>
          </a:p>
          <a:p>
            <a:pPr marL="0" indent="0"/>
            <a:r>
              <a:rPr lang="fr-BE" sz="1900" dirty="0" smtClean="0"/>
              <a:t> Trois mouvements journalistiques vont ouvrir le chemin à la révolution de l’investigation journalistique: la presse alternative, </a:t>
            </a:r>
            <a:r>
              <a:rPr lang="fr-BE" sz="1900" i="1" dirty="0" smtClean="0"/>
              <a:t>The New </a:t>
            </a:r>
            <a:r>
              <a:rPr lang="fr-BE" sz="1900" i="1" dirty="0" err="1" smtClean="0"/>
              <a:t>Journalism</a:t>
            </a:r>
            <a:r>
              <a:rPr lang="fr-BE" sz="1900" dirty="0" smtClean="0"/>
              <a:t>, les correspondants de la guerre du Vietnam.</a:t>
            </a:r>
          </a:p>
        </p:txBody>
      </p:sp>
    </p:spTree>
    <p:extLst>
      <p:ext uri="{BB962C8B-B14F-4D97-AF65-F5344CB8AC3E}">
        <p14:creationId xmlns:p14="http://schemas.microsoft.com/office/powerpoint/2010/main" val="198686200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8640"/>
            <a:ext cx="8208912" cy="864096"/>
          </a:xfrm>
        </p:spPr>
        <p:txBody>
          <a:bodyPr>
            <a:normAutofit fontScale="90000"/>
          </a:bodyPr>
          <a:lstStyle/>
          <a:p>
            <a:r>
              <a:rPr lang="fr-BE" dirty="0" smtClean="0">
                <a:solidFill>
                  <a:srgbClr val="C00000"/>
                </a:solidFill>
              </a:rPr>
              <a:t>A. Les débuts du journalisme d’investigation</a:t>
            </a:r>
            <a:endParaRPr lang="fr-BE" dirty="0">
              <a:solidFill>
                <a:srgbClr val="C00000"/>
              </a:solidFill>
            </a:endParaRPr>
          </a:p>
        </p:txBody>
      </p:sp>
      <p:sp>
        <p:nvSpPr>
          <p:cNvPr id="3" name="Espace réservé du contenu 2"/>
          <p:cNvSpPr>
            <a:spLocks noGrp="1"/>
          </p:cNvSpPr>
          <p:nvPr>
            <p:ph sz="quarter" idx="1"/>
          </p:nvPr>
        </p:nvSpPr>
        <p:spPr>
          <a:xfrm>
            <a:off x="301752" y="1988839"/>
            <a:ext cx="8230688" cy="3674931"/>
          </a:xfrm>
        </p:spPr>
        <p:txBody>
          <a:bodyPr>
            <a:normAutofit fontScale="85000" lnSpcReduction="20000"/>
          </a:bodyPr>
          <a:lstStyle/>
          <a:p>
            <a:pPr marL="514350" indent="-514350">
              <a:buNone/>
            </a:pPr>
            <a:r>
              <a:rPr lang="fr-BE" b="1" dirty="0" smtClean="0"/>
              <a:t>1. La presse alternative</a:t>
            </a:r>
          </a:p>
          <a:p>
            <a:pPr marL="514350" indent="-514350">
              <a:buNone/>
            </a:pPr>
            <a:endParaRPr lang="fr-BE" b="1" dirty="0" smtClean="0"/>
          </a:p>
          <a:p>
            <a:pPr marL="514350" indent="-514350"/>
            <a:r>
              <a:rPr lang="fr-BE" dirty="0" smtClean="0"/>
              <a:t>Presse underground</a:t>
            </a:r>
          </a:p>
          <a:p>
            <a:pPr marL="514350" indent="-514350"/>
            <a:r>
              <a:rPr lang="fr-BE" dirty="0" smtClean="0"/>
              <a:t>Journalistes amateurs, fortement politisés</a:t>
            </a:r>
          </a:p>
          <a:p>
            <a:pPr marL="514350" indent="-514350"/>
            <a:r>
              <a:rPr lang="fr-BE" dirty="0" smtClean="0"/>
              <a:t>Opposition à « l’objectivité » du discours officiel</a:t>
            </a:r>
          </a:p>
          <a:p>
            <a:pPr marL="514350" indent="-514350"/>
            <a:r>
              <a:rPr lang="fr-BE" dirty="0" smtClean="0"/>
              <a:t>Rhétorique parfois assommante</a:t>
            </a:r>
          </a:p>
          <a:p>
            <a:pPr marL="514350" indent="-514350"/>
            <a:r>
              <a:rPr lang="fr-BE" dirty="0" smtClean="0"/>
              <a:t>Intérêt pour des sujets occultés par les médias conventionnels:  les mouvements sociaux, le féminisme, la culture rock, etc.</a:t>
            </a:r>
          </a:p>
          <a:p>
            <a:pPr marL="514350" indent="-514350"/>
            <a:r>
              <a:rPr lang="fr-BE" dirty="0" smtClean="0"/>
              <a:t>Succès auprès d’un public plus jeune</a:t>
            </a:r>
          </a:p>
        </p:txBody>
      </p:sp>
    </p:spTree>
    <p:extLst>
      <p:ext uri="{BB962C8B-B14F-4D97-AF65-F5344CB8AC3E}">
        <p14:creationId xmlns:p14="http://schemas.microsoft.com/office/powerpoint/2010/main" val="240250087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8640"/>
            <a:ext cx="8136904" cy="648072"/>
          </a:xfrm>
        </p:spPr>
        <p:txBody>
          <a:bodyPr>
            <a:normAutofit fontScale="90000"/>
          </a:bodyPr>
          <a:lstStyle/>
          <a:p>
            <a:r>
              <a:rPr lang="fr-BE" dirty="0" smtClean="0">
                <a:solidFill>
                  <a:srgbClr val="C00000"/>
                </a:solidFill>
              </a:rPr>
              <a:t>A. Les débuts du journalisme d’investigation</a:t>
            </a:r>
            <a:endParaRPr lang="fr-BE" dirty="0">
              <a:solidFill>
                <a:srgbClr val="C00000"/>
              </a:solidFill>
            </a:endParaRPr>
          </a:p>
        </p:txBody>
      </p:sp>
      <p:sp>
        <p:nvSpPr>
          <p:cNvPr id="3" name="Espace réservé du contenu 2"/>
          <p:cNvSpPr>
            <a:spLocks noGrp="1"/>
          </p:cNvSpPr>
          <p:nvPr>
            <p:ph sz="quarter" idx="1"/>
          </p:nvPr>
        </p:nvSpPr>
        <p:spPr>
          <a:xfrm>
            <a:off x="301752" y="1628800"/>
            <a:ext cx="8590728" cy="4896544"/>
          </a:xfrm>
        </p:spPr>
        <p:txBody>
          <a:bodyPr>
            <a:normAutofit fontScale="77500" lnSpcReduction="20000"/>
          </a:bodyPr>
          <a:lstStyle/>
          <a:p>
            <a:pPr marL="514350" indent="-514350">
              <a:buNone/>
            </a:pPr>
            <a:r>
              <a:rPr lang="fr-BE" b="1" dirty="0" smtClean="0"/>
              <a:t>2. </a:t>
            </a:r>
            <a:r>
              <a:rPr lang="fr-BE" b="1" i="1" dirty="0" smtClean="0"/>
              <a:t>The New </a:t>
            </a:r>
            <a:r>
              <a:rPr lang="fr-BE" b="1" i="1" dirty="0" err="1" smtClean="0"/>
              <a:t>Journalism</a:t>
            </a:r>
            <a:endParaRPr lang="fr-BE" b="1" i="1" dirty="0" smtClean="0"/>
          </a:p>
          <a:p>
            <a:pPr marL="514350" indent="-514350">
              <a:buNone/>
            </a:pPr>
            <a:endParaRPr lang="fr-BE" b="1" i="1" dirty="0" smtClean="0"/>
          </a:p>
          <a:p>
            <a:pPr marL="514350" indent="-514350"/>
            <a:r>
              <a:rPr lang="fr-BE" dirty="0" smtClean="0"/>
              <a:t>Cette école journalistique explose au milieu des années 60.</a:t>
            </a:r>
          </a:p>
          <a:p>
            <a:pPr marL="514350" indent="-514350"/>
            <a:r>
              <a:rPr lang="fr-BE" dirty="0" smtClean="0"/>
              <a:t>Ils s’attaquent de manière plus agressive encore à la notion d’objectivité, de neutralité.</a:t>
            </a:r>
          </a:p>
          <a:p>
            <a:pPr marL="514350" indent="-514350"/>
            <a:r>
              <a:rPr lang="fr-BE" dirty="0" smtClean="0"/>
              <a:t>Une grande place accordée à l’observation du milieu étudié.</a:t>
            </a:r>
          </a:p>
          <a:p>
            <a:pPr marL="514350" indent="-514350"/>
            <a:r>
              <a:rPr lang="fr-BE" dirty="0" smtClean="0"/>
              <a:t>Une immersion prolongée auprès de la cible étudiée.</a:t>
            </a:r>
          </a:p>
          <a:p>
            <a:pPr marL="514350" indent="-514350"/>
            <a:r>
              <a:rPr lang="fr-BE" dirty="0" smtClean="0"/>
              <a:t>Une stylistique et une esthétique proches de la littérature.</a:t>
            </a:r>
          </a:p>
          <a:p>
            <a:pPr marL="514350" indent="-514350"/>
            <a:r>
              <a:rPr lang="fr-BE" dirty="0" smtClean="0"/>
              <a:t>Des articles longs nourris de multiples scènes, de longs dialogues, de points de vue affirmés, de monologues intérieurs.</a:t>
            </a:r>
          </a:p>
          <a:p>
            <a:pPr marL="514350" indent="-514350"/>
            <a:r>
              <a:rPr lang="fr-BE" dirty="0" smtClean="0"/>
              <a:t>Emergence de scandales obtenus de manière indirecte en exposant l’intimité des acteurs, leurs comportements, leurs discours, leurs états d’âme…</a:t>
            </a:r>
          </a:p>
          <a:p>
            <a:pPr marL="514350" indent="-514350"/>
            <a:r>
              <a:rPr lang="fr-BE" dirty="0" smtClean="0"/>
              <a:t>La primauté du reportage et l’art du récit qui relancent sans cesse l’intérêt du lecteur: ils racontent une histoire.</a:t>
            </a:r>
          </a:p>
          <a:p>
            <a:pPr marL="514350" indent="-514350"/>
            <a:r>
              <a:rPr lang="fr-BE" dirty="0" smtClean="0"/>
              <a:t>Tom Wolfe, le dandy du </a:t>
            </a:r>
            <a:r>
              <a:rPr lang="fr-BE" i="1" dirty="0" smtClean="0"/>
              <a:t>New </a:t>
            </a:r>
            <a:r>
              <a:rPr lang="fr-BE" i="1" dirty="0" err="1" smtClean="0"/>
              <a:t>Journalism</a:t>
            </a:r>
            <a:r>
              <a:rPr lang="fr-BE" dirty="0" smtClean="0"/>
              <a:t>.</a:t>
            </a:r>
          </a:p>
          <a:p>
            <a:pPr marL="514350" indent="-514350"/>
            <a:endParaRPr lang="fr-BE" dirty="0" smtClean="0"/>
          </a:p>
          <a:p>
            <a:pPr marL="514350" indent="-514350"/>
            <a:endParaRPr lang="fr-BE" dirty="0" smtClean="0"/>
          </a:p>
        </p:txBody>
      </p:sp>
    </p:spTree>
    <p:extLst>
      <p:ext uri="{BB962C8B-B14F-4D97-AF65-F5344CB8AC3E}">
        <p14:creationId xmlns:p14="http://schemas.microsoft.com/office/powerpoint/2010/main" val="419455348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8640"/>
            <a:ext cx="8136904" cy="648072"/>
          </a:xfrm>
        </p:spPr>
        <p:txBody>
          <a:bodyPr>
            <a:normAutofit fontScale="90000"/>
          </a:bodyPr>
          <a:lstStyle/>
          <a:p>
            <a:r>
              <a:rPr lang="fr-BE" dirty="0" smtClean="0">
                <a:solidFill>
                  <a:srgbClr val="C00000"/>
                </a:solidFill>
              </a:rPr>
              <a:t>A. Les débuts du journalisme d’investigation</a:t>
            </a:r>
            <a:endParaRPr lang="fr-BE" dirty="0">
              <a:solidFill>
                <a:srgbClr val="C00000"/>
              </a:solidFill>
            </a:endParaRPr>
          </a:p>
        </p:txBody>
      </p:sp>
      <p:sp>
        <p:nvSpPr>
          <p:cNvPr id="3" name="Espace réservé du contenu 2"/>
          <p:cNvSpPr>
            <a:spLocks noGrp="1"/>
          </p:cNvSpPr>
          <p:nvPr>
            <p:ph sz="quarter" idx="1"/>
          </p:nvPr>
        </p:nvSpPr>
        <p:spPr>
          <a:xfrm>
            <a:off x="301752" y="1556792"/>
            <a:ext cx="8662736" cy="5184576"/>
          </a:xfrm>
        </p:spPr>
        <p:txBody>
          <a:bodyPr>
            <a:normAutofit fontScale="47500" lnSpcReduction="20000"/>
          </a:bodyPr>
          <a:lstStyle/>
          <a:p>
            <a:pPr marL="514350" indent="-514350">
              <a:buNone/>
            </a:pPr>
            <a:r>
              <a:rPr lang="fr-BE" sz="3600" b="1" dirty="0" smtClean="0"/>
              <a:t>3. Les correspondants de la guerre du Vietnam</a:t>
            </a:r>
          </a:p>
          <a:p>
            <a:pPr marL="514350" indent="-514350">
              <a:buNone/>
            </a:pPr>
            <a:endParaRPr lang="fr-BE" sz="3600" b="1" dirty="0" smtClean="0"/>
          </a:p>
          <a:p>
            <a:pPr marL="514350" indent="-514350"/>
            <a:r>
              <a:rPr lang="fr-BE" sz="3800" dirty="0" smtClean="0"/>
              <a:t>Fin des années 60, les conflits se multiplient entre les correspondants de guerre et leurs rédactions. En cause, le discours officiel éloigné de la réalité du terrain.</a:t>
            </a:r>
          </a:p>
          <a:p>
            <a:pPr marL="514350" indent="-514350"/>
            <a:r>
              <a:rPr lang="fr-BE" sz="3800" dirty="0" smtClean="0"/>
              <a:t>Les patrons de presse sont obligés de choisir entre la confiance accordée aux autorités politiques et militaires (défense de la démocratie, peur du communisme) et la confiance dans leurs journalistes. En clair, ils doivent choisir entre le patriotisme des autorités et le professionnalisme de leurs reporters.</a:t>
            </a:r>
          </a:p>
          <a:p>
            <a:pPr marL="514350" indent="-514350"/>
            <a:r>
              <a:rPr lang="fr-BE" sz="3800" dirty="0" smtClean="0"/>
              <a:t>L’objectivité et la dépendance soumise aux sources officielles s’érode au profit de sources recueillies sur le terrain des opérations démontrent que la guerre est en train d’être perdue.</a:t>
            </a:r>
          </a:p>
          <a:p>
            <a:pPr marL="514350" indent="-514350"/>
            <a:r>
              <a:rPr lang="fr-BE" sz="3800" dirty="0" smtClean="0"/>
              <a:t>Seymour </a:t>
            </a:r>
            <a:r>
              <a:rPr lang="fr-BE" sz="3800" dirty="0" err="1" smtClean="0"/>
              <a:t>Hersch</a:t>
            </a:r>
            <a:r>
              <a:rPr lang="fr-BE" sz="3800" dirty="0" smtClean="0"/>
              <a:t> rédige le fameux récit du massacre de </a:t>
            </a:r>
            <a:r>
              <a:rPr lang="fr-BE" sz="3800" dirty="0" err="1" smtClean="0"/>
              <a:t>My</a:t>
            </a:r>
            <a:r>
              <a:rPr lang="fr-BE" sz="3800" dirty="0" smtClean="0"/>
              <a:t> Lai (1969) en retrouvant des soldats américains qui ont participé aux événements. </a:t>
            </a:r>
          </a:p>
          <a:p>
            <a:pPr marL="514350" indent="-514350"/>
            <a:r>
              <a:rPr lang="fr-BE" sz="3800" dirty="0" smtClean="0"/>
              <a:t>Les reporters du </a:t>
            </a:r>
            <a:r>
              <a:rPr lang="fr-BE" sz="3800" i="1" dirty="0" smtClean="0"/>
              <a:t>New York Times</a:t>
            </a:r>
            <a:r>
              <a:rPr lang="fr-BE" sz="3800" dirty="0" smtClean="0"/>
              <a:t> et du </a:t>
            </a:r>
            <a:r>
              <a:rPr lang="fr-BE" sz="3800" i="1" dirty="0" smtClean="0"/>
              <a:t>Washington Post</a:t>
            </a:r>
            <a:r>
              <a:rPr lang="fr-BE" sz="3800" dirty="0" smtClean="0"/>
              <a:t> dénoncent les mensonges officiels.</a:t>
            </a:r>
          </a:p>
          <a:p>
            <a:pPr marL="514350" indent="-514350"/>
            <a:r>
              <a:rPr lang="fr-BE" sz="3800" dirty="0" smtClean="0"/>
              <a:t>Face à un journalisme de connivence, inféodé au pouvoir, les investigateurs vont bouleverser les conventions: on ne s’appuie plus que sur ce que l’on peut vérifier par soi-même. Le journalisme était un métier, il devient une mission. </a:t>
            </a:r>
          </a:p>
          <a:p>
            <a:pPr marL="514350" indent="-514350"/>
            <a:endParaRPr lang="fr-BE" dirty="0" smtClean="0"/>
          </a:p>
        </p:txBody>
      </p:sp>
    </p:spTree>
    <p:extLst>
      <p:ext uri="{BB962C8B-B14F-4D97-AF65-F5344CB8AC3E}">
        <p14:creationId xmlns:p14="http://schemas.microsoft.com/office/powerpoint/2010/main" val="427090242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18720" cy="680120"/>
          </a:xfrm>
        </p:spPr>
        <p:txBody>
          <a:bodyPr>
            <a:normAutofit/>
          </a:bodyPr>
          <a:lstStyle/>
          <a:p>
            <a:r>
              <a:rPr lang="fr-BE" dirty="0" smtClean="0">
                <a:solidFill>
                  <a:srgbClr val="C00000"/>
                </a:solidFill>
              </a:rPr>
              <a:t>A. Les débuts du journalisme d’investigation</a:t>
            </a:r>
            <a:endParaRPr lang="fr-BE" dirty="0">
              <a:solidFill>
                <a:srgbClr val="C00000"/>
              </a:solidFill>
            </a:endParaRPr>
          </a:p>
        </p:txBody>
      </p:sp>
      <p:sp>
        <p:nvSpPr>
          <p:cNvPr id="3" name="Espace réservé du contenu 2"/>
          <p:cNvSpPr>
            <a:spLocks noGrp="1"/>
          </p:cNvSpPr>
          <p:nvPr>
            <p:ph sz="quarter" idx="1"/>
          </p:nvPr>
        </p:nvSpPr>
        <p:spPr>
          <a:xfrm>
            <a:off x="301752" y="1527048"/>
            <a:ext cx="8590728" cy="4638256"/>
          </a:xfrm>
        </p:spPr>
        <p:txBody>
          <a:bodyPr>
            <a:normAutofit fontScale="62500" lnSpcReduction="20000"/>
          </a:bodyPr>
          <a:lstStyle/>
          <a:p>
            <a:pPr>
              <a:buNone/>
            </a:pPr>
            <a:r>
              <a:rPr lang="fr-BE" b="1" dirty="0" smtClean="0"/>
              <a:t>1972-73 L’affaire du Watergate</a:t>
            </a:r>
          </a:p>
          <a:p>
            <a:pPr>
              <a:buNone/>
            </a:pPr>
            <a:endParaRPr lang="fr-BE" b="1" dirty="0" smtClean="0"/>
          </a:p>
          <a:p>
            <a:r>
              <a:rPr lang="fr-BE" dirty="0" smtClean="0"/>
              <a:t>Robert Woodward et Carl Bernstein du </a:t>
            </a:r>
            <a:r>
              <a:rPr lang="fr-BE" i="1" dirty="0" smtClean="0"/>
              <a:t>Washington Post </a:t>
            </a:r>
            <a:r>
              <a:rPr lang="fr-BE" dirty="0" smtClean="0"/>
              <a:t>cherchent des infos sur un banal cambriolage dans l’immeuble « Watergate », où le Parti démocrate prépare sa campagne électorale.</a:t>
            </a:r>
          </a:p>
          <a:p>
            <a:endParaRPr lang="fr-BE" dirty="0" smtClean="0"/>
          </a:p>
          <a:p>
            <a:r>
              <a:rPr lang="fr-BE" dirty="0" smtClean="0"/>
              <a:t>En pistant un consultant impliqué, E. Howard Hunt, ils découvrent un lien possible avec la Maison blanche. Les cambrioleurs ont été payés par le Comité de réélection du président Richard Nixon.</a:t>
            </a:r>
          </a:p>
          <a:p>
            <a:endParaRPr lang="fr-BE" dirty="0" smtClean="0"/>
          </a:p>
          <a:p>
            <a:r>
              <a:rPr lang="fr-BE" dirty="0" smtClean="0"/>
              <a:t>Souvent dans l’indifférence d’autres médias, ils publient une longue série d’articles qui retient l’attention du public et qui finiront par être relayés par  certains médias majeurs.</a:t>
            </a:r>
          </a:p>
          <a:p>
            <a:endParaRPr lang="fr-BE" dirty="0" smtClean="0"/>
          </a:p>
          <a:p>
            <a:r>
              <a:rPr lang="fr-BE" dirty="0" smtClean="0"/>
              <a:t>Le 9 août 1974, suite à l’enquête des « </a:t>
            </a:r>
            <a:r>
              <a:rPr lang="fr-BE" dirty="0" err="1" smtClean="0"/>
              <a:t>Woodstein</a:t>
            </a:r>
            <a:r>
              <a:rPr lang="fr-BE" dirty="0" smtClean="0"/>
              <a:t> », Nixon démissionne, un événement sans précédent dans l’histoire des Etats-Unis.</a:t>
            </a:r>
          </a:p>
          <a:p>
            <a:endParaRPr lang="fr-BE" dirty="0" smtClean="0"/>
          </a:p>
          <a:p>
            <a:r>
              <a:rPr lang="fr-BE" dirty="0" smtClean="0"/>
              <a:t>Cette enquête va apporter un grand nombre d’innovations dans le travail d’investigation journalistique.</a:t>
            </a:r>
          </a:p>
          <a:p>
            <a:pPr>
              <a:buNone/>
            </a:pPr>
            <a:endParaRPr lang="fr-BE" i="1" dirty="0" smtClean="0"/>
          </a:p>
          <a:p>
            <a:endParaRPr lang="fr-BE" b="1" dirty="0"/>
          </a:p>
        </p:txBody>
      </p:sp>
    </p:spTree>
    <p:extLst>
      <p:ext uri="{BB962C8B-B14F-4D97-AF65-F5344CB8AC3E}">
        <p14:creationId xmlns:p14="http://schemas.microsoft.com/office/powerpoint/2010/main" val="88541265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18720" cy="680120"/>
          </a:xfrm>
        </p:spPr>
        <p:txBody>
          <a:bodyPr/>
          <a:lstStyle/>
          <a:p>
            <a:r>
              <a:rPr lang="fr-BE" dirty="0" smtClean="0">
                <a:solidFill>
                  <a:srgbClr val="C00000"/>
                </a:solidFill>
              </a:rPr>
              <a:t>A. Les débuts du journalisme d’investigation</a:t>
            </a:r>
            <a:endParaRPr lang="fr-BE" dirty="0">
              <a:solidFill>
                <a:srgbClr val="C00000"/>
              </a:solidFill>
            </a:endParaRPr>
          </a:p>
        </p:txBody>
      </p:sp>
      <p:sp>
        <p:nvSpPr>
          <p:cNvPr id="3" name="Espace réservé du contenu 2"/>
          <p:cNvSpPr>
            <a:spLocks noGrp="1"/>
          </p:cNvSpPr>
          <p:nvPr>
            <p:ph sz="quarter" idx="1"/>
          </p:nvPr>
        </p:nvSpPr>
        <p:spPr>
          <a:xfrm>
            <a:off x="301752" y="1527048"/>
            <a:ext cx="8590728" cy="4922798"/>
          </a:xfrm>
        </p:spPr>
        <p:txBody>
          <a:bodyPr>
            <a:normAutofit fontScale="55000" lnSpcReduction="20000"/>
          </a:bodyPr>
          <a:lstStyle/>
          <a:p>
            <a:pPr>
              <a:buNone/>
            </a:pPr>
            <a:r>
              <a:rPr lang="fr-BE" b="1" dirty="0" smtClean="0"/>
              <a:t>L’affaire du Watergate</a:t>
            </a:r>
          </a:p>
          <a:p>
            <a:pPr>
              <a:buNone/>
            </a:pPr>
            <a:endParaRPr lang="fr-BE" b="1" dirty="0" smtClean="0"/>
          </a:p>
          <a:p>
            <a:r>
              <a:rPr lang="fr-BE" dirty="0" smtClean="0"/>
              <a:t>L’utilisation de sources anonymes et secrètes (</a:t>
            </a:r>
            <a:r>
              <a:rPr lang="fr-BE" i="1" dirty="0" err="1" smtClean="0"/>
              <a:t>Deep</a:t>
            </a:r>
            <a:r>
              <a:rPr lang="fr-BE" i="1" dirty="0" smtClean="0"/>
              <a:t> </a:t>
            </a:r>
            <a:r>
              <a:rPr lang="fr-BE" i="1" dirty="0" err="1" smtClean="0"/>
              <a:t>Throat</a:t>
            </a:r>
            <a:r>
              <a:rPr lang="fr-BE" dirty="0" smtClean="0"/>
              <a:t>)</a:t>
            </a:r>
          </a:p>
          <a:p>
            <a:r>
              <a:rPr lang="fr-BE" dirty="0" smtClean="0"/>
              <a:t>Utilisation des répertoires téléphoniques pour connaître l’organigramme du CRP.</a:t>
            </a:r>
          </a:p>
          <a:p>
            <a:r>
              <a:rPr lang="fr-BE" dirty="0" smtClean="0"/>
              <a:t>Construction progressive du carnet d’adresses au fil de l’enquête. </a:t>
            </a:r>
          </a:p>
          <a:p>
            <a:r>
              <a:rPr lang="fr-BE" dirty="0" smtClean="0"/>
              <a:t>Etablissement d’un fichier élaboré, vérifié et étayé par différentes sources (4 armoires)</a:t>
            </a:r>
          </a:p>
          <a:p>
            <a:r>
              <a:rPr lang="fr-BE" dirty="0" smtClean="0"/>
              <a:t>La technique des longs entretiens avec les témoins (acuité intellectuelle exceptionnelle)</a:t>
            </a:r>
          </a:p>
          <a:p>
            <a:r>
              <a:rPr lang="fr-BE" dirty="0" smtClean="0"/>
              <a:t>Attention portée aux détails émotionnels, au climat, au décor</a:t>
            </a:r>
          </a:p>
          <a:p>
            <a:r>
              <a:rPr lang="fr-BE" dirty="0" smtClean="0"/>
              <a:t>Importance de l’empathie: le journaliste peut faire preuve de sentiments avec ses interlocuteurs.</a:t>
            </a:r>
          </a:p>
          <a:p>
            <a:r>
              <a:rPr lang="fr-BE" dirty="0" smtClean="0"/>
              <a:t>Humanisation des acteurs: les témoins (des héros courageux qui acceptent de parler malgré la peur),  les victimes (le grand public floué), les vilains (Nixon et son entourage).</a:t>
            </a:r>
          </a:p>
          <a:p>
            <a:r>
              <a:rPr lang="fr-BE" dirty="0" smtClean="0"/>
              <a:t>L’abandon de l’objectivité</a:t>
            </a:r>
          </a:p>
          <a:p>
            <a:r>
              <a:rPr lang="fr-BE" dirty="0" smtClean="0"/>
              <a:t>Le souci de la vérification</a:t>
            </a:r>
          </a:p>
          <a:p>
            <a:r>
              <a:rPr lang="fr-BE" dirty="0" smtClean="0"/>
              <a:t>Le souci du détail</a:t>
            </a:r>
          </a:p>
          <a:p>
            <a:r>
              <a:rPr lang="fr-BE" dirty="0" smtClean="0"/>
              <a:t>Le souci de la preuve (témoignages probants, documents, chronologie des faits)</a:t>
            </a:r>
          </a:p>
          <a:p>
            <a:r>
              <a:rPr lang="fr-BE" dirty="0" smtClean="0"/>
              <a:t>Une structure narrative forte</a:t>
            </a:r>
          </a:p>
          <a:p>
            <a:r>
              <a:rPr lang="fr-BE" dirty="0" smtClean="0"/>
              <a:t>L’illusion d’une nation démocratique qui vole en éclats</a:t>
            </a:r>
          </a:p>
          <a:p>
            <a:r>
              <a:rPr lang="fr-BE" dirty="0" smtClean="0"/>
              <a:t>Les menaces du pouvoir, les intimidations </a:t>
            </a:r>
          </a:p>
          <a:p>
            <a:pPr>
              <a:buNone/>
            </a:pPr>
            <a:endParaRPr lang="fr-BE" dirty="0" smtClean="0"/>
          </a:p>
          <a:p>
            <a:endParaRPr lang="fr-BE" dirty="0" smtClean="0"/>
          </a:p>
          <a:p>
            <a:pPr>
              <a:buNone/>
            </a:pPr>
            <a:endParaRPr lang="fr-BE" dirty="0"/>
          </a:p>
        </p:txBody>
      </p:sp>
    </p:spTree>
    <p:extLst>
      <p:ext uri="{BB962C8B-B14F-4D97-AF65-F5344CB8AC3E}">
        <p14:creationId xmlns:p14="http://schemas.microsoft.com/office/powerpoint/2010/main" val="307927697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qu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Civique.thmx</Template>
  <TotalTime>5</TotalTime>
  <Words>1366</Words>
  <Application>Microsoft Macintosh PowerPoint</Application>
  <PresentationFormat>Présentation à l'écran (4:3)</PresentationFormat>
  <Paragraphs>204</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Civique</vt:lpstr>
      <vt:lpstr> Formation AJPro « Le journalisme d’investigation »  (22 novembre 2014)</vt:lpstr>
      <vt:lpstr>A. Les débuts du journalisme d’investigation</vt:lpstr>
      <vt:lpstr>A. Les débuts du journalisme d’investigation</vt:lpstr>
      <vt:lpstr>A. Les débuts du journalisme d’investigation</vt:lpstr>
      <vt:lpstr>A. Les débuts du journalisme d’investigation</vt:lpstr>
      <vt:lpstr>A. Les débuts du journalisme d’investigation</vt:lpstr>
      <vt:lpstr>A. Les débuts du journalisme d’investigation</vt:lpstr>
      <vt:lpstr>A. Les débuts du journalisme d’investigation</vt:lpstr>
      <vt:lpstr>A. Les débuts du journalisme d’investigation</vt:lpstr>
      <vt:lpstr>A. Les débuts du journalisme d’investigation</vt:lpstr>
      <vt:lpstr>B. Les étapes indispensables d’une enquête journalistique</vt:lpstr>
      <vt:lpstr>       1. Le choix du sujet et de l’angle</vt:lpstr>
      <vt:lpstr>          1. Le choix du sujet et l’angle </vt:lpstr>
      <vt:lpstr>          2. Les recherches préparatoires</vt:lpstr>
      <vt:lpstr>          3. Le recours au carnet d’adresses</vt:lpstr>
      <vt:lpstr>          4. L’immersion et le travail de terrain</vt:lpstr>
      <vt:lpstr>          5. Le contournement des résistances  et de l’hostilité du terrain</vt:lpstr>
      <vt:lpstr>          5. Le contournement des résistances               et de l’hostilité du terrain</vt:lpstr>
      <vt:lpstr>          6. La collation minutieuse des faits</vt:lpstr>
      <vt:lpstr>          7. La confrontation, la vérification</vt:lpstr>
      <vt:lpstr>          8. La structure de l’enquête  et son sens nouveau</vt:lpstr>
      <vt:lpstr>9. La narration et la mise en forme  du récit investigatif</vt:lpstr>
      <vt:lpstr>9. La narration et la mise en forme  du récit investigatif</vt:lpstr>
      <vt:lpstr>10. La défense et la légitimation  du travail journalistique</vt:lpstr>
      <vt:lpstr>10. La défense et la légitimation  du travail journalistique</vt:lpstr>
    </vt:vector>
  </TitlesOfParts>
  <Company>ULg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journalisme d’investigation  </dc:title>
  <dc:creator>Marc Vanesse</dc:creator>
  <cp:lastModifiedBy>Marc Vanesse</cp:lastModifiedBy>
  <cp:revision>2</cp:revision>
  <dcterms:created xsi:type="dcterms:W3CDTF">2014-11-21T17:52:50Z</dcterms:created>
  <dcterms:modified xsi:type="dcterms:W3CDTF">2014-11-21T17:58:16Z</dcterms:modified>
</cp:coreProperties>
</file>