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390" r:id="rId3"/>
    <p:sldId id="388" r:id="rId4"/>
    <p:sldId id="384" r:id="rId5"/>
    <p:sldId id="391" r:id="rId6"/>
    <p:sldId id="397" r:id="rId7"/>
    <p:sldId id="389" r:id="rId8"/>
    <p:sldId id="387" r:id="rId9"/>
    <p:sldId id="398" r:id="rId10"/>
    <p:sldId id="394" r:id="rId11"/>
    <p:sldId id="399" r:id="rId12"/>
    <p:sldId id="395" r:id="rId13"/>
    <p:sldId id="400" r:id="rId14"/>
    <p:sldId id="401" r:id="rId15"/>
    <p:sldId id="403" r:id="rId16"/>
    <p:sldId id="402" r:id="rId17"/>
    <p:sldId id="404" r:id="rId18"/>
    <p:sldId id="405" r:id="rId19"/>
    <p:sldId id="406" r:id="rId20"/>
    <p:sldId id="385" r:id="rId21"/>
    <p:sldId id="386" r:id="rId22"/>
    <p:sldId id="392" r:id="rId23"/>
    <p:sldId id="3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15076-8F05-4FFB-86DC-443F12C74BF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9C4B4-8BC6-45C8-9804-AC1BCB6C5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82484" y="1837789"/>
            <a:ext cx="9445926" cy="1552755"/>
          </a:xfrm>
        </p:spPr>
        <p:txBody>
          <a:bodyPr>
            <a:noAutofit/>
          </a:bodyPr>
          <a:lstStyle/>
          <a:p>
            <a:r>
              <a:rPr lang="en-US" sz="4000" dirty="0" smtClean="0"/>
              <a:t>Raw GNSS Measurements under Android : Data Quality Analysis</a:t>
            </a:r>
            <a:endParaRPr lang="en-US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41549" y="3907889"/>
            <a:ext cx="6047118" cy="1145118"/>
          </a:xfrm>
        </p:spPr>
        <p:txBody>
          <a:bodyPr>
            <a:normAutofit fontScale="92500" lnSpcReduction="20000"/>
          </a:bodyPr>
          <a:lstStyle/>
          <a:p>
            <a:r>
              <a:rPr lang="en-US" sz="2000" baseline="30000" dirty="0" smtClean="0"/>
              <a:t>*</a:t>
            </a:r>
            <a:r>
              <a:rPr lang="en-US" sz="2000" dirty="0" smtClean="0"/>
              <a:t>René Warnant, 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Quentin Warnant</a:t>
            </a:r>
          </a:p>
          <a:p>
            <a:r>
              <a:rPr lang="en-US" sz="2000" baseline="30000" dirty="0" smtClean="0"/>
              <a:t>*</a:t>
            </a:r>
            <a:r>
              <a:rPr lang="en-US" sz="2000" dirty="0" smtClean="0"/>
              <a:t>University of Liege-Geodesy and GNSS</a:t>
            </a:r>
          </a:p>
          <a:p>
            <a:r>
              <a:rPr lang="en-US" sz="2000" baseline="30000" dirty="0" smtClean="0"/>
              <a:t>+</a:t>
            </a:r>
            <a:r>
              <a:rPr lang="en-US" sz="2000" dirty="0" err="1" smtClean="0"/>
              <a:t>Augmenteo</a:t>
            </a:r>
            <a:r>
              <a:rPr lang="en-US" sz="2000" dirty="0" smtClean="0"/>
              <a:t>, </a:t>
            </a:r>
            <a:r>
              <a:rPr lang="en-US" sz="2000" dirty="0" err="1" smtClean="0"/>
              <a:t>Plaine</a:t>
            </a:r>
            <a:r>
              <a:rPr lang="en-US" sz="2000" dirty="0" smtClean="0"/>
              <a:t> Image, Lille (France)</a:t>
            </a:r>
          </a:p>
          <a:p>
            <a:endParaRPr lang="en-US" sz="2000" dirty="0" smtClean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6211020" y="5954059"/>
            <a:ext cx="5417390" cy="429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Raw GNSS Measurements Task Force,  Prague, 30 May 2018.</a:t>
            </a:r>
          </a:p>
          <a:p>
            <a:endParaRPr lang="en-US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97" y="278640"/>
            <a:ext cx="3024000" cy="14670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47" y="165370"/>
            <a:ext cx="1692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“Ambiguity” (2/2)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45063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For </a:t>
            </a:r>
            <a:r>
              <a:rPr lang="en-GB" dirty="0"/>
              <a:t>GPS, GLONASS and Beidou, “the ambiguity resolution” is usually performed in a short time.</a:t>
            </a:r>
          </a:p>
          <a:p>
            <a:r>
              <a:rPr lang="en-GB" dirty="0" smtClean="0"/>
              <a:t>It is NOT the case for Galileo : </a:t>
            </a:r>
            <a:r>
              <a:rPr lang="en-GB" dirty="0" smtClean="0">
                <a:solidFill>
                  <a:srgbClr val="FF0000"/>
                </a:solidFill>
              </a:rPr>
              <a:t>most collected measurements are ambiguous on the tested devices !</a:t>
            </a:r>
          </a:p>
          <a:p>
            <a:r>
              <a:rPr lang="en-GB" dirty="0" smtClean="0"/>
              <a:t>The  ambiguity can be (rather) easily solved:</a:t>
            </a:r>
          </a:p>
          <a:p>
            <a:pPr lvl="1"/>
            <a:r>
              <a:rPr lang="en-GB" dirty="0" smtClean="0"/>
              <a:t>Get approximate values of the receiver position and clock error.</a:t>
            </a:r>
          </a:p>
          <a:p>
            <a:pPr lvl="1"/>
            <a:r>
              <a:rPr lang="en-GB" dirty="0" smtClean="0"/>
              <a:t>Compute a modelled code pseudorange</a:t>
            </a:r>
          </a:p>
          <a:p>
            <a:pPr lvl="1"/>
            <a:r>
              <a:rPr lang="en-GB" dirty="0" smtClean="0"/>
              <a:t>Solve the ambiguity if the accuracy of the modelled pseudorange is better than the ambiguity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Proportion of ambiguous code pseudoranges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350334"/>
            <a:ext cx="10555291" cy="177727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dirty="0" smtClean="0"/>
              <a:t>Proportion of ambiguous code pseudoranges </a:t>
            </a:r>
            <a:r>
              <a:rPr lang="en-GB" dirty="0" err="1" smtClean="0"/>
              <a:t>wrt</a:t>
            </a:r>
            <a:r>
              <a:rPr lang="en-GB" dirty="0" smtClean="0"/>
              <a:t> all available data (Samsung Galaxy S8) during five 10-minute sessions.</a:t>
            </a:r>
          </a:p>
          <a:p>
            <a:r>
              <a:rPr lang="en-GB" dirty="0" smtClean="0"/>
              <a:t>In our software, code ambiguity resolution is activated ONLY for Galileo.</a:t>
            </a:r>
            <a:endParaRPr lang="en-GB" dirty="0"/>
          </a:p>
          <a:p>
            <a:r>
              <a:rPr lang="en-GB" dirty="0" smtClean="0"/>
              <a:t>Pseudoranges flagged “Millisecond ambiguous” are NOT corrected (so far).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301569"/>
              </p:ext>
            </p:extLst>
          </p:nvPr>
        </p:nvGraphicFramePr>
        <p:xfrm>
          <a:off x="1950828" y="3518995"/>
          <a:ext cx="8858250" cy="1956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6138"/>
                <a:gridCol w="2863269"/>
                <a:gridCol w="395884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Samsung </a:t>
                      </a:r>
                      <a:r>
                        <a:rPr lang="en-GB" sz="2400" dirty="0">
                          <a:effectLst/>
                        </a:rPr>
                        <a:t>Galaxy S8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Unambiguous data </a:t>
                      </a:r>
                      <a:endParaRPr lang="en-GB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(%)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Available data after </a:t>
                      </a:r>
                      <a:r>
                        <a:rPr lang="en-GB" sz="2400" dirty="0" smtClean="0">
                          <a:effectLst/>
                        </a:rPr>
                        <a:t>code AR </a:t>
                      </a:r>
                      <a:r>
                        <a:rPr lang="en-GB" sz="2400" dirty="0">
                          <a:effectLst/>
                        </a:rPr>
                        <a:t>(%)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GPS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82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Galileo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en-GB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Beidou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9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Clock behaviour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388854" y="1013545"/>
            <a:ext cx="10717422" cy="248015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GB" dirty="0" smtClean="0"/>
              <a:t>On all available data (~350 files), only a few clock jumps (requires further analysis).</a:t>
            </a:r>
          </a:p>
          <a:p>
            <a:r>
              <a:rPr lang="en-GB" dirty="0" smtClean="0"/>
              <a:t>Usually very regular linear drift:</a:t>
            </a:r>
          </a:p>
          <a:p>
            <a:pPr lvl="1"/>
            <a:r>
              <a:rPr lang="en-GB" dirty="0" smtClean="0"/>
              <a:t>~300-400 ns/s for Huawei Mate 9, P10 and Samsung Galaxy S8.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~3-8 ns/s for Samsung Galaxy S8+ (not always linear).</a:t>
            </a:r>
          </a:p>
          <a:p>
            <a:r>
              <a:rPr lang="en-GB" dirty="0" smtClean="0"/>
              <a:t>Clock error can be larger than 1 </a:t>
            </a:r>
            <a:r>
              <a:rPr lang="en-GB" dirty="0" err="1" smtClean="0"/>
              <a:t>ms</a:t>
            </a:r>
            <a:r>
              <a:rPr lang="en-GB" dirty="0"/>
              <a:t> </a:t>
            </a:r>
            <a:r>
              <a:rPr lang="en-GB" dirty="0" smtClean="0"/>
              <a:t>during longer sessions.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65" y="3493698"/>
            <a:ext cx="6264000" cy="324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Combinations used to assess </a:t>
            </a:r>
            <a:r>
              <a:rPr lang="en-GB" smtClean="0"/>
              <a:t>data quality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51926"/>
            <a:ext cx="10555291" cy="38255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Three different combinations to assess data quality:</a:t>
            </a:r>
          </a:p>
          <a:p>
            <a:pPr lvl="1"/>
            <a:r>
              <a:rPr lang="en-GB" dirty="0" smtClean="0"/>
              <a:t>Code Minus Phase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Code Range Rate Minus Phase Range Rate </a:t>
            </a:r>
            <a:r>
              <a:rPr lang="en-GB" dirty="0" smtClean="0"/>
              <a:t>(less “sensitive” to multipath).</a:t>
            </a:r>
          </a:p>
          <a:p>
            <a:pPr lvl="1"/>
            <a:r>
              <a:rPr lang="en-GB" dirty="0" smtClean="0"/>
              <a:t>Code Double Differences on a short baseline (smartphones close </a:t>
            </a:r>
            <a:r>
              <a:rPr lang="en-GB" dirty="0"/>
              <a:t>t</a:t>
            </a:r>
            <a:r>
              <a:rPr lang="en-GB" dirty="0" smtClean="0"/>
              <a:t>o each other).</a:t>
            </a:r>
          </a:p>
          <a:p>
            <a:r>
              <a:rPr lang="en-GB" dirty="0" smtClean="0"/>
              <a:t>The consistency of the results has been controlled by comparing the 3 combinations</a:t>
            </a:r>
          </a:p>
          <a:p>
            <a:r>
              <a:rPr lang="en-GB" dirty="0" smtClean="0"/>
              <a:t>The comparison also helps to separate noise and multipath.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Precision, </a:t>
            </a:r>
            <a:r>
              <a:rPr lang="en-GB" dirty="0" err="1" smtClean="0"/>
              <a:t>CNo</a:t>
            </a:r>
            <a:r>
              <a:rPr lang="en-GB" dirty="0" smtClean="0"/>
              <a:t> and elevation (1/3)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51926"/>
            <a:ext cx="10555291" cy="33855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When using Geodetic receivers, </a:t>
            </a:r>
            <a:r>
              <a:rPr lang="en-GB" dirty="0" err="1" smtClean="0"/>
              <a:t>CNo</a:t>
            </a:r>
            <a:r>
              <a:rPr lang="en-GB" dirty="0" smtClean="0"/>
              <a:t> </a:t>
            </a:r>
            <a:r>
              <a:rPr lang="en-GB" dirty="0"/>
              <a:t> </a:t>
            </a:r>
            <a:r>
              <a:rPr lang="en-GB" dirty="0" smtClean="0"/>
              <a:t>and GNSS measurement precision increase with satellite elevation.</a:t>
            </a:r>
          </a:p>
          <a:p>
            <a:r>
              <a:rPr lang="en-GB" dirty="0" smtClean="0"/>
              <a:t>In data processing techniques, this characteristic is often exploited in the variance-covariance matrix.</a:t>
            </a:r>
          </a:p>
          <a:p>
            <a:r>
              <a:rPr lang="en-GB" dirty="0" smtClean="0"/>
              <a:t>Raw GNSS Smartphone data do not behave in the same way meaning that data </a:t>
            </a:r>
            <a:r>
              <a:rPr lang="en-GB" dirty="0" smtClean="0">
                <a:solidFill>
                  <a:srgbClr val="FF0000"/>
                </a:solidFill>
              </a:rPr>
              <a:t>processing strategies must be modified accordingly</a:t>
            </a:r>
            <a:r>
              <a:rPr lang="en-GB" dirty="0" smtClean="0"/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Precision, </a:t>
            </a:r>
            <a:r>
              <a:rPr lang="en-GB" dirty="0" err="1" smtClean="0"/>
              <a:t>CNo</a:t>
            </a:r>
            <a:r>
              <a:rPr lang="en-GB" dirty="0" smtClean="0"/>
              <a:t> and elevation (2/3)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87" y="1187131"/>
            <a:ext cx="8994956" cy="46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11695" y="6065102"/>
            <a:ext cx="596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Precision: 8,0 m	Mean </a:t>
            </a:r>
            <a:r>
              <a:rPr lang="en-US" dirty="0" err="1" smtClean="0"/>
              <a:t>CNo</a:t>
            </a:r>
            <a:r>
              <a:rPr lang="en-US" dirty="0" smtClean="0"/>
              <a:t>: 22,8	Mean elevation: 73,3°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Precision, </a:t>
            </a:r>
            <a:r>
              <a:rPr lang="en-GB" dirty="0" err="1" smtClean="0"/>
              <a:t>CNo</a:t>
            </a:r>
            <a:r>
              <a:rPr lang="en-GB" dirty="0" smtClean="0"/>
              <a:t> and elevation (3/3)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08" y="1227246"/>
            <a:ext cx="8736548" cy="4536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11695" y="6065102"/>
            <a:ext cx="598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Precision: 2,0 m	Mean </a:t>
            </a:r>
            <a:r>
              <a:rPr lang="en-US" dirty="0" err="1" smtClean="0"/>
              <a:t>CNo</a:t>
            </a:r>
            <a:r>
              <a:rPr lang="en-US" dirty="0" smtClean="0"/>
              <a:t>: 42,5	Mean elevation: 11,9° 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5829300" y="4733925"/>
            <a:ext cx="29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Operator touching the phone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323162" y="3740261"/>
            <a:ext cx="914400" cy="91440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7919052" y="3657600"/>
            <a:ext cx="629725" cy="972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pseudorange precision depending on </a:t>
            </a:r>
            <a:r>
              <a:rPr lang="en-GB" dirty="0" err="1" smtClean="0"/>
              <a:t>CNo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10" y="1151927"/>
            <a:ext cx="9799042" cy="12353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Samsung Galaxy S8</a:t>
            </a:r>
            <a:r>
              <a:rPr lang="en-GB" dirty="0" smtClean="0"/>
              <a:t>: Code precision as a function of mean satellite </a:t>
            </a:r>
            <a:r>
              <a:rPr lang="en-GB" dirty="0" err="1" smtClean="0"/>
              <a:t>CNo</a:t>
            </a:r>
            <a:r>
              <a:rPr lang="en-GB" dirty="0" smtClean="0"/>
              <a:t> computed based on five 10-minute sessions using Code Range Rate Minus Phase Range Rate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054474"/>
              </p:ext>
            </p:extLst>
          </p:nvPr>
        </p:nvGraphicFramePr>
        <p:xfrm>
          <a:off x="1392987" y="2730034"/>
          <a:ext cx="10420705" cy="2665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071"/>
                <a:gridCol w="1696914"/>
                <a:gridCol w="1844930"/>
                <a:gridCol w="1844930"/>
                <a:gridCol w="1844930"/>
                <a:gridCol w="1844930"/>
              </a:tblGrid>
              <a:tr h="972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err="1">
                          <a:solidFill>
                            <a:srgbClr val="FF0000"/>
                          </a:solidFill>
                          <a:effectLst/>
                        </a:rPr>
                        <a:t>Galaxy</a:t>
                      </a:r>
                      <a:r>
                        <a:rPr lang="fr-BE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r-BE" sz="2000" dirty="0" smtClean="0">
                          <a:solidFill>
                            <a:srgbClr val="FF0000"/>
                          </a:solidFill>
                          <a:effectLst/>
                        </a:rPr>
                        <a:t>S8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≥ 37,5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30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37,5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22,5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30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15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22,5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Mean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GPS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2,550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4,272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6,302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8,439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3,729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GLONASS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4,876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7,386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12,368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13,337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7,694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Galileo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2,188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2,855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2,993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 </a:t>
                      </a:r>
                      <a:r>
                        <a:rPr lang="fr-BE" sz="2000" dirty="0" smtClean="0">
                          <a:effectLst/>
                        </a:rPr>
                        <a:t>-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2,638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Beidou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0,912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2,063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2,967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 </a:t>
                      </a:r>
                      <a:r>
                        <a:rPr lang="fr-BE" sz="2000" dirty="0" smtClean="0">
                          <a:effectLst/>
                        </a:rPr>
                        <a:t>-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2,208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3226159" y="5092161"/>
            <a:ext cx="828136" cy="26805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054295" y="5360220"/>
            <a:ext cx="500332" cy="6894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399052" y="6049693"/>
            <a:ext cx="25106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! More data necessary !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Connecteur en angle 9"/>
          <p:cNvCxnSpPr>
            <a:stCxn id="7" idx="3"/>
            <a:endCxn id="7" idx="3"/>
          </p:cNvCxnSpPr>
          <p:nvPr/>
        </p:nvCxnSpPr>
        <p:spPr>
          <a:xfrm>
            <a:off x="5909676" y="6234359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/>
          <p:nvPr/>
        </p:nvCxnSpPr>
        <p:spPr>
          <a:xfrm rot="10800000" flipV="1">
            <a:off x="5922379" y="5395796"/>
            <a:ext cx="3170106" cy="851262"/>
          </a:xfrm>
          <a:prstGeom prst="bentConnector3">
            <a:avLst>
              <a:gd name="adj1" fmla="val -37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706119" y="4572000"/>
            <a:ext cx="772732" cy="8237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70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pseudorange precision depending on </a:t>
            </a:r>
            <a:r>
              <a:rPr lang="en-GB" dirty="0" err="1" smtClean="0"/>
              <a:t>CNo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10" y="1151927"/>
            <a:ext cx="9799042" cy="9215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Huawei Mate 9:</a:t>
            </a:r>
            <a:r>
              <a:rPr lang="en-GB" dirty="0" smtClean="0"/>
              <a:t> </a:t>
            </a:r>
            <a:r>
              <a:rPr lang="en-GB" dirty="0"/>
              <a:t>Code precision as a function of </a:t>
            </a:r>
            <a:r>
              <a:rPr lang="en-GB" dirty="0" smtClean="0"/>
              <a:t>satellite mean </a:t>
            </a:r>
            <a:r>
              <a:rPr lang="en-GB" dirty="0" err="1" smtClean="0"/>
              <a:t>CNo</a:t>
            </a:r>
            <a:r>
              <a:rPr lang="en-GB" dirty="0" smtClean="0"/>
              <a:t> (same conditions).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151964" y="5753899"/>
            <a:ext cx="25106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! More data necessary !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20963"/>
              </p:ext>
            </p:extLst>
          </p:nvPr>
        </p:nvGraphicFramePr>
        <p:xfrm>
          <a:off x="1276712" y="2446005"/>
          <a:ext cx="10722631" cy="2561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747"/>
                <a:gridCol w="1669470"/>
                <a:gridCol w="1805853"/>
                <a:gridCol w="1906611"/>
                <a:gridCol w="1817903"/>
                <a:gridCol w="1693047"/>
              </a:tblGrid>
              <a:tr h="51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2000" dirty="0" err="1">
                          <a:effectLst/>
                        </a:rPr>
                        <a:t>Huawei</a:t>
                      </a:r>
                      <a:r>
                        <a:rPr lang="fr-BE" sz="2000" dirty="0">
                          <a:effectLst/>
                        </a:rPr>
                        <a:t> Mate 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≥ 37,5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30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37,5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22,5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30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15 ≤ </a:t>
                      </a:r>
                      <a:r>
                        <a:rPr lang="fr-BE" sz="2000" dirty="0" err="1">
                          <a:effectLst/>
                        </a:rPr>
                        <a:t>CNo</a:t>
                      </a:r>
                      <a:r>
                        <a:rPr lang="fr-BE" sz="2000" dirty="0">
                          <a:effectLst/>
                        </a:rPr>
                        <a:t> &lt; 22,5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err="1">
                          <a:effectLst/>
                        </a:rPr>
                        <a:t>Mean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GPS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2,372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5,176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7,429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</a:rPr>
                        <a:t>-</a:t>
                      </a:r>
                      <a:r>
                        <a:rPr lang="fr-BE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4,089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GLONASS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4,598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7,503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12,319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</a:rPr>
                        <a:t>-</a:t>
                      </a:r>
                      <a:r>
                        <a:rPr lang="fr-BE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5,231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Galileo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2,080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2,584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3,449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 </a:t>
                      </a:r>
                      <a:r>
                        <a:rPr lang="fr-BE" sz="2000" dirty="0" smtClean="0">
                          <a:effectLst/>
                        </a:rPr>
                        <a:t>-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2,439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Beidou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 </a:t>
                      </a:r>
                      <a:r>
                        <a:rPr lang="fr-BE" sz="2000" dirty="0" smtClean="0">
                          <a:effectLst/>
                        </a:rPr>
                        <a:t>-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2,039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>
                          <a:effectLst/>
                        </a:rPr>
                        <a:t>3,002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</a:rPr>
                        <a:t>-</a:t>
                      </a:r>
                      <a:r>
                        <a:rPr lang="fr-BE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2000" dirty="0">
                          <a:effectLst/>
                        </a:rPr>
                        <a:t>2,499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11" name="Connecteur droit avec flèche 10"/>
          <p:cNvCxnSpPr>
            <a:stCxn id="7" idx="0"/>
          </p:cNvCxnSpPr>
          <p:nvPr/>
        </p:nvCxnSpPr>
        <p:spPr>
          <a:xfrm flipV="1">
            <a:off x="9407276" y="5035134"/>
            <a:ext cx="0" cy="7187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956515" y="2987899"/>
            <a:ext cx="908702" cy="2047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3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Multipath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758018" y="1044068"/>
            <a:ext cx="9948027" cy="7502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An example of strong multipath (Complete statistics not yet available).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45" y="1794295"/>
            <a:ext cx="8964000" cy="46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4334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Laboratory Geodesy and GNSS of the University of Liege is mainly involved in the Geodetic Community.</a:t>
            </a:r>
          </a:p>
          <a:p>
            <a:r>
              <a:rPr lang="en-GB" dirty="0" smtClean="0"/>
              <a:t>Research on:</a:t>
            </a:r>
          </a:p>
          <a:p>
            <a:pPr lvl="1"/>
            <a:r>
              <a:rPr lang="en-GB" dirty="0" smtClean="0"/>
              <a:t> multi-GNSS/multi-frequency precise positioning mainly with geodetic receivers but also with low-cost devices (UBLOX).</a:t>
            </a:r>
          </a:p>
          <a:p>
            <a:pPr lvl="1"/>
            <a:r>
              <a:rPr lang="en-GB" dirty="0" smtClean="0"/>
              <a:t>GNSS-based ionosphere monitoring</a:t>
            </a:r>
          </a:p>
          <a:p>
            <a:r>
              <a:rPr lang="en-GB" dirty="0" smtClean="0"/>
              <a:t>Assessing the potential of (dual frequency) smartphones for these 2 research topics.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378456" y="992309"/>
            <a:ext cx="10555291" cy="48748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The tested Smartphones clocks have a regular drift and only few jumps have been experienced (short sessions).</a:t>
            </a:r>
          </a:p>
          <a:p>
            <a:r>
              <a:rPr lang="en-GB" dirty="0" smtClean="0"/>
              <a:t>Most Galileo Code pseudoranges are ambiguous but the ambiguity can be easily solved.</a:t>
            </a:r>
          </a:p>
          <a:p>
            <a:r>
              <a:rPr lang="en-GB" dirty="0" err="1" smtClean="0"/>
              <a:t>CNo</a:t>
            </a:r>
            <a:r>
              <a:rPr lang="en-GB" dirty="0" smtClean="0"/>
              <a:t> and Code pseudorange precision have no clear relationship with satellite elevation.</a:t>
            </a:r>
          </a:p>
          <a:p>
            <a:r>
              <a:rPr lang="en-GB" dirty="0" smtClean="0"/>
              <a:t>Huawei Mate 9 and Samsung Galaxy S8 have the same level of accuracy.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Mean Code Pseudorange precision is better for Beidou and Galileo than for GPS and GLONASS.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Minus Phase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55594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Neglecting:</a:t>
            </a:r>
          </a:p>
          <a:p>
            <a:pPr lvl="1"/>
            <a:r>
              <a:rPr lang="en-GB" dirty="0" smtClean="0"/>
              <a:t> </a:t>
            </a:r>
            <a:r>
              <a:rPr lang="en-GB" dirty="0"/>
              <a:t>H</a:t>
            </a:r>
            <a:r>
              <a:rPr lang="en-GB" dirty="0" smtClean="0"/>
              <a:t>ardware biases variability (short periods)</a:t>
            </a:r>
          </a:p>
          <a:p>
            <a:pPr lvl="1"/>
            <a:r>
              <a:rPr lang="en-GB" dirty="0" smtClean="0"/>
              <a:t>Phase multipath and noise </a:t>
            </a:r>
            <a:r>
              <a:rPr lang="en-GB" dirty="0" err="1" smtClean="0"/>
              <a:t>wrt</a:t>
            </a:r>
            <a:r>
              <a:rPr lang="en-GB" dirty="0" smtClean="0"/>
              <a:t> code multipath and noise</a:t>
            </a:r>
          </a:p>
          <a:p>
            <a:r>
              <a:rPr lang="en-GB" dirty="0" smtClean="0"/>
              <a:t>The Code-Phase combination depends on:</a:t>
            </a:r>
          </a:p>
          <a:p>
            <a:pPr lvl="1"/>
            <a:r>
              <a:rPr lang="en-GB" dirty="0" smtClean="0"/>
              <a:t>Two times the ionosphere error</a:t>
            </a:r>
          </a:p>
          <a:p>
            <a:pPr lvl="1"/>
            <a:r>
              <a:rPr lang="en-GB" dirty="0" smtClean="0"/>
              <a:t>Code multipath and noise</a:t>
            </a:r>
          </a:p>
          <a:p>
            <a:pPr lvl="1"/>
            <a:r>
              <a:rPr lang="en-GB" dirty="0" smtClean="0"/>
              <a:t>Phase ambiguity and possible cycle slips.</a:t>
            </a:r>
          </a:p>
          <a:p>
            <a:r>
              <a:rPr lang="en-GB" dirty="0" smtClean="0"/>
              <a:t>When removing the mean value of the combination (period of about 240 s):</a:t>
            </a:r>
          </a:p>
          <a:p>
            <a:pPr lvl="1"/>
            <a:r>
              <a:rPr lang="en-GB" dirty="0" smtClean="0"/>
              <a:t>Ionosphere variability (usually negligible on a short period)</a:t>
            </a:r>
          </a:p>
          <a:p>
            <a:pPr lvl="1"/>
            <a:r>
              <a:rPr lang="en-GB" dirty="0" smtClean="0"/>
              <a:t>Code multipath (variability) and noise</a:t>
            </a:r>
          </a:p>
          <a:p>
            <a:pPr lvl="1"/>
            <a:r>
              <a:rPr lang="en-GB" dirty="0" smtClean="0"/>
              <a:t>Cycle slips</a:t>
            </a:r>
          </a:p>
          <a:p>
            <a:pPr lvl="1"/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Range Rate Minus Phase Range Rate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35753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Under the same assumptions, the Code Range Rate Minus Phase Range Rate combination depends on (1 sec sampling rate):</a:t>
            </a:r>
          </a:p>
          <a:p>
            <a:pPr lvl="1"/>
            <a:r>
              <a:rPr lang="en-GB" dirty="0" smtClean="0"/>
              <a:t>Ionosphere rate of change (negligible)</a:t>
            </a:r>
          </a:p>
          <a:p>
            <a:pPr lvl="1"/>
            <a:r>
              <a:rPr lang="en-GB" dirty="0" smtClean="0"/>
              <a:t>Code multipath rate of change </a:t>
            </a:r>
          </a:p>
          <a:p>
            <a:pPr lvl="1"/>
            <a:r>
              <a:rPr lang="en-GB" dirty="0"/>
              <a:t>N</a:t>
            </a:r>
            <a:r>
              <a:rPr lang="en-GB" dirty="0" smtClean="0"/>
              <a:t>oise</a:t>
            </a:r>
          </a:p>
          <a:p>
            <a:pPr lvl="1"/>
            <a:r>
              <a:rPr lang="en-GB" dirty="0" smtClean="0"/>
              <a:t>Cycle slips (</a:t>
            </a:r>
            <a:r>
              <a:rPr lang="en-GB" dirty="0" smtClean="0">
                <a:sym typeface="Wingdings" panose="05000000000000000000" pitchFamily="2" charset="2"/>
              </a:rPr>
              <a:t> outliers)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Double difference of Code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580551"/>
            <a:ext cx="10555291" cy="33855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On a short baseline (smartphones close to each other):</a:t>
            </a:r>
          </a:p>
          <a:p>
            <a:pPr lvl="1"/>
            <a:r>
              <a:rPr lang="en-GB" dirty="0" smtClean="0"/>
              <a:t>Code multipath (combination of multipath on 4 code pseudoranges)</a:t>
            </a:r>
          </a:p>
          <a:p>
            <a:pPr lvl="1"/>
            <a:r>
              <a:rPr lang="en-GB" dirty="0" smtClean="0"/>
              <a:t>Noise</a:t>
            </a:r>
          </a:p>
          <a:p>
            <a:pPr lvl="1"/>
            <a:r>
              <a:rPr lang="en-GB" dirty="0" smtClean="0"/>
              <a:t>Residual geometry (coordinates of the 2 smartphone antennae not precisely known) but negligible </a:t>
            </a:r>
            <a:r>
              <a:rPr lang="en-GB" dirty="0" err="1" smtClean="0"/>
              <a:t>wrt</a:t>
            </a:r>
            <a:r>
              <a:rPr lang="en-GB" dirty="0" smtClean="0"/>
              <a:t> code noise.</a:t>
            </a:r>
          </a:p>
          <a:p>
            <a:pPr lvl="1"/>
            <a:r>
              <a:rPr lang="en-GB" dirty="0" smtClean="0"/>
              <a:t>Residual term due to the fact that the measurement are not collected exactly at the same (GPS) time.</a:t>
            </a:r>
          </a:p>
          <a:p>
            <a:pPr lvl="1"/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equipment: Geodetic receivers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058332"/>
            <a:ext cx="6842567" cy="5517565"/>
          </a:xfrm>
        </p:spPr>
        <p:txBody>
          <a:bodyPr>
            <a:normAutofit/>
          </a:bodyPr>
          <a:lstStyle/>
          <a:p>
            <a:r>
              <a:rPr lang="en-US" dirty="0" smtClean="0"/>
              <a:t>Located in Liege (Belgium) – open sky.</a:t>
            </a:r>
          </a:p>
          <a:p>
            <a:r>
              <a:rPr lang="en-US" dirty="0" smtClean="0"/>
              <a:t>2 Trimble GNSS choke ring antennas on a short baseline (5,352 m).</a:t>
            </a:r>
          </a:p>
          <a:p>
            <a:r>
              <a:rPr lang="en-US" dirty="0" smtClean="0"/>
              <a:t>6 multi-GNSS/multi-frequency receivers :</a:t>
            </a:r>
          </a:p>
          <a:p>
            <a:pPr lvl="1"/>
            <a:r>
              <a:rPr lang="en-US" dirty="0" smtClean="0"/>
              <a:t>2 Trimble NetR9 receivers</a:t>
            </a:r>
          </a:p>
          <a:p>
            <a:pPr lvl="1"/>
            <a:r>
              <a:rPr lang="en-US" dirty="0" smtClean="0"/>
              <a:t>2 Septentrio PolaRx4 receivers</a:t>
            </a:r>
          </a:p>
          <a:p>
            <a:pPr lvl="1"/>
            <a:r>
              <a:rPr lang="en-US" dirty="0" smtClean="0"/>
              <a:t>1 Septentrio PolaRxS scintillation receiver</a:t>
            </a:r>
          </a:p>
          <a:p>
            <a:pPr lvl="1"/>
            <a:r>
              <a:rPr lang="en-US" dirty="0" smtClean="0"/>
              <a:t>1 Septentrio PolaRx5 (new model).</a:t>
            </a:r>
          </a:p>
          <a:p>
            <a:r>
              <a:rPr lang="en-US" dirty="0" smtClean="0"/>
              <a:t>1 Multi-GNSS/multi-frequency field receiver:</a:t>
            </a:r>
          </a:p>
          <a:p>
            <a:pPr lvl="1"/>
            <a:r>
              <a:rPr lang="en-US" dirty="0" smtClean="0"/>
              <a:t>1 Trimble R10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45" y="1320391"/>
            <a:ext cx="2832000" cy="424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15" y="3551897"/>
            <a:ext cx="4032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GNSS equipment: Smartphones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585528" y="1074290"/>
            <a:ext cx="9384974" cy="31440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4</a:t>
            </a:r>
            <a:r>
              <a:rPr lang="en-GB" dirty="0" smtClean="0"/>
              <a:t> smartphones running Android 7 (2017) and Android 8 (2018):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Huawei Mate 9 </a:t>
            </a:r>
            <a:r>
              <a:rPr lang="en-GB" dirty="0" smtClean="0"/>
              <a:t>and P10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Samsung Galaxy S8 </a:t>
            </a:r>
            <a:r>
              <a:rPr lang="en-GB" dirty="0" smtClean="0"/>
              <a:t>and S8+</a:t>
            </a:r>
          </a:p>
          <a:p>
            <a:r>
              <a:rPr lang="en-GB" dirty="0" smtClean="0"/>
              <a:t>Multi-constellation:  </a:t>
            </a:r>
          </a:p>
          <a:p>
            <a:pPr lvl="1"/>
            <a:r>
              <a:rPr lang="en-GB" dirty="0" smtClean="0"/>
              <a:t>GPS, GLONASS, Galileo, Beidou, QZSS  (available but not processed so far)</a:t>
            </a:r>
          </a:p>
          <a:p>
            <a:r>
              <a:rPr lang="en-GB" dirty="0" smtClean="0"/>
              <a:t>Raw Data acquisition using </a:t>
            </a:r>
            <a:r>
              <a:rPr lang="en-GB" dirty="0" err="1" smtClean="0"/>
              <a:t>GNSSLogger</a:t>
            </a:r>
            <a:r>
              <a:rPr lang="en-GB" dirty="0" smtClean="0"/>
              <a:t> (Google).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04" y="3350724"/>
            <a:ext cx="1646269" cy="3384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721" y="4367216"/>
            <a:ext cx="972491" cy="208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15" y="4273154"/>
            <a:ext cx="1152000" cy="22761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28" y="4273154"/>
            <a:ext cx="1188000" cy="2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data set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49124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Data collected in different situations (static, pedestrian, car) and environments (open sky, trees and buildings, highways, …) in Belgium, Spain and Japan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~ 350 data files.</a:t>
            </a:r>
          </a:p>
          <a:p>
            <a:r>
              <a:rPr lang="en-GB" dirty="0" smtClean="0"/>
              <a:t> We are using our own software fully dedicated to Smartphone data processing (still under development !).</a:t>
            </a:r>
          </a:p>
          <a:p>
            <a:r>
              <a:rPr lang="en-GB" dirty="0" smtClean="0"/>
              <a:t>At the moment we focus on the “best achievable” results with smartphones.</a:t>
            </a:r>
          </a:p>
          <a:p>
            <a:r>
              <a:rPr lang="en-GB" dirty="0" smtClean="0"/>
              <a:t>In this talk, results are mainly (but not only) based on five 10 minute-sessions on the roof of our building in Liege (open sky) close to the geodetic receivers.</a:t>
            </a:r>
          </a:p>
          <a:p>
            <a:r>
              <a:rPr lang="en-GB" dirty="0" smtClean="0"/>
              <a:t>More complete statistics will be presented at ION GNSS.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Data quality and positioning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039785"/>
            <a:ext cx="10555291" cy="8321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It is important to assess data quality as: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553320" y="3200408"/>
            <a:ext cx="10555291" cy="16545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In addition, Smartphone Raw GNSS measurements have “particular” characteristics meaning that the </a:t>
            </a:r>
            <a:r>
              <a:rPr lang="en-GB" b="1" dirty="0" smtClean="0">
                <a:solidFill>
                  <a:srgbClr val="FF0000"/>
                </a:solidFill>
              </a:rPr>
              <a:t>“usual” data processing strategies might not be optimal. 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884662"/>
              </p:ext>
            </p:extLst>
          </p:nvPr>
        </p:nvGraphicFramePr>
        <p:xfrm>
          <a:off x="4444732" y="2368325"/>
          <a:ext cx="24669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3" imgW="1130040" imgH="241200" progId="Equation.DSMT4">
                  <p:embed/>
                </p:oleObj>
              </mc:Choice>
              <mc:Fallback>
                <p:oleObj name="Equation" r:id="rId3" imgW="1130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4732" y="2368325"/>
                        <a:ext cx="24669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8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Phase measurements and duty cycle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37371"/>
            <a:ext cx="10555291" cy="24625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At the present time, only the HTC Nexus 9 is not affected by the duty cycle.</a:t>
            </a:r>
          </a:p>
          <a:p>
            <a:r>
              <a:rPr lang="en-GB" dirty="0" smtClean="0"/>
              <a:t>Nevertheless, using our 4 smartphones, we have been able to regularly collect periods of 3 to 4 minutes of continuous phase measurements after a “cold” start.</a:t>
            </a:r>
          </a:p>
          <a:p>
            <a:r>
              <a:rPr lang="en-GB" dirty="0" smtClean="0"/>
              <a:t>Sometimes, longer periods are available: up to 50 minutes of (nearly) continuous phase pseudoranges !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54" y="3599911"/>
            <a:ext cx="5724000" cy="29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Tracking of Galileo satellites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731959" y="994496"/>
            <a:ext cx="10018713" cy="51110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All smartphones used in our study are Galileo compatible, nevertheless, Galileo tracking is not always “straightforward”.</a:t>
            </a:r>
          </a:p>
          <a:p>
            <a:r>
              <a:rPr lang="en-GB" dirty="0" smtClean="0"/>
              <a:t>Usually, the tested smartphones are </a:t>
            </a:r>
            <a:r>
              <a:rPr lang="en-GB" dirty="0" smtClean="0">
                <a:solidFill>
                  <a:srgbClr val="FF0000"/>
                </a:solidFill>
              </a:rPr>
              <a:t>NOT able to track all Galileo satellites in view </a:t>
            </a:r>
            <a:r>
              <a:rPr lang="en-GB" dirty="0" smtClean="0"/>
              <a:t>(not considering unhealthy satellites).</a:t>
            </a:r>
          </a:p>
          <a:p>
            <a:r>
              <a:rPr lang="en-GB" dirty="0" smtClean="0"/>
              <a:t>Under Android 7, it was very difficult to track simultaneously 4 Galileo satellites mainly with Huawei Mate 9 and P10.</a:t>
            </a:r>
          </a:p>
          <a:p>
            <a:pPr lvl="1"/>
            <a:r>
              <a:rPr lang="en-GB" dirty="0" smtClean="0"/>
              <a:t>Partly du to lack of Galileo-aided data ?</a:t>
            </a:r>
          </a:p>
          <a:p>
            <a:r>
              <a:rPr lang="en-GB" dirty="0" smtClean="0"/>
              <a:t>Under Android 8, the situation has improved:</a:t>
            </a:r>
          </a:p>
          <a:p>
            <a:pPr lvl="1"/>
            <a:r>
              <a:rPr lang="en-GB" dirty="0" smtClean="0"/>
              <a:t>TOW can be injected from an external source.</a:t>
            </a:r>
          </a:p>
          <a:p>
            <a:r>
              <a:rPr lang="en-GB" dirty="0" smtClean="0"/>
              <a:t>Nevertheless, even if Galileo satellites are tracked, </a:t>
            </a:r>
            <a:r>
              <a:rPr lang="en-GB" dirty="0" smtClean="0">
                <a:solidFill>
                  <a:srgbClr val="FF0000"/>
                </a:solidFill>
              </a:rPr>
              <a:t>most Code pseudorange remain ambiguous</a:t>
            </a:r>
            <a:r>
              <a:rPr lang="en-GB" dirty="0" smtClean="0"/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292222"/>
            <a:ext cx="10018713" cy="6331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Code “Ambiguity” (1/2)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1484309" y="1108796"/>
            <a:ext cx="10555291" cy="47583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Receivers need to synchronize with satellite signals.</a:t>
            </a:r>
          </a:p>
          <a:p>
            <a:r>
              <a:rPr lang="en-GB" dirty="0" smtClean="0"/>
              <a:t>This is done in several steps.</a:t>
            </a:r>
          </a:p>
          <a:p>
            <a:r>
              <a:rPr lang="en-GB" dirty="0" smtClean="0"/>
              <a:t>When the receiver code is locked to the satellite code, the code pseudorange measurement is still ambiguous</a:t>
            </a:r>
          </a:p>
          <a:p>
            <a:pPr lvl="1"/>
            <a:r>
              <a:rPr lang="en-GB" dirty="0" smtClean="0"/>
              <a:t>For example, 1 </a:t>
            </a:r>
            <a:r>
              <a:rPr lang="en-GB" dirty="0" err="1" smtClean="0"/>
              <a:t>ms</a:t>
            </a:r>
            <a:r>
              <a:rPr lang="en-GB" dirty="0" smtClean="0"/>
              <a:t> ambiguous for GPS C/A Code.</a:t>
            </a:r>
          </a:p>
          <a:p>
            <a:r>
              <a:rPr lang="en-GB" dirty="0" smtClean="0"/>
              <a:t>It remains ambiguous until the TOW is decoded (using the navigation message).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10709</TotalTime>
  <Words>1372</Words>
  <Application>Microsoft Office PowerPoint</Application>
  <PresentationFormat>Grand écran</PresentationFormat>
  <Paragraphs>221</Paragraphs>
  <Slides>23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Corbel</vt:lpstr>
      <vt:lpstr>Times New Roman</vt:lpstr>
      <vt:lpstr>Wingdings</vt:lpstr>
      <vt:lpstr>Parallaxe</vt:lpstr>
      <vt:lpstr>Equation</vt:lpstr>
      <vt:lpstr>Raw GNSS Measurements under Android : Data Quality Analysis</vt:lpstr>
      <vt:lpstr>Background</vt:lpstr>
      <vt:lpstr>GNSS equipment: Geodetic receivers</vt:lpstr>
      <vt:lpstr>GNSS equipment: Smartphones</vt:lpstr>
      <vt:lpstr>The data set</vt:lpstr>
      <vt:lpstr>Data quality and positioning</vt:lpstr>
      <vt:lpstr>Phase measurements and duty cycle</vt:lpstr>
      <vt:lpstr>Tracking of Galileo satellites</vt:lpstr>
      <vt:lpstr>Code “Ambiguity” (1/2)</vt:lpstr>
      <vt:lpstr>Code “Ambiguity” (2/2)</vt:lpstr>
      <vt:lpstr>Proportion of ambiguous code pseudoranges</vt:lpstr>
      <vt:lpstr>Clock behaviour</vt:lpstr>
      <vt:lpstr>Combinations used to assess data quality</vt:lpstr>
      <vt:lpstr>Precision, CNo and elevation (1/3)</vt:lpstr>
      <vt:lpstr>Precision, CNo and elevation (2/3)</vt:lpstr>
      <vt:lpstr>Precision, CNo and elevation (3/3)</vt:lpstr>
      <vt:lpstr>Code pseudorange precision depending on CNo</vt:lpstr>
      <vt:lpstr>Code pseudorange precision depending on CNo</vt:lpstr>
      <vt:lpstr>Multipath</vt:lpstr>
      <vt:lpstr>Conclusions</vt:lpstr>
      <vt:lpstr>Code Minus Phase</vt:lpstr>
      <vt:lpstr>Code Range Rate Minus Phase Range Rate</vt:lpstr>
      <vt:lpstr>Double difference of Code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Warnant</dc:creator>
  <cp:lastModifiedBy>René Warnant</cp:lastModifiedBy>
  <cp:revision>710</cp:revision>
  <dcterms:created xsi:type="dcterms:W3CDTF">2016-11-14T14:47:04Z</dcterms:created>
  <dcterms:modified xsi:type="dcterms:W3CDTF">2018-05-30T06:07:44Z</dcterms:modified>
</cp:coreProperties>
</file>