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6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6"/>
    <p:restoredTop sz="92761"/>
  </p:normalViewPr>
  <p:slideViewPr>
    <p:cSldViewPr snapToGrid="0" snapToObjects="1">
      <p:cViewPr varScale="1">
        <p:scale>
          <a:sx n="60" d="100"/>
          <a:sy n="60" d="100"/>
        </p:scale>
        <p:origin x="55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4/29/18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4/29/18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4/29/18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735651" y="4231757"/>
            <a:ext cx="8704162" cy="2626243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sz="8000" b="1" i="1" dirty="0"/>
              <a:t>« Comment communiquer </a:t>
            </a:r>
          </a:p>
          <a:p>
            <a:r>
              <a:rPr lang="fr-FR" sz="8000" b="1" i="1" dirty="0"/>
              <a:t>avec le monde de la presse et les journalistes ? »</a:t>
            </a:r>
          </a:p>
          <a:p>
            <a:br>
              <a:rPr lang="fr-FR" sz="8000" dirty="0"/>
            </a:br>
            <a:r>
              <a:rPr lang="fr-FR" sz="8000" dirty="0"/>
              <a:t>Marc Vanesse</a:t>
            </a:r>
          </a:p>
          <a:p>
            <a:r>
              <a:rPr lang="fr-FR" sz="6400" dirty="0"/>
              <a:t>Journalisme d’investigation et Déontologie de l’information</a:t>
            </a:r>
          </a:p>
          <a:p>
            <a:r>
              <a:rPr lang="fr-FR" sz="6400" dirty="0"/>
              <a:t>(</a:t>
            </a:r>
            <a:r>
              <a:rPr lang="fr-FR" sz="6400" dirty="0" err="1"/>
              <a:t>ULiège</a:t>
            </a:r>
            <a:r>
              <a:rPr lang="fr-FR" sz="6400" dirty="0"/>
              <a:t>)</a:t>
            </a:r>
          </a:p>
          <a:p>
            <a:endParaRPr lang="fr-FR" sz="1000" dirty="0"/>
          </a:p>
          <a:p>
            <a:endParaRPr lang="fr-FR" sz="1000" dirty="0"/>
          </a:p>
          <a:p>
            <a:endParaRPr lang="fr-FR" sz="1000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481559" y="251366"/>
            <a:ext cx="8750461" cy="1843652"/>
          </a:xfrm>
        </p:spPr>
        <p:txBody>
          <a:bodyPr>
            <a:normAutofit fontScale="90000"/>
          </a:bodyPr>
          <a:lstStyle/>
          <a:p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r>
              <a:rPr lang="fr-FR" sz="5300" b="1" dirty="0"/>
              <a:t>La </a:t>
            </a:r>
            <a:r>
              <a:rPr lang="fr-FR" sz="5300" b="1" dirty="0" err="1"/>
              <a:t>bo</a:t>
            </a:r>
            <a:r>
              <a:rPr lang="nl-BE" sz="5300" b="1" dirty="0"/>
              <a:t>îte à outils de l’avocat</a:t>
            </a:r>
            <a:br>
              <a:rPr lang="nl-BE" sz="4000" dirty="0"/>
            </a:br>
            <a:br>
              <a:rPr lang="nl-BE" sz="4000" dirty="0"/>
            </a:br>
            <a:r>
              <a:rPr lang="nl-BE" sz="1800" dirty="0"/>
              <a:t>Colloque de l’ordre des avocats de Bruxelles – Atelier 5</a:t>
            </a:r>
            <a:br>
              <a:rPr lang="nl-BE" sz="1800" dirty="0"/>
            </a:br>
            <a:br>
              <a:rPr lang="nl-BE" sz="1800" dirty="0"/>
            </a:br>
            <a:r>
              <a:rPr lang="nl-BE" sz="1800" dirty="0"/>
              <a:t>(La Hulpe - 27 avril 2018)</a:t>
            </a:r>
            <a:br>
              <a:rPr lang="fr-FR" sz="4000" dirty="0"/>
            </a:br>
            <a:br>
              <a:rPr lang="fr-FR" sz="2400" dirty="0"/>
            </a:b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766988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Les fondamentaux journalistiques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L’information</a:t>
            </a:r>
          </a:p>
          <a:p>
            <a:r>
              <a:rPr lang="fr-FR" dirty="0"/>
              <a:t>Les genres journalistiques</a:t>
            </a:r>
          </a:p>
          <a:p>
            <a:r>
              <a:rPr lang="fr-FR" dirty="0"/>
              <a:t>Le fonctionnement d’une rédaction</a:t>
            </a:r>
          </a:p>
          <a:p>
            <a:r>
              <a:rPr lang="fr-FR" dirty="0"/>
              <a:t>Le travail du journaliste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331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1. L’information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25752" y="1701210"/>
            <a:ext cx="8534400" cy="47022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FR" b="1" i="1" dirty="0"/>
          </a:p>
          <a:p>
            <a:pPr marL="0" indent="0">
              <a:buNone/>
            </a:pPr>
            <a:r>
              <a:rPr lang="fr-FR" b="1" i="1" dirty="0"/>
              <a:t>« Le journalisme, c’est le contact et la distance »</a:t>
            </a:r>
          </a:p>
          <a:p>
            <a:pPr marL="0" indent="0">
              <a:buNone/>
            </a:pPr>
            <a:r>
              <a:rPr lang="fr-FR" i="1" dirty="0"/>
              <a:t>					</a:t>
            </a:r>
            <a:r>
              <a:rPr lang="fr-FR" sz="1600" i="1" dirty="0"/>
              <a:t>Hubert </a:t>
            </a:r>
            <a:r>
              <a:rPr lang="fr-FR" sz="1600" i="1" dirty="0" err="1"/>
              <a:t>Beuve-Méry</a:t>
            </a:r>
            <a:endParaRPr lang="fr-FR" sz="1600" i="1" dirty="0"/>
          </a:p>
          <a:p>
            <a:pPr marL="0" indent="0">
              <a:buNone/>
            </a:pPr>
            <a:r>
              <a:rPr lang="fr-FR" sz="1600" i="1" dirty="0"/>
              <a:t>					Fondateur du </a:t>
            </a:r>
            <a:r>
              <a:rPr lang="fr-FR" sz="1600" dirty="0"/>
              <a:t>Monde</a:t>
            </a:r>
          </a:p>
          <a:p>
            <a:pPr marL="0" indent="0">
              <a:buNone/>
            </a:pPr>
            <a:endParaRPr lang="fr-FR" sz="2000" i="1" dirty="0"/>
          </a:p>
          <a:p>
            <a:pPr marL="0" indent="0">
              <a:buNone/>
            </a:pPr>
            <a:r>
              <a:rPr lang="fr-FR" sz="2100" b="1" i="1" dirty="0"/>
              <a:t>« Il y a deux sortes de journalistes : ceux qui s’intéressent à ce qui intéresse le public; et ceux qui intéressent le public à ce qui les intéresse – et ce sont les grands »</a:t>
            </a:r>
          </a:p>
          <a:p>
            <a:pPr marL="0" indent="0">
              <a:buNone/>
            </a:pPr>
            <a:r>
              <a:rPr lang="fr-FR" sz="2000" i="1" dirty="0"/>
              <a:t>					</a:t>
            </a:r>
            <a:r>
              <a:rPr lang="fr-FR" sz="1600" i="1" dirty="0"/>
              <a:t>Gilbert Cesbron,</a:t>
            </a:r>
          </a:p>
          <a:p>
            <a:pPr marL="0" indent="0">
              <a:buNone/>
            </a:pPr>
            <a:r>
              <a:rPr lang="fr-FR" sz="1600" i="1" dirty="0"/>
              <a:t>					Ecrivain</a:t>
            </a:r>
          </a:p>
          <a:p>
            <a:pPr marL="0" indent="0">
              <a:buNone/>
            </a:pPr>
            <a:endParaRPr lang="fr-FR" sz="2000" i="1" dirty="0"/>
          </a:p>
          <a:p>
            <a:pPr marL="0" indent="0">
              <a:buNone/>
            </a:pPr>
            <a:r>
              <a:rPr lang="fr-FR" b="1" i="1" dirty="0"/>
              <a:t>« Photographier, c’est mettre sur la même ligne de mire la tête, l’œil et le cœur »</a:t>
            </a:r>
          </a:p>
          <a:p>
            <a:pPr marL="0" indent="0">
              <a:buNone/>
            </a:pPr>
            <a:r>
              <a:rPr lang="fr-FR" sz="2000" b="1" i="1" dirty="0"/>
              <a:t>				</a:t>
            </a:r>
            <a:r>
              <a:rPr lang="fr-FR" sz="2000" i="1" dirty="0"/>
              <a:t>	</a:t>
            </a:r>
            <a:r>
              <a:rPr lang="fr-FR" sz="1600" i="1" dirty="0"/>
              <a:t>Henri Cartier-Bresson,</a:t>
            </a:r>
          </a:p>
          <a:p>
            <a:pPr marL="0" indent="0">
              <a:buNone/>
            </a:pPr>
            <a:r>
              <a:rPr lang="fr-FR" sz="1600" i="1" dirty="0"/>
              <a:t>					Fondateur de l’agence Magnum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605035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1. L’information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L’information raconte ce qui se passe quelque part à un moment donné : un fait, un propos, un débat, une décision, un jugement, un projet…</a:t>
            </a:r>
          </a:p>
          <a:p>
            <a:endParaRPr lang="fr-FR" dirty="0"/>
          </a:p>
          <a:p>
            <a:r>
              <a:rPr lang="fr-FR" dirty="0"/>
              <a:t>La notion d’actualité repose sur le critère de la nouveauté (quoi de neuf ?)</a:t>
            </a:r>
          </a:p>
          <a:p>
            <a:endParaRPr lang="fr-FR" dirty="0"/>
          </a:p>
          <a:p>
            <a:r>
              <a:rPr lang="fr-FR" dirty="0"/>
              <a:t>La notion d’actualité repose aussi sur le critère de la rupture avec la normalité des choses : </a:t>
            </a:r>
            <a:r>
              <a:rPr lang="fr-FR" i="1" dirty="0"/>
              <a:t>« Un chien qui mord un homme, ce n’est pas une information. Mais un homme qui mord un chien, voilà une information! »</a:t>
            </a:r>
          </a:p>
        </p:txBody>
      </p:sp>
    </p:spTree>
    <p:extLst>
      <p:ext uri="{BB962C8B-B14F-4D97-AF65-F5344CB8AC3E}">
        <p14:creationId xmlns:p14="http://schemas.microsoft.com/office/powerpoint/2010/main" val="358407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2. Les genres journalistiques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25751" y="1724628"/>
            <a:ext cx="8842249" cy="51333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2300" b="1" dirty="0"/>
              <a:t>La relation factuelle</a:t>
            </a:r>
            <a:br>
              <a:rPr lang="fr-FR" sz="2300" b="1" dirty="0"/>
            </a:br>
            <a:endParaRPr lang="fr-FR" sz="2300" dirty="0"/>
          </a:p>
          <a:p>
            <a:r>
              <a:rPr lang="fr-FR" dirty="0"/>
              <a:t>Le compte-rendu</a:t>
            </a:r>
          </a:p>
          <a:p>
            <a:pPr marL="0" indent="0">
              <a:buNone/>
            </a:pPr>
            <a:r>
              <a:rPr lang="fr-FR" dirty="0"/>
              <a:t>(la conférence de presse, le conseil communal, le spectacle, le match…)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 reportage</a:t>
            </a:r>
          </a:p>
          <a:p>
            <a:pPr marL="0" indent="0">
              <a:buNone/>
            </a:pPr>
            <a:r>
              <a:rPr lang="fr-FR" dirty="0"/>
              <a:t>(le journaliste devient le témoin direct de l’événement en allant sur le terrain : sens de l’observation, importance du vécu, contact avec les gens, inventivité, débrouillardise…)</a:t>
            </a:r>
          </a:p>
          <a:p>
            <a:endParaRPr lang="fr-FR" dirty="0"/>
          </a:p>
          <a:p>
            <a:r>
              <a:rPr lang="fr-FR" dirty="0"/>
              <a:t>L’interview</a:t>
            </a:r>
          </a:p>
          <a:p>
            <a:pPr marL="0" indent="0">
              <a:buNone/>
            </a:pPr>
            <a:r>
              <a:rPr lang="fr-FR" dirty="0"/>
              <a:t>(la rencontre à chaud, l’entretien avec un expert, les questions…)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 portrait</a:t>
            </a:r>
          </a:p>
          <a:p>
            <a:pPr marL="0" indent="0">
              <a:buNone/>
            </a:pPr>
            <a:r>
              <a:rPr lang="fr-FR" dirty="0"/>
              <a:t>(d’une personnalité, d’un parti, d’une institution, d’une ville, d’une œuvre…)</a:t>
            </a:r>
          </a:p>
          <a:p>
            <a:endParaRPr lang="fr-FR" dirty="0"/>
          </a:p>
          <a:p>
            <a:r>
              <a:rPr lang="fr-FR" dirty="0"/>
              <a:t>L’enquête</a:t>
            </a:r>
          </a:p>
          <a:p>
            <a:pPr marL="0" indent="0">
              <a:buNone/>
            </a:pPr>
            <a:r>
              <a:rPr lang="fr-FR" dirty="0"/>
              <a:t>(une recherche fouillée, un dossier complexe, des sources nombreuses, des exclusivités, révélations…)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329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2. Les genres journalistiques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25752" y="1527048"/>
            <a:ext cx="8503920" cy="4572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br>
              <a:rPr lang="fr-FR" b="1" dirty="0"/>
            </a:br>
            <a:r>
              <a:rPr lang="fr-FR" sz="2600" b="1" dirty="0"/>
              <a:t>Les opinions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Arial"/>
              <a:buChar char="•"/>
            </a:pPr>
            <a:r>
              <a:rPr lang="fr-FR" dirty="0"/>
              <a:t>Le billet d’humeur (coup de cœur, coup de gueule)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r>
              <a:rPr lang="fr-FR" dirty="0"/>
              <a:t>Le commentaire (un regard ciblé sur un élément précis de l’actu)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r>
              <a:rPr lang="fr-FR" dirty="0"/>
              <a:t>L’éditorial (une opinion sur un fait important qui engage le journal)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r>
              <a:rPr lang="fr-FR" dirty="0"/>
              <a:t>L’éclairage, l’analyse (une réflexion nourrie sur l’actualité)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r>
              <a:rPr lang="fr-FR" dirty="0"/>
              <a:t>La carte blanche (un avis extérieur)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r>
              <a:rPr lang="fr-FR" dirty="0"/>
              <a:t>Le blog (une écriture plus personnelle, plus engagée)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r>
              <a:rPr lang="fr-FR" dirty="0"/>
              <a:t>Le forum (un débat, une discussion, un éventail d’avis extérieurs)</a:t>
            </a:r>
          </a:p>
        </p:txBody>
      </p:sp>
    </p:spTree>
    <p:extLst>
      <p:ext uri="{BB962C8B-B14F-4D97-AF65-F5344CB8AC3E}">
        <p14:creationId xmlns:p14="http://schemas.microsoft.com/office/powerpoint/2010/main" val="530653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3. Le fonctionnement d’une rédaction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fr-FR" sz="2000" dirty="0"/>
              <a:t>Une organisation indispensable</a:t>
            </a:r>
            <a:br>
              <a:rPr lang="fr-FR" sz="2000" dirty="0"/>
            </a:b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Une hiérarchisation solide</a:t>
            </a:r>
            <a:br>
              <a:rPr lang="fr-FR" sz="2000" dirty="0"/>
            </a:b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Un chemin de fer, une conduite</a:t>
            </a:r>
            <a:br>
              <a:rPr lang="fr-FR" sz="2000" dirty="0"/>
            </a:b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Une signalétique au service du lecteur</a:t>
            </a:r>
            <a:br>
              <a:rPr lang="fr-FR" sz="2000" dirty="0"/>
            </a:b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Une charte graphique rigoureuse</a:t>
            </a:r>
            <a:br>
              <a:rPr lang="fr-FR" sz="2000" dirty="0"/>
            </a:b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Une mise en page/mise en forme soignée</a:t>
            </a:r>
            <a:br>
              <a:rPr lang="fr-FR" sz="2000" dirty="0"/>
            </a:b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Une personnalité affichée : le fond et la forme</a:t>
            </a:r>
            <a:br>
              <a:rPr lang="fr-FR" sz="2000" dirty="0"/>
            </a:br>
            <a:endParaRPr lang="fr-FR" sz="2000" dirty="0"/>
          </a:p>
          <a:p>
            <a:pPr>
              <a:buFontTx/>
              <a:buChar char="-"/>
            </a:pPr>
            <a:r>
              <a:rPr lang="fr-FR" sz="2000" dirty="0"/>
              <a:t>Une iconographie (montage, photos, infographies, dessins)</a:t>
            </a:r>
          </a:p>
        </p:txBody>
      </p:sp>
    </p:spTree>
    <p:extLst>
      <p:ext uri="{BB962C8B-B14F-4D97-AF65-F5344CB8AC3E}">
        <p14:creationId xmlns:p14="http://schemas.microsoft.com/office/powerpoint/2010/main" val="921460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4. Le travail du journaliste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sz="2200" dirty="0"/>
              <a:t>Choix du sujet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Choix de l’angle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Choix du genre journalistique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Contacts préalables + documentation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Travail des sources privilégiées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Reportage de terrain (observation, immersion, interviews, témoignages)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Vérification, recoupement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Complément d’information (experts, avis contradictoires)</a:t>
            </a:r>
            <a:br>
              <a:rPr lang="fr-FR" sz="2200" dirty="0"/>
            </a:br>
            <a:endParaRPr lang="fr-FR" sz="2200" dirty="0"/>
          </a:p>
          <a:p>
            <a:r>
              <a:rPr lang="fr-FR" sz="2200" dirty="0"/>
              <a:t>Rédaction/montage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3333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4. Le travail du journaliste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2000" b="1" dirty="0"/>
          </a:p>
          <a:p>
            <a:pPr marL="0" indent="0">
              <a:buNone/>
            </a:pPr>
            <a:endParaRPr lang="fr-FR" sz="2000" b="1" dirty="0"/>
          </a:p>
          <a:p>
            <a:pPr marL="0" indent="0">
              <a:buNone/>
            </a:pPr>
            <a:endParaRPr lang="fr-FR" sz="2000" b="1" dirty="0"/>
          </a:p>
          <a:p>
            <a:pPr marL="0" indent="0">
              <a:buNone/>
            </a:pPr>
            <a:r>
              <a:rPr lang="fr-FR" sz="2000" b="1" dirty="0"/>
              <a:t>	</a:t>
            </a:r>
            <a:r>
              <a:rPr lang="fr-FR" sz="2000" b="1" i="1" dirty="0"/>
              <a:t>« Notre métier n’est pas de faire plaisir, </a:t>
            </a:r>
          </a:p>
          <a:p>
            <a:pPr marL="0" indent="0">
              <a:buNone/>
            </a:pPr>
            <a:r>
              <a:rPr lang="fr-FR" sz="2000" b="1" i="1" dirty="0"/>
              <a:t>	non plus de faire du tort, </a:t>
            </a:r>
          </a:p>
          <a:p>
            <a:pPr marL="0" indent="0">
              <a:buNone/>
            </a:pPr>
            <a:r>
              <a:rPr lang="fr-FR" sz="2000" b="1" i="1" dirty="0"/>
              <a:t>	il est de porter la plume dans la plaie. »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1400" dirty="0"/>
              <a:t>						</a:t>
            </a:r>
            <a:r>
              <a:rPr lang="fr-FR" sz="1400" i="1" dirty="0"/>
              <a:t>Albert Londres </a:t>
            </a:r>
            <a:br>
              <a:rPr lang="fr-FR" sz="1400" i="1" dirty="0"/>
            </a:br>
            <a:r>
              <a:rPr lang="fr-FR" sz="1400" i="1" dirty="0"/>
              <a:t>						(« Terre d’ébène », 1922)</a:t>
            </a:r>
          </a:p>
        </p:txBody>
      </p:sp>
    </p:spTree>
    <p:extLst>
      <p:ext uri="{BB962C8B-B14F-4D97-AF65-F5344CB8AC3E}">
        <p14:creationId xmlns:p14="http://schemas.microsoft.com/office/powerpoint/2010/main" val="107169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Type de bois</Template>
  <TotalTime>25</TotalTime>
  <Words>124</Words>
  <Application>Microsoft Macintosh PowerPoint</Application>
  <PresentationFormat>Grand écran</PresentationFormat>
  <Paragraphs>96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Rockwell</vt:lpstr>
      <vt:lpstr>Rockwell Condensed</vt:lpstr>
      <vt:lpstr>Rockwell Extra Bold</vt:lpstr>
      <vt:lpstr>Wingdings</vt:lpstr>
      <vt:lpstr>Type de bois</vt:lpstr>
      <vt:lpstr>            La boîte à outils de l’avocat  Colloque de l’ordre des avocats de Bruxelles – Atelier 5  (La Hulpe - 27 avril 2018)  </vt:lpstr>
      <vt:lpstr>Les fondamentaux journalistiques</vt:lpstr>
      <vt:lpstr>1. L’information</vt:lpstr>
      <vt:lpstr>1. L’information</vt:lpstr>
      <vt:lpstr>2. Les genres journalistiques</vt:lpstr>
      <vt:lpstr>2. Les genres journalistiques</vt:lpstr>
      <vt:lpstr>3. Le fonctionnement d’une rédaction</vt:lpstr>
      <vt:lpstr>4. Le travail du journaliste</vt:lpstr>
      <vt:lpstr>4. Le travail du journaliste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La boîte à outil de l’avocat (27 avril 2018)  </dc:title>
  <dc:creator>Utilisateur de Microsoft Office</dc:creator>
  <cp:lastModifiedBy>Utilisateur de Microsoft Office</cp:lastModifiedBy>
  <cp:revision>12</cp:revision>
  <dcterms:created xsi:type="dcterms:W3CDTF">2018-04-23T13:12:42Z</dcterms:created>
  <dcterms:modified xsi:type="dcterms:W3CDTF">2018-04-29T12:23:40Z</dcterms:modified>
</cp:coreProperties>
</file>