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0" r:id="rId3"/>
    <p:sldId id="307" r:id="rId4"/>
    <p:sldId id="318" r:id="rId5"/>
    <p:sldId id="306" r:id="rId6"/>
    <p:sldId id="301" r:id="rId7"/>
    <p:sldId id="309" r:id="rId8"/>
    <p:sldId id="310" r:id="rId9"/>
    <p:sldId id="314" r:id="rId10"/>
    <p:sldId id="315" r:id="rId11"/>
    <p:sldId id="316" r:id="rId12"/>
    <p:sldId id="317" r:id="rId13"/>
    <p:sldId id="319" r:id="rId14"/>
    <p:sldId id="320" r:id="rId15"/>
    <p:sldId id="302" r:id="rId16"/>
    <p:sldId id="258" r:id="rId17"/>
    <p:sldId id="266" r:id="rId18"/>
    <p:sldId id="267" r:id="rId19"/>
    <p:sldId id="259" r:id="rId20"/>
    <p:sldId id="270" r:id="rId21"/>
    <p:sldId id="271" r:id="rId22"/>
    <p:sldId id="272" r:id="rId23"/>
    <p:sldId id="273" r:id="rId24"/>
    <p:sldId id="274" r:id="rId25"/>
    <p:sldId id="287" r:id="rId26"/>
    <p:sldId id="323" r:id="rId27"/>
    <p:sldId id="321" r:id="rId28"/>
    <p:sldId id="32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1" d="100"/>
          <a:sy n="91" d="100"/>
        </p:scale>
        <p:origin x="534" y="9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Prolégomènes à une généalogie conceptuelle</a:t>
            </a:r>
            <a:endParaRPr lang="fr-BE" dirty="0"/>
          </a:p>
        </p:txBody>
      </p:sp>
      <p:sp>
        <p:nvSpPr>
          <p:cNvPr id="3" name="Sous-titre 2"/>
          <p:cNvSpPr>
            <a:spLocks noGrp="1"/>
          </p:cNvSpPr>
          <p:nvPr>
            <p:ph type="subTitle" idx="1"/>
          </p:nvPr>
        </p:nvSpPr>
        <p:spPr/>
        <p:txBody>
          <a:bodyPr/>
          <a:lstStyle/>
          <a:p>
            <a:r>
              <a:rPr lang="fr-FR" dirty="0" smtClean="0"/>
              <a:t>Quelques pistes pour une analyse discursive de la formalisation en Sciences du langage</a:t>
            </a:r>
            <a:endParaRPr lang="fr-BE" dirty="0"/>
          </a:p>
        </p:txBody>
      </p:sp>
    </p:spTree>
    <p:extLst>
      <p:ext uri="{BB962C8B-B14F-4D97-AF65-F5344CB8AC3E}">
        <p14:creationId xmlns:p14="http://schemas.microsoft.com/office/powerpoint/2010/main" val="1612177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2.2 Les savoirs mobilisés</a:t>
            </a:r>
            <a:endParaRPr lang="fr-BE" dirty="0"/>
          </a:p>
        </p:txBody>
      </p:sp>
      <p:sp>
        <p:nvSpPr>
          <p:cNvPr id="3" name="Espace réservé du contenu 2"/>
          <p:cNvSpPr>
            <a:spLocks noGrp="1"/>
          </p:cNvSpPr>
          <p:nvPr>
            <p:ph idx="1"/>
          </p:nvPr>
        </p:nvSpPr>
        <p:spPr/>
        <p:txBody>
          <a:bodyPr/>
          <a:lstStyle/>
          <a:p>
            <a:r>
              <a:rPr lang="fr-FR" dirty="0" smtClean="0"/>
              <a:t>Focus sur l’approche discursive : </a:t>
            </a:r>
          </a:p>
          <a:p>
            <a:pPr lvl="1" algn="just"/>
            <a:r>
              <a:rPr lang="fr-FR" dirty="0" smtClean="0"/>
              <a:t>« </a:t>
            </a:r>
            <a:r>
              <a:rPr lang="fr-BE" dirty="0"/>
              <a:t>En quoi les analyses linguistiques du discours scientifique peuvent-elles éclairer l’activité scientifique et ses enjeux de connaissance </a:t>
            </a:r>
            <a:r>
              <a:rPr lang="fr-BE" dirty="0" smtClean="0"/>
              <a:t>? » (</a:t>
            </a:r>
            <a:r>
              <a:rPr lang="fr-BE" dirty="0" err="1" smtClean="0"/>
              <a:t>Rinck</a:t>
            </a:r>
            <a:r>
              <a:rPr lang="fr-BE" dirty="0" smtClean="0"/>
              <a:t>, 2010, p. 427)</a:t>
            </a:r>
          </a:p>
          <a:p>
            <a:pPr lvl="1" algn="just"/>
            <a:r>
              <a:rPr lang="fr-FR" dirty="0" smtClean="0"/>
              <a:t>« </a:t>
            </a:r>
            <a:r>
              <a:rPr lang="fr-BE" dirty="0" smtClean="0"/>
              <a:t>Mettre </a:t>
            </a:r>
            <a:r>
              <a:rPr lang="fr-BE" dirty="0"/>
              <a:t>en relation les </a:t>
            </a:r>
            <a:r>
              <a:rPr lang="fr-BE" b="1" dirty="0"/>
              <a:t>caractéristiques linguistiques</a:t>
            </a:r>
            <a:r>
              <a:rPr lang="fr-BE" dirty="0"/>
              <a:t> des textes oraux ou écrits avec les </a:t>
            </a:r>
            <a:r>
              <a:rPr lang="fr-BE" b="1" dirty="0"/>
              <a:t>pratiques</a:t>
            </a:r>
            <a:r>
              <a:rPr lang="fr-BE" dirty="0"/>
              <a:t> où ces textes sont produits et interprétés ; elles imposent donc à la fois un ancrage empirique fort, c’est-à-dire des observations linguistiques et un questionnement sur ce qui se joue à travers les </a:t>
            </a:r>
            <a:r>
              <a:rPr lang="fr-BE" dirty="0" smtClean="0"/>
              <a:t>textes</a:t>
            </a:r>
            <a:r>
              <a:rPr lang="fr-BE" dirty="0"/>
              <a:t> </a:t>
            </a:r>
            <a:r>
              <a:rPr lang="fr-BE" dirty="0" smtClean="0"/>
              <a:t>[…] , </a:t>
            </a:r>
            <a:r>
              <a:rPr lang="fr-BE" dirty="0"/>
              <a:t>notamment </a:t>
            </a:r>
            <a:r>
              <a:rPr lang="fr-BE" b="1" dirty="0"/>
              <a:t>socio-institutionnels</a:t>
            </a:r>
            <a:r>
              <a:rPr lang="fr-BE" dirty="0"/>
              <a:t> et </a:t>
            </a:r>
            <a:r>
              <a:rPr lang="fr-BE" b="1" dirty="0" err="1" smtClean="0"/>
              <a:t>socio-cognitifs</a:t>
            </a:r>
            <a:r>
              <a:rPr lang="fr-BE" dirty="0" smtClean="0"/>
              <a:t>. (</a:t>
            </a:r>
            <a:r>
              <a:rPr lang="fr-BE" dirty="0" err="1" smtClean="0"/>
              <a:t>Rinck</a:t>
            </a:r>
            <a:r>
              <a:rPr lang="fr-BE" dirty="0" smtClean="0"/>
              <a:t>, </a:t>
            </a:r>
            <a:r>
              <a:rPr lang="fr-BE" i="1" dirty="0" smtClean="0"/>
              <a:t>idem</a:t>
            </a:r>
            <a:r>
              <a:rPr lang="fr-BE" dirty="0" smtClean="0"/>
              <a:t>).</a:t>
            </a:r>
          </a:p>
          <a:p>
            <a:pPr lvl="1" algn="just"/>
            <a:r>
              <a:rPr lang="fr-FR" dirty="0" smtClean="0"/>
              <a:t>Implique d’appréhender les </a:t>
            </a:r>
            <a:r>
              <a:rPr lang="fr-FR" b="1" dirty="0" smtClean="0"/>
              <a:t>conditions de production </a:t>
            </a:r>
            <a:r>
              <a:rPr lang="fr-FR" dirty="0" smtClean="0"/>
              <a:t>d’un discours</a:t>
            </a:r>
            <a:r>
              <a:rPr lang="fr-FR" dirty="0"/>
              <a:t> </a:t>
            </a:r>
            <a:r>
              <a:rPr lang="fr-FR" dirty="0" smtClean="0"/>
              <a:t>(Jacobi, 1984).</a:t>
            </a:r>
            <a:endParaRPr lang="fr-BE" dirty="0"/>
          </a:p>
        </p:txBody>
      </p:sp>
    </p:spTree>
    <p:extLst>
      <p:ext uri="{BB962C8B-B14F-4D97-AF65-F5344CB8AC3E}">
        <p14:creationId xmlns:p14="http://schemas.microsoft.com/office/powerpoint/2010/main" val="393600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2.2 Les savoirs mobilisés</a:t>
            </a:r>
            <a:endParaRPr lang="fr-BE" dirty="0"/>
          </a:p>
        </p:txBody>
      </p:sp>
      <p:sp>
        <p:nvSpPr>
          <p:cNvPr id="3" name="Espace réservé du contenu 2"/>
          <p:cNvSpPr>
            <a:spLocks noGrp="1"/>
          </p:cNvSpPr>
          <p:nvPr>
            <p:ph idx="1"/>
          </p:nvPr>
        </p:nvSpPr>
        <p:spPr/>
        <p:txBody>
          <a:bodyPr>
            <a:normAutofit/>
          </a:bodyPr>
          <a:lstStyle/>
          <a:p>
            <a:r>
              <a:rPr lang="fr-FR" dirty="0" smtClean="0"/>
              <a:t>Focus sur l’approche épistémologique/interne</a:t>
            </a:r>
          </a:p>
          <a:p>
            <a:pPr lvl="1" algn="just"/>
            <a:r>
              <a:rPr lang="fr-FR" dirty="0" smtClean="0"/>
              <a:t>Modélisation de l’ensemble des connaissances propres à un champ (épistémè) </a:t>
            </a:r>
            <a:r>
              <a:rPr lang="fr-FR" dirty="0" smtClean="0">
                <a:sym typeface="Wingdings" panose="05000000000000000000" pitchFamily="2" charset="2"/>
              </a:rPr>
              <a:t> </a:t>
            </a:r>
            <a:r>
              <a:rPr lang="fr-FR" dirty="0" smtClean="0"/>
              <a:t>Considérer cet ensemble indépendamment de son actualisation, de son empirie et de ses aspects immanents. Il s’agit d’une visée modélisatrice et descriptive qui vise à étudier la cohérence interne de l’épistémè. </a:t>
            </a:r>
          </a:p>
          <a:p>
            <a:pPr lvl="1"/>
            <a:r>
              <a:rPr lang="fr-BE" dirty="0" smtClean="0"/>
              <a:t>« Etudie </a:t>
            </a:r>
            <a:r>
              <a:rPr lang="fr-BE" dirty="0"/>
              <a:t>de manière critique la méthode scientifique, les formes logiques et modes d'inférence utilisés en science, de même que les principes, concepts fondamentaux, théories et résultats des diverses sciences, afin de déterminer leur origine logique, leur valeur et leur portée </a:t>
            </a:r>
            <a:r>
              <a:rPr lang="fr-BE" dirty="0" smtClean="0"/>
              <a:t>objective ». (</a:t>
            </a:r>
            <a:r>
              <a:rPr lang="fr-BE" dirty="0"/>
              <a:t>Robert </a:t>
            </a:r>
            <a:r>
              <a:rPr lang="fr-BE" dirty="0" smtClean="0"/>
              <a:t>Nadeau, 1999). </a:t>
            </a:r>
            <a:endParaRPr lang="fr-BE" dirty="0"/>
          </a:p>
        </p:txBody>
      </p:sp>
    </p:spTree>
    <p:extLst>
      <p:ext uri="{BB962C8B-B14F-4D97-AF65-F5344CB8AC3E}">
        <p14:creationId xmlns:p14="http://schemas.microsoft.com/office/powerpoint/2010/main" val="3292139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2.2 Les savoirs mobilisés </a:t>
            </a:r>
            <a:endParaRPr lang="fr-BE" dirty="0"/>
          </a:p>
        </p:txBody>
      </p:sp>
      <p:sp>
        <p:nvSpPr>
          <p:cNvPr id="3" name="Espace réservé du contenu 2"/>
          <p:cNvSpPr>
            <a:spLocks noGrp="1"/>
          </p:cNvSpPr>
          <p:nvPr>
            <p:ph idx="1"/>
          </p:nvPr>
        </p:nvSpPr>
        <p:spPr/>
        <p:txBody>
          <a:bodyPr>
            <a:normAutofit/>
          </a:bodyPr>
          <a:lstStyle/>
          <a:p>
            <a:r>
              <a:rPr lang="fr-FR" dirty="0" smtClean="0"/>
              <a:t>Focus sur l’approche sociologique / externe : </a:t>
            </a:r>
            <a:endParaRPr lang="fr-FR" i="1" dirty="0" smtClean="0"/>
          </a:p>
          <a:p>
            <a:pPr lvl="1" algn="just"/>
            <a:r>
              <a:rPr lang="fr-FR" dirty="0" smtClean="0">
                <a:sym typeface="Wingdings" panose="05000000000000000000" pitchFamily="2" charset="2"/>
              </a:rPr>
              <a:t>Grande transformation dans le champ de la philosophie, de l’histoire et de la sociologie des sciences ces trente dernières années. Les </a:t>
            </a:r>
            <a:r>
              <a:rPr lang="fr-FR" i="1" dirty="0" smtClean="0">
                <a:sym typeface="Wingdings" panose="05000000000000000000" pitchFamily="2" charset="2"/>
              </a:rPr>
              <a:t>sciences </a:t>
            </a:r>
            <a:r>
              <a:rPr lang="fr-FR" i="1" dirty="0" err="1" smtClean="0">
                <a:sym typeface="Wingdings" panose="05000000000000000000" pitchFamily="2" charset="2"/>
              </a:rPr>
              <a:t>studies</a:t>
            </a:r>
            <a:r>
              <a:rPr lang="fr-FR" dirty="0" smtClean="0">
                <a:sym typeface="Wingdings" panose="05000000000000000000" pitchFamily="2" charset="2"/>
              </a:rPr>
              <a:t> sont au cœur de plusieurs </a:t>
            </a:r>
            <a:r>
              <a:rPr lang="fr-FR" i="1" dirty="0" smtClean="0">
                <a:sym typeface="Wingdings" panose="05000000000000000000" pitchFamily="2" charset="2"/>
              </a:rPr>
              <a:t>science</a:t>
            </a:r>
            <a:r>
              <a:rPr lang="fr-FR" dirty="0" smtClean="0">
                <a:sym typeface="Wingdings" panose="05000000000000000000" pitchFamily="2" charset="2"/>
              </a:rPr>
              <a:t> </a:t>
            </a:r>
            <a:r>
              <a:rPr lang="fr-FR" i="1" dirty="0" err="1" smtClean="0">
                <a:sym typeface="Wingdings" panose="05000000000000000000" pitchFamily="2" charset="2"/>
              </a:rPr>
              <a:t>war</a:t>
            </a:r>
            <a:r>
              <a:rPr lang="fr-FR" i="1" dirty="0" smtClean="0">
                <a:sym typeface="Wingdings" panose="05000000000000000000" pitchFamily="2" charset="2"/>
              </a:rPr>
              <a:t> </a:t>
            </a:r>
            <a:r>
              <a:rPr lang="fr-FR" dirty="0" smtClean="0">
                <a:sym typeface="Wingdings" panose="05000000000000000000" pitchFamily="2" charset="2"/>
              </a:rPr>
              <a:t>et ont gagné plus tardivement en légitimité dans le milieu francophone. </a:t>
            </a:r>
          </a:p>
          <a:p>
            <a:pPr lvl="1"/>
            <a:r>
              <a:rPr lang="fr-FR" dirty="0" smtClean="0">
                <a:sym typeface="Wingdings" panose="05000000000000000000" pitchFamily="2" charset="2"/>
              </a:rPr>
              <a:t>Plusieurs auteurs ont permis cette reconnaissance : Bruno </a:t>
            </a:r>
            <a:r>
              <a:rPr lang="fr-FR" dirty="0" err="1" smtClean="0">
                <a:sym typeface="Wingdings" panose="05000000000000000000" pitchFamily="2" charset="2"/>
              </a:rPr>
              <a:t>Latour</a:t>
            </a:r>
            <a:r>
              <a:rPr lang="fr-FR" dirty="0" smtClean="0">
                <a:sym typeface="Wingdings" panose="05000000000000000000" pitchFamily="2" charset="2"/>
              </a:rPr>
              <a:t>, Michel </a:t>
            </a:r>
            <a:r>
              <a:rPr lang="fr-FR" dirty="0" err="1" smtClean="0">
                <a:sym typeface="Wingdings" panose="05000000000000000000" pitchFamily="2" charset="2"/>
              </a:rPr>
              <a:t>Callon</a:t>
            </a:r>
            <a:r>
              <a:rPr lang="fr-FR" dirty="0" smtClean="0">
                <a:sym typeface="Wingdings" panose="05000000000000000000" pitchFamily="2" charset="2"/>
              </a:rPr>
              <a:t>, Dominique </a:t>
            </a:r>
            <a:r>
              <a:rPr lang="fr-FR" dirty="0" err="1" smtClean="0">
                <a:sym typeface="Wingdings" panose="05000000000000000000" pitchFamily="2" charset="2"/>
              </a:rPr>
              <a:t>Pestre</a:t>
            </a:r>
            <a:r>
              <a:rPr lang="fr-FR" dirty="0" smtClean="0">
                <a:sym typeface="Wingdings" panose="05000000000000000000" pitchFamily="2" charset="2"/>
              </a:rPr>
              <a:t>. .</a:t>
            </a:r>
          </a:p>
          <a:p>
            <a:pPr lvl="1" algn="just"/>
            <a:r>
              <a:rPr lang="fr-FR" dirty="0" smtClean="0">
                <a:sym typeface="Wingdings" panose="05000000000000000000" pitchFamily="2" charset="2"/>
              </a:rPr>
              <a:t>« La science est ainsi abordée comme une institution – et plus seulement comme un savoir. Elle est abordée comme un ensemble de </a:t>
            </a:r>
            <a:r>
              <a:rPr lang="fr-FR" i="1" dirty="0" smtClean="0">
                <a:sym typeface="Wingdings" panose="05000000000000000000" pitchFamily="2" charset="2"/>
              </a:rPr>
              <a:t>pratiques</a:t>
            </a:r>
            <a:r>
              <a:rPr lang="fr-FR" dirty="0" smtClean="0">
                <a:sym typeface="Wingdings" panose="05000000000000000000" pitchFamily="2" charset="2"/>
              </a:rPr>
              <a:t> et de </a:t>
            </a:r>
            <a:r>
              <a:rPr lang="fr-FR" i="1" dirty="0" smtClean="0">
                <a:sym typeface="Wingdings" panose="05000000000000000000" pitchFamily="2" charset="2"/>
              </a:rPr>
              <a:t>faire</a:t>
            </a:r>
            <a:r>
              <a:rPr lang="fr-FR" dirty="0" smtClean="0">
                <a:sym typeface="Wingdings" panose="05000000000000000000" pitchFamily="2" charset="2"/>
              </a:rPr>
              <a:t>, au laboratoire et sur le terrain ». </a:t>
            </a:r>
            <a:endParaRPr lang="fr-BE" dirty="0">
              <a:sym typeface="Wingdings" panose="05000000000000000000" pitchFamily="2" charset="2"/>
            </a:endParaRPr>
          </a:p>
        </p:txBody>
      </p:sp>
    </p:spTree>
    <p:extLst>
      <p:ext uri="{BB962C8B-B14F-4D97-AF65-F5344CB8AC3E}">
        <p14:creationId xmlns:p14="http://schemas.microsoft.com/office/powerpoint/2010/main" val="969861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2.3 La part de discours, la part de science</a:t>
            </a:r>
            <a:endParaRPr lang="fr-BE" dirty="0"/>
          </a:p>
        </p:txBody>
      </p:sp>
      <p:sp>
        <p:nvSpPr>
          <p:cNvPr id="3" name="Espace réservé du contenu 2"/>
          <p:cNvSpPr>
            <a:spLocks noGrp="1"/>
          </p:cNvSpPr>
          <p:nvPr>
            <p:ph idx="1"/>
          </p:nvPr>
        </p:nvSpPr>
        <p:spPr/>
        <p:txBody>
          <a:bodyPr>
            <a:normAutofit fontScale="92500"/>
          </a:bodyPr>
          <a:lstStyle/>
          <a:p>
            <a:r>
              <a:rPr lang="fr-FR" dirty="0" smtClean="0"/>
              <a:t>Quelle différence entre ce que nous nommons épistémologie et les </a:t>
            </a:r>
            <a:r>
              <a:rPr lang="fr-FR" i="1" dirty="0" smtClean="0"/>
              <a:t>science </a:t>
            </a:r>
            <a:r>
              <a:rPr lang="fr-FR" i="1" dirty="0" err="1" smtClean="0"/>
              <a:t>studies</a:t>
            </a:r>
            <a:r>
              <a:rPr lang="fr-FR" dirty="0"/>
              <a:t> </a:t>
            </a:r>
            <a:r>
              <a:rPr lang="fr-FR" dirty="0" smtClean="0"/>
              <a:t>?</a:t>
            </a:r>
          </a:p>
          <a:p>
            <a:pPr lvl="1" algn="just"/>
            <a:r>
              <a:rPr lang="fr-FR" dirty="0" smtClean="0"/>
              <a:t>« On peut dire que la science </a:t>
            </a:r>
            <a:r>
              <a:rPr lang="fr-FR" i="1" dirty="0" smtClean="0"/>
              <a:t>est, </a:t>
            </a:r>
            <a:r>
              <a:rPr lang="fr-FR" dirty="0" smtClean="0"/>
              <a:t>qu’elle existe de façon évidente, qu’elle est une activité à la logique de développement autonome […]. On peut dire ce qu’est la règle qui préside au fonctionnement de l’entité « science », ce qu’est sa dynamique intrinsèque, comment </a:t>
            </a:r>
            <a:r>
              <a:rPr lang="fr-FR" i="1" dirty="0" smtClean="0"/>
              <a:t>la </a:t>
            </a:r>
            <a:r>
              <a:rPr lang="fr-FR" dirty="0" smtClean="0"/>
              <a:t>science marche en tant que système doué d’une logique propre ». (</a:t>
            </a:r>
            <a:r>
              <a:rPr lang="fr-FR" dirty="0" err="1" smtClean="0"/>
              <a:t>Pestre</a:t>
            </a:r>
            <a:r>
              <a:rPr lang="fr-FR" dirty="0" smtClean="0"/>
              <a:t>, p.5)</a:t>
            </a:r>
          </a:p>
          <a:p>
            <a:pPr lvl="1" algn="just"/>
            <a:r>
              <a:rPr lang="fr-FR" dirty="0" smtClean="0"/>
              <a:t>« Par opposition, […] [les sciences </a:t>
            </a:r>
            <a:r>
              <a:rPr lang="fr-FR" dirty="0" err="1" smtClean="0"/>
              <a:t>studies</a:t>
            </a:r>
            <a:r>
              <a:rPr lang="fr-FR" dirty="0" smtClean="0"/>
              <a:t>] propose[nt] des images plus variées des dynamiques scientifiques. Prise dans des activités et relations sociales diversifiées, répondant à des objectifs multiples, la « science » perd de sa singularité, […] elle n’est plus mue seulement de l’intérieur, […] en bref, elle est sans essence ». </a:t>
            </a:r>
            <a:endParaRPr lang="fr-BE" dirty="0"/>
          </a:p>
        </p:txBody>
      </p:sp>
    </p:spTree>
    <p:extLst>
      <p:ext uri="{BB962C8B-B14F-4D97-AF65-F5344CB8AC3E}">
        <p14:creationId xmlns:p14="http://schemas.microsoft.com/office/powerpoint/2010/main" val="2792102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2.3 La part de discours, la part de science</a:t>
            </a:r>
            <a:endParaRPr lang="fr-BE" dirty="0"/>
          </a:p>
        </p:txBody>
      </p:sp>
      <p:sp>
        <p:nvSpPr>
          <p:cNvPr id="3" name="Espace réservé du contenu 2"/>
          <p:cNvSpPr>
            <a:spLocks noGrp="1"/>
          </p:cNvSpPr>
          <p:nvPr>
            <p:ph idx="1"/>
          </p:nvPr>
        </p:nvSpPr>
        <p:spPr/>
        <p:txBody>
          <a:bodyPr>
            <a:normAutofit lnSpcReduction="10000"/>
          </a:bodyPr>
          <a:lstStyle/>
          <a:p>
            <a:r>
              <a:rPr lang="fr-FR" dirty="0" smtClean="0"/>
              <a:t>Comment articuler les différents aspects ? </a:t>
            </a:r>
          </a:p>
          <a:p>
            <a:pPr lvl="1" algn="just"/>
            <a:r>
              <a:rPr lang="fr-FR" dirty="0" smtClean="0"/>
              <a:t>Les </a:t>
            </a:r>
            <a:r>
              <a:rPr lang="fr-FR" i="1" dirty="0" smtClean="0"/>
              <a:t>science </a:t>
            </a:r>
            <a:r>
              <a:rPr lang="fr-FR" i="1" dirty="0" err="1" smtClean="0"/>
              <a:t>studies</a:t>
            </a:r>
            <a:r>
              <a:rPr lang="fr-FR" i="1" dirty="0" smtClean="0"/>
              <a:t> </a:t>
            </a:r>
            <a:r>
              <a:rPr lang="fr-FR" dirty="0" smtClean="0"/>
              <a:t>nous permettent d’appréhender la pratique du chercheur, les conditions de production du savoir scientifique ainsi que les stratégies de légitimation et d’ institutionnalisation  mises en place par les chercheurs, en lien avec le contexte extrascientifique, tel que le contexte socio-économique, politique, discours hégémoniques, plans prospectifs (FP7, Horizon2020, etc.). </a:t>
            </a:r>
          </a:p>
          <a:p>
            <a:pPr lvl="1" algn="just"/>
            <a:r>
              <a:rPr lang="fr-FR" dirty="0" smtClean="0"/>
              <a:t>L’épistémologie permet de questionner les conditions de recevabilité des savoirs scientifiques, d’analyser la complétude et la cohérence d’une épistémè, en lien avec le contexte scientifique. </a:t>
            </a:r>
            <a:r>
              <a:rPr lang="fr-FR" dirty="0" smtClean="0">
                <a:sym typeface="Wingdings" panose="05000000000000000000" pitchFamily="2" charset="2"/>
              </a:rPr>
              <a:t> Comment les savoirs produits se légitiment en relation avec les modèles construits et véhiculés</a:t>
            </a:r>
            <a:r>
              <a:rPr lang="fr-FR" dirty="0">
                <a:sym typeface="Wingdings" panose="05000000000000000000" pitchFamily="2" charset="2"/>
              </a:rPr>
              <a:t> </a:t>
            </a:r>
            <a:r>
              <a:rPr lang="fr-FR" dirty="0" smtClean="0">
                <a:sym typeface="Wingdings" panose="05000000000000000000" pitchFamily="2" charset="2"/>
              </a:rPr>
              <a:t>?</a:t>
            </a:r>
            <a:endParaRPr lang="fr-FR" dirty="0" smtClean="0"/>
          </a:p>
        </p:txBody>
      </p:sp>
    </p:spTree>
    <p:extLst>
      <p:ext uri="{BB962C8B-B14F-4D97-AF65-F5344CB8AC3E}">
        <p14:creationId xmlns:p14="http://schemas.microsoft.com/office/powerpoint/2010/main" val="255089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a:t>
            </a:r>
            <a:r>
              <a:rPr lang="fr-FR" dirty="0" smtClean="0"/>
              <a:t>. Formalisation et sciences formelles ? </a:t>
            </a:r>
            <a:endParaRPr lang="fr-BE" dirty="0"/>
          </a:p>
        </p:txBody>
      </p:sp>
      <p:sp>
        <p:nvSpPr>
          <p:cNvPr id="3" name="Espace réservé du texte 2"/>
          <p:cNvSpPr>
            <a:spLocks noGrp="1"/>
          </p:cNvSpPr>
          <p:nvPr>
            <p:ph type="body" idx="1"/>
          </p:nvPr>
        </p:nvSpPr>
        <p:spPr>
          <a:xfrm>
            <a:off x="2015067" y="3846051"/>
            <a:ext cx="8158690" cy="1913618"/>
          </a:xfrm>
        </p:spPr>
        <p:txBody>
          <a:bodyPr>
            <a:normAutofit/>
          </a:bodyPr>
          <a:lstStyle/>
          <a:p>
            <a:r>
              <a:rPr lang="fr-FR" dirty="0" smtClean="0"/>
              <a:t>3.1 Catégoriser les sciences ?</a:t>
            </a:r>
          </a:p>
          <a:p>
            <a:r>
              <a:rPr lang="fr-FR" dirty="0" smtClean="0"/>
              <a:t>3.2 Quelle est la situation de la linguistique ?</a:t>
            </a:r>
          </a:p>
          <a:p>
            <a:r>
              <a:rPr lang="fr-FR" dirty="0" smtClean="0"/>
              <a:t>3.3 Les épistémès sous-jacents ?</a:t>
            </a:r>
            <a:endParaRPr lang="fr-BE" dirty="0"/>
          </a:p>
        </p:txBody>
      </p:sp>
    </p:spTree>
    <p:extLst>
      <p:ext uri="{BB962C8B-B14F-4D97-AF65-F5344CB8AC3E}">
        <p14:creationId xmlns:p14="http://schemas.microsoft.com/office/powerpoint/2010/main" val="1110191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a:t>
            </a:r>
            <a:r>
              <a:rPr lang="fr-FR" dirty="0" smtClean="0"/>
              <a:t>.1 Catégoriser les sciences ?</a:t>
            </a:r>
            <a:endParaRPr lang="fr-BE" dirty="0"/>
          </a:p>
        </p:txBody>
      </p:sp>
      <p:sp>
        <p:nvSpPr>
          <p:cNvPr id="3" name="Espace réservé du contenu 2"/>
          <p:cNvSpPr>
            <a:spLocks noGrp="1"/>
          </p:cNvSpPr>
          <p:nvPr>
            <p:ph idx="1"/>
          </p:nvPr>
        </p:nvSpPr>
        <p:spPr/>
        <p:txBody>
          <a:bodyPr/>
          <a:lstStyle/>
          <a:p>
            <a:r>
              <a:rPr lang="fr-FR" dirty="0" smtClean="0"/>
              <a:t>Qu’est-ce que </a:t>
            </a:r>
            <a:r>
              <a:rPr lang="fr-FR" i="1" dirty="0" smtClean="0"/>
              <a:t>formaliser</a:t>
            </a:r>
            <a:r>
              <a:rPr lang="fr-FR" dirty="0" smtClean="0"/>
              <a:t>, qu’est-ce qu’une </a:t>
            </a:r>
            <a:r>
              <a:rPr lang="fr-FR" i="1" dirty="0" smtClean="0"/>
              <a:t>formalisation</a:t>
            </a:r>
            <a:r>
              <a:rPr lang="fr-FR" dirty="0" smtClean="0"/>
              <a:t> et qu’est-ce qu’une </a:t>
            </a:r>
            <a:r>
              <a:rPr lang="fr-FR" i="1" dirty="0" smtClean="0"/>
              <a:t>science formelle </a:t>
            </a:r>
            <a:r>
              <a:rPr lang="fr-FR" dirty="0" smtClean="0"/>
              <a:t>? Qu’est-ce qu’un </a:t>
            </a:r>
            <a:r>
              <a:rPr lang="fr-FR" i="1" dirty="0" smtClean="0"/>
              <a:t>transfert conceptuel </a:t>
            </a:r>
            <a:r>
              <a:rPr lang="fr-FR" dirty="0" smtClean="0"/>
              <a:t>?</a:t>
            </a:r>
          </a:p>
          <a:p>
            <a:pPr marL="914400" lvl="1" indent="-457200">
              <a:buAutoNum type="arabicParenBoth"/>
            </a:pPr>
            <a:r>
              <a:rPr lang="fr-FR" dirty="0" smtClean="0"/>
              <a:t>Comprendre les manières dont se catégorisent les sciences ? </a:t>
            </a:r>
          </a:p>
          <a:p>
            <a:pPr marL="914400" lvl="1" indent="-457200">
              <a:buAutoNum type="arabicParenBoth"/>
            </a:pPr>
            <a:r>
              <a:rPr lang="fr-FR" dirty="0" smtClean="0"/>
              <a:t>Comprendre ce qu’est une science formelle ?</a:t>
            </a:r>
          </a:p>
          <a:p>
            <a:pPr marL="914400" lvl="1" indent="-457200">
              <a:buAutoNum type="arabicParenBoth"/>
            </a:pPr>
            <a:r>
              <a:rPr lang="fr-FR" dirty="0" smtClean="0"/>
              <a:t>Situer la linguistique dans ces catégorisations.</a:t>
            </a:r>
          </a:p>
          <a:p>
            <a:pPr marL="914400" lvl="1" indent="-457200">
              <a:buAutoNum type="arabicParenBoth"/>
            </a:pPr>
            <a:r>
              <a:rPr lang="fr-FR" dirty="0" smtClean="0"/>
              <a:t>Comprend ce que signifie </a:t>
            </a:r>
            <a:r>
              <a:rPr lang="fr-FR" i="1" dirty="0" smtClean="0"/>
              <a:t>formaliser</a:t>
            </a:r>
            <a:r>
              <a:rPr lang="fr-FR" dirty="0" smtClean="0"/>
              <a:t> et ce qu’est une </a:t>
            </a:r>
            <a:r>
              <a:rPr lang="fr-FR" i="1" dirty="0" smtClean="0"/>
              <a:t>formalisation</a:t>
            </a:r>
            <a:endParaRPr lang="fr-FR" dirty="0" smtClean="0"/>
          </a:p>
          <a:p>
            <a:pPr marL="914400" lvl="1" indent="-457200">
              <a:buAutoNum type="arabicParenBoth"/>
            </a:pPr>
            <a:r>
              <a:rPr lang="fr-FR" dirty="0" smtClean="0"/>
              <a:t>Comprendre le processus de transfert conceptuel issu des Sciences formelles. </a:t>
            </a:r>
            <a:endParaRPr lang="fr-BE" dirty="0"/>
          </a:p>
        </p:txBody>
      </p:sp>
    </p:spTree>
    <p:extLst>
      <p:ext uri="{BB962C8B-B14F-4D97-AF65-F5344CB8AC3E}">
        <p14:creationId xmlns:p14="http://schemas.microsoft.com/office/powerpoint/2010/main" val="1165768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3.1 Catégoriser les sciences ?</a:t>
            </a:r>
            <a:endParaRPr lang="fr-BE" dirty="0"/>
          </a:p>
        </p:txBody>
      </p:sp>
      <p:sp>
        <p:nvSpPr>
          <p:cNvPr id="3" name="Espace réservé du contenu 2"/>
          <p:cNvSpPr>
            <a:spLocks noGrp="1"/>
          </p:cNvSpPr>
          <p:nvPr>
            <p:ph idx="1"/>
          </p:nvPr>
        </p:nvSpPr>
        <p:spPr/>
        <p:txBody>
          <a:bodyPr>
            <a:normAutofit fontScale="92500" lnSpcReduction="20000"/>
          </a:bodyPr>
          <a:lstStyle/>
          <a:p>
            <a:pPr>
              <a:buFont typeface="Wingdings" panose="05000000000000000000" pitchFamily="2" charset="2"/>
              <a:buChar char="Ø"/>
            </a:pPr>
            <a:r>
              <a:rPr lang="fr-FR" dirty="0" smtClean="0"/>
              <a:t>Catégorisation des sciences </a:t>
            </a:r>
            <a:r>
              <a:rPr lang="fr-FR" dirty="0" smtClean="0">
                <a:sym typeface="Wingdings" panose="05000000000000000000" pitchFamily="2" charset="2"/>
              </a:rPr>
              <a:t> peu importe qu’elle soit valide si elle est présente dans les discours (et dans le discours hégémonique). </a:t>
            </a:r>
          </a:p>
          <a:p>
            <a:pPr lvl="1">
              <a:buFont typeface="Wingdings" panose="05000000000000000000" pitchFamily="2" charset="2"/>
              <a:buChar char="§"/>
            </a:pPr>
            <a:r>
              <a:rPr lang="fr-FR" dirty="0" smtClean="0">
                <a:sym typeface="Wingdings" panose="05000000000000000000" pitchFamily="2" charset="2"/>
              </a:rPr>
              <a:t>Discours hégémonique : « </a:t>
            </a:r>
            <a:r>
              <a:rPr lang="fr-BE" dirty="0">
                <a:sym typeface="Wingdings" panose="05000000000000000000" pitchFamily="2" charset="2"/>
              </a:rPr>
              <a:t> les hégémonies peuvent être décrites comme une forme de a) dominance, b) discursive et c) </a:t>
            </a:r>
            <a:r>
              <a:rPr lang="fr-BE" dirty="0" smtClean="0">
                <a:sym typeface="Wingdings" panose="05000000000000000000" pitchFamily="2" charset="2"/>
              </a:rPr>
              <a:t>politique » (</a:t>
            </a:r>
            <a:r>
              <a:rPr lang="fr-BE" dirty="0" err="1" smtClean="0">
                <a:sym typeface="Wingdings" panose="05000000000000000000" pitchFamily="2" charset="2"/>
              </a:rPr>
              <a:t>Nonhoff</a:t>
            </a:r>
            <a:r>
              <a:rPr lang="fr-BE" dirty="0" smtClean="0">
                <a:sym typeface="Wingdings" panose="05000000000000000000" pitchFamily="2" charset="2"/>
              </a:rPr>
              <a:t>, 2007). </a:t>
            </a:r>
            <a:r>
              <a:rPr lang="fr-FR" dirty="0" smtClean="0">
                <a:sym typeface="Wingdings" panose="05000000000000000000" pitchFamily="2" charset="2"/>
              </a:rPr>
              <a:t> </a:t>
            </a:r>
          </a:p>
          <a:p>
            <a:pPr lvl="1">
              <a:buFont typeface="Wingdings" panose="05000000000000000000" pitchFamily="2" charset="2"/>
              <a:buChar char="§"/>
            </a:pPr>
            <a:r>
              <a:rPr lang="fr-FR" dirty="0" smtClean="0">
                <a:sym typeface="Wingdings" panose="05000000000000000000" pitchFamily="2" charset="2"/>
              </a:rPr>
              <a:t>Idéologème : « </a:t>
            </a:r>
            <a:r>
              <a:rPr lang="fr-BE" dirty="0" smtClean="0">
                <a:sym typeface="Wingdings" panose="05000000000000000000" pitchFamily="2" charset="2"/>
              </a:rPr>
              <a:t>Maxime </a:t>
            </a:r>
            <a:r>
              <a:rPr lang="fr-BE" dirty="0">
                <a:sym typeface="Wingdings" panose="05000000000000000000" pitchFamily="2" charset="2"/>
              </a:rPr>
              <a:t>qui est sous-jacente à un énoncé et dont le sujet circonscrit un champ de pertinence </a:t>
            </a:r>
            <a:r>
              <a:rPr lang="fr-BE" dirty="0" smtClean="0">
                <a:sym typeface="Wingdings" panose="05000000000000000000" pitchFamily="2" charset="2"/>
              </a:rPr>
              <a:t>particulier » (</a:t>
            </a:r>
            <a:r>
              <a:rPr lang="fr-BE" dirty="0" err="1" smtClean="0">
                <a:sym typeface="Wingdings" panose="05000000000000000000" pitchFamily="2" charset="2"/>
              </a:rPr>
              <a:t>Angenot</a:t>
            </a:r>
            <a:r>
              <a:rPr lang="fr-BE" dirty="0" smtClean="0">
                <a:sym typeface="Wingdings" panose="05000000000000000000" pitchFamily="2" charset="2"/>
              </a:rPr>
              <a:t>, 1979, p.100). </a:t>
            </a:r>
            <a:endParaRPr lang="fr-FR" dirty="0" smtClean="0">
              <a:sym typeface="Wingdings" panose="05000000000000000000" pitchFamily="2" charset="2"/>
            </a:endParaRPr>
          </a:p>
          <a:p>
            <a:pPr algn="just">
              <a:buFont typeface="Wingdings" panose="05000000000000000000" pitchFamily="2" charset="2"/>
              <a:buChar char="Ø"/>
            </a:pPr>
            <a:r>
              <a:rPr lang="fr-FR" dirty="0" smtClean="0">
                <a:sym typeface="Wingdings" panose="05000000000000000000" pitchFamily="2" charset="2"/>
              </a:rPr>
              <a:t>Il s’agit d’aborder un point de vue descriptif et non normatif. Il ne s’agit pas de débattre de la légitimité des catégorisations, de leur institutionnalisation sociétale ou de leur hypostase épistémologique. La présence en discours est performative.</a:t>
            </a:r>
          </a:p>
          <a:p>
            <a:pPr lvl="1">
              <a:buFont typeface="Wingdings" panose="05000000000000000000" pitchFamily="2" charset="2"/>
              <a:buChar char="§"/>
            </a:pPr>
            <a:r>
              <a:rPr lang="fr-FR" dirty="0" smtClean="0">
                <a:sym typeface="Wingdings" panose="05000000000000000000" pitchFamily="2" charset="2"/>
              </a:rPr>
              <a:t>Par exemple : le discours de crise  catégorie idéologique (Lenormand, 2016). </a:t>
            </a:r>
            <a:endParaRPr lang="fr-FR" dirty="0" smtClean="0"/>
          </a:p>
        </p:txBody>
      </p:sp>
    </p:spTree>
    <p:extLst>
      <p:ext uri="{BB962C8B-B14F-4D97-AF65-F5344CB8AC3E}">
        <p14:creationId xmlns:p14="http://schemas.microsoft.com/office/powerpoint/2010/main" val="4100644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3.1 Catégoriser les sciences ?</a:t>
            </a:r>
            <a:endParaRPr lang="fr-BE" sz="6000" dirty="0"/>
          </a:p>
        </p:txBody>
      </p:sp>
      <p:sp>
        <p:nvSpPr>
          <p:cNvPr id="3" name="Espace réservé du contenu 2"/>
          <p:cNvSpPr>
            <a:spLocks noGrp="1"/>
          </p:cNvSpPr>
          <p:nvPr>
            <p:ph idx="1"/>
          </p:nvPr>
        </p:nvSpPr>
        <p:spPr/>
        <p:txBody>
          <a:bodyPr>
            <a:normAutofit fontScale="92500" lnSpcReduction="10000"/>
          </a:bodyPr>
          <a:lstStyle/>
          <a:p>
            <a:pPr>
              <a:buFont typeface="Wingdings" panose="05000000000000000000" pitchFamily="2" charset="2"/>
              <a:buChar char="Ø"/>
            </a:pPr>
            <a:r>
              <a:rPr lang="fr-FR" dirty="0" smtClean="0"/>
              <a:t>Plusieurs catégories prégnantes et présentes dans les discours sur les sciences.</a:t>
            </a:r>
          </a:p>
          <a:p>
            <a:pPr>
              <a:buFont typeface="Wingdings" panose="05000000000000000000" pitchFamily="2" charset="2"/>
              <a:buChar char="Ø"/>
            </a:pPr>
            <a:r>
              <a:rPr lang="fr-FR" dirty="0" smtClean="0"/>
              <a:t>Les catégories ne sont pas exclusives et sont relatives à des contextes spécifiques. </a:t>
            </a:r>
          </a:p>
          <a:p>
            <a:pPr lvl="1"/>
            <a:r>
              <a:rPr lang="fr-FR" i="1" dirty="0" smtClean="0"/>
              <a:t>Soft </a:t>
            </a:r>
            <a:r>
              <a:rPr lang="fr-FR" dirty="0" smtClean="0"/>
              <a:t>vs </a:t>
            </a:r>
            <a:r>
              <a:rPr lang="fr-FR" i="1" dirty="0" smtClean="0"/>
              <a:t>hard</a:t>
            </a:r>
          </a:p>
          <a:p>
            <a:pPr lvl="1"/>
            <a:r>
              <a:rPr lang="fr-FR" dirty="0" smtClean="0"/>
              <a:t>SHS </a:t>
            </a:r>
            <a:r>
              <a:rPr lang="fr-FR" i="1" dirty="0" smtClean="0"/>
              <a:t>vs </a:t>
            </a:r>
            <a:r>
              <a:rPr lang="fr-FR" dirty="0" smtClean="0"/>
              <a:t>Sciences Naturelles</a:t>
            </a:r>
          </a:p>
          <a:p>
            <a:pPr lvl="1"/>
            <a:r>
              <a:rPr lang="fr-FR" dirty="0" smtClean="0"/>
              <a:t>Sciences non formelles </a:t>
            </a:r>
            <a:r>
              <a:rPr lang="fr-FR" i="1" dirty="0" smtClean="0"/>
              <a:t>vs </a:t>
            </a:r>
            <a:r>
              <a:rPr lang="fr-FR" dirty="0" smtClean="0"/>
              <a:t>Sciences formelles ou logico-formelles</a:t>
            </a:r>
          </a:p>
          <a:p>
            <a:r>
              <a:rPr lang="fr-FR" dirty="0"/>
              <a:t>D’autres oppositions existent : </a:t>
            </a:r>
          </a:p>
          <a:p>
            <a:pPr lvl="1"/>
            <a:r>
              <a:rPr lang="fr-FR" dirty="0"/>
              <a:t>SHS et Humanités</a:t>
            </a:r>
          </a:p>
          <a:p>
            <a:pPr lvl="1"/>
            <a:r>
              <a:rPr lang="fr-FR" dirty="0"/>
              <a:t>Sciences </a:t>
            </a:r>
            <a:r>
              <a:rPr lang="fr-FR" dirty="0" smtClean="0"/>
              <a:t>pures </a:t>
            </a:r>
            <a:r>
              <a:rPr lang="fr-FR" dirty="0"/>
              <a:t>et sciences </a:t>
            </a:r>
            <a:r>
              <a:rPr lang="fr-FR" dirty="0" smtClean="0"/>
              <a:t>appliquées</a:t>
            </a:r>
            <a:endParaRPr lang="fr-BE" dirty="0"/>
          </a:p>
        </p:txBody>
      </p:sp>
    </p:spTree>
    <p:extLst>
      <p:ext uri="{BB962C8B-B14F-4D97-AF65-F5344CB8AC3E}">
        <p14:creationId xmlns:p14="http://schemas.microsoft.com/office/powerpoint/2010/main" val="2080675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3.1 Catégoriser les sciences ?</a:t>
            </a:r>
            <a:endParaRPr lang="fr-BE" sz="6000" dirty="0"/>
          </a:p>
        </p:txBody>
      </p:sp>
      <p:sp>
        <p:nvSpPr>
          <p:cNvPr id="3" name="Espace réservé du contenu 2"/>
          <p:cNvSpPr>
            <a:spLocks noGrp="1"/>
          </p:cNvSpPr>
          <p:nvPr>
            <p:ph idx="1"/>
          </p:nvPr>
        </p:nvSpPr>
        <p:spPr/>
        <p:txBody>
          <a:bodyPr>
            <a:normAutofit fontScale="92500" lnSpcReduction="10000"/>
          </a:bodyPr>
          <a:lstStyle/>
          <a:p>
            <a:r>
              <a:rPr lang="fr-FR" dirty="0" smtClean="0"/>
              <a:t>Focus sur l’opposition </a:t>
            </a:r>
            <a:r>
              <a:rPr lang="fr-FR" i="1" dirty="0" smtClean="0"/>
              <a:t>soft </a:t>
            </a:r>
            <a:r>
              <a:rPr lang="fr-FR" dirty="0" smtClean="0"/>
              <a:t>et </a:t>
            </a:r>
            <a:r>
              <a:rPr lang="fr-FR" i="1" dirty="0" smtClean="0"/>
              <a:t>hard science</a:t>
            </a:r>
            <a:endParaRPr lang="fr-FR" dirty="0" smtClean="0"/>
          </a:p>
          <a:p>
            <a:pPr lvl="1"/>
            <a:r>
              <a:rPr lang="fr-FR" dirty="0" smtClean="0"/>
              <a:t>Opposition entre science douce – voire science molle (terme péjoratif) et science dure </a:t>
            </a:r>
            <a:r>
              <a:rPr lang="fr-FR" dirty="0" smtClean="0">
                <a:sym typeface="Wingdings" panose="05000000000000000000" pitchFamily="2" charset="2"/>
              </a:rPr>
              <a:t> sur le modèle </a:t>
            </a:r>
            <a:r>
              <a:rPr lang="fr-FR" i="1" dirty="0" smtClean="0">
                <a:sym typeface="Wingdings" panose="05000000000000000000" pitchFamily="2" charset="2"/>
              </a:rPr>
              <a:t>software </a:t>
            </a:r>
            <a:r>
              <a:rPr lang="fr-FR" dirty="0" smtClean="0">
                <a:sym typeface="Wingdings" panose="05000000000000000000" pitchFamily="2" charset="2"/>
              </a:rPr>
              <a:t>et </a:t>
            </a:r>
            <a:r>
              <a:rPr lang="fr-FR" i="1" dirty="0" smtClean="0">
                <a:sym typeface="Wingdings" panose="05000000000000000000" pitchFamily="2" charset="2"/>
              </a:rPr>
              <a:t>hardware</a:t>
            </a:r>
          </a:p>
          <a:p>
            <a:pPr lvl="2"/>
            <a:r>
              <a:rPr lang="fr-FR" dirty="0" smtClean="0">
                <a:sym typeface="Wingdings" panose="05000000000000000000" pitchFamily="2" charset="2"/>
              </a:rPr>
              <a:t>Hiérarchisation des sciences précoces (Auguste Comte)  critère d’objectivité et de reproductibilité : technoscience ? (</a:t>
            </a:r>
            <a:r>
              <a:rPr lang="fr-FR" dirty="0" err="1" smtClean="0">
                <a:sym typeface="Wingdings" panose="05000000000000000000" pitchFamily="2" charset="2"/>
              </a:rPr>
              <a:t>Pestre</a:t>
            </a:r>
            <a:r>
              <a:rPr lang="fr-FR" dirty="0" smtClean="0">
                <a:sym typeface="Wingdings" panose="05000000000000000000" pitchFamily="2" charset="2"/>
              </a:rPr>
              <a:t>, 2006)</a:t>
            </a:r>
          </a:p>
          <a:p>
            <a:pPr lvl="2"/>
            <a:r>
              <a:rPr lang="fr-FR" dirty="0" smtClean="0">
                <a:sym typeface="Wingdings" panose="05000000000000000000" pitchFamily="2" charset="2"/>
              </a:rPr>
              <a:t>Toujours présente aujourd’hui (</a:t>
            </a:r>
            <a:r>
              <a:rPr lang="fr-FR" dirty="0" err="1" smtClean="0">
                <a:sym typeface="Wingdings" panose="05000000000000000000" pitchFamily="2" charset="2"/>
              </a:rPr>
              <a:t>Shermer</a:t>
            </a:r>
            <a:r>
              <a:rPr lang="fr-FR" dirty="0" smtClean="0">
                <a:sym typeface="Wingdings" panose="05000000000000000000" pitchFamily="2" charset="2"/>
              </a:rPr>
              <a:t> 2007 ; Cook 2012 ; etc.)</a:t>
            </a:r>
          </a:p>
          <a:p>
            <a:r>
              <a:rPr lang="fr-FR" dirty="0" smtClean="0"/>
              <a:t>Focus sur l’opposition SHS et </a:t>
            </a:r>
            <a:r>
              <a:rPr lang="fr-FR" i="1" dirty="0" smtClean="0"/>
              <a:t> </a:t>
            </a:r>
            <a:r>
              <a:rPr lang="fr-FR" dirty="0"/>
              <a:t>Sciences </a:t>
            </a:r>
            <a:r>
              <a:rPr lang="fr-FR" dirty="0" smtClean="0"/>
              <a:t>naturelles</a:t>
            </a:r>
          </a:p>
          <a:p>
            <a:pPr lvl="1"/>
            <a:r>
              <a:rPr lang="fr-FR" dirty="0" smtClean="0"/>
              <a:t>Opposition fondée sur les objets et les méthodes </a:t>
            </a:r>
            <a:r>
              <a:rPr lang="fr-FR" dirty="0" smtClean="0">
                <a:sym typeface="Wingdings" panose="05000000000000000000" pitchFamily="2" charset="2"/>
              </a:rPr>
              <a:t> il ne s’agit pas d’une opposition polémique. </a:t>
            </a:r>
            <a:endParaRPr lang="fr-BE" dirty="0"/>
          </a:p>
          <a:p>
            <a:pPr marL="0" indent="0">
              <a:buNone/>
            </a:pPr>
            <a:endParaRPr lang="fr-BE" dirty="0"/>
          </a:p>
        </p:txBody>
      </p:sp>
    </p:spTree>
    <p:extLst>
      <p:ext uri="{BB962C8B-B14F-4D97-AF65-F5344CB8AC3E}">
        <p14:creationId xmlns:p14="http://schemas.microsoft.com/office/powerpoint/2010/main" val="2354013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a:t>
            </a:r>
            <a:r>
              <a:rPr lang="fr-FR" dirty="0" smtClean="0"/>
              <a:t>. Introduction</a:t>
            </a:r>
            <a:endParaRPr lang="fr-BE" dirty="0"/>
          </a:p>
        </p:txBody>
      </p:sp>
      <p:sp>
        <p:nvSpPr>
          <p:cNvPr id="3" name="Espace réservé du texte 2"/>
          <p:cNvSpPr>
            <a:spLocks noGrp="1"/>
          </p:cNvSpPr>
          <p:nvPr>
            <p:ph type="body" idx="1"/>
          </p:nvPr>
        </p:nvSpPr>
        <p:spPr>
          <a:xfrm>
            <a:off x="2015067" y="3846051"/>
            <a:ext cx="8158690" cy="1976680"/>
          </a:xfrm>
        </p:spPr>
        <p:txBody>
          <a:bodyPr>
            <a:normAutofit/>
          </a:bodyPr>
          <a:lstStyle/>
          <a:p>
            <a:r>
              <a:rPr lang="fr-FR" dirty="0"/>
              <a:t>1</a:t>
            </a:r>
            <a:r>
              <a:rPr lang="fr-FR" dirty="0" smtClean="0"/>
              <a:t>.1 Comment aborder notre sujet ?</a:t>
            </a:r>
          </a:p>
          <a:p>
            <a:r>
              <a:rPr lang="fr-FR" dirty="0" smtClean="0"/>
              <a:t>1.2 Quelles questions se poser ?</a:t>
            </a:r>
          </a:p>
          <a:p>
            <a:r>
              <a:rPr lang="fr-FR" dirty="0" smtClean="0"/>
              <a:t>1.3 Comment procéder ?</a:t>
            </a:r>
            <a:endParaRPr lang="fr-BE" dirty="0"/>
          </a:p>
        </p:txBody>
      </p:sp>
    </p:spTree>
    <p:extLst>
      <p:ext uri="{BB962C8B-B14F-4D97-AF65-F5344CB8AC3E}">
        <p14:creationId xmlns:p14="http://schemas.microsoft.com/office/powerpoint/2010/main" val="334352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3.1 Catégoriser les sciences ?</a:t>
            </a:r>
            <a:endParaRPr lang="fr-BE" dirty="0"/>
          </a:p>
        </p:txBody>
      </p:sp>
      <p:sp>
        <p:nvSpPr>
          <p:cNvPr id="3" name="Espace réservé du contenu 2"/>
          <p:cNvSpPr>
            <a:spLocks noGrp="1"/>
          </p:cNvSpPr>
          <p:nvPr>
            <p:ph idx="1"/>
          </p:nvPr>
        </p:nvSpPr>
        <p:spPr/>
        <p:txBody>
          <a:bodyPr>
            <a:normAutofit/>
          </a:bodyPr>
          <a:lstStyle/>
          <a:p>
            <a:r>
              <a:rPr lang="fr-FR" dirty="0" smtClean="0"/>
              <a:t>Focus sur l’opposition entre SHS&amp;SN et SF. </a:t>
            </a:r>
          </a:p>
          <a:p>
            <a:pPr lvl="1"/>
            <a:r>
              <a:rPr lang="fr-FR" dirty="0" smtClean="0"/>
              <a:t>Sciences </a:t>
            </a:r>
            <a:r>
              <a:rPr lang="fr-FR" dirty="0" smtClean="0"/>
              <a:t>formelles (Rem. Institutionnalisation récente [cf. sciences informatiques, sciences mathématiques, </a:t>
            </a:r>
            <a:r>
              <a:rPr lang="fr-FR" smtClean="0"/>
              <a:t>etc.</a:t>
            </a:r>
            <a:r>
              <a:rPr lang="fr-FR" smtClean="0"/>
              <a:t>]</a:t>
            </a:r>
            <a:r>
              <a:rPr lang="fr-FR" smtClean="0"/>
              <a:t>)</a:t>
            </a:r>
            <a:endParaRPr lang="fr-FR" dirty="0" smtClean="0"/>
          </a:p>
          <a:p>
            <a:pPr lvl="2"/>
            <a:r>
              <a:rPr lang="fr-FR" dirty="0" smtClean="0"/>
              <a:t>Ensemble de systèmes abstraits – permettant d’analyser des structures humaines ou naturelles. </a:t>
            </a:r>
          </a:p>
          <a:p>
            <a:pPr lvl="2"/>
            <a:r>
              <a:rPr lang="fr-FR" dirty="0" smtClean="0"/>
              <a:t>Exploration déductive – démonstration – systèmes axiomatiques</a:t>
            </a:r>
          </a:p>
          <a:p>
            <a:pPr lvl="1"/>
            <a:r>
              <a:rPr lang="fr-FR" dirty="0" smtClean="0"/>
              <a:t>SHS et sciences naturelles</a:t>
            </a:r>
          </a:p>
          <a:p>
            <a:pPr lvl="2"/>
            <a:r>
              <a:rPr lang="fr-FR" dirty="0" smtClean="0"/>
              <a:t>Exploration inductive – hypothèses réfutables – empirie </a:t>
            </a:r>
            <a:endParaRPr lang="fr-BE" dirty="0"/>
          </a:p>
        </p:txBody>
      </p:sp>
    </p:spTree>
    <p:extLst>
      <p:ext uri="{BB962C8B-B14F-4D97-AF65-F5344CB8AC3E}">
        <p14:creationId xmlns:p14="http://schemas.microsoft.com/office/powerpoint/2010/main" val="3758219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solidFill>
                  <a:prstClr val="black">
                    <a:lumMod val="85000"/>
                    <a:lumOff val="15000"/>
                  </a:prstClr>
                </a:solidFill>
              </a:rPr>
              <a:t>3.2 Quelle est la situation de la linguistique ?</a:t>
            </a:r>
            <a:endParaRPr lang="fr-BE" sz="6000" dirty="0"/>
          </a:p>
        </p:txBody>
      </p:sp>
      <p:sp>
        <p:nvSpPr>
          <p:cNvPr id="3" name="Espace réservé du contenu 2"/>
          <p:cNvSpPr>
            <a:spLocks noGrp="1"/>
          </p:cNvSpPr>
          <p:nvPr>
            <p:ph idx="1"/>
          </p:nvPr>
        </p:nvSpPr>
        <p:spPr/>
        <p:txBody>
          <a:bodyPr>
            <a:normAutofit/>
          </a:bodyPr>
          <a:lstStyle/>
          <a:p>
            <a:r>
              <a:rPr lang="fr-FR" dirty="0" smtClean="0"/>
              <a:t>La linguistique comme une science humaine et sociale ? </a:t>
            </a:r>
          </a:p>
          <a:p>
            <a:pPr lvl="1"/>
            <a:r>
              <a:rPr lang="fr-FR" dirty="0" smtClean="0"/>
              <a:t>Oui :  le langage est un objet des sciences humaines qu’il ne faut pas hypostasier. (voir l’approche de </a:t>
            </a:r>
            <a:r>
              <a:rPr lang="fr-FR" i="1" dirty="0" smtClean="0"/>
              <a:t>Langage et société</a:t>
            </a:r>
            <a:r>
              <a:rPr lang="fr-FR" dirty="0" smtClean="0"/>
              <a:t>, la sociolinguistique, le </a:t>
            </a:r>
            <a:r>
              <a:rPr lang="fr-FR" i="1" dirty="0" err="1" smtClean="0"/>
              <a:t>linguistic</a:t>
            </a:r>
            <a:r>
              <a:rPr lang="fr-FR" i="1" dirty="0" smtClean="0"/>
              <a:t> </a:t>
            </a:r>
            <a:r>
              <a:rPr lang="fr-FR" i="1" dirty="0" err="1" smtClean="0"/>
              <a:t>turn</a:t>
            </a:r>
            <a:r>
              <a:rPr lang="fr-FR" dirty="0" smtClean="0"/>
              <a:t> de l’anthropologie, etc.)</a:t>
            </a:r>
          </a:p>
          <a:p>
            <a:pPr lvl="1"/>
            <a:r>
              <a:rPr lang="fr-FR" dirty="0" smtClean="0"/>
              <a:t>Dès la constitution de la linguistique : Antoine Meillet (1904) publie « Comment les mots changent de sens » dans la revue </a:t>
            </a:r>
            <a:r>
              <a:rPr lang="fr-FR" i="1" dirty="0" smtClean="0"/>
              <a:t>Année sociologique</a:t>
            </a:r>
            <a:r>
              <a:rPr lang="fr-FR" dirty="0" smtClean="0"/>
              <a:t>, revue de Durkheim (cf. </a:t>
            </a:r>
            <a:r>
              <a:rPr lang="fr-FR" i="1" dirty="0" smtClean="0"/>
              <a:t>Le langage en sciences humaines et sociales</a:t>
            </a:r>
            <a:r>
              <a:rPr lang="fr-FR" dirty="0" smtClean="0"/>
              <a:t>). </a:t>
            </a:r>
          </a:p>
        </p:txBody>
      </p:sp>
    </p:spTree>
    <p:extLst>
      <p:ext uri="{BB962C8B-B14F-4D97-AF65-F5344CB8AC3E}">
        <p14:creationId xmlns:p14="http://schemas.microsoft.com/office/powerpoint/2010/main" val="3363781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prstClr val="black">
                    <a:lumMod val="85000"/>
                    <a:lumOff val="15000"/>
                  </a:prstClr>
                </a:solidFill>
              </a:rPr>
              <a:t>3.2 Quelle est la situation de la linguistique ?</a:t>
            </a:r>
            <a:endParaRPr lang="fr-BE" dirty="0"/>
          </a:p>
        </p:txBody>
      </p:sp>
      <p:sp>
        <p:nvSpPr>
          <p:cNvPr id="3" name="Espace réservé du contenu 2"/>
          <p:cNvSpPr>
            <a:spLocks noGrp="1"/>
          </p:cNvSpPr>
          <p:nvPr>
            <p:ph idx="1"/>
          </p:nvPr>
        </p:nvSpPr>
        <p:spPr/>
        <p:txBody>
          <a:bodyPr>
            <a:normAutofit/>
          </a:bodyPr>
          <a:lstStyle/>
          <a:p>
            <a:r>
              <a:rPr lang="fr-FR" dirty="0" smtClean="0"/>
              <a:t>La linguistique comme une science naturelle ? </a:t>
            </a:r>
            <a:endParaRPr lang="fr-FR" dirty="0">
              <a:sym typeface="Wingdings" panose="05000000000000000000" pitchFamily="2" charset="2"/>
            </a:endParaRPr>
          </a:p>
          <a:p>
            <a:pPr lvl="1"/>
            <a:r>
              <a:rPr lang="fr-FR" dirty="0" smtClean="0">
                <a:sym typeface="Wingdings" panose="05000000000000000000" pitchFamily="2" charset="2"/>
              </a:rPr>
              <a:t> La question est déjà posée en 1978 (</a:t>
            </a:r>
            <a:r>
              <a:rPr lang="fr-FR" dirty="0" err="1" smtClean="0">
                <a:sym typeface="Wingdings" panose="05000000000000000000" pitchFamily="2" charset="2"/>
              </a:rPr>
              <a:t>Hammarstrom</a:t>
            </a:r>
            <a:r>
              <a:rPr lang="fr-FR" dirty="0" smtClean="0">
                <a:sym typeface="Wingdings" panose="05000000000000000000" pitchFamily="2" charset="2"/>
              </a:rPr>
              <a:t>)  laboratoire de phonétique</a:t>
            </a:r>
          </a:p>
          <a:p>
            <a:pPr lvl="1"/>
            <a:r>
              <a:rPr lang="fr-FR" dirty="0" smtClean="0">
                <a:sym typeface="Wingdings" panose="05000000000000000000" pitchFamily="2" charset="2"/>
              </a:rPr>
              <a:t> Ou en 2006 (</a:t>
            </a:r>
            <a:r>
              <a:rPr lang="fr-FR" dirty="0" err="1" smtClean="0">
                <a:sym typeface="Wingdings" panose="05000000000000000000" pitchFamily="2" charset="2"/>
              </a:rPr>
              <a:t>Koster</a:t>
            </a:r>
            <a:r>
              <a:rPr lang="fr-FR" dirty="0" smtClean="0">
                <a:sym typeface="Wingdings" panose="05000000000000000000" pitchFamily="2" charset="2"/>
              </a:rPr>
              <a:t>)  avènement de l’approche </a:t>
            </a:r>
            <a:r>
              <a:rPr lang="fr-FR" dirty="0" err="1" smtClean="0">
                <a:sym typeface="Wingdings" panose="05000000000000000000" pitchFamily="2" charset="2"/>
              </a:rPr>
              <a:t>chomskienne</a:t>
            </a:r>
            <a:r>
              <a:rPr lang="fr-FR" dirty="0" smtClean="0">
                <a:sym typeface="Wingdings" panose="05000000000000000000" pitchFamily="2" charset="2"/>
              </a:rPr>
              <a:t> et du </a:t>
            </a:r>
            <a:r>
              <a:rPr lang="fr-FR" i="1" dirty="0" err="1" smtClean="0">
                <a:sym typeface="Wingdings" panose="05000000000000000000" pitchFamily="2" charset="2"/>
              </a:rPr>
              <a:t>Minimalist</a:t>
            </a:r>
            <a:r>
              <a:rPr lang="fr-FR" dirty="0" smtClean="0">
                <a:sym typeface="Wingdings" panose="05000000000000000000" pitchFamily="2" charset="2"/>
              </a:rPr>
              <a:t> </a:t>
            </a:r>
            <a:r>
              <a:rPr lang="fr-FR" i="1" dirty="0" smtClean="0">
                <a:sym typeface="Wingdings" panose="05000000000000000000" pitchFamily="2" charset="2"/>
              </a:rPr>
              <a:t>Program</a:t>
            </a:r>
            <a:r>
              <a:rPr lang="fr-FR" dirty="0" smtClean="0">
                <a:sym typeface="Wingdings" panose="05000000000000000000" pitchFamily="2" charset="2"/>
              </a:rPr>
              <a:t>. </a:t>
            </a:r>
            <a:endParaRPr lang="fr-FR" dirty="0" smtClean="0"/>
          </a:p>
          <a:p>
            <a:pPr lvl="1"/>
            <a:r>
              <a:rPr lang="fr-FR" dirty="0" smtClean="0"/>
              <a:t>Autres approches : cognitiviste, biologique, psycholinguistique, </a:t>
            </a:r>
            <a:r>
              <a:rPr lang="fr-FR" dirty="0" err="1" smtClean="0"/>
              <a:t>logopédique</a:t>
            </a:r>
            <a:r>
              <a:rPr lang="fr-FR" dirty="0" smtClean="0"/>
              <a:t>, etc.  </a:t>
            </a:r>
          </a:p>
          <a:p>
            <a:pPr lvl="1"/>
            <a:r>
              <a:rPr lang="fr-FR" dirty="0" smtClean="0"/>
              <a:t>La langue est une réalité interne à la cognition.</a:t>
            </a:r>
          </a:p>
          <a:p>
            <a:pPr lvl="1"/>
            <a:endParaRPr lang="fr-BE" dirty="0"/>
          </a:p>
        </p:txBody>
      </p:sp>
    </p:spTree>
    <p:extLst>
      <p:ext uri="{BB962C8B-B14F-4D97-AF65-F5344CB8AC3E}">
        <p14:creationId xmlns:p14="http://schemas.microsoft.com/office/powerpoint/2010/main" val="3893977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prstClr val="black">
                    <a:lumMod val="85000"/>
                    <a:lumOff val="15000"/>
                  </a:prstClr>
                </a:solidFill>
              </a:rPr>
              <a:t>3.2 Quelle est la situation de la linguistique ?</a:t>
            </a:r>
            <a:endParaRPr lang="fr-BE" sz="5400" dirty="0"/>
          </a:p>
        </p:txBody>
      </p:sp>
      <p:sp>
        <p:nvSpPr>
          <p:cNvPr id="3" name="Espace réservé du contenu 2"/>
          <p:cNvSpPr>
            <a:spLocks noGrp="1"/>
          </p:cNvSpPr>
          <p:nvPr>
            <p:ph idx="1"/>
          </p:nvPr>
        </p:nvSpPr>
        <p:spPr/>
        <p:txBody>
          <a:bodyPr>
            <a:normAutofit/>
          </a:bodyPr>
          <a:lstStyle/>
          <a:p>
            <a:r>
              <a:rPr lang="fr-FR" dirty="0" smtClean="0"/>
              <a:t>La linguistique comme une science formelle ?</a:t>
            </a:r>
          </a:p>
          <a:p>
            <a:pPr lvl="1"/>
            <a:r>
              <a:rPr lang="fr-FR" dirty="0" smtClean="0"/>
              <a:t>Oui : le langage est un système de signes qui peut être décrit de façon abstraite.</a:t>
            </a:r>
            <a:endParaRPr lang="fr-FR" dirty="0"/>
          </a:p>
          <a:p>
            <a:pPr lvl="3"/>
            <a:r>
              <a:rPr lang="fr-FR" dirty="0" smtClean="0"/>
              <a:t>Mathématicien : Russel, Carnap, etc. </a:t>
            </a:r>
          </a:p>
          <a:p>
            <a:pPr lvl="3"/>
            <a:r>
              <a:rPr lang="fr-FR" dirty="0" smtClean="0"/>
              <a:t>Philosophe : Austin, Searle, […], David Lewis, John Perry, etc. </a:t>
            </a:r>
          </a:p>
          <a:p>
            <a:pPr lvl="2"/>
            <a:r>
              <a:rPr lang="fr-FR" dirty="0" smtClean="0"/>
              <a:t>Chemin institutionnel différent, méthode et approche mais questionnement similaire ! Pourtant, imperméabilité totale. </a:t>
            </a:r>
          </a:p>
          <a:p>
            <a:pPr lvl="3"/>
            <a:r>
              <a:rPr lang="fr-FR" dirty="0" smtClean="0"/>
              <a:t>Par exemple, le cas du </a:t>
            </a:r>
            <a:r>
              <a:rPr lang="fr-FR" i="1" dirty="0" smtClean="0"/>
              <a:t>De se</a:t>
            </a:r>
            <a:r>
              <a:rPr lang="fr-FR" i="1" dirty="0"/>
              <a:t> </a:t>
            </a:r>
            <a:r>
              <a:rPr lang="fr-FR" dirty="0" smtClean="0"/>
              <a:t>et de l’amnésique. </a:t>
            </a:r>
          </a:p>
          <a:p>
            <a:pPr lvl="1"/>
            <a:endParaRPr lang="fr-BE" dirty="0"/>
          </a:p>
        </p:txBody>
      </p:sp>
    </p:spTree>
    <p:extLst>
      <p:ext uri="{BB962C8B-B14F-4D97-AF65-F5344CB8AC3E}">
        <p14:creationId xmlns:p14="http://schemas.microsoft.com/office/powerpoint/2010/main" val="2683228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prstClr val="black">
                    <a:lumMod val="85000"/>
                    <a:lumOff val="15000"/>
                  </a:prstClr>
                </a:solidFill>
              </a:rPr>
              <a:t>3.2 Quelle est la situation de la linguistique ?</a:t>
            </a:r>
            <a:endParaRPr lang="fr-BE" sz="5400" dirty="0"/>
          </a:p>
        </p:txBody>
      </p:sp>
      <p:sp>
        <p:nvSpPr>
          <p:cNvPr id="3" name="Espace réservé du contenu 2"/>
          <p:cNvSpPr>
            <a:spLocks noGrp="1"/>
          </p:cNvSpPr>
          <p:nvPr>
            <p:ph idx="1"/>
          </p:nvPr>
        </p:nvSpPr>
        <p:spPr/>
        <p:txBody>
          <a:bodyPr>
            <a:normAutofit fontScale="92500" lnSpcReduction="10000"/>
          </a:bodyPr>
          <a:lstStyle/>
          <a:p>
            <a:r>
              <a:rPr lang="fr-FR" dirty="0" smtClean="0"/>
              <a:t>L’étude du langage se trouve dans une position singulière</a:t>
            </a:r>
          </a:p>
          <a:p>
            <a:pPr lvl="1"/>
            <a:r>
              <a:rPr lang="fr-FR" dirty="0" smtClean="0"/>
              <a:t>Approche qui cherche à construire sa spécificité, ses méthodes et à se légitimer en tant que science. </a:t>
            </a:r>
          </a:p>
          <a:p>
            <a:pPr lvl="2" algn="just"/>
            <a:r>
              <a:rPr lang="fr-FR" dirty="0" smtClean="0"/>
              <a:t>Saussure : cherche à définir la linguistique comme une discipline scientifique </a:t>
            </a:r>
            <a:r>
              <a:rPr lang="fr-FR" dirty="0">
                <a:sym typeface="Wingdings" panose="05000000000000000000" pitchFamily="2" charset="2"/>
              </a:rPr>
              <a:t>(</a:t>
            </a:r>
            <a:r>
              <a:rPr lang="fr-FR" dirty="0" err="1" smtClean="0">
                <a:sym typeface="Wingdings" panose="05000000000000000000" pitchFamily="2" charset="2"/>
              </a:rPr>
              <a:t>Teubert</a:t>
            </a:r>
            <a:r>
              <a:rPr lang="fr-FR" dirty="0" smtClean="0">
                <a:sym typeface="Wingdings" panose="05000000000000000000" pitchFamily="2" charset="2"/>
              </a:rPr>
              <a:t> et </a:t>
            </a:r>
            <a:r>
              <a:rPr lang="fr-FR" dirty="0" err="1" smtClean="0">
                <a:sym typeface="Wingdings" panose="05000000000000000000" pitchFamily="2" charset="2"/>
              </a:rPr>
              <a:t>Labaud</a:t>
            </a:r>
            <a:r>
              <a:rPr lang="fr-FR" dirty="0" smtClean="0">
                <a:sym typeface="Wingdings" panose="05000000000000000000" pitchFamily="2" charset="2"/>
              </a:rPr>
              <a:t>, 2009) – </a:t>
            </a:r>
            <a:r>
              <a:rPr lang="fr-FR" dirty="0" smtClean="0"/>
              <a:t>Benveniste insiste constamment sur la méthode et la nécessité d’une approche empirique, dans le texte – Culioli (</a:t>
            </a:r>
            <a:r>
              <a:rPr lang="fr-FR" i="1" dirty="0" smtClean="0"/>
              <a:t>La formalisation en linguistique</a:t>
            </a:r>
            <a:r>
              <a:rPr lang="fr-FR" dirty="0" smtClean="0"/>
              <a:t>) </a:t>
            </a:r>
            <a:r>
              <a:rPr lang="fr-FR" dirty="0" smtClean="0">
                <a:sym typeface="Wingdings" panose="05000000000000000000" pitchFamily="2" charset="2"/>
              </a:rPr>
              <a:t>a deux discours : programmatique et prophylactique – </a:t>
            </a:r>
            <a:r>
              <a:rPr lang="fr-FR" dirty="0" smtClean="0"/>
              <a:t>Lazard définit une méthode scientifique, justifie l’usage de l’abstraction et de l’intuition, avec une grande récurrence de la notion de légitimité (Lazard, 1999).</a:t>
            </a:r>
          </a:p>
          <a:p>
            <a:pPr lvl="1" algn="just"/>
            <a:r>
              <a:rPr lang="fr-FR" dirty="0" smtClean="0"/>
              <a:t>Approche éclatée (Sciences du langages) ou approche institutionnalisée et définie dans le champ de la recherche (Linguistique) ? </a:t>
            </a:r>
          </a:p>
          <a:p>
            <a:pPr lvl="1"/>
            <a:endParaRPr lang="fr-BE" dirty="0"/>
          </a:p>
        </p:txBody>
      </p:sp>
    </p:spTree>
    <p:extLst>
      <p:ext uri="{BB962C8B-B14F-4D97-AF65-F5344CB8AC3E}">
        <p14:creationId xmlns:p14="http://schemas.microsoft.com/office/powerpoint/2010/main" val="3689063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solidFill>
                  <a:prstClr val="black">
                    <a:lumMod val="85000"/>
                    <a:lumOff val="15000"/>
                  </a:prstClr>
                </a:solidFill>
              </a:rPr>
              <a:t>3.3 Les épistémès sous-jacents</a:t>
            </a:r>
            <a:endParaRPr lang="fr-BE" sz="5400" dirty="0"/>
          </a:p>
        </p:txBody>
      </p:sp>
      <p:sp>
        <p:nvSpPr>
          <p:cNvPr id="3" name="Espace réservé du contenu 2"/>
          <p:cNvSpPr>
            <a:spLocks noGrp="1"/>
          </p:cNvSpPr>
          <p:nvPr>
            <p:ph idx="1"/>
          </p:nvPr>
        </p:nvSpPr>
        <p:spPr/>
        <p:txBody>
          <a:bodyPr>
            <a:normAutofit/>
          </a:bodyPr>
          <a:lstStyle/>
          <a:p>
            <a:r>
              <a:rPr lang="fr-FR" dirty="0" smtClean="0"/>
              <a:t>La typologie proposée est synchronique et formelle </a:t>
            </a:r>
            <a:r>
              <a:rPr lang="fr-FR" dirty="0" smtClean="0">
                <a:sym typeface="Wingdings" panose="05000000000000000000" pitchFamily="2" charset="2"/>
              </a:rPr>
              <a:t> elle fait fi de certaines composantes : </a:t>
            </a:r>
          </a:p>
          <a:p>
            <a:pPr lvl="1"/>
            <a:r>
              <a:rPr lang="fr-FR" dirty="0" err="1" smtClean="0">
                <a:sym typeface="Wingdings" panose="05000000000000000000" pitchFamily="2" charset="2"/>
              </a:rPr>
              <a:t>Diatopique</a:t>
            </a:r>
            <a:r>
              <a:rPr lang="fr-FR" dirty="0" smtClean="0">
                <a:sym typeface="Wingdings" panose="05000000000000000000" pitchFamily="2" charset="2"/>
              </a:rPr>
              <a:t> : opposition entre </a:t>
            </a:r>
            <a:r>
              <a:rPr lang="fr-FR" i="1" dirty="0" smtClean="0">
                <a:sym typeface="Wingdings" panose="05000000000000000000" pitchFamily="2" charset="2"/>
              </a:rPr>
              <a:t>philosophie continentale </a:t>
            </a:r>
            <a:r>
              <a:rPr lang="fr-FR" dirty="0" smtClean="0">
                <a:sym typeface="Wingdings" panose="05000000000000000000" pitchFamily="2" charset="2"/>
              </a:rPr>
              <a:t>(tradition romano-germanique) et </a:t>
            </a:r>
            <a:r>
              <a:rPr lang="fr-FR" i="1" dirty="0" smtClean="0">
                <a:sym typeface="Wingdings" panose="05000000000000000000" pitchFamily="2" charset="2"/>
              </a:rPr>
              <a:t>philosophie anglo-saxonne. </a:t>
            </a:r>
          </a:p>
          <a:p>
            <a:pPr lvl="2"/>
            <a:r>
              <a:rPr lang="fr-FR" dirty="0" smtClean="0">
                <a:sym typeface="Wingdings" panose="05000000000000000000" pitchFamily="2" charset="2"/>
              </a:rPr>
              <a:t>Quel rapport avec la linguistique ? Des auteurs comme Austin, Searle, </a:t>
            </a:r>
            <a:r>
              <a:rPr lang="fr-BE" dirty="0"/>
              <a:t>Wittgenstein</a:t>
            </a:r>
            <a:r>
              <a:rPr lang="fr-FR" dirty="0" smtClean="0">
                <a:sym typeface="Wingdings" panose="05000000000000000000" pitchFamily="2" charset="2"/>
              </a:rPr>
              <a:t>, Putnam, Quine, Chomsky, etc.  philosophes analytiques.</a:t>
            </a:r>
          </a:p>
          <a:p>
            <a:pPr lvl="2"/>
            <a:r>
              <a:rPr lang="fr-FR" dirty="0" smtClean="0">
                <a:sym typeface="Wingdings" panose="05000000000000000000" pitchFamily="2" charset="2"/>
              </a:rPr>
              <a:t>La linguistique continentale est nourrie de son contexte : psychanalyse, marxisme, structuralisme, etc. </a:t>
            </a:r>
            <a:endParaRPr lang="fr-FR" dirty="0" smtClean="0"/>
          </a:p>
          <a:p>
            <a:pPr lvl="3">
              <a:buFont typeface="Wingdings" panose="05000000000000000000" pitchFamily="2" charset="2"/>
              <a:buChar char="Ø"/>
            </a:pPr>
            <a:r>
              <a:rPr lang="fr-FR" dirty="0" smtClean="0"/>
              <a:t>Par exemple : les linguistes marxistes et Cohen, le mouvement </a:t>
            </a:r>
            <a:r>
              <a:rPr lang="fr-FR" dirty="0" err="1" smtClean="0"/>
              <a:t>lacano</a:t>
            </a:r>
            <a:r>
              <a:rPr lang="fr-FR" dirty="0" smtClean="0"/>
              <a:t>-althussérien, etc. </a:t>
            </a:r>
            <a:endParaRPr lang="fr-FR" dirty="0" smtClean="0"/>
          </a:p>
        </p:txBody>
      </p:sp>
    </p:spTree>
    <p:extLst>
      <p:ext uri="{BB962C8B-B14F-4D97-AF65-F5344CB8AC3E}">
        <p14:creationId xmlns:p14="http://schemas.microsoft.com/office/powerpoint/2010/main" val="2874967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solidFill>
                  <a:prstClr val="black">
                    <a:lumMod val="85000"/>
                    <a:lumOff val="15000"/>
                  </a:prstClr>
                </a:solidFill>
              </a:rPr>
              <a:t>3.3 Les épistémès sous-jacents</a:t>
            </a:r>
            <a:endParaRPr lang="fr-BE" sz="5400" dirty="0"/>
          </a:p>
        </p:txBody>
      </p:sp>
      <p:sp>
        <p:nvSpPr>
          <p:cNvPr id="3" name="Espace réservé du contenu 2"/>
          <p:cNvSpPr>
            <a:spLocks noGrp="1"/>
          </p:cNvSpPr>
          <p:nvPr>
            <p:ph idx="1"/>
          </p:nvPr>
        </p:nvSpPr>
        <p:spPr/>
        <p:txBody>
          <a:bodyPr>
            <a:normAutofit/>
          </a:bodyPr>
          <a:lstStyle/>
          <a:p>
            <a:r>
              <a:rPr lang="fr-FR" dirty="0" smtClean="0"/>
              <a:t>Que se passe-t-il ? </a:t>
            </a:r>
          </a:p>
          <a:p>
            <a:pPr lvl="1"/>
            <a:r>
              <a:rPr lang="fr-FR" dirty="0" smtClean="0"/>
              <a:t>En France : retour de Martinet en 55, publication de Chomsky en français en 63, Culioli publie ses travaux en 60-70, fin de l’approche marxiste en Linguistique </a:t>
            </a:r>
            <a:r>
              <a:rPr lang="fr-FR" dirty="0" smtClean="0">
                <a:sym typeface="Wingdings" panose="05000000000000000000" pitchFamily="2" charset="2"/>
              </a:rPr>
              <a:t> arrivée de la linguistique formel. </a:t>
            </a:r>
          </a:p>
          <a:p>
            <a:pPr lvl="1"/>
            <a:r>
              <a:rPr lang="fr-FR" dirty="0" smtClean="0">
                <a:sym typeface="Wingdings" panose="05000000000000000000" pitchFamily="2" charset="2"/>
              </a:rPr>
              <a:t>Aux EUA : arrivée des </a:t>
            </a:r>
            <a:r>
              <a:rPr lang="fr-FR" i="1" dirty="0" smtClean="0">
                <a:sym typeface="Wingdings" panose="05000000000000000000" pitchFamily="2" charset="2"/>
              </a:rPr>
              <a:t>french </a:t>
            </a:r>
            <a:r>
              <a:rPr lang="fr-FR" i="1" dirty="0" err="1" smtClean="0">
                <a:sym typeface="Wingdings" panose="05000000000000000000" pitchFamily="2" charset="2"/>
              </a:rPr>
              <a:t>theory</a:t>
            </a:r>
            <a:r>
              <a:rPr lang="fr-FR" dirty="0" smtClean="0">
                <a:sym typeface="Wingdings" panose="05000000000000000000" pitchFamily="2" charset="2"/>
              </a:rPr>
              <a:t>, développement des </a:t>
            </a:r>
            <a:r>
              <a:rPr lang="fr-FR" i="1" dirty="0" err="1" smtClean="0">
                <a:sym typeface="Wingdings" panose="05000000000000000000" pitchFamily="2" charset="2"/>
              </a:rPr>
              <a:t>studies</a:t>
            </a:r>
            <a:r>
              <a:rPr lang="fr-FR" dirty="0" smtClean="0">
                <a:sym typeface="Wingdings" panose="05000000000000000000" pitchFamily="2" charset="2"/>
              </a:rPr>
              <a:t>, </a:t>
            </a:r>
            <a:r>
              <a:rPr lang="fr-FR" i="1" dirty="0" err="1" smtClean="0">
                <a:sym typeface="Wingdings" panose="05000000000000000000" pitchFamily="2" charset="2"/>
              </a:rPr>
              <a:t>linguistic</a:t>
            </a:r>
            <a:r>
              <a:rPr lang="fr-FR" i="1" dirty="0" smtClean="0">
                <a:sym typeface="Wingdings" panose="05000000000000000000" pitchFamily="2" charset="2"/>
              </a:rPr>
              <a:t> </a:t>
            </a:r>
            <a:r>
              <a:rPr lang="fr-FR" i="1" dirty="0" err="1" smtClean="0">
                <a:sym typeface="Wingdings" panose="05000000000000000000" pitchFamily="2" charset="2"/>
              </a:rPr>
              <a:t>turn</a:t>
            </a:r>
            <a:r>
              <a:rPr lang="fr-FR" dirty="0" smtClean="0">
                <a:sym typeface="Wingdings" panose="05000000000000000000" pitchFamily="2" charset="2"/>
              </a:rPr>
              <a:t> en anthropologie. </a:t>
            </a:r>
          </a:p>
        </p:txBody>
      </p:sp>
    </p:spTree>
    <p:extLst>
      <p:ext uri="{BB962C8B-B14F-4D97-AF65-F5344CB8AC3E}">
        <p14:creationId xmlns:p14="http://schemas.microsoft.com/office/powerpoint/2010/main" val="864002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Conclusion</a:t>
            </a:r>
            <a:endParaRPr lang="fr-BE" dirty="0"/>
          </a:p>
        </p:txBody>
      </p:sp>
      <p:sp>
        <p:nvSpPr>
          <p:cNvPr id="3" name="Espace réservé du texte 2"/>
          <p:cNvSpPr>
            <a:spLocks noGrp="1"/>
          </p:cNvSpPr>
          <p:nvPr>
            <p:ph type="body" idx="1"/>
          </p:nvPr>
        </p:nvSpPr>
        <p:spPr/>
        <p:txBody>
          <a:bodyPr/>
          <a:lstStyle/>
          <a:p>
            <a:endParaRPr lang="fr-BE"/>
          </a:p>
        </p:txBody>
      </p:sp>
    </p:spTree>
    <p:extLst>
      <p:ext uri="{BB962C8B-B14F-4D97-AF65-F5344CB8AC3E}">
        <p14:creationId xmlns:p14="http://schemas.microsoft.com/office/powerpoint/2010/main" val="3983986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Conclusion</a:t>
            </a:r>
            <a:endParaRPr lang="fr-BE" dirty="0"/>
          </a:p>
        </p:txBody>
      </p:sp>
      <p:sp>
        <p:nvSpPr>
          <p:cNvPr id="3" name="Espace réservé du contenu 2"/>
          <p:cNvSpPr>
            <a:spLocks noGrp="1"/>
          </p:cNvSpPr>
          <p:nvPr>
            <p:ph idx="1"/>
          </p:nvPr>
        </p:nvSpPr>
        <p:spPr/>
        <p:txBody>
          <a:bodyPr/>
          <a:lstStyle/>
          <a:p>
            <a:pPr algn="just"/>
            <a:r>
              <a:rPr lang="fr-FR" dirty="0" smtClean="0"/>
              <a:t>Pour appréhender lesdits transferts il faut donc considérer : </a:t>
            </a:r>
          </a:p>
          <a:p>
            <a:pPr lvl="1" algn="just"/>
            <a:r>
              <a:rPr lang="fr-FR" dirty="0" smtClean="0"/>
              <a:t>Le discours : comment les transferts sont actualisés dans les textes ? </a:t>
            </a:r>
            <a:r>
              <a:rPr lang="fr-FR" dirty="0" smtClean="0">
                <a:sym typeface="Wingdings" panose="05000000000000000000" pitchFamily="2" charset="2"/>
              </a:rPr>
              <a:t> interdiscours, citation, référence directe ou tacite, emprunt explicite, etc. </a:t>
            </a:r>
            <a:endParaRPr lang="fr-FR" dirty="0" smtClean="0"/>
          </a:p>
          <a:p>
            <a:pPr lvl="1" algn="just"/>
            <a:r>
              <a:rPr lang="fr-FR" dirty="0" smtClean="0"/>
              <a:t>L’épistémè : quelles sont les modalités des transferts ? </a:t>
            </a:r>
            <a:r>
              <a:rPr lang="fr-FR" dirty="0" smtClean="0">
                <a:sym typeface="Wingdings" panose="05000000000000000000" pitchFamily="2" charset="2"/>
              </a:rPr>
              <a:t> emprunt total ou métaphorique, influence générale ou outil particulier, etc. </a:t>
            </a:r>
            <a:endParaRPr lang="fr-FR" dirty="0" smtClean="0"/>
          </a:p>
          <a:p>
            <a:pPr lvl="1" algn="just"/>
            <a:r>
              <a:rPr lang="fr-FR" dirty="0" smtClean="0"/>
              <a:t>La pratique : pourquoi et comment les transferts sont </a:t>
            </a:r>
            <a:r>
              <a:rPr lang="fr-FR" smtClean="0"/>
              <a:t>réalisés ? </a:t>
            </a:r>
            <a:r>
              <a:rPr lang="fr-FR" smtClean="0">
                <a:sym typeface="Wingdings" panose="05000000000000000000" pitchFamily="2" charset="2"/>
              </a:rPr>
              <a:t> </a:t>
            </a:r>
            <a:r>
              <a:rPr lang="fr-FR" dirty="0" smtClean="0">
                <a:sym typeface="Wingdings" panose="05000000000000000000" pitchFamily="2" charset="2"/>
              </a:rPr>
              <a:t>déplacement de chercheurs (pays, labo), publication dans certaines revues, changement du contexte, etc. </a:t>
            </a:r>
            <a:endParaRPr lang="fr-BE" dirty="0"/>
          </a:p>
        </p:txBody>
      </p:sp>
    </p:spTree>
    <p:extLst>
      <p:ext uri="{BB962C8B-B14F-4D97-AF65-F5344CB8AC3E}">
        <p14:creationId xmlns:p14="http://schemas.microsoft.com/office/powerpoint/2010/main" val="91016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1.1 Comment aborder notre sujet ?</a:t>
            </a:r>
            <a:endParaRPr lang="fr-BE" dirty="0"/>
          </a:p>
        </p:txBody>
      </p:sp>
      <p:sp>
        <p:nvSpPr>
          <p:cNvPr id="3" name="Espace réservé du contenu 2"/>
          <p:cNvSpPr>
            <a:spLocks noGrp="1"/>
          </p:cNvSpPr>
          <p:nvPr>
            <p:ph idx="1"/>
          </p:nvPr>
        </p:nvSpPr>
        <p:spPr/>
        <p:txBody>
          <a:bodyPr>
            <a:normAutofit fontScale="77500" lnSpcReduction="20000"/>
          </a:bodyPr>
          <a:lstStyle/>
          <a:p>
            <a:pPr algn="just"/>
            <a:r>
              <a:rPr lang="fr-FR" dirty="0" smtClean="0"/>
              <a:t>Très succinctement : « Dans le discours scientifique, mettre </a:t>
            </a:r>
            <a:r>
              <a:rPr lang="fr-FR" dirty="0"/>
              <a:t>au jour les </a:t>
            </a:r>
            <a:r>
              <a:rPr lang="fr-FR" b="1" dirty="0"/>
              <a:t>fonctions</a:t>
            </a:r>
            <a:r>
              <a:rPr lang="fr-FR" dirty="0"/>
              <a:t> </a:t>
            </a:r>
            <a:r>
              <a:rPr lang="fr-FR" dirty="0" smtClean="0"/>
              <a:t>(rhétoriques</a:t>
            </a:r>
            <a:r>
              <a:rPr lang="fr-FR" dirty="0"/>
              <a:t>, épistémologiques et </a:t>
            </a:r>
            <a:r>
              <a:rPr lang="fr-FR" dirty="0" smtClean="0"/>
              <a:t>idéologiques), </a:t>
            </a:r>
            <a:r>
              <a:rPr lang="fr-FR" dirty="0"/>
              <a:t>propres aux </a:t>
            </a:r>
            <a:r>
              <a:rPr lang="fr-FR" b="1" dirty="0"/>
              <a:t>transferts</a:t>
            </a:r>
            <a:r>
              <a:rPr lang="fr-FR" dirty="0"/>
              <a:t> d’outils et de concepts issus des </a:t>
            </a:r>
            <a:r>
              <a:rPr lang="fr-FR" b="1" dirty="0"/>
              <a:t>sciences formelles </a:t>
            </a:r>
            <a:r>
              <a:rPr lang="fr-FR" dirty="0"/>
              <a:t>vers la linguistique et les </a:t>
            </a:r>
            <a:r>
              <a:rPr lang="fr-FR" b="1" dirty="0"/>
              <a:t>sciences du </a:t>
            </a:r>
            <a:r>
              <a:rPr lang="fr-FR" b="1" dirty="0" smtClean="0"/>
              <a:t>langage</a:t>
            </a:r>
            <a:r>
              <a:rPr lang="fr-FR" dirty="0" smtClean="0"/>
              <a:t> ».</a:t>
            </a:r>
          </a:p>
          <a:p>
            <a:pPr algn="just"/>
            <a:r>
              <a:rPr lang="fr-FR" sz="2000" dirty="0"/>
              <a:t>De nombreuses questions peuvent se poser </a:t>
            </a:r>
            <a:r>
              <a:rPr lang="fr-FR" sz="2000" dirty="0">
                <a:sym typeface="Wingdings" panose="05000000000000000000" pitchFamily="2" charset="2"/>
              </a:rPr>
              <a:t> indispensable de définir et de rendre explicite l’ancrage théorique et méthodologique de l’analyse, afin d’éviter toute mécompréhension et mésinterprétation des tenants et aboutissants de l’analyse. </a:t>
            </a:r>
            <a:endParaRPr lang="fr-FR" sz="2000" dirty="0"/>
          </a:p>
          <a:p>
            <a:pPr lvl="1" algn="just"/>
            <a:r>
              <a:rPr lang="fr-FR" sz="1600" dirty="0"/>
              <a:t>Comment définir un discours, comment définir le discours scientifique ? Quelle approche privilégier ? Pourquoi analyser le discours scientifique ? Avec quel corpus ? Etc. </a:t>
            </a:r>
          </a:p>
          <a:p>
            <a:pPr lvl="1" algn="just"/>
            <a:r>
              <a:rPr lang="fr-FR" sz="1600" dirty="0"/>
              <a:t>Qu’entendons-nous par fonctions rhétoriques, épistémologiques ou idéologiques ? Pourquoi chercher spécifiquement ces trois fonctions ? </a:t>
            </a:r>
          </a:p>
          <a:p>
            <a:pPr lvl="1" algn="just"/>
            <a:r>
              <a:rPr lang="fr-FR" sz="1600" dirty="0"/>
              <a:t>Quels sont les outils et les concepts concernés ? Comment modéliser un transfert conceptuel ?  </a:t>
            </a:r>
          </a:p>
          <a:p>
            <a:pPr lvl="1" algn="just"/>
            <a:r>
              <a:rPr lang="fr-FR" sz="1600" dirty="0"/>
              <a:t>Que sont les sciences formelles ? Quelle est la pertinence de cette dénomination ? Quels sont les risques d’hypostasier ou de réifier des distinctions d’ordre typologique ?</a:t>
            </a:r>
          </a:p>
          <a:p>
            <a:pPr lvl="1" algn="just"/>
            <a:r>
              <a:rPr lang="fr-FR" sz="1600" dirty="0"/>
              <a:t>Pourquoi étudier cela spécifiquement en linguistique ? Qu’est-ce que la linguistique et les sciences du langage ? S’agit-il d’une différence épistémologique ou institutionnelle ? Quel impact le choix de l’un ou de l’autre peut avoir sur notre modélisation/notre analyse ? </a:t>
            </a:r>
          </a:p>
          <a:p>
            <a:endParaRPr lang="fr-BE" dirty="0"/>
          </a:p>
        </p:txBody>
      </p:sp>
    </p:spTree>
    <p:extLst>
      <p:ext uri="{BB962C8B-B14F-4D97-AF65-F5344CB8AC3E}">
        <p14:creationId xmlns:p14="http://schemas.microsoft.com/office/powerpoint/2010/main" val="4182784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1.1 Comment aborder notre sujet ?</a:t>
            </a:r>
            <a:endParaRPr lang="fr-BE" dirty="0"/>
          </a:p>
        </p:txBody>
      </p:sp>
      <p:sp>
        <p:nvSpPr>
          <p:cNvPr id="3" name="Espace réservé du contenu 2"/>
          <p:cNvSpPr>
            <a:spLocks noGrp="1"/>
          </p:cNvSpPr>
          <p:nvPr>
            <p:ph idx="1"/>
          </p:nvPr>
        </p:nvSpPr>
        <p:spPr>
          <a:xfrm>
            <a:off x="1116725" y="2514891"/>
            <a:ext cx="9601196" cy="3318936"/>
          </a:xfrm>
        </p:spPr>
        <p:txBody>
          <a:bodyPr>
            <a:normAutofit/>
          </a:bodyPr>
          <a:lstStyle/>
          <a:p>
            <a:pPr algn="just"/>
            <a:r>
              <a:rPr lang="fr-FR" dirty="0" smtClean="0"/>
              <a:t>Dans cette communication nous nous concentrerons sur les deux éléments suivants : </a:t>
            </a:r>
          </a:p>
          <a:p>
            <a:pPr marL="914400" lvl="1" indent="-457200" algn="just">
              <a:buAutoNum type="arabicParenBoth"/>
            </a:pPr>
            <a:r>
              <a:rPr lang="fr-FR" sz="2400" dirty="0" smtClean="0"/>
              <a:t>Développer cet arrière-plan théorique et méthodologique de notre analyse.</a:t>
            </a:r>
          </a:p>
          <a:p>
            <a:pPr marL="914400" lvl="1" indent="-457200" algn="just">
              <a:buAutoNum type="arabicParenBoth"/>
            </a:pPr>
            <a:r>
              <a:rPr lang="fr-FR" sz="2400" dirty="0" smtClean="0"/>
              <a:t> Définir la notion de </a:t>
            </a:r>
            <a:r>
              <a:rPr lang="fr-FR" sz="2400" i="1" dirty="0" smtClean="0"/>
              <a:t>formalisation</a:t>
            </a:r>
            <a:r>
              <a:rPr lang="fr-FR" sz="2400" dirty="0" smtClean="0"/>
              <a:t>, les </a:t>
            </a:r>
            <a:r>
              <a:rPr lang="fr-FR" sz="2400" i="1" dirty="0" smtClean="0"/>
              <a:t>sciences formelles</a:t>
            </a:r>
            <a:r>
              <a:rPr lang="fr-FR" sz="2400" dirty="0" smtClean="0"/>
              <a:t> et les </a:t>
            </a:r>
            <a:r>
              <a:rPr lang="fr-FR" sz="2400" i="1" dirty="0" smtClean="0"/>
              <a:t>transferts conceptuels</a:t>
            </a:r>
            <a:r>
              <a:rPr lang="fr-FR" sz="2400" dirty="0" smtClean="0"/>
              <a:t>. </a:t>
            </a:r>
          </a:p>
          <a:p>
            <a:pPr marL="914400" lvl="1" indent="-457200" algn="just">
              <a:buAutoNum type="arabicParenBoth"/>
            </a:pPr>
            <a:endParaRPr lang="fr-FR" sz="2400" dirty="0" smtClean="0"/>
          </a:p>
        </p:txBody>
      </p:sp>
    </p:spTree>
    <p:extLst>
      <p:ext uri="{BB962C8B-B14F-4D97-AF65-F5344CB8AC3E}">
        <p14:creationId xmlns:p14="http://schemas.microsoft.com/office/powerpoint/2010/main" val="884783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1.3 Comment procéder ?</a:t>
            </a:r>
            <a:endParaRPr lang="fr-BE" dirty="0"/>
          </a:p>
        </p:txBody>
      </p:sp>
      <p:sp>
        <p:nvSpPr>
          <p:cNvPr id="3" name="Espace réservé du contenu 2"/>
          <p:cNvSpPr>
            <a:spLocks noGrp="1"/>
          </p:cNvSpPr>
          <p:nvPr>
            <p:ph idx="1"/>
          </p:nvPr>
        </p:nvSpPr>
        <p:spPr/>
        <p:txBody>
          <a:bodyPr>
            <a:normAutofit/>
          </a:bodyPr>
          <a:lstStyle/>
          <a:p>
            <a:pPr algn="just"/>
            <a:r>
              <a:rPr lang="fr-FR" dirty="0" smtClean="0"/>
              <a:t>Nous avons une connaissance naïve/intuitive des différents termes ; mais comment modéliser ou définir des abstractions comme des sciences (sciences formelles, sciences du langage), comme des transferts (de concept, d’outils, etc.) ou des fonctions discursives ?</a:t>
            </a:r>
          </a:p>
          <a:p>
            <a:pPr lvl="1" algn="just"/>
            <a:r>
              <a:rPr lang="fr-FR" dirty="0" smtClean="0"/>
              <a:t>Locuteur naïf &gt;&lt; linguiste // Praticien naïf  &gt;&lt; interroge la pratique/la </a:t>
            </a:r>
            <a:r>
              <a:rPr lang="fr-FR" i="1" dirty="0" smtClean="0"/>
              <a:t>praxis</a:t>
            </a:r>
          </a:p>
          <a:p>
            <a:pPr algn="just"/>
            <a:r>
              <a:rPr lang="fr-FR" dirty="0" smtClean="0"/>
              <a:t>Afin de clarifier ces questionnements, il est indispensable de distinguer les diverses dimensions de notre analyse </a:t>
            </a:r>
            <a:r>
              <a:rPr lang="fr-FR" dirty="0" smtClean="0">
                <a:sym typeface="Wingdings" panose="05000000000000000000" pitchFamily="2" charset="2"/>
              </a:rPr>
              <a:t> D’une part le discours, d’autre part la pratique. </a:t>
            </a:r>
            <a:endParaRPr lang="fr-FR" dirty="0"/>
          </a:p>
        </p:txBody>
      </p:sp>
    </p:spTree>
    <p:extLst>
      <p:ext uri="{BB962C8B-B14F-4D97-AF65-F5344CB8AC3E}">
        <p14:creationId xmlns:p14="http://schemas.microsoft.com/office/powerpoint/2010/main" val="555310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a:t>
            </a:r>
            <a:r>
              <a:rPr lang="fr-FR" dirty="0" smtClean="0"/>
              <a:t>. Ancrage méthodologique</a:t>
            </a:r>
            <a:endParaRPr lang="fr-BE" dirty="0"/>
          </a:p>
        </p:txBody>
      </p:sp>
      <p:sp>
        <p:nvSpPr>
          <p:cNvPr id="3" name="Espace réservé du texte 2"/>
          <p:cNvSpPr>
            <a:spLocks noGrp="1"/>
          </p:cNvSpPr>
          <p:nvPr>
            <p:ph type="body" idx="1"/>
          </p:nvPr>
        </p:nvSpPr>
        <p:spPr>
          <a:xfrm>
            <a:off x="2015067" y="3846051"/>
            <a:ext cx="8158690" cy="1871577"/>
          </a:xfrm>
        </p:spPr>
        <p:txBody>
          <a:bodyPr>
            <a:normAutofit/>
          </a:bodyPr>
          <a:lstStyle/>
          <a:p>
            <a:r>
              <a:rPr lang="fr-FR" dirty="0" smtClean="0"/>
              <a:t>2.1 Le discours et la pratique</a:t>
            </a:r>
          </a:p>
          <a:p>
            <a:r>
              <a:rPr lang="fr-FR" dirty="0" smtClean="0"/>
              <a:t>2.2 Les savoirs mobilisés</a:t>
            </a:r>
          </a:p>
          <a:p>
            <a:r>
              <a:rPr lang="fr-FR" dirty="0" smtClean="0"/>
              <a:t>2.3 La part de discours, la part de science</a:t>
            </a:r>
          </a:p>
          <a:p>
            <a:endParaRPr lang="fr-BE" dirty="0"/>
          </a:p>
        </p:txBody>
      </p:sp>
    </p:spTree>
    <p:extLst>
      <p:ext uri="{BB962C8B-B14F-4D97-AF65-F5344CB8AC3E}">
        <p14:creationId xmlns:p14="http://schemas.microsoft.com/office/powerpoint/2010/main" val="2881551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2.1 Le discours et la pratique</a:t>
            </a:r>
            <a:endParaRPr lang="fr-BE" dirty="0"/>
          </a:p>
        </p:txBody>
      </p:sp>
      <p:sp>
        <p:nvSpPr>
          <p:cNvPr id="3" name="Espace réservé du contenu 2"/>
          <p:cNvSpPr>
            <a:spLocks noGrp="1"/>
          </p:cNvSpPr>
          <p:nvPr>
            <p:ph idx="1"/>
          </p:nvPr>
        </p:nvSpPr>
        <p:spPr/>
        <p:txBody>
          <a:bodyPr>
            <a:normAutofit/>
          </a:bodyPr>
          <a:lstStyle/>
          <a:p>
            <a:pPr algn="just"/>
            <a:r>
              <a:rPr lang="fr-FR" dirty="0" smtClean="0"/>
              <a:t>Notre étude implique d’articuler une approche du discours et une approche de la pratique </a:t>
            </a:r>
            <a:r>
              <a:rPr lang="fr-FR" dirty="0" smtClean="0">
                <a:sym typeface="Wingdings" panose="05000000000000000000" pitchFamily="2" charset="2"/>
              </a:rPr>
              <a:t> nombreuses études sur ce sujet (cf. </a:t>
            </a:r>
            <a:r>
              <a:rPr lang="fr-FR" dirty="0" err="1" smtClean="0">
                <a:sym typeface="Wingdings" panose="05000000000000000000" pitchFamily="2" charset="2"/>
              </a:rPr>
              <a:t>Auchlin</a:t>
            </a:r>
            <a:r>
              <a:rPr lang="fr-FR" dirty="0" smtClean="0">
                <a:sym typeface="Wingdings" panose="05000000000000000000" pitchFamily="2" charset="2"/>
              </a:rPr>
              <a:t>, </a:t>
            </a:r>
            <a:r>
              <a:rPr lang="fr-FR" dirty="0" err="1" smtClean="0">
                <a:sym typeface="Wingdings" panose="05000000000000000000" pitchFamily="2" charset="2"/>
              </a:rPr>
              <a:t>Stroumza</a:t>
            </a:r>
            <a:r>
              <a:rPr lang="fr-FR" dirty="0" smtClean="0">
                <a:sym typeface="Wingdings" panose="05000000000000000000" pitchFamily="2" charset="2"/>
              </a:rPr>
              <a:t>, etc.)</a:t>
            </a:r>
          </a:p>
          <a:p>
            <a:pPr lvl="1" algn="just"/>
            <a:r>
              <a:rPr lang="fr-FR" dirty="0" smtClean="0">
                <a:sym typeface="Wingdings" panose="05000000000000000000" pitchFamily="2" charset="2"/>
              </a:rPr>
              <a:t>Quel type de discours ? Le discours scientifique</a:t>
            </a:r>
            <a:r>
              <a:rPr lang="fr-FR" dirty="0">
                <a:sym typeface="Wingdings" panose="05000000000000000000" pitchFamily="2" charset="2"/>
              </a:rPr>
              <a:t> </a:t>
            </a:r>
            <a:r>
              <a:rPr lang="fr-FR" dirty="0" smtClean="0">
                <a:sym typeface="Wingdings" panose="05000000000000000000" pitchFamily="2" charset="2"/>
              </a:rPr>
              <a:t>(</a:t>
            </a:r>
            <a:r>
              <a:rPr lang="fr-FR" dirty="0" err="1" smtClean="0">
                <a:sym typeface="Wingdings" panose="05000000000000000000" pitchFamily="2" charset="2"/>
              </a:rPr>
              <a:t>Rinck</a:t>
            </a:r>
            <a:r>
              <a:rPr lang="fr-FR" dirty="0" smtClean="0">
                <a:sym typeface="Wingdings" panose="05000000000000000000" pitchFamily="2" charset="2"/>
              </a:rPr>
              <a:t>, 2010 ; Leclerc, 1999 ; etc.)</a:t>
            </a:r>
          </a:p>
          <a:p>
            <a:pPr lvl="1" algn="just"/>
            <a:r>
              <a:rPr lang="fr-FR" dirty="0" smtClean="0">
                <a:sym typeface="Wingdings" panose="05000000000000000000" pitchFamily="2" charset="2"/>
              </a:rPr>
              <a:t>Quel type de pratique ? La pratique scientifique / la praxis du chercheur</a:t>
            </a:r>
            <a:r>
              <a:rPr lang="fr-FR" dirty="0">
                <a:sym typeface="Wingdings" panose="05000000000000000000" pitchFamily="2" charset="2"/>
              </a:rPr>
              <a:t> </a:t>
            </a:r>
            <a:r>
              <a:rPr lang="fr-FR" dirty="0" smtClean="0">
                <a:sym typeface="Wingdings" panose="05000000000000000000" pitchFamily="2" charset="2"/>
              </a:rPr>
              <a:t> Quels domaines ?</a:t>
            </a:r>
          </a:p>
          <a:p>
            <a:pPr lvl="1" algn="just"/>
            <a:r>
              <a:rPr lang="fr-FR" dirty="0" smtClean="0">
                <a:sym typeface="Wingdings" panose="05000000000000000000" pitchFamily="2" charset="2"/>
              </a:rPr>
              <a:t>Quel type de lieu, d’espace, etc. ? Les épistémès, les champs d’étude qui les institutionnalisent, le champ scientifique, etc.   Quels domaines ?</a:t>
            </a:r>
            <a:endParaRPr lang="fr-FR" dirty="0">
              <a:sym typeface="Wingdings" panose="05000000000000000000" pitchFamily="2" charset="2"/>
            </a:endParaRPr>
          </a:p>
          <a:p>
            <a:pPr algn="just"/>
            <a:endParaRPr lang="fr-FR" dirty="0" smtClean="0">
              <a:sym typeface="Wingdings" panose="05000000000000000000" pitchFamily="2" charset="2"/>
            </a:endParaRPr>
          </a:p>
          <a:p>
            <a:pPr algn="just"/>
            <a:endParaRPr lang="fr-FR" dirty="0"/>
          </a:p>
          <a:p>
            <a:pPr algn="just"/>
            <a:endParaRPr lang="fr-FR" dirty="0" smtClean="0"/>
          </a:p>
        </p:txBody>
      </p:sp>
    </p:spTree>
    <p:extLst>
      <p:ext uri="{BB962C8B-B14F-4D97-AF65-F5344CB8AC3E}">
        <p14:creationId xmlns:p14="http://schemas.microsoft.com/office/powerpoint/2010/main" val="432679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2.1 Le discours et la pratique</a:t>
            </a:r>
            <a:endParaRPr lang="fr-BE" dirty="0"/>
          </a:p>
        </p:txBody>
      </p:sp>
      <p:sp>
        <p:nvSpPr>
          <p:cNvPr id="3" name="Espace réservé du contenu 2"/>
          <p:cNvSpPr>
            <a:spLocks noGrp="1"/>
          </p:cNvSpPr>
          <p:nvPr>
            <p:ph idx="1"/>
          </p:nvPr>
        </p:nvSpPr>
        <p:spPr>
          <a:xfrm>
            <a:off x="1295401" y="2556931"/>
            <a:ext cx="9601196" cy="3885910"/>
          </a:xfrm>
        </p:spPr>
        <p:txBody>
          <a:bodyPr>
            <a:normAutofit fontScale="40000" lnSpcReduction="20000"/>
          </a:bodyPr>
          <a:lstStyle/>
          <a:p>
            <a:pPr algn="just">
              <a:buFont typeface="Arial" panose="020B0604020202020204" pitchFamily="34" charset="0"/>
              <a:buChar char="•"/>
            </a:pPr>
            <a:r>
              <a:rPr lang="fr-FR" sz="4300" dirty="0" smtClean="0"/>
              <a:t>Il y a donc différents niveaux à considérer : </a:t>
            </a:r>
            <a:endParaRPr lang="fr-BE" sz="4300" dirty="0" smtClean="0"/>
          </a:p>
          <a:p>
            <a:pPr lvl="1" algn="just">
              <a:buFont typeface="Wingdings" panose="05000000000000000000" pitchFamily="2" charset="2"/>
              <a:buChar char="Ø"/>
            </a:pPr>
            <a:r>
              <a:rPr lang="fr-BE" sz="4300" dirty="0" smtClean="0"/>
              <a:t>Les marqueurs linguistiques et discursifs, </a:t>
            </a:r>
            <a:r>
              <a:rPr lang="fr-BE" sz="4300" b="1" dirty="0" smtClean="0"/>
              <a:t>les conditions de production</a:t>
            </a:r>
            <a:r>
              <a:rPr lang="fr-BE" sz="4300" dirty="0" smtClean="0"/>
              <a:t>, les fonctions discursives, etc. </a:t>
            </a:r>
            <a:r>
              <a:rPr lang="fr-BE" sz="4300" dirty="0" smtClean="0">
                <a:sym typeface="Wingdings" panose="05000000000000000000" pitchFamily="2" charset="2"/>
              </a:rPr>
              <a:t> </a:t>
            </a:r>
            <a:r>
              <a:rPr lang="fr-BE" sz="4300" u="sng" dirty="0" smtClean="0">
                <a:sym typeface="Wingdings" panose="05000000000000000000" pitchFamily="2" charset="2"/>
              </a:rPr>
              <a:t>Analyse des discours</a:t>
            </a:r>
            <a:r>
              <a:rPr lang="fr-BE" sz="4300" dirty="0" smtClean="0">
                <a:sym typeface="Wingdings" panose="05000000000000000000" pitchFamily="2" charset="2"/>
              </a:rPr>
              <a:t>.</a:t>
            </a:r>
            <a:endParaRPr lang="fr-BE" sz="4300" dirty="0"/>
          </a:p>
          <a:p>
            <a:pPr lvl="1" algn="just">
              <a:buFont typeface="Wingdings" panose="05000000000000000000" pitchFamily="2" charset="2"/>
              <a:buChar char="Ø"/>
            </a:pPr>
            <a:r>
              <a:rPr lang="fr-BE" sz="4300" b="1" dirty="0" smtClean="0"/>
              <a:t>Les conditions de production</a:t>
            </a:r>
            <a:r>
              <a:rPr lang="fr-BE" sz="4300" dirty="0" smtClean="0"/>
              <a:t>, les transferts conceptuels, </a:t>
            </a:r>
            <a:r>
              <a:rPr lang="fr-BE" sz="4300" b="1" dirty="0" smtClean="0"/>
              <a:t>épistémès et champs</a:t>
            </a:r>
            <a:r>
              <a:rPr lang="fr-BE" sz="4300" dirty="0" smtClean="0"/>
              <a:t>, etc. </a:t>
            </a:r>
            <a:r>
              <a:rPr lang="fr-BE" sz="4300" dirty="0" smtClean="0">
                <a:sym typeface="Wingdings" panose="05000000000000000000" pitchFamily="2" charset="2"/>
              </a:rPr>
              <a:t> </a:t>
            </a:r>
            <a:r>
              <a:rPr lang="fr-BE" sz="4300" u="sng" dirty="0" smtClean="0">
                <a:sym typeface="Wingdings" panose="05000000000000000000" pitchFamily="2" charset="2"/>
              </a:rPr>
              <a:t>Analyse de la pratique.</a:t>
            </a:r>
            <a:endParaRPr lang="fr-BE" sz="4300" u="sng" dirty="0"/>
          </a:p>
          <a:p>
            <a:pPr lvl="1" algn="just">
              <a:buFont typeface="Wingdings" panose="05000000000000000000" pitchFamily="2" charset="2"/>
              <a:buChar char="Ø"/>
            </a:pPr>
            <a:r>
              <a:rPr lang="fr-BE" sz="4300" b="1" dirty="0" smtClean="0"/>
              <a:t>Épistémès et champs,</a:t>
            </a:r>
            <a:r>
              <a:rPr lang="fr-BE" sz="4300" dirty="0" smtClean="0"/>
              <a:t> contexte scientifique, contexte institutionnel etc. </a:t>
            </a:r>
            <a:r>
              <a:rPr lang="fr-BE" sz="4300" dirty="0" smtClean="0">
                <a:sym typeface="Wingdings" panose="05000000000000000000" pitchFamily="2" charset="2"/>
              </a:rPr>
              <a:t> </a:t>
            </a:r>
            <a:r>
              <a:rPr lang="fr-BE" sz="4300" u="sng" dirty="0" smtClean="0">
                <a:sym typeface="Wingdings" panose="05000000000000000000" pitchFamily="2" charset="2"/>
              </a:rPr>
              <a:t>Analyse du contexte.</a:t>
            </a:r>
            <a:endParaRPr lang="fr-FR" sz="4300" u="sng" dirty="0" smtClean="0"/>
          </a:p>
          <a:p>
            <a:pPr algn="just"/>
            <a:r>
              <a:rPr lang="fr-FR" sz="4300" dirty="0" smtClean="0"/>
              <a:t>Objet d’analyse </a:t>
            </a:r>
            <a:r>
              <a:rPr lang="fr-FR" sz="4300" dirty="0"/>
              <a:t>qui nécessite de mobiliser plusieurs domaines afin de le </a:t>
            </a:r>
            <a:r>
              <a:rPr lang="fr-FR" sz="4300" dirty="0" smtClean="0"/>
              <a:t>modéliser</a:t>
            </a:r>
            <a:r>
              <a:rPr lang="fr-FR" sz="4300" dirty="0"/>
              <a:t> </a:t>
            </a:r>
            <a:r>
              <a:rPr lang="fr-FR" sz="4300" dirty="0" smtClean="0"/>
              <a:t>de façon pertinente. </a:t>
            </a:r>
            <a:endParaRPr lang="fr-FR" sz="4300" dirty="0"/>
          </a:p>
          <a:p>
            <a:pPr lvl="1" algn="just">
              <a:buFont typeface="Wingdings" panose="05000000000000000000" pitchFamily="2" charset="2"/>
              <a:buChar char="Ø"/>
            </a:pPr>
            <a:r>
              <a:rPr lang="fr-FR" sz="4300" dirty="0"/>
              <a:t>Sans articuler plusieurs champs d’étude, </a:t>
            </a:r>
            <a:r>
              <a:rPr lang="fr-FR" sz="4300" dirty="0" smtClean="0"/>
              <a:t>il est </a:t>
            </a:r>
            <a:r>
              <a:rPr lang="fr-FR" sz="4300" dirty="0"/>
              <a:t>impossible de modéliser pertinemment </a:t>
            </a:r>
            <a:r>
              <a:rPr lang="fr-FR" sz="4300" dirty="0" smtClean="0"/>
              <a:t>notre objet. </a:t>
            </a:r>
          </a:p>
          <a:p>
            <a:pPr lvl="1" algn="just">
              <a:buFont typeface="Wingdings" panose="05000000000000000000" pitchFamily="2" charset="2"/>
              <a:buChar char="Ø"/>
            </a:pPr>
            <a:r>
              <a:rPr lang="fr-FR" sz="4300" dirty="0" smtClean="0"/>
              <a:t>Toutefois</a:t>
            </a:r>
            <a:r>
              <a:rPr lang="fr-FR" sz="4300" dirty="0"/>
              <a:t>, risque de dispersion </a:t>
            </a:r>
            <a:r>
              <a:rPr lang="fr-FR" sz="4300" dirty="0" smtClean="0"/>
              <a:t>théorique</a:t>
            </a:r>
            <a:r>
              <a:rPr lang="fr-FR" sz="4300" dirty="0"/>
              <a:t> </a:t>
            </a:r>
            <a:r>
              <a:rPr lang="fr-FR" sz="4300" dirty="0" smtClean="0"/>
              <a:t>et de flou épistémologique/institutionnel. </a:t>
            </a:r>
          </a:p>
          <a:p>
            <a:pPr algn="just">
              <a:buFont typeface="Arial" panose="020B0604020202020204" pitchFamily="34" charset="0"/>
              <a:buChar char="•"/>
            </a:pPr>
            <a:r>
              <a:rPr lang="fr-FR" sz="4300" dirty="0" smtClean="0"/>
              <a:t>Comment </a:t>
            </a:r>
            <a:r>
              <a:rPr lang="fr-FR" sz="4300" dirty="0"/>
              <a:t>articuler le discours et la pratique </a:t>
            </a:r>
            <a:r>
              <a:rPr lang="fr-FR" sz="4300" dirty="0" smtClean="0"/>
              <a:t>et le contexte ?</a:t>
            </a:r>
            <a:endParaRPr lang="fr-FR" sz="2600" dirty="0" smtClean="0"/>
          </a:p>
          <a:p>
            <a:pPr algn="just"/>
            <a:endParaRPr lang="fr-FR" dirty="0"/>
          </a:p>
          <a:p>
            <a:pPr algn="just"/>
            <a:endParaRPr lang="fr-FR" dirty="0" smtClean="0"/>
          </a:p>
        </p:txBody>
      </p:sp>
    </p:spTree>
    <p:extLst>
      <p:ext uri="{BB962C8B-B14F-4D97-AF65-F5344CB8AC3E}">
        <p14:creationId xmlns:p14="http://schemas.microsoft.com/office/powerpoint/2010/main" val="3394572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2.2 Les savoirs mobilisés </a:t>
            </a:r>
            <a:endParaRPr lang="fr-BE" dirty="0"/>
          </a:p>
        </p:txBody>
      </p:sp>
      <p:sp>
        <p:nvSpPr>
          <p:cNvPr id="3" name="Espace réservé du contenu 2"/>
          <p:cNvSpPr>
            <a:spLocks noGrp="1"/>
          </p:cNvSpPr>
          <p:nvPr>
            <p:ph idx="1"/>
          </p:nvPr>
        </p:nvSpPr>
        <p:spPr/>
        <p:txBody>
          <a:bodyPr>
            <a:normAutofit/>
          </a:bodyPr>
          <a:lstStyle/>
          <a:p>
            <a:r>
              <a:rPr lang="fr-FR" dirty="0" smtClean="0"/>
              <a:t>L’analyse articule trois approches : </a:t>
            </a:r>
          </a:p>
          <a:p>
            <a:pPr marL="914400" lvl="1" indent="-457200" algn="just">
              <a:buAutoNum type="arabicParenBoth"/>
            </a:pPr>
            <a:r>
              <a:rPr lang="fr-FR" dirty="0" smtClean="0"/>
              <a:t>Discursive </a:t>
            </a:r>
            <a:r>
              <a:rPr lang="fr-FR" dirty="0" smtClean="0">
                <a:sym typeface="Wingdings" panose="05000000000000000000" pitchFamily="2" charset="2"/>
              </a:rPr>
              <a:t> analyse du discours scientifique et analyse des littératies universitaires.</a:t>
            </a:r>
          </a:p>
          <a:p>
            <a:pPr marL="914400" lvl="1" indent="-457200" algn="just">
              <a:buAutoNum type="arabicParenBoth"/>
            </a:pPr>
            <a:r>
              <a:rPr lang="fr-FR" dirty="0" smtClean="0">
                <a:sym typeface="Wingdings" panose="05000000000000000000" pitchFamily="2" charset="2"/>
              </a:rPr>
              <a:t>Épistémologique / interne  outils et méthodes pour modéliser les transferts conceptuels, pour retracer la généalogique de savoirs donnés, etc. </a:t>
            </a:r>
          </a:p>
          <a:p>
            <a:pPr marL="914400" lvl="1" indent="-457200" algn="just">
              <a:buAutoNum type="arabicParenBoth"/>
            </a:pPr>
            <a:r>
              <a:rPr lang="fr-FR" dirty="0" smtClean="0">
                <a:sym typeface="Wingdings" panose="05000000000000000000" pitchFamily="2" charset="2"/>
              </a:rPr>
              <a:t>Sociologique / externe  ensemble d’outils et de théories transversales permettant d’approcher la science comme un objet immanent, et ce d’un point de vue critique.</a:t>
            </a:r>
          </a:p>
          <a:p>
            <a:pPr marL="457200" indent="-457200" algn="just">
              <a:buAutoNum type="arabicParenBoth"/>
            </a:pPr>
            <a:endParaRPr lang="fr-FR" dirty="0" smtClean="0">
              <a:sym typeface="Wingdings" panose="05000000000000000000" pitchFamily="2" charset="2"/>
            </a:endParaRPr>
          </a:p>
        </p:txBody>
      </p:sp>
    </p:spTree>
    <p:extLst>
      <p:ext uri="{BB962C8B-B14F-4D97-AF65-F5344CB8AC3E}">
        <p14:creationId xmlns:p14="http://schemas.microsoft.com/office/powerpoint/2010/main" val="27729922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723</TotalTime>
  <Words>1732</Words>
  <Application>Microsoft Office PowerPoint</Application>
  <PresentationFormat>Grand écran</PresentationFormat>
  <Paragraphs>146</Paragraphs>
  <Slides>28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Garamond</vt:lpstr>
      <vt:lpstr>Wingdings</vt:lpstr>
      <vt:lpstr>Organique</vt:lpstr>
      <vt:lpstr>Prolégomènes à une généalogie conceptuelle</vt:lpstr>
      <vt:lpstr>1. Introduction</vt:lpstr>
      <vt:lpstr>1.1 Comment aborder notre sujet ?</vt:lpstr>
      <vt:lpstr>1.1 Comment aborder notre sujet ?</vt:lpstr>
      <vt:lpstr>1.3 Comment procéder ?</vt:lpstr>
      <vt:lpstr>2. Ancrage méthodologique</vt:lpstr>
      <vt:lpstr>2.1 Le discours et la pratique</vt:lpstr>
      <vt:lpstr>2.1 Le discours et la pratique</vt:lpstr>
      <vt:lpstr>2.2 Les savoirs mobilisés </vt:lpstr>
      <vt:lpstr>2.2 Les savoirs mobilisés</vt:lpstr>
      <vt:lpstr>2.2 Les savoirs mobilisés</vt:lpstr>
      <vt:lpstr>2.2 Les savoirs mobilisés </vt:lpstr>
      <vt:lpstr>2.3 La part de discours, la part de science</vt:lpstr>
      <vt:lpstr>2.3 La part de discours, la part de science</vt:lpstr>
      <vt:lpstr>3. Formalisation et sciences formelles ? </vt:lpstr>
      <vt:lpstr>3.1 Catégoriser les sciences ?</vt:lpstr>
      <vt:lpstr>3.1 Catégoriser les sciences ?</vt:lpstr>
      <vt:lpstr>3.1 Catégoriser les sciences ?</vt:lpstr>
      <vt:lpstr>3.1 Catégoriser les sciences ?</vt:lpstr>
      <vt:lpstr>3.1 Catégoriser les sciences ?</vt:lpstr>
      <vt:lpstr>3.2 Quelle est la situation de la linguistique ?</vt:lpstr>
      <vt:lpstr>3.2 Quelle est la situation de la linguistique ?</vt:lpstr>
      <vt:lpstr>3.2 Quelle est la situation de la linguistique ?</vt:lpstr>
      <vt:lpstr>3.2 Quelle est la situation de la linguistique ?</vt:lpstr>
      <vt:lpstr>3.3 Les épistémès sous-jacents</vt:lpstr>
      <vt:lpstr>3.3 Les épistémès sous-jacents</vt:lpstr>
      <vt:lpstr>3. Conclusion</vt:lpstr>
      <vt:lpstr>3. 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Adrien Mathy</dc:creator>
  <cp:lastModifiedBy>Adrien Mathy</cp:lastModifiedBy>
  <cp:revision>465</cp:revision>
  <dcterms:created xsi:type="dcterms:W3CDTF">2018-05-18T09:05:39Z</dcterms:created>
  <dcterms:modified xsi:type="dcterms:W3CDTF">2018-06-05T10:26:09Z</dcterms:modified>
</cp:coreProperties>
</file>