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Lst>
  <p:sldIdLst>
    <p:sldId id="263" r:id="rId2"/>
    <p:sldId id="265" r:id="rId3"/>
    <p:sldId id="300" r:id="rId4"/>
    <p:sldId id="302" r:id="rId5"/>
    <p:sldId id="296" r:id="rId6"/>
    <p:sldId id="260" r:id="rId7"/>
    <p:sldId id="267" r:id="rId8"/>
    <p:sldId id="268" r:id="rId9"/>
    <p:sldId id="269" r:id="rId10"/>
    <p:sldId id="279" r:id="rId11"/>
    <p:sldId id="270" r:id="rId12"/>
    <p:sldId id="298" r:id="rId13"/>
    <p:sldId id="280" r:id="rId14"/>
    <p:sldId id="281" r:id="rId15"/>
    <p:sldId id="301" r:id="rId16"/>
    <p:sldId id="283" r:id="rId17"/>
    <p:sldId id="284" r:id="rId18"/>
    <p:sldId id="285" r:id="rId19"/>
    <p:sldId id="286" r:id="rId20"/>
    <p:sldId id="287" r:id="rId21"/>
    <p:sldId id="303" r:id="rId22"/>
    <p:sldId id="288" r:id="rId23"/>
    <p:sldId id="289" r:id="rId24"/>
    <p:sldId id="299"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34" autoAdjust="0"/>
  </p:normalViewPr>
  <p:slideViewPr>
    <p:cSldViewPr snapToGrid="0" snapToObjects="1">
      <p:cViewPr varScale="1">
        <p:scale>
          <a:sx n="66" d="100"/>
          <a:sy n="66" d="100"/>
        </p:scale>
        <p:origin x="-9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nl-BE" smtClean="0"/>
              <a:t>Cliquez et modifiez le titre</a:t>
            </a:r>
            <a:endParaRPr lang="en-US" dirty="0"/>
          </a:p>
        </p:txBody>
      </p:sp>
      <p:sp>
        <p:nvSpPr>
          <p:cNvPr id="11" name="Date Placeholder 10"/>
          <p:cNvSpPr>
            <a:spLocks noGrp="1"/>
          </p:cNvSpPr>
          <p:nvPr>
            <p:ph type="dt" sz="half" idx="10"/>
          </p:nvPr>
        </p:nvSpPr>
        <p:spPr bwMode="black"/>
        <p:txBody>
          <a:bodyPr/>
          <a:lstStyle/>
          <a:p>
            <a:fld id="{25AE17C7-B787-4E50-994D-5E804113A1E9}" type="datetime4">
              <a:rPr lang="en-US" smtClean="0"/>
              <a:pPr/>
              <a:t>décembre 13, 2014</a:t>
            </a:fld>
            <a:endParaRPr lang="en-US" dirty="0"/>
          </a:p>
        </p:txBody>
      </p:sp>
      <p:sp>
        <p:nvSpPr>
          <p:cNvPr id="17" name="Slide Number Placeholder 16"/>
          <p:cNvSpPr>
            <a:spLocks noGrp="1"/>
          </p:cNvSpPr>
          <p:nvPr>
            <p:ph type="sldNum" sz="quarter" idx="11"/>
          </p:nvPr>
        </p:nvSpPr>
        <p:spPr/>
        <p:txBody>
          <a:bodyPr/>
          <a:lstStyle/>
          <a:p>
            <a:fld id="{5744759D-0EFF-4FB2-9CCE-04E00944F0FE}"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13/12/14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a:p>
        </p:txBody>
      </p:sp>
      <p:sp>
        <p:nvSpPr>
          <p:cNvPr id="4" name="Date Placeholder 3"/>
          <p:cNvSpPr>
            <a:spLocks noGrp="1"/>
          </p:cNvSpPr>
          <p:nvPr>
            <p:ph type="dt" sz="half" idx="10"/>
          </p:nvPr>
        </p:nvSpPr>
        <p:spPr/>
        <p:txBody>
          <a:bodyPr/>
          <a:lstStyle/>
          <a:p>
            <a:fld id="{AFDD7A28-FA93-4136-BDC1-BCCB2687E678}" type="datetimeFigureOut">
              <a:rPr lang="en-US" smtClean="0"/>
              <a:pPr/>
              <a:t>13/12/14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2FBC0-13B8-4B1E-B170-BBEED4A77C65}"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nl-BE" smtClean="0"/>
              <a:t>Cliquez et modifiez le titre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9" name="Title 8"/>
          <p:cNvSpPr>
            <a:spLocks noGrp="1"/>
          </p:cNvSpPr>
          <p:nvPr>
            <p:ph type="title"/>
          </p:nvPr>
        </p:nvSpPr>
        <p:spPr/>
        <p:txBody>
          <a:bodyPr/>
          <a:lstStyle/>
          <a:p>
            <a:r>
              <a:rPr lang="nl-BE" smtClean="0"/>
              <a:t>Cliquez et modifiez le titre</a:t>
            </a:r>
            <a:endParaRPr lang="en-US"/>
          </a:p>
        </p:txBody>
      </p:sp>
      <p:sp>
        <p:nvSpPr>
          <p:cNvPr id="11" name="Date Placeholder 10"/>
          <p:cNvSpPr>
            <a:spLocks noGrp="1"/>
          </p:cNvSpPr>
          <p:nvPr>
            <p:ph type="dt" sz="half" idx="14"/>
          </p:nvPr>
        </p:nvSpPr>
        <p:spPr/>
        <p:txBody>
          <a:bodyPr/>
          <a:lstStyle/>
          <a:p>
            <a:fld id="{8995D68B-21AC-438B-BECE-4F17DA129F19}" type="datetime4">
              <a:rPr lang="en-US" smtClean="0"/>
              <a:pPr/>
              <a:t>décembre 13, 2014</a:t>
            </a:fld>
            <a:endParaRPr lang="en-US" dirty="0"/>
          </a:p>
        </p:txBody>
      </p:sp>
      <p:sp>
        <p:nvSpPr>
          <p:cNvPr id="12" name="Slide Number Placeholder 11"/>
          <p:cNvSpPr>
            <a:spLocks noGrp="1"/>
          </p:cNvSpPr>
          <p:nvPr>
            <p:ph type="sldNum" sz="quarter" idx="15"/>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nl-BE" smtClean="0"/>
              <a:t>Cliquez et modifiez le titre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Cliquez pour modifier le style des sous-titres du masque</a:t>
            </a:r>
            <a:endParaRPr lang="en-US" dirty="0"/>
          </a:p>
        </p:txBody>
      </p:sp>
      <p:sp>
        <p:nvSpPr>
          <p:cNvPr id="13" name="Date Placeholder 12"/>
          <p:cNvSpPr>
            <a:spLocks noGrp="1"/>
          </p:cNvSpPr>
          <p:nvPr>
            <p:ph type="dt" sz="half" idx="10"/>
          </p:nvPr>
        </p:nvSpPr>
        <p:spPr/>
        <p:txBody>
          <a:bodyPr/>
          <a:lstStyle/>
          <a:p>
            <a:fld id="{679F0FCF-2EA5-4FF5-AF14-1CA9C8854AAB}" type="datetime4">
              <a:rPr lang="en-US" smtClean="0"/>
              <a:pPr/>
              <a:t>décembre 13, 2014</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9" name="Date Placeholder 8"/>
          <p:cNvSpPr>
            <a:spLocks noGrp="1"/>
          </p:cNvSpPr>
          <p:nvPr>
            <p:ph type="dt" sz="half" idx="15"/>
          </p:nvPr>
        </p:nvSpPr>
        <p:spPr/>
        <p:txBody>
          <a:bodyPr/>
          <a:lstStyle/>
          <a:p>
            <a:fld id="{F9E781C6-1634-4A56-B2BE-62150BE83935}" type="datetime4">
              <a:rPr lang="en-US" smtClean="0"/>
              <a:pPr/>
              <a:t>décembre 13, 2014</a:t>
            </a:fld>
            <a:endParaRPr lang="en-US" dirty="0"/>
          </a:p>
        </p:txBody>
      </p:sp>
      <p:sp>
        <p:nvSpPr>
          <p:cNvPr id="12" name="Slide Number Placeholder 11"/>
          <p:cNvSpPr>
            <a:spLocks noGrp="1"/>
          </p:cNvSpPr>
          <p:nvPr>
            <p:ph type="sldNum" sz="quarter" idx="16"/>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nl-BE" smtClean="0"/>
              <a:t>Cliquez et modifiez le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nl-BE" smtClean="0"/>
              <a:t>Cliquez pour modifier les styles du texte du masque</a:t>
            </a:r>
          </a:p>
        </p:txBody>
      </p:sp>
      <p:sp>
        <p:nvSpPr>
          <p:cNvPr id="11" name="Date Placeholder 10"/>
          <p:cNvSpPr>
            <a:spLocks noGrp="1"/>
          </p:cNvSpPr>
          <p:nvPr>
            <p:ph type="dt" sz="half" idx="16"/>
          </p:nvPr>
        </p:nvSpPr>
        <p:spPr/>
        <p:txBody>
          <a:bodyPr/>
          <a:lstStyle/>
          <a:p>
            <a:fld id="{A9372AC2-3C75-4F5F-A929-48958086FE36}" type="datetime4">
              <a:rPr lang="en-US" smtClean="0"/>
              <a:pPr/>
              <a:t>décembre 13, 2014</a:t>
            </a:fld>
            <a:endParaRPr lang="en-US" dirty="0"/>
          </a:p>
        </p:txBody>
      </p:sp>
      <p:sp>
        <p:nvSpPr>
          <p:cNvPr id="12" name="Slide Number Placeholder 11"/>
          <p:cNvSpPr>
            <a:spLocks noGrp="1"/>
          </p:cNvSpPr>
          <p:nvPr>
            <p:ph type="sldNum" sz="quarter" idx="17"/>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nl-BE" smtClean="0"/>
              <a:t>Cliquez et modifiez le titre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l-BE" smtClean="0"/>
              <a:t>Cliquez et modifiez le titre</a:t>
            </a:r>
            <a:endParaRPr lang="en-US"/>
          </a:p>
        </p:txBody>
      </p:sp>
      <p:sp>
        <p:nvSpPr>
          <p:cNvPr id="15" name="Date Placeholder 14"/>
          <p:cNvSpPr>
            <a:spLocks noGrp="1"/>
          </p:cNvSpPr>
          <p:nvPr>
            <p:ph type="dt" sz="half" idx="10"/>
          </p:nvPr>
        </p:nvSpPr>
        <p:spPr/>
        <p:txBody>
          <a:bodyPr/>
          <a:lstStyle/>
          <a:p>
            <a:fld id="{17509CF4-4C1A-45DC-BADA-6EFF91CB9ABB}" type="datetime4">
              <a:rPr lang="en-US" smtClean="0"/>
              <a:pPr/>
              <a:t>décembre 13, 2014</a:t>
            </a:fld>
            <a:endParaRPr lang="en-US" dirty="0"/>
          </a:p>
        </p:txBody>
      </p:sp>
      <p:sp>
        <p:nvSpPr>
          <p:cNvPr id="16" name="Slide Number Placeholder 15"/>
          <p:cNvSpPr>
            <a:spLocks noGrp="1"/>
          </p:cNvSpPr>
          <p:nvPr>
            <p:ph type="sldNum" sz="quarter" idx="11"/>
          </p:nvPr>
        </p:nvSpPr>
        <p:spPr/>
        <p:txBody>
          <a:bodyPr/>
          <a:lstStyle/>
          <a:p>
            <a:fld id="{5744759D-0EFF-4FB2-9CCE-04E00944F0FE}"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53951C0-B478-4858-ABC7-96406A1C0480}" type="datetime4">
              <a:rPr lang="en-US" smtClean="0"/>
              <a:pPr/>
              <a:t>décembre 13, 2014</a:t>
            </a:fld>
            <a:endParaRPr lang="en-US" dirty="0"/>
          </a:p>
        </p:txBody>
      </p:sp>
      <p:sp>
        <p:nvSpPr>
          <p:cNvPr id="8" name="Slide Number Placeholder 7"/>
          <p:cNvSpPr>
            <a:spLocks noGrp="1"/>
          </p:cNvSpPr>
          <p:nvPr>
            <p:ph type="sldNum" sz="quarter" idx="11"/>
          </p:nvPr>
        </p:nvSpPr>
        <p:spPr/>
        <p:txBody>
          <a:bodyPr/>
          <a:lstStyle/>
          <a:p>
            <a:fld id="{5744759D-0EFF-4FB2-9CCE-04E00944F0FE}"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13" name="Title 12"/>
          <p:cNvSpPr>
            <a:spLocks noGrp="1"/>
          </p:cNvSpPr>
          <p:nvPr>
            <p:ph type="title"/>
          </p:nvPr>
        </p:nvSpPr>
        <p:spPr/>
        <p:txBody>
          <a:bodyPr/>
          <a:lstStyle/>
          <a:p>
            <a:r>
              <a:rPr lang="nl-BE" smtClean="0"/>
              <a:t>Cliquez et modifiez le titre</a:t>
            </a:r>
            <a:endParaRPr lang="en-US"/>
          </a:p>
        </p:txBody>
      </p:sp>
      <p:sp>
        <p:nvSpPr>
          <p:cNvPr id="16" name="Date Placeholder 15"/>
          <p:cNvSpPr>
            <a:spLocks noGrp="1"/>
          </p:cNvSpPr>
          <p:nvPr>
            <p:ph type="dt" sz="half" idx="15"/>
          </p:nvPr>
        </p:nvSpPr>
        <p:spPr/>
        <p:txBody>
          <a:bodyPr/>
          <a:lstStyle/>
          <a:p>
            <a:fld id="{B867641A-9D94-4BD6-862F-F651067079BC}" type="datetime4">
              <a:rPr lang="en-US" smtClean="0"/>
              <a:pPr/>
              <a:t>décembre 13, 2014</a:t>
            </a:fld>
            <a:endParaRPr lang="en-US" dirty="0"/>
          </a:p>
        </p:txBody>
      </p:sp>
      <p:sp>
        <p:nvSpPr>
          <p:cNvPr id="19" name="Slide Number Placeholder 18"/>
          <p:cNvSpPr>
            <a:spLocks noGrp="1"/>
          </p:cNvSpPr>
          <p:nvPr>
            <p:ph type="sldNum" sz="quarter" idx="16"/>
          </p:nvPr>
        </p:nvSpPr>
        <p:spPr/>
        <p:txBody>
          <a:bodyPr/>
          <a:lstStyle/>
          <a:p>
            <a:fld id="{5744759D-0EFF-4FB2-9CCE-04E00944F0FE}"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Faire glisser l'image vers l'espace réservé ou cliquer sur l'icône pour l'ajouter</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nl-BE" smtClean="0"/>
              <a:t>Cliquez pour modifier les styles du texte du masque</a:t>
            </a:r>
          </a:p>
        </p:txBody>
      </p:sp>
      <p:sp>
        <p:nvSpPr>
          <p:cNvPr id="12" name="Title 11"/>
          <p:cNvSpPr>
            <a:spLocks noGrp="1"/>
          </p:cNvSpPr>
          <p:nvPr>
            <p:ph type="title"/>
          </p:nvPr>
        </p:nvSpPr>
        <p:spPr>
          <a:xfrm>
            <a:off x="2514600" y="975360"/>
            <a:ext cx="4114800" cy="701040"/>
          </a:xfrm>
        </p:spPr>
        <p:txBody>
          <a:bodyPr/>
          <a:lstStyle/>
          <a:p>
            <a:r>
              <a:rPr lang="nl-BE" smtClean="0"/>
              <a:t>Cliquez et modifiez le titre</a:t>
            </a:r>
            <a:endParaRPr lang="en-US"/>
          </a:p>
        </p:txBody>
      </p:sp>
      <p:sp>
        <p:nvSpPr>
          <p:cNvPr id="13" name="Date Placeholder 12"/>
          <p:cNvSpPr>
            <a:spLocks noGrp="1"/>
          </p:cNvSpPr>
          <p:nvPr>
            <p:ph type="dt" sz="half" idx="14"/>
          </p:nvPr>
        </p:nvSpPr>
        <p:spPr>
          <a:xfrm>
            <a:off x="2981325" y="273180"/>
            <a:ext cx="3181350" cy="292100"/>
          </a:xfrm>
        </p:spPr>
        <p:txBody>
          <a:bodyPr/>
          <a:lstStyle/>
          <a:p>
            <a:fld id="{D74F0C02-0EF4-4745-9D82-E8D3F59464E3}" type="datetime4">
              <a:rPr lang="en-US" smtClean="0"/>
              <a:pPr/>
              <a:t>décembre 13, 2014</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5744759D-0EFF-4FB2-9CCE-04E00944F0FE}"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87367800-479D-41B0-B3F2-2DCE95BA1381}" type="datetime4">
              <a:rPr lang="en-US" smtClean="0"/>
              <a:pPr/>
              <a:t>décembre 13, 2014</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744759D-0EFF-4FB2-9CCE-04E00944F0FE}"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nl-BE" smtClean="0"/>
              <a:t>Cliquez et modifiez le titre</a:t>
            </a:r>
            <a:endParaRPr lang="en-US" dirty="0"/>
          </a:p>
        </p:txBody>
      </p:sp>
    </p:spTree>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hf sldNum="0" hdr="0" ftr="0" dt="0"/>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2465936" y="3143892"/>
            <a:ext cx="4112664" cy="339815"/>
          </a:xfrm>
        </p:spPr>
        <p:txBody>
          <a:bodyPr/>
          <a:lstStyle/>
          <a:p>
            <a:r>
              <a:rPr lang="fr-FR" dirty="0" smtClean="0"/>
              <a:t>Marc Vanesse (ULg - Lemme)</a:t>
            </a:r>
            <a:endParaRPr lang="fr-FR" dirty="0"/>
          </a:p>
        </p:txBody>
      </p:sp>
      <p:sp>
        <p:nvSpPr>
          <p:cNvPr id="3" name="Titre 2"/>
          <p:cNvSpPr>
            <a:spLocks noGrp="1"/>
          </p:cNvSpPr>
          <p:nvPr>
            <p:ph type="title"/>
          </p:nvPr>
        </p:nvSpPr>
        <p:spPr>
          <a:xfrm>
            <a:off x="2465936" y="2350923"/>
            <a:ext cx="4216751" cy="661465"/>
          </a:xfrm>
        </p:spPr>
        <p:txBody>
          <a:bodyPr>
            <a:normAutofit fontScale="90000"/>
          </a:bodyPr>
          <a:lstStyle/>
          <a:p>
            <a:r>
              <a:rPr lang="fr-FR" sz="1400" dirty="0" smtClean="0"/>
              <a:t>« L’indépendance journalistique </a:t>
            </a:r>
            <a:br>
              <a:rPr lang="fr-FR" sz="1400" dirty="0" smtClean="0"/>
            </a:br>
            <a:r>
              <a:rPr lang="fr-FR" sz="1400" cap="none" dirty="0" smtClean="0"/>
              <a:t>et</a:t>
            </a:r>
            <a:r>
              <a:rPr lang="fr-FR" sz="1400" dirty="0" smtClean="0"/>
              <a:t> </a:t>
            </a:r>
            <a:br>
              <a:rPr lang="fr-FR" sz="1400" dirty="0" smtClean="0"/>
            </a:br>
            <a:r>
              <a:rPr lang="fr-FR" sz="1400" dirty="0" smtClean="0"/>
              <a:t>les nouveaux modèles économiques »</a:t>
            </a:r>
            <a:endParaRPr lang="fr-FR" sz="1400" dirty="0"/>
          </a:p>
        </p:txBody>
      </p:sp>
    </p:spTree>
    <p:extLst>
      <p:ext uri="{BB962C8B-B14F-4D97-AF65-F5344CB8AC3E}">
        <p14:creationId xmlns:p14="http://schemas.microsoft.com/office/powerpoint/2010/main" val="4106906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673818"/>
          </a:xfrm>
        </p:spPr>
        <p:txBody>
          <a:bodyPr>
            <a:normAutofit fontScale="85000" lnSpcReduction="10000"/>
          </a:bodyPr>
          <a:lstStyle/>
          <a:p>
            <a:pPr algn="l"/>
            <a:r>
              <a:rPr lang="fr-FR" dirty="0"/>
              <a:t>C</a:t>
            </a:r>
            <a:r>
              <a:rPr lang="fr-FR" dirty="0" smtClean="0"/>
              <a:t>ontroverses:</a:t>
            </a:r>
          </a:p>
          <a:p>
            <a:pPr marL="342900" indent="-342900" algn="l">
              <a:buFontTx/>
              <a:buChar char="-"/>
            </a:pPr>
            <a:r>
              <a:rPr lang="fr-FR" dirty="0" smtClean="0"/>
              <a:t>Le </a:t>
            </a:r>
            <a:r>
              <a:rPr lang="fr-FR" dirty="0"/>
              <a:t>f</a:t>
            </a:r>
            <a:r>
              <a:rPr lang="fr-FR" dirty="0" smtClean="0"/>
              <a:t>onds d’investissement Odyssée Venture (ISF) apporte 1 million € en 2009, obtient 22% du capital et sort en 2014 pour 2,5 millions € (</a:t>
            </a:r>
            <a:r>
              <a:rPr lang="fr-FR" dirty="0" err="1" smtClean="0"/>
              <a:t>Mediapart</a:t>
            </a:r>
            <a:r>
              <a:rPr lang="fr-FR" dirty="0" smtClean="0"/>
              <a:t> rachète les parts)</a:t>
            </a:r>
            <a:br>
              <a:rPr lang="fr-FR" dirty="0" smtClean="0"/>
            </a:br>
            <a:endParaRPr lang="fr-FR" dirty="0" smtClean="0"/>
          </a:p>
          <a:p>
            <a:pPr marL="342900" indent="-342900" algn="l">
              <a:buFontTx/>
              <a:buChar char="-"/>
            </a:pPr>
            <a:r>
              <a:rPr lang="fr-FR" dirty="0" smtClean="0"/>
              <a:t>Le départ précipité de Jean-Louis Bouchard, ami d’Eric Woerth, suite à l’affaire </a:t>
            </a:r>
            <a:r>
              <a:rPr lang="fr-FR" dirty="0" err="1" smtClean="0"/>
              <a:t>Bettencourt</a:t>
            </a:r>
            <a:r>
              <a:rPr lang="fr-FR" dirty="0" smtClean="0"/>
              <a:t> (il reste dans le capital)</a:t>
            </a:r>
          </a:p>
          <a:p>
            <a:pPr marL="342900" indent="-342900" algn="l">
              <a:buFontTx/>
              <a:buChar char="-"/>
            </a:pPr>
            <a:endParaRPr lang="fr-FR" dirty="0" smtClean="0"/>
          </a:p>
          <a:p>
            <a:pPr marL="342900" indent="-342900" algn="l">
              <a:buFontTx/>
              <a:buChar char="-"/>
            </a:pPr>
            <a:r>
              <a:rPr lang="fr-FR" dirty="0" smtClean="0"/>
              <a:t>L’enquête sur Xavier Niel (200.000 €)</a:t>
            </a:r>
            <a:r>
              <a:rPr lang="fr-FR" dirty="0"/>
              <a:t> </a:t>
            </a:r>
            <a:r>
              <a:rPr lang="fr-FR" dirty="0" smtClean="0"/>
              <a:t>crée des tensions avec la rédaction accusée par l’homme d’affaires de régler des comptes avec </a:t>
            </a:r>
            <a:r>
              <a:rPr lang="fr-FR" i="1" dirty="0" smtClean="0"/>
              <a:t>Le Monde</a:t>
            </a:r>
            <a:r>
              <a:rPr lang="fr-FR" dirty="0" smtClean="0"/>
              <a:t> (il reste dans le capital)</a:t>
            </a:r>
          </a:p>
          <a:p>
            <a:pPr marL="342900" indent="-342900" algn="l">
              <a:buFontTx/>
              <a:buChar char="-"/>
            </a:pPr>
            <a:endParaRPr lang="fr-FR" i="1" dirty="0"/>
          </a:p>
          <a:p>
            <a:pPr marL="342900" indent="-342900" algn="l">
              <a:buFontTx/>
              <a:buChar char="-"/>
            </a:pPr>
            <a:r>
              <a:rPr lang="fr-FR" dirty="0" smtClean="0"/>
              <a:t>Les révélations sur les comptes suisses de Jérôme </a:t>
            </a:r>
            <a:r>
              <a:rPr lang="fr-FR" dirty="0" err="1" smtClean="0"/>
              <a:t>Cahuzac</a:t>
            </a:r>
            <a:r>
              <a:rPr lang="fr-FR" dirty="0" smtClean="0"/>
              <a:t> suscitent l’ire de Stéphane </a:t>
            </a:r>
            <a:r>
              <a:rPr lang="fr-FR" dirty="0" err="1" smtClean="0"/>
              <a:t>Frouks</a:t>
            </a:r>
            <a:r>
              <a:rPr lang="fr-FR" dirty="0" smtClean="0"/>
              <a:t>, conseiller de crise de l’ancien ministre du Budget, accusé par la rédaction de vouloir freiner l’enquête</a:t>
            </a:r>
          </a:p>
          <a:p>
            <a:pPr marL="342900" indent="-342900" algn="l">
              <a:buFontTx/>
              <a:buChar char="-"/>
            </a:pPr>
            <a:endParaRPr lang="fr-FR" i="1" dirty="0" smtClean="0"/>
          </a:p>
          <a:p>
            <a:pPr marL="342900" indent="-342900" algn="l">
              <a:buFontTx/>
              <a:buChar char="-"/>
            </a:pPr>
            <a:r>
              <a:rPr lang="fr-FR" dirty="0" smtClean="0"/>
              <a:t>La recherche d’un </a:t>
            </a:r>
            <a:r>
              <a:rPr lang="fr-FR" dirty="0"/>
              <a:t>nouveau profil juridique: </a:t>
            </a:r>
            <a:r>
              <a:rPr lang="fr-FR" dirty="0" smtClean="0"/>
              <a:t>devenir un fonds </a:t>
            </a:r>
            <a:r>
              <a:rPr lang="fr-FR" dirty="0"/>
              <a:t>de dotation reconnu d’utilité </a:t>
            </a:r>
            <a:r>
              <a:rPr lang="fr-FR" dirty="0" smtClean="0"/>
              <a:t>publique: </a:t>
            </a:r>
            <a:r>
              <a:rPr lang="fr-FR" i="1" dirty="0" smtClean="0"/>
              <a:t>« un statut de presse à but non lucratif »</a:t>
            </a:r>
            <a:endParaRPr lang="fr-FR" i="1" dirty="0"/>
          </a:p>
          <a:p>
            <a:pPr algn="l"/>
            <a:endParaRPr lang="fr-FR" dirty="0" smtClean="0"/>
          </a:p>
          <a:p>
            <a:pPr algn="l"/>
            <a:endParaRPr lang="fr-FR" dirty="0"/>
          </a:p>
        </p:txBody>
      </p:sp>
      <p:sp>
        <p:nvSpPr>
          <p:cNvPr id="3" name="Titre 2"/>
          <p:cNvSpPr>
            <a:spLocks noGrp="1"/>
          </p:cNvSpPr>
          <p:nvPr>
            <p:ph type="title"/>
          </p:nvPr>
        </p:nvSpPr>
        <p:spPr/>
        <p:txBody>
          <a:bodyPr>
            <a:normAutofit/>
          </a:bodyPr>
          <a:lstStyle/>
          <a:p>
            <a:r>
              <a:rPr lang="fr-FR" sz="2000" dirty="0" err="1"/>
              <a:t>Mediapart.</a:t>
            </a:r>
            <a:r>
              <a:rPr lang="fr-FR" sz="2000" cap="none" dirty="0" err="1"/>
              <a:t>fr</a:t>
            </a:r>
            <a:endParaRPr lang="fr-FR" sz="2000" dirty="0"/>
          </a:p>
        </p:txBody>
      </p:sp>
    </p:spTree>
    <p:extLst>
      <p:ext uri="{BB962C8B-B14F-4D97-AF65-F5344CB8AC3E}">
        <p14:creationId xmlns:p14="http://schemas.microsoft.com/office/powerpoint/2010/main" val="14703948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706323"/>
          </a:xfrm>
        </p:spPr>
        <p:txBody>
          <a:bodyPr>
            <a:normAutofit/>
          </a:bodyPr>
          <a:lstStyle/>
          <a:p>
            <a:pPr algn="l"/>
            <a:r>
              <a:rPr lang="fr-FR" dirty="0" smtClean="0"/>
              <a:t>Un laboratoire économique et journalistique:</a:t>
            </a:r>
          </a:p>
          <a:p>
            <a:pPr marL="342900" indent="-342900" algn="l">
              <a:buFontTx/>
              <a:buChar char="-"/>
            </a:pPr>
            <a:r>
              <a:rPr lang="fr-FR" dirty="0" smtClean="0"/>
              <a:t>100.000 abonnés (septembre 2014)</a:t>
            </a:r>
          </a:p>
          <a:p>
            <a:pPr marL="342900" indent="-342900" algn="l">
              <a:buFontTx/>
              <a:buChar char="-"/>
            </a:pPr>
            <a:r>
              <a:rPr lang="fr-FR" dirty="0" smtClean="0"/>
              <a:t>2 millions de visiteurs uniques</a:t>
            </a:r>
          </a:p>
          <a:p>
            <a:pPr marL="342900" indent="-342900" algn="l">
              <a:buFontTx/>
              <a:buChar char="-"/>
            </a:pPr>
            <a:r>
              <a:rPr lang="fr-FR" dirty="0" smtClean="0"/>
              <a:t>Une équipe passée de 30 à 50 personnes (dont 30 journalistes)</a:t>
            </a:r>
          </a:p>
          <a:p>
            <a:pPr marL="342900" indent="-342900" algn="l">
              <a:buFontTx/>
              <a:buChar char="-"/>
            </a:pPr>
            <a:r>
              <a:rPr lang="fr-FR" dirty="0"/>
              <a:t>Un chiffre d’affaires de 8 millions € en </a:t>
            </a:r>
            <a:r>
              <a:rPr lang="fr-FR" dirty="0" smtClean="0"/>
              <a:t>2014 (BEP depuis 2010)</a:t>
            </a:r>
          </a:p>
          <a:p>
            <a:pPr marL="342900" indent="-342900" algn="l">
              <a:buFontTx/>
              <a:buChar char="-"/>
            </a:pPr>
            <a:r>
              <a:rPr lang="fr-FR" dirty="0" smtClean="0"/>
              <a:t>Une perte cumulée (2009-2010) de 6.314.000 €</a:t>
            </a:r>
          </a:p>
          <a:p>
            <a:pPr marL="342900" indent="-342900" algn="l">
              <a:buFontTx/>
              <a:buChar char="-"/>
            </a:pPr>
            <a:r>
              <a:rPr lang="fr-FR" dirty="0" smtClean="0"/>
              <a:t>Une bénéfice cumulé (2009-2013) de 1.678.000 € (dont 904.000 € en 2013)</a:t>
            </a:r>
          </a:p>
          <a:p>
            <a:pPr marL="342900" indent="-342900" algn="l">
              <a:buFontTx/>
              <a:buChar char="-"/>
            </a:pPr>
            <a:r>
              <a:rPr lang="fr-FR" dirty="0" smtClean="0"/>
              <a:t>Une valorisation de </a:t>
            </a:r>
            <a:r>
              <a:rPr lang="fr-FR" dirty="0" err="1" smtClean="0"/>
              <a:t>Mediapart</a:t>
            </a:r>
            <a:r>
              <a:rPr lang="fr-FR" dirty="0" smtClean="0"/>
              <a:t> à 11,3 millions €</a:t>
            </a:r>
          </a:p>
          <a:p>
            <a:pPr marL="342900" indent="-342900" algn="l">
              <a:buFontTx/>
              <a:buChar char="-"/>
            </a:pPr>
            <a:r>
              <a:rPr lang="fr-FR" dirty="0" smtClean="0"/>
              <a:t>Un site journalistique de référence: chaque révélation significative fait monter le taux d’abonnements (+ 10.000 après la diffusion des enregistrements du majordome dans le dossier </a:t>
            </a:r>
            <a:r>
              <a:rPr lang="fr-FR" dirty="0" err="1" smtClean="0"/>
              <a:t>Bettencourt</a:t>
            </a:r>
            <a:r>
              <a:rPr lang="fr-FR" dirty="0" smtClean="0"/>
              <a:t>)</a:t>
            </a:r>
          </a:p>
          <a:p>
            <a:pPr marL="342900" indent="-342900" algn="l">
              <a:buFontTx/>
              <a:buChar char="-"/>
            </a:pPr>
            <a:r>
              <a:rPr lang="fr-FR" dirty="0" smtClean="0"/>
              <a:t>Une obsession de l’ancien trotskyste </a:t>
            </a:r>
            <a:r>
              <a:rPr lang="fr-FR" dirty="0" err="1" smtClean="0"/>
              <a:t>Plénel</a:t>
            </a:r>
            <a:r>
              <a:rPr lang="fr-FR" dirty="0" smtClean="0"/>
              <a:t>: contrôler le capital</a:t>
            </a:r>
          </a:p>
          <a:p>
            <a:pPr marL="342900" indent="-342900" algn="l">
              <a:buFontTx/>
              <a:buChar char="-"/>
            </a:pPr>
            <a:endParaRPr lang="fr-FR" dirty="0" smtClean="0"/>
          </a:p>
          <a:p>
            <a:pPr marL="342900" indent="-342900" algn="l">
              <a:buFontTx/>
              <a:buChar char="-"/>
            </a:pPr>
            <a:endParaRPr lang="fr-FR" dirty="0" smtClean="0"/>
          </a:p>
          <a:p>
            <a:pPr algn="l"/>
            <a:endParaRPr lang="fr-FR" dirty="0"/>
          </a:p>
        </p:txBody>
      </p:sp>
      <p:sp>
        <p:nvSpPr>
          <p:cNvPr id="3" name="Titre 2"/>
          <p:cNvSpPr>
            <a:spLocks noGrp="1"/>
          </p:cNvSpPr>
          <p:nvPr>
            <p:ph type="title"/>
          </p:nvPr>
        </p:nvSpPr>
        <p:spPr/>
        <p:txBody>
          <a:bodyPr>
            <a:normAutofit/>
          </a:bodyPr>
          <a:lstStyle/>
          <a:p>
            <a:r>
              <a:rPr lang="fr-FR" sz="2000" dirty="0" err="1"/>
              <a:t>Mediapart.</a:t>
            </a:r>
            <a:r>
              <a:rPr lang="fr-FR" sz="2000" cap="none" dirty="0" err="1"/>
              <a:t>fr</a:t>
            </a:r>
            <a:endParaRPr lang="fr-FR" sz="2000" dirty="0"/>
          </a:p>
        </p:txBody>
      </p:sp>
    </p:spTree>
    <p:extLst>
      <p:ext uri="{BB962C8B-B14F-4D97-AF65-F5344CB8AC3E}">
        <p14:creationId xmlns:p14="http://schemas.microsoft.com/office/powerpoint/2010/main" val="16260663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4600" y="975360"/>
            <a:ext cx="4114800" cy="701040"/>
          </a:xfrm>
        </p:spPr>
        <p:txBody>
          <a:bodyPr>
            <a:normAutofit/>
          </a:bodyPr>
          <a:lstStyle/>
          <a:p>
            <a:r>
              <a:rPr lang="fr-FR" sz="2000" dirty="0" smtClean="0"/>
              <a:t>LA REVUE </a:t>
            </a:r>
            <a:r>
              <a:rPr lang="fr-FR" sz="2000" i="1" dirty="0" smtClean="0"/>
              <a:t>XXI</a:t>
            </a:r>
            <a:endParaRPr lang="fr-FR" sz="2000" i="1" dirty="0"/>
          </a:p>
        </p:txBody>
      </p:sp>
      <p:pic>
        <p:nvPicPr>
          <p:cNvPr id="4" name="Espace réservé du contenu 3"/>
          <p:cNvPicPr>
            <a:picLocks noGrp="1" noChangeAspect="1"/>
          </p:cNvPicPr>
          <p:nvPr>
            <p:ph sz="quarter" idx="13"/>
          </p:nvPr>
        </p:nvPicPr>
        <p:blipFill>
          <a:blip r:embed="rId2"/>
          <a:srcRect t="12862" b="12862"/>
          <a:stretch>
            <a:fillRect/>
          </a:stretch>
        </p:blipFill>
        <p:spPr>
          <a:xfrm>
            <a:off x="1990999" y="2951707"/>
            <a:ext cx="5149132" cy="2719726"/>
          </a:xfrm>
          <a:prstGeom prst="rect">
            <a:avLst/>
          </a:prstGeom>
        </p:spPr>
      </p:pic>
    </p:spTree>
    <p:extLst>
      <p:ext uri="{BB962C8B-B14F-4D97-AF65-F5344CB8AC3E}">
        <p14:creationId xmlns:p14="http://schemas.microsoft.com/office/powerpoint/2010/main" val="27433526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599844"/>
          </a:xfrm>
        </p:spPr>
        <p:txBody>
          <a:bodyPr>
            <a:normAutofit fontScale="77500" lnSpcReduction="20000"/>
          </a:bodyPr>
          <a:lstStyle/>
          <a:p>
            <a:pPr algn="l"/>
            <a:r>
              <a:rPr lang="fr-FR" dirty="0" smtClean="0"/>
              <a:t>Un livre? Un magazine? Un livre-magazine? Un </a:t>
            </a:r>
            <a:r>
              <a:rPr lang="fr-FR" dirty="0" err="1" smtClean="0"/>
              <a:t>mook</a:t>
            </a:r>
            <a:r>
              <a:rPr lang="fr-FR" dirty="0" smtClean="0"/>
              <a:t>? Un </a:t>
            </a:r>
            <a:r>
              <a:rPr lang="fr-FR" dirty="0" err="1" smtClean="0"/>
              <a:t>opni</a:t>
            </a:r>
            <a:r>
              <a:rPr lang="fr-FR" dirty="0" smtClean="0"/>
              <a:t>?*</a:t>
            </a:r>
          </a:p>
          <a:p>
            <a:pPr algn="l"/>
            <a:r>
              <a:rPr lang="fr-FR" dirty="0" smtClean="0"/>
              <a:t/>
            </a:r>
            <a:br>
              <a:rPr lang="fr-FR" dirty="0" smtClean="0"/>
            </a:br>
            <a:r>
              <a:rPr lang="fr-FR" dirty="0" smtClean="0"/>
              <a:t>Création d’un trimestriel en janvier 2008: 50.000 lecteurs (dont 12.000 abonnés)</a:t>
            </a:r>
            <a:br>
              <a:rPr lang="fr-FR" dirty="0" smtClean="0"/>
            </a:br>
            <a:r>
              <a:rPr lang="fr-FR" dirty="0" smtClean="0"/>
              <a:t/>
            </a:r>
            <a:br>
              <a:rPr lang="fr-FR" dirty="0" smtClean="0"/>
            </a:br>
            <a:r>
              <a:rPr lang="fr-FR" dirty="0" smtClean="0"/>
              <a:t>Capital: 450.000 €</a:t>
            </a:r>
            <a:r>
              <a:rPr lang="fr-FR" dirty="0"/>
              <a:t> </a:t>
            </a:r>
            <a:r>
              <a:rPr lang="fr-FR" dirty="0" smtClean="0"/>
              <a:t>(sans emprunt)</a:t>
            </a:r>
            <a:br>
              <a:rPr lang="fr-FR" dirty="0" smtClean="0"/>
            </a:br>
            <a:endParaRPr lang="fr-FR" dirty="0" smtClean="0"/>
          </a:p>
          <a:p>
            <a:pPr algn="l"/>
            <a:r>
              <a:rPr lang="fr-FR" dirty="0" smtClean="0"/>
              <a:t>Trois actionnaires principaux et quatre « amis »:</a:t>
            </a:r>
          </a:p>
          <a:p>
            <a:pPr marL="342900" indent="-342900" algn="l">
              <a:buFontTx/>
              <a:buChar char="-"/>
            </a:pPr>
            <a:r>
              <a:rPr lang="fr-FR" dirty="0" smtClean="0"/>
              <a:t>Patrick de Saint-Exupéry (ancien grand reporter du </a:t>
            </a:r>
            <a:r>
              <a:rPr lang="fr-FR" i="1" dirty="0" smtClean="0"/>
              <a:t>Figaro</a:t>
            </a:r>
            <a:r>
              <a:rPr lang="fr-FR" dirty="0" smtClean="0"/>
              <a:t>)		33%</a:t>
            </a:r>
          </a:p>
          <a:p>
            <a:pPr marL="342900" indent="-342900" algn="l">
              <a:buFontTx/>
              <a:buChar char="-"/>
            </a:pPr>
            <a:r>
              <a:rPr lang="fr-FR" dirty="0" smtClean="0"/>
              <a:t>Laurent Beccaria (directeur des éditions Les Arènes)		33%</a:t>
            </a:r>
          </a:p>
          <a:p>
            <a:pPr marL="342900" indent="-342900" algn="l">
              <a:buFontTx/>
              <a:buChar char="-"/>
            </a:pPr>
            <a:r>
              <a:rPr lang="fr-FR" dirty="0" smtClean="0"/>
              <a:t>Gallimard (édition)					20%</a:t>
            </a:r>
          </a:p>
          <a:p>
            <a:pPr marL="342900" indent="-342900" algn="l">
              <a:buFontTx/>
              <a:buChar char="-"/>
            </a:pPr>
            <a:r>
              <a:rPr lang="fr-FR" dirty="0" smtClean="0"/>
              <a:t>Charles-Henri Flammarion et Laurent </a:t>
            </a:r>
            <a:r>
              <a:rPr lang="fr-FR" dirty="0" err="1" smtClean="0"/>
              <a:t>Hebenstreit</a:t>
            </a:r>
            <a:r>
              <a:rPr lang="fr-FR" dirty="0" smtClean="0"/>
              <a:t> (édition), </a:t>
            </a:r>
            <a:br>
              <a:rPr lang="fr-FR" dirty="0" smtClean="0"/>
            </a:br>
            <a:r>
              <a:rPr lang="fr-FR" dirty="0" smtClean="0"/>
              <a:t>Patrick </a:t>
            </a:r>
            <a:r>
              <a:rPr lang="fr-FR" dirty="0" err="1" smtClean="0"/>
              <a:t>Béaud</a:t>
            </a:r>
            <a:r>
              <a:rPr lang="fr-FR" dirty="0"/>
              <a:t> </a:t>
            </a:r>
            <a:r>
              <a:rPr lang="fr-FR" dirty="0" smtClean="0"/>
              <a:t>et Dominique </a:t>
            </a:r>
            <a:r>
              <a:rPr lang="fr-FR" dirty="0" err="1" smtClean="0"/>
              <a:t>Villeroy</a:t>
            </a:r>
            <a:r>
              <a:rPr lang="fr-FR" dirty="0" smtClean="0"/>
              <a:t> de </a:t>
            </a:r>
            <a:r>
              <a:rPr lang="fr-FR" dirty="0" err="1" smtClean="0"/>
              <a:t>Galhau</a:t>
            </a:r>
            <a:r>
              <a:rPr lang="fr-FR" dirty="0" smtClean="0"/>
              <a:t> (finance)		14%</a:t>
            </a:r>
          </a:p>
          <a:p>
            <a:pPr algn="l"/>
            <a:endParaRPr lang="fr-FR" dirty="0"/>
          </a:p>
          <a:p>
            <a:pPr algn="l"/>
            <a:r>
              <a:rPr lang="fr-FR" dirty="0" smtClean="0"/>
              <a:t>TVA de 5,5% (régime livre) au lieu de 2,1% pour la presse</a:t>
            </a:r>
          </a:p>
          <a:p>
            <a:pPr algn="l"/>
            <a:endParaRPr lang="fr-FR" dirty="0"/>
          </a:p>
          <a:p>
            <a:pPr algn="l"/>
            <a:r>
              <a:rPr lang="fr-FR" dirty="0" smtClean="0"/>
              <a:t>Bénéfice au numéro en librairie vendu 15,50 €  (0,9 €) et par abonnement (4,1 €)</a:t>
            </a:r>
          </a:p>
          <a:p>
            <a:pPr marL="342900" indent="-342900" algn="l">
              <a:buFontTx/>
              <a:buChar char="-"/>
            </a:pPr>
            <a:endParaRPr lang="fr-FR" dirty="0"/>
          </a:p>
          <a:p>
            <a:pPr algn="l"/>
            <a:r>
              <a:rPr lang="fr-FR" dirty="0" smtClean="0"/>
              <a:t>* </a:t>
            </a:r>
            <a:r>
              <a:rPr lang="fr-FR" sz="1600" dirty="0" smtClean="0"/>
              <a:t>Objet Publié Non Identifié</a:t>
            </a:r>
            <a:endParaRPr lang="fr-FR" sz="1600" dirty="0"/>
          </a:p>
        </p:txBody>
      </p:sp>
      <p:sp>
        <p:nvSpPr>
          <p:cNvPr id="3" name="Titre 2"/>
          <p:cNvSpPr>
            <a:spLocks noGrp="1"/>
          </p:cNvSpPr>
          <p:nvPr>
            <p:ph type="title"/>
          </p:nvPr>
        </p:nvSpPr>
        <p:spPr/>
        <p:txBody>
          <a:bodyPr>
            <a:normAutofit/>
          </a:bodyPr>
          <a:lstStyle/>
          <a:p>
            <a:r>
              <a:rPr lang="fr-FR" sz="2000" dirty="0" smtClean="0"/>
              <a:t>La revue </a:t>
            </a:r>
            <a:r>
              <a:rPr lang="fr-FR" sz="2000" i="1" dirty="0" smtClean="0"/>
              <a:t>XXI</a:t>
            </a:r>
            <a:endParaRPr lang="fr-FR" sz="2000" i="1" dirty="0"/>
          </a:p>
        </p:txBody>
      </p:sp>
    </p:spTree>
    <p:extLst>
      <p:ext uri="{BB962C8B-B14F-4D97-AF65-F5344CB8AC3E}">
        <p14:creationId xmlns:p14="http://schemas.microsoft.com/office/powerpoint/2010/main" val="32374086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4"/>
            <a:ext cx="8229600" cy="4513540"/>
          </a:xfrm>
        </p:spPr>
        <p:txBody>
          <a:bodyPr>
            <a:normAutofit/>
          </a:bodyPr>
          <a:lstStyle/>
          <a:p>
            <a:pPr algn="l"/>
            <a:r>
              <a:rPr lang="fr-FR" dirty="0" smtClean="0"/>
              <a:t>Une charte rédactionnelle: </a:t>
            </a:r>
            <a:r>
              <a:rPr lang="fr-FR" i="1" dirty="0"/>
              <a:t>« L'idée était de rassembler le meilleur du journalisme avec le meilleur de l'édition » </a:t>
            </a:r>
            <a:r>
              <a:rPr lang="fr-FR" dirty="0"/>
              <a:t>(les fondateurs)</a:t>
            </a:r>
            <a:br>
              <a:rPr lang="fr-FR" dirty="0"/>
            </a:br>
            <a:r>
              <a:rPr lang="fr-FR" i="1" dirty="0"/>
              <a:t> </a:t>
            </a:r>
            <a:endParaRPr lang="fr-FR" i="1" dirty="0" smtClean="0"/>
          </a:p>
          <a:p>
            <a:pPr marL="342900" indent="-342900" algn="l">
              <a:buFontTx/>
              <a:buChar char="-"/>
            </a:pPr>
            <a:r>
              <a:rPr lang="fr-FR" dirty="0" smtClean="0"/>
              <a:t>Le </a:t>
            </a:r>
            <a:r>
              <a:rPr lang="fr-FR" dirty="0"/>
              <a:t>slogan: </a:t>
            </a:r>
            <a:r>
              <a:rPr lang="fr-FR" i="1" dirty="0"/>
              <a:t>« L’information grand format </a:t>
            </a:r>
            <a:r>
              <a:rPr lang="fr-FR" i="1" dirty="0" smtClean="0"/>
              <a:t>»</a:t>
            </a:r>
            <a:endParaRPr lang="fr-FR" dirty="0" smtClean="0"/>
          </a:p>
          <a:p>
            <a:pPr marL="342900" indent="-342900" algn="l">
              <a:buFontTx/>
              <a:buChar char="-"/>
            </a:pPr>
            <a:r>
              <a:rPr lang="fr-FR" dirty="0" smtClean="0"/>
              <a:t>Le choix de diffuser </a:t>
            </a:r>
            <a:r>
              <a:rPr lang="fr-FR" i="1" dirty="0" smtClean="0"/>
              <a:t>XXI</a:t>
            </a:r>
            <a:r>
              <a:rPr lang="fr-FR" dirty="0" smtClean="0"/>
              <a:t> uniquement en librairie (200 pages - 15,50 €)</a:t>
            </a:r>
          </a:p>
          <a:p>
            <a:pPr marL="342900" indent="-342900" algn="l">
              <a:buFontTx/>
              <a:buChar char="-"/>
            </a:pPr>
            <a:r>
              <a:rPr lang="fr-FR" dirty="0" smtClean="0"/>
              <a:t>Le refus de publicité</a:t>
            </a:r>
          </a:p>
          <a:p>
            <a:pPr marL="342900" indent="-342900" algn="l">
              <a:buFontTx/>
              <a:buChar char="-"/>
            </a:pPr>
            <a:r>
              <a:rPr lang="fr-FR" dirty="0"/>
              <a:t>Le pari d’une offre nouvelle: proposer à un public averti et exigeant une information qui opère un virage à 180 </a:t>
            </a:r>
            <a:r>
              <a:rPr lang="fr-FR" dirty="0" smtClean="0"/>
              <a:t>degrés</a:t>
            </a:r>
          </a:p>
          <a:p>
            <a:pPr marL="342900" indent="-342900" algn="l">
              <a:buFontTx/>
              <a:buChar char="-"/>
            </a:pPr>
            <a:r>
              <a:rPr lang="fr-FR" dirty="0" smtClean="0"/>
              <a:t>La célébration du grand reportage, du journalisme de temps long (</a:t>
            </a:r>
            <a:r>
              <a:rPr lang="fr-FR" i="1" dirty="0" smtClean="0"/>
              <a:t>narrative </a:t>
            </a:r>
            <a:r>
              <a:rPr lang="fr-FR" i="1" dirty="0" err="1" smtClean="0"/>
              <a:t>writing</a:t>
            </a:r>
            <a:r>
              <a:rPr lang="fr-FR" dirty="0" smtClean="0"/>
              <a:t>)</a:t>
            </a:r>
            <a:endParaRPr lang="fr-FR" i="1" dirty="0" smtClean="0"/>
          </a:p>
          <a:p>
            <a:pPr marL="342900" indent="-342900" algn="l">
              <a:buFontTx/>
              <a:buChar char="-"/>
            </a:pPr>
            <a:r>
              <a:rPr lang="fr-FR" dirty="0" smtClean="0"/>
              <a:t>La notion d’information revisitée: pas de monopole de la presse traditionnelle, refus de l’immédiateté, aucune date de péremption, priorité au terrain, soin d’écriture…</a:t>
            </a:r>
          </a:p>
          <a:p>
            <a:pPr marL="342900" indent="-342900" algn="l">
              <a:buFontTx/>
              <a:buChar char="-"/>
            </a:pPr>
            <a:endParaRPr lang="fr-FR" dirty="0" smtClean="0"/>
          </a:p>
          <a:p>
            <a:pPr marL="342900" indent="-342900" algn="l">
              <a:buFontTx/>
              <a:buChar char="-"/>
            </a:pPr>
            <a:endParaRPr lang="fr-FR" dirty="0"/>
          </a:p>
        </p:txBody>
      </p:sp>
      <p:sp>
        <p:nvSpPr>
          <p:cNvPr id="3" name="Titre 2"/>
          <p:cNvSpPr>
            <a:spLocks noGrp="1"/>
          </p:cNvSpPr>
          <p:nvPr>
            <p:ph type="title"/>
          </p:nvPr>
        </p:nvSpPr>
        <p:spPr/>
        <p:txBody>
          <a:bodyPr>
            <a:normAutofit/>
          </a:bodyPr>
          <a:lstStyle/>
          <a:p>
            <a:r>
              <a:rPr lang="fr-FR" sz="2000" dirty="0" smtClean="0"/>
              <a:t>LA revue </a:t>
            </a:r>
            <a:r>
              <a:rPr lang="fr-FR" sz="2000" i="1" dirty="0" smtClean="0"/>
              <a:t>XXI</a:t>
            </a:r>
            <a:endParaRPr lang="fr-FR" sz="2000" i="1" dirty="0"/>
          </a:p>
        </p:txBody>
      </p:sp>
    </p:spTree>
    <p:extLst>
      <p:ext uri="{BB962C8B-B14F-4D97-AF65-F5344CB8AC3E}">
        <p14:creationId xmlns:p14="http://schemas.microsoft.com/office/powerpoint/2010/main" val="42668938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4"/>
            <a:ext cx="8229600" cy="4345940"/>
          </a:xfrm>
        </p:spPr>
        <p:txBody>
          <a:bodyPr>
            <a:normAutofit fontScale="92500"/>
          </a:bodyPr>
          <a:lstStyle/>
          <a:p>
            <a:pPr algn="l"/>
            <a:r>
              <a:rPr lang="fr-FR" dirty="0" smtClean="0"/>
              <a:t>Une rédaction permanente et éphémère: 18 salariés et plus de 200 contributeurs*</a:t>
            </a:r>
            <a:endParaRPr lang="fr-FR" dirty="0"/>
          </a:p>
          <a:p>
            <a:pPr algn="l"/>
            <a:endParaRPr lang="fr-FR" dirty="0" smtClean="0"/>
          </a:p>
          <a:p>
            <a:pPr algn="l"/>
            <a:r>
              <a:rPr lang="fr-FR" dirty="0" smtClean="0"/>
              <a:t>Une rémunération </a:t>
            </a:r>
            <a:r>
              <a:rPr lang="fr-FR" dirty="0"/>
              <a:t>correcte des auteurs (journalistes, graphistes, photographes, écrivains, intellectuels…), soit au moins deux fois plus qu’ailleurs: </a:t>
            </a:r>
          </a:p>
          <a:p>
            <a:pPr marL="342900" indent="-342900" algn="l">
              <a:buFontTx/>
              <a:buChar char="-"/>
            </a:pPr>
            <a:r>
              <a:rPr lang="fr-FR" dirty="0" smtClean="0"/>
              <a:t>un </a:t>
            </a:r>
            <a:r>
              <a:rPr lang="fr-FR" dirty="0"/>
              <a:t>article moyen de 35.000 signes (</a:t>
            </a:r>
            <a:r>
              <a:rPr lang="fr-FR" dirty="0" smtClean="0"/>
              <a:t>1.165 €)</a:t>
            </a:r>
          </a:p>
          <a:p>
            <a:pPr marL="342900" indent="-342900" algn="l">
              <a:buFontTx/>
              <a:buChar char="-"/>
            </a:pPr>
            <a:r>
              <a:rPr lang="fr-FR" dirty="0" smtClean="0"/>
              <a:t>un </a:t>
            </a:r>
            <a:r>
              <a:rPr lang="fr-FR" dirty="0"/>
              <a:t>reportage long (2.500 à </a:t>
            </a:r>
            <a:r>
              <a:rPr lang="fr-FR" dirty="0" smtClean="0"/>
              <a:t>3.800 €)</a:t>
            </a:r>
          </a:p>
          <a:p>
            <a:pPr marL="342900" indent="-342900" algn="l">
              <a:buFontTx/>
              <a:buChar char="-"/>
            </a:pPr>
            <a:r>
              <a:rPr lang="fr-FR" dirty="0" smtClean="0"/>
              <a:t>un </a:t>
            </a:r>
            <a:r>
              <a:rPr lang="fr-FR" dirty="0"/>
              <a:t>dessin </a:t>
            </a:r>
            <a:r>
              <a:rPr lang="fr-FR" dirty="0" smtClean="0"/>
              <a:t>(une page</a:t>
            </a:r>
            <a:r>
              <a:rPr lang="fr-FR" dirty="0"/>
              <a:t>/</a:t>
            </a:r>
            <a:r>
              <a:rPr lang="fr-FR" dirty="0" smtClean="0"/>
              <a:t>300 €</a:t>
            </a:r>
            <a:r>
              <a:rPr lang="fr-FR" dirty="0"/>
              <a:t>, trois </a:t>
            </a:r>
            <a:r>
              <a:rPr lang="fr-FR" dirty="0" err="1"/>
              <a:t>illus</a:t>
            </a:r>
            <a:r>
              <a:rPr lang="fr-FR" dirty="0"/>
              <a:t>/800, série de dix/</a:t>
            </a:r>
            <a:r>
              <a:rPr lang="fr-FR" dirty="0" smtClean="0"/>
              <a:t>2.000 €)</a:t>
            </a:r>
          </a:p>
          <a:p>
            <a:pPr algn="l"/>
            <a:endParaRPr lang="fr-FR" dirty="0"/>
          </a:p>
          <a:p>
            <a:pPr algn="l"/>
            <a:endParaRPr lang="fr-FR" dirty="0" smtClean="0"/>
          </a:p>
          <a:p>
            <a:pPr algn="l"/>
            <a:endParaRPr lang="fr-FR" dirty="0" smtClean="0"/>
          </a:p>
          <a:p>
            <a:pPr algn="l"/>
            <a:endParaRPr lang="fr-FR" dirty="0"/>
          </a:p>
          <a:p>
            <a:pPr algn="l"/>
            <a:r>
              <a:rPr lang="fr-FR" dirty="0" smtClean="0"/>
              <a:t>* </a:t>
            </a:r>
            <a:r>
              <a:rPr lang="fr-FR" sz="1600" dirty="0" smtClean="0"/>
              <a:t>Hélène </a:t>
            </a:r>
            <a:r>
              <a:rPr lang="fr-FR" sz="1600" dirty="0" err="1" smtClean="0"/>
              <a:t>Molinari</a:t>
            </a:r>
            <a:r>
              <a:rPr lang="fr-FR" sz="1600" dirty="0" smtClean="0"/>
              <a:t>,</a:t>
            </a:r>
            <a:r>
              <a:rPr lang="fr-FR" sz="1600" i="1" dirty="0" smtClean="0"/>
              <a:t> « XXI: monographie d’un ovni de la presse française »</a:t>
            </a:r>
            <a:r>
              <a:rPr lang="fr-FR" sz="1600" dirty="0" smtClean="0"/>
              <a:t>, mémoire de fin d’étude, ULg, 2012.</a:t>
            </a:r>
          </a:p>
        </p:txBody>
      </p:sp>
      <p:sp>
        <p:nvSpPr>
          <p:cNvPr id="3" name="Titre 2"/>
          <p:cNvSpPr>
            <a:spLocks noGrp="1"/>
          </p:cNvSpPr>
          <p:nvPr>
            <p:ph type="title"/>
          </p:nvPr>
        </p:nvSpPr>
        <p:spPr/>
        <p:txBody>
          <a:bodyPr>
            <a:normAutofit/>
          </a:bodyPr>
          <a:lstStyle/>
          <a:p>
            <a:r>
              <a:rPr lang="fr-FR" sz="2000" dirty="0" smtClean="0"/>
              <a:t>La revue </a:t>
            </a:r>
            <a:r>
              <a:rPr lang="fr-FR" sz="2000" i="1" dirty="0" smtClean="0"/>
              <a:t>XXI</a:t>
            </a:r>
            <a:endParaRPr lang="fr-FR" sz="2000" i="1" dirty="0"/>
          </a:p>
        </p:txBody>
      </p:sp>
    </p:spTree>
    <p:extLst>
      <p:ext uri="{BB962C8B-B14F-4D97-AF65-F5344CB8AC3E}">
        <p14:creationId xmlns:p14="http://schemas.microsoft.com/office/powerpoint/2010/main" val="9441383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4"/>
            <a:ext cx="8229600" cy="4448906"/>
          </a:xfrm>
        </p:spPr>
        <p:txBody>
          <a:bodyPr/>
          <a:lstStyle/>
          <a:p>
            <a:pPr algn="l"/>
            <a:r>
              <a:rPr lang="fr-FR" dirty="0" smtClean="0"/>
              <a:t>Faits majeurs:</a:t>
            </a:r>
          </a:p>
          <a:p>
            <a:pPr marL="457200" indent="-457200" algn="l">
              <a:buAutoNum type="arabicPeriod"/>
            </a:pPr>
            <a:r>
              <a:rPr lang="fr-FR" dirty="0" smtClean="0"/>
              <a:t>En 2011, Saint-Exupéry et Beccaria lancent </a:t>
            </a:r>
            <a:r>
              <a:rPr lang="fr-FR" i="1" dirty="0" smtClean="0"/>
              <a:t>Six mois</a:t>
            </a:r>
            <a:r>
              <a:rPr lang="fr-FR" dirty="0" smtClean="0"/>
              <a:t> (magazine photo)</a:t>
            </a:r>
            <a:br>
              <a:rPr lang="fr-FR" dirty="0" smtClean="0"/>
            </a:br>
            <a:endParaRPr lang="fr-FR" i="1" dirty="0" smtClean="0"/>
          </a:p>
          <a:p>
            <a:pPr marL="457200" indent="-457200" algn="l">
              <a:buAutoNum type="arabicPeriod"/>
            </a:pPr>
            <a:r>
              <a:rPr lang="fr-FR" dirty="0" smtClean="0"/>
              <a:t>En 2013, </a:t>
            </a:r>
            <a:r>
              <a:rPr lang="fr-FR" i="1" dirty="0" smtClean="0"/>
              <a:t>XXI</a:t>
            </a:r>
            <a:r>
              <a:rPr lang="fr-FR" dirty="0" smtClean="0"/>
              <a:t> salue son 5</a:t>
            </a:r>
            <a:r>
              <a:rPr lang="fr-FR" baseline="30000" dirty="0" smtClean="0"/>
              <a:t>e</a:t>
            </a:r>
            <a:r>
              <a:rPr lang="fr-FR" dirty="0" smtClean="0"/>
              <a:t> anniversaire et publie son « Manifeste </a:t>
            </a:r>
            <a:r>
              <a:rPr lang="fr-FR" i="1" dirty="0" smtClean="0"/>
              <a:t>XXI</a:t>
            </a:r>
            <a:r>
              <a:rPr lang="fr-FR" dirty="0" smtClean="0"/>
              <a:t> » pour un autre journalisme (26 pages) qui va susciter de nombreuses réactions dans le landerneau médiatique:</a:t>
            </a:r>
          </a:p>
          <a:p>
            <a:pPr algn="l"/>
            <a:r>
              <a:rPr lang="fr-FR" i="1" dirty="0" smtClean="0"/>
              <a:t>	« Et s’ils avaient tort? Et si la conversion numérique était un piège mortel pour 	les journaux? Et si les dirigeants de la presse mondiale se trompaient en 	investissant à tour de bras dans les applications, les sites et les rédactions 	multimédias? Et si les chiffres mirobolants des pages vues et les audiences 	faramineuses des titres de presse transformés en ‘marques médias’ étaient un 	leurre? » </a:t>
            </a:r>
            <a:r>
              <a:rPr lang="fr-FR" dirty="0" smtClean="0"/>
              <a:t>(extrait du préambule)</a:t>
            </a:r>
            <a:endParaRPr lang="fr-FR" i="1" dirty="0" smtClean="0"/>
          </a:p>
          <a:p>
            <a:pPr marL="342900" indent="-342900" algn="l">
              <a:buFontTx/>
              <a:buChar char="-"/>
            </a:pPr>
            <a:endParaRPr lang="fr-FR" dirty="0"/>
          </a:p>
          <a:p>
            <a:pPr marL="457200" indent="-457200" algn="l">
              <a:buAutoNum type="arabicPeriod"/>
            </a:pPr>
            <a:endParaRPr lang="fr-FR" dirty="0" smtClean="0"/>
          </a:p>
        </p:txBody>
      </p:sp>
      <p:sp>
        <p:nvSpPr>
          <p:cNvPr id="3" name="Titre 2"/>
          <p:cNvSpPr>
            <a:spLocks noGrp="1"/>
          </p:cNvSpPr>
          <p:nvPr>
            <p:ph type="title"/>
          </p:nvPr>
        </p:nvSpPr>
        <p:spPr/>
        <p:txBody>
          <a:bodyPr>
            <a:normAutofit/>
          </a:bodyPr>
          <a:lstStyle/>
          <a:p>
            <a:r>
              <a:rPr lang="fr-FR" sz="2000" dirty="0" smtClean="0"/>
              <a:t>La revue </a:t>
            </a:r>
            <a:r>
              <a:rPr lang="fr-FR" sz="2000" i="1" dirty="0" smtClean="0"/>
              <a:t>XXI</a:t>
            </a:r>
            <a:endParaRPr lang="fr-FR" sz="2000" i="1" dirty="0"/>
          </a:p>
        </p:txBody>
      </p:sp>
    </p:spTree>
    <p:extLst>
      <p:ext uri="{BB962C8B-B14F-4D97-AF65-F5344CB8AC3E}">
        <p14:creationId xmlns:p14="http://schemas.microsoft.com/office/powerpoint/2010/main" val="13211385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637679"/>
          </a:xfrm>
        </p:spPr>
        <p:txBody>
          <a:bodyPr>
            <a:normAutofit/>
          </a:bodyPr>
          <a:lstStyle/>
          <a:p>
            <a:pPr marL="457200" indent="-457200" algn="l">
              <a:buAutoNum type="arabicPlain"/>
            </a:pPr>
            <a:r>
              <a:rPr lang="fr-FR" dirty="0" smtClean="0"/>
              <a:t>Critique de </a:t>
            </a:r>
            <a:r>
              <a:rPr lang="fr-FR" i="1" dirty="0" smtClean="0"/>
              <a:t>« la figure du journaliste assis derrière son écran qui agrège, trie commente et nourrit la conversation »</a:t>
            </a:r>
          </a:p>
          <a:p>
            <a:pPr marL="457200" indent="-457200" algn="l">
              <a:buAutoNum type="arabicPlain"/>
            </a:pPr>
            <a:r>
              <a:rPr lang="fr-FR" dirty="0" smtClean="0"/>
              <a:t>Constat de la péremption rapide des informations: </a:t>
            </a:r>
            <a:r>
              <a:rPr lang="fr-FR" i="1" dirty="0" smtClean="0"/>
              <a:t>« au bout de deux heures, une information est considérée comme </a:t>
            </a:r>
            <a:r>
              <a:rPr lang="fr-FR" dirty="0" err="1" smtClean="0"/>
              <a:t>old</a:t>
            </a:r>
            <a:r>
              <a:rPr lang="fr-FR" i="1" dirty="0" smtClean="0"/>
              <a:t>, démonétisée »</a:t>
            </a:r>
          </a:p>
          <a:p>
            <a:pPr marL="457200" indent="-457200" algn="l">
              <a:buAutoNum type="arabicPlain"/>
            </a:pPr>
            <a:r>
              <a:rPr lang="fr-FR" dirty="0" smtClean="0"/>
              <a:t>Constat d’une</a:t>
            </a:r>
            <a:r>
              <a:rPr lang="fr-FR" i="1" dirty="0" smtClean="0"/>
              <a:t> </a:t>
            </a:r>
            <a:r>
              <a:rPr lang="fr-FR" dirty="0" smtClean="0"/>
              <a:t>équation économique insoluble: </a:t>
            </a:r>
            <a:r>
              <a:rPr lang="fr-FR" i="1" dirty="0" smtClean="0"/>
              <a:t>« Pour la presse habituée à compter sur la publicité, la rentabilité sur le Web est une ligne d’horizon qui se dérobe perpétuellement »</a:t>
            </a:r>
          </a:p>
          <a:p>
            <a:pPr marL="457200" indent="-457200" algn="l">
              <a:buAutoNum type="arabicPlain"/>
            </a:pPr>
            <a:r>
              <a:rPr lang="fr-FR" dirty="0" smtClean="0"/>
              <a:t>Plaidoyer </a:t>
            </a:r>
            <a:r>
              <a:rPr lang="fr-FR" dirty="0"/>
              <a:t>pour </a:t>
            </a:r>
            <a:r>
              <a:rPr lang="fr-FR" dirty="0" smtClean="0"/>
              <a:t>une « presse post-internet » tenue d’accomplir sa révolution copernicienne en</a:t>
            </a:r>
            <a:r>
              <a:rPr lang="fr-FR" i="1" dirty="0"/>
              <a:t> </a:t>
            </a:r>
            <a:r>
              <a:rPr lang="fr-FR" dirty="0" smtClean="0"/>
              <a:t>s’appuyant sur quatre piliers: </a:t>
            </a:r>
          </a:p>
          <a:p>
            <a:pPr algn="l"/>
            <a:r>
              <a:rPr lang="fr-FR" dirty="0" smtClean="0"/>
              <a:t>	- Le temps</a:t>
            </a:r>
            <a:endParaRPr lang="fr-FR" dirty="0"/>
          </a:p>
          <a:p>
            <a:pPr algn="l"/>
            <a:r>
              <a:rPr lang="fr-FR" dirty="0" smtClean="0"/>
              <a:t>	- Le terrain</a:t>
            </a:r>
          </a:p>
          <a:p>
            <a:pPr algn="l"/>
            <a:r>
              <a:rPr lang="fr-FR" dirty="0"/>
              <a:t>	</a:t>
            </a:r>
            <a:r>
              <a:rPr lang="fr-FR" dirty="0" smtClean="0"/>
              <a:t>- L’image</a:t>
            </a:r>
          </a:p>
          <a:p>
            <a:pPr algn="l"/>
            <a:r>
              <a:rPr lang="fr-FR" dirty="0"/>
              <a:t>	</a:t>
            </a:r>
            <a:r>
              <a:rPr lang="fr-FR" dirty="0" smtClean="0"/>
              <a:t>- La cohérence</a:t>
            </a:r>
          </a:p>
          <a:p>
            <a:pPr marL="342900" indent="-342900" algn="l">
              <a:buFontTx/>
              <a:buChar char="-"/>
            </a:pPr>
            <a:endParaRPr lang="fr-FR" dirty="0" smtClean="0"/>
          </a:p>
          <a:p>
            <a:pPr marL="342900" indent="-342900" algn="l">
              <a:buFontTx/>
              <a:buChar char="-"/>
            </a:pPr>
            <a:endParaRPr lang="fr-FR" dirty="0" smtClean="0"/>
          </a:p>
          <a:p>
            <a:pPr marL="342900" indent="-342900" algn="l">
              <a:buFontTx/>
              <a:buChar char="-"/>
            </a:pPr>
            <a:endParaRPr lang="fr-FR" dirty="0"/>
          </a:p>
        </p:txBody>
      </p:sp>
      <p:sp>
        <p:nvSpPr>
          <p:cNvPr id="3" name="Titre 2"/>
          <p:cNvSpPr>
            <a:spLocks noGrp="1"/>
          </p:cNvSpPr>
          <p:nvPr>
            <p:ph type="title"/>
          </p:nvPr>
        </p:nvSpPr>
        <p:spPr/>
        <p:txBody>
          <a:bodyPr>
            <a:normAutofit/>
          </a:bodyPr>
          <a:lstStyle/>
          <a:p>
            <a:r>
              <a:rPr lang="fr-FR" sz="2000" dirty="0" smtClean="0"/>
              <a:t>La revue </a:t>
            </a:r>
            <a:r>
              <a:rPr lang="fr-FR" sz="2000" i="1" dirty="0" smtClean="0"/>
              <a:t>XXI</a:t>
            </a:r>
            <a:endParaRPr lang="fr-FR" sz="2000" i="1" dirty="0"/>
          </a:p>
        </p:txBody>
      </p:sp>
    </p:spTree>
    <p:extLst>
      <p:ext uri="{BB962C8B-B14F-4D97-AF65-F5344CB8AC3E}">
        <p14:creationId xmlns:p14="http://schemas.microsoft.com/office/powerpoint/2010/main" val="28843318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586195"/>
          </a:xfrm>
        </p:spPr>
        <p:txBody>
          <a:bodyPr>
            <a:normAutofit lnSpcReduction="10000"/>
          </a:bodyPr>
          <a:lstStyle/>
          <a:p>
            <a:pPr algn="l"/>
            <a:r>
              <a:rPr lang="fr-FR" dirty="0"/>
              <a:t>Réactions </a:t>
            </a:r>
            <a:r>
              <a:rPr lang="fr-FR" dirty="0" smtClean="0"/>
              <a:t>vives dans la sphère médiatique:</a:t>
            </a:r>
          </a:p>
          <a:p>
            <a:pPr marL="342900" indent="-342900" algn="l">
              <a:buFontTx/>
              <a:buChar char="-"/>
            </a:pPr>
            <a:r>
              <a:rPr lang="fr-FR" dirty="0"/>
              <a:t>C</a:t>
            </a:r>
            <a:r>
              <a:rPr lang="fr-FR" dirty="0" smtClean="0"/>
              <a:t>ritique </a:t>
            </a:r>
            <a:r>
              <a:rPr lang="fr-FR" dirty="0"/>
              <a:t>caricaturale de la presse </a:t>
            </a:r>
            <a:r>
              <a:rPr lang="fr-FR" dirty="0" smtClean="0"/>
              <a:t>traditionnelle</a:t>
            </a:r>
          </a:p>
          <a:p>
            <a:pPr marL="342900" indent="-342900" algn="l">
              <a:buFontTx/>
              <a:buChar char="-"/>
            </a:pPr>
            <a:r>
              <a:rPr lang="fr-FR" dirty="0"/>
              <a:t>N</a:t>
            </a:r>
            <a:r>
              <a:rPr lang="fr-FR" dirty="0" smtClean="0"/>
              <a:t>écessité </a:t>
            </a:r>
            <a:r>
              <a:rPr lang="fr-FR" dirty="0"/>
              <a:t>d’une information chaude et </a:t>
            </a:r>
            <a:r>
              <a:rPr lang="fr-FR" dirty="0" smtClean="0"/>
              <a:t>continue</a:t>
            </a:r>
          </a:p>
          <a:p>
            <a:pPr marL="342900" indent="-342900" algn="l">
              <a:buFontTx/>
              <a:buChar char="-"/>
            </a:pPr>
            <a:r>
              <a:rPr lang="fr-FR" dirty="0"/>
              <a:t>P</a:t>
            </a:r>
            <a:r>
              <a:rPr lang="fr-FR" dirty="0" smtClean="0"/>
              <a:t>roduit </a:t>
            </a:r>
            <a:r>
              <a:rPr lang="fr-FR" dirty="0"/>
              <a:t>de </a:t>
            </a:r>
            <a:r>
              <a:rPr lang="fr-FR" dirty="0" smtClean="0"/>
              <a:t>niche</a:t>
            </a:r>
          </a:p>
          <a:p>
            <a:pPr marL="342900" indent="-342900" algn="l">
              <a:buFontTx/>
              <a:buChar char="-"/>
            </a:pPr>
            <a:r>
              <a:rPr lang="fr-FR" dirty="0"/>
              <a:t>P</a:t>
            </a:r>
            <a:r>
              <a:rPr lang="fr-FR" dirty="0" smtClean="0"/>
              <a:t>resse </a:t>
            </a:r>
            <a:r>
              <a:rPr lang="fr-FR" dirty="0"/>
              <a:t>de </a:t>
            </a:r>
            <a:r>
              <a:rPr lang="fr-FR" dirty="0" smtClean="0"/>
              <a:t>riches</a:t>
            </a:r>
          </a:p>
          <a:p>
            <a:pPr marL="342900" indent="-342900" algn="l">
              <a:buFontTx/>
              <a:buChar char="-"/>
            </a:pPr>
            <a:r>
              <a:rPr lang="fr-FR" dirty="0"/>
              <a:t>P</a:t>
            </a:r>
            <a:r>
              <a:rPr lang="fr-FR" dirty="0" smtClean="0"/>
              <a:t>rétention intellectuelle</a:t>
            </a:r>
          </a:p>
          <a:p>
            <a:pPr marL="342900" indent="-342900" algn="l">
              <a:buFontTx/>
              <a:buChar char="-"/>
            </a:pPr>
            <a:r>
              <a:rPr lang="fr-FR" dirty="0"/>
              <a:t>A</a:t>
            </a:r>
            <a:r>
              <a:rPr lang="fr-FR" dirty="0" smtClean="0"/>
              <a:t>utosatisfaction</a:t>
            </a:r>
          </a:p>
          <a:p>
            <a:pPr marL="342900" indent="-342900" algn="l">
              <a:buFontTx/>
              <a:buChar char="-"/>
            </a:pPr>
            <a:r>
              <a:rPr lang="fr-FR" dirty="0"/>
              <a:t>V</a:t>
            </a:r>
            <a:r>
              <a:rPr lang="fr-FR" dirty="0" smtClean="0"/>
              <a:t>ision utopiste du lecteur (seul) payeur d’info (Patrick </a:t>
            </a:r>
            <a:r>
              <a:rPr lang="fr-FR" dirty="0" err="1" smtClean="0"/>
              <a:t>Eveno</a:t>
            </a:r>
            <a:r>
              <a:rPr lang="fr-FR" dirty="0" smtClean="0"/>
              <a:t>)</a:t>
            </a:r>
          </a:p>
          <a:p>
            <a:pPr marL="342900" indent="-342900" algn="l">
              <a:buFontTx/>
              <a:buChar char="-"/>
            </a:pPr>
            <a:endParaRPr lang="fr-FR" dirty="0"/>
          </a:p>
          <a:p>
            <a:pPr algn="l"/>
            <a:r>
              <a:rPr lang="fr-FR" dirty="0" smtClean="0"/>
              <a:t>Réponse d’</a:t>
            </a:r>
            <a:r>
              <a:rPr lang="fr-FR" dirty="0" err="1" smtClean="0"/>
              <a:t>Edwy</a:t>
            </a:r>
            <a:r>
              <a:rPr lang="fr-FR" dirty="0" smtClean="0"/>
              <a:t> </a:t>
            </a:r>
            <a:r>
              <a:rPr lang="fr-FR" dirty="0" err="1" smtClean="0"/>
              <a:t>Plénel</a:t>
            </a:r>
            <a:r>
              <a:rPr lang="fr-FR" dirty="0" smtClean="0"/>
              <a:t>:</a:t>
            </a:r>
            <a:r>
              <a:rPr lang="fr-FR" i="1" dirty="0" smtClean="0"/>
              <a:t> </a:t>
            </a:r>
            <a:br>
              <a:rPr lang="fr-FR" i="1" dirty="0" smtClean="0"/>
            </a:br>
            <a:r>
              <a:rPr lang="fr-FR" i="1" dirty="0" smtClean="0"/>
              <a:t>« </a:t>
            </a:r>
            <a:r>
              <a:rPr lang="fr-FR" i="1" dirty="0" err="1" smtClean="0"/>
              <a:t>Mediapart</a:t>
            </a:r>
            <a:r>
              <a:rPr lang="fr-FR" i="1" dirty="0" smtClean="0"/>
              <a:t> et </a:t>
            </a:r>
            <a:r>
              <a:rPr lang="fr-FR" dirty="0" smtClean="0"/>
              <a:t>XXI</a:t>
            </a:r>
            <a:r>
              <a:rPr lang="fr-FR" i="1" dirty="0" smtClean="0"/>
              <a:t> sont le laboratoire de ce qui s’invente dans le domaine de la presse au temps du numérique. Dans cette révolution industrielle sans précédent, </a:t>
            </a:r>
            <a:r>
              <a:rPr lang="fr-FR" dirty="0" smtClean="0"/>
              <a:t>XXI</a:t>
            </a:r>
            <a:r>
              <a:rPr lang="fr-FR" i="1" dirty="0" smtClean="0"/>
              <a:t> et nous-mêmes défendons, chacun à notre manière, le meilleur de la tradition »</a:t>
            </a:r>
          </a:p>
          <a:p>
            <a:pPr marL="342900" indent="-342900" algn="l">
              <a:buFontTx/>
              <a:buChar char="-"/>
            </a:pPr>
            <a:endParaRPr lang="fr-FR" dirty="0"/>
          </a:p>
          <a:p>
            <a:endParaRPr lang="fr-FR" dirty="0"/>
          </a:p>
        </p:txBody>
      </p:sp>
      <p:sp>
        <p:nvSpPr>
          <p:cNvPr id="3" name="Titre 2"/>
          <p:cNvSpPr>
            <a:spLocks noGrp="1"/>
          </p:cNvSpPr>
          <p:nvPr>
            <p:ph type="title"/>
          </p:nvPr>
        </p:nvSpPr>
        <p:spPr/>
        <p:txBody>
          <a:bodyPr>
            <a:normAutofit/>
          </a:bodyPr>
          <a:lstStyle/>
          <a:p>
            <a:r>
              <a:rPr lang="fr-FR" sz="2000" dirty="0" smtClean="0"/>
              <a:t>La revue </a:t>
            </a:r>
            <a:r>
              <a:rPr lang="fr-FR" sz="2000" i="1" dirty="0" smtClean="0"/>
              <a:t>XXI</a:t>
            </a:r>
            <a:endParaRPr lang="fr-FR" sz="2000" i="1" dirty="0"/>
          </a:p>
        </p:txBody>
      </p:sp>
    </p:spTree>
    <p:extLst>
      <p:ext uri="{BB962C8B-B14F-4D97-AF65-F5344CB8AC3E}">
        <p14:creationId xmlns:p14="http://schemas.microsoft.com/office/powerpoint/2010/main" val="11709094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Médor image.pdf"/>
          <p:cNvPicPr>
            <a:picLocks noGrp="1" noChangeAspect="1"/>
          </p:cNvPicPr>
          <p:nvPr>
            <p:ph sz="quarter" idx="13"/>
          </p:nvPr>
        </p:nvPicPr>
        <p:blipFill>
          <a:blip r:embed="rId2">
            <a:extLst>
              <a:ext uri="{28A0092B-C50C-407E-A947-70E740481C1C}">
                <a14:useLocalDpi xmlns:a14="http://schemas.microsoft.com/office/drawing/2010/main" val="0"/>
              </a:ext>
            </a:extLst>
          </a:blip>
          <a:srcRect l="-53946" r="-53946"/>
          <a:stretch>
            <a:fillRect/>
          </a:stretch>
        </p:blipFill>
        <p:spPr>
          <a:xfrm>
            <a:off x="-493188" y="2194559"/>
            <a:ext cx="9144000" cy="5664593"/>
          </a:xfrm>
        </p:spPr>
      </p:pic>
      <p:sp>
        <p:nvSpPr>
          <p:cNvPr id="3" name="Titre 2"/>
          <p:cNvSpPr>
            <a:spLocks noGrp="1"/>
          </p:cNvSpPr>
          <p:nvPr>
            <p:ph type="title"/>
          </p:nvPr>
        </p:nvSpPr>
        <p:spPr/>
        <p:txBody>
          <a:bodyPr>
            <a:normAutofit/>
          </a:bodyPr>
          <a:lstStyle/>
          <a:p>
            <a:r>
              <a:rPr lang="fr-FR" sz="2000" dirty="0" smtClean="0"/>
              <a:t>La coopérative </a:t>
            </a:r>
            <a:r>
              <a:rPr lang="fr-FR" sz="2000" i="1" dirty="0" smtClean="0"/>
              <a:t>Médor</a:t>
            </a:r>
            <a:endParaRPr lang="fr-FR" sz="2000" i="1" dirty="0"/>
          </a:p>
        </p:txBody>
      </p:sp>
    </p:spTree>
    <p:extLst>
      <p:ext uri="{BB962C8B-B14F-4D97-AF65-F5344CB8AC3E}">
        <p14:creationId xmlns:p14="http://schemas.microsoft.com/office/powerpoint/2010/main" val="5244954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lstStyle/>
          <a:p>
            <a:pPr marL="457200" indent="-457200" algn="l">
              <a:buAutoNum type="arabicPeriod"/>
            </a:pPr>
            <a:endParaRPr lang="fr-FR" dirty="0" smtClean="0"/>
          </a:p>
          <a:p>
            <a:pPr marL="457200" indent="-457200" algn="l">
              <a:buAutoNum type="arabicPeriod"/>
            </a:pPr>
            <a:r>
              <a:rPr lang="fr-FR" dirty="0" smtClean="0"/>
              <a:t>Contexte général</a:t>
            </a:r>
            <a:br>
              <a:rPr lang="fr-FR" dirty="0" smtClean="0"/>
            </a:br>
            <a:endParaRPr lang="fr-FR" dirty="0"/>
          </a:p>
          <a:p>
            <a:pPr marL="457200" indent="-457200" algn="l">
              <a:buAutoNum type="arabicPeriod"/>
            </a:pPr>
            <a:r>
              <a:rPr lang="fr-FR" dirty="0" err="1" smtClean="0"/>
              <a:t>Médiapart.</a:t>
            </a:r>
            <a:r>
              <a:rPr lang="fr-FR" i="1" dirty="0" err="1" smtClean="0"/>
              <a:t>fr</a:t>
            </a:r>
            <a:endParaRPr lang="fr-FR" i="1" dirty="0" smtClean="0"/>
          </a:p>
          <a:p>
            <a:pPr marL="457200" indent="-457200" algn="l">
              <a:buAutoNum type="arabicPeriod"/>
            </a:pPr>
            <a:endParaRPr lang="fr-FR" i="1" dirty="0" smtClean="0"/>
          </a:p>
          <a:p>
            <a:pPr marL="457200" indent="-457200" algn="l">
              <a:buAutoNum type="arabicPeriod"/>
            </a:pPr>
            <a:r>
              <a:rPr lang="fr-FR" dirty="0" smtClean="0"/>
              <a:t>La revue</a:t>
            </a:r>
            <a:r>
              <a:rPr lang="fr-FR" i="1" dirty="0" smtClean="0"/>
              <a:t> XXI</a:t>
            </a:r>
          </a:p>
          <a:p>
            <a:pPr marL="457200" indent="-457200" algn="l">
              <a:buAutoNum type="arabicPeriod"/>
            </a:pPr>
            <a:endParaRPr lang="fr-FR" i="1" dirty="0" smtClean="0"/>
          </a:p>
          <a:p>
            <a:pPr marL="457200" indent="-457200" algn="l">
              <a:buAutoNum type="arabicPeriod"/>
            </a:pPr>
            <a:r>
              <a:rPr lang="fr-FR" dirty="0" smtClean="0"/>
              <a:t>La coopérative</a:t>
            </a:r>
            <a:r>
              <a:rPr lang="fr-FR" i="1" dirty="0" smtClean="0"/>
              <a:t> Médor</a:t>
            </a:r>
          </a:p>
          <a:p>
            <a:pPr marL="457200" indent="-457200" algn="l">
              <a:buAutoNum type="arabicPeriod"/>
            </a:pPr>
            <a:endParaRPr lang="fr-FR" i="1" dirty="0" smtClean="0"/>
          </a:p>
          <a:p>
            <a:pPr marL="457200" indent="-457200" algn="l">
              <a:buAutoNum type="arabicPeriod"/>
            </a:pPr>
            <a:r>
              <a:rPr lang="fr-FR" dirty="0" smtClean="0"/>
              <a:t>Conclusion et discussion</a:t>
            </a:r>
            <a:endParaRPr lang="fr-FR" dirty="0"/>
          </a:p>
        </p:txBody>
      </p:sp>
      <p:sp>
        <p:nvSpPr>
          <p:cNvPr id="3" name="Titre 2"/>
          <p:cNvSpPr>
            <a:spLocks noGrp="1"/>
          </p:cNvSpPr>
          <p:nvPr>
            <p:ph type="title"/>
          </p:nvPr>
        </p:nvSpPr>
        <p:spPr>
          <a:xfrm>
            <a:off x="2514600" y="975360"/>
            <a:ext cx="4114800" cy="701040"/>
          </a:xfrm>
        </p:spPr>
        <p:txBody>
          <a:bodyPr>
            <a:normAutofit/>
          </a:bodyPr>
          <a:lstStyle/>
          <a:p>
            <a:r>
              <a:rPr lang="fr-FR" sz="2000" dirty="0" smtClean="0"/>
              <a:t>Sommaire</a:t>
            </a:r>
            <a:endParaRPr lang="fr-FR" sz="2000" dirty="0"/>
          </a:p>
        </p:txBody>
      </p:sp>
    </p:spTree>
    <p:extLst>
      <p:ext uri="{BB962C8B-B14F-4D97-AF65-F5344CB8AC3E}">
        <p14:creationId xmlns:p14="http://schemas.microsoft.com/office/powerpoint/2010/main" val="41567610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534713"/>
          </a:xfrm>
        </p:spPr>
        <p:txBody>
          <a:bodyPr>
            <a:normAutofit fontScale="92500"/>
          </a:bodyPr>
          <a:lstStyle/>
          <a:p>
            <a:pPr algn="l"/>
            <a:r>
              <a:rPr lang="fr-FR" dirty="0" smtClean="0"/>
              <a:t>Un magazine trimestriel belge directement inspiré et soutenu par </a:t>
            </a:r>
            <a:r>
              <a:rPr lang="fr-FR" i="1" dirty="0" smtClean="0"/>
              <a:t>XXI</a:t>
            </a:r>
          </a:p>
          <a:p>
            <a:pPr algn="l"/>
            <a:endParaRPr lang="fr-FR" i="1" dirty="0" smtClean="0"/>
          </a:p>
          <a:p>
            <a:pPr algn="l"/>
            <a:r>
              <a:rPr lang="fr-FR" dirty="0" smtClean="0"/>
              <a:t>Une maquette de 128 pages en quadrichromie (16x23cm)</a:t>
            </a:r>
          </a:p>
          <a:p>
            <a:pPr algn="l"/>
            <a:endParaRPr lang="fr-FR" dirty="0"/>
          </a:p>
          <a:p>
            <a:pPr algn="l"/>
            <a:r>
              <a:rPr lang="fr-FR" dirty="0" smtClean="0"/>
              <a:t>Parution annoncée dès septembre 2015</a:t>
            </a:r>
          </a:p>
          <a:p>
            <a:pPr algn="l"/>
            <a:endParaRPr lang="fr-FR" dirty="0" smtClean="0"/>
          </a:p>
          <a:p>
            <a:pPr algn="l"/>
            <a:r>
              <a:rPr lang="fr-FR" dirty="0" smtClean="0"/>
              <a:t>Des initiateurs: 17 journalistes, photographes et illustrateurs dont Olivier Bailly, </a:t>
            </a:r>
            <a:r>
              <a:rPr lang="fr-FR" dirty="0"/>
              <a:t>Q</a:t>
            </a:r>
            <a:r>
              <a:rPr lang="fr-FR" dirty="0" smtClean="0"/>
              <a:t>uentin </a:t>
            </a:r>
            <a:r>
              <a:rPr lang="fr-FR" dirty="0" err="1" smtClean="0"/>
              <a:t>Noirfalisse</a:t>
            </a:r>
            <a:r>
              <a:rPr lang="fr-FR" dirty="0" smtClean="0"/>
              <a:t>, David </a:t>
            </a:r>
            <a:r>
              <a:rPr lang="fr-FR" dirty="0" err="1" smtClean="0"/>
              <a:t>Leloup</a:t>
            </a:r>
            <a:r>
              <a:rPr lang="fr-FR" dirty="0" smtClean="0"/>
              <a:t>, Jean-Pierre Borloo, Colin </a:t>
            </a:r>
            <a:r>
              <a:rPr lang="fr-FR" dirty="0" err="1" smtClean="0"/>
              <a:t>Delfosse</a:t>
            </a:r>
            <a:r>
              <a:rPr lang="fr-FR" dirty="0" smtClean="0"/>
              <a:t>…</a:t>
            </a:r>
            <a:endParaRPr lang="fr-FR" i="1" dirty="0" smtClean="0"/>
          </a:p>
          <a:p>
            <a:pPr algn="l"/>
            <a:endParaRPr lang="fr-FR" i="1" dirty="0"/>
          </a:p>
          <a:p>
            <a:pPr algn="l"/>
            <a:r>
              <a:rPr lang="fr-FR" dirty="0" smtClean="0"/>
              <a:t>Un statut juridique: la coopérative (retour à un modèle ancestral)</a:t>
            </a:r>
          </a:p>
          <a:p>
            <a:pPr algn="l"/>
            <a:endParaRPr lang="fr-FR" dirty="0"/>
          </a:p>
          <a:p>
            <a:pPr algn="l"/>
            <a:r>
              <a:rPr lang="fr-FR" dirty="0" smtClean="0"/>
              <a:t>Un mode de financement: le </a:t>
            </a:r>
            <a:r>
              <a:rPr lang="fr-FR" i="1" dirty="0" err="1" smtClean="0"/>
              <a:t>crowdfunding</a:t>
            </a:r>
            <a:r>
              <a:rPr lang="fr-FR" dirty="0" smtClean="0"/>
              <a:t> (appel aux fonds de sources multiples)</a:t>
            </a:r>
          </a:p>
          <a:p>
            <a:pPr algn="l"/>
            <a:endParaRPr lang="fr-FR" dirty="0"/>
          </a:p>
        </p:txBody>
      </p:sp>
      <p:sp>
        <p:nvSpPr>
          <p:cNvPr id="3" name="Titre 2"/>
          <p:cNvSpPr>
            <a:spLocks noGrp="1"/>
          </p:cNvSpPr>
          <p:nvPr>
            <p:ph type="title"/>
          </p:nvPr>
        </p:nvSpPr>
        <p:spPr/>
        <p:txBody>
          <a:bodyPr>
            <a:normAutofit/>
          </a:bodyPr>
          <a:lstStyle/>
          <a:p>
            <a:r>
              <a:rPr lang="fr-FR" sz="2000" dirty="0" smtClean="0"/>
              <a:t>La coopérative </a:t>
            </a:r>
            <a:r>
              <a:rPr lang="fr-FR" sz="2000" i="1" dirty="0" smtClean="0"/>
              <a:t>Médor</a:t>
            </a:r>
            <a:endParaRPr lang="fr-FR" sz="2000" i="1" dirty="0"/>
          </a:p>
        </p:txBody>
      </p:sp>
    </p:spTree>
    <p:extLst>
      <p:ext uri="{BB962C8B-B14F-4D97-AF65-F5344CB8AC3E}">
        <p14:creationId xmlns:p14="http://schemas.microsoft.com/office/powerpoint/2010/main" val="31641855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637679"/>
          </a:xfrm>
        </p:spPr>
        <p:txBody>
          <a:bodyPr>
            <a:normAutofit fontScale="70000" lnSpcReduction="20000"/>
          </a:bodyPr>
          <a:lstStyle/>
          <a:p>
            <a:pPr algn="l"/>
            <a:r>
              <a:rPr lang="fr-FR" dirty="0" smtClean="0"/>
              <a:t>Seuil de rentabilité espéré: 3.800 abonnés (60 € annuel), soit 228.000 € par an</a:t>
            </a:r>
          </a:p>
          <a:p>
            <a:pPr algn="l"/>
            <a:endParaRPr lang="fr-FR" dirty="0"/>
          </a:p>
          <a:p>
            <a:pPr algn="l"/>
            <a:r>
              <a:rPr lang="fr-FR" dirty="0" smtClean="0"/>
              <a:t>Ressources actuelles (décembre 2014):</a:t>
            </a:r>
          </a:p>
          <a:p>
            <a:pPr marL="342900" indent="-342900" algn="l">
              <a:buFontTx/>
              <a:buChar char="-"/>
            </a:pPr>
            <a:r>
              <a:rPr lang="fr-FR" dirty="0" smtClean="0"/>
              <a:t>554 pré-abonnements					33.240 €</a:t>
            </a:r>
          </a:p>
          <a:p>
            <a:pPr marL="342900" indent="-342900" algn="l">
              <a:buFontTx/>
              <a:buChar char="-"/>
            </a:pPr>
            <a:r>
              <a:rPr lang="fr-FR" dirty="0" smtClean="0"/>
              <a:t>Parts des lecteurs (20 € et plus – objectif: 24.206 €)			14.860 €</a:t>
            </a:r>
          </a:p>
          <a:p>
            <a:pPr marL="342900" indent="-342900" algn="l">
              <a:buFontTx/>
              <a:buChar char="-"/>
            </a:pPr>
            <a:r>
              <a:rPr lang="fr-FR" dirty="0" smtClean="0"/>
              <a:t>Dons et soutiens divers (5 € et plus – objectif: 10.000 €))			10.185 €</a:t>
            </a:r>
          </a:p>
          <a:p>
            <a:pPr marL="342900" indent="-342900" algn="l">
              <a:buFontTx/>
              <a:buChar char="-"/>
            </a:pPr>
            <a:r>
              <a:rPr lang="fr-FR" dirty="0" smtClean="0"/>
              <a:t>Prix du </a:t>
            </a:r>
            <a:r>
              <a:rPr lang="fr-FR" dirty="0" err="1" smtClean="0"/>
              <a:t>Crédal</a:t>
            </a:r>
            <a:r>
              <a:rPr lang="fr-FR" dirty="0" smtClean="0"/>
              <a:t> (participation au capital)		 		  1.000 €</a:t>
            </a:r>
            <a:br>
              <a:rPr lang="fr-FR" dirty="0" smtClean="0"/>
            </a:br>
            <a:r>
              <a:rPr lang="fr-FR" dirty="0" smtClean="0"/>
              <a:t>________________________________________________________________________</a:t>
            </a:r>
          </a:p>
          <a:p>
            <a:pPr marL="342900" indent="-342900" algn="l">
              <a:buFontTx/>
              <a:buChar char="-"/>
            </a:pPr>
            <a:r>
              <a:rPr lang="fr-FR" dirty="0" smtClean="0"/>
              <a:t>Total provisoire						59.285 € </a:t>
            </a:r>
          </a:p>
          <a:p>
            <a:pPr marL="342900" indent="-342900" algn="l">
              <a:buFontTx/>
              <a:buChar char="-"/>
            </a:pPr>
            <a:endParaRPr lang="fr-FR" dirty="0"/>
          </a:p>
          <a:p>
            <a:pPr algn="l"/>
            <a:r>
              <a:rPr lang="fr-FR" dirty="0" smtClean="0"/>
              <a:t>Soutiens: Patrick de Saint-Exupéry, Denis Robert, Pascal </a:t>
            </a:r>
            <a:r>
              <a:rPr lang="fr-FR" dirty="0" err="1" smtClean="0"/>
              <a:t>Riché</a:t>
            </a:r>
            <a:r>
              <a:rPr lang="fr-FR" dirty="0" smtClean="0"/>
              <a:t>, Fédération européenne des journalistes, Théâtre de Poche, Dancing </a:t>
            </a:r>
            <a:r>
              <a:rPr lang="fr-FR" dirty="0" err="1" smtClean="0"/>
              <a:t>Dogs</a:t>
            </a:r>
            <a:r>
              <a:rPr lang="fr-FR" dirty="0" smtClean="0"/>
              <a:t> productions, Article 27, François Damiens, Bernard </a:t>
            </a:r>
            <a:r>
              <a:rPr lang="fr-FR" dirty="0" err="1" smtClean="0"/>
              <a:t>Stiegler</a:t>
            </a:r>
            <a:r>
              <a:rPr lang="fr-FR" dirty="0" smtClean="0"/>
              <a:t>…</a:t>
            </a:r>
          </a:p>
          <a:p>
            <a:pPr marL="342900" indent="-342900" algn="l">
              <a:buFontTx/>
              <a:buChar char="-"/>
            </a:pPr>
            <a:endParaRPr lang="fr-FR" dirty="0"/>
          </a:p>
          <a:p>
            <a:pPr algn="l"/>
            <a:r>
              <a:rPr lang="fr-FR" dirty="0" smtClean="0"/>
              <a:t>Avenir immédiat</a:t>
            </a:r>
          </a:p>
          <a:p>
            <a:pPr marL="342900" indent="-342900" algn="l">
              <a:buFontTx/>
              <a:buChar char="-"/>
            </a:pPr>
            <a:r>
              <a:rPr lang="fr-FR" dirty="0" smtClean="0"/>
              <a:t>Bourse </a:t>
            </a:r>
            <a:r>
              <a:rPr lang="fr-FR" dirty="0" err="1" smtClean="0"/>
              <a:t>Creative</a:t>
            </a:r>
            <a:r>
              <a:rPr lang="fr-FR" dirty="0" smtClean="0"/>
              <a:t> </a:t>
            </a:r>
            <a:r>
              <a:rPr lang="fr-FR" dirty="0" err="1" smtClean="0"/>
              <a:t>Wallonia</a:t>
            </a:r>
            <a:r>
              <a:rPr lang="fr-FR" dirty="0" smtClean="0"/>
              <a:t>/</a:t>
            </a:r>
            <a:r>
              <a:rPr lang="fr-FR" dirty="0" err="1" smtClean="0"/>
              <a:t>Boost</a:t>
            </a:r>
            <a:r>
              <a:rPr lang="fr-FR" dirty="0" smtClean="0"/>
              <a:t> Up</a:t>
            </a:r>
          </a:p>
          <a:p>
            <a:pPr marL="342900" indent="-342900" algn="l">
              <a:buFontTx/>
              <a:buChar char="-"/>
            </a:pPr>
            <a:r>
              <a:rPr lang="fr-FR" dirty="0"/>
              <a:t>R</a:t>
            </a:r>
            <a:r>
              <a:rPr lang="fr-FR" dirty="0" smtClean="0"/>
              <a:t>éunions </a:t>
            </a:r>
            <a:r>
              <a:rPr lang="fr-FR" dirty="0" err="1"/>
              <a:t>t</a:t>
            </a:r>
            <a:r>
              <a:rPr lang="fr-FR" dirty="0" err="1" smtClean="0"/>
              <a:t>upperware</a:t>
            </a:r>
            <a:endParaRPr lang="fr-FR" dirty="0"/>
          </a:p>
          <a:p>
            <a:pPr marL="342900" indent="-342900" algn="l">
              <a:buFontTx/>
              <a:buChar char="-"/>
            </a:pPr>
            <a:r>
              <a:rPr lang="fr-FR" dirty="0" smtClean="0"/>
              <a:t>Relance de la campagne de promotion</a:t>
            </a:r>
          </a:p>
          <a:p>
            <a:pPr marL="342900" indent="-342900" algn="l">
              <a:buFontTx/>
              <a:buChar char="-"/>
            </a:pPr>
            <a:r>
              <a:rPr lang="fr-FR" dirty="0" smtClean="0"/>
              <a:t>Publicité choisie</a:t>
            </a:r>
          </a:p>
        </p:txBody>
      </p:sp>
      <p:sp>
        <p:nvSpPr>
          <p:cNvPr id="3" name="Titre 2"/>
          <p:cNvSpPr>
            <a:spLocks noGrp="1"/>
          </p:cNvSpPr>
          <p:nvPr>
            <p:ph type="title"/>
          </p:nvPr>
        </p:nvSpPr>
        <p:spPr/>
        <p:txBody>
          <a:bodyPr>
            <a:normAutofit/>
          </a:bodyPr>
          <a:lstStyle/>
          <a:p>
            <a:r>
              <a:rPr lang="fr-FR" sz="2000" dirty="0" smtClean="0"/>
              <a:t>LA </a:t>
            </a:r>
            <a:r>
              <a:rPr lang="fr-FR" sz="2000" dirty="0" err="1" smtClean="0"/>
              <a:t>COOPéRATIVE</a:t>
            </a:r>
            <a:r>
              <a:rPr lang="fr-FR" sz="2000" dirty="0" smtClean="0"/>
              <a:t> </a:t>
            </a:r>
            <a:r>
              <a:rPr lang="fr-FR" sz="2000" i="1" dirty="0" err="1" smtClean="0"/>
              <a:t>MéDOR</a:t>
            </a:r>
            <a:endParaRPr lang="fr-FR" sz="2000" i="1" dirty="0"/>
          </a:p>
        </p:txBody>
      </p:sp>
    </p:spTree>
    <p:extLst>
      <p:ext uri="{BB962C8B-B14F-4D97-AF65-F5344CB8AC3E}">
        <p14:creationId xmlns:p14="http://schemas.microsoft.com/office/powerpoint/2010/main" val="38339959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363101"/>
          </a:xfrm>
        </p:spPr>
        <p:txBody>
          <a:bodyPr>
            <a:normAutofit fontScale="85000" lnSpcReduction="10000"/>
          </a:bodyPr>
          <a:lstStyle/>
          <a:p>
            <a:pPr algn="l"/>
            <a:r>
              <a:rPr lang="fr-FR" dirty="0"/>
              <a:t>Un slogan: </a:t>
            </a:r>
            <a:r>
              <a:rPr lang="fr-FR" i="1" dirty="0"/>
              <a:t>« Médor les yeux ouverts </a:t>
            </a:r>
            <a:r>
              <a:rPr lang="fr-FR" i="1" dirty="0" smtClean="0"/>
              <a:t>»</a:t>
            </a:r>
            <a:br>
              <a:rPr lang="fr-FR" i="1" dirty="0" smtClean="0"/>
            </a:br>
            <a:endParaRPr lang="fr-FR" i="1" dirty="0"/>
          </a:p>
          <a:p>
            <a:pPr algn="l"/>
            <a:r>
              <a:rPr lang="fr-FR" dirty="0" smtClean="0"/>
              <a:t>Une charte rédactionnelle:</a:t>
            </a:r>
            <a:r>
              <a:rPr lang="fr-FR" i="1" dirty="0" smtClean="0"/>
              <a:t> </a:t>
            </a:r>
          </a:p>
          <a:p>
            <a:pPr marL="342900" indent="-342900" algn="l">
              <a:buFontTx/>
              <a:buChar char="-"/>
            </a:pPr>
            <a:r>
              <a:rPr lang="fr-FR" i="1" dirty="0" smtClean="0"/>
              <a:t>« </a:t>
            </a:r>
            <a:r>
              <a:rPr lang="fr-FR" dirty="0" smtClean="0"/>
              <a:t>Médor</a:t>
            </a:r>
            <a:r>
              <a:rPr lang="fr-FR" i="1" dirty="0" smtClean="0"/>
              <a:t> n’est pas un chien. C’est un magazine trimestriel belge et coopératif d’enquêtes et de récits. C’est un nouveau processus pour construire l’information. C’est créer des conditions de travail pour vous offrir un </a:t>
            </a:r>
            <a:r>
              <a:rPr lang="fr-FR" dirty="0" err="1" smtClean="0"/>
              <a:t>deep</a:t>
            </a:r>
            <a:r>
              <a:rPr lang="fr-FR" dirty="0" smtClean="0"/>
              <a:t> </a:t>
            </a:r>
            <a:r>
              <a:rPr lang="fr-FR" dirty="0" err="1" smtClean="0"/>
              <a:t>journalism</a:t>
            </a:r>
            <a:r>
              <a:rPr lang="fr-FR" i="1" dirty="0" smtClean="0"/>
              <a:t> de terrain indépendant, exigeant et amusant. »</a:t>
            </a:r>
          </a:p>
          <a:p>
            <a:pPr marL="342900" indent="-342900" algn="l">
              <a:buFontTx/>
              <a:buChar char="-"/>
            </a:pPr>
            <a:r>
              <a:rPr lang="fr-FR" i="1" dirty="0" smtClean="0"/>
              <a:t>« Ces conditions de travail ont un prix.</a:t>
            </a:r>
            <a:r>
              <a:rPr lang="fr-FR" dirty="0" smtClean="0"/>
              <a:t> Médor</a:t>
            </a:r>
            <a:r>
              <a:rPr lang="fr-FR" i="1" dirty="0" smtClean="0"/>
              <a:t>, aujourd’hui, c’est une invitation à soutenir cette manière de penser le journalisme. </a:t>
            </a:r>
            <a:r>
              <a:rPr lang="fr-FR" dirty="0" smtClean="0"/>
              <a:t>Médor</a:t>
            </a:r>
            <a:r>
              <a:rPr lang="fr-FR" i="1" dirty="0" smtClean="0"/>
              <a:t> est le projet de 17 initiateurs. Et peut-être le vôtre. »</a:t>
            </a:r>
          </a:p>
          <a:p>
            <a:pPr algn="l"/>
            <a:endParaRPr lang="fr-FR" dirty="0"/>
          </a:p>
          <a:p>
            <a:pPr algn="l"/>
            <a:r>
              <a:rPr lang="fr-FR" dirty="0" smtClean="0"/>
              <a:t>L’équipe de </a:t>
            </a:r>
            <a:r>
              <a:rPr lang="fr-FR" i="1" dirty="0" smtClean="0"/>
              <a:t>Médor</a:t>
            </a:r>
            <a:r>
              <a:rPr lang="fr-FR" dirty="0" smtClean="0"/>
              <a:t> privilégie un mode de fonctionnement novateur associant:</a:t>
            </a:r>
          </a:p>
          <a:p>
            <a:pPr marL="342900" indent="-342900" algn="l">
              <a:buFontTx/>
              <a:buChar char="-"/>
            </a:pPr>
            <a:r>
              <a:rPr lang="fr-FR" dirty="0" smtClean="0"/>
              <a:t>la tradition journalistique (reportage, investigation, stylistique, iconographie, mise en page)</a:t>
            </a:r>
          </a:p>
          <a:p>
            <a:pPr marL="342900" indent="-342900" algn="l">
              <a:buFontTx/>
              <a:buChar char="-"/>
            </a:pPr>
            <a:r>
              <a:rPr lang="fr-FR" dirty="0" smtClean="0"/>
              <a:t>les outils numériques (wiki enrichi de différents logiciels participatifs)</a:t>
            </a:r>
          </a:p>
          <a:p>
            <a:pPr marL="342900" indent="-342900" algn="l">
              <a:buFontTx/>
              <a:buChar char="-"/>
            </a:pPr>
            <a:r>
              <a:rPr lang="fr-FR" dirty="0" smtClean="0"/>
              <a:t>l’</a:t>
            </a:r>
            <a:r>
              <a:rPr lang="fr-FR" dirty="0" err="1" smtClean="0"/>
              <a:t>horizontalisation</a:t>
            </a:r>
            <a:r>
              <a:rPr lang="fr-FR" dirty="0" smtClean="0"/>
              <a:t> </a:t>
            </a:r>
            <a:r>
              <a:rPr lang="fr-FR" dirty="0"/>
              <a:t>des ressources et de la gestion (rédaction en chef tournante, travail en binôme, appel aux internautes, accueil des contributions extérieures…)</a:t>
            </a:r>
          </a:p>
          <a:p>
            <a:pPr marL="342900" indent="-342900" algn="l">
              <a:buFontTx/>
              <a:buChar char="-"/>
            </a:pPr>
            <a:endParaRPr lang="fr-FR" dirty="0" smtClean="0"/>
          </a:p>
          <a:p>
            <a:pPr marL="342900" indent="-342900" algn="l">
              <a:buFontTx/>
              <a:buChar char="-"/>
            </a:pPr>
            <a:endParaRPr lang="fr-FR" dirty="0"/>
          </a:p>
        </p:txBody>
      </p:sp>
      <p:sp>
        <p:nvSpPr>
          <p:cNvPr id="3" name="Titre 2"/>
          <p:cNvSpPr>
            <a:spLocks noGrp="1"/>
          </p:cNvSpPr>
          <p:nvPr>
            <p:ph type="title"/>
          </p:nvPr>
        </p:nvSpPr>
        <p:spPr/>
        <p:txBody>
          <a:bodyPr>
            <a:normAutofit/>
          </a:bodyPr>
          <a:lstStyle/>
          <a:p>
            <a:r>
              <a:rPr lang="fr-FR" sz="2000" dirty="0" smtClean="0"/>
              <a:t>La coopérative </a:t>
            </a:r>
            <a:r>
              <a:rPr lang="fr-FR" sz="2000" i="1" dirty="0" smtClean="0"/>
              <a:t>Médor</a:t>
            </a:r>
            <a:endParaRPr lang="fr-FR" sz="2000" i="1" dirty="0"/>
          </a:p>
        </p:txBody>
      </p:sp>
    </p:spTree>
    <p:extLst>
      <p:ext uri="{BB962C8B-B14F-4D97-AF65-F5344CB8AC3E}">
        <p14:creationId xmlns:p14="http://schemas.microsoft.com/office/powerpoint/2010/main" val="28349957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1836235"/>
            <a:ext cx="8229600" cy="5021765"/>
          </a:xfrm>
        </p:spPr>
        <p:txBody>
          <a:bodyPr>
            <a:normAutofit fontScale="77500" lnSpcReduction="20000"/>
          </a:bodyPr>
          <a:lstStyle/>
          <a:p>
            <a:pPr marL="342900" indent="-342900" algn="l">
              <a:buFontTx/>
              <a:buChar char="-"/>
            </a:pPr>
            <a:r>
              <a:rPr lang="fr-FR" dirty="0" smtClean="0"/>
              <a:t>Une coopérative: </a:t>
            </a:r>
            <a:r>
              <a:rPr lang="fr-FR" i="1" dirty="0" smtClean="0"/>
              <a:t>« Nous ne souhaitons pas créer un média organisé de façon pyramidale, ni assimiler le lecteur à un simple consommateur (…) Les coopérateurs désigneront deux d’entre eux pour assister aux réunions de rédaction et valider les décisions prises. »</a:t>
            </a:r>
            <a:endParaRPr lang="fr-FR" i="1" dirty="0"/>
          </a:p>
          <a:p>
            <a:pPr marL="342900" indent="-342900" algn="l">
              <a:buFontTx/>
              <a:buChar char="-"/>
            </a:pPr>
            <a:endParaRPr lang="fr-FR" i="1" dirty="0"/>
          </a:p>
          <a:p>
            <a:pPr marL="342900" indent="-342900" algn="l">
              <a:buFontTx/>
              <a:buChar char="-"/>
            </a:pPr>
            <a:r>
              <a:rPr lang="fr-FR" dirty="0" smtClean="0"/>
              <a:t>Une rédaction tournante: </a:t>
            </a:r>
            <a:r>
              <a:rPr lang="fr-FR" i="1" dirty="0" smtClean="0"/>
              <a:t>« Une rédaction en chef pilote chaque numéro. Puis passe le relais à l’équipe suivante. »</a:t>
            </a:r>
            <a:br>
              <a:rPr lang="fr-FR" i="1" dirty="0" smtClean="0"/>
            </a:br>
            <a:endParaRPr lang="fr-FR" i="1" dirty="0" smtClean="0"/>
          </a:p>
          <a:p>
            <a:pPr marL="342900" indent="-342900" algn="l">
              <a:buFontTx/>
              <a:buChar char="-"/>
            </a:pPr>
            <a:r>
              <a:rPr lang="fr-FR" dirty="0" smtClean="0"/>
              <a:t>Un système </a:t>
            </a:r>
            <a:r>
              <a:rPr lang="fr-FR" i="1" dirty="0" err="1" smtClean="0"/>
              <a:t>peer</a:t>
            </a:r>
            <a:r>
              <a:rPr lang="fr-FR" i="1" dirty="0" smtClean="0"/>
              <a:t> </a:t>
            </a:r>
            <a:r>
              <a:rPr lang="fr-FR" i="1" dirty="0" err="1" smtClean="0"/>
              <a:t>review</a:t>
            </a:r>
            <a:r>
              <a:rPr lang="fr-FR" dirty="0" smtClean="0"/>
              <a:t>: « </a:t>
            </a:r>
            <a:r>
              <a:rPr lang="fr-FR" i="1" dirty="0" smtClean="0"/>
              <a:t>Deux fondateurs suivent le journaliste dans son projet dès le début, l’accompagnent dans ses questionnements, ses recherches de sources. »</a:t>
            </a:r>
            <a:br>
              <a:rPr lang="fr-FR" i="1" dirty="0" smtClean="0"/>
            </a:br>
            <a:endParaRPr lang="fr-FR" i="1" dirty="0" smtClean="0"/>
          </a:p>
          <a:p>
            <a:pPr marL="342900" indent="-342900" algn="l">
              <a:buFontTx/>
              <a:buChar char="-"/>
            </a:pPr>
            <a:r>
              <a:rPr lang="fr-FR" dirty="0" smtClean="0"/>
              <a:t>Des équipes plurielles: </a:t>
            </a:r>
            <a:r>
              <a:rPr lang="fr-FR" i="1" dirty="0" smtClean="0"/>
              <a:t>« Chaque article est entamé, écrit, développé et bouclé par un duo: journaliste et auteur visuel. »</a:t>
            </a:r>
            <a:br>
              <a:rPr lang="fr-FR" i="1" dirty="0" smtClean="0"/>
            </a:br>
            <a:endParaRPr lang="fr-FR" i="1" dirty="0" smtClean="0"/>
          </a:p>
          <a:p>
            <a:pPr marL="342900" indent="-342900" algn="l">
              <a:buFontTx/>
              <a:buChar char="-"/>
            </a:pPr>
            <a:r>
              <a:rPr lang="fr-FR" dirty="0" smtClean="0"/>
              <a:t>Des outils partagés:</a:t>
            </a:r>
            <a:r>
              <a:rPr lang="fr-FR" i="1" dirty="0" smtClean="0"/>
              <a:t> « </a:t>
            </a:r>
            <a:r>
              <a:rPr lang="fr-FR" dirty="0" smtClean="0"/>
              <a:t>Médor</a:t>
            </a:r>
            <a:r>
              <a:rPr lang="fr-FR" i="1" dirty="0" smtClean="0"/>
              <a:t> construit une plateforme de publication permettant aux journalistes de montrer leurs avancées rédactionnelles, d’appeler à l’aide pour la recherche d’un contact, d’une info, pour une relecture provisoire, une question déontologique. »</a:t>
            </a:r>
            <a:br>
              <a:rPr lang="fr-FR" i="1" dirty="0" smtClean="0"/>
            </a:br>
            <a:endParaRPr lang="fr-FR" i="1" dirty="0" smtClean="0"/>
          </a:p>
          <a:p>
            <a:pPr marL="342900" indent="-342900" algn="l">
              <a:buFontTx/>
              <a:buChar char="-"/>
            </a:pPr>
            <a:r>
              <a:rPr lang="fr-FR" dirty="0" smtClean="0"/>
              <a:t>Un  graphisme post-Gutenberg:</a:t>
            </a:r>
            <a:r>
              <a:rPr lang="fr-FR" i="1" dirty="0" smtClean="0"/>
              <a:t> « </a:t>
            </a:r>
            <a:r>
              <a:rPr lang="fr-FR" dirty="0" smtClean="0"/>
              <a:t>Médor</a:t>
            </a:r>
            <a:r>
              <a:rPr lang="fr-FR" i="1" dirty="0" smtClean="0"/>
              <a:t> se plonge avec enthousiasme dans le bouillon typographique et graphique en cours (…) pour proposer une information où texte et visuel peuvent se compléter de façon inédite. »</a:t>
            </a:r>
          </a:p>
          <a:p>
            <a:pPr marL="342900" indent="-342900" algn="l">
              <a:buFontTx/>
              <a:buChar char="-"/>
            </a:pPr>
            <a:endParaRPr lang="fr-FR" i="1" dirty="0" smtClean="0"/>
          </a:p>
          <a:p>
            <a:pPr marL="342900" indent="-342900" algn="l">
              <a:buFontTx/>
              <a:buChar char="-"/>
            </a:pPr>
            <a:r>
              <a:rPr lang="fr-FR" dirty="0" smtClean="0"/>
              <a:t>Une rémunération digne:</a:t>
            </a:r>
            <a:r>
              <a:rPr lang="fr-FR" i="1" dirty="0" smtClean="0"/>
              <a:t> « Une enquête de 36.000 signes sera payée 3.000 €. »</a:t>
            </a:r>
          </a:p>
          <a:p>
            <a:pPr algn="l"/>
            <a:endParaRPr lang="fr-FR" dirty="0" smtClean="0"/>
          </a:p>
          <a:p>
            <a:pPr marL="342900" indent="-342900" algn="l">
              <a:buFontTx/>
              <a:buChar char="-"/>
            </a:pPr>
            <a:endParaRPr lang="fr-FR" dirty="0"/>
          </a:p>
        </p:txBody>
      </p:sp>
      <p:sp>
        <p:nvSpPr>
          <p:cNvPr id="3" name="Titre 2"/>
          <p:cNvSpPr>
            <a:spLocks noGrp="1"/>
          </p:cNvSpPr>
          <p:nvPr>
            <p:ph type="title"/>
          </p:nvPr>
        </p:nvSpPr>
        <p:spPr/>
        <p:txBody>
          <a:bodyPr>
            <a:normAutofit/>
          </a:bodyPr>
          <a:lstStyle/>
          <a:p>
            <a:r>
              <a:rPr lang="fr-FR" sz="2000" dirty="0" smtClean="0"/>
              <a:t>La coopérative</a:t>
            </a:r>
            <a:r>
              <a:rPr lang="fr-FR" sz="2000" i="1" dirty="0" smtClean="0"/>
              <a:t> Médor</a:t>
            </a:r>
            <a:endParaRPr lang="fr-FR" sz="2000" i="1" dirty="0"/>
          </a:p>
        </p:txBody>
      </p:sp>
    </p:spTree>
    <p:extLst>
      <p:ext uri="{BB962C8B-B14F-4D97-AF65-F5344CB8AC3E}">
        <p14:creationId xmlns:p14="http://schemas.microsoft.com/office/powerpoint/2010/main" val="11330742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513541"/>
          </a:xfrm>
        </p:spPr>
        <p:txBody>
          <a:bodyPr>
            <a:normAutofit/>
          </a:bodyPr>
          <a:lstStyle/>
          <a:p>
            <a:pPr algn="just"/>
            <a:endParaRPr lang="fr-FR" dirty="0" smtClean="0"/>
          </a:p>
          <a:p>
            <a:pPr algn="just"/>
            <a:endParaRPr lang="fr-FR" dirty="0" smtClean="0"/>
          </a:p>
          <a:p>
            <a:pPr algn="just"/>
            <a:r>
              <a:rPr lang="fr-FR" dirty="0" smtClean="0"/>
              <a:t>Art</a:t>
            </a:r>
            <a:r>
              <a:rPr lang="fr-FR" dirty="0"/>
              <a:t>. 11 </a:t>
            </a:r>
            <a:r>
              <a:rPr lang="fr-FR" i="1" dirty="0"/>
              <a:t>Les journalistes préservent leur indépendance et refusent toute pression. Ils n’acceptent d’instructions que des responsables de leur rédaction. Les journalistes refusent les injonctions contraires à la déontologie journalistique, d’où qu’elles viennent. Ils ne sont tenus d’accepter aucune injonction contraire à la ligne éditoriale de l’organe d’information auquel ils collaborent.</a:t>
            </a:r>
          </a:p>
          <a:p>
            <a:pPr algn="l"/>
            <a:endParaRPr lang="fr-FR" dirty="0" smtClean="0"/>
          </a:p>
          <a:p>
            <a:pPr algn="l"/>
            <a:r>
              <a:rPr lang="fr-FR" sz="1600" dirty="0" smtClean="0"/>
              <a:t>(Extraits du</a:t>
            </a:r>
            <a:r>
              <a:rPr lang="fr-FR" sz="1600" i="1" dirty="0" smtClean="0"/>
              <a:t> « Code de déontologie journalistique »</a:t>
            </a:r>
            <a:r>
              <a:rPr lang="fr-FR" sz="1600" dirty="0" smtClean="0"/>
              <a:t> adopté par le CDJ en 2013)</a:t>
            </a:r>
            <a:endParaRPr lang="fr-FR" sz="1600" dirty="0"/>
          </a:p>
        </p:txBody>
      </p:sp>
      <p:sp>
        <p:nvSpPr>
          <p:cNvPr id="3" name="Titre 2"/>
          <p:cNvSpPr>
            <a:spLocks noGrp="1"/>
          </p:cNvSpPr>
          <p:nvPr>
            <p:ph type="title"/>
          </p:nvPr>
        </p:nvSpPr>
        <p:spPr/>
        <p:txBody>
          <a:bodyPr>
            <a:normAutofit/>
          </a:bodyPr>
          <a:lstStyle/>
          <a:p>
            <a:r>
              <a:rPr lang="fr-FR" sz="2000" dirty="0" smtClean="0"/>
              <a:t>Conclusion </a:t>
            </a:r>
            <a:r>
              <a:rPr lang="fr-FR" sz="2000" cap="none" dirty="0" smtClean="0"/>
              <a:t>et</a:t>
            </a:r>
            <a:r>
              <a:rPr lang="fr-FR" sz="2000" dirty="0" smtClean="0"/>
              <a:t> discussion</a:t>
            </a:r>
            <a:endParaRPr lang="fr-FR" sz="2000" dirty="0"/>
          </a:p>
        </p:txBody>
      </p:sp>
    </p:spTree>
    <p:extLst>
      <p:ext uri="{BB962C8B-B14F-4D97-AF65-F5344CB8AC3E}">
        <p14:creationId xmlns:p14="http://schemas.microsoft.com/office/powerpoint/2010/main" val="21457062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1836237"/>
            <a:ext cx="8229600" cy="4846076"/>
          </a:xfrm>
        </p:spPr>
        <p:txBody>
          <a:bodyPr>
            <a:normAutofit fontScale="92500" lnSpcReduction="10000"/>
          </a:bodyPr>
          <a:lstStyle/>
          <a:p>
            <a:r>
              <a:rPr lang="fr-FR" i="1" dirty="0"/>
              <a:t>« </a:t>
            </a:r>
            <a:r>
              <a:rPr lang="fr-FR" i="1" dirty="0" smtClean="0"/>
              <a:t>L’engouement actuel pour le journalisme littéraire, genre hybride, </a:t>
            </a:r>
            <a:br>
              <a:rPr lang="fr-FR" i="1" dirty="0" smtClean="0"/>
            </a:br>
            <a:r>
              <a:rPr lang="fr-FR" i="1" dirty="0" smtClean="0"/>
              <a:t>n’est pas sans rapport avec une époque où l’information file à la vitesse de l’éclair, </a:t>
            </a:r>
            <a:br>
              <a:rPr lang="fr-FR" i="1" dirty="0" smtClean="0"/>
            </a:br>
            <a:r>
              <a:rPr lang="fr-FR" i="1" dirty="0" smtClean="0"/>
              <a:t>mais ne laisse pas toujours le temps de réfléchir ou de vérifier</a:t>
            </a:r>
            <a:r>
              <a:rPr lang="fr-FR" i="1" dirty="0"/>
              <a:t> </a:t>
            </a:r>
            <a:r>
              <a:rPr lang="fr-FR" i="1" dirty="0" smtClean="0"/>
              <a:t>la véracité des faits.</a:t>
            </a:r>
            <a:br>
              <a:rPr lang="fr-FR" i="1" dirty="0" smtClean="0"/>
            </a:br>
            <a:r>
              <a:rPr lang="fr-FR" i="1" dirty="0" smtClean="0"/>
              <a:t>Pourtant, il existe chez les lecteurs une volonté de savourer un journalisme de qualité, </a:t>
            </a:r>
            <a:br>
              <a:rPr lang="fr-FR" i="1" dirty="0" smtClean="0"/>
            </a:br>
            <a:r>
              <a:rPr lang="fr-FR" i="1" dirty="0" smtClean="0"/>
              <a:t>fondé sur des informations précises et fouillées (…).</a:t>
            </a:r>
            <a:br>
              <a:rPr lang="fr-FR" i="1" dirty="0" smtClean="0"/>
            </a:br>
            <a:endParaRPr lang="fr-FR" i="1" dirty="0" smtClean="0"/>
          </a:p>
          <a:p>
            <a:r>
              <a:rPr lang="fr-FR" i="1" dirty="0" smtClean="0"/>
              <a:t>Il est rassurant de constater que les lecteurs ne se contentent pas de ce journalisme de masse insipide, purement factuel, sans analyse nuancée et argumentée, et sans qualité stylistique.</a:t>
            </a:r>
          </a:p>
          <a:p>
            <a:r>
              <a:rPr lang="fr-FR" i="1" dirty="0" smtClean="0"/>
              <a:t>Ils souhaitent des informations qui se distinguent </a:t>
            </a:r>
          </a:p>
          <a:p>
            <a:r>
              <a:rPr lang="fr-FR" i="1" dirty="0" smtClean="0"/>
              <a:t>tant sur le plan de la forme que du fond, tant sur le plan éthique qu’esthétique. »</a:t>
            </a:r>
            <a:br>
              <a:rPr lang="fr-FR" i="1" dirty="0" smtClean="0"/>
            </a:br>
            <a:endParaRPr lang="fr-FR" i="1" dirty="0" smtClean="0"/>
          </a:p>
          <a:p>
            <a:r>
              <a:rPr lang="fr-FR" sz="1400" dirty="0" smtClean="0"/>
              <a:t>(Isabelle </a:t>
            </a:r>
            <a:r>
              <a:rPr lang="fr-FR" sz="1400" dirty="0" err="1" smtClean="0"/>
              <a:t>Meuret</a:t>
            </a:r>
            <a:r>
              <a:rPr lang="fr-FR" sz="1400" dirty="0" smtClean="0"/>
              <a:t>,</a:t>
            </a:r>
            <a:r>
              <a:rPr lang="fr-FR" sz="1400" i="1" dirty="0" smtClean="0"/>
              <a:t> « Le journalisme littéraire à l’aube du XXIe siècle: </a:t>
            </a:r>
            <a:br>
              <a:rPr lang="fr-FR" sz="1400" i="1" dirty="0" smtClean="0"/>
            </a:br>
            <a:r>
              <a:rPr lang="fr-FR" sz="1400" i="1" dirty="0" smtClean="0"/>
              <a:t>regards croisés entre mondes anglophone et francophone »</a:t>
            </a:r>
            <a:r>
              <a:rPr lang="fr-FR" sz="1400" dirty="0" smtClean="0"/>
              <a:t>, </a:t>
            </a:r>
            <a:r>
              <a:rPr lang="fr-FR" sz="1400" i="1" dirty="0" smtClean="0"/>
              <a:t>in</a:t>
            </a:r>
            <a:r>
              <a:rPr lang="fr-FR" sz="1400" dirty="0" smtClean="0"/>
              <a:t> </a:t>
            </a:r>
            <a:r>
              <a:rPr lang="fr-FR" sz="1400" dirty="0" err="1" smtClean="0"/>
              <a:t>ConTEXTES</a:t>
            </a:r>
            <a:r>
              <a:rPr lang="fr-FR" sz="1400" dirty="0" smtClean="0"/>
              <a:t>, 16 mai 2012)</a:t>
            </a:r>
          </a:p>
          <a:p>
            <a:r>
              <a:rPr lang="fr-FR" dirty="0" smtClean="0"/>
              <a:t/>
            </a:r>
            <a:br>
              <a:rPr lang="fr-FR" dirty="0" smtClean="0"/>
            </a:br>
            <a:endParaRPr lang="fr-FR" dirty="0" smtClean="0"/>
          </a:p>
          <a:p>
            <a:r>
              <a:rPr lang="fr-FR" dirty="0" smtClean="0"/>
              <a:t>Merci pour votre attention, votre légendaire indulgence,</a:t>
            </a:r>
            <a:br>
              <a:rPr lang="fr-FR" dirty="0" smtClean="0"/>
            </a:br>
            <a:r>
              <a:rPr lang="fr-FR" dirty="0" smtClean="0"/>
              <a:t> et surtout, vos réactions non nucléaires…</a:t>
            </a:r>
            <a:endParaRPr lang="fr-FR" dirty="0"/>
          </a:p>
          <a:p>
            <a:endParaRPr lang="fr-FR" dirty="0"/>
          </a:p>
        </p:txBody>
      </p:sp>
      <p:sp>
        <p:nvSpPr>
          <p:cNvPr id="3" name="Titre 2"/>
          <p:cNvSpPr>
            <a:spLocks noGrp="1"/>
          </p:cNvSpPr>
          <p:nvPr>
            <p:ph type="title"/>
          </p:nvPr>
        </p:nvSpPr>
        <p:spPr>
          <a:xfrm>
            <a:off x="2514600" y="1007226"/>
            <a:ext cx="4114800" cy="637309"/>
          </a:xfrm>
        </p:spPr>
        <p:txBody>
          <a:bodyPr>
            <a:normAutofit/>
          </a:bodyPr>
          <a:lstStyle/>
          <a:p>
            <a:r>
              <a:rPr lang="fr-FR" sz="2000" dirty="0" smtClean="0"/>
              <a:t>Conclusion </a:t>
            </a:r>
            <a:r>
              <a:rPr lang="fr-FR" sz="2000" cap="none" dirty="0" smtClean="0"/>
              <a:t>et</a:t>
            </a:r>
            <a:r>
              <a:rPr lang="fr-FR" sz="2000" dirty="0" smtClean="0"/>
              <a:t> discussion</a:t>
            </a:r>
            <a:endParaRPr lang="fr-FR" sz="2000" dirty="0"/>
          </a:p>
        </p:txBody>
      </p:sp>
    </p:spTree>
    <p:extLst>
      <p:ext uri="{BB962C8B-B14F-4D97-AF65-F5344CB8AC3E}">
        <p14:creationId xmlns:p14="http://schemas.microsoft.com/office/powerpoint/2010/main" val="12713741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1870559"/>
            <a:ext cx="8229600" cy="4987441"/>
          </a:xfrm>
        </p:spPr>
        <p:txBody>
          <a:bodyPr>
            <a:normAutofit fontScale="85000" lnSpcReduction="10000"/>
          </a:bodyPr>
          <a:lstStyle/>
          <a:p>
            <a:pPr algn="l"/>
            <a:r>
              <a:rPr lang="fr-FR" dirty="0" smtClean="0"/>
              <a:t>Depuis une trentaine d’années, le paysage médiatique accentue un double mouvement:</a:t>
            </a:r>
          </a:p>
          <a:p>
            <a:pPr marL="457200" indent="-457200" algn="l">
              <a:buAutoNum type="arabicPeriod"/>
            </a:pPr>
            <a:r>
              <a:rPr lang="fr-FR" dirty="0" smtClean="0"/>
              <a:t>Disparition ou regroupement de titres en presse écrite quotidienne et hebdomadaire</a:t>
            </a:r>
          </a:p>
          <a:p>
            <a:pPr marL="457200" indent="-457200" algn="l">
              <a:buAutoNum type="arabicPeriod"/>
            </a:pPr>
            <a:r>
              <a:rPr lang="fr-FR" dirty="0" smtClean="0"/>
              <a:t>Diversification et émergence de « nouveaux » médias: radio, TV, web, presse gratuite…</a:t>
            </a:r>
          </a:p>
          <a:p>
            <a:pPr algn="l"/>
            <a:endParaRPr lang="fr-FR" dirty="0"/>
          </a:p>
          <a:p>
            <a:pPr algn="l"/>
            <a:r>
              <a:rPr lang="fr-FR" dirty="0" smtClean="0"/>
              <a:t>Parallèlement, on peut pointer dix paramètres qui touchent désormais l’ensemble des médias d’information généralistes:</a:t>
            </a:r>
          </a:p>
          <a:p>
            <a:pPr marL="457200" indent="-457200" algn="l">
              <a:buFontTx/>
              <a:buAutoNum type="arabicPeriod"/>
            </a:pPr>
            <a:r>
              <a:rPr lang="fr-FR" dirty="0" smtClean="0"/>
              <a:t>Crise de confiance du public dans la crédibilité des médias</a:t>
            </a:r>
          </a:p>
          <a:p>
            <a:pPr marL="457200" indent="-457200" algn="l">
              <a:buFontTx/>
              <a:buAutoNum type="arabicPeriod"/>
            </a:pPr>
            <a:r>
              <a:rPr lang="fr-FR" dirty="0" smtClean="0"/>
              <a:t>Désaffection </a:t>
            </a:r>
            <a:r>
              <a:rPr lang="fr-FR" dirty="0"/>
              <a:t>du </a:t>
            </a:r>
            <a:r>
              <a:rPr lang="fr-FR" dirty="0" smtClean="0"/>
              <a:t>(jeune) </a:t>
            </a:r>
            <a:r>
              <a:rPr lang="fr-FR" dirty="0"/>
              <a:t>public pour </a:t>
            </a:r>
            <a:r>
              <a:rPr lang="fr-FR" dirty="0" smtClean="0"/>
              <a:t>l’écrit</a:t>
            </a:r>
          </a:p>
          <a:p>
            <a:pPr marL="457200" indent="-457200" algn="l">
              <a:buAutoNum type="arabicPeriod"/>
            </a:pPr>
            <a:r>
              <a:rPr lang="fr-FR" dirty="0" smtClean="0"/>
              <a:t>Culture de la gratuité</a:t>
            </a:r>
          </a:p>
          <a:p>
            <a:pPr marL="457200" indent="-457200" algn="l">
              <a:buFontTx/>
              <a:buAutoNum type="arabicPeriod"/>
            </a:pPr>
            <a:r>
              <a:rPr lang="fr-FR" dirty="0"/>
              <a:t>Migration des recettes publicitaires vers le </a:t>
            </a:r>
            <a:r>
              <a:rPr lang="fr-FR" dirty="0" smtClean="0"/>
              <a:t>numérique</a:t>
            </a:r>
          </a:p>
          <a:p>
            <a:pPr marL="457200" indent="-457200" algn="l">
              <a:buAutoNum type="arabicPeriod"/>
            </a:pPr>
            <a:r>
              <a:rPr lang="fr-FR" dirty="0" smtClean="0"/>
              <a:t>Fragmentation de l’information</a:t>
            </a:r>
          </a:p>
          <a:p>
            <a:pPr marL="457200" indent="-457200" algn="l">
              <a:buAutoNum type="arabicPeriod"/>
            </a:pPr>
            <a:r>
              <a:rPr lang="fr-FR" dirty="0" smtClean="0"/>
              <a:t>Continuité de l’information</a:t>
            </a:r>
          </a:p>
          <a:p>
            <a:pPr marL="457200" indent="-457200" algn="l">
              <a:buAutoNum type="arabicPeriod"/>
            </a:pPr>
            <a:r>
              <a:rPr lang="fr-FR" dirty="0" smtClean="0"/>
              <a:t>Nomadisme de l’information</a:t>
            </a:r>
            <a:endParaRPr lang="fr-FR" dirty="0"/>
          </a:p>
          <a:p>
            <a:pPr marL="457200" indent="-457200" algn="l">
              <a:buAutoNum type="arabicPeriod"/>
            </a:pPr>
            <a:r>
              <a:rPr lang="fr-FR" dirty="0" smtClean="0"/>
              <a:t>Mimétisme rédactionnel (info et traitement identiques, </a:t>
            </a:r>
            <a:r>
              <a:rPr lang="fr-FR" i="1" dirty="0" smtClean="0"/>
              <a:t>agenda-setting</a:t>
            </a:r>
            <a:r>
              <a:rPr lang="fr-FR" dirty="0" smtClean="0"/>
              <a:t>)</a:t>
            </a:r>
          </a:p>
          <a:p>
            <a:pPr marL="457200" indent="-457200" algn="l">
              <a:buAutoNum type="arabicPeriod"/>
            </a:pPr>
            <a:r>
              <a:rPr lang="fr-FR" dirty="0" smtClean="0"/>
              <a:t>Tyrannie de l’instantanéité (le</a:t>
            </a:r>
            <a:r>
              <a:rPr lang="fr-FR" i="1" dirty="0" smtClean="0"/>
              <a:t> clic</a:t>
            </a:r>
            <a:r>
              <a:rPr lang="fr-FR" dirty="0" smtClean="0"/>
              <a:t> et le </a:t>
            </a:r>
            <a:r>
              <a:rPr lang="fr-FR" i="1" dirty="0" err="1" smtClean="0"/>
              <a:t>buzz</a:t>
            </a:r>
            <a:r>
              <a:rPr lang="fr-FR" dirty="0" smtClean="0"/>
              <a:t>)</a:t>
            </a:r>
            <a:endParaRPr lang="fr-FR" i="1" dirty="0" smtClean="0"/>
          </a:p>
          <a:p>
            <a:pPr marL="457200" indent="-457200" algn="l">
              <a:buAutoNum type="arabicPeriod"/>
            </a:pPr>
            <a:r>
              <a:rPr lang="fr-FR" dirty="0" smtClean="0"/>
              <a:t>Sentiment de saturation répétitive</a:t>
            </a:r>
          </a:p>
          <a:p>
            <a:pPr marL="457200" indent="-457200" algn="l">
              <a:buAutoNum type="arabicPeriod"/>
            </a:pPr>
            <a:endParaRPr lang="fr-FR" dirty="0"/>
          </a:p>
          <a:p>
            <a:pPr marL="457200" indent="-457200" algn="l">
              <a:buAutoNum type="arabicPeriod"/>
            </a:pPr>
            <a:endParaRPr lang="fr-FR" dirty="0"/>
          </a:p>
        </p:txBody>
      </p:sp>
      <p:sp>
        <p:nvSpPr>
          <p:cNvPr id="3" name="Titre 2"/>
          <p:cNvSpPr>
            <a:spLocks noGrp="1"/>
          </p:cNvSpPr>
          <p:nvPr>
            <p:ph type="title"/>
          </p:nvPr>
        </p:nvSpPr>
        <p:spPr/>
        <p:txBody>
          <a:bodyPr>
            <a:normAutofit/>
          </a:bodyPr>
          <a:lstStyle/>
          <a:p>
            <a:r>
              <a:rPr lang="fr-FR" sz="2000" dirty="0" smtClean="0"/>
              <a:t>Contexte général</a:t>
            </a:r>
            <a:endParaRPr lang="fr-FR" sz="2000" dirty="0"/>
          </a:p>
        </p:txBody>
      </p:sp>
    </p:spTree>
    <p:extLst>
      <p:ext uri="{BB962C8B-B14F-4D97-AF65-F5344CB8AC3E}">
        <p14:creationId xmlns:p14="http://schemas.microsoft.com/office/powerpoint/2010/main" val="2548644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199" y="2020824"/>
            <a:ext cx="8364979" cy="4603356"/>
          </a:xfrm>
        </p:spPr>
        <p:txBody>
          <a:bodyPr>
            <a:normAutofit fontScale="92500" lnSpcReduction="20000"/>
          </a:bodyPr>
          <a:lstStyle/>
          <a:p>
            <a:pPr algn="l"/>
            <a:r>
              <a:rPr lang="fr-FR" dirty="0"/>
              <a:t>Au niveau économique, </a:t>
            </a:r>
            <a:r>
              <a:rPr lang="fr-FR" dirty="0" smtClean="0"/>
              <a:t>les </a:t>
            </a:r>
            <a:r>
              <a:rPr lang="fr-FR" dirty="0"/>
              <a:t>groupes </a:t>
            </a:r>
            <a:r>
              <a:rPr lang="fr-FR" dirty="0" smtClean="0"/>
              <a:t>poursuivent une </a:t>
            </a:r>
            <a:r>
              <a:rPr lang="fr-FR" dirty="0"/>
              <a:t>logique </a:t>
            </a:r>
            <a:r>
              <a:rPr lang="fr-FR" dirty="0" smtClean="0"/>
              <a:t>industrielle identique:</a:t>
            </a:r>
            <a:endParaRPr lang="fr-FR" dirty="0"/>
          </a:p>
          <a:p>
            <a:pPr marL="457200" indent="-457200" algn="l">
              <a:buAutoNum type="arabicPeriod"/>
            </a:pPr>
            <a:r>
              <a:rPr lang="fr-FR" dirty="0"/>
              <a:t>Economie d’échelle (moyens humains, financiers</a:t>
            </a:r>
            <a:r>
              <a:rPr lang="fr-FR" dirty="0" smtClean="0"/>
              <a:t>, technologiques, </a:t>
            </a:r>
            <a:r>
              <a:rPr lang="fr-FR" dirty="0"/>
              <a:t>publicitaires)</a:t>
            </a:r>
          </a:p>
          <a:p>
            <a:pPr marL="457200" indent="-457200" algn="l">
              <a:buAutoNum type="arabicPeriod"/>
            </a:pPr>
            <a:r>
              <a:rPr lang="fr-FR" dirty="0"/>
              <a:t>Entrecroisement des médias écrits et audiovisuels</a:t>
            </a:r>
          </a:p>
          <a:p>
            <a:pPr marL="457200" indent="-457200" algn="l">
              <a:buFontTx/>
              <a:buAutoNum type="arabicPeriod"/>
            </a:pPr>
            <a:r>
              <a:rPr lang="fr-FR" dirty="0"/>
              <a:t>Prise en main des managers et des annonceurs: logique de profit</a:t>
            </a:r>
          </a:p>
          <a:p>
            <a:pPr marL="457200" indent="-457200" algn="l">
              <a:buFontTx/>
              <a:buAutoNum type="arabicPeriod"/>
            </a:pPr>
            <a:r>
              <a:rPr lang="fr-FR" dirty="0"/>
              <a:t>Vision consumériste de l’information, appauvrissement des contenus</a:t>
            </a:r>
          </a:p>
          <a:p>
            <a:pPr marL="457200" indent="-457200" algn="l">
              <a:buAutoNum type="arabicPeriod"/>
            </a:pPr>
            <a:r>
              <a:rPr lang="fr-FR" dirty="0"/>
              <a:t>Emergence d’une presse spécialisée et/ou populaire (</a:t>
            </a:r>
            <a:r>
              <a:rPr lang="fr-FR" i="1" dirty="0" err="1"/>
              <a:t>infotainment</a:t>
            </a:r>
            <a:r>
              <a:rPr lang="fr-FR" dirty="0"/>
              <a:t>, loisirs)</a:t>
            </a:r>
          </a:p>
          <a:p>
            <a:pPr marL="457200" indent="-457200" algn="l">
              <a:buAutoNum type="arabicPeriod"/>
            </a:pPr>
            <a:r>
              <a:rPr lang="fr-FR" dirty="0"/>
              <a:t>Recul significatif des médias généralistes (PQ, radio, TV)</a:t>
            </a:r>
          </a:p>
          <a:p>
            <a:pPr marL="457200" indent="-457200" algn="l">
              <a:buAutoNum type="arabicPeriod"/>
            </a:pPr>
            <a:r>
              <a:rPr lang="fr-FR" dirty="0"/>
              <a:t>Impact du numérique: immédiateté, gratuité, nomadisme, réseaux sociaux, </a:t>
            </a:r>
            <a:r>
              <a:rPr lang="fr-FR" dirty="0" err="1"/>
              <a:t>infobésité</a:t>
            </a:r>
            <a:r>
              <a:rPr lang="fr-FR" dirty="0" smtClean="0"/>
              <a:t>…</a:t>
            </a:r>
          </a:p>
          <a:p>
            <a:pPr marL="457200" indent="-457200" algn="l">
              <a:buAutoNum type="arabicPeriod"/>
            </a:pPr>
            <a:r>
              <a:rPr lang="fr-FR" dirty="0" smtClean="0"/>
              <a:t>Multimédiatisation (info traitée à 360°)</a:t>
            </a:r>
            <a:endParaRPr lang="fr-FR" dirty="0"/>
          </a:p>
          <a:p>
            <a:pPr marL="457200" indent="-457200" algn="l">
              <a:buAutoNum type="arabicPeriod"/>
            </a:pPr>
            <a:r>
              <a:rPr lang="fr-FR" dirty="0"/>
              <a:t>Travail journalistique axé sur la productivité, sur la précarité des statuts</a:t>
            </a:r>
          </a:p>
          <a:p>
            <a:pPr marL="457200" indent="-457200" algn="l">
              <a:buAutoNum type="arabicPeriod"/>
            </a:pPr>
            <a:r>
              <a:rPr lang="fr-FR" dirty="0"/>
              <a:t>Formatage d’un journalisme de connivence, voire de révérence</a:t>
            </a:r>
          </a:p>
          <a:p>
            <a:pPr marL="457200" indent="-457200" algn="l">
              <a:buAutoNum type="arabicPeriod"/>
            </a:pPr>
            <a:r>
              <a:rPr lang="fr-FR" dirty="0"/>
              <a:t>Réaction de certains journalistes, de certains publics, de certains pouvoirs politiques</a:t>
            </a:r>
          </a:p>
          <a:p>
            <a:pPr marL="457200" indent="-457200" algn="l">
              <a:buAutoNum type="arabicPeriod"/>
            </a:pPr>
            <a:r>
              <a:rPr lang="fr-FR" dirty="0"/>
              <a:t>Crise de la demande ou crise de l’offre?</a:t>
            </a:r>
          </a:p>
          <a:p>
            <a:pPr algn="l"/>
            <a:endParaRPr lang="fr-FR" dirty="0"/>
          </a:p>
        </p:txBody>
      </p:sp>
      <p:sp>
        <p:nvSpPr>
          <p:cNvPr id="3" name="Titre 2"/>
          <p:cNvSpPr>
            <a:spLocks noGrp="1"/>
          </p:cNvSpPr>
          <p:nvPr>
            <p:ph type="title"/>
          </p:nvPr>
        </p:nvSpPr>
        <p:spPr/>
        <p:txBody>
          <a:bodyPr>
            <a:normAutofit/>
          </a:bodyPr>
          <a:lstStyle/>
          <a:p>
            <a:r>
              <a:rPr lang="fr-FR" sz="2000" dirty="0" smtClean="0"/>
              <a:t>Contexte général</a:t>
            </a:r>
            <a:endParaRPr lang="fr-FR" sz="2000" dirty="0"/>
          </a:p>
        </p:txBody>
      </p:sp>
    </p:spTree>
    <p:extLst>
      <p:ext uri="{BB962C8B-B14F-4D97-AF65-F5344CB8AC3E}">
        <p14:creationId xmlns:p14="http://schemas.microsoft.com/office/powerpoint/2010/main" val="20969929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582485_10151885643181528_856346901_n.png"/>
          <p:cNvPicPr>
            <a:picLocks noGrp="1" noChangeAspect="1"/>
          </p:cNvPicPr>
          <p:nvPr>
            <p:ph type="pic" idx="1"/>
          </p:nvPr>
        </p:nvPicPr>
        <p:blipFill>
          <a:blip r:embed="rId2">
            <a:extLst>
              <a:ext uri="{28A0092B-C50C-407E-A947-70E740481C1C}">
                <a14:useLocalDpi xmlns:a14="http://schemas.microsoft.com/office/drawing/2010/main" val="0"/>
              </a:ext>
            </a:extLst>
          </a:blip>
          <a:srcRect t="19994" b="19994"/>
          <a:stretch>
            <a:fillRect/>
          </a:stretch>
        </p:blipFill>
        <p:spPr>
          <a:xfrm>
            <a:off x="2514600" y="2705100"/>
            <a:ext cx="4114800" cy="2400300"/>
          </a:xfrm>
        </p:spPr>
      </p:pic>
      <p:sp>
        <p:nvSpPr>
          <p:cNvPr id="4" name="Titre 3"/>
          <p:cNvSpPr>
            <a:spLocks noGrp="1"/>
          </p:cNvSpPr>
          <p:nvPr>
            <p:ph type="title"/>
          </p:nvPr>
        </p:nvSpPr>
        <p:spPr/>
        <p:txBody>
          <a:bodyPr>
            <a:normAutofit/>
          </a:bodyPr>
          <a:lstStyle/>
          <a:p>
            <a:r>
              <a:rPr lang="fr-FR" sz="2000" dirty="0" err="1" smtClean="0"/>
              <a:t>Mediapart.</a:t>
            </a:r>
            <a:r>
              <a:rPr lang="fr-FR" sz="2000" cap="none" dirty="0" err="1" smtClean="0"/>
              <a:t>fr</a:t>
            </a:r>
            <a:endParaRPr lang="fr-FR" sz="2000" dirty="0"/>
          </a:p>
        </p:txBody>
      </p:sp>
    </p:spTree>
    <p:extLst>
      <p:ext uri="{BB962C8B-B14F-4D97-AF65-F5344CB8AC3E}">
        <p14:creationId xmlns:p14="http://schemas.microsoft.com/office/powerpoint/2010/main" val="24513079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199" y="2020823"/>
            <a:ext cx="8399307" cy="4837177"/>
          </a:xfrm>
        </p:spPr>
        <p:txBody>
          <a:bodyPr>
            <a:normAutofit fontScale="85000" lnSpcReduction="10000"/>
          </a:bodyPr>
          <a:lstStyle/>
          <a:p>
            <a:pPr algn="l"/>
            <a:r>
              <a:rPr lang="fr-FR" dirty="0" smtClean="0"/>
              <a:t>Crise au </a:t>
            </a:r>
            <a:r>
              <a:rPr lang="fr-FR" i="1" dirty="0" smtClean="0"/>
              <a:t>Monde</a:t>
            </a:r>
            <a:r>
              <a:rPr lang="fr-FR" dirty="0" smtClean="0"/>
              <a:t> et à </a:t>
            </a:r>
            <a:r>
              <a:rPr lang="fr-FR" i="1" dirty="0" smtClean="0"/>
              <a:t>Libération</a:t>
            </a:r>
            <a:r>
              <a:rPr lang="fr-FR" dirty="0" smtClean="0"/>
              <a:t>: constat d’une crise économique et d’une crise d’indépendance</a:t>
            </a:r>
            <a:br>
              <a:rPr lang="fr-FR" dirty="0" smtClean="0"/>
            </a:br>
            <a:r>
              <a:rPr lang="fr-FR" dirty="0" smtClean="0"/>
              <a:t/>
            </a:r>
            <a:br>
              <a:rPr lang="fr-FR" dirty="0" smtClean="0"/>
            </a:br>
            <a:r>
              <a:rPr lang="fr-FR" dirty="0" smtClean="0"/>
              <a:t>Journal numérique créé en mars 2008 avec un capital de 2.939.000 €</a:t>
            </a:r>
            <a:br>
              <a:rPr lang="fr-FR" dirty="0" smtClean="0"/>
            </a:br>
            <a:r>
              <a:rPr lang="fr-FR" dirty="0" smtClean="0"/>
              <a:t/>
            </a:r>
            <a:br>
              <a:rPr lang="fr-FR" dirty="0" smtClean="0"/>
            </a:br>
            <a:r>
              <a:rPr lang="fr-FR" dirty="0" smtClean="0"/>
              <a:t>Quatre journalistes fondateurs: </a:t>
            </a:r>
          </a:p>
          <a:p>
            <a:pPr marL="342900" indent="-342900" algn="l">
              <a:buFontTx/>
              <a:buChar char="-"/>
            </a:pPr>
            <a:r>
              <a:rPr lang="fr-FR" dirty="0" smtClean="0"/>
              <a:t>François </a:t>
            </a:r>
            <a:r>
              <a:rPr lang="fr-FR" dirty="0" smtClean="0"/>
              <a:t>Bonnet (</a:t>
            </a:r>
            <a:r>
              <a:rPr lang="fr-FR" i="1" dirty="0" smtClean="0"/>
              <a:t>VSD, Libération, Le Monde, Marianne</a:t>
            </a:r>
            <a:r>
              <a:rPr lang="fr-FR" dirty="0" smtClean="0"/>
              <a:t>) - </a:t>
            </a:r>
          </a:p>
          <a:p>
            <a:pPr marL="342900" indent="-342900" algn="l">
              <a:buFontTx/>
              <a:buChar char="-"/>
            </a:pPr>
            <a:r>
              <a:rPr lang="fr-FR" dirty="0" smtClean="0"/>
              <a:t>Gérard Desportes (</a:t>
            </a:r>
            <a:r>
              <a:rPr lang="fr-FR" i="1" dirty="0" smtClean="0"/>
              <a:t>Libération, La Vie, Le Quotidien de Paris, Le </a:t>
            </a:r>
            <a:r>
              <a:rPr lang="fr-FR" i="1" dirty="0"/>
              <a:t>M</a:t>
            </a:r>
            <a:r>
              <a:rPr lang="fr-FR" i="1" dirty="0" smtClean="0"/>
              <a:t>onde 2, Le Point)</a:t>
            </a:r>
            <a:endParaRPr lang="fr-FR" dirty="0"/>
          </a:p>
          <a:p>
            <a:pPr marL="342900" indent="-342900" algn="l">
              <a:buFontTx/>
              <a:buChar char="-"/>
            </a:pPr>
            <a:r>
              <a:rPr lang="fr-FR" dirty="0" smtClean="0"/>
              <a:t>Laurent Mauduit (</a:t>
            </a:r>
            <a:r>
              <a:rPr lang="fr-FR" i="1" dirty="0" smtClean="0"/>
              <a:t>Le Quotidien de Paris, La Tribune de l’économie, Libération, Le Monde)</a:t>
            </a:r>
          </a:p>
          <a:p>
            <a:pPr marL="342900" indent="-342900" algn="l">
              <a:buFontTx/>
              <a:buChar char="-"/>
            </a:pPr>
            <a:r>
              <a:rPr lang="fr-FR" dirty="0" err="1" smtClean="0"/>
              <a:t>Edwy</a:t>
            </a:r>
            <a:r>
              <a:rPr lang="fr-FR" dirty="0" smtClean="0"/>
              <a:t> </a:t>
            </a:r>
            <a:r>
              <a:rPr lang="fr-FR" dirty="0" err="1" smtClean="0"/>
              <a:t>Plénel</a:t>
            </a:r>
            <a:r>
              <a:rPr lang="fr-FR" dirty="0" smtClean="0"/>
              <a:t> (</a:t>
            </a:r>
            <a:r>
              <a:rPr lang="fr-FR" i="1" dirty="0" smtClean="0"/>
              <a:t>Rouge, Le Monde</a:t>
            </a:r>
            <a:r>
              <a:rPr lang="fr-FR" dirty="0" smtClean="0"/>
              <a:t>)</a:t>
            </a:r>
          </a:p>
          <a:p>
            <a:pPr algn="l"/>
            <a:r>
              <a:rPr lang="fr-FR" dirty="0" smtClean="0"/>
              <a:t/>
            </a:r>
            <a:br>
              <a:rPr lang="fr-FR" dirty="0" smtClean="0"/>
            </a:br>
            <a:r>
              <a:rPr lang="fr-FR" dirty="0" smtClean="0"/>
              <a:t>Trois acteurs du monde entrepreneurial: Marie-Hélène </a:t>
            </a:r>
            <a:r>
              <a:rPr lang="fr-FR" dirty="0" err="1" smtClean="0"/>
              <a:t>Smiéjan</a:t>
            </a:r>
            <a:r>
              <a:rPr lang="fr-FR" dirty="0" smtClean="0"/>
              <a:t>, Jean-Louis Bouchard et Thierry Wilhelm (actifs dans le secteur informatique)</a:t>
            </a:r>
            <a:r>
              <a:rPr lang="fr-FR" dirty="0"/>
              <a:t/>
            </a:r>
            <a:br>
              <a:rPr lang="fr-FR" dirty="0"/>
            </a:br>
            <a:r>
              <a:rPr lang="fr-FR" dirty="0" smtClean="0"/>
              <a:t/>
            </a:r>
            <a:br>
              <a:rPr lang="fr-FR" dirty="0" smtClean="0"/>
            </a:br>
            <a:r>
              <a:rPr lang="fr-FR" dirty="0" smtClean="0"/>
              <a:t>La Société des Amis de </a:t>
            </a:r>
            <a:r>
              <a:rPr lang="fr-FR" dirty="0" err="1" smtClean="0"/>
              <a:t>Mediapart</a:t>
            </a:r>
            <a:r>
              <a:rPr lang="fr-FR" dirty="0" smtClean="0"/>
              <a:t> présidée par Michel </a:t>
            </a:r>
            <a:r>
              <a:rPr lang="fr-FR" dirty="0" err="1" smtClean="0"/>
              <a:t>Broué</a:t>
            </a:r>
            <a:r>
              <a:rPr lang="fr-FR" dirty="0" smtClean="0"/>
              <a:t> (mathématicien): Xavier Niel (Free), Maurice Levy (Publicis), Godefroy </a:t>
            </a:r>
            <a:r>
              <a:rPr lang="fr-FR" dirty="0" err="1" smtClean="0"/>
              <a:t>Beauvallet</a:t>
            </a:r>
            <a:r>
              <a:rPr lang="fr-FR" dirty="0" smtClean="0"/>
              <a:t> (Michel Sapin), Benoît </a:t>
            </a:r>
            <a:r>
              <a:rPr lang="fr-FR" dirty="0" err="1" smtClean="0"/>
              <a:t>Thieulin</a:t>
            </a:r>
            <a:r>
              <a:rPr lang="fr-FR" dirty="0" smtClean="0"/>
              <a:t> (Ségolène Royal), Stéphane </a:t>
            </a:r>
            <a:r>
              <a:rPr lang="fr-FR" dirty="0" err="1" smtClean="0"/>
              <a:t>Frouks</a:t>
            </a:r>
            <a:r>
              <a:rPr lang="fr-FR" dirty="0" smtClean="0"/>
              <a:t> (Euro RSCG), Nicolas Bordas (TBWA), Jorge Semprun (écrivain), Michel Field (journaliste), Luc Dardenne (réalisateur), Thomas </a:t>
            </a:r>
            <a:r>
              <a:rPr lang="fr-FR" dirty="0" err="1" smtClean="0"/>
              <a:t>Gunzig</a:t>
            </a:r>
            <a:r>
              <a:rPr lang="fr-FR" dirty="0" smtClean="0"/>
              <a:t> (écrivain)…</a:t>
            </a:r>
          </a:p>
          <a:p>
            <a:pPr algn="l"/>
            <a:endParaRPr lang="fr-FR" dirty="0" smtClean="0"/>
          </a:p>
          <a:p>
            <a:pPr algn="l"/>
            <a:endParaRPr lang="fr-FR" dirty="0" smtClean="0"/>
          </a:p>
          <a:p>
            <a:pPr marL="342900" indent="-342900" algn="l">
              <a:buFontTx/>
              <a:buChar char="-"/>
            </a:pPr>
            <a:endParaRPr lang="fr-FR" dirty="0"/>
          </a:p>
        </p:txBody>
      </p:sp>
      <p:sp>
        <p:nvSpPr>
          <p:cNvPr id="3" name="Titre 2"/>
          <p:cNvSpPr>
            <a:spLocks noGrp="1"/>
          </p:cNvSpPr>
          <p:nvPr>
            <p:ph type="title"/>
          </p:nvPr>
        </p:nvSpPr>
        <p:spPr/>
        <p:txBody>
          <a:bodyPr>
            <a:normAutofit/>
          </a:bodyPr>
          <a:lstStyle/>
          <a:p>
            <a:r>
              <a:rPr lang="fr-FR" sz="2000" dirty="0" err="1" smtClean="0"/>
              <a:t>Mediapart.</a:t>
            </a:r>
            <a:r>
              <a:rPr lang="fr-FR" sz="2000" cap="none" dirty="0" err="1" smtClean="0"/>
              <a:t>fr</a:t>
            </a:r>
            <a:endParaRPr lang="fr-FR" sz="2000" dirty="0"/>
          </a:p>
        </p:txBody>
      </p:sp>
    </p:spTree>
    <p:extLst>
      <p:ext uri="{BB962C8B-B14F-4D97-AF65-F5344CB8AC3E}">
        <p14:creationId xmlns:p14="http://schemas.microsoft.com/office/powerpoint/2010/main" val="17746282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586196"/>
          </a:xfrm>
        </p:spPr>
        <p:txBody>
          <a:bodyPr>
            <a:normAutofit fontScale="92500"/>
          </a:bodyPr>
          <a:lstStyle/>
          <a:p>
            <a:pPr algn="l"/>
            <a:r>
              <a:rPr lang="fr-FR" dirty="0" smtClean="0"/>
              <a:t>Conseil de directio</a:t>
            </a:r>
            <a:r>
              <a:rPr lang="fr-FR" dirty="0"/>
              <a:t>n</a:t>
            </a:r>
            <a:r>
              <a:rPr lang="fr-FR" dirty="0" smtClean="0"/>
              <a:t> (sept membres) et répartition du capital scellé </a:t>
            </a:r>
            <a:br>
              <a:rPr lang="fr-FR" dirty="0" smtClean="0"/>
            </a:br>
            <a:r>
              <a:rPr lang="fr-FR" dirty="0" smtClean="0"/>
              <a:t>par un pacte d’actionnaires</a:t>
            </a:r>
            <a:r>
              <a:rPr lang="fr-FR" dirty="0"/>
              <a:t> </a:t>
            </a:r>
            <a:r>
              <a:rPr lang="fr-FR" dirty="0" smtClean="0"/>
              <a:t>(60% fondateurs – 40% investisseurs et amis)</a:t>
            </a:r>
            <a:br>
              <a:rPr lang="fr-FR" dirty="0" smtClean="0"/>
            </a:br>
            <a:endParaRPr lang="fr-FR" dirty="0" smtClean="0"/>
          </a:p>
          <a:p>
            <a:pPr marL="342900" indent="-342900" algn="l">
              <a:buFontTx/>
              <a:buChar char="-"/>
            </a:pPr>
            <a:r>
              <a:rPr lang="fr-FR" dirty="0" err="1" smtClean="0"/>
              <a:t>Edwy</a:t>
            </a:r>
            <a:r>
              <a:rPr lang="fr-FR" dirty="0" smtClean="0"/>
              <a:t> </a:t>
            </a:r>
            <a:r>
              <a:rPr lang="fr-FR" dirty="0" err="1" smtClean="0"/>
              <a:t>Plénel</a:t>
            </a:r>
            <a:r>
              <a:rPr lang="fr-FR" dirty="0" smtClean="0"/>
              <a:t> (président et directeur de publication</a:t>
            </a:r>
            <a:r>
              <a:rPr lang="fr-FR" dirty="0"/>
              <a:t>)</a:t>
            </a:r>
            <a:r>
              <a:rPr lang="fr-FR" dirty="0" smtClean="0"/>
              <a:t>		550.000 €</a:t>
            </a:r>
          </a:p>
          <a:p>
            <a:pPr marL="342900" indent="-342900" algn="l">
              <a:buFontTx/>
              <a:buChar char="-"/>
            </a:pPr>
            <a:r>
              <a:rPr lang="fr-FR" dirty="0" smtClean="0"/>
              <a:t>Marie-Hélène </a:t>
            </a:r>
            <a:r>
              <a:rPr lang="fr-FR" dirty="0" err="1" smtClean="0"/>
              <a:t>Smiéjan</a:t>
            </a:r>
            <a:r>
              <a:rPr lang="fr-FR" dirty="0" smtClean="0"/>
              <a:t> (directrice générale)			550.000 €</a:t>
            </a:r>
          </a:p>
          <a:p>
            <a:pPr marL="342900" indent="-342900" algn="l">
              <a:buFontTx/>
              <a:buChar char="-"/>
            </a:pPr>
            <a:r>
              <a:rPr lang="fr-FR" dirty="0" smtClean="0"/>
              <a:t>François Bonnet (directeur éditorial)			  80.000 €</a:t>
            </a:r>
          </a:p>
          <a:p>
            <a:pPr marL="342900" indent="-342900" algn="l">
              <a:buFontTx/>
              <a:buChar char="-"/>
            </a:pPr>
            <a:r>
              <a:rPr lang="fr-FR" dirty="0" smtClean="0"/>
              <a:t>Laurent Mauduit (journaliste économique)			100.000 €</a:t>
            </a:r>
          </a:p>
          <a:p>
            <a:pPr marL="342900" indent="-342900" algn="l">
              <a:buFontTx/>
              <a:buChar char="-"/>
            </a:pPr>
            <a:r>
              <a:rPr lang="fr-FR" dirty="0" smtClean="0"/>
              <a:t>Jean-Louis Bouchard (investisseur </a:t>
            </a:r>
            <a:r>
              <a:rPr lang="fr-FR" dirty="0" err="1" smtClean="0"/>
              <a:t>Ecofinance</a:t>
            </a:r>
            <a:r>
              <a:rPr lang="fr-FR" dirty="0" smtClean="0"/>
              <a:t>)		500.000 €</a:t>
            </a:r>
          </a:p>
          <a:p>
            <a:pPr marL="342900" indent="-342900" algn="l">
              <a:buFontTx/>
              <a:buChar char="-"/>
            </a:pPr>
            <a:r>
              <a:rPr lang="fr-FR" dirty="0" smtClean="0"/>
              <a:t>Thierry Wilhelm (investisseur Doxa)			500.000 €</a:t>
            </a:r>
          </a:p>
          <a:p>
            <a:pPr marL="342900" indent="-342900" algn="l">
              <a:buFontTx/>
              <a:buChar char="-"/>
            </a:pPr>
            <a:r>
              <a:rPr lang="fr-FR" dirty="0" smtClean="0"/>
              <a:t>Michel </a:t>
            </a:r>
            <a:r>
              <a:rPr lang="fr-FR" dirty="0" err="1" smtClean="0"/>
              <a:t>Broué</a:t>
            </a:r>
            <a:r>
              <a:rPr lang="fr-FR" dirty="0" smtClean="0"/>
              <a:t> (SAM – 88 membres)			504.000 €</a:t>
            </a:r>
          </a:p>
          <a:p>
            <a:pPr marL="342900" indent="-342900" algn="l">
              <a:buFontTx/>
              <a:buChar char="-"/>
            </a:pPr>
            <a:r>
              <a:rPr lang="fr-FR" dirty="0" smtClean="0"/>
              <a:t>Divers						155.000 €</a:t>
            </a:r>
            <a:br>
              <a:rPr lang="fr-FR" dirty="0" smtClean="0"/>
            </a:br>
            <a:r>
              <a:rPr lang="fr-FR" dirty="0" smtClean="0"/>
              <a:t>_________________________________________________________</a:t>
            </a:r>
          </a:p>
          <a:p>
            <a:pPr marL="342900" indent="-342900" algn="l">
              <a:buFontTx/>
              <a:buChar char="-"/>
            </a:pPr>
            <a:r>
              <a:rPr lang="fr-FR" dirty="0" smtClean="0"/>
              <a:t>Total						           2.939.000 €</a:t>
            </a:r>
            <a:endParaRPr lang="fr-FR" dirty="0"/>
          </a:p>
        </p:txBody>
      </p:sp>
      <p:sp>
        <p:nvSpPr>
          <p:cNvPr id="3" name="Titre 2"/>
          <p:cNvSpPr>
            <a:spLocks noGrp="1"/>
          </p:cNvSpPr>
          <p:nvPr>
            <p:ph type="title"/>
          </p:nvPr>
        </p:nvSpPr>
        <p:spPr/>
        <p:txBody>
          <a:bodyPr>
            <a:normAutofit/>
          </a:bodyPr>
          <a:lstStyle/>
          <a:p>
            <a:r>
              <a:rPr lang="fr-FR" sz="2000" dirty="0" err="1"/>
              <a:t>Mediapart.</a:t>
            </a:r>
            <a:r>
              <a:rPr lang="fr-FR" sz="2000" cap="none" dirty="0" err="1"/>
              <a:t>fr</a:t>
            </a:r>
            <a:endParaRPr lang="fr-FR" sz="2000" dirty="0"/>
          </a:p>
        </p:txBody>
      </p:sp>
    </p:spTree>
    <p:extLst>
      <p:ext uri="{BB962C8B-B14F-4D97-AF65-F5344CB8AC3E}">
        <p14:creationId xmlns:p14="http://schemas.microsoft.com/office/powerpoint/2010/main" val="25900851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612173"/>
          </a:xfrm>
        </p:spPr>
        <p:txBody>
          <a:bodyPr>
            <a:normAutofit/>
          </a:bodyPr>
          <a:lstStyle/>
          <a:p>
            <a:pPr algn="l"/>
            <a:r>
              <a:rPr lang="fr-FR" dirty="0" smtClean="0"/>
              <a:t>Une charte rédactionnelle: </a:t>
            </a:r>
            <a:r>
              <a:rPr lang="fr-FR" i="1" dirty="0" smtClean="0"/>
              <a:t>« La valeur de la liberté »</a:t>
            </a:r>
            <a:r>
              <a:rPr lang="fr-FR" dirty="0" smtClean="0"/>
              <a:t> (</a:t>
            </a:r>
            <a:r>
              <a:rPr lang="fr-FR" dirty="0" err="1" smtClean="0"/>
              <a:t>Edwy</a:t>
            </a:r>
            <a:r>
              <a:rPr lang="fr-FR" dirty="0" smtClean="0"/>
              <a:t> </a:t>
            </a:r>
            <a:r>
              <a:rPr lang="fr-FR" dirty="0" err="1" smtClean="0"/>
              <a:t>Plénel</a:t>
            </a:r>
            <a:r>
              <a:rPr lang="fr-FR" dirty="0" smtClean="0"/>
              <a:t>, 2013)</a:t>
            </a:r>
          </a:p>
          <a:p>
            <a:pPr marL="342900" indent="-342900" algn="l">
              <a:buFontTx/>
              <a:buChar char="-"/>
            </a:pPr>
            <a:r>
              <a:rPr lang="fr-FR" i="1" dirty="0" smtClean="0"/>
              <a:t>« Une exception économique dans la presse française »</a:t>
            </a:r>
          </a:p>
          <a:p>
            <a:pPr marL="342900" indent="-342900" algn="l">
              <a:buFontTx/>
              <a:buChar char="-"/>
            </a:pPr>
            <a:r>
              <a:rPr lang="fr-FR" i="1" dirty="0" smtClean="0"/>
              <a:t>« Un journal quotidien, sept jours sur sept avec trois éditions journalières »</a:t>
            </a:r>
          </a:p>
          <a:p>
            <a:pPr marL="342900" indent="-342900" algn="l">
              <a:buFontTx/>
              <a:buChar char="-"/>
            </a:pPr>
            <a:r>
              <a:rPr lang="fr-FR" i="1" dirty="0" smtClean="0"/>
              <a:t>« </a:t>
            </a:r>
            <a:r>
              <a:rPr lang="fr-FR" i="1" dirty="0" err="1" smtClean="0"/>
              <a:t>Mediapart</a:t>
            </a:r>
            <a:r>
              <a:rPr lang="fr-FR" i="1" dirty="0" smtClean="0"/>
              <a:t> est dirigé par les journalistes qui l’ont fondé »</a:t>
            </a:r>
          </a:p>
          <a:p>
            <a:pPr marL="342900" indent="-342900" algn="l">
              <a:buFontTx/>
              <a:buChar char="-"/>
            </a:pPr>
            <a:r>
              <a:rPr lang="fr-FR" i="1" dirty="0" smtClean="0"/>
              <a:t>« Son capital est majoritairement contrôlé par ses fondateurs, ses salariés et ses amis »</a:t>
            </a:r>
          </a:p>
          <a:p>
            <a:pPr marL="342900" indent="-342900" algn="l">
              <a:buFontTx/>
              <a:buChar char="-"/>
            </a:pPr>
            <a:r>
              <a:rPr lang="fr-FR" i="1" dirty="0" smtClean="0"/>
              <a:t>« Un pôle d’indépendance qui exclut tout risque de conflit d’intérêts et toute soumission à des pressions extérieures »</a:t>
            </a:r>
          </a:p>
          <a:p>
            <a:pPr marL="342900" indent="-342900" algn="l">
              <a:buFontTx/>
              <a:buChar char="-"/>
            </a:pPr>
            <a:r>
              <a:rPr lang="fr-FR" i="1" dirty="0" smtClean="0"/>
              <a:t>« N’acceptant pas la publicité et refusant les subventions »</a:t>
            </a:r>
          </a:p>
          <a:p>
            <a:pPr marL="342900" indent="-342900" algn="l">
              <a:buFontTx/>
              <a:buChar char="-"/>
            </a:pPr>
            <a:r>
              <a:rPr lang="fr-FR" i="1" dirty="0" smtClean="0"/>
              <a:t>« </a:t>
            </a:r>
            <a:r>
              <a:rPr lang="fr-FR" i="1" dirty="0" err="1" smtClean="0"/>
              <a:t>Mediapart</a:t>
            </a:r>
            <a:r>
              <a:rPr lang="fr-FR" i="1" dirty="0" smtClean="0"/>
              <a:t> ne vit que des abonnements et de ses lecteurs »</a:t>
            </a:r>
          </a:p>
          <a:p>
            <a:pPr marL="342900" indent="-342900" algn="l">
              <a:buFontTx/>
              <a:buChar char="-"/>
            </a:pPr>
            <a:r>
              <a:rPr lang="fr-FR" i="1" dirty="0" smtClean="0"/>
              <a:t>« Un exemple utile au bien public: à la démocratie, aux journalistes, aux lecteurs »</a:t>
            </a:r>
          </a:p>
        </p:txBody>
      </p:sp>
      <p:sp>
        <p:nvSpPr>
          <p:cNvPr id="3" name="Titre 2"/>
          <p:cNvSpPr>
            <a:spLocks noGrp="1"/>
          </p:cNvSpPr>
          <p:nvPr>
            <p:ph type="title"/>
          </p:nvPr>
        </p:nvSpPr>
        <p:spPr/>
        <p:txBody>
          <a:bodyPr>
            <a:normAutofit/>
          </a:bodyPr>
          <a:lstStyle/>
          <a:p>
            <a:r>
              <a:rPr lang="fr-FR" sz="2000" dirty="0" err="1"/>
              <a:t>Mediapart.</a:t>
            </a:r>
            <a:r>
              <a:rPr lang="fr-FR" sz="2000" cap="none" dirty="0" err="1"/>
              <a:t>fr</a:t>
            </a:r>
            <a:endParaRPr lang="fr-FR" sz="2000" dirty="0"/>
          </a:p>
        </p:txBody>
      </p:sp>
    </p:spTree>
    <p:extLst>
      <p:ext uri="{BB962C8B-B14F-4D97-AF65-F5344CB8AC3E}">
        <p14:creationId xmlns:p14="http://schemas.microsoft.com/office/powerpoint/2010/main" val="38157222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57200" y="2020823"/>
            <a:ext cx="8229600" cy="4550527"/>
          </a:xfrm>
        </p:spPr>
        <p:txBody>
          <a:bodyPr>
            <a:normAutofit fontScale="92500" lnSpcReduction="20000"/>
          </a:bodyPr>
          <a:lstStyle/>
          <a:p>
            <a:pPr algn="l"/>
            <a:r>
              <a:rPr lang="fr-FR" dirty="0" smtClean="0"/>
              <a:t>Un slogan: </a:t>
            </a:r>
            <a:r>
              <a:rPr lang="fr-FR" i="1" dirty="0" smtClean="0"/>
              <a:t>« Seuls nos </a:t>
            </a:r>
            <a:r>
              <a:rPr lang="fr-FR" i="1" dirty="0"/>
              <a:t>é</a:t>
            </a:r>
            <a:r>
              <a:rPr lang="fr-FR" i="1" dirty="0" smtClean="0"/>
              <a:t>lecteurs peuvent nous acheter »</a:t>
            </a:r>
            <a:br>
              <a:rPr lang="fr-FR" i="1" dirty="0" smtClean="0"/>
            </a:br>
            <a:endParaRPr lang="fr-FR" i="1" dirty="0" smtClean="0"/>
          </a:p>
          <a:p>
            <a:pPr algn="l"/>
            <a:r>
              <a:rPr lang="fr-FR" dirty="0" smtClean="0"/>
              <a:t>Un contenu:</a:t>
            </a:r>
          </a:p>
          <a:p>
            <a:pPr marL="342900" indent="-342900" algn="l">
              <a:buFontTx/>
              <a:buChar char="-"/>
            </a:pPr>
            <a:r>
              <a:rPr lang="fr-FR" dirty="0" smtClean="0"/>
              <a:t>Crédibilité journalistique</a:t>
            </a:r>
          </a:p>
          <a:p>
            <a:pPr marL="342900" indent="-342900" algn="l">
              <a:buFontTx/>
              <a:buChar char="-"/>
            </a:pPr>
            <a:r>
              <a:rPr lang="fr-FR" dirty="0" smtClean="0"/>
              <a:t>Choix rédactionnels (refus de l’exhaustivité, de l’agenda-setting, du racolage…)</a:t>
            </a:r>
          </a:p>
          <a:p>
            <a:pPr marL="342900" indent="-342900" algn="l">
              <a:buFontTx/>
              <a:buChar char="-"/>
            </a:pPr>
            <a:r>
              <a:rPr lang="fr-FR" dirty="0" smtClean="0"/>
              <a:t>Journalisme engagé</a:t>
            </a:r>
          </a:p>
          <a:p>
            <a:pPr marL="342900" indent="-342900" algn="l">
              <a:buFontTx/>
              <a:buChar char="-"/>
            </a:pPr>
            <a:r>
              <a:rPr lang="fr-FR" dirty="0"/>
              <a:t>P</a:t>
            </a:r>
            <a:r>
              <a:rPr lang="fr-FR" dirty="0" smtClean="0"/>
              <a:t>riorité à l’investigation (Kadhafi, </a:t>
            </a:r>
            <a:r>
              <a:rPr lang="fr-FR" dirty="0" err="1" smtClean="0"/>
              <a:t>Bettencourt</a:t>
            </a:r>
            <a:r>
              <a:rPr lang="fr-FR" dirty="0" smtClean="0"/>
              <a:t>, </a:t>
            </a:r>
            <a:r>
              <a:rPr lang="fr-FR" dirty="0" err="1" smtClean="0"/>
              <a:t>Cahuzac</a:t>
            </a:r>
            <a:r>
              <a:rPr lang="fr-FR" dirty="0" smtClean="0"/>
              <a:t>, FN…)</a:t>
            </a:r>
          </a:p>
          <a:p>
            <a:pPr marL="342900" indent="-342900" algn="l">
              <a:buFontTx/>
              <a:buChar char="-"/>
            </a:pPr>
            <a:r>
              <a:rPr lang="fr-FR" dirty="0" smtClean="0"/>
              <a:t>Club de </a:t>
            </a:r>
            <a:r>
              <a:rPr lang="fr-FR" dirty="0" err="1" smtClean="0"/>
              <a:t>Mediapart</a:t>
            </a:r>
            <a:r>
              <a:rPr lang="fr-FR" dirty="0" smtClean="0"/>
              <a:t> (ouverture aux blogs, débats, analyses, infos partagées)</a:t>
            </a:r>
          </a:p>
          <a:p>
            <a:pPr marL="342900" indent="-342900" algn="l">
              <a:buFontTx/>
              <a:buChar char="-"/>
            </a:pPr>
            <a:endParaRPr lang="fr-FR" dirty="0" smtClean="0"/>
          </a:p>
          <a:p>
            <a:pPr algn="l"/>
            <a:r>
              <a:rPr lang="fr-FR" dirty="0"/>
              <a:t>Un combat pour l’égalité </a:t>
            </a:r>
            <a:r>
              <a:rPr lang="fr-FR" dirty="0" smtClean="0"/>
              <a:t>fiscale:</a:t>
            </a:r>
            <a:endParaRPr lang="fr-FR" dirty="0"/>
          </a:p>
          <a:p>
            <a:pPr marL="342900" indent="-342900" algn="l">
              <a:buFontTx/>
              <a:buChar char="-"/>
            </a:pPr>
            <a:r>
              <a:rPr lang="fr-FR" dirty="0"/>
              <a:t>Création du Syndicat de la presse indépendante d’information en ligne</a:t>
            </a:r>
          </a:p>
          <a:p>
            <a:pPr marL="342900" indent="-342900" algn="l">
              <a:buFontTx/>
              <a:buChar char="-"/>
            </a:pPr>
            <a:r>
              <a:rPr lang="fr-FR" dirty="0"/>
              <a:t>Résistance depuis 2009 contre le taux de TVA classique de 19,6% alors que la presse papier bénéficie </a:t>
            </a:r>
            <a:r>
              <a:rPr lang="fr-FR" dirty="0" smtClean="0"/>
              <a:t>d’un </a:t>
            </a:r>
            <a:r>
              <a:rPr lang="fr-FR" dirty="0"/>
              <a:t>taux de 2,1</a:t>
            </a:r>
            <a:r>
              <a:rPr lang="fr-FR" dirty="0" smtClean="0"/>
              <a:t>%</a:t>
            </a:r>
            <a:endParaRPr lang="fr-FR" dirty="0"/>
          </a:p>
          <a:p>
            <a:pPr marL="342900" indent="-342900" algn="l">
              <a:buFontTx/>
              <a:buChar char="-"/>
            </a:pPr>
            <a:r>
              <a:rPr lang="fr-FR" dirty="0" smtClean="0"/>
              <a:t>Adoption par le gouvernement (2014) du </a:t>
            </a:r>
            <a:r>
              <a:rPr lang="fr-FR" dirty="0"/>
              <a:t>même taux de TVA pour la presse numérique: 2,1%</a:t>
            </a:r>
          </a:p>
          <a:p>
            <a:pPr marL="342900" indent="-342900" algn="l">
              <a:buFontTx/>
              <a:buChar char="-"/>
            </a:pPr>
            <a:endParaRPr lang="fr-FR" dirty="0"/>
          </a:p>
        </p:txBody>
      </p:sp>
      <p:sp>
        <p:nvSpPr>
          <p:cNvPr id="3" name="Titre 2"/>
          <p:cNvSpPr>
            <a:spLocks noGrp="1"/>
          </p:cNvSpPr>
          <p:nvPr>
            <p:ph type="title"/>
          </p:nvPr>
        </p:nvSpPr>
        <p:spPr/>
        <p:txBody>
          <a:bodyPr>
            <a:normAutofit/>
          </a:bodyPr>
          <a:lstStyle/>
          <a:p>
            <a:r>
              <a:rPr lang="fr-FR" sz="2000" dirty="0" err="1"/>
              <a:t>Mediapart.</a:t>
            </a:r>
            <a:r>
              <a:rPr lang="fr-FR" sz="2000" cap="none" dirty="0" err="1"/>
              <a:t>fr</a:t>
            </a:r>
            <a:endParaRPr lang="fr-FR" sz="2000" dirty="0"/>
          </a:p>
        </p:txBody>
      </p:sp>
    </p:spTree>
    <p:extLst>
      <p:ext uri="{BB962C8B-B14F-4D97-AF65-F5344CB8AC3E}">
        <p14:creationId xmlns:p14="http://schemas.microsoft.com/office/powerpoint/2010/main" val="92533336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avate noir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Cravate noire.thmx</Template>
  <TotalTime>1366</TotalTime>
  <Words>789</Words>
  <Application>Microsoft Macintosh PowerPoint</Application>
  <PresentationFormat>Présentation à l'écran (4:3)</PresentationFormat>
  <Paragraphs>232</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Cravate noire</vt:lpstr>
      <vt:lpstr>« L’indépendance journalistique  et  les nouveaux modèles économiques »</vt:lpstr>
      <vt:lpstr>Sommaire</vt:lpstr>
      <vt:lpstr>Contexte général</vt:lpstr>
      <vt:lpstr>Contexte général</vt:lpstr>
      <vt:lpstr>Mediapart.fr</vt:lpstr>
      <vt:lpstr>Mediapart.fr</vt:lpstr>
      <vt:lpstr>Mediapart.fr</vt:lpstr>
      <vt:lpstr>Mediapart.fr</vt:lpstr>
      <vt:lpstr>Mediapart.fr</vt:lpstr>
      <vt:lpstr>Mediapart.fr</vt:lpstr>
      <vt:lpstr>Mediapart.fr</vt:lpstr>
      <vt:lpstr>LA REVUE XXI</vt:lpstr>
      <vt:lpstr>La revue XXI</vt:lpstr>
      <vt:lpstr>LA revue XXI</vt:lpstr>
      <vt:lpstr>La revue XXI</vt:lpstr>
      <vt:lpstr>La revue XXI</vt:lpstr>
      <vt:lpstr>La revue XXI</vt:lpstr>
      <vt:lpstr>La revue XXI</vt:lpstr>
      <vt:lpstr>La coopérative Médor</vt:lpstr>
      <vt:lpstr>La coopérative Médor</vt:lpstr>
      <vt:lpstr>LA COOPéRATIVE MéDOR</vt:lpstr>
      <vt:lpstr>La coopérative Médor</vt:lpstr>
      <vt:lpstr>La coopérative Médor</vt:lpstr>
      <vt:lpstr>Conclusion et discussion</vt:lpstr>
      <vt:lpstr>Conclusion et discussion</vt:lpstr>
    </vt:vector>
  </TitlesOfParts>
  <Company>ULg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 Vanesse</dc:creator>
  <cp:lastModifiedBy>Marc Vanesse</cp:lastModifiedBy>
  <cp:revision>178</cp:revision>
  <cp:lastPrinted>2014-12-04T14:09:10Z</cp:lastPrinted>
  <dcterms:created xsi:type="dcterms:W3CDTF">2014-11-30T12:15:33Z</dcterms:created>
  <dcterms:modified xsi:type="dcterms:W3CDTF">2014-12-13T11:41:11Z</dcterms:modified>
</cp:coreProperties>
</file>