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8" r:id="rId2"/>
    <p:sldId id="259" r:id="rId3"/>
    <p:sldId id="506" r:id="rId4"/>
    <p:sldId id="512" r:id="rId5"/>
    <p:sldId id="513" r:id="rId6"/>
    <p:sldId id="507" r:id="rId7"/>
    <p:sldId id="508" r:id="rId8"/>
    <p:sldId id="499" r:id="rId9"/>
    <p:sldId id="494" r:id="rId10"/>
    <p:sldId id="484" r:id="rId11"/>
    <p:sldId id="480" r:id="rId12"/>
    <p:sldId id="496" r:id="rId13"/>
    <p:sldId id="495" r:id="rId14"/>
    <p:sldId id="489" r:id="rId15"/>
    <p:sldId id="491" r:id="rId16"/>
    <p:sldId id="492" r:id="rId17"/>
    <p:sldId id="490" r:id="rId18"/>
    <p:sldId id="486" r:id="rId19"/>
    <p:sldId id="511" r:id="rId20"/>
    <p:sldId id="479" r:id="rId21"/>
    <p:sldId id="477" r:id="rId22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9E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726" autoAdjust="0"/>
    <p:restoredTop sz="94659" autoAdjust="0"/>
  </p:normalViewPr>
  <p:slideViewPr>
    <p:cSldViewPr>
      <p:cViewPr>
        <p:scale>
          <a:sx n="75" d="100"/>
          <a:sy n="75" d="100"/>
        </p:scale>
        <p:origin x="-1160" y="-3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6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408"/>
    </p:cViewPr>
  </p:sorterViewPr>
  <p:notesViewPr>
    <p:cSldViewPr>
      <p:cViewPr varScale="1">
        <p:scale>
          <a:sx n="62" d="100"/>
          <a:sy n="62" d="100"/>
        </p:scale>
        <p:origin x="-3154" y="-8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6D4E0F-0599-4D27-92D5-AC5D6A61233B}" type="datetimeFigureOut">
              <a:rPr lang="fr-BE" smtClean="0"/>
              <a:pPr/>
              <a:t>25/11/16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F6671A-AE90-4148-A531-CCBC7F078DCE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30734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B7A76-0B8E-4C0E-84FF-0E74D8E94FD7}" type="datetimeFigureOut">
              <a:rPr lang="fr-BE" smtClean="0"/>
              <a:pPr/>
              <a:t>25/11/16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AF159B-1BC4-4324-B9B1-C5FF7D5E0C54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8139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Quelle</a:t>
            </a:r>
            <a:r>
              <a:rPr lang="fr-FR" baseline="0" dirty="0" smtClean="0"/>
              <a:t> est la méthodologie pour définir les compétences ? </a:t>
            </a:r>
          </a:p>
          <a:p>
            <a:r>
              <a:rPr lang="fr-FR" baseline="0" dirty="0" smtClean="0"/>
              <a:t>Quelles compétences ? Les compétences métiers ? Les compétences de formations ?</a:t>
            </a:r>
          </a:p>
          <a:p>
            <a:r>
              <a:rPr lang="fr-FR" baseline="0" dirty="0" smtClean="0"/>
              <a:t>Les compétences peuvent-elle évoluer ?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F2DCA-50EC-204C-91D6-72A46300EDDA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3103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619672" y="6365557"/>
            <a:ext cx="6624736" cy="358888"/>
          </a:xfrm>
          <a:prstGeom prst="rect">
            <a:avLst/>
          </a:prstGeom>
        </p:spPr>
        <p:txBody>
          <a:bodyPr/>
          <a:lstStyle/>
          <a:p>
            <a:r>
              <a:rPr lang="fr-BE" dirty="0" smtClean="0"/>
              <a:t>Poumay, M., Georges, F. (2013) Est-il formatif de rassembler des preuves de développement ? ADMEE, Fribourg</a:t>
            </a:r>
            <a:endParaRPr lang="fr-BE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88424" y="6362587"/>
            <a:ext cx="504056" cy="306773"/>
          </a:xfrm>
          <a:prstGeom prst="rect">
            <a:avLst/>
          </a:prstGeom>
        </p:spPr>
        <p:txBody>
          <a:bodyPr/>
          <a:lstStyle/>
          <a:p>
            <a:fld id="{D5B6A7DF-76ED-4CC8-A91F-F14E1B975111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86343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BE" smtClean="0"/>
              <a:t>Poumay, M., Georges, F. (2012) Développement professionnel des enseignants du supérieur à l’ULG :  actions, retombées et freins. XVII congrès AMSE. Reims, France.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B6A7DF-76ED-4CC8-A91F-F14E1B975111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52972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BE" smtClean="0"/>
              <a:t>Poumay, M., Georges, F. (2012) Développement professionnel des enseignants du supérieur à l’ULG :  actions, retombées et freins. XVII congrès AMSE. Reims, France.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B6A7DF-76ED-4CC8-A91F-F14E1B975111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82749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619672" y="6365557"/>
            <a:ext cx="6624736" cy="358888"/>
          </a:xfrm>
          <a:prstGeom prst="rect">
            <a:avLst/>
          </a:prstGeom>
        </p:spPr>
        <p:txBody>
          <a:bodyPr/>
          <a:lstStyle/>
          <a:p>
            <a:r>
              <a:rPr lang="fr-BE" dirty="0" smtClean="0"/>
              <a:t>Poumay, M., Georges, F. (2013) Est-il formatif de rassembler des preuves de développement ? ADMEE, Fribourg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88424" y="6362587"/>
            <a:ext cx="504056" cy="378781"/>
          </a:xfrm>
          <a:prstGeom prst="rect">
            <a:avLst/>
          </a:prstGeom>
        </p:spPr>
        <p:txBody>
          <a:bodyPr/>
          <a:lstStyle/>
          <a:p>
            <a:fld id="{D5B6A7DF-76ED-4CC8-A91F-F14E1B975111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98450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BE" smtClean="0"/>
              <a:t>Poumay, M., Georges, F. (2012) Développement professionnel des enseignants du supérieur à l’ULG :  actions, retombées et freins. XVII congrès AMSE. Reims, France.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B6A7DF-76ED-4CC8-A91F-F14E1B975111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67937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BE" smtClean="0"/>
              <a:t>Poumay, M., Georges, F. (2012) Développement professionnel des enseignants du supérieur à l’ULG :  actions, retombées et freins. XVII congrès AMSE. Reims, France.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B6A7DF-76ED-4CC8-A91F-F14E1B975111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07313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BE" smtClean="0"/>
              <a:t>Poumay, M., Georges, F. (2012) Développement professionnel des enseignants du supérieur à l’ULG :  actions, retombées et freins. XVII congrès AMSE. Reims, France.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B6A7DF-76ED-4CC8-A91F-F14E1B975111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1198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BE" smtClean="0"/>
              <a:t>Poumay, M., Georges, F. (2012) Développement professionnel des enseignants du supérieur à l’ULG :  actions, retombées et freins. XVII congrès AMSE. Reims, France.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B6A7DF-76ED-4CC8-A91F-F14E1B975111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00983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BE" smtClean="0"/>
              <a:t>Poumay, M., Georges, F. (2012) Développement professionnel des enseignants du supérieur à l’ULG :  actions, retombées et freins. XVII congrès AMSE. Reims, France.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B6A7DF-76ED-4CC8-A91F-F14E1B975111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32975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BE" smtClean="0"/>
              <a:t>Poumay, M., Georges, F. (2012) Développement professionnel des enseignants du supérieur à l’ULG :  actions, retombées et freins. XVII congrès AMSE. Reims, France.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B6A7DF-76ED-4CC8-A91F-F14E1B975111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32479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BE" smtClean="0"/>
              <a:t>Poumay, M., Georges, F. (2012) Développement professionnel des enseignants du supérieur à l’ULG :  actions, retombées et freins. XVII congrès AMSE. Reims, France.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B6A7DF-76ED-4CC8-A91F-F14E1B975111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0352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187624" y="44624"/>
            <a:ext cx="770818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8435280" cy="4785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1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450088" y="6492875"/>
            <a:ext cx="586408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D5B6A7DF-76ED-4CC8-A91F-F14E1B975111}" type="slidenum">
              <a:rPr lang="fr-BE" smtClean="0"/>
              <a:pPr/>
              <a:t>‹#›</a:t>
            </a:fld>
            <a:endParaRPr lang="fr-BE"/>
          </a:p>
        </p:txBody>
      </p:sp>
      <p:sp>
        <p:nvSpPr>
          <p:cNvPr id="10" name="Espace réservé du pied de page 4"/>
          <p:cNvSpPr txBox="1">
            <a:spLocks/>
          </p:cNvSpPr>
          <p:nvPr userDrawn="1"/>
        </p:nvSpPr>
        <p:spPr>
          <a:xfrm>
            <a:off x="0" y="6507162"/>
            <a:ext cx="4572000" cy="355600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4572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bg1"/>
                </a:solidFill>
              </a:rPr>
              <a:t>Prof. Marianne Poumay – Université de Liège 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2" name="Espace réservé du pied de page 4"/>
          <p:cNvSpPr txBox="1">
            <a:spLocks/>
          </p:cNvSpPr>
          <p:nvPr userDrawn="1"/>
        </p:nvSpPr>
        <p:spPr>
          <a:xfrm>
            <a:off x="4588933" y="6510867"/>
            <a:ext cx="4572000" cy="355600"/>
          </a:xfrm>
          <a:prstGeom prst="rect">
            <a:avLst/>
          </a:prstGeom>
          <a:solidFill>
            <a:srgbClr val="AD00B2"/>
          </a:solidFill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4572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bg1"/>
                </a:solidFill>
              </a:rPr>
              <a:t>U0-FWB   –  28</a:t>
            </a:r>
            <a:r>
              <a:rPr lang="fr-FR" baseline="0" dirty="0" smtClean="0">
                <a:solidFill>
                  <a:schemeClr val="bg1"/>
                </a:solidFill>
              </a:rPr>
              <a:t> novembre</a:t>
            </a:r>
            <a:r>
              <a:rPr lang="fr-FR" dirty="0" smtClean="0">
                <a:solidFill>
                  <a:schemeClr val="bg1"/>
                </a:solidFill>
              </a:rPr>
              <a:t> 2016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367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Impac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orbi.ulg.ac.be/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orbi.ulg.ac.be/" TargetMode="Externa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jpe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2060848"/>
            <a:ext cx="9144000" cy="2160240"/>
          </a:xfrm>
        </p:spPr>
        <p:txBody>
          <a:bodyPr>
            <a:normAutofit/>
          </a:bodyPr>
          <a:lstStyle/>
          <a:p>
            <a:pPr algn="ctr">
              <a:spcBef>
                <a:spcPts val="3600"/>
              </a:spcBef>
            </a:pPr>
            <a:r>
              <a:rPr lang="fr-BE" sz="3600" dirty="0" smtClean="0"/>
              <a:t>Former </a:t>
            </a:r>
            <a:r>
              <a:rPr lang="fr-BE" sz="3600" dirty="0"/>
              <a:t>le formateur : </a:t>
            </a:r>
            <a:r>
              <a:rPr lang="fr-BE" sz="3600" dirty="0" smtClean="0"/>
              <a:t/>
            </a:r>
            <a:br>
              <a:rPr lang="fr-BE" sz="3600" dirty="0" smtClean="0"/>
            </a:br>
            <a:r>
              <a:rPr lang="fr-BE" sz="3600" dirty="0" smtClean="0"/>
              <a:t>en </a:t>
            </a:r>
            <a:r>
              <a:rPr lang="fr-BE" sz="3600" dirty="0"/>
              <a:t>quoi et avec quel succès ? </a:t>
            </a:r>
            <a:endParaRPr lang="fr-BE" sz="2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3861048"/>
            <a:ext cx="9144000" cy="936104"/>
          </a:xfrm>
        </p:spPr>
        <p:txBody>
          <a:bodyPr>
            <a:normAutofit/>
          </a:bodyPr>
          <a:lstStyle/>
          <a:p>
            <a:r>
              <a:rPr lang="fr-BE" sz="2800" dirty="0" smtClean="0"/>
              <a:t>Prof. Marianne Poumay</a:t>
            </a:r>
            <a:endParaRPr lang="fr-BE" sz="1800" dirty="0" smtClean="0"/>
          </a:p>
          <a:p>
            <a:r>
              <a:rPr lang="fr-BE" sz="1800" dirty="0" smtClean="0"/>
              <a:t>LabSET, Université de Liège, Belgique</a:t>
            </a:r>
          </a:p>
          <a:p>
            <a:endParaRPr lang="fr-BE" sz="2800" dirty="0"/>
          </a:p>
          <a:p>
            <a:pPr algn="l"/>
            <a:endParaRPr lang="fr-BE" sz="2800" dirty="0"/>
          </a:p>
          <a:p>
            <a:pPr algn="l"/>
            <a:endParaRPr lang="fr-BE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5096188"/>
            <a:ext cx="1065944" cy="89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35496" y="6237313"/>
            <a:ext cx="2271124" cy="62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Rectangle 9"/>
          <p:cNvSpPr/>
          <p:nvPr/>
        </p:nvSpPr>
        <p:spPr>
          <a:xfrm>
            <a:off x="0" y="6309320"/>
            <a:ext cx="9144000" cy="58477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fr-BE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Publications consultables et téléchargeables (gratuitement) par le catalogue en ligne de l’ULg à l’adresse </a:t>
            </a:r>
            <a:r>
              <a:rPr lang="fr-BE" sz="16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http://orbi.ulg.ac.be/</a:t>
            </a:r>
            <a:endParaRPr lang="fr-BE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Image 8" descr="Capture d’écran 2016-11-23 à 16.57.4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916832"/>
          </a:xfrm>
          <a:prstGeom prst="rect">
            <a:avLst/>
          </a:prstGeom>
        </p:spPr>
      </p:pic>
      <p:pic>
        <p:nvPicPr>
          <p:cNvPr id="11" name="Image 10" descr="Logo ULG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5085184"/>
            <a:ext cx="1368152" cy="93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507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Capture d’écran 2016-11-23 à 17.24.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249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 descr="Capture d’écran 2016-11-23 à 17.18.03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596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pture d’écran 2016-11-23 à 18.04.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0648"/>
            <a:ext cx="9144000" cy="388843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800328" y="4134559"/>
            <a:ext cx="802014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chemeClr val="accent3">
                    <a:lumMod val="75000"/>
                  </a:schemeClr>
                </a:solidFill>
              </a:rPr>
              <a:t>+ </a:t>
            </a:r>
          </a:p>
          <a:p>
            <a:pPr marL="342900" indent="-342900">
              <a:buFont typeface="Wingdings" charset="2"/>
              <a:buChar char="q"/>
            </a:pPr>
            <a:r>
              <a:rPr lang="fr-FR" sz="2000" b="1" dirty="0" smtClean="0">
                <a:solidFill>
                  <a:schemeClr val="accent3">
                    <a:lumMod val="75000"/>
                  </a:schemeClr>
                </a:solidFill>
              </a:rPr>
              <a:t>Activités externes</a:t>
            </a:r>
          </a:p>
          <a:p>
            <a:pPr marL="342900" indent="-342900">
              <a:buFont typeface="Wingdings" charset="2"/>
              <a:buChar char="q"/>
            </a:pPr>
            <a:r>
              <a:rPr lang="fr-FR" sz="2000" b="1" dirty="0" smtClean="0">
                <a:solidFill>
                  <a:schemeClr val="accent3">
                    <a:lumMod val="75000"/>
                  </a:schemeClr>
                </a:solidFill>
              </a:rPr>
              <a:t>Conférences </a:t>
            </a:r>
          </a:p>
          <a:p>
            <a:pPr marL="342900" indent="-342900">
              <a:buFont typeface="Wingdings" charset="2"/>
              <a:buChar char="q"/>
            </a:pPr>
            <a:r>
              <a:rPr lang="fr-FR" sz="2000" b="1" dirty="0">
                <a:solidFill>
                  <a:schemeClr val="accent3">
                    <a:lumMod val="75000"/>
                  </a:schemeClr>
                </a:solidFill>
              </a:rPr>
              <a:t>V</a:t>
            </a:r>
            <a:r>
              <a:rPr lang="fr-FR" sz="2000" b="1" dirty="0" smtClean="0">
                <a:solidFill>
                  <a:schemeClr val="accent3">
                    <a:lumMod val="75000"/>
                  </a:schemeClr>
                </a:solidFill>
              </a:rPr>
              <a:t>isites « salles ouvertes »</a:t>
            </a:r>
          </a:p>
          <a:p>
            <a:pPr marL="342900" indent="-342900">
              <a:buFont typeface="Wingdings" charset="2"/>
              <a:buChar char="q"/>
            </a:pPr>
            <a:r>
              <a:rPr lang="fr-FR" sz="2000" b="1" dirty="0" smtClean="0">
                <a:solidFill>
                  <a:schemeClr val="accent3">
                    <a:lumMod val="75000"/>
                  </a:schemeClr>
                </a:solidFill>
              </a:rPr>
              <a:t>Séminaires « Montre et démontre »</a:t>
            </a:r>
          </a:p>
          <a:p>
            <a:pPr marL="342900" indent="-342900">
              <a:buFont typeface="Wingdings" charset="2"/>
              <a:buChar char="q"/>
            </a:pPr>
            <a:r>
              <a:rPr lang="fr-FR" sz="2000" b="1" dirty="0" smtClean="0">
                <a:solidFill>
                  <a:schemeClr val="accent3">
                    <a:lumMod val="75000"/>
                  </a:schemeClr>
                </a:solidFill>
              </a:rPr>
              <a:t>Accompagnement (présentiel) au transfert</a:t>
            </a:r>
          </a:p>
          <a:p>
            <a:pPr marL="342900" indent="-342900">
              <a:buFont typeface="Wingdings" charset="2"/>
              <a:buChar char="q"/>
            </a:pPr>
            <a:r>
              <a:rPr lang="fr-FR" sz="2000" b="1" dirty="0" smtClean="0">
                <a:solidFill>
                  <a:schemeClr val="accent3">
                    <a:lumMod val="75000"/>
                  </a:schemeClr>
                </a:solidFill>
              </a:rPr>
              <a:t>Accompagnement (présentiel et en ligne) à la constitution du portfolio</a:t>
            </a:r>
            <a:endParaRPr lang="fr-FR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658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pture d’écran 2016-11-23 à 18.05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535" y="1052736"/>
            <a:ext cx="9036564" cy="3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070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28187"/>
            <a:ext cx="7708187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Quelques données sur 48 « séminaires »</a:t>
            </a:r>
            <a:endParaRPr lang="fr-FR" dirty="0"/>
          </a:p>
        </p:txBody>
      </p:sp>
      <p:pic>
        <p:nvPicPr>
          <p:cNvPr id="6" name="Imag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0868" y="1281460"/>
            <a:ext cx="3670375" cy="2425948"/>
          </a:xfrm>
          <a:prstGeom prst="rect">
            <a:avLst/>
          </a:prstGeom>
        </p:spPr>
      </p:pic>
      <p:pic>
        <p:nvPicPr>
          <p:cNvPr id="8" name="Image 7" descr="\\10.16.22.10\Ressources\Photos\projets\ProFA\2016\2016-07-11_seraing_acacia\DSC_028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5500" y="3775138"/>
            <a:ext cx="3709988" cy="2590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 descr="\\10.16.22.10\Ressources\Photos\projets\ProFA\2016\2016-10-17-Hyon\DSC_0051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05807" y="1268760"/>
            <a:ext cx="4015575" cy="2439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 descr="\\10.16.22.10\Ressources\Photos\projets\ProFA\2016\2016-08-25 Namur\DSC_0316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 bwMode="auto">
          <a:xfrm>
            <a:off x="4608513" y="3760495"/>
            <a:ext cx="3976687" cy="261370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>
          <a:xfrm>
            <a:off x="4572000" y="3738241"/>
            <a:ext cx="4392488" cy="2664296"/>
          </a:xfrm>
          <a:solidFill>
            <a:srgbClr val="FFFFFF"/>
          </a:solidFill>
        </p:spPr>
        <p:txBody>
          <a:bodyPr>
            <a:normAutofit fontScale="92500"/>
          </a:bodyPr>
          <a:lstStyle/>
          <a:p>
            <a:pPr marL="0" indent="0">
              <a:spcBef>
                <a:spcPts val="1824"/>
              </a:spcBef>
              <a:buNone/>
            </a:pPr>
            <a:endParaRPr lang="fr-FR" sz="900" dirty="0" smtClean="0"/>
          </a:p>
          <a:p>
            <a:pPr marL="0" indent="0">
              <a:spcBef>
                <a:spcPts val="1824"/>
              </a:spcBef>
              <a:buNone/>
            </a:pPr>
            <a:r>
              <a:rPr lang="fr-FR" dirty="0" smtClean="0"/>
              <a:t>En 2016 (jusqu’au 30/10) :</a:t>
            </a:r>
          </a:p>
          <a:p>
            <a:pPr marL="381600" lvl="1">
              <a:buFont typeface="Wingdings" charset="2"/>
              <a:buChar char="Ø"/>
            </a:pPr>
            <a:r>
              <a:rPr lang="fr-FR" dirty="0" smtClean="0"/>
              <a:t>1.074 heures de formation</a:t>
            </a:r>
          </a:p>
          <a:p>
            <a:pPr marL="381600" lvl="1">
              <a:buFont typeface="Wingdings" charset="2"/>
              <a:buChar char="Ø"/>
            </a:pPr>
            <a:r>
              <a:rPr lang="fr-FR" dirty="0" smtClean="0"/>
              <a:t>113 formateurs différents</a:t>
            </a:r>
          </a:p>
          <a:p>
            <a:pPr marL="381600" lvl="1">
              <a:buFont typeface="Wingdings" charset="2"/>
              <a:buChar char="Ø"/>
            </a:pPr>
            <a:r>
              <a:rPr lang="fr-FR" dirty="0" smtClean="0"/>
              <a:t>μ de 9,5h/formateur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6232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0"/>
            <a:ext cx="7708187" cy="1143000"/>
          </a:xfrm>
        </p:spPr>
        <p:txBody>
          <a:bodyPr/>
          <a:lstStyle/>
          <a:p>
            <a:r>
              <a:rPr lang="fr-FR" dirty="0" smtClean="0"/>
              <a:t>Satisfaction des participants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BE" dirty="0" smtClean="0"/>
              <a:t>Questionnaire systématique :</a:t>
            </a:r>
          </a:p>
          <a:p>
            <a:pPr lvl="1"/>
            <a:r>
              <a:rPr lang="fr-BE" dirty="0" smtClean="0"/>
              <a:t>degré </a:t>
            </a:r>
            <a:r>
              <a:rPr lang="fr-BE" dirty="0"/>
              <a:t>de satisfaction global des participants, </a:t>
            </a:r>
          </a:p>
          <a:p>
            <a:pPr lvl="1"/>
            <a:r>
              <a:rPr lang="fr-BE" dirty="0" smtClean="0"/>
              <a:t>atteinte </a:t>
            </a:r>
            <a:r>
              <a:rPr lang="fr-BE" dirty="0"/>
              <a:t>des objectifs visés par le </a:t>
            </a:r>
            <a:r>
              <a:rPr lang="fr-BE" dirty="0" smtClean="0"/>
              <a:t>séminaire / labo,</a:t>
            </a:r>
          </a:p>
          <a:p>
            <a:pPr lvl="1"/>
            <a:r>
              <a:rPr lang="fr-BE" dirty="0" smtClean="0"/>
              <a:t>éléments </a:t>
            </a:r>
            <a:r>
              <a:rPr lang="fr-BE" dirty="0"/>
              <a:t>appris lors de la </a:t>
            </a:r>
            <a:r>
              <a:rPr lang="fr-BE" dirty="0" smtClean="0"/>
              <a:t>formation,</a:t>
            </a:r>
          </a:p>
          <a:p>
            <a:pPr lvl="1"/>
            <a:r>
              <a:rPr lang="fr-BE" dirty="0" smtClean="0"/>
              <a:t>éléments </a:t>
            </a:r>
            <a:r>
              <a:rPr lang="fr-BE" dirty="0"/>
              <a:t>qui demeurent flous.</a:t>
            </a:r>
          </a:p>
          <a:p>
            <a:pPr>
              <a:spcBef>
                <a:spcPts val="3120"/>
              </a:spcBef>
            </a:pPr>
            <a:r>
              <a:rPr lang="fr-BE" dirty="0" smtClean="0"/>
              <a:t>263 </a:t>
            </a:r>
            <a:r>
              <a:rPr lang="fr-BE" dirty="0"/>
              <a:t>questionnaires </a:t>
            </a:r>
            <a:r>
              <a:rPr lang="fr-BE" dirty="0" smtClean="0"/>
              <a:t>récoltés jusqu’au 30/10 :</a:t>
            </a:r>
            <a:endParaRPr lang="fr-BE" dirty="0"/>
          </a:p>
          <a:p>
            <a:pPr lvl="1"/>
            <a:r>
              <a:rPr lang="fr-BE" dirty="0" smtClean="0"/>
              <a:t>0% insatisfaits</a:t>
            </a:r>
          </a:p>
          <a:p>
            <a:pPr lvl="1"/>
            <a:r>
              <a:rPr lang="fr-BE" dirty="0" smtClean="0"/>
              <a:t>2</a:t>
            </a:r>
            <a:r>
              <a:rPr lang="fr-BE" dirty="0"/>
              <a:t>% </a:t>
            </a:r>
            <a:r>
              <a:rPr lang="fr-BE" dirty="0" smtClean="0"/>
              <a:t>peu satisfaits</a:t>
            </a:r>
            <a:endParaRPr lang="fr-BE" dirty="0"/>
          </a:p>
          <a:p>
            <a:pPr lvl="1"/>
            <a:r>
              <a:rPr lang="fr-BE" dirty="0" smtClean="0"/>
              <a:t>58</a:t>
            </a:r>
            <a:r>
              <a:rPr lang="fr-BE" dirty="0"/>
              <a:t>% </a:t>
            </a:r>
            <a:r>
              <a:rPr lang="fr-BE" dirty="0" smtClean="0"/>
              <a:t>satisfaits</a:t>
            </a:r>
          </a:p>
          <a:p>
            <a:pPr lvl="1"/>
            <a:r>
              <a:rPr lang="fr-BE" dirty="0" smtClean="0"/>
              <a:t>40</a:t>
            </a:r>
            <a:r>
              <a:rPr lang="fr-BE" dirty="0"/>
              <a:t>% </a:t>
            </a:r>
            <a:r>
              <a:rPr lang="fr-BE" dirty="0" smtClean="0"/>
              <a:t>très satisfaits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015554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0"/>
            <a:ext cx="7708187" cy="1143000"/>
          </a:xfrm>
        </p:spPr>
        <p:txBody>
          <a:bodyPr/>
          <a:lstStyle/>
          <a:p>
            <a:r>
              <a:rPr lang="fr-FR" dirty="0" smtClean="0"/>
              <a:t>Quelques commentaires</a:t>
            </a:r>
            <a:endParaRPr lang="fr-FR" dirty="0"/>
          </a:p>
        </p:txBody>
      </p:sp>
      <p:sp>
        <p:nvSpPr>
          <p:cNvPr id="6" name="Bulle ronde 5"/>
          <p:cNvSpPr/>
          <p:nvPr/>
        </p:nvSpPr>
        <p:spPr>
          <a:xfrm rot="20970264">
            <a:off x="0" y="1412776"/>
            <a:ext cx="4752528" cy="1800200"/>
          </a:xfrm>
          <a:prstGeom prst="wedgeEllipseCallout">
            <a:avLst/>
          </a:prstGeom>
          <a:noFill/>
          <a:ln w="28575" cmpd="sng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000" dirty="0">
                <a:solidFill>
                  <a:srgbClr val="660066"/>
                </a:solidFill>
              </a:rPr>
              <a:t>J'ai pris du temps pour questionner mes pratiques pédagogiques, découvrir de nouveaux outils et échanger entre participants/Coach</a:t>
            </a:r>
            <a:endParaRPr lang="fr-FR" sz="2000" dirty="0">
              <a:solidFill>
                <a:srgbClr val="660066"/>
              </a:solidFill>
            </a:endParaRPr>
          </a:p>
        </p:txBody>
      </p:sp>
      <p:sp>
        <p:nvSpPr>
          <p:cNvPr id="7" name="Bulle ronde 6"/>
          <p:cNvSpPr/>
          <p:nvPr/>
        </p:nvSpPr>
        <p:spPr>
          <a:xfrm rot="990248">
            <a:off x="4239689" y="3411440"/>
            <a:ext cx="4752528" cy="1800200"/>
          </a:xfrm>
          <a:prstGeom prst="wedgeEllipseCallout">
            <a:avLst/>
          </a:prstGeom>
          <a:noFill/>
          <a:ln w="28575" cmpd="sng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000" dirty="0">
                <a:solidFill>
                  <a:srgbClr val="660066"/>
                </a:solidFill>
              </a:rPr>
              <a:t>le fait de s'auto évaluer permet une réflexion plus concrète, l'observation des autres est enrichissante</a:t>
            </a:r>
            <a:endParaRPr lang="fr-FR" sz="2000" dirty="0">
              <a:solidFill>
                <a:srgbClr val="660066"/>
              </a:solidFill>
            </a:endParaRPr>
          </a:p>
        </p:txBody>
      </p:sp>
      <p:sp>
        <p:nvSpPr>
          <p:cNvPr id="9" name="Bulle ronde 8"/>
          <p:cNvSpPr/>
          <p:nvPr/>
        </p:nvSpPr>
        <p:spPr>
          <a:xfrm>
            <a:off x="5076056" y="1556792"/>
            <a:ext cx="3672408" cy="1296144"/>
          </a:xfrm>
          <a:prstGeom prst="wedgeEllipseCallout">
            <a:avLst/>
          </a:prstGeom>
          <a:noFill/>
          <a:ln w="28575" cmpd="sng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000" dirty="0">
                <a:solidFill>
                  <a:srgbClr val="660066"/>
                </a:solidFill>
              </a:rPr>
              <a:t>aspect pratique immédiat par les exercices de réflexion sur nos cours</a:t>
            </a:r>
            <a:endParaRPr lang="fr-FR" sz="2000" dirty="0">
              <a:solidFill>
                <a:srgbClr val="660066"/>
              </a:solidFill>
            </a:endParaRPr>
          </a:p>
        </p:txBody>
      </p:sp>
      <p:sp>
        <p:nvSpPr>
          <p:cNvPr id="10" name="Bulle ronde 9"/>
          <p:cNvSpPr/>
          <p:nvPr/>
        </p:nvSpPr>
        <p:spPr>
          <a:xfrm rot="21124033">
            <a:off x="414805" y="4209895"/>
            <a:ext cx="4123390" cy="1608677"/>
          </a:xfrm>
          <a:prstGeom prst="wedgeEllipseCallout">
            <a:avLst/>
          </a:prstGeom>
          <a:noFill/>
          <a:ln w="28575" cmpd="sng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000" dirty="0" smtClean="0">
                <a:solidFill>
                  <a:srgbClr val="660066"/>
                </a:solidFill>
              </a:rPr>
              <a:t>Le </a:t>
            </a:r>
            <a:r>
              <a:rPr lang="fr-BE" sz="2000" dirty="0">
                <a:solidFill>
                  <a:srgbClr val="660066"/>
                </a:solidFill>
              </a:rPr>
              <a:t>sujet a été traité de manière motivante et intéressante.   Et adaptable à notre public !</a:t>
            </a:r>
            <a:endParaRPr lang="fr-FR" sz="2000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168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7144"/>
            <a:ext cx="7708187" cy="1143000"/>
          </a:xfrm>
        </p:spPr>
        <p:txBody>
          <a:bodyPr/>
          <a:lstStyle/>
          <a:p>
            <a:r>
              <a:rPr lang="fr-FR" dirty="0" smtClean="0"/>
              <a:t>MAIS…</a:t>
            </a:r>
            <a:endParaRPr lang="fr-FR" dirty="0"/>
          </a:p>
        </p:txBody>
      </p:sp>
      <p:sp>
        <p:nvSpPr>
          <p:cNvPr id="8" name="Espace réservé du contenu 5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4785395"/>
          </a:xfrm>
        </p:spPr>
        <p:txBody>
          <a:bodyPr/>
          <a:lstStyle/>
          <a:p>
            <a:pPr>
              <a:spcBef>
                <a:spcPts val="2568"/>
              </a:spcBef>
            </a:pPr>
            <a:r>
              <a:rPr lang="fr-FR" dirty="0" smtClean="0"/>
              <a:t>Les modules en ligne sont difficiles à organiser avec ce public (nécessité absolue de construire le groupe et de partir du vécu de chacun) ;</a:t>
            </a:r>
          </a:p>
          <a:p>
            <a:pPr>
              <a:spcBef>
                <a:spcPts val="2568"/>
              </a:spcBef>
            </a:pPr>
            <a:r>
              <a:rPr lang="fr-FR" dirty="0" smtClean="0"/>
              <a:t>Peu de formateurs demandent des accompagnements au transfert ;</a:t>
            </a:r>
          </a:p>
          <a:p>
            <a:pPr>
              <a:spcBef>
                <a:spcPts val="2568"/>
              </a:spcBef>
            </a:pPr>
            <a:r>
              <a:rPr lang="fr-FR" dirty="0" smtClean="0"/>
              <a:t>Peu de formateurs s’inscrivent in fine au certificat (une dizaine par an, six en cours cette année).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1585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7144"/>
            <a:ext cx="7708187" cy="1143000"/>
          </a:xfrm>
        </p:spPr>
        <p:txBody>
          <a:bodyPr/>
          <a:lstStyle/>
          <a:p>
            <a:r>
              <a:rPr lang="fr-FR" dirty="0" smtClean="0"/>
              <a:t>Réflexions conclusives </a:t>
            </a:r>
            <a:r>
              <a:rPr lang="fr-FR" sz="2400" dirty="0" smtClean="0"/>
              <a:t>(1/2)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179512" y="1124744"/>
            <a:ext cx="8712968" cy="5184576"/>
          </a:xfrm>
        </p:spPr>
        <p:txBody>
          <a:bodyPr>
            <a:normAutofit/>
          </a:bodyPr>
          <a:lstStyle/>
          <a:p>
            <a:pPr>
              <a:spcBef>
                <a:spcPts val="1368"/>
              </a:spcBef>
            </a:pPr>
            <a:r>
              <a:rPr lang="fr-FR" sz="3000" dirty="0" smtClean="0"/>
              <a:t>Formations très exigeantes en temps car petits groupes, nécessité de haut taux d’activité et de personnalisation</a:t>
            </a:r>
          </a:p>
          <a:p>
            <a:pPr>
              <a:spcBef>
                <a:spcPts val="1368"/>
              </a:spcBef>
            </a:pPr>
            <a:r>
              <a:rPr lang="fr-FR" sz="3000" dirty="0" smtClean="0"/>
              <a:t>Formateurs (participants) satisfaits et même enthousiastes, mais peu désireux d’aller jusqu’à la certification</a:t>
            </a:r>
          </a:p>
          <a:p>
            <a:pPr>
              <a:spcBef>
                <a:spcPts val="1368"/>
              </a:spcBef>
            </a:pPr>
            <a:r>
              <a:rPr lang="fr-FR" sz="3000" dirty="0" smtClean="0"/>
              <a:t>Pourtant, ceux qui vont jusque là démontrent effectivement leur développement de la compétence visée !</a:t>
            </a:r>
          </a:p>
          <a:p>
            <a:pPr marL="0" indent="0">
              <a:spcBef>
                <a:spcPts val="1368"/>
              </a:spcBef>
              <a:buNone/>
            </a:pPr>
            <a:endParaRPr lang="fr-FR" sz="3000" dirty="0"/>
          </a:p>
        </p:txBody>
      </p:sp>
    </p:spTree>
    <p:extLst>
      <p:ext uri="{BB962C8B-B14F-4D97-AF65-F5344CB8AC3E}">
        <p14:creationId xmlns:p14="http://schemas.microsoft.com/office/powerpoint/2010/main" val="983280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7144"/>
            <a:ext cx="7708187" cy="1143000"/>
          </a:xfrm>
        </p:spPr>
        <p:txBody>
          <a:bodyPr/>
          <a:lstStyle/>
          <a:p>
            <a:r>
              <a:rPr lang="fr-FR" dirty="0" smtClean="0"/>
              <a:t>Réflexions </a:t>
            </a:r>
            <a:r>
              <a:rPr lang="fr-FR" dirty="0"/>
              <a:t>conclusives </a:t>
            </a:r>
            <a:r>
              <a:rPr lang="fr-FR" sz="2400" dirty="0"/>
              <a:t>(2/2)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179512" y="1124744"/>
            <a:ext cx="8856984" cy="5184576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368"/>
              </a:spcBef>
            </a:pPr>
            <a:r>
              <a:rPr lang="fr-FR" dirty="0" smtClean="0"/>
              <a:t>Nécessaire dégagement de temps pour la formation</a:t>
            </a:r>
          </a:p>
          <a:p>
            <a:pPr>
              <a:spcBef>
                <a:spcPts val="2568"/>
              </a:spcBef>
            </a:pPr>
            <a:r>
              <a:rPr lang="fr-FR" dirty="0" smtClean="0"/>
              <a:t>Unir nos forces ?</a:t>
            </a:r>
          </a:p>
          <a:p>
            <a:pPr lvl="1">
              <a:spcBef>
                <a:spcPts val="1368"/>
              </a:spcBef>
            </a:pPr>
            <a:r>
              <a:rPr lang="fr-FR" dirty="0" smtClean="0"/>
              <a:t>Quelle « viabilité » des formations, hors financement FSE ?</a:t>
            </a:r>
          </a:p>
          <a:p>
            <a:pPr lvl="1">
              <a:spcBef>
                <a:spcPts val="1368"/>
              </a:spcBef>
            </a:pPr>
            <a:r>
              <a:rPr lang="fr-FR" dirty="0" smtClean="0"/>
              <a:t>Alliances scientifiques possibles en RW - CWB ?</a:t>
            </a:r>
          </a:p>
          <a:p>
            <a:pPr lvl="1">
              <a:spcBef>
                <a:spcPts val="1368"/>
              </a:spcBef>
            </a:pPr>
            <a:r>
              <a:rPr lang="fr-FR" dirty="0"/>
              <a:t>Projet européen CERTIC en cours pour collaborations internationales dans cette certification</a:t>
            </a:r>
          </a:p>
          <a:p>
            <a:pPr lvl="1">
              <a:spcBef>
                <a:spcPts val="1368"/>
              </a:spcBef>
            </a:pPr>
            <a:r>
              <a:rPr lang="fr-FR" dirty="0" smtClean="0"/>
              <a:t>Perspectives : collaborations avec </a:t>
            </a:r>
            <a:r>
              <a:rPr lang="fr-FR" dirty="0" err="1" smtClean="0"/>
              <a:t>FormaForm</a:t>
            </a:r>
            <a:r>
              <a:rPr lang="fr-FR" dirty="0" smtClean="0"/>
              <a:t> /UO / autres acteurs ?</a:t>
            </a:r>
          </a:p>
          <a:p>
            <a:pPr>
              <a:spcBef>
                <a:spcPts val="2568"/>
              </a:spcBef>
            </a:pPr>
            <a:r>
              <a:rPr lang="fr-FR" dirty="0" smtClean="0"/>
              <a:t>Quelle </a:t>
            </a:r>
            <a:r>
              <a:rPr lang="fr-FR" dirty="0"/>
              <a:t>valorisation des formateurs certifiés ?</a:t>
            </a:r>
          </a:p>
          <a:p>
            <a:pPr>
              <a:spcBef>
                <a:spcPts val="1368"/>
              </a:spcBef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0887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428267" cy="1143000"/>
          </a:xfrm>
        </p:spPr>
        <p:txBody>
          <a:bodyPr>
            <a:normAutofit/>
          </a:bodyPr>
          <a:lstStyle/>
          <a:p>
            <a:r>
              <a:rPr lang="fr-BE" sz="3600" dirty="0" smtClean="0"/>
              <a:t>Plan</a:t>
            </a:r>
            <a:endParaRPr lang="fr-BE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4785395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3000"/>
              </a:spcBef>
            </a:pPr>
            <a:r>
              <a:rPr lang="fr-BE" dirty="0" smtClean="0"/>
              <a:t>Contexte et cadre de référence</a:t>
            </a:r>
          </a:p>
          <a:p>
            <a:pPr>
              <a:spcBef>
                <a:spcPts val="3000"/>
              </a:spcBef>
            </a:pPr>
            <a:r>
              <a:rPr lang="fr-BE" dirty="0" smtClean="0"/>
              <a:t>Former le formateur</a:t>
            </a:r>
          </a:p>
          <a:p>
            <a:pPr lvl="1">
              <a:spcBef>
                <a:spcPts val="3000"/>
              </a:spcBef>
            </a:pPr>
            <a:r>
              <a:rPr lang="fr-BE" dirty="0" smtClean="0"/>
              <a:t>En quoi ? </a:t>
            </a:r>
            <a:r>
              <a:rPr lang="fr-BE" dirty="0"/>
              <a:t> </a:t>
            </a:r>
            <a:r>
              <a:rPr lang="fr-BE" u="sng" dirty="0" smtClean="0">
                <a:solidFill>
                  <a:srgbClr val="FF6600"/>
                </a:solidFill>
              </a:rPr>
              <a:t>Référentiel</a:t>
            </a:r>
            <a:r>
              <a:rPr lang="fr-BE" dirty="0" smtClean="0">
                <a:solidFill>
                  <a:srgbClr val="FF6600"/>
                </a:solidFill>
              </a:rPr>
              <a:t> de « CERTICA » - Certificat universitaire de mise en œuvre de formations utilisant efficacement les TIC en milieu associatif</a:t>
            </a:r>
            <a:endParaRPr lang="fr-BE" dirty="0" smtClean="0"/>
          </a:p>
          <a:p>
            <a:pPr lvl="1">
              <a:spcBef>
                <a:spcPts val="3000"/>
              </a:spcBef>
            </a:pPr>
            <a:r>
              <a:rPr lang="fr-BE" dirty="0" smtClean="0"/>
              <a:t>Avec quel succès ? </a:t>
            </a:r>
            <a:r>
              <a:rPr lang="fr-BE" dirty="0" smtClean="0">
                <a:solidFill>
                  <a:srgbClr val="FF6600"/>
                </a:solidFill>
              </a:rPr>
              <a:t>Quelques </a:t>
            </a:r>
            <a:r>
              <a:rPr lang="fr-BE" u="sng" dirty="0" smtClean="0">
                <a:solidFill>
                  <a:srgbClr val="FF6600"/>
                </a:solidFill>
              </a:rPr>
              <a:t>données</a:t>
            </a:r>
            <a:r>
              <a:rPr lang="fr-BE" dirty="0" smtClean="0">
                <a:solidFill>
                  <a:srgbClr val="FF6600"/>
                </a:solidFill>
              </a:rPr>
              <a:t> issues de « ProFA » - Développement professionnel des formateurs du secteur associatif et « CERTICA »</a:t>
            </a:r>
            <a:endParaRPr lang="fr-BE" sz="1800" dirty="0" smtClean="0">
              <a:solidFill>
                <a:srgbClr val="FF6600"/>
              </a:solidFill>
            </a:endParaRPr>
          </a:p>
          <a:p>
            <a:pPr>
              <a:spcBef>
                <a:spcPts val="3000"/>
              </a:spcBef>
            </a:pPr>
            <a:r>
              <a:rPr lang="fr-BE" dirty="0"/>
              <a:t>R</a:t>
            </a:r>
            <a:r>
              <a:rPr lang="fr-BE" dirty="0" smtClean="0"/>
              <a:t>éflexions conclusives</a:t>
            </a:r>
          </a:p>
          <a:p>
            <a:pPr lvl="1">
              <a:spcBef>
                <a:spcPts val="3000"/>
              </a:spcBef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070358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500275" cy="1143000"/>
          </a:xfrm>
        </p:spPr>
        <p:txBody>
          <a:bodyPr/>
          <a:lstStyle/>
          <a:p>
            <a:r>
              <a:rPr lang="fr-BE" dirty="0" smtClean="0"/>
              <a:t>Références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496" y="980728"/>
            <a:ext cx="9108504" cy="5040560"/>
          </a:xfrm>
        </p:spPr>
        <p:txBody>
          <a:bodyPr>
            <a:noAutofit/>
          </a:bodyPr>
          <a:lstStyle/>
          <a:p>
            <a:pPr hangingPunct="0">
              <a:spcBef>
                <a:spcPts val="1800"/>
              </a:spcBef>
            </a:pPr>
            <a:r>
              <a:rPr lang="en-US" sz="2000" dirty="0"/>
              <a:t>Georges, F. , Poumay, M. , &amp; Tardif, J. (2014). </a:t>
            </a:r>
            <a:r>
              <a:rPr lang="en-US" sz="2000" i="1" dirty="0"/>
              <a:t>Comment </a:t>
            </a:r>
            <a:r>
              <a:rPr lang="en-US" sz="2000" i="1" dirty="0" err="1"/>
              <a:t>appréhender</a:t>
            </a:r>
            <a:r>
              <a:rPr lang="en-US" sz="2000" i="1" dirty="0"/>
              <a:t> la </a:t>
            </a:r>
            <a:r>
              <a:rPr lang="en-US" sz="2000" i="1" dirty="0" err="1"/>
              <a:t>complexite</a:t>
            </a:r>
            <a:r>
              <a:rPr lang="en-US" sz="2000" i="1" dirty="0"/>
              <a:t>́ </a:t>
            </a:r>
            <a:r>
              <a:rPr lang="en-US" sz="2000" i="1" dirty="0" err="1"/>
              <a:t>inhérente</a:t>
            </a:r>
            <a:r>
              <a:rPr lang="en-US" sz="2000" i="1" dirty="0"/>
              <a:t> aux </a:t>
            </a:r>
            <a:r>
              <a:rPr lang="en-US" sz="2000" i="1" dirty="0" err="1"/>
              <a:t>compétences</a:t>
            </a:r>
            <a:r>
              <a:rPr lang="en-US" sz="2000" i="1" dirty="0"/>
              <a:t> ? </a:t>
            </a:r>
            <a:r>
              <a:rPr lang="en-US" sz="2000" i="1" dirty="0" err="1"/>
              <a:t>Recherche</a:t>
            </a:r>
            <a:r>
              <a:rPr lang="en-US" sz="2000" i="1" dirty="0"/>
              <a:t> </a:t>
            </a:r>
            <a:r>
              <a:rPr lang="en-US" sz="2000" i="1" dirty="0" err="1"/>
              <a:t>exploratoire</a:t>
            </a:r>
            <a:r>
              <a:rPr lang="en-US" sz="2000" i="1" dirty="0"/>
              <a:t> </a:t>
            </a:r>
            <a:r>
              <a:rPr lang="en-US" sz="2000" i="1" dirty="0" err="1"/>
              <a:t>sur</a:t>
            </a:r>
            <a:r>
              <a:rPr lang="en-US" sz="2000" i="1" dirty="0"/>
              <a:t> les </a:t>
            </a:r>
            <a:r>
              <a:rPr lang="en-US" sz="2000" i="1" dirty="0" err="1"/>
              <a:t>preuves</a:t>
            </a:r>
            <a:r>
              <a:rPr lang="en-US" sz="2000" i="1" dirty="0"/>
              <a:t> de la </a:t>
            </a:r>
            <a:r>
              <a:rPr lang="en-US" sz="2000" i="1" dirty="0" err="1"/>
              <a:t>compétence</a:t>
            </a:r>
            <a:r>
              <a:rPr lang="en-US" sz="2000" i="1" dirty="0"/>
              <a:t> et </a:t>
            </a:r>
            <a:r>
              <a:rPr lang="en-US" sz="2000" i="1" dirty="0" err="1"/>
              <a:t>sur</a:t>
            </a:r>
            <a:r>
              <a:rPr lang="en-US" sz="2000" i="1" dirty="0"/>
              <a:t> les </a:t>
            </a:r>
            <a:r>
              <a:rPr lang="en-US" sz="2000" i="1" dirty="0" err="1"/>
              <a:t>critères</a:t>
            </a:r>
            <a:r>
              <a:rPr lang="en-US" sz="2000" i="1" dirty="0"/>
              <a:t> de son </a:t>
            </a:r>
            <a:r>
              <a:rPr lang="en-US" sz="2000" i="1" dirty="0" err="1"/>
              <a:t>évaluation</a:t>
            </a:r>
            <a:r>
              <a:rPr lang="en-US" sz="2000" dirty="0"/>
              <a:t>. </a:t>
            </a:r>
            <a:r>
              <a:rPr lang="en-US" sz="2000" dirty="0" err="1"/>
              <a:t>Conférence</a:t>
            </a:r>
            <a:r>
              <a:rPr lang="en-US" sz="2000" dirty="0"/>
              <a:t> </a:t>
            </a:r>
            <a:r>
              <a:rPr lang="en-US" sz="2000" dirty="0" err="1"/>
              <a:t>présentée</a:t>
            </a:r>
            <a:r>
              <a:rPr lang="en-US" sz="2000" dirty="0"/>
              <a:t> au 28ème </a:t>
            </a:r>
            <a:r>
              <a:rPr lang="en-US" sz="2000" dirty="0" err="1"/>
              <a:t>congrès</a:t>
            </a:r>
            <a:r>
              <a:rPr lang="en-US" sz="2000" dirty="0"/>
              <a:t> de </a:t>
            </a:r>
            <a:r>
              <a:rPr lang="en-US" sz="2000" dirty="0" err="1"/>
              <a:t>l’AIPU</a:t>
            </a:r>
            <a:r>
              <a:rPr lang="en-US" sz="2000" dirty="0"/>
              <a:t> : </a:t>
            </a:r>
            <a:r>
              <a:rPr lang="en-US" sz="2000" dirty="0" err="1"/>
              <a:t>Pédagogie</a:t>
            </a:r>
            <a:r>
              <a:rPr lang="en-US" sz="2000" dirty="0"/>
              <a:t> </a:t>
            </a:r>
            <a:r>
              <a:rPr lang="en-US" sz="2000" dirty="0" err="1"/>
              <a:t>universitaire</a:t>
            </a:r>
            <a:r>
              <a:rPr lang="en-US" sz="2000" dirty="0"/>
              <a:t> : entre </a:t>
            </a:r>
            <a:r>
              <a:rPr lang="en-US" sz="2000" dirty="0" err="1"/>
              <a:t>recherche</a:t>
            </a:r>
            <a:r>
              <a:rPr lang="en-US" sz="2000" dirty="0"/>
              <a:t> et </a:t>
            </a:r>
            <a:r>
              <a:rPr lang="en-US" sz="2000" dirty="0" err="1"/>
              <a:t>enseignement</a:t>
            </a:r>
            <a:r>
              <a:rPr lang="en-US" sz="2000" dirty="0"/>
              <a:t>, Mons.</a:t>
            </a:r>
            <a:endParaRPr lang="fr-BE" sz="2000" dirty="0">
              <a:latin typeface="Calibri" pitchFamily="34" charset="0"/>
              <a:cs typeface="Calibri" pitchFamily="34" charset="0"/>
            </a:endParaRPr>
          </a:p>
          <a:p>
            <a:pPr hangingPunct="0">
              <a:spcBef>
                <a:spcPts val="1800"/>
              </a:spcBef>
            </a:pPr>
            <a:r>
              <a:rPr lang="en-US" sz="2000" dirty="0" err="1" smtClean="0"/>
              <a:t>Maillart</a:t>
            </a:r>
            <a:r>
              <a:rPr lang="en-US" sz="2000" dirty="0"/>
              <a:t>, C., </a:t>
            </a:r>
            <a:r>
              <a:rPr lang="en-US" sz="2000" dirty="0" err="1"/>
              <a:t>Sadzot</a:t>
            </a:r>
            <a:r>
              <a:rPr lang="en-US" sz="2000" dirty="0"/>
              <a:t>, A. &amp; </a:t>
            </a:r>
            <a:r>
              <a:rPr lang="en-US" sz="2000" dirty="0" err="1"/>
              <a:t>Grevesse</a:t>
            </a:r>
            <a:r>
              <a:rPr lang="en-US" sz="2000" dirty="0"/>
              <a:t>, P. (2010). Elaboration d'un </a:t>
            </a:r>
            <a:r>
              <a:rPr lang="en-US" sz="2000" dirty="0" err="1"/>
              <a:t>référentiel</a:t>
            </a:r>
            <a:r>
              <a:rPr lang="en-US" sz="2000" dirty="0"/>
              <a:t> de </a:t>
            </a:r>
            <a:r>
              <a:rPr lang="en-US" sz="2000" dirty="0" err="1"/>
              <a:t>compétence</a:t>
            </a:r>
            <a:r>
              <a:rPr lang="en-US" sz="2000" dirty="0"/>
              <a:t> en </a:t>
            </a:r>
            <a:r>
              <a:rPr lang="en-US" sz="2000" dirty="0" err="1"/>
              <a:t>logopédie</a:t>
            </a:r>
            <a:r>
              <a:rPr lang="en-US" sz="2000" dirty="0"/>
              <a:t>/</a:t>
            </a:r>
            <a:r>
              <a:rPr lang="en-US" sz="2000" dirty="0" err="1"/>
              <a:t>orthophonie</a:t>
            </a:r>
            <a:r>
              <a:rPr lang="en-US" sz="2000" dirty="0"/>
              <a:t>. In A., </a:t>
            </a:r>
            <a:r>
              <a:rPr lang="en-US" sz="2000" dirty="0" err="1"/>
              <a:t>Chiadli</a:t>
            </a:r>
            <a:r>
              <a:rPr lang="en-US" sz="2000" dirty="0"/>
              <a:t> (Ed.), </a:t>
            </a:r>
            <a:r>
              <a:rPr lang="en-US" sz="2000" i="1" dirty="0" err="1"/>
              <a:t>Réformes</a:t>
            </a:r>
            <a:r>
              <a:rPr lang="en-US" sz="2000" i="1" dirty="0"/>
              <a:t> et </a:t>
            </a:r>
            <a:r>
              <a:rPr lang="en-US" sz="2000" i="1" dirty="0" err="1"/>
              <a:t>Changements</a:t>
            </a:r>
            <a:r>
              <a:rPr lang="en-US" sz="2000" i="1" dirty="0"/>
              <a:t> </a:t>
            </a:r>
            <a:r>
              <a:rPr lang="en-US" sz="2000" i="1" dirty="0" err="1"/>
              <a:t>Pédagogiques</a:t>
            </a:r>
            <a:r>
              <a:rPr lang="en-US" sz="2000" i="1" dirty="0"/>
              <a:t> </a:t>
            </a:r>
            <a:r>
              <a:rPr lang="en-US" sz="2000" i="1" dirty="0" err="1"/>
              <a:t>dans</a:t>
            </a:r>
            <a:r>
              <a:rPr lang="en-US" sz="2000" i="1" dirty="0"/>
              <a:t> </a:t>
            </a:r>
            <a:r>
              <a:rPr lang="en-US" sz="2000" i="1" dirty="0" err="1"/>
              <a:t>l’Enseignement</a:t>
            </a:r>
            <a:r>
              <a:rPr lang="en-US" sz="2000" i="1" dirty="0"/>
              <a:t> </a:t>
            </a:r>
            <a:r>
              <a:rPr lang="en-US" sz="2000" i="1" dirty="0" err="1"/>
              <a:t>Supérieur</a:t>
            </a:r>
            <a:r>
              <a:rPr lang="en-US" sz="2000" dirty="0"/>
              <a:t> (DVD). Rabat, </a:t>
            </a:r>
            <a:r>
              <a:rPr lang="en-US" sz="2000" dirty="0" err="1"/>
              <a:t>Maroc</a:t>
            </a:r>
            <a:r>
              <a:rPr lang="en-US" sz="2000" dirty="0"/>
              <a:t>. </a:t>
            </a:r>
            <a:endParaRPr lang="fr-BE" sz="2000" b="1" dirty="0"/>
          </a:p>
          <a:p>
            <a:pPr hangingPunct="0">
              <a:spcBef>
                <a:spcPts val="1800"/>
              </a:spcBef>
            </a:pPr>
            <a:r>
              <a:rPr lang="fr-FR" sz="2000" dirty="0" err="1" smtClean="0"/>
              <a:t>Prégent</a:t>
            </a:r>
            <a:r>
              <a:rPr lang="fr-FR" sz="2000" dirty="0" smtClean="0"/>
              <a:t>, R., Bernard, H., &amp; </a:t>
            </a:r>
            <a:r>
              <a:rPr lang="fr-FR" sz="2000" dirty="0" err="1" smtClean="0"/>
              <a:t>Kozanitis</a:t>
            </a:r>
            <a:r>
              <a:rPr lang="fr-FR" sz="2000" dirty="0" smtClean="0"/>
              <a:t>, A. (2009). </a:t>
            </a:r>
            <a:r>
              <a:rPr lang="fr-FR" sz="2000" i="1" dirty="0" smtClean="0"/>
              <a:t>Enseigner à l'université dans une approche-programme</a:t>
            </a:r>
            <a:r>
              <a:rPr lang="fr-FR" sz="2000" dirty="0" smtClean="0"/>
              <a:t>. Montréal: Presses internationales Polytechnique.</a:t>
            </a:r>
            <a:endParaRPr lang="fr-BE" sz="2000" dirty="0" smtClean="0"/>
          </a:p>
          <a:p>
            <a:pPr hangingPunct="0">
              <a:spcBef>
                <a:spcPts val="1800"/>
              </a:spcBef>
            </a:pPr>
            <a:r>
              <a:rPr lang="fr-FR" sz="2000" dirty="0" err="1"/>
              <a:t>Scallon</a:t>
            </a:r>
            <a:r>
              <a:rPr lang="fr-FR" sz="2000" dirty="0"/>
              <a:t>, G. (2015). </a:t>
            </a:r>
            <a:r>
              <a:rPr lang="fr-FR" sz="2000" i="1" dirty="0"/>
              <a:t>Des savoirs aux compétences. </a:t>
            </a:r>
            <a:r>
              <a:rPr lang="fr-FR" sz="2000" dirty="0"/>
              <a:t>Louvain-la-Neuve, Belgique : De Boeck.</a:t>
            </a:r>
          </a:p>
          <a:p>
            <a:pPr hangingPunct="0">
              <a:spcBef>
                <a:spcPts val="1800"/>
              </a:spcBef>
            </a:pPr>
            <a:r>
              <a:rPr lang="fr-FR" sz="2000" dirty="0" smtClean="0"/>
              <a:t>Tardif, J. (2006). </a:t>
            </a:r>
            <a:r>
              <a:rPr lang="fr-FR" sz="2000" i="1" dirty="0" smtClean="0"/>
              <a:t>L’évaluation des compétences : Documenter le parcours de développement</a:t>
            </a:r>
            <a:r>
              <a:rPr lang="fr-FR" sz="2000" dirty="0" smtClean="0"/>
              <a:t>. Montréal, Canada: </a:t>
            </a:r>
            <a:r>
              <a:rPr lang="fr-FR" sz="2000" dirty="0" err="1" smtClean="0"/>
              <a:t>Chenelière</a:t>
            </a:r>
            <a:r>
              <a:rPr lang="fr-FR" sz="2000" dirty="0" smtClean="0"/>
              <a:t> Education.</a:t>
            </a:r>
            <a:endParaRPr lang="fr-BE" sz="2000" dirty="0"/>
          </a:p>
        </p:txBody>
      </p:sp>
    </p:spTree>
    <p:extLst>
      <p:ext uri="{BB962C8B-B14F-4D97-AF65-F5344CB8AC3E}">
        <p14:creationId xmlns:p14="http://schemas.microsoft.com/office/powerpoint/2010/main" val="2948687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2132856"/>
            <a:ext cx="9144000" cy="1368152"/>
          </a:xfrm>
        </p:spPr>
        <p:txBody>
          <a:bodyPr>
            <a:normAutofit/>
          </a:bodyPr>
          <a:lstStyle/>
          <a:p>
            <a:pPr algn="ctr">
              <a:spcBef>
                <a:spcPts val="3600"/>
              </a:spcBef>
            </a:pPr>
            <a:r>
              <a:rPr lang="fr-BE" sz="3600" dirty="0" smtClean="0">
                <a:solidFill>
                  <a:srgbClr val="E49E0B"/>
                </a:solidFill>
              </a:rPr>
              <a:t>Former </a:t>
            </a:r>
            <a:r>
              <a:rPr lang="fr-BE" sz="3600" dirty="0">
                <a:solidFill>
                  <a:srgbClr val="E49E0B"/>
                </a:solidFill>
              </a:rPr>
              <a:t>le formateur : </a:t>
            </a:r>
            <a:r>
              <a:rPr lang="fr-BE" sz="3600" dirty="0" smtClean="0">
                <a:solidFill>
                  <a:srgbClr val="E49E0B"/>
                </a:solidFill>
              </a:rPr>
              <a:t/>
            </a:r>
            <a:br>
              <a:rPr lang="fr-BE" sz="3600" dirty="0" smtClean="0">
                <a:solidFill>
                  <a:srgbClr val="E49E0B"/>
                </a:solidFill>
              </a:rPr>
            </a:br>
            <a:r>
              <a:rPr lang="fr-BE" sz="3600" dirty="0" smtClean="0">
                <a:solidFill>
                  <a:srgbClr val="E49E0B"/>
                </a:solidFill>
              </a:rPr>
              <a:t>en </a:t>
            </a:r>
            <a:r>
              <a:rPr lang="fr-BE" sz="3600" dirty="0">
                <a:solidFill>
                  <a:srgbClr val="E49E0B"/>
                </a:solidFill>
              </a:rPr>
              <a:t>quoi et avec quel succès ? </a:t>
            </a:r>
            <a:endParaRPr lang="fr-BE" sz="2000" dirty="0">
              <a:solidFill>
                <a:srgbClr val="E49E0B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5229200"/>
            <a:ext cx="9144000" cy="936104"/>
          </a:xfrm>
        </p:spPr>
        <p:txBody>
          <a:bodyPr>
            <a:normAutofit/>
          </a:bodyPr>
          <a:lstStyle/>
          <a:p>
            <a:r>
              <a:rPr lang="fr-BE" sz="2800" dirty="0" smtClean="0"/>
              <a:t>Prof. Marianne Poumay</a:t>
            </a:r>
            <a:endParaRPr lang="fr-BE" sz="1800" dirty="0" smtClean="0"/>
          </a:p>
          <a:p>
            <a:r>
              <a:rPr lang="fr-BE" sz="1800" dirty="0" smtClean="0"/>
              <a:t>LabSET, Université de Liège, Belgique</a:t>
            </a:r>
          </a:p>
          <a:p>
            <a:endParaRPr lang="fr-BE" sz="2800" dirty="0"/>
          </a:p>
          <a:p>
            <a:pPr algn="l"/>
            <a:endParaRPr lang="fr-BE" sz="2800" dirty="0"/>
          </a:p>
          <a:p>
            <a:pPr algn="l"/>
            <a:endParaRPr lang="fr-BE" sz="2800" dirty="0"/>
          </a:p>
        </p:txBody>
      </p:sp>
      <p:sp>
        <p:nvSpPr>
          <p:cNvPr id="8" name="Rectangle 7"/>
          <p:cNvSpPr/>
          <p:nvPr/>
        </p:nvSpPr>
        <p:spPr>
          <a:xfrm>
            <a:off x="35496" y="6237313"/>
            <a:ext cx="2271124" cy="62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Rectangle 9"/>
          <p:cNvSpPr/>
          <p:nvPr/>
        </p:nvSpPr>
        <p:spPr>
          <a:xfrm>
            <a:off x="0" y="6309320"/>
            <a:ext cx="9144000" cy="58477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fr-BE" sz="1600" b="1" dirty="0" smtClean="0">
                <a:solidFill>
                  <a:schemeClr val="bg1">
                    <a:lumMod val="50000"/>
                  </a:schemeClr>
                </a:solidFill>
              </a:rPr>
              <a:t>Publications consultables et téléchargeables (gratuitement) par le catalogue en ligne de l’ULg à l’adresse 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http://orbi.ulg.ac.be/</a:t>
            </a:r>
            <a:endParaRPr lang="fr-BE" sz="16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Image 8" descr="Capture d’écran 2016-11-23 à 16.57.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916832"/>
          </a:xfrm>
          <a:prstGeom prst="rect">
            <a:avLst/>
          </a:prstGeom>
        </p:spPr>
      </p:pic>
      <p:sp>
        <p:nvSpPr>
          <p:cNvPr id="12" name="Titre 1"/>
          <p:cNvSpPr txBox="1">
            <a:spLocks/>
          </p:cNvSpPr>
          <p:nvPr/>
        </p:nvSpPr>
        <p:spPr>
          <a:xfrm>
            <a:off x="13155" y="3645024"/>
            <a:ext cx="9144000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Impact" pitchFamily="34" charset="0"/>
                <a:ea typeface="+mj-ea"/>
                <a:cs typeface="+mj-cs"/>
              </a:defRPr>
            </a:lvl1pPr>
          </a:lstStyle>
          <a:p>
            <a:pPr algn="ctr">
              <a:spcBef>
                <a:spcPts val="3600"/>
              </a:spcBef>
            </a:pPr>
            <a:r>
              <a:rPr lang="fr-BE" sz="5400" b="1" dirty="0" smtClean="0">
                <a:solidFill>
                  <a:srgbClr val="E49E0B"/>
                </a:solidFill>
                <a:latin typeface="Bradley Hand Bold"/>
                <a:cs typeface="Bradley Hand Bold"/>
              </a:rPr>
              <a:t>Merci de votre attention !</a:t>
            </a:r>
            <a:endParaRPr lang="fr-BE" sz="3600" b="1" dirty="0">
              <a:solidFill>
                <a:srgbClr val="E49E0B"/>
              </a:solidFill>
              <a:latin typeface="Bradley Hand Bold"/>
              <a:cs typeface="Bradley Hand Bold"/>
            </a:endParaRPr>
          </a:p>
        </p:txBody>
      </p:sp>
    </p:spTree>
    <p:extLst>
      <p:ext uri="{BB962C8B-B14F-4D97-AF65-F5344CB8AC3E}">
        <p14:creationId xmlns:p14="http://schemas.microsoft.com/office/powerpoint/2010/main" val="3558602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1520" y="-18256"/>
            <a:ext cx="8229600" cy="1143000"/>
          </a:xfrm>
        </p:spPr>
        <p:txBody>
          <a:bodyPr/>
          <a:lstStyle/>
          <a:p>
            <a:pPr algn="l"/>
            <a:r>
              <a:rPr lang="fr-BE" dirty="0" smtClean="0">
                <a:latin typeface="Impact" pitchFamily="34" charset="0"/>
              </a:rPr>
              <a:t>Cadres de référence</a:t>
            </a:r>
            <a:endParaRPr lang="fr-BE" dirty="0"/>
          </a:p>
        </p:txBody>
      </p:sp>
      <p:pic>
        <p:nvPicPr>
          <p:cNvPr id="4" name="Picture 3" descr="http://myboox.f6m.fr/images/livres/reference/0002/15/l-evaluation-des-competences-documenter-le-parcours-de-developpement-jacques-tardif-9782765010050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7" y="1340769"/>
            <a:ext cx="2686072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mage1.archambault.ca/2/B/D/7/JLI2873143.1341390031.580x5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1340769"/>
            <a:ext cx="2783351" cy="4032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043608" y="5589240"/>
            <a:ext cx="1435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dirty="0" smtClean="0"/>
              <a:t>Tardif, 2006</a:t>
            </a:r>
            <a:endParaRPr lang="fr-BE" sz="2000" dirty="0"/>
          </a:p>
        </p:txBody>
      </p:sp>
      <p:sp>
        <p:nvSpPr>
          <p:cNvPr id="7" name="ZoneTexte 6"/>
          <p:cNvSpPr txBox="1"/>
          <p:nvPr/>
        </p:nvSpPr>
        <p:spPr>
          <a:xfrm>
            <a:off x="3491880" y="5589240"/>
            <a:ext cx="2221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dirty="0" smtClean="0"/>
              <a:t>Prégent et al., 2009</a:t>
            </a:r>
            <a:endParaRPr lang="fr-BE" sz="20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192" y="1340769"/>
            <a:ext cx="2688298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ZoneTexte 8"/>
          <p:cNvSpPr txBox="1"/>
          <p:nvPr/>
        </p:nvSpPr>
        <p:spPr>
          <a:xfrm>
            <a:off x="6804248" y="5589240"/>
            <a:ext cx="15634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dirty="0" smtClean="0"/>
              <a:t>Scallon, 2015</a:t>
            </a:r>
            <a:endParaRPr lang="fr-BE" sz="2000" dirty="0"/>
          </a:p>
        </p:txBody>
      </p:sp>
    </p:spTree>
    <p:extLst>
      <p:ext uri="{BB962C8B-B14F-4D97-AF65-F5344CB8AC3E}">
        <p14:creationId xmlns:p14="http://schemas.microsoft.com/office/powerpoint/2010/main" val="875045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44624"/>
            <a:ext cx="8208912" cy="1143000"/>
          </a:xfrm>
        </p:spPr>
        <p:txBody>
          <a:bodyPr>
            <a:noAutofit/>
          </a:bodyPr>
          <a:lstStyle/>
          <a:p>
            <a:r>
              <a:rPr lang="fr-FR" sz="3200" dirty="0" smtClean="0"/>
              <a:t>Exemple d’une compétence :</a:t>
            </a:r>
            <a:br>
              <a:rPr lang="fr-FR" sz="3200" dirty="0" smtClean="0"/>
            </a:br>
            <a:r>
              <a:rPr lang="fr-FR" sz="2800" dirty="0" smtClean="0"/>
              <a:t>Chez l’</a:t>
            </a:r>
            <a:r>
              <a:rPr lang="fr-FR" sz="2800" dirty="0"/>
              <a:t>a</a:t>
            </a:r>
            <a:r>
              <a:rPr lang="fr-FR" sz="2800" dirty="0" smtClean="0"/>
              <a:t>gent de développement territorial durable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98438" indent="0">
              <a:buNone/>
            </a:pPr>
            <a:r>
              <a:rPr lang="fr-FR" sz="2000" dirty="0"/>
              <a:t>Concevoir un projet de développement territorial durable au niveau local </a:t>
            </a:r>
          </a:p>
          <a:p>
            <a:pPr lvl="1">
              <a:buFont typeface="Arial"/>
              <a:buChar char="•"/>
            </a:pPr>
            <a:r>
              <a:rPr lang="fr-FR" sz="2000" dirty="0"/>
              <a:t>en cohérence avec les </a:t>
            </a:r>
            <a:r>
              <a:rPr lang="fr-FR" sz="2000" b="1" dirty="0">
                <a:solidFill>
                  <a:srgbClr val="0E698C"/>
                </a:solidFill>
              </a:rPr>
              <a:t>politiques</a:t>
            </a:r>
            <a:r>
              <a:rPr lang="fr-FR" sz="2000" dirty="0"/>
              <a:t> régionales, nationales et internationales, </a:t>
            </a:r>
          </a:p>
          <a:p>
            <a:pPr lvl="1">
              <a:buFont typeface="Arial"/>
              <a:buChar char="•"/>
            </a:pPr>
            <a:r>
              <a:rPr lang="fr-FR" sz="2000" dirty="0"/>
              <a:t>en entrant dans une logique de gouvernance locale basée sur la </a:t>
            </a:r>
            <a:r>
              <a:rPr lang="fr-FR" sz="2000" b="1" dirty="0">
                <a:solidFill>
                  <a:srgbClr val="0E698C"/>
                </a:solidFill>
              </a:rPr>
              <a:t>concertation</a:t>
            </a:r>
            <a:r>
              <a:rPr lang="fr-FR" sz="2000" dirty="0"/>
              <a:t> des acteurs du terrain et des bénéficiaires, </a:t>
            </a:r>
          </a:p>
          <a:p>
            <a:pPr lvl="1">
              <a:buFont typeface="Arial"/>
              <a:buChar char="•"/>
            </a:pPr>
            <a:r>
              <a:rPr lang="fr-FR" sz="2000" dirty="0"/>
              <a:t>en nouant des partenariats qui garantissent à long terme la </a:t>
            </a:r>
            <a:r>
              <a:rPr lang="fr-FR" sz="2000" b="1" dirty="0">
                <a:solidFill>
                  <a:srgbClr val="0E698C"/>
                </a:solidFill>
              </a:rPr>
              <a:t>pérennité</a:t>
            </a:r>
            <a:r>
              <a:rPr lang="fr-FR" sz="2000" dirty="0"/>
              <a:t> du projet et son autonomie technique et financière.</a:t>
            </a:r>
          </a:p>
          <a:p>
            <a:endParaRPr lang="fr-FR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60C8-58A2-2B43-A3DD-BB614F16FDC7}" type="slidenum">
              <a:rPr lang="fr-FR" smtClean="0"/>
              <a:t>4</a:t>
            </a:fld>
            <a:endParaRPr lang="fr-FR"/>
          </a:p>
        </p:txBody>
      </p:sp>
      <p:pic>
        <p:nvPicPr>
          <p:cNvPr id="5" name="Image 4" descr="DSC0007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3933056"/>
            <a:ext cx="3585259" cy="2382387"/>
          </a:xfrm>
          <a:prstGeom prst="rect">
            <a:avLst/>
          </a:prstGeom>
        </p:spPr>
      </p:pic>
      <p:pic>
        <p:nvPicPr>
          <p:cNvPr id="6" name="Image 5" descr="DSC00076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7752" y="3933056"/>
            <a:ext cx="3574787" cy="23754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236296" y="908720"/>
            <a:ext cx="159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err="1">
                <a:ln>
                  <a:solidFill>
                    <a:srgbClr val="000000"/>
                  </a:solidFill>
                </a:ln>
                <a:solidFill>
                  <a:schemeClr val="bg1"/>
                </a:solidFill>
              </a:rPr>
              <a:t>Demeter</a:t>
            </a:r>
            <a:r>
              <a:rPr lang="fr-FR" b="1" dirty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</a:rPr>
              <a:t>, </a:t>
            </a:r>
            <a:r>
              <a:rPr lang="fr-FR" b="1" dirty="0" smtClean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</a:rPr>
              <a:t>2014</a:t>
            </a:r>
            <a:endParaRPr lang="fr-FR" b="1" dirty="0">
              <a:ln>
                <a:solidFill>
                  <a:srgbClr val="000000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79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Image 3" descr="Capture d’écran 2014-05-20 à 19.04.06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340"/>
          <a:stretch/>
        </p:blipFill>
        <p:spPr bwMode="auto">
          <a:xfrm>
            <a:off x="51819" y="1683270"/>
            <a:ext cx="9056685" cy="4698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395536" y="485800"/>
            <a:ext cx="82296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z="3200" dirty="0" smtClean="0">
                <a:latin typeface="Impact"/>
                <a:cs typeface="Impact"/>
              </a:rPr>
              <a:t>Exemple d’un programme en 5 compétences :</a:t>
            </a:r>
            <a:br>
              <a:rPr lang="fr-FR" sz="3200" dirty="0" smtClean="0">
                <a:latin typeface="Impact"/>
                <a:cs typeface="Impact"/>
              </a:rPr>
            </a:br>
            <a:r>
              <a:rPr lang="fr-FR" sz="2800" dirty="0" smtClean="0">
                <a:latin typeface="Impact"/>
                <a:cs typeface="Impact"/>
              </a:rPr>
              <a:t>Logopède / orthophoniste (Master)</a:t>
            </a:r>
            <a:br>
              <a:rPr lang="fr-FR" sz="2800" dirty="0" smtClean="0">
                <a:latin typeface="Impact"/>
                <a:cs typeface="Impact"/>
              </a:rPr>
            </a:b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Christelle Maillart, ULG </a:t>
            </a:r>
            <a:r>
              <a:rPr lang="fr-FR" sz="2400" dirty="0" smtClean="0">
                <a:solidFill>
                  <a:srgbClr val="FFFFFF"/>
                </a:solidFill>
              </a:rPr>
              <a:t>et al., 2010</a:t>
            </a:r>
            <a:br>
              <a:rPr lang="fr-FR" sz="2400" dirty="0" smtClean="0">
                <a:solidFill>
                  <a:srgbClr val="FFFFFF"/>
                </a:solidFill>
              </a:rPr>
            </a:br>
            <a:endParaRPr lang="fr-FR" sz="3200" dirty="0">
              <a:solidFill>
                <a:srgbClr val="FFFFFF"/>
              </a:solidFill>
              <a:latin typeface="Impact"/>
              <a:cs typeface="Impact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0793D-B382-194C-B8F2-9B19FD5097D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571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250824" y="188640"/>
            <a:ext cx="8785672" cy="675928"/>
          </a:xfrm>
          <a:noFill/>
          <a:ln/>
        </p:spPr>
        <p:txBody>
          <a:bodyPr>
            <a:noAutofit/>
          </a:bodyPr>
          <a:lstStyle/>
          <a:p>
            <a:pPr algn="l"/>
            <a:r>
              <a:rPr lang="fr-BE" sz="3600" b="1" dirty="0">
                <a:latin typeface="Impact"/>
                <a:cs typeface="Impact"/>
              </a:rPr>
              <a:t>E</a:t>
            </a:r>
            <a:r>
              <a:rPr lang="fr-BE" sz="3600" b="1" dirty="0" smtClean="0">
                <a:latin typeface="Impact"/>
                <a:cs typeface="Impact"/>
              </a:rPr>
              <a:t>valuation par portfolio </a:t>
            </a:r>
            <a:r>
              <a:rPr lang="fr-BE" sz="3200" b="1" dirty="0" smtClean="0">
                <a:latin typeface="Impact"/>
                <a:cs typeface="Impact"/>
              </a:rPr>
              <a:t>papier / électronique</a:t>
            </a:r>
            <a:endParaRPr lang="en-GB" sz="3200" dirty="0">
              <a:latin typeface="Impact"/>
              <a:cs typeface="Impact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3990528"/>
            <a:ext cx="4968552" cy="10611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 10" descr="Capture d’écran 2014-03-27 à 18.53.3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3" y="5266215"/>
            <a:ext cx="5472607" cy="971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 descr="IMG_638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8712968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Image 1" descr="Capture d’écran 2014-04-29 à 12.38.2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5285527"/>
            <a:ext cx="2679700" cy="917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e 2" descr="Capture d’écran 2014-04-29 à 12.50.56.p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7492" y="5301208"/>
            <a:ext cx="947373" cy="936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 3" descr="Capture d’écran 2016-11-23 à 21.57.5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5" y="3979670"/>
            <a:ext cx="3384375" cy="1071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3917499"/>
      </p:ext>
    </p:extLst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5508104" cy="5832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ZoneTexte 5"/>
          <p:cNvSpPr txBox="1"/>
          <p:nvPr/>
        </p:nvSpPr>
        <p:spPr>
          <a:xfrm>
            <a:off x="5796136" y="260648"/>
            <a:ext cx="334786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u="sng" dirty="0" smtClean="0"/>
              <a:t>Exemple de trace</a:t>
            </a:r>
            <a:r>
              <a:rPr lang="fr-BE" sz="2400" dirty="0" smtClean="0"/>
              <a:t> :</a:t>
            </a:r>
          </a:p>
          <a:p>
            <a:endParaRPr lang="fr-BE" sz="2400" dirty="0" smtClean="0"/>
          </a:p>
          <a:p>
            <a:r>
              <a:rPr lang="fr-BE" sz="2400" dirty="0" smtClean="0"/>
              <a:t>le </a:t>
            </a:r>
            <a:r>
              <a:rPr lang="fr-BE" sz="2400" u="sng" dirty="0" smtClean="0"/>
              <a:t>film</a:t>
            </a:r>
            <a:r>
              <a:rPr lang="fr-BE" sz="2400" dirty="0" smtClean="0"/>
              <a:t> d’une partie de la séance de formation</a:t>
            </a:r>
          </a:p>
          <a:p>
            <a:r>
              <a:rPr lang="fr-BE" sz="2400" dirty="0" smtClean="0"/>
              <a:t>+</a:t>
            </a:r>
          </a:p>
          <a:p>
            <a:r>
              <a:rPr lang="fr-BE" sz="2400" dirty="0" smtClean="0"/>
              <a:t>les </a:t>
            </a:r>
            <a:r>
              <a:rPr lang="fr-BE" sz="2400" u="sng" dirty="0" smtClean="0"/>
              <a:t>explications</a:t>
            </a:r>
            <a:r>
              <a:rPr lang="fr-BE" sz="2400" dirty="0" smtClean="0"/>
              <a:t> du formateur participant</a:t>
            </a:r>
          </a:p>
          <a:p>
            <a:endParaRPr lang="fr-BE" sz="2400" dirty="0" smtClean="0"/>
          </a:p>
          <a:p>
            <a:endParaRPr lang="fr-BE" sz="2400" dirty="0"/>
          </a:p>
          <a:p>
            <a:r>
              <a:rPr lang="fr-BE" sz="2400" b="1" dirty="0" smtClean="0"/>
              <a:t>Un </a:t>
            </a:r>
            <a:r>
              <a:rPr lang="fr-BE" sz="2400" b="1" u="sng" dirty="0" smtClean="0"/>
              <a:t>faisceau</a:t>
            </a:r>
            <a:r>
              <a:rPr lang="fr-BE" sz="2400" b="1" dirty="0" smtClean="0"/>
              <a:t> de traces est nécessaire pour  constituer une preuve</a:t>
            </a:r>
          </a:p>
          <a:p>
            <a:endParaRPr lang="fr-BE" dirty="0" smtClean="0"/>
          </a:p>
          <a:p>
            <a:r>
              <a:rPr lang="fr-BE" dirty="0" smtClean="0"/>
              <a:t>(Georges, Poumay &amp;Tardif, 2014)</a:t>
            </a:r>
            <a:endParaRPr lang="fr-BE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3707904" y="5445224"/>
            <a:ext cx="2160239" cy="720080"/>
          </a:xfrm>
        </p:spPr>
        <p:txBody>
          <a:bodyPr>
            <a:normAutofit/>
          </a:bodyPr>
          <a:lstStyle/>
          <a:p>
            <a:r>
              <a:rPr lang="fr-BE" sz="2400" dirty="0" smtClean="0"/>
              <a:t>Julien Lefebvre</a:t>
            </a:r>
            <a:endParaRPr lang="fr-BE" sz="2400" dirty="0"/>
          </a:p>
        </p:txBody>
      </p:sp>
    </p:spTree>
    <p:extLst>
      <p:ext uri="{BB962C8B-B14F-4D97-AF65-F5344CB8AC3E}">
        <p14:creationId xmlns:p14="http://schemas.microsoft.com/office/powerpoint/2010/main" val="397985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403648" y="2234143"/>
            <a:ext cx="7755014" cy="3931161"/>
          </a:xfrm>
          <a:prstGeom prst="roundRect">
            <a:avLst/>
          </a:prstGeom>
          <a:solidFill>
            <a:srgbClr val="BB1EAA">
              <a:alpha val="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50" name="Forme libre 49"/>
          <p:cNvSpPr/>
          <p:nvPr/>
        </p:nvSpPr>
        <p:spPr>
          <a:xfrm>
            <a:off x="4355976" y="2204864"/>
            <a:ext cx="995506" cy="3513876"/>
          </a:xfrm>
          <a:custGeom>
            <a:avLst/>
            <a:gdLst>
              <a:gd name="connsiteX0" fmla="*/ 512370 w 995506"/>
              <a:gd name="connsiteY0" fmla="*/ 0 h 3695700"/>
              <a:gd name="connsiteX1" fmla="*/ 512370 w 995506"/>
              <a:gd name="connsiteY1" fmla="*/ 177800 h 3695700"/>
              <a:gd name="connsiteX2" fmla="*/ 131370 w 995506"/>
              <a:gd name="connsiteY2" fmla="*/ 241300 h 3695700"/>
              <a:gd name="connsiteX3" fmla="*/ 131370 w 995506"/>
              <a:gd name="connsiteY3" fmla="*/ 381000 h 3695700"/>
              <a:gd name="connsiteX4" fmla="*/ 893370 w 995506"/>
              <a:gd name="connsiteY4" fmla="*/ 393700 h 3695700"/>
              <a:gd name="connsiteX5" fmla="*/ 944170 w 995506"/>
              <a:gd name="connsiteY5" fmla="*/ 546100 h 3695700"/>
              <a:gd name="connsiteX6" fmla="*/ 486970 w 995506"/>
              <a:gd name="connsiteY6" fmla="*/ 609600 h 3695700"/>
              <a:gd name="connsiteX7" fmla="*/ 410770 w 995506"/>
              <a:gd name="connsiteY7" fmla="*/ 965200 h 3695700"/>
              <a:gd name="connsiteX8" fmla="*/ 410770 w 995506"/>
              <a:gd name="connsiteY8" fmla="*/ 1892300 h 3695700"/>
              <a:gd name="connsiteX9" fmla="*/ 42470 w 995506"/>
              <a:gd name="connsiteY9" fmla="*/ 2070100 h 3695700"/>
              <a:gd name="connsiteX10" fmla="*/ 93270 w 995506"/>
              <a:gd name="connsiteY10" fmla="*/ 2209800 h 3695700"/>
              <a:gd name="connsiteX11" fmla="*/ 804470 w 995506"/>
              <a:gd name="connsiteY11" fmla="*/ 2235200 h 3695700"/>
              <a:gd name="connsiteX12" fmla="*/ 753670 w 995506"/>
              <a:gd name="connsiteY12" fmla="*/ 2387600 h 3695700"/>
              <a:gd name="connsiteX13" fmla="*/ 385370 w 995506"/>
              <a:gd name="connsiteY13" fmla="*/ 2438400 h 3695700"/>
              <a:gd name="connsiteX14" fmla="*/ 448870 w 995506"/>
              <a:gd name="connsiteY14" fmla="*/ 2679700 h 3695700"/>
              <a:gd name="connsiteX15" fmla="*/ 461570 w 995506"/>
              <a:gd name="connsiteY15" fmla="*/ 3695700 h 369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95506" h="3695700">
                <a:moveTo>
                  <a:pt x="512370" y="0"/>
                </a:moveTo>
                <a:cubicBezTo>
                  <a:pt x="544120" y="68791"/>
                  <a:pt x="575870" y="137583"/>
                  <a:pt x="512370" y="177800"/>
                </a:cubicBezTo>
                <a:cubicBezTo>
                  <a:pt x="448870" y="218017"/>
                  <a:pt x="194870" y="207433"/>
                  <a:pt x="131370" y="241300"/>
                </a:cubicBezTo>
                <a:cubicBezTo>
                  <a:pt x="67870" y="275167"/>
                  <a:pt x="4370" y="355600"/>
                  <a:pt x="131370" y="381000"/>
                </a:cubicBezTo>
                <a:cubicBezTo>
                  <a:pt x="258370" y="406400"/>
                  <a:pt x="757903" y="366183"/>
                  <a:pt x="893370" y="393700"/>
                </a:cubicBezTo>
                <a:cubicBezTo>
                  <a:pt x="1028837" y="421217"/>
                  <a:pt x="1011903" y="510117"/>
                  <a:pt x="944170" y="546100"/>
                </a:cubicBezTo>
                <a:cubicBezTo>
                  <a:pt x="876437" y="582083"/>
                  <a:pt x="575870" y="539750"/>
                  <a:pt x="486970" y="609600"/>
                </a:cubicBezTo>
                <a:cubicBezTo>
                  <a:pt x="398070" y="679450"/>
                  <a:pt x="423470" y="751417"/>
                  <a:pt x="410770" y="965200"/>
                </a:cubicBezTo>
                <a:cubicBezTo>
                  <a:pt x="398070" y="1178983"/>
                  <a:pt x="472153" y="1708150"/>
                  <a:pt x="410770" y="1892300"/>
                </a:cubicBezTo>
                <a:cubicBezTo>
                  <a:pt x="349387" y="2076450"/>
                  <a:pt x="95387" y="2017183"/>
                  <a:pt x="42470" y="2070100"/>
                </a:cubicBezTo>
                <a:cubicBezTo>
                  <a:pt x="-10447" y="2123017"/>
                  <a:pt x="-33730" y="2182283"/>
                  <a:pt x="93270" y="2209800"/>
                </a:cubicBezTo>
                <a:cubicBezTo>
                  <a:pt x="220270" y="2237317"/>
                  <a:pt x="694403" y="2205567"/>
                  <a:pt x="804470" y="2235200"/>
                </a:cubicBezTo>
                <a:cubicBezTo>
                  <a:pt x="914537" y="2264833"/>
                  <a:pt x="823520" y="2353733"/>
                  <a:pt x="753670" y="2387600"/>
                </a:cubicBezTo>
                <a:cubicBezTo>
                  <a:pt x="683820" y="2421467"/>
                  <a:pt x="436170" y="2389717"/>
                  <a:pt x="385370" y="2438400"/>
                </a:cubicBezTo>
                <a:cubicBezTo>
                  <a:pt x="334570" y="2487083"/>
                  <a:pt x="436170" y="2470150"/>
                  <a:pt x="448870" y="2679700"/>
                </a:cubicBezTo>
                <a:cubicBezTo>
                  <a:pt x="461570" y="2889250"/>
                  <a:pt x="461570" y="3695700"/>
                  <a:pt x="461570" y="3695700"/>
                </a:cubicBezTo>
              </a:path>
            </a:pathLst>
          </a:custGeom>
          <a:ln>
            <a:solidFill>
              <a:srgbClr val="BB1EAA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Forme libre 50"/>
          <p:cNvSpPr/>
          <p:nvPr/>
        </p:nvSpPr>
        <p:spPr>
          <a:xfrm>
            <a:off x="5580112" y="2204864"/>
            <a:ext cx="995506" cy="3513876"/>
          </a:xfrm>
          <a:custGeom>
            <a:avLst/>
            <a:gdLst>
              <a:gd name="connsiteX0" fmla="*/ 512370 w 995506"/>
              <a:gd name="connsiteY0" fmla="*/ 0 h 3695700"/>
              <a:gd name="connsiteX1" fmla="*/ 512370 w 995506"/>
              <a:gd name="connsiteY1" fmla="*/ 177800 h 3695700"/>
              <a:gd name="connsiteX2" fmla="*/ 131370 w 995506"/>
              <a:gd name="connsiteY2" fmla="*/ 241300 h 3695700"/>
              <a:gd name="connsiteX3" fmla="*/ 131370 w 995506"/>
              <a:gd name="connsiteY3" fmla="*/ 381000 h 3695700"/>
              <a:gd name="connsiteX4" fmla="*/ 893370 w 995506"/>
              <a:gd name="connsiteY4" fmla="*/ 393700 h 3695700"/>
              <a:gd name="connsiteX5" fmla="*/ 944170 w 995506"/>
              <a:gd name="connsiteY5" fmla="*/ 546100 h 3695700"/>
              <a:gd name="connsiteX6" fmla="*/ 486970 w 995506"/>
              <a:gd name="connsiteY6" fmla="*/ 609600 h 3695700"/>
              <a:gd name="connsiteX7" fmla="*/ 410770 w 995506"/>
              <a:gd name="connsiteY7" fmla="*/ 965200 h 3695700"/>
              <a:gd name="connsiteX8" fmla="*/ 410770 w 995506"/>
              <a:gd name="connsiteY8" fmla="*/ 1892300 h 3695700"/>
              <a:gd name="connsiteX9" fmla="*/ 42470 w 995506"/>
              <a:gd name="connsiteY9" fmla="*/ 2070100 h 3695700"/>
              <a:gd name="connsiteX10" fmla="*/ 93270 w 995506"/>
              <a:gd name="connsiteY10" fmla="*/ 2209800 h 3695700"/>
              <a:gd name="connsiteX11" fmla="*/ 804470 w 995506"/>
              <a:gd name="connsiteY11" fmla="*/ 2235200 h 3695700"/>
              <a:gd name="connsiteX12" fmla="*/ 753670 w 995506"/>
              <a:gd name="connsiteY12" fmla="*/ 2387600 h 3695700"/>
              <a:gd name="connsiteX13" fmla="*/ 385370 w 995506"/>
              <a:gd name="connsiteY13" fmla="*/ 2438400 h 3695700"/>
              <a:gd name="connsiteX14" fmla="*/ 448870 w 995506"/>
              <a:gd name="connsiteY14" fmla="*/ 2679700 h 3695700"/>
              <a:gd name="connsiteX15" fmla="*/ 461570 w 995506"/>
              <a:gd name="connsiteY15" fmla="*/ 3695700 h 369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95506" h="3695700">
                <a:moveTo>
                  <a:pt x="512370" y="0"/>
                </a:moveTo>
                <a:cubicBezTo>
                  <a:pt x="544120" y="68791"/>
                  <a:pt x="575870" y="137583"/>
                  <a:pt x="512370" y="177800"/>
                </a:cubicBezTo>
                <a:cubicBezTo>
                  <a:pt x="448870" y="218017"/>
                  <a:pt x="194870" y="207433"/>
                  <a:pt x="131370" y="241300"/>
                </a:cubicBezTo>
                <a:cubicBezTo>
                  <a:pt x="67870" y="275167"/>
                  <a:pt x="4370" y="355600"/>
                  <a:pt x="131370" y="381000"/>
                </a:cubicBezTo>
                <a:cubicBezTo>
                  <a:pt x="258370" y="406400"/>
                  <a:pt x="757903" y="366183"/>
                  <a:pt x="893370" y="393700"/>
                </a:cubicBezTo>
                <a:cubicBezTo>
                  <a:pt x="1028837" y="421217"/>
                  <a:pt x="1011903" y="510117"/>
                  <a:pt x="944170" y="546100"/>
                </a:cubicBezTo>
                <a:cubicBezTo>
                  <a:pt x="876437" y="582083"/>
                  <a:pt x="575870" y="539750"/>
                  <a:pt x="486970" y="609600"/>
                </a:cubicBezTo>
                <a:cubicBezTo>
                  <a:pt x="398070" y="679450"/>
                  <a:pt x="423470" y="751417"/>
                  <a:pt x="410770" y="965200"/>
                </a:cubicBezTo>
                <a:cubicBezTo>
                  <a:pt x="398070" y="1178983"/>
                  <a:pt x="472153" y="1708150"/>
                  <a:pt x="410770" y="1892300"/>
                </a:cubicBezTo>
                <a:cubicBezTo>
                  <a:pt x="349387" y="2076450"/>
                  <a:pt x="95387" y="2017183"/>
                  <a:pt x="42470" y="2070100"/>
                </a:cubicBezTo>
                <a:cubicBezTo>
                  <a:pt x="-10447" y="2123017"/>
                  <a:pt x="-33730" y="2182283"/>
                  <a:pt x="93270" y="2209800"/>
                </a:cubicBezTo>
                <a:cubicBezTo>
                  <a:pt x="220270" y="2237317"/>
                  <a:pt x="694403" y="2205567"/>
                  <a:pt x="804470" y="2235200"/>
                </a:cubicBezTo>
                <a:cubicBezTo>
                  <a:pt x="914537" y="2264833"/>
                  <a:pt x="823520" y="2353733"/>
                  <a:pt x="753670" y="2387600"/>
                </a:cubicBezTo>
                <a:cubicBezTo>
                  <a:pt x="683820" y="2421467"/>
                  <a:pt x="436170" y="2389717"/>
                  <a:pt x="385370" y="2438400"/>
                </a:cubicBezTo>
                <a:cubicBezTo>
                  <a:pt x="334570" y="2487083"/>
                  <a:pt x="436170" y="2470150"/>
                  <a:pt x="448870" y="2679700"/>
                </a:cubicBezTo>
                <a:cubicBezTo>
                  <a:pt x="461570" y="2889250"/>
                  <a:pt x="461570" y="3695700"/>
                  <a:pt x="461570" y="3695700"/>
                </a:cubicBezTo>
              </a:path>
            </a:pathLst>
          </a:custGeom>
          <a:ln>
            <a:solidFill>
              <a:srgbClr val="BB1EAA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Forme libre 48"/>
          <p:cNvSpPr/>
          <p:nvPr/>
        </p:nvSpPr>
        <p:spPr>
          <a:xfrm>
            <a:off x="3000430" y="2204864"/>
            <a:ext cx="995506" cy="3513876"/>
          </a:xfrm>
          <a:custGeom>
            <a:avLst/>
            <a:gdLst>
              <a:gd name="connsiteX0" fmla="*/ 512370 w 995506"/>
              <a:gd name="connsiteY0" fmla="*/ 0 h 3695700"/>
              <a:gd name="connsiteX1" fmla="*/ 512370 w 995506"/>
              <a:gd name="connsiteY1" fmla="*/ 177800 h 3695700"/>
              <a:gd name="connsiteX2" fmla="*/ 131370 w 995506"/>
              <a:gd name="connsiteY2" fmla="*/ 241300 h 3695700"/>
              <a:gd name="connsiteX3" fmla="*/ 131370 w 995506"/>
              <a:gd name="connsiteY3" fmla="*/ 381000 h 3695700"/>
              <a:gd name="connsiteX4" fmla="*/ 893370 w 995506"/>
              <a:gd name="connsiteY4" fmla="*/ 393700 h 3695700"/>
              <a:gd name="connsiteX5" fmla="*/ 944170 w 995506"/>
              <a:gd name="connsiteY5" fmla="*/ 546100 h 3695700"/>
              <a:gd name="connsiteX6" fmla="*/ 486970 w 995506"/>
              <a:gd name="connsiteY6" fmla="*/ 609600 h 3695700"/>
              <a:gd name="connsiteX7" fmla="*/ 410770 w 995506"/>
              <a:gd name="connsiteY7" fmla="*/ 965200 h 3695700"/>
              <a:gd name="connsiteX8" fmla="*/ 410770 w 995506"/>
              <a:gd name="connsiteY8" fmla="*/ 1892300 h 3695700"/>
              <a:gd name="connsiteX9" fmla="*/ 42470 w 995506"/>
              <a:gd name="connsiteY9" fmla="*/ 2070100 h 3695700"/>
              <a:gd name="connsiteX10" fmla="*/ 93270 w 995506"/>
              <a:gd name="connsiteY10" fmla="*/ 2209800 h 3695700"/>
              <a:gd name="connsiteX11" fmla="*/ 804470 w 995506"/>
              <a:gd name="connsiteY11" fmla="*/ 2235200 h 3695700"/>
              <a:gd name="connsiteX12" fmla="*/ 753670 w 995506"/>
              <a:gd name="connsiteY12" fmla="*/ 2387600 h 3695700"/>
              <a:gd name="connsiteX13" fmla="*/ 385370 w 995506"/>
              <a:gd name="connsiteY13" fmla="*/ 2438400 h 3695700"/>
              <a:gd name="connsiteX14" fmla="*/ 448870 w 995506"/>
              <a:gd name="connsiteY14" fmla="*/ 2679700 h 3695700"/>
              <a:gd name="connsiteX15" fmla="*/ 461570 w 995506"/>
              <a:gd name="connsiteY15" fmla="*/ 3695700 h 369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95506" h="3695700">
                <a:moveTo>
                  <a:pt x="512370" y="0"/>
                </a:moveTo>
                <a:cubicBezTo>
                  <a:pt x="544120" y="68791"/>
                  <a:pt x="575870" y="137583"/>
                  <a:pt x="512370" y="177800"/>
                </a:cubicBezTo>
                <a:cubicBezTo>
                  <a:pt x="448870" y="218017"/>
                  <a:pt x="194870" y="207433"/>
                  <a:pt x="131370" y="241300"/>
                </a:cubicBezTo>
                <a:cubicBezTo>
                  <a:pt x="67870" y="275167"/>
                  <a:pt x="4370" y="355600"/>
                  <a:pt x="131370" y="381000"/>
                </a:cubicBezTo>
                <a:cubicBezTo>
                  <a:pt x="258370" y="406400"/>
                  <a:pt x="757903" y="366183"/>
                  <a:pt x="893370" y="393700"/>
                </a:cubicBezTo>
                <a:cubicBezTo>
                  <a:pt x="1028837" y="421217"/>
                  <a:pt x="1011903" y="510117"/>
                  <a:pt x="944170" y="546100"/>
                </a:cubicBezTo>
                <a:cubicBezTo>
                  <a:pt x="876437" y="582083"/>
                  <a:pt x="575870" y="539750"/>
                  <a:pt x="486970" y="609600"/>
                </a:cubicBezTo>
                <a:cubicBezTo>
                  <a:pt x="398070" y="679450"/>
                  <a:pt x="423470" y="751417"/>
                  <a:pt x="410770" y="965200"/>
                </a:cubicBezTo>
                <a:cubicBezTo>
                  <a:pt x="398070" y="1178983"/>
                  <a:pt x="472153" y="1708150"/>
                  <a:pt x="410770" y="1892300"/>
                </a:cubicBezTo>
                <a:cubicBezTo>
                  <a:pt x="349387" y="2076450"/>
                  <a:pt x="95387" y="2017183"/>
                  <a:pt x="42470" y="2070100"/>
                </a:cubicBezTo>
                <a:cubicBezTo>
                  <a:pt x="-10447" y="2123017"/>
                  <a:pt x="-33730" y="2182283"/>
                  <a:pt x="93270" y="2209800"/>
                </a:cubicBezTo>
                <a:cubicBezTo>
                  <a:pt x="220270" y="2237317"/>
                  <a:pt x="694403" y="2205567"/>
                  <a:pt x="804470" y="2235200"/>
                </a:cubicBezTo>
                <a:cubicBezTo>
                  <a:pt x="914537" y="2264833"/>
                  <a:pt x="823520" y="2353733"/>
                  <a:pt x="753670" y="2387600"/>
                </a:cubicBezTo>
                <a:cubicBezTo>
                  <a:pt x="683820" y="2421467"/>
                  <a:pt x="436170" y="2389717"/>
                  <a:pt x="385370" y="2438400"/>
                </a:cubicBezTo>
                <a:cubicBezTo>
                  <a:pt x="334570" y="2487083"/>
                  <a:pt x="436170" y="2470150"/>
                  <a:pt x="448870" y="2679700"/>
                </a:cubicBezTo>
                <a:cubicBezTo>
                  <a:pt x="461570" y="2889250"/>
                  <a:pt x="461570" y="3695700"/>
                  <a:pt x="461570" y="3695700"/>
                </a:cubicBezTo>
              </a:path>
            </a:pathLst>
          </a:custGeom>
          <a:ln>
            <a:solidFill>
              <a:srgbClr val="BB1EAA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Forme libre 52"/>
          <p:cNvSpPr/>
          <p:nvPr/>
        </p:nvSpPr>
        <p:spPr>
          <a:xfrm>
            <a:off x="1691680" y="2204864"/>
            <a:ext cx="995506" cy="3513876"/>
          </a:xfrm>
          <a:custGeom>
            <a:avLst/>
            <a:gdLst>
              <a:gd name="connsiteX0" fmla="*/ 512370 w 995506"/>
              <a:gd name="connsiteY0" fmla="*/ 0 h 3695700"/>
              <a:gd name="connsiteX1" fmla="*/ 512370 w 995506"/>
              <a:gd name="connsiteY1" fmla="*/ 177800 h 3695700"/>
              <a:gd name="connsiteX2" fmla="*/ 131370 w 995506"/>
              <a:gd name="connsiteY2" fmla="*/ 241300 h 3695700"/>
              <a:gd name="connsiteX3" fmla="*/ 131370 w 995506"/>
              <a:gd name="connsiteY3" fmla="*/ 381000 h 3695700"/>
              <a:gd name="connsiteX4" fmla="*/ 893370 w 995506"/>
              <a:gd name="connsiteY4" fmla="*/ 393700 h 3695700"/>
              <a:gd name="connsiteX5" fmla="*/ 944170 w 995506"/>
              <a:gd name="connsiteY5" fmla="*/ 546100 h 3695700"/>
              <a:gd name="connsiteX6" fmla="*/ 486970 w 995506"/>
              <a:gd name="connsiteY6" fmla="*/ 609600 h 3695700"/>
              <a:gd name="connsiteX7" fmla="*/ 410770 w 995506"/>
              <a:gd name="connsiteY7" fmla="*/ 965200 h 3695700"/>
              <a:gd name="connsiteX8" fmla="*/ 410770 w 995506"/>
              <a:gd name="connsiteY8" fmla="*/ 1892300 h 3695700"/>
              <a:gd name="connsiteX9" fmla="*/ 42470 w 995506"/>
              <a:gd name="connsiteY9" fmla="*/ 2070100 h 3695700"/>
              <a:gd name="connsiteX10" fmla="*/ 93270 w 995506"/>
              <a:gd name="connsiteY10" fmla="*/ 2209800 h 3695700"/>
              <a:gd name="connsiteX11" fmla="*/ 804470 w 995506"/>
              <a:gd name="connsiteY11" fmla="*/ 2235200 h 3695700"/>
              <a:gd name="connsiteX12" fmla="*/ 753670 w 995506"/>
              <a:gd name="connsiteY12" fmla="*/ 2387600 h 3695700"/>
              <a:gd name="connsiteX13" fmla="*/ 385370 w 995506"/>
              <a:gd name="connsiteY13" fmla="*/ 2438400 h 3695700"/>
              <a:gd name="connsiteX14" fmla="*/ 448870 w 995506"/>
              <a:gd name="connsiteY14" fmla="*/ 2679700 h 3695700"/>
              <a:gd name="connsiteX15" fmla="*/ 461570 w 995506"/>
              <a:gd name="connsiteY15" fmla="*/ 3695700 h 369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95506" h="3695700">
                <a:moveTo>
                  <a:pt x="512370" y="0"/>
                </a:moveTo>
                <a:cubicBezTo>
                  <a:pt x="544120" y="68791"/>
                  <a:pt x="575870" y="137583"/>
                  <a:pt x="512370" y="177800"/>
                </a:cubicBezTo>
                <a:cubicBezTo>
                  <a:pt x="448870" y="218017"/>
                  <a:pt x="194870" y="207433"/>
                  <a:pt x="131370" y="241300"/>
                </a:cubicBezTo>
                <a:cubicBezTo>
                  <a:pt x="67870" y="275167"/>
                  <a:pt x="4370" y="355600"/>
                  <a:pt x="131370" y="381000"/>
                </a:cubicBezTo>
                <a:cubicBezTo>
                  <a:pt x="258370" y="406400"/>
                  <a:pt x="757903" y="366183"/>
                  <a:pt x="893370" y="393700"/>
                </a:cubicBezTo>
                <a:cubicBezTo>
                  <a:pt x="1028837" y="421217"/>
                  <a:pt x="1011903" y="510117"/>
                  <a:pt x="944170" y="546100"/>
                </a:cubicBezTo>
                <a:cubicBezTo>
                  <a:pt x="876437" y="582083"/>
                  <a:pt x="575870" y="539750"/>
                  <a:pt x="486970" y="609600"/>
                </a:cubicBezTo>
                <a:cubicBezTo>
                  <a:pt x="398070" y="679450"/>
                  <a:pt x="423470" y="751417"/>
                  <a:pt x="410770" y="965200"/>
                </a:cubicBezTo>
                <a:cubicBezTo>
                  <a:pt x="398070" y="1178983"/>
                  <a:pt x="472153" y="1708150"/>
                  <a:pt x="410770" y="1892300"/>
                </a:cubicBezTo>
                <a:cubicBezTo>
                  <a:pt x="349387" y="2076450"/>
                  <a:pt x="95387" y="2017183"/>
                  <a:pt x="42470" y="2070100"/>
                </a:cubicBezTo>
                <a:cubicBezTo>
                  <a:pt x="-10447" y="2123017"/>
                  <a:pt x="-33730" y="2182283"/>
                  <a:pt x="93270" y="2209800"/>
                </a:cubicBezTo>
                <a:cubicBezTo>
                  <a:pt x="220270" y="2237317"/>
                  <a:pt x="694403" y="2205567"/>
                  <a:pt x="804470" y="2235200"/>
                </a:cubicBezTo>
                <a:cubicBezTo>
                  <a:pt x="914537" y="2264833"/>
                  <a:pt x="823520" y="2353733"/>
                  <a:pt x="753670" y="2387600"/>
                </a:cubicBezTo>
                <a:cubicBezTo>
                  <a:pt x="683820" y="2421467"/>
                  <a:pt x="436170" y="2389717"/>
                  <a:pt x="385370" y="2438400"/>
                </a:cubicBezTo>
                <a:cubicBezTo>
                  <a:pt x="334570" y="2487083"/>
                  <a:pt x="436170" y="2470150"/>
                  <a:pt x="448870" y="2679700"/>
                </a:cubicBezTo>
                <a:cubicBezTo>
                  <a:pt x="461570" y="2889250"/>
                  <a:pt x="461570" y="3695700"/>
                  <a:pt x="461570" y="3695700"/>
                </a:cubicBezTo>
              </a:path>
            </a:pathLst>
          </a:custGeom>
          <a:ln>
            <a:solidFill>
              <a:srgbClr val="BB1EAA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Image 23" descr="Capture d’écran 2015-11-11 à 12.37.2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16632"/>
            <a:ext cx="1115616" cy="36778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-36512" y="2876743"/>
            <a:ext cx="14401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BE" sz="12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Niv. 1 </a:t>
            </a:r>
            <a:r>
              <a:rPr lang="fr-BE" sz="12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: Utiliser des concepts/méthodes isolés, pour former en contexte standardisé</a:t>
            </a:r>
            <a:endParaRPr lang="en-CA" sz="1200" dirty="0" smtClean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43608" y="332656"/>
            <a:ext cx="2088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BE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Mettre en œuvre </a:t>
            </a:r>
            <a:br>
              <a:rPr lang="fr-BE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BE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des formations</a:t>
            </a:r>
            <a:endParaRPr lang="fr-FR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23120" y="1296820"/>
            <a:ext cx="18367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BE" sz="1400" dirty="0" smtClean="0">
                <a:solidFill>
                  <a:srgbClr val="BB1EAA"/>
                </a:solidFill>
                <a:latin typeface="+mj-lt"/>
              </a:rPr>
              <a:t>Concevoir et animer des situations d’</a:t>
            </a:r>
            <a:r>
              <a:rPr lang="fr-BE" sz="1400" b="1" dirty="0" smtClean="0">
                <a:solidFill>
                  <a:srgbClr val="BB1EAA"/>
                </a:solidFill>
                <a:latin typeface="+mj-lt"/>
              </a:rPr>
              <a:t>apprentissage en profondeur</a:t>
            </a:r>
            <a:endParaRPr lang="fr-BE" sz="1400" b="1" i="1" dirty="0">
              <a:solidFill>
                <a:srgbClr val="BB1EAA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23099" y="1394192"/>
            <a:ext cx="146086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1400" dirty="0" smtClean="0">
                <a:solidFill>
                  <a:srgbClr val="BB1EAA"/>
                </a:solidFill>
                <a:latin typeface="+mj-lt"/>
              </a:rPr>
              <a:t>Développer l’</a:t>
            </a:r>
            <a:r>
              <a:rPr lang="fr-BE" sz="1400" b="1" dirty="0" smtClean="0">
                <a:solidFill>
                  <a:srgbClr val="BB1EAA"/>
                </a:solidFill>
                <a:latin typeface="+mj-lt"/>
              </a:rPr>
              <a:t>autorégulation</a:t>
            </a:r>
            <a:r>
              <a:rPr lang="fr-BE" sz="1400" dirty="0" smtClean="0">
                <a:solidFill>
                  <a:srgbClr val="BB1EAA"/>
                </a:solidFill>
                <a:latin typeface="+mj-lt"/>
              </a:rPr>
              <a:t> des stagiaires</a:t>
            </a:r>
            <a:endParaRPr lang="fr-BE" sz="1400" b="1" dirty="0">
              <a:solidFill>
                <a:srgbClr val="BB1EAA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39952" y="1394192"/>
            <a:ext cx="15121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BE" sz="1400" dirty="0" smtClean="0">
                <a:solidFill>
                  <a:srgbClr val="BB1EAA"/>
                </a:solidFill>
                <a:latin typeface="+mj-lt"/>
              </a:rPr>
              <a:t>Instaurer un </a:t>
            </a:r>
            <a:r>
              <a:rPr lang="fr-BE" sz="1400" b="1" dirty="0" smtClean="0">
                <a:solidFill>
                  <a:srgbClr val="BB1EAA"/>
                </a:solidFill>
                <a:latin typeface="+mj-lt"/>
              </a:rPr>
              <a:t>climat</a:t>
            </a:r>
            <a:r>
              <a:rPr lang="fr-BE" sz="1400" dirty="0" smtClean="0">
                <a:solidFill>
                  <a:srgbClr val="BB1EAA"/>
                </a:solidFill>
                <a:latin typeface="+mj-lt"/>
              </a:rPr>
              <a:t> </a:t>
            </a:r>
            <a:r>
              <a:rPr lang="fr-BE" sz="1400" b="1" dirty="0" smtClean="0">
                <a:solidFill>
                  <a:srgbClr val="BB1EAA"/>
                </a:solidFill>
                <a:latin typeface="+mj-lt"/>
              </a:rPr>
              <a:t>motivant</a:t>
            </a:r>
            <a:r>
              <a:rPr lang="fr-BE" sz="1400" dirty="0" smtClean="0">
                <a:solidFill>
                  <a:srgbClr val="BB1EAA"/>
                </a:solidFill>
                <a:latin typeface="+mj-lt"/>
              </a:rPr>
              <a:t> et valorisant</a:t>
            </a:r>
            <a:endParaRPr lang="fr-BE" sz="1400" dirty="0">
              <a:solidFill>
                <a:srgbClr val="BB1EAA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02508" y="1371946"/>
            <a:ext cx="13825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BE" sz="1400" dirty="0" smtClean="0">
                <a:solidFill>
                  <a:srgbClr val="BB1EAA"/>
                </a:solidFill>
                <a:latin typeface="+mj-lt"/>
              </a:rPr>
              <a:t>Favoriser le lien humain et la </a:t>
            </a:r>
            <a:r>
              <a:rPr lang="fr-BE" sz="1400" b="1" dirty="0" smtClean="0">
                <a:solidFill>
                  <a:srgbClr val="BB1EAA"/>
                </a:solidFill>
                <a:latin typeface="+mj-lt"/>
              </a:rPr>
              <a:t>collaboration</a:t>
            </a:r>
            <a:endParaRPr lang="fr-BE" sz="1400" b="1" dirty="0">
              <a:solidFill>
                <a:srgbClr val="BB1EAA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4337" y="314072"/>
            <a:ext cx="47799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14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… en veillant à assurer le développement de chaque apprenant</a:t>
            </a:r>
            <a:endParaRPr lang="fr-BE" sz="14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r>
              <a:rPr lang="fr-BE" sz="14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… en exploitant les diversités au sein des groupes</a:t>
            </a:r>
          </a:p>
          <a:p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… en 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ajustant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continuellement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ses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pratiques</a:t>
            </a:r>
            <a:endParaRPr lang="en-US" sz="14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479530" y="1412776"/>
            <a:ext cx="1627190" cy="769441"/>
          </a:xfrm>
          <a:prstGeom prst="rect">
            <a:avLst/>
          </a:prstGeom>
          <a:ln w="19050" cmpd="sng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fr-BE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Formations courtes ou longues ; cellules de reconversion ; </a:t>
            </a:r>
            <a:r>
              <a:rPr lang="fr-BE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NEETs</a:t>
            </a:r>
            <a:r>
              <a:rPr lang="fr-BE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fr-BE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ou formation seniors, …</a:t>
            </a:r>
            <a:endParaRPr lang="fr-BE" sz="1100" u="sng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600303" y="2221254"/>
            <a:ext cx="2543697" cy="3662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charset="2"/>
              <a:buChar char="q"/>
            </a:pPr>
            <a:r>
              <a:rPr lang="fr-BE" sz="800" dirty="0" smtClean="0">
                <a:solidFill>
                  <a:srgbClr val="BB1EAA"/>
                </a:solidFill>
              </a:rPr>
              <a:t>Etre formateur</a:t>
            </a:r>
            <a:r>
              <a:rPr lang="fr-BE" sz="800" dirty="0">
                <a:solidFill>
                  <a:srgbClr val="BB1EAA"/>
                </a:solidFill>
              </a:rPr>
              <a:t>, </a:t>
            </a:r>
            <a:r>
              <a:rPr lang="fr-BE" sz="800" dirty="0" smtClean="0">
                <a:solidFill>
                  <a:srgbClr val="BB1EAA"/>
                </a:solidFill>
              </a:rPr>
              <a:t>construire son identité</a:t>
            </a:r>
            <a:endParaRPr lang="fr-BE" sz="800" dirty="0">
              <a:solidFill>
                <a:srgbClr val="BB1EAA"/>
              </a:solidFill>
            </a:endParaRPr>
          </a:p>
          <a:p>
            <a:pPr marL="171450" indent="-171450">
              <a:buFont typeface="Wingdings" charset="2"/>
              <a:buChar char="q"/>
            </a:pPr>
            <a:r>
              <a:rPr lang="fr-BE" sz="800" dirty="0">
                <a:solidFill>
                  <a:srgbClr val="BB1EAA"/>
                </a:solidFill>
              </a:rPr>
              <a:t>Qu'est-ce qu'apprendre ?</a:t>
            </a:r>
          </a:p>
          <a:p>
            <a:pPr marL="171450" indent="-171450">
              <a:buFont typeface="Wingdings" charset="2"/>
              <a:buChar char="q"/>
            </a:pPr>
            <a:r>
              <a:rPr lang="fr-BE" sz="800" dirty="0">
                <a:solidFill>
                  <a:srgbClr val="BB1EAA"/>
                </a:solidFill>
              </a:rPr>
              <a:t>Élaborer son plan de formation</a:t>
            </a:r>
          </a:p>
          <a:p>
            <a:pPr marL="171450" indent="-171450">
              <a:buFont typeface="Wingdings" charset="2"/>
              <a:buChar char="q"/>
            </a:pPr>
            <a:r>
              <a:rPr lang="fr-BE" sz="800" dirty="0">
                <a:solidFill>
                  <a:srgbClr val="BB1EAA"/>
                </a:solidFill>
              </a:rPr>
              <a:t>Améliorer mes formations : par où commencer ?</a:t>
            </a:r>
          </a:p>
          <a:p>
            <a:pPr marL="171450" indent="-171450">
              <a:buFont typeface="Wingdings" charset="2"/>
              <a:buChar char="q"/>
            </a:pPr>
            <a:r>
              <a:rPr lang="fr-BE" sz="800" dirty="0">
                <a:solidFill>
                  <a:srgbClr val="BB1EAA"/>
                </a:solidFill>
              </a:rPr>
              <a:t>Concevoir et mettre en ligne </a:t>
            </a:r>
            <a:r>
              <a:rPr lang="fr-BE" sz="800" dirty="0" smtClean="0">
                <a:solidFill>
                  <a:srgbClr val="BB1EAA"/>
                </a:solidFill>
              </a:rPr>
              <a:t>une activité (Moodle)</a:t>
            </a:r>
            <a:endParaRPr lang="fr-BE" sz="800" dirty="0">
              <a:solidFill>
                <a:srgbClr val="BB1EAA"/>
              </a:solidFill>
            </a:endParaRPr>
          </a:p>
          <a:p>
            <a:pPr marL="171450" indent="-171450">
              <a:buFont typeface="Wingdings" charset="2"/>
              <a:buChar char="q"/>
            </a:pPr>
            <a:r>
              <a:rPr lang="fr-BE" sz="800" dirty="0" smtClean="0">
                <a:solidFill>
                  <a:srgbClr val="BB1EAA"/>
                </a:solidFill>
              </a:rPr>
              <a:t>Utiliser </a:t>
            </a:r>
            <a:r>
              <a:rPr lang="fr-BE" sz="800" dirty="0">
                <a:solidFill>
                  <a:srgbClr val="BB1EAA"/>
                </a:solidFill>
              </a:rPr>
              <a:t>des cartes conceptuelles</a:t>
            </a:r>
          </a:p>
          <a:p>
            <a:pPr marL="171450" indent="-171450">
              <a:buFont typeface="Wingdings" charset="2"/>
              <a:buChar char="q"/>
            </a:pPr>
            <a:r>
              <a:rPr lang="fr-BE" sz="800" dirty="0">
                <a:solidFill>
                  <a:srgbClr val="BB1EAA"/>
                </a:solidFill>
              </a:rPr>
              <a:t>Développer </a:t>
            </a:r>
            <a:r>
              <a:rPr lang="fr-BE" sz="800" dirty="0" smtClean="0">
                <a:solidFill>
                  <a:srgbClr val="BB1EAA"/>
                </a:solidFill>
              </a:rPr>
              <a:t>sa/leur </a:t>
            </a:r>
            <a:r>
              <a:rPr lang="fr-BE" sz="800" dirty="0">
                <a:solidFill>
                  <a:srgbClr val="BB1EAA"/>
                </a:solidFill>
              </a:rPr>
              <a:t>créativité</a:t>
            </a:r>
          </a:p>
          <a:p>
            <a:pPr marL="171450" indent="-171450">
              <a:buFont typeface="Wingdings" charset="2"/>
              <a:buChar char="q"/>
            </a:pPr>
            <a:r>
              <a:rPr lang="fr-BE" sz="800" dirty="0">
                <a:solidFill>
                  <a:srgbClr val="BB1EAA"/>
                </a:solidFill>
              </a:rPr>
              <a:t>D</a:t>
            </a:r>
            <a:r>
              <a:rPr lang="fr-BE" sz="800" dirty="0" smtClean="0">
                <a:solidFill>
                  <a:srgbClr val="BB1EAA"/>
                </a:solidFill>
              </a:rPr>
              <a:t>onner </a:t>
            </a:r>
            <a:r>
              <a:rPr lang="fr-BE" sz="800" dirty="0">
                <a:solidFill>
                  <a:srgbClr val="BB1EAA"/>
                </a:solidFill>
              </a:rPr>
              <a:t>du sens pour apprendre en profondeur</a:t>
            </a:r>
          </a:p>
          <a:p>
            <a:pPr marL="171450" indent="-171450">
              <a:buFont typeface="Wingdings" charset="2"/>
              <a:buChar char="q"/>
            </a:pPr>
            <a:r>
              <a:rPr lang="fr-BE" sz="800" dirty="0">
                <a:solidFill>
                  <a:srgbClr val="BB1EAA"/>
                </a:solidFill>
              </a:rPr>
              <a:t>Varier </a:t>
            </a:r>
            <a:r>
              <a:rPr lang="fr-BE" sz="800" dirty="0" smtClean="0">
                <a:solidFill>
                  <a:srgbClr val="BB1EAA"/>
                </a:solidFill>
              </a:rPr>
              <a:t>ses </a:t>
            </a:r>
            <a:r>
              <a:rPr lang="fr-BE" sz="800" dirty="0">
                <a:solidFill>
                  <a:srgbClr val="BB1EAA"/>
                </a:solidFill>
              </a:rPr>
              <a:t>méthodes </a:t>
            </a:r>
            <a:r>
              <a:rPr lang="fr-BE" sz="800" dirty="0" smtClean="0">
                <a:solidFill>
                  <a:srgbClr val="BB1EAA"/>
                </a:solidFill>
              </a:rPr>
              <a:t>pour </a:t>
            </a:r>
            <a:r>
              <a:rPr lang="fr-BE" sz="800" dirty="0">
                <a:solidFill>
                  <a:srgbClr val="BB1EAA"/>
                </a:solidFill>
              </a:rPr>
              <a:t>un </a:t>
            </a:r>
            <a:r>
              <a:rPr lang="fr-BE" sz="800" dirty="0" smtClean="0">
                <a:solidFill>
                  <a:srgbClr val="BB1EAA"/>
                </a:solidFill>
              </a:rPr>
              <a:t>appr. </a:t>
            </a:r>
            <a:r>
              <a:rPr lang="fr-BE" sz="800" dirty="0">
                <a:solidFill>
                  <a:srgbClr val="BB1EAA"/>
                </a:solidFill>
              </a:rPr>
              <a:t>plus efficace</a:t>
            </a:r>
          </a:p>
          <a:p>
            <a:pPr marL="171450" indent="-171450">
              <a:buFont typeface="Wingdings" charset="2"/>
              <a:buChar char="q"/>
            </a:pPr>
            <a:r>
              <a:rPr lang="fr-BE" sz="800" dirty="0">
                <a:solidFill>
                  <a:srgbClr val="BB1EAA"/>
                </a:solidFill>
              </a:rPr>
              <a:t>Les cas : apprendre en toute sécurité</a:t>
            </a:r>
          </a:p>
          <a:p>
            <a:pPr marL="171450" indent="-171450">
              <a:buFont typeface="Wingdings" charset="2"/>
              <a:buChar char="q"/>
            </a:pPr>
            <a:r>
              <a:rPr lang="fr-BE" sz="800" dirty="0">
                <a:solidFill>
                  <a:srgbClr val="BB1EAA"/>
                </a:solidFill>
              </a:rPr>
              <a:t>Exploiter les préférences </a:t>
            </a:r>
            <a:r>
              <a:rPr lang="fr-BE" sz="800" dirty="0" smtClean="0">
                <a:solidFill>
                  <a:srgbClr val="BB1EAA"/>
                </a:solidFill>
              </a:rPr>
              <a:t>de </a:t>
            </a:r>
            <a:r>
              <a:rPr lang="fr-BE" sz="800" dirty="0">
                <a:solidFill>
                  <a:srgbClr val="BB1EAA"/>
                </a:solidFill>
              </a:rPr>
              <a:t>ses stagiaires (Kolb)</a:t>
            </a:r>
          </a:p>
          <a:p>
            <a:pPr marL="171450" indent="-171450">
              <a:buFont typeface="Wingdings" charset="2"/>
              <a:buChar char="q"/>
            </a:pPr>
            <a:r>
              <a:rPr lang="fr-BE" sz="800" dirty="0">
                <a:solidFill>
                  <a:srgbClr val="BB1EAA"/>
                </a:solidFill>
              </a:rPr>
              <a:t>Des TIC pour soutenir l'apprentissage en profondeur</a:t>
            </a:r>
          </a:p>
          <a:p>
            <a:pPr marL="171450" indent="-171450">
              <a:buFont typeface="Wingdings" charset="2"/>
              <a:buChar char="q"/>
            </a:pPr>
            <a:r>
              <a:rPr lang="fr-BE" sz="800" dirty="0">
                <a:solidFill>
                  <a:srgbClr val="BB1EAA"/>
                </a:solidFill>
              </a:rPr>
              <a:t>Conduire son apprentissage</a:t>
            </a:r>
          </a:p>
          <a:p>
            <a:pPr marL="171450" indent="-171450">
              <a:buFont typeface="Wingdings" charset="2"/>
              <a:buChar char="q"/>
            </a:pPr>
            <a:r>
              <a:rPr lang="fr-BE" sz="800" dirty="0">
                <a:solidFill>
                  <a:srgbClr val="BB1EAA"/>
                </a:solidFill>
              </a:rPr>
              <a:t>Concevoir des activités d'évaluation pour informer mes stagiaires sur leurs forces et leurs faiblesses</a:t>
            </a:r>
          </a:p>
          <a:p>
            <a:pPr marL="171450" indent="-171450">
              <a:buFont typeface="Wingdings" charset="2"/>
              <a:buChar char="q"/>
            </a:pPr>
            <a:r>
              <a:rPr lang="fr-BE" sz="800" dirty="0">
                <a:solidFill>
                  <a:srgbClr val="BB1EAA"/>
                </a:solidFill>
              </a:rPr>
              <a:t>Des TIC </a:t>
            </a:r>
            <a:r>
              <a:rPr lang="fr-BE" sz="800" dirty="0" smtClean="0">
                <a:solidFill>
                  <a:srgbClr val="BB1EAA"/>
                </a:solidFill>
              </a:rPr>
              <a:t>pour </a:t>
            </a:r>
            <a:r>
              <a:rPr lang="fr-BE" sz="800" dirty="0">
                <a:solidFill>
                  <a:srgbClr val="BB1EAA"/>
                </a:solidFill>
              </a:rPr>
              <a:t>conduire son apprentissage</a:t>
            </a:r>
          </a:p>
          <a:p>
            <a:pPr marL="171450" indent="-171450">
              <a:buFont typeface="Wingdings" charset="2"/>
              <a:buChar char="q"/>
            </a:pPr>
            <a:r>
              <a:rPr lang="fr-BE" sz="800" dirty="0" smtClean="0">
                <a:solidFill>
                  <a:srgbClr val="BB1EAA"/>
                </a:solidFill>
              </a:rPr>
              <a:t>Convaincre en </a:t>
            </a:r>
            <a:r>
              <a:rPr lang="fr-BE" sz="800" dirty="0">
                <a:solidFill>
                  <a:srgbClr val="BB1EAA"/>
                </a:solidFill>
              </a:rPr>
              <a:t>sept minutes </a:t>
            </a:r>
            <a:r>
              <a:rPr lang="fr-BE" sz="800" dirty="0" smtClean="0">
                <a:solidFill>
                  <a:srgbClr val="BB1EAA"/>
                </a:solidFill>
              </a:rPr>
              <a:t>(</a:t>
            </a:r>
            <a:r>
              <a:rPr lang="fr-BE" sz="800" dirty="0">
                <a:solidFill>
                  <a:srgbClr val="BB1EAA"/>
                </a:solidFill>
              </a:rPr>
              <a:t>micro enseignement)</a:t>
            </a:r>
          </a:p>
          <a:p>
            <a:pPr marL="171450" indent="-171450">
              <a:buFont typeface="Wingdings" charset="2"/>
              <a:buChar char="q"/>
            </a:pPr>
            <a:r>
              <a:rPr lang="fr-BE" sz="800" dirty="0">
                <a:solidFill>
                  <a:srgbClr val="BB1EAA"/>
                </a:solidFill>
              </a:rPr>
              <a:t>La motivation : réflexions et outils</a:t>
            </a:r>
          </a:p>
          <a:p>
            <a:pPr marL="171450" indent="-171450">
              <a:buFont typeface="Wingdings" charset="2"/>
              <a:buChar char="q"/>
            </a:pPr>
            <a:r>
              <a:rPr lang="fr-BE" sz="800" dirty="0" smtClean="0">
                <a:solidFill>
                  <a:srgbClr val="BB1EAA"/>
                </a:solidFill>
              </a:rPr>
              <a:t>Différencier en formation</a:t>
            </a:r>
            <a:endParaRPr lang="fr-BE" sz="800" dirty="0">
              <a:solidFill>
                <a:srgbClr val="BB1EAA"/>
              </a:solidFill>
            </a:endParaRPr>
          </a:p>
          <a:p>
            <a:pPr marL="171450" indent="-171450">
              <a:buFont typeface="Wingdings" charset="2"/>
              <a:buChar char="q"/>
            </a:pPr>
            <a:r>
              <a:rPr lang="fr-BE" sz="800" dirty="0">
                <a:solidFill>
                  <a:srgbClr val="BB1EAA"/>
                </a:solidFill>
              </a:rPr>
              <a:t>Inégalité et diversité dans l'accès aux TIC</a:t>
            </a:r>
          </a:p>
          <a:p>
            <a:pPr marL="171450" indent="-171450">
              <a:buFont typeface="Wingdings" charset="2"/>
              <a:buChar char="q"/>
            </a:pPr>
            <a:r>
              <a:rPr lang="fr-BE" sz="800" dirty="0">
                <a:solidFill>
                  <a:srgbClr val="BB1EAA"/>
                </a:solidFill>
              </a:rPr>
              <a:t>Des TIC pour soutenir la motivation</a:t>
            </a:r>
          </a:p>
          <a:p>
            <a:pPr marL="171450" indent="-171450">
              <a:buFont typeface="Wingdings" charset="2"/>
              <a:buChar char="q"/>
            </a:pPr>
            <a:r>
              <a:rPr lang="fr-BE" sz="800" dirty="0">
                <a:solidFill>
                  <a:srgbClr val="BB1EAA"/>
                </a:solidFill>
              </a:rPr>
              <a:t>J'apprends avec les autres</a:t>
            </a:r>
          </a:p>
          <a:p>
            <a:pPr marL="171450" indent="-171450">
              <a:buFont typeface="Wingdings" charset="2"/>
              <a:buChar char="q"/>
            </a:pPr>
            <a:r>
              <a:rPr lang="fr-BE" sz="800" dirty="0">
                <a:solidFill>
                  <a:srgbClr val="BB1EAA"/>
                </a:solidFill>
              </a:rPr>
              <a:t>Des TIC pour soutenir la collaboration</a:t>
            </a:r>
          </a:p>
          <a:p>
            <a:pPr marL="171450" indent="-171450">
              <a:buFont typeface="Wingdings" charset="2"/>
              <a:buChar char="q"/>
            </a:pPr>
            <a:r>
              <a:rPr lang="fr-BE" sz="800" dirty="0">
                <a:solidFill>
                  <a:srgbClr val="BB1EAA"/>
                </a:solidFill>
              </a:rPr>
              <a:t>Apprendre par le jeu ou des jeux où on ne perd </a:t>
            </a:r>
            <a:r>
              <a:rPr lang="fr-BE" sz="800" dirty="0" smtClean="0">
                <a:solidFill>
                  <a:srgbClr val="BB1EAA"/>
                </a:solidFill>
              </a:rPr>
              <a:t>pas</a:t>
            </a:r>
            <a:endParaRPr lang="fr-BE" sz="800" dirty="0">
              <a:solidFill>
                <a:srgbClr val="BB1EAA"/>
              </a:solidFill>
            </a:endParaRPr>
          </a:p>
          <a:p>
            <a:r>
              <a:rPr lang="fr-BE" sz="800" dirty="0">
                <a:solidFill>
                  <a:srgbClr val="BB1EAA"/>
                </a:solidFill>
              </a:rPr>
              <a:t> </a:t>
            </a:r>
            <a:r>
              <a:rPr lang="fr-BE" sz="800" dirty="0" smtClean="0">
                <a:solidFill>
                  <a:srgbClr val="BB1EAA"/>
                </a:solidFill>
              </a:rPr>
              <a:t>+</a:t>
            </a:r>
            <a:endParaRPr lang="fr-BE" sz="800" dirty="0">
              <a:solidFill>
                <a:srgbClr val="BB1EAA"/>
              </a:solidFill>
            </a:endParaRPr>
          </a:p>
          <a:p>
            <a:r>
              <a:rPr lang="fr-BE" sz="800" dirty="0" smtClean="0">
                <a:solidFill>
                  <a:srgbClr val="BB1EAA"/>
                </a:solidFill>
              </a:rPr>
              <a:t>Montre et démontre</a:t>
            </a:r>
            <a:endParaRPr lang="fr-BE" sz="800" dirty="0">
              <a:solidFill>
                <a:srgbClr val="BB1EAA"/>
              </a:solidFill>
            </a:endParaRPr>
          </a:p>
          <a:p>
            <a:r>
              <a:rPr lang="fr-BE" sz="800" dirty="0">
                <a:solidFill>
                  <a:srgbClr val="BB1EAA"/>
                </a:solidFill>
              </a:rPr>
              <a:t>Portfolio</a:t>
            </a:r>
          </a:p>
          <a:p>
            <a:r>
              <a:rPr lang="fr-BE" sz="800" dirty="0">
                <a:solidFill>
                  <a:srgbClr val="BB1EAA"/>
                </a:solidFill>
              </a:rPr>
              <a:t>Activités externes</a:t>
            </a:r>
          </a:p>
          <a:p>
            <a:r>
              <a:rPr lang="fr-BE" sz="800" dirty="0">
                <a:solidFill>
                  <a:srgbClr val="BB1EAA"/>
                </a:solidFill>
              </a:rPr>
              <a:t>Classes ouvertes</a:t>
            </a:r>
          </a:p>
        </p:txBody>
      </p:sp>
      <p:sp>
        <p:nvSpPr>
          <p:cNvPr id="40" name="Rectangle 39"/>
          <p:cNvSpPr/>
          <p:nvPr/>
        </p:nvSpPr>
        <p:spPr>
          <a:xfrm>
            <a:off x="7524328" y="117433"/>
            <a:ext cx="1512168" cy="1077218"/>
          </a:xfrm>
          <a:prstGeom prst="rect">
            <a:avLst/>
          </a:prstGeom>
          <a:ln w="19050" cmpd="sng">
            <a:solidFill>
              <a:srgbClr val="CC0000"/>
            </a:solidFill>
          </a:ln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</a:pPr>
            <a:r>
              <a:rPr lang="fr-BE" sz="1600" b="1" dirty="0" smtClean="0">
                <a:solidFill>
                  <a:srgbClr val="C00000"/>
                </a:solidFill>
                <a:latin typeface="+mj-lt"/>
              </a:rPr>
              <a:t>Authenticité</a:t>
            </a:r>
          </a:p>
          <a:p>
            <a:pPr lvl="0" algn="ctr">
              <a:spcBef>
                <a:spcPts val="0"/>
              </a:spcBef>
            </a:pPr>
            <a:r>
              <a:rPr lang="fr-BE" sz="1600" b="1" dirty="0" smtClean="0">
                <a:solidFill>
                  <a:srgbClr val="C00000"/>
                </a:solidFill>
                <a:latin typeface="+mj-lt"/>
              </a:rPr>
              <a:t>Validité</a:t>
            </a:r>
          </a:p>
          <a:p>
            <a:pPr lvl="0" algn="ctr">
              <a:spcBef>
                <a:spcPts val="0"/>
              </a:spcBef>
            </a:pPr>
            <a:r>
              <a:rPr lang="fr-BE" sz="1600" b="1" dirty="0" smtClean="0">
                <a:solidFill>
                  <a:srgbClr val="C00000"/>
                </a:solidFill>
                <a:latin typeface="+mj-lt"/>
              </a:rPr>
              <a:t>Étendue </a:t>
            </a:r>
          </a:p>
          <a:p>
            <a:pPr lvl="0" algn="ctr">
              <a:spcBef>
                <a:spcPts val="0"/>
              </a:spcBef>
            </a:pPr>
            <a:r>
              <a:rPr lang="fr-BE" sz="1600" b="1" dirty="0" smtClean="0">
                <a:solidFill>
                  <a:srgbClr val="C00000"/>
                </a:solidFill>
                <a:latin typeface="+mj-lt"/>
              </a:rPr>
              <a:t>Couverture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07504" y="116632"/>
            <a:ext cx="7344816" cy="1008112"/>
          </a:xfrm>
          <a:prstGeom prst="rect">
            <a:avLst/>
          </a:prstGeom>
          <a:noFill/>
          <a:ln w="28575" cmpd="sng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lèche vers la droite 2"/>
          <p:cNvSpPr/>
          <p:nvPr/>
        </p:nvSpPr>
        <p:spPr>
          <a:xfrm>
            <a:off x="35496" y="2276872"/>
            <a:ext cx="1656184" cy="430346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Niveau d’entrée</a:t>
            </a:r>
            <a:endParaRPr lang="fr-FR" sz="1400" dirty="0"/>
          </a:p>
        </p:txBody>
      </p:sp>
      <p:sp>
        <p:nvSpPr>
          <p:cNvPr id="28" name="Flèche vers la droite 27"/>
          <p:cNvSpPr/>
          <p:nvPr/>
        </p:nvSpPr>
        <p:spPr>
          <a:xfrm>
            <a:off x="35496" y="5643949"/>
            <a:ext cx="6632376" cy="492874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 smtClean="0"/>
              <a:t>Certification : </a:t>
            </a:r>
            <a:r>
              <a:rPr lang="en-CA" sz="1400" dirty="0" err="1" smtClean="0"/>
              <a:t>Niveau</a:t>
            </a:r>
            <a:r>
              <a:rPr lang="en-CA" sz="1400" dirty="0" smtClean="0"/>
              <a:t> 1 </a:t>
            </a:r>
            <a:r>
              <a:rPr lang="en-CA" sz="1400" dirty="0" err="1" smtClean="0"/>
              <a:t>obligatoire</a:t>
            </a:r>
            <a:r>
              <a:rPr lang="en-CA" sz="1400" dirty="0" smtClean="0"/>
              <a:t> pour 4 AC + 2 AC  (au </a:t>
            </a:r>
            <a:r>
              <a:rPr lang="en-CA" sz="1400" dirty="0" err="1" smtClean="0"/>
              <a:t>choix</a:t>
            </a:r>
            <a:r>
              <a:rPr lang="en-CA" sz="1400" dirty="0" smtClean="0"/>
              <a:t>) au </a:t>
            </a:r>
            <a:r>
              <a:rPr lang="en-CA" sz="1400" dirty="0" err="1" smtClean="0"/>
              <a:t>niveau</a:t>
            </a:r>
            <a:r>
              <a:rPr lang="en-CA" sz="1400" dirty="0" smtClean="0"/>
              <a:t> 2</a:t>
            </a:r>
            <a:endParaRPr lang="en-CA" sz="1400" dirty="0"/>
          </a:p>
        </p:txBody>
      </p:sp>
      <p:sp>
        <p:nvSpPr>
          <p:cNvPr id="32" name="Rectangle 31"/>
          <p:cNvSpPr/>
          <p:nvPr/>
        </p:nvSpPr>
        <p:spPr>
          <a:xfrm>
            <a:off x="-33830" y="4149080"/>
            <a:ext cx="155045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fr-BE" sz="12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Niv. 2 : </a:t>
            </a:r>
            <a:r>
              <a:rPr lang="fr-BE" sz="12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Combiner consciemment des concepts et des méthodes, enrichies par les TIC, pour former en contexte complexe 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1488969" y="2736497"/>
            <a:ext cx="1313874" cy="1261001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BB1EAA">
                <a:alpha val="50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Rectangle 9"/>
          <p:cNvSpPr/>
          <p:nvPr/>
        </p:nvSpPr>
        <p:spPr>
          <a:xfrm>
            <a:off x="1445116" y="2730712"/>
            <a:ext cx="1368152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CA" sz="1100" dirty="0" err="1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J’ai</a:t>
            </a:r>
            <a:r>
              <a:rPr lang="en-CA" sz="11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</a:t>
            </a:r>
            <a:r>
              <a:rPr lang="en-CA" sz="1100" dirty="0" err="1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déclenché</a:t>
            </a:r>
            <a:r>
              <a:rPr lang="en-CA" sz="11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un </a:t>
            </a:r>
            <a:r>
              <a:rPr lang="en-CA" sz="1100" dirty="0" err="1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transfert</a:t>
            </a:r>
            <a:r>
              <a:rPr lang="en-CA" sz="11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</a:t>
            </a:r>
            <a:r>
              <a:rPr lang="en-CA" sz="1100" dirty="0" err="1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d’apprentissage</a:t>
            </a:r>
            <a:r>
              <a:rPr lang="en-CA" sz="11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</a:t>
            </a:r>
            <a:r>
              <a:rPr lang="en-CA" sz="1100" dirty="0" err="1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dans</a:t>
            </a:r>
            <a:r>
              <a:rPr lang="en-CA" sz="11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la vie </a:t>
            </a:r>
            <a:r>
              <a:rPr lang="en-CA" sz="1100" dirty="0" err="1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privée</a:t>
            </a:r>
            <a:r>
              <a:rPr lang="en-CA" sz="11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/</a:t>
            </a:r>
            <a:r>
              <a:rPr lang="en-CA" sz="1100" dirty="0" err="1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professionnelle</a:t>
            </a:r>
            <a:r>
              <a:rPr lang="en-CA" sz="11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de </a:t>
            </a:r>
            <a:r>
              <a:rPr lang="en-CA" sz="1100" dirty="0" err="1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certains</a:t>
            </a:r>
            <a:r>
              <a:rPr lang="en-CA" sz="11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de </a:t>
            </a:r>
            <a:r>
              <a:rPr lang="en-CA" sz="1100" dirty="0" err="1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mes</a:t>
            </a:r>
            <a:r>
              <a:rPr lang="en-CA" sz="11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</a:t>
            </a:r>
            <a:r>
              <a:rPr lang="en-CA" sz="1100" dirty="0" err="1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apprenants</a:t>
            </a:r>
            <a:endParaRPr lang="en-CA" sz="1100" dirty="0" smtClean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2" name="Rectangle à coins arrondis 41"/>
          <p:cNvSpPr/>
          <p:nvPr/>
        </p:nvSpPr>
        <p:spPr>
          <a:xfrm>
            <a:off x="2863348" y="2912758"/>
            <a:ext cx="1248701" cy="989132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BB1EAA">
                <a:alpha val="50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8" name="Rectangle 17"/>
          <p:cNvSpPr/>
          <p:nvPr/>
        </p:nvSpPr>
        <p:spPr>
          <a:xfrm>
            <a:off x="2843808" y="2924944"/>
            <a:ext cx="131451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1100" dirty="0" err="1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J’ai</a:t>
            </a:r>
            <a:r>
              <a:rPr lang="en-CA" sz="11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 </a:t>
            </a:r>
            <a:r>
              <a:rPr lang="en-CA" sz="1100" dirty="0" err="1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régulé</a:t>
            </a:r>
            <a:r>
              <a:rPr lang="en-CA" sz="11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 pour les </a:t>
            </a:r>
            <a:r>
              <a:rPr lang="en-CA" sz="1100" dirty="0" err="1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apprenants</a:t>
            </a:r>
            <a:r>
              <a:rPr lang="en-CA" sz="11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 (</a:t>
            </a:r>
            <a:r>
              <a:rPr lang="en-CA" sz="1100" dirty="0" err="1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expliqué</a:t>
            </a:r>
            <a:r>
              <a:rPr lang="en-CA" sz="11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, </a:t>
            </a:r>
            <a:r>
              <a:rPr lang="en-CA" sz="1100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planifié</a:t>
            </a:r>
            <a:r>
              <a:rPr lang="en-CA" sz="11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</a:t>
            </a:r>
            <a:r>
              <a:rPr lang="en-CA" sz="1100" dirty="0" err="1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organisé</a:t>
            </a:r>
            <a:r>
              <a:rPr lang="en-CA" sz="11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 </a:t>
            </a:r>
            <a:r>
              <a:rPr lang="en-CA" sz="1100" dirty="0" err="1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l’auto-évaluation</a:t>
            </a:r>
            <a:r>
              <a:rPr lang="en-CA" sz="11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)</a:t>
            </a:r>
          </a:p>
        </p:txBody>
      </p:sp>
      <p:sp>
        <p:nvSpPr>
          <p:cNvPr id="45" name="Rectangle à coins arrondis 44"/>
          <p:cNvSpPr/>
          <p:nvPr/>
        </p:nvSpPr>
        <p:spPr>
          <a:xfrm>
            <a:off x="5600452" y="3015932"/>
            <a:ext cx="1037264" cy="989132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BB1EAA">
                <a:alpha val="50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4" name="Rectangle à coins arrondis 43"/>
          <p:cNvSpPr/>
          <p:nvPr/>
        </p:nvSpPr>
        <p:spPr>
          <a:xfrm>
            <a:off x="4147400" y="2793053"/>
            <a:ext cx="1408661" cy="1146305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BB1EAA">
                <a:alpha val="50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9" name="Rectangle 18"/>
          <p:cNvSpPr/>
          <p:nvPr/>
        </p:nvSpPr>
        <p:spPr>
          <a:xfrm>
            <a:off x="4103948" y="2780928"/>
            <a:ext cx="15121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1100" dirty="0" err="1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J’ai</a:t>
            </a:r>
            <a:r>
              <a:rPr lang="en-CA" sz="11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</a:t>
            </a:r>
            <a:r>
              <a:rPr lang="en-CA" sz="1100" dirty="0" err="1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utilisé</a:t>
            </a:r>
            <a:r>
              <a:rPr lang="en-CA" sz="11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</a:t>
            </a:r>
            <a:r>
              <a:rPr lang="en-CA" sz="1100" dirty="0" err="1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une</a:t>
            </a:r>
            <a:r>
              <a:rPr lang="en-CA" sz="11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technique </a:t>
            </a:r>
            <a:r>
              <a:rPr lang="en-CA" sz="1100" dirty="0" err="1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motivationnelle</a:t>
            </a:r>
            <a:r>
              <a:rPr lang="en-CA" sz="11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</a:t>
            </a:r>
            <a:r>
              <a:rPr lang="en-CA" sz="1100" dirty="0" err="1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dans</a:t>
            </a:r>
            <a:r>
              <a:rPr lang="en-CA" sz="11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</a:t>
            </a:r>
            <a:r>
              <a:rPr lang="en-CA" sz="1100" dirty="0" err="1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une</a:t>
            </a:r>
            <a:r>
              <a:rPr lang="en-CA" sz="11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</a:t>
            </a:r>
            <a:r>
              <a:rPr lang="en-CA" sz="1100" dirty="0" err="1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activité</a:t>
            </a:r>
            <a:r>
              <a:rPr lang="en-CA" sz="11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(ex. </a:t>
            </a:r>
            <a:r>
              <a:rPr lang="en-CA" sz="1100" dirty="0" err="1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J’ai</a:t>
            </a:r>
            <a:r>
              <a:rPr lang="en-CA" sz="11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</a:t>
            </a:r>
            <a:r>
              <a:rPr lang="en-CA" sz="1100" dirty="0" err="1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laissé</a:t>
            </a:r>
            <a:r>
              <a:rPr lang="en-CA" sz="11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du </a:t>
            </a:r>
            <a:r>
              <a:rPr lang="en-CA" sz="1100" dirty="0" err="1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choix</a:t>
            </a:r>
            <a:r>
              <a:rPr lang="en-CA" sz="11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à </a:t>
            </a:r>
            <a:r>
              <a:rPr lang="en-CA" sz="1100" dirty="0" err="1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mes</a:t>
            </a:r>
            <a:r>
              <a:rPr lang="en-CA" sz="11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</a:t>
            </a:r>
            <a:r>
              <a:rPr lang="en-CA" sz="1100" dirty="0" err="1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apprenants</a:t>
            </a:r>
            <a:r>
              <a:rPr lang="en-CA" sz="11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)</a:t>
            </a:r>
            <a:endParaRPr lang="en-CA" sz="11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32010" y="3107846"/>
            <a:ext cx="122713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CA" sz="1100" dirty="0" err="1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J’ai</a:t>
            </a:r>
            <a:r>
              <a:rPr lang="en-CA" sz="11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</a:t>
            </a:r>
            <a:r>
              <a:rPr lang="en-CA" sz="1100" dirty="0" err="1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autorisé</a:t>
            </a:r>
            <a:r>
              <a:rPr lang="en-CA" sz="11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la collaboration </a:t>
            </a:r>
            <a:r>
              <a:rPr lang="en-CA" sz="1100" dirty="0" err="1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spontanée</a:t>
            </a:r>
            <a:r>
              <a:rPr lang="en-CA" sz="11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entre les </a:t>
            </a:r>
            <a:r>
              <a:rPr lang="en-CA" sz="1100" dirty="0" err="1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apprenants</a:t>
            </a:r>
            <a:endParaRPr lang="en-CA" sz="1100" dirty="0" smtClean="0">
              <a:solidFill>
                <a:schemeClr val="accent3">
                  <a:lumMod val="75000"/>
                </a:schemeClr>
              </a:solidFill>
              <a:latin typeface="+mj-lt"/>
            </a:endParaRPr>
          </a:p>
          <a:p>
            <a:pPr lvl="0" algn="ctr"/>
            <a:endParaRPr lang="en-CA" sz="1100" dirty="0" smtClean="0">
              <a:solidFill>
                <a:srgbClr val="BB1EAA"/>
              </a:solidFill>
              <a:latin typeface="+mj-lt"/>
            </a:endParaRPr>
          </a:p>
        </p:txBody>
      </p:sp>
      <p:sp>
        <p:nvSpPr>
          <p:cNvPr id="35" name="Rectangle à coins arrondis 34"/>
          <p:cNvSpPr/>
          <p:nvPr/>
        </p:nvSpPr>
        <p:spPr>
          <a:xfrm>
            <a:off x="1530276" y="4251799"/>
            <a:ext cx="1226404" cy="1085425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BB1EAA">
                <a:alpha val="50000"/>
              </a:srgb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1" name="Rectangle 40"/>
          <p:cNvSpPr/>
          <p:nvPr/>
        </p:nvSpPr>
        <p:spPr>
          <a:xfrm>
            <a:off x="1447074" y="4200532"/>
            <a:ext cx="136815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</a:pPr>
            <a:r>
              <a:rPr lang="en-CA" sz="1100" dirty="0" err="1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J’utilise</a:t>
            </a:r>
            <a:r>
              <a:rPr lang="en-CA" sz="11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des </a:t>
            </a:r>
            <a:r>
              <a:rPr lang="en-CA" sz="1100" dirty="0" err="1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méthodes</a:t>
            </a:r>
            <a:r>
              <a:rPr lang="en-CA" sz="11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et des </a:t>
            </a:r>
            <a:r>
              <a:rPr lang="en-CA" sz="1100" dirty="0" err="1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outils</a:t>
            </a:r>
            <a:r>
              <a:rPr lang="en-CA" sz="11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pour installer le </a:t>
            </a:r>
            <a:r>
              <a:rPr lang="en-CA" sz="1100" dirty="0" err="1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transfert</a:t>
            </a:r>
            <a:r>
              <a:rPr lang="en-CA" sz="11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et je </a:t>
            </a:r>
            <a:r>
              <a:rPr lang="en-CA" sz="1100" dirty="0" err="1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l’observe</a:t>
            </a:r>
            <a:r>
              <a:rPr lang="en-CA" sz="11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</a:t>
            </a:r>
            <a:r>
              <a:rPr lang="en-CA" sz="1100" dirty="0" err="1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systématiquement</a:t>
            </a:r>
            <a:endParaRPr lang="en-CA" sz="1100" dirty="0" smtClean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9" name="Rectangle à coins arrondis 38"/>
          <p:cNvSpPr/>
          <p:nvPr/>
        </p:nvSpPr>
        <p:spPr>
          <a:xfrm>
            <a:off x="2805708" y="4277842"/>
            <a:ext cx="1118220" cy="1063380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BB1EAA">
                <a:alpha val="50000"/>
              </a:srgb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6" name="Rectangle à coins arrondis 45"/>
          <p:cNvSpPr/>
          <p:nvPr/>
        </p:nvSpPr>
        <p:spPr>
          <a:xfrm>
            <a:off x="4003771" y="4251537"/>
            <a:ext cx="1240986" cy="1072648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BB1EAA">
                <a:alpha val="50000"/>
              </a:srgb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7" name="Rectangle à coins arrondis 46"/>
          <p:cNvSpPr/>
          <p:nvPr/>
        </p:nvSpPr>
        <p:spPr>
          <a:xfrm>
            <a:off x="5292080" y="4245895"/>
            <a:ext cx="1368152" cy="1055313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BB1EAA">
                <a:alpha val="50000"/>
              </a:srgb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3" name="Rectangle 32"/>
          <p:cNvSpPr/>
          <p:nvPr/>
        </p:nvSpPr>
        <p:spPr>
          <a:xfrm>
            <a:off x="2713571" y="4310712"/>
            <a:ext cx="130249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CA" sz="11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Je </a:t>
            </a:r>
            <a:r>
              <a:rPr lang="en-CA" sz="1100" dirty="0" err="1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fais</a:t>
            </a:r>
            <a:r>
              <a:rPr lang="en-CA" sz="11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</a:t>
            </a:r>
            <a:r>
              <a:rPr lang="en-CA" sz="1100" dirty="0" err="1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en</a:t>
            </a:r>
            <a:r>
              <a:rPr lang="en-CA" sz="11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</a:t>
            </a:r>
            <a:r>
              <a:rPr lang="en-CA" sz="1100" dirty="0" err="1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sorte</a:t>
            </a:r>
            <a:r>
              <a:rPr lang="en-CA" sz="11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que </a:t>
            </a:r>
            <a:r>
              <a:rPr lang="en-CA" sz="1100" dirty="0" err="1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l’auto</a:t>
            </a:r>
            <a:r>
              <a:rPr lang="en-CA" sz="11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-regulation </a:t>
            </a:r>
            <a:r>
              <a:rPr lang="en-CA" sz="1100" dirty="0" err="1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devienne</a:t>
            </a:r>
            <a:r>
              <a:rPr lang="en-CA" sz="11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</a:t>
            </a:r>
            <a:r>
              <a:rPr lang="en-CA" sz="1100" dirty="0" err="1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naturelle</a:t>
            </a:r>
            <a:r>
              <a:rPr lang="en-CA" sz="11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chez </a:t>
            </a:r>
            <a:r>
              <a:rPr lang="en-CA" sz="1100" dirty="0" err="1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mes</a:t>
            </a:r>
            <a:r>
              <a:rPr lang="en-CA" sz="11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</a:t>
            </a:r>
            <a:r>
              <a:rPr lang="en-CA" sz="1100" dirty="0" err="1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apprenants</a:t>
            </a:r>
            <a:endParaRPr lang="en-CA" sz="11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965706" y="4275445"/>
            <a:ext cx="13176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CA" sz="10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Je </a:t>
            </a:r>
            <a:r>
              <a:rPr lang="en-CA" sz="1000" dirty="0" err="1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discerne</a:t>
            </a:r>
            <a:r>
              <a:rPr lang="en-CA" sz="10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et </a:t>
            </a:r>
            <a:r>
              <a:rPr lang="en-CA" sz="1000" dirty="0" err="1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j’utilise</a:t>
            </a:r>
            <a:r>
              <a:rPr lang="en-CA" sz="10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les  dimensions </a:t>
            </a:r>
            <a:r>
              <a:rPr lang="en-CA" sz="1000" dirty="0" err="1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motivationnelles</a:t>
            </a:r>
            <a:r>
              <a:rPr lang="en-CA" sz="10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(motivation, </a:t>
            </a:r>
            <a:r>
              <a:rPr lang="en-CA" sz="1000" dirty="0" err="1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climat</a:t>
            </a:r>
            <a:r>
              <a:rPr lang="en-CA" sz="10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de </a:t>
            </a:r>
            <a:r>
              <a:rPr lang="en-CA" sz="1000" dirty="0" err="1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classe</a:t>
            </a:r>
            <a:r>
              <a:rPr lang="en-CA" sz="10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) les plus </a:t>
            </a:r>
            <a:r>
              <a:rPr lang="en-CA" sz="1000" dirty="0" err="1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efficaces</a:t>
            </a:r>
            <a:endParaRPr lang="en-CA" sz="1000" dirty="0" smtClean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234746" y="4193581"/>
            <a:ext cx="1497493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</a:pPr>
            <a:r>
              <a:rPr lang="en-CA" sz="1050" dirty="0" err="1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J’organise</a:t>
            </a:r>
            <a:r>
              <a:rPr lang="en-CA" sz="105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</a:t>
            </a:r>
            <a:r>
              <a:rPr lang="en-CA" sz="1050" dirty="0" err="1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consciemment</a:t>
            </a:r>
            <a:r>
              <a:rPr lang="en-CA" sz="105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des </a:t>
            </a:r>
            <a:r>
              <a:rPr lang="en-CA" sz="1050" dirty="0" err="1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activités</a:t>
            </a:r>
            <a:r>
              <a:rPr lang="en-CA" sz="105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</a:t>
            </a:r>
            <a:r>
              <a:rPr lang="en-CA" sz="1050" dirty="0" err="1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dans</a:t>
            </a:r>
            <a:r>
              <a:rPr lang="en-CA" sz="105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</a:t>
            </a:r>
            <a:r>
              <a:rPr lang="en-CA" sz="1050" dirty="0" err="1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lesquelles</a:t>
            </a:r>
            <a:r>
              <a:rPr lang="en-CA" sz="105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la collaboration </a:t>
            </a:r>
            <a:r>
              <a:rPr lang="en-CA" sz="1050" dirty="0" err="1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est</a:t>
            </a:r>
            <a:r>
              <a:rPr lang="en-CA" sz="105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</a:t>
            </a:r>
            <a:r>
              <a:rPr lang="en-CA" sz="1050" dirty="0" err="1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fructueuse</a:t>
            </a:r>
            <a:r>
              <a:rPr lang="en-CA" sz="105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pour </a:t>
            </a:r>
            <a:r>
              <a:rPr lang="en-CA" sz="1050" dirty="0" err="1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chaque</a:t>
            </a:r>
            <a:r>
              <a:rPr lang="en-CA" sz="105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</a:t>
            </a:r>
            <a:r>
              <a:rPr lang="en-CA" sz="1050" dirty="0" err="1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apprenant</a:t>
            </a:r>
            <a:endParaRPr lang="en-CA" sz="1050" dirty="0" smtClean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14" name="Connecteur droit avec flèche 13"/>
          <p:cNvCxnSpPr>
            <a:endCxn id="26" idx="1"/>
          </p:cNvCxnSpPr>
          <p:nvPr/>
        </p:nvCxnSpPr>
        <p:spPr>
          <a:xfrm flipH="1">
            <a:off x="6917674" y="836712"/>
            <a:ext cx="966694" cy="898460"/>
          </a:xfrm>
          <a:prstGeom prst="straightConnector1">
            <a:avLst/>
          </a:prstGeom>
          <a:ln>
            <a:solidFill>
              <a:srgbClr val="BB1EA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Accolade fermante 25"/>
          <p:cNvSpPr/>
          <p:nvPr/>
        </p:nvSpPr>
        <p:spPr>
          <a:xfrm>
            <a:off x="6787313" y="1345955"/>
            <a:ext cx="130361" cy="778433"/>
          </a:xfrm>
          <a:prstGeom prst="rightBrace">
            <a:avLst/>
          </a:prstGeom>
          <a:ln>
            <a:solidFill>
              <a:srgbClr val="BB1EA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BB1EAA"/>
              </a:solidFill>
            </a:endParaRPr>
          </a:p>
        </p:txBody>
      </p:sp>
      <p:cxnSp>
        <p:nvCxnSpPr>
          <p:cNvPr id="48" name="Connecteur droit avec flèche 47"/>
          <p:cNvCxnSpPr>
            <a:endCxn id="22" idx="0"/>
          </p:cNvCxnSpPr>
          <p:nvPr/>
        </p:nvCxnSpPr>
        <p:spPr>
          <a:xfrm>
            <a:off x="8293125" y="1084290"/>
            <a:ext cx="0" cy="32848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096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Capture d’écran 2016-11-23 à 21.00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7384"/>
            <a:ext cx="9144000" cy="5949280"/>
          </a:xfrm>
          <a:prstGeom prst="rect">
            <a:avLst/>
          </a:prstGeom>
        </p:spPr>
      </p:pic>
      <p:pic>
        <p:nvPicPr>
          <p:cNvPr id="8" name="Image 7" descr="Capture d’écran 2016-11-23 à 21.01.5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856" y="5589240"/>
            <a:ext cx="2376388" cy="75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84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5458</TotalTime>
  <Words>1110</Words>
  <Application>Microsoft Macintosh PowerPoint</Application>
  <PresentationFormat>Présentation à l'écran (4:3)</PresentationFormat>
  <Paragraphs>150</Paragraphs>
  <Slides>21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Thème Office</vt:lpstr>
      <vt:lpstr>Former le formateur :  en quoi et avec quel succès ? </vt:lpstr>
      <vt:lpstr>Plan</vt:lpstr>
      <vt:lpstr>Cadres de référence</vt:lpstr>
      <vt:lpstr>Exemple d’une compétence : Chez l’agent de développement territorial durable</vt:lpstr>
      <vt:lpstr>Exemple d’un programme en 5 compétences : Logopède / orthophoniste (Master) Christelle Maillart, ULG et al., 2010 </vt:lpstr>
      <vt:lpstr>Evaluation par portfolio papier / électronique</vt:lpstr>
      <vt:lpstr>Julien Lefebvre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Quelques données sur 48 « séminaires »</vt:lpstr>
      <vt:lpstr>Satisfaction des participants</vt:lpstr>
      <vt:lpstr>Quelques commentaires</vt:lpstr>
      <vt:lpstr>MAIS…</vt:lpstr>
      <vt:lpstr>Réflexions conclusives (1/2)</vt:lpstr>
      <vt:lpstr>Réflexions conclusives (2/2)</vt:lpstr>
      <vt:lpstr>Références</vt:lpstr>
      <vt:lpstr>Former le formateur :  en quoi et avec quel succès 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Développement professionnel des enseignants du supérieur à l’ULG : actions, retombées et freins.</dc:title>
  <dc:creator>François Georges</dc:creator>
  <cp:lastModifiedBy>Marianne Poumay</cp:lastModifiedBy>
  <cp:revision>139</cp:revision>
  <dcterms:created xsi:type="dcterms:W3CDTF">2012-06-06T09:32:58Z</dcterms:created>
  <dcterms:modified xsi:type="dcterms:W3CDTF">2016-11-25T06:57:45Z</dcterms:modified>
</cp:coreProperties>
</file>