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8/06/18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8/06/18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8/06/18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oris.krywicki@uliege.be" TargetMode="External"/><Relationship Id="rId3" Type="http://schemas.openxmlformats.org/officeDocument/2006/relationships/hyperlink" Target="http://labos.ulg.ac.b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b="1" dirty="0" smtClean="0"/>
              <a:t>How </a:t>
            </a:r>
            <a:r>
              <a:rPr lang="fr-FR" sz="3600" b="1" dirty="0" err="1" smtClean="0"/>
              <a:t>investigative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journalism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infiltrates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video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game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press</a:t>
            </a:r>
            <a:endParaRPr lang="fr-FR" sz="36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/>
              <a:t>Boris KRYWICKI (@</a:t>
            </a:r>
            <a:r>
              <a:rPr lang="fr-FR" b="1" dirty="0" err="1" smtClean="0"/>
              <a:t>Bkrywicki</a:t>
            </a:r>
            <a:r>
              <a:rPr lang="fr-FR" b="1" dirty="0" smtClean="0"/>
              <a:t>)</a:t>
            </a:r>
          </a:p>
          <a:p>
            <a:r>
              <a:rPr lang="fr-FR" b="1" dirty="0" err="1" smtClean="0"/>
              <a:t>Liege</a:t>
            </a:r>
            <a:r>
              <a:rPr lang="fr-FR" b="1" dirty="0" smtClean="0"/>
              <a:t> Game </a:t>
            </a:r>
            <a:r>
              <a:rPr lang="fr-FR" b="1" dirty="0" err="1" smtClean="0"/>
              <a:t>Lab</a:t>
            </a:r>
            <a:r>
              <a:rPr lang="fr-FR" b="1" dirty="0" smtClean="0"/>
              <a:t> + LEMME</a:t>
            </a:r>
          </a:p>
          <a:p>
            <a:r>
              <a:rPr lang="fr-FR" b="1" dirty="0" err="1" smtClean="0"/>
              <a:t>Liege</a:t>
            </a:r>
            <a:r>
              <a:rPr lang="fr-FR" b="1" dirty="0" smtClean="0"/>
              <a:t>, </a:t>
            </a:r>
            <a:r>
              <a:rPr lang="fr-FR" b="1" dirty="0" err="1" smtClean="0"/>
              <a:t>Belgium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6059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Close </a:t>
            </a:r>
            <a:r>
              <a:rPr lang="fr-FR" dirty="0" err="1" smtClean="0"/>
              <a:t>relationship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industry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smtClean="0"/>
              <a:t>It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observed</a:t>
            </a:r>
            <a:r>
              <a:rPr lang="fr-FR" b="1" dirty="0" smtClean="0"/>
              <a:t> </a:t>
            </a:r>
            <a:r>
              <a:rPr lang="fr-FR" b="1" dirty="0" err="1" smtClean="0"/>
              <a:t>within</a:t>
            </a:r>
            <a:r>
              <a:rPr lang="fr-FR" b="1" dirty="0" smtClean="0"/>
              <a:t> </a:t>
            </a:r>
            <a:r>
              <a:rPr lang="fr-FR" b="1" dirty="0" err="1" smtClean="0"/>
              <a:t>two</a:t>
            </a:r>
            <a:r>
              <a:rPr lang="fr-FR" b="1" dirty="0" smtClean="0"/>
              <a:t> </a:t>
            </a:r>
            <a:r>
              <a:rPr lang="fr-FR" b="1" dirty="0" err="1" smtClean="0"/>
              <a:t>different</a:t>
            </a:r>
            <a:r>
              <a:rPr lang="fr-FR" b="1" dirty="0" smtClean="0"/>
              <a:t> </a:t>
            </a:r>
            <a:r>
              <a:rPr lang="fr-FR" b="1" dirty="0" err="1" smtClean="0"/>
              <a:t>fields</a:t>
            </a:r>
            <a:r>
              <a:rPr lang="fr-FR" b="1" dirty="0" smtClean="0"/>
              <a:t> :</a:t>
            </a:r>
          </a:p>
          <a:p>
            <a:pPr marL="0" indent="0">
              <a:buNone/>
            </a:pPr>
            <a:endParaRPr lang="fr-FR" b="1" dirty="0"/>
          </a:p>
          <a:p>
            <a:pPr>
              <a:buFont typeface="Wingdings" charset="2"/>
              <a:buChar char="u"/>
            </a:pPr>
            <a:r>
              <a:rPr lang="fr-FR" b="1" dirty="0" smtClean="0"/>
              <a:t> </a:t>
            </a:r>
            <a:r>
              <a:rPr lang="fr-FR" b="1" dirty="0" err="1" smtClean="0"/>
              <a:t>Journalists</a:t>
            </a:r>
            <a:r>
              <a:rPr lang="fr-FR" b="1" dirty="0" smtClean="0"/>
              <a:t>’ stories and </a:t>
            </a:r>
            <a:r>
              <a:rPr lang="fr-FR" b="1" dirty="0" err="1" smtClean="0"/>
              <a:t>texts</a:t>
            </a:r>
            <a:endParaRPr lang="fr-FR" b="1" dirty="0" smtClean="0"/>
          </a:p>
          <a:p>
            <a:pPr>
              <a:buFont typeface="Wingdings" charset="2"/>
              <a:buChar char="u"/>
            </a:pPr>
            <a:endParaRPr lang="fr-FR" b="1" dirty="0"/>
          </a:p>
          <a:p>
            <a:pPr>
              <a:buFont typeface="Wingdings" charset="2"/>
              <a:buChar char="u"/>
            </a:pPr>
            <a:r>
              <a:rPr lang="fr-FR" b="1" dirty="0" smtClean="0"/>
              <a:t> Direct interactions </a:t>
            </a:r>
            <a:r>
              <a:rPr lang="fr-FR" b="1" dirty="0" err="1" smtClean="0"/>
              <a:t>between</a:t>
            </a:r>
            <a:r>
              <a:rPr lang="fr-FR" b="1" dirty="0" smtClean="0"/>
              <a:t> </a:t>
            </a:r>
            <a:r>
              <a:rPr lang="fr-FR" b="1" dirty="0" err="1" smtClean="0"/>
              <a:t>journalists</a:t>
            </a:r>
            <a:r>
              <a:rPr lang="fr-FR" b="1" dirty="0" smtClean="0"/>
              <a:t> and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companies</a:t>
            </a:r>
            <a:r>
              <a:rPr lang="fr-FR" b="1" dirty="0" smtClean="0"/>
              <a:t> (PR, </a:t>
            </a:r>
            <a:r>
              <a:rPr lang="fr-FR" b="1" dirty="0" err="1" smtClean="0"/>
              <a:t>publishers</a:t>
            </a:r>
            <a:r>
              <a:rPr lang="fr-FR" b="1" dirty="0" smtClean="0"/>
              <a:t>, </a:t>
            </a:r>
            <a:r>
              <a:rPr lang="fr-FR" b="1" dirty="0" err="1" smtClean="0"/>
              <a:t>developers</a:t>
            </a:r>
            <a:r>
              <a:rPr lang="fr-FR" b="1" dirty="0" smtClean="0"/>
              <a:t>…)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6712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19277"/>
            <a:ext cx="8041440" cy="1442674"/>
          </a:xfrm>
        </p:spPr>
        <p:txBody>
          <a:bodyPr/>
          <a:lstStyle/>
          <a:p>
            <a:r>
              <a:rPr lang="fr-FR" dirty="0" err="1" smtClean="0"/>
              <a:t>Texts</a:t>
            </a:r>
            <a:r>
              <a:rPr lang="fr-FR" dirty="0" smtClean="0"/>
              <a:t> : </a:t>
            </a:r>
            <a:r>
              <a:rPr lang="fr-FR" dirty="0" err="1" smtClean="0"/>
              <a:t>celebrative</a:t>
            </a:r>
            <a:r>
              <a:rPr lang="fr-FR" dirty="0" smtClean="0"/>
              <a:t> </a:t>
            </a:r>
            <a:r>
              <a:rPr lang="fr-FR" dirty="0" err="1" smtClean="0"/>
              <a:t>reviews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913" y="1276388"/>
            <a:ext cx="8795657" cy="5236898"/>
          </a:xfrm>
        </p:spPr>
        <p:txBody>
          <a:bodyPr/>
          <a:lstStyle/>
          <a:p>
            <a:pPr algn="just"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Authors</a:t>
            </a:r>
            <a:r>
              <a:rPr lang="fr-FR" b="1" dirty="0" smtClean="0"/>
              <a:t> of </a:t>
            </a:r>
            <a:r>
              <a:rPr lang="fr-FR" b="1" dirty="0" err="1" smtClean="0"/>
              <a:t>celebrative</a:t>
            </a:r>
            <a:r>
              <a:rPr lang="fr-FR" b="1" dirty="0" smtClean="0"/>
              <a:t> </a:t>
            </a:r>
            <a:r>
              <a:rPr lang="fr-FR" b="1" dirty="0" err="1" smtClean="0"/>
              <a:t>reviews</a:t>
            </a:r>
            <a:r>
              <a:rPr lang="fr-FR" b="1" dirty="0" smtClean="0"/>
              <a:t> </a:t>
            </a:r>
            <a:r>
              <a:rPr lang="fr-FR" b="1" dirty="0" err="1"/>
              <a:t>try</a:t>
            </a:r>
            <a:r>
              <a:rPr lang="fr-FR" b="1" dirty="0"/>
              <a:t> to </a:t>
            </a:r>
            <a:r>
              <a:rPr lang="fr-FR" b="1" dirty="0" err="1"/>
              <a:t>federate</a:t>
            </a:r>
            <a:r>
              <a:rPr lang="fr-FR" b="1" dirty="0"/>
              <a:t> </a:t>
            </a:r>
            <a:r>
              <a:rPr lang="fr-FR" b="1" dirty="0" err="1"/>
              <a:t>using</a:t>
            </a:r>
            <a:r>
              <a:rPr lang="fr-FR" b="1" dirty="0"/>
              <a:t> « a </a:t>
            </a:r>
            <a:r>
              <a:rPr lang="fr-FR" b="1" dirty="0" err="1"/>
              <a:t>strong</a:t>
            </a:r>
            <a:r>
              <a:rPr lang="fr-FR" b="1" dirty="0"/>
              <a:t> consensus on </a:t>
            </a:r>
            <a:r>
              <a:rPr lang="fr-FR" b="1" dirty="0" err="1"/>
              <a:t>readership’s</a:t>
            </a:r>
            <a:r>
              <a:rPr lang="fr-FR" b="1" dirty="0"/>
              <a:t> values </a:t>
            </a:r>
            <a:r>
              <a:rPr lang="fr-FR" b="1" dirty="0" err="1"/>
              <a:t>transforming</a:t>
            </a:r>
            <a:r>
              <a:rPr lang="fr-FR" b="1" dirty="0"/>
              <a:t> the </a:t>
            </a:r>
            <a:r>
              <a:rPr lang="fr-FR" b="1" dirty="0" err="1"/>
              <a:t>buying</a:t>
            </a:r>
            <a:r>
              <a:rPr lang="fr-FR" b="1" dirty="0"/>
              <a:t>/</a:t>
            </a:r>
            <a:r>
              <a:rPr lang="fr-FR" b="1" dirty="0" err="1"/>
              <a:t>subscription</a:t>
            </a:r>
            <a:r>
              <a:rPr lang="fr-FR" b="1" dirty="0"/>
              <a:t>/</a:t>
            </a:r>
            <a:r>
              <a:rPr lang="fr-FR" b="1" dirty="0" err="1"/>
              <a:t>reading</a:t>
            </a:r>
            <a:r>
              <a:rPr lang="fr-FR" b="1" dirty="0"/>
              <a:t> </a:t>
            </a:r>
            <a:r>
              <a:rPr lang="fr-FR" b="1" dirty="0" err="1"/>
              <a:t>act</a:t>
            </a:r>
            <a:r>
              <a:rPr lang="fr-FR" b="1" dirty="0"/>
              <a:t> in a </a:t>
            </a:r>
            <a:r>
              <a:rPr lang="fr-FR" b="1" dirty="0" err="1"/>
              <a:t>communitarian</a:t>
            </a:r>
            <a:r>
              <a:rPr lang="fr-FR" b="1" dirty="0"/>
              <a:t> </a:t>
            </a:r>
            <a:r>
              <a:rPr lang="fr-FR" b="1" dirty="0" err="1"/>
              <a:t>gesture</a:t>
            </a:r>
            <a:r>
              <a:rPr lang="fr-FR" b="1" dirty="0"/>
              <a:t> » </a:t>
            </a:r>
            <a:r>
              <a:rPr lang="fr-FR" dirty="0"/>
              <a:t>(Bergala, 1996).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0" y="2910495"/>
            <a:ext cx="2777161" cy="36027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82" y="2910495"/>
            <a:ext cx="2660212" cy="36027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49284" y="2760680"/>
            <a:ext cx="32699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« 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this</a:t>
            </a:r>
            <a:r>
              <a:rPr lang="fr-FR" i="1" dirty="0"/>
              <a:t> new </a:t>
            </a:r>
            <a:r>
              <a:rPr lang="fr-FR" i="1" dirty="0" err="1"/>
              <a:t>episode</a:t>
            </a:r>
            <a:r>
              <a:rPr lang="fr-FR" i="1" dirty="0"/>
              <a:t> of Crash Bandicoot </a:t>
            </a:r>
            <a:r>
              <a:rPr lang="fr-FR" i="1" dirty="0" err="1"/>
              <a:t>trilogy</a:t>
            </a:r>
            <a:r>
              <a:rPr lang="fr-FR" i="1" dirty="0"/>
              <a:t>, </a:t>
            </a:r>
            <a:r>
              <a:rPr lang="fr-FR" i="1" dirty="0" err="1"/>
              <a:t>discover</a:t>
            </a:r>
            <a:r>
              <a:rPr lang="fr-FR" i="1" dirty="0"/>
              <a:t> </a:t>
            </a:r>
            <a:r>
              <a:rPr lang="fr-FR" i="1" dirty="0" err="1"/>
              <a:t>what</a:t>
            </a:r>
            <a:r>
              <a:rPr lang="fr-FR" i="1" dirty="0"/>
              <a:t> fun and ultime beauty </a:t>
            </a:r>
            <a:r>
              <a:rPr lang="fr-FR" i="1" dirty="0" err="1"/>
              <a:t>truely</a:t>
            </a:r>
            <a:r>
              <a:rPr lang="fr-FR" i="1" dirty="0"/>
              <a:t> </a:t>
            </a:r>
            <a:r>
              <a:rPr lang="fr-FR" i="1" dirty="0" err="1"/>
              <a:t>mean</a:t>
            </a:r>
            <a:r>
              <a:rPr lang="fr-FR" i="1" dirty="0"/>
              <a:t> ! </a:t>
            </a:r>
            <a:r>
              <a:rPr lang="fr-FR" i="1" dirty="0" err="1"/>
              <a:t>Glory</a:t>
            </a:r>
            <a:r>
              <a:rPr lang="fr-FR" i="1" dirty="0"/>
              <a:t> to Crash ! […] You </a:t>
            </a:r>
            <a:r>
              <a:rPr lang="fr-FR" i="1" dirty="0" err="1"/>
              <a:t>think</a:t>
            </a:r>
            <a:r>
              <a:rPr lang="fr-FR" i="1" dirty="0"/>
              <a:t> </a:t>
            </a:r>
            <a:r>
              <a:rPr lang="fr-FR" i="1" dirty="0" err="1"/>
              <a:t>you’ve</a:t>
            </a:r>
            <a:r>
              <a:rPr lang="fr-FR" i="1" dirty="0"/>
              <a:t> </a:t>
            </a:r>
            <a:r>
              <a:rPr lang="fr-FR" i="1" dirty="0" err="1"/>
              <a:t>seen</a:t>
            </a:r>
            <a:r>
              <a:rPr lang="fr-FR" i="1" dirty="0"/>
              <a:t> </a:t>
            </a:r>
            <a:r>
              <a:rPr lang="fr-FR" i="1" dirty="0" err="1"/>
              <a:t>everything</a:t>
            </a:r>
            <a:r>
              <a:rPr lang="fr-FR" i="1" dirty="0"/>
              <a:t> ? […] </a:t>
            </a:r>
            <a:r>
              <a:rPr lang="fr-FR" i="1" dirty="0" err="1"/>
              <a:t>Well</a:t>
            </a:r>
            <a:r>
              <a:rPr lang="fr-FR" i="1" dirty="0"/>
              <a:t>, open </a:t>
            </a:r>
            <a:r>
              <a:rPr lang="fr-FR" i="1" dirty="0" err="1"/>
              <a:t>your</a:t>
            </a:r>
            <a:r>
              <a:rPr lang="fr-FR" i="1" dirty="0"/>
              <a:t> </a:t>
            </a:r>
            <a:r>
              <a:rPr lang="fr-FR" i="1" dirty="0" err="1"/>
              <a:t>eyes</a:t>
            </a:r>
            <a:r>
              <a:rPr lang="fr-FR" i="1" dirty="0"/>
              <a:t> </a:t>
            </a:r>
            <a:r>
              <a:rPr lang="fr-FR" i="1" dirty="0" err="1"/>
              <a:t>because</a:t>
            </a:r>
            <a:r>
              <a:rPr lang="fr-FR" i="1" dirty="0"/>
              <a:t> Crash 3 </a:t>
            </a:r>
            <a:r>
              <a:rPr lang="fr-FR" i="1" dirty="0" err="1"/>
              <a:t>might</a:t>
            </a:r>
            <a:r>
              <a:rPr lang="fr-FR" i="1" dirty="0"/>
              <a:t> </a:t>
            </a:r>
            <a:r>
              <a:rPr lang="fr-FR" i="1" dirty="0" err="1"/>
              <a:t>leave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amazed</a:t>
            </a:r>
            <a:r>
              <a:rPr lang="fr-FR" i="1" dirty="0"/>
              <a:t> ! </a:t>
            </a:r>
            <a:r>
              <a:rPr lang="fr-FR" i="1" dirty="0" err="1" smtClean="0"/>
              <a:t>Naughty</a:t>
            </a:r>
            <a:r>
              <a:rPr lang="fr-FR" i="1" dirty="0" smtClean="0"/>
              <a:t> </a:t>
            </a:r>
            <a:r>
              <a:rPr lang="fr-FR" i="1" dirty="0" err="1"/>
              <a:t>Dog’s</a:t>
            </a:r>
            <a:r>
              <a:rPr lang="fr-FR" i="1" dirty="0"/>
              <a:t> team </a:t>
            </a:r>
            <a:r>
              <a:rPr lang="fr-FR" i="1" dirty="0" err="1"/>
              <a:t>decided</a:t>
            </a:r>
            <a:r>
              <a:rPr lang="fr-FR" i="1" dirty="0"/>
              <a:t> to </a:t>
            </a:r>
            <a:r>
              <a:rPr lang="fr-FR" i="1" dirty="0" err="1"/>
              <a:t>become</a:t>
            </a:r>
            <a:r>
              <a:rPr lang="fr-FR" i="1" dirty="0"/>
              <a:t> Santa </a:t>
            </a:r>
            <a:r>
              <a:rPr lang="fr-FR" i="1" dirty="0" err="1"/>
              <a:t>claus</a:t>
            </a:r>
            <a:r>
              <a:rPr lang="fr-FR" i="1" dirty="0"/>
              <a:t> to </a:t>
            </a:r>
            <a:r>
              <a:rPr lang="fr-FR" i="1" dirty="0" err="1"/>
              <a:t>fulfill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beyond</a:t>
            </a:r>
            <a:r>
              <a:rPr lang="fr-FR" i="1" dirty="0"/>
              <a:t> all </a:t>
            </a:r>
            <a:r>
              <a:rPr lang="fr-FR" i="1" dirty="0" err="1"/>
              <a:t>your</a:t>
            </a:r>
            <a:r>
              <a:rPr lang="fr-FR" i="1" dirty="0"/>
              <a:t> </a:t>
            </a:r>
            <a:r>
              <a:rPr lang="fr-FR" i="1" dirty="0" err="1"/>
              <a:t>hopes</a:t>
            </a:r>
            <a:r>
              <a:rPr lang="fr-FR" i="1" dirty="0"/>
              <a:t> </a:t>
            </a:r>
            <a:r>
              <a:rPr lang="fr-FR" dirty="0"/>
              <a:t>» (</a:t>
            </a:r>
            <a:r>
              <a:rPr lang="fr-FR" dirty="0" err="1"/>
              <a:t>Joypad</a:t>
            </a:r>
            <a:r>
              <a:rPr lang="fr-FR" dirty="0"/>
              <a:t> n°81, french </a:t>
            </a:r>
            <a:r>
              <a:rPr lang="fr-FR" dirty="0" err="1"/>
              <a:t>game</a:t>
            </a:r>
            <a:r>
              <a:rPr lang="fr-FR" dirty="0"/>
              <a:t> magazine, </a:t>
            </a:r>
            <a:r>
              <a:rPr lang="fr-FR" dirty="0" err="1"/>
              <a:t>December</a:t>
            </a:r>
            <a:r>
              <a:rPr lang="fr-FR" dirty="0"/>
              <a:t> 1998, </a:t>
            </a:r>
            <a:r>
              <a:rPr lang="fr-FR" dirty="0" err="1"/>
              <a:t>personal</a:t>
            </a:r>
            <a:r>
              <a:rPr lang="fr-FR" dirty="0"/>
              <a:t> traduction)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6362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-52923"/>
            <a:ext cx="8041440" cy="1442674"/>
          </a:xfrm>
        </p:spPr>
        <p:txBody>
          <a:bodyPr/>
          <a:lstStyle/>
          <a:p>
            <a:r>
              <a:rPr lang="fr-FR" dirty="0" smtClean="0"/>
              <a:t>The « </a:t>
            </a:r>
            <a:r>
              <a:rPr lang="fr-FR" dirty="0" err="1" smtClean="0"/>
              <a:t>product</a:t>
            </a:r>
            <a:r>
              <a:rPr lang="fr-FR" dirty="0" smtClean="0"/>
              <a:t> culture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250" y="1389751"/>
            <a:ext cx="5917820" cy="515511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 err="1"/>
              <a:t>It’s</a:t>
            </a:r>
            <a:r>
              <a:rPr lang="fr-FR" i="1" dirty="0"/>
              <a:t>, I </a:t>
            </a:r>
            <a:r>
              <a:rPr lang="fr-FR" i="1" dirty="0" err="1"/>
              <a:t>think</a:t>
            </a:r>
            <a:r>
              <a:rPr lang="fr-FR" i="1" dirty="0"/>
              <a:t>, a </a:t>
            </a:r>
            <a:r>
              <a:rPr lang="fr-FR" i="1" dirty="0" err="1"/>
              <a:t>legacy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1990’s </a:t>
            </a:r>
            <a:r>
              <a:rPr lang="fr-FR" i="1" dirty="0" err="1"/>
              <a:t>press</a:t>
            </a:r>
            <a:r>
              <a:rPr lang="fr-FR" i="1" dirty="0"/>
              <a:t>, back </a:t>
            </a:r>
            <a:r>
              <a:rPr lang="fr-FR" i="1" dirty="0" err="1"/>
              <a:t>when</a:t>
            </a:r>
            <a:r>
              <a:rPr lang="fr-FR" i="1" dirty="0"/>
              <a:t> first </a:t>
            </a:r>
            <a:r>
              <a:rPr lang="fr-FR" i="1" dirty="0" err="1"/>
              <a:t>efficent</a:t>
            </a:r>
            <a:r>
              <a:rPr lang="fr-FR" i="1" dirty="0"/>
              <a:t> PR </a:t>
            </a:r>
            <a:r>
              <a:rPr lang="fr-FR" i="1" dirty="0" err="1"/>
              <a:t>grounded</a:t>
            </a:r>
            <a:r>
              <a:rPr lang="fr-FR" i="1" dirty="0"/>
              <a:t> and magazine </a:t>
            </a:r>
            <a:r>
              <a:rPr lang="fr-FR" i="1" dirty="0" err="1"/>
              <a:t>covers</a:t>
            </a:r>
            <a:r>
              <a:rPr lang="fr-FR" i="1" dirty="0"/>
              <a:t> </a:t>
            </a:r>
            <a:r>
              <a:rPr lang="fr-FR" i="1" dirty="0" err="1"/>
              <a:t>stopped</a:t>
            </a:r>
            <a:r>
              <a:rPr lang="fr-FR" i="1" dirty="0"/>
              <a:t> to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centered</a:t>
            </a:r>
            <a:r>
              <a:rPr lang="fr-FR" i="1" dirty="0"/>
              <a:t> on </a:t>
            </a:r>
            <a:r>
              <a:rPr lang="fr-FR" i="1" dirty="0" err="1"/>
              <a:t>players</a:t>
            </a:r>
            <a:r>
              <a:rPr lang="fr-FR" i="1" dirty="0"/>
              <a:t> or </a:t>
            </a:r>
            <a:r>
              <a:rPr lang="fr-FR" i="1" dirty="0" err="1"/>
              <a:t>drawings</a:t>
            </a:r>
            <a:r>
              <a:rPr lang="fr-FR" i="1" dirty="0"/>
              <a:t> to </a:t>
            </a:r>
            <a:r>
              <a:rPr lang="fr-FR" i="1" dirty="0" err="1"/>
              <a:t>become</a:t>
            </a:r>
            <a:r>
              <a:rPr lang="fr-FR" i="1" dirty="0"/>
              <a:t> more and more </a:t>
            </a:r>
            <a:r>
              <a:rPr lang="fr-FR" i="1" dirty="0" err="1"/>
              <a:t>illustrated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 </a:t>
            </a:r>
            <a:r>
              <a:rPr lang="fr-FR" i="1" dirty="0" err="1"/>
              <a:t>upcoming</a:t>
            </a:r>
            <a:r>
              <a:rPr lang="fr-FR" i="1" dirty="0"/>
              <a:t> </a:t>
            </a:r>
            <a:r>
              <a:rPr lang="fr-FR" i="1" dirty="0" err="1"/>
              <a:t>games</a:t>
            </a:r>
            <a:r>
              <a:rPr lang="fr-FR" i="1" dirty="0"/>
              <a:t>. </a:t>
            </a:r>
            <a:r>
              <a:rPr lang="fr-FR" i="1" dirty="0" err="1"/>
              <a:t>It’s</a:t>
            </a:r>
            <a:r>
              <a:rPr lang="fr-FR" i="1" dirty="0"/>
              <a:t> </a:t>
            </a:r>
            <a:r>
              <a:rPr lang="fr-FR" i="1" dirty="0" err="1"/>
              <a:t>also</a:t>
            </a:r>
            <a:r>
              <a:rPr lang="fr-FR" i="1" dirty="0"/>
              <a:t> the moment </a:t>
            </a:r>
            <a:r>
              <a:rPr lang="fr-FR" i="1" dirty="0" err="1"/>
              <a:t>when</a:t>
            </a:r>
            <a:r>
              <a:rPr lang="fr-FR" i="1" dirty="0"/>
              <a:t> the </a:t>
            </a:r>
            <a:r>
              <a:rPr lang="fr-FR" i="1" dirty="0" err="1"/>
              <a:t>automatism</a:t>
            </a:r>
            <a:r>
              <a:rPr lang="fr-FR" i="1" dirty="0"/>
              <a:t> « news – </a:t>
            </a:r>
            <a:r>
              <a:rPr lang="fr-FR" i="1" dirty="0" err="1"/>
              <a:t>previews</a:t>
            </a:r>
            <a:r>
              <a:rPr lang="fr-FR" i="1" dirty="0"/>
              <a:t> – tests » </a:t>
            </a:r>
            <a:r>
              <a:rPr lang="fr-FR" i="1" dirty="0" err="1"/>
              <a:t>setteled</a:t>
            </a:r>
            <a:r>
              <a:rPr lang="fr-FR" i="1" dirty="0"/>
              <a:t> […]. This </a:t>
            </a:r>
            <a:r>
              <a:rPr lang="fr-FR" i="1" dirty="0" err="1"/>
              <a:t>product</a:t>
            </a:r>
            <a:r>
              <a:rPr lang="fr-FR" i="1" dirty="0"/>
              <a:t> obsession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completly</a:t>
            </a:r>
            <a:r>
              <a:rPr lang="fr-FR" i="1" dirty="0"/>
              <a:t> </a:t>
            </a:r>
            <a:r>
              <a:rPr lang="fr-FR" i="1" dirty="0" err="1"/>
              <a:t>brainless</a:t>
            </a:r>
            <a:r>
              <a:rPr lang="fr-FR" i="1" dirty="0"/>
              <a:t>. </a:t>
            </a:r>
            <a:r>
              <a:rPr lang="fr-FR" i="1" dirty="0" err="1"/>
              <a:t>Meaning</a:t>
            </a:r>
            <a:r>
              <a:rPr lang="fr-FR" i="1" dirty="0"/>
              <a:t>, </a:t>
            </a:r>
            <a:r>
              <a:rPr lang="fr-FR" i="1" dirty="0" err="1"/>
              <a:t>when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arrive in </a:t>
            </a:r>
            <a:r>
              <a:rPr lang="fr-FR" i="1" dirty="0" err="1"/>
              <a:t>specialized</a:t>
            </a:r>
            <a:r>
              <a:rPr lang="fr-FR" i="1" dirty="0"/>
              <a:t> </a:t>
            </a:r>
            <a:r>
              <a:rPr lang="fr-FR" i="1" dirty="0" err="1"/>
              <a:t>press</a:t>
            </a:r>
            <a:r>
              <a:rPr lang="fr-FR" i="1" dirty="0"/>
              <a:t> </a:t>
            </a:r>
            <a:r>
              <a:rPr lang="fr-FR" i="1" dirty="0" err="1"/>
              <a:t>you</a:t>
            </a:r>
            <a:r>
              <a:rPr lang="fr-FR" i="1" dirty="0"/>
              <a:t> </a:t>
            </a:r>
            <a:r>
              <a:rPr lang="fr-FR" i="1" dirty="0" err="1"/>
              <a:t>don’t</a:t>
            </a:r>
            <a:r>
              <a:rPr lang="fr-FR" i="1" dirty="0"/>
              <a:t> </a:t>
            </a:r>
            <a:r>
              <a:rPr lang="fr-FR" i="1" dirty="0" err="1"/>
              <a:t>ask</a:t>
            </a:r>
            <a:r>
              <a:rPr lang="fr-FR" i="1" dirty="0"/>
              <a:t> </a:t>
            </a:r>
            <a:r>
              <a:rPr lang="fr-FR" i="1" dirty="0" err="1"/>
              <a:t>yourself</a:t>
            </a:r>
            <a:r>
              <a:rPr lang="fr-FR" i="1" dirty="0"/>
              <a:t> </a:t>
            </a: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you’ll</a:t>
            </a:r>
            <a:r>
              <a:rPr lang="fr-FR" i="1" dirty="0"/>
              <a:t> talk about. It </a:t>
            </a:r>
            <a:r>
              <a:rPr lang="fr-FR" i="1" dirty="0" err="1"/>
              <a:t>seems</a:t>
            </a:r>
            <a:r>
              <a:rPr lang="fr-FR" i="1" dirty="0"/>
              <a:t> </a:t>
            </a:r>
            <a:r>
              <a:rPr lang="fr-FR" i="1" dirty="0" err="1"/>
              <a:t>obvious</a:t>
            </a:r>
            <a:r>
              <a:rPr lang="fr-FR" i="1" dirty="0"/>
              <a:t> : </a:t>
            </a:r>
            <a:r>
              <a:rPr lang="fr-FR" i="1" dirty="0" err="1"/>
              <a:t>you’ll</a:t>
            </a:r>
            <a:r>
              <a:rPr lang="fr-FR" i="1" dirty="0"/>
              <a:t> talk about commercial </a:t>
            </a:r>
            <a:r>
              <a:rPr lang="fr-FR" i="1" dirty="0" err="1"/>
              <a:t>products</a:t>
            </a:r>
            <a:r>
              <a:rPr lang="fr-FR" i="1" dirty="0"/>
              <a:t>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always</a:t>
            </a:r>
            <a:r>
              <a:rPr lang="fr-FR" i="1" dirty="0"/>
              <a:t> are </a:t>
            </a:r>
            <a:r>
              <a:rPr lang="fr-FR" i="1" dirty="0" err="1"/>
              <a:t>there</a:t>
            </a:r>
            <a:r>
              <a:rPr lang="fr-FR" i="1" dirty="0"/>
              <a:t>, </a:t>
            </a:r>
            <a:r>
              <a:rPr lang="fr-FR" i="1" dirty="0" err="1"/>
              <a:t>ready</a:t>
            </a:r>
            <a:r>
              <a:rPr lang="fr-FR" i="1" dirty="0"/>
              <a:t> and set</a:t>
            </a:r>
            <a:r>
              <a:rPr lang="fr-FR" dirty="0"/>
              <a:t> » (interview </a:t>
            </a:r>
            <a:r>
              <a:rPr lang="fr-FR" dirty="0" err="1"/>
              <a:t>with</a:t>
            </a:r>
            <a:r>
              <a:rPr lang="fr-FR" dirty="0"/>
              <a:t> William </a:t>
            </a:r>
            <a:r>
              <a:rPr lang="fr-FR" dirty="0" err="1"/>
              <a:t>Audureau</a:t>
            </a:r>
            <a:r>
              <a:rPr lang="fr-FR" dirty="0"/>
              <a:t>, </a:t>
            </a:r>
            <a:r>
              <a:rPr lang="fr-FR" dirty="0" err="1"/>
              <a:t>journalist</a:t>
            </a:r>
            <a:r>
              <a:rPr lang="fr-FR" dirty="0"/>
              <a:t> for </a:t>
            </a:r>
            <a:r>
              <a:rPr lang="fr-FR" i="1" dirty="0"/>
              <a:t>Le Monde</a:t>
            </a:r>
            <a:r>
              <a:rPr lang="fr-FR" dirty="0"/>
              <a:t>, 19th </a:t>
            </a:r>
            <a:r>
              <a:rPr lang="fr-FR" dirty="0" err="1"/>
              <a:t>january</a:t>
            </a:r>
            <a:r>
              <a:rPr lang="fr-FR" dirty="0"/>
              <a:t> 2018). 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4275" t="-321" r="21082" b="24607"/>
          <a:stretch/>
        </p:blipFill>
        <p:spPr>
          <a:xfrm>
            <a:off x="6264618" y="1191613"/>
            <a:ext cx="2594711" cy="30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5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97" y="0"/>
            <a:ext cx="4586333" cy="1879237"/>
          </a:xfrm>
        </p:spPr>
        <p:txBody>
          <a:bodyPr/>
          <a:lstStyle/>
          <a:p>
            <a:pPr algn="l"/>
            <a:r>
              <a:rPr lang="fr-FR" sz="3600" dirty="0" err="1" smtClean="0"/>
              <a:t>Less</a:t>
            </a:r>
            <a:r>
              <a:rPr lang="fr-FR" sz="3600" dirty="0" smtClean="0"/>
              <a:t> </a:t>
            </a:r>
            <a:r>
              <a:rPr lang="fr-FR" sz="3600" dirty="0" err="1" smtClean="0"/>
              <a:t>celebrative</a:t>
            </a:r>
            <a:r>
              <a:rPr lang="fr-FR" sz="3600" dirty="0" smtClean="0"/>
              <a:t> </a:t>
            </a:r>
            <a:r>
              <a:rPr lang="fr-FR" sz="3600" dirty="0" err="1" smtClean="0"/>
              <a:t>reviews</a:t>
            </a:r>
            <a:r>
              <a:rPr lang="fr-FR" sz="3600" dirty="0" smtClean="0"/>
              <a:t> </a:t>
            </a:r>
            <a:r>
              <a:rPr lang="fr-FR" sz="3600" dirty="0" err="1" smtClean="0"/>
              <a:t>today</a:t>
            </a:r>
            <a:r>
              <a:rPr lang="fr-FR" sz="3600" dirty="0" smtClean="0"/>
              <a:t> ?</a:t>
            </a:r>
            <a:endParaRPr lang="fr-FR" sz="3600" dirty="0"/>
          </a:p>
        </p:txBody>
      </p:sp>
      <p:pic>
        <p:nvPicPr>
          <p:cNvPr id="5" name="Image 4" descr="Capture d’écran 2018-05-30 à 12.06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47" y="0"/>
            <a:ext cx="5527853" cy="6858000"/>
          </a:xfrm>
          <a:prstGeom prst="rect">
            <a:avLst/>
          </a:prstGeom>
        </p:spPr>
      </p:pic>
      <p:pic>
        <p:nvPicPr>
          <p:cNvPr id="4" name="Espace réservé du contenu 3" descr="Capture d’écran 2018-05-30 à 12.06.4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89" b="-32589"/>
          <a:stretch>
            <a:fillRect/>
          </a:stretch>
        </p:blipFill>
        <p:spPr>
          <a:xfrm>
            <a:off x="88197" y="2902804"/>
            <a:ext cx="6383010" cy="3377447"/>
          </a:xfrm>
        </p:spPr>
      </p:pic>
      <p:sp>
        <p:nvSpPr>
          <p:cNvPr id="6" name="ZoneTexte 5"/>
          <p:cNvSpPr txBox="1"/>
          <p:nvPr/>
        </p:nvSpPr>
        <p:spPr>
          <a:xfrm>
            <a:off x="123477" y="1853229"/>
            <a:ext cx="34397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God</a:t>
            </a:r>
            <a:r>
              <a:rPr lang="fr-FR" dirty="0" smtClean="0"/>
              <a:t> of </a:t>
            </a:r>
            <a:r>
              <a:rPr lang="fr-FR" dirty="0" err="1" smtClean="0"/>
              <a:t>War</a:t>
            </a:r>
            <a:r>
              <a:rPr lang="fr-FR" dirty="0" smtClean="0"/>
              <a:t> : a </a:t>
            </a:r>
            <a:r>
              <a:rPr lang="fr-FR" dirty="0" err="1" smtClean="0"/>
              <a:t>game</a:t>
            </a:r>
            <a:r>
              <a:rPr lang="fr-FR" dirty="0" smtClean="0"/>
              <a:t> </a:t>
            </a:r>
            <a:r>
              <a:rPr lang="fr-FR" dirty="0" err="1" smtClean="0"/>
              <a:t>blessed</a:t>
            </a:r>
            <a:r>
              <a:rPr lang="fr-FR" dirty="0" smtClean="0"/>
              <a:t> by </a:t>
            </a:r>
            <a:r>
              <a:rPr lang="fr-FR" dirty="0" err="1" smtClean="0"/>
              <a:t>gods</a:t>
            </a:r>
            <a:r>
              <a:rPr lang="fr-FR" dirty="0" smtClean="0"/>
              <a:t> », </a:t>
            </a:r>
            <a:r>
              <a:rPr lang="fr-FR" i="1" dirty="0" err="1" smtClean="0"/>
              <a:t>Jeuxvideo.com</a:t>
            </a:r>
            <a:r>
              <a:rPr lang="fr-FR" dirty="0" smtClean="0"/>
              <a:t>, Yannick Le Fur, 2018. </a:t>
            </a:r>
            <a:endParaRPr lang="fr-FR" i="1" dirty="0" smtClean="0"/>
          </a:p>
          <a:p>
            <a:endParaRPr lang="fr-FR" i="1" dirty="0"/>
          </a:p>
          <a:p>
            <a:r>
              <a:rPr lang="fr-FR" dirty="0" smtClean="0"/>
              <a:t>20/20 and </a:t>
            </a:r>
            <a:r>
              <a:rPr lang="fr-FR" dirty="0" err="1" smtClean="0"/>
              <a:t>really</a:t>
            </a:r>
            <a:r>
              <a:rPr lang="fr-FR" dirty="0" smtClean="0"/>
              <a:t> </a:t>
            </a:r>
            <a:r>
              <a:rPr lang="fr-FR" dirty="0" err="1" smtClean="0"/>
              <a:t>minor</a:t>
            </a:r>
            <a:r>
              <a:rPr lang="fr-FR" dirty="0" smtClean="0"/>
              <a:t> </a:t>
            </a:r>
            <a:r>
              <a:rPr lang="fr-FR" dirty="0" err="1" smtClean="0"/>
              <a:t>flaws</a:t>
            </a:r>
            <a:r>
              <a:rPr lang="fr-FR" dirty="0" smtClean="0"/>
              <a:t> </a:t>
            </a:r>
            <a:r>
              <a:rPr lang="fr-FR" dirty="0" err="1" smtClean="0"/>
              <a:t>depicted</a:t>
            </a:r>
            <a:r>
              <a:rPr lang="fr-FR" dirty="0" smtClean="0"/>
              <a:t> by the </a:t>
            </a:r>
            <a:r>
              <a:rPr lang="fr-FR" dirty="0" err="1" smtClean="0"/>
              <a:t>journalist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75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Professional </a:t>
            </a:r>
            <a:r>
              <a:rPr lang="fr-FR" dirty="0" err="1" smtClean="0"/>
              <a:t>automatisms</a:t>
            </a:r>
            <a:r>
              <a:rPr lang="fr-FR" dirty="0" smtClean="0"/>
              <a:t> of « </a:t>
            </a:r>
            <a:r>
              <a:rPr lang="fr-FR" dirty="0" err="1" smtClean="0"/>
              <a:t>product</a:t>
            </a:r>
            <a:r>
              <a:rPr lang="fr-FR" dirty="0" smtClean="0"/>
              <a:t> culture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50082"/>
            <a:ext cx="7467600" cy="3951337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Mutual</a:t>
            </a:r>
            <a:r>
              <a:rPr lang="fr-FR" b="1" dirty="0" smtClean="0"/>
              <a:t> </a:t>
            </a:r>
            <a:r>
              <a:rPr lang="fr-FR" b="1" dirty="0" err="1" smtClean="0"/>
              <a:t>dependency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the </a:t>
            </a:r>
            <a:r>
              <a:rPr lang="fr-FR" b="1" dirty="0" err="1" smtClean="0"/>
              <a:t>industry</a:t>
            </a:r>
            <a:r>
              <a:rPr lang="fr-FR" b="1" dirty="0" smtClean="0"/>
              <a:t> : </a:t>
            </a:r>
            <a:r>
              <a:rPr lang="fr-FR" b="1" dirty="0" err="1" smtClean="0"/>
              <a:t>getting</a:t>
            </a:r>
            <a:r>
              <a:rPr lang="fr-FR" b="1" dirty="0" smtClean="0"/>
              <a:t> </a:t>
            </a:r>
            <a:r>
              <a:rPr lang="fr-FR" b="1" dirty="0" err="1" smtClean="0"/>
              <a:t>review</a:t>
            </a:r>
            <a:r>
              <a:rPr lang="fr-FR" b="1" dirty="0" smtClean="0"/>
              <a:t> copies, </a:t>
            </a:r>
            <a:r>
              <a:rPr lang="fr-FR" b="1" dirty="0" err="1" smtClean="0"/>
              <a:t>going</a:t>
            </a:r>
            <a:r>
              <a:rPr lang="fr-FR" b="1" dirty="0" smtClean="0"/>
              <a:t> to </a:t>
            </a:r>
            <a:r>
              <a:rPr lang="fr-FR" b="1" dirty="0" err="1" smtClean="0"/>
              <a:t>press</a:t>
            </a:r>
            <a:r>
              <a:rPr lang="fr-FR" b="1" dirty="0" smtClean="0"/>
              <a:t> tours, </a:t>
            </a:r>
            <a:r>
              <a:rPr lang="fr-FR" b="1" dirty="0" err="1" smtClean="0"/>
              <a:t>interviewing</a:t>
            </a:r>
            <a:r>
              <a:rPr lang="fr-FR" b="1" dirty="0" smtClean="0"/>
              <a:t> </a:t>
            </a:r>
            <a:r>
              <a:rPr lang="fr-FR" b="1" dirty="0" err="1" smtClean="0"/>
              <a:t>only</a:t>
            </a:r>
            <a:r>
              <a:rPr lang="fr-FR" b="1" dirty="0" smtClean="0"/>
              <a:t> </a:t>
            </a:r>
            <a:r>
              <a:rPr lang="fr-FR" b="1" dirty="0" err="1" smtClean="0"/>
              <a:t>when</a:t>
            </a:r>
            <a:r>
              <a:rPr lang="fr-FR" b="1" dirty="0" smtClean="0"/>
              <a:t> </a:t>
            </a:r>
            <a:r>
              <a:rPr lang="fr-FR" b="1" dirty="0" err="1" smtClean="0"/>
              <a:t>it’s</a:t>
            </a:r>
            <a:r>
              <a:rPr lang="fr-FR" b="1" dirty="0" smtClean="0"/>
              <a:t> </a:t>
            </a:r>
            <a:r>
              <a:rPr lang="fr-FR" b="1" dirty="0" err="1" smtClean="0"/>
              <a:t>chosen</a:t>
            </a:r>
            <a:r>
              <a:rPr lang="fr-FR" b="1" dirty="0" smtClean="0"/>
              <a:t> by the </a:t>
            </a:r>
            <a:r>
              <a:rPr lang="fr-FR" b="1" dirty="0" err="1" smtClean="0"/>
              <a:t>publisher</a:t>
            </a:r>
            <a:endParaRPr lang="fr-FR" b="1" dirty="0" smtClean="0"/>
          </a:p>
          <a:p>
            <a:pPr>
              <a:buFont typeface="Wingdings" charset="2"/>
              <a:buChar char="u"/>
            </a:pPr>
            <a:endParaRPr lang="fr-FR" b="1" dirty="0"/>
          </a:p>
          <a:p>
            <a:pPr>
              <a:buFont typeface="Wingdings" charset="2"/>
              <a:buChar char="u"/>
            </a:pPr>
            <a:r>
              <a:rPr lang="fr-FR" b="1" dirty="0" smtClean="0"/>
              <a:t> </a:t>
            </a:r>
            <a:r>
              <a:rPr lang="fr-FR" b="1" dirty="0" err="1" smtClean="0"/>
              <a:t>Always</a:t>
            </a:r>
            <a:r>
              <a:rPr lang="fr-FR" b="1" dirty="0" smtClean="0"/>
              <a:t> </a:t>
            </a:r>
            <a:r>
              <a:rPr lang="fr-FR" b="1" dirty="0" err="1" smtClean="0"/>
              <a:t>relaying</a:t>
            </a:r>
            <a:r>
              <a:rPr lang="fr-FR" b="1" dirty="0" smtClean="0"/>
              <a:t> </a:t>
            </a:r>
            <a:r>
              <a:rPr lang="fr-FR" b="1" dirty="0" err="1" smtClean="0"/>
              <a:t>what</a:t>
            </a:r>
            <a:r>
              <a:rPr lang="fr-FR" b="1" dirty="0" smtClean="0"/>
              <a:t> the </a:t>
            </a:r>
            <a:r>
              <a:rPr lang="fr-FR" b="1" dirty="0" err="1" smtClean="0"/>
              <a:t>industry</a:t>
            </a:r>
            <a:r>
              <a:rPr lang="fr-FR" b="1" dirty="0" smtClean="0"/>
              <a:t> </a:t>
            </a:r>
            <a:r>
              <a:rPr lang="fr-FR" b="1" dirty="0" err="1" smtClean="0"/>
              <a:t>communicates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HUNTER Mark, 2008 and « </a:t>
            </a:r>
            <a:r>
              <a:rPr lang="fr-FR" dirty="0" err="1" smtClean="0"/>
              <a:t>conventional</a:t>
            </a:r>
            <a:r>
              <a:rPr lang="fr-FR" dirty="0" smtClean="0"/>
              <a:t> </a:t>
            </a:r>
            <a:r>
              <a:rPr lang="fr-FR" dirty="0" err="1" smtClean="0"/>
              <a:t>journalism</a:t>
            </a:r>
            <a:r>
              <a:rPr lang="fr-FR" dirty="0" smtClean="0"/>
              <a:t> »</a:t>
            </a:r>
          </a:p>
          <a:p>
            <a:pPr>
              <a:buFont typeface="Wingdings" charset="2"/>
              <a:buChar char="u"/>
            </a:pPr>
            <a:endParaRPr lang="fr-FR" dirty="0"/>
          </a:p>
          <a:p>
            <a:pPr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Negociating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Press</a:t>
            </a:r>
            <a:r>
              <a:rPr lang="fr-FR" b="1" dirty="0" smtClean="0"/>
              <a:t> Relation services.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85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mediatic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51" t="24996" r="15084" b="30068"/>
          <a:stretch/>
        </p:blipFill>
        <p:spPr>
          <a:xfrm>
            <a:off x="70560" y="1693552"/>
            <a:ext cx="5291922" cy="188760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1766" t="32846" r="7789" b="30112"/>
          <a:stretch/>
        </p:blipFill>
        <p:spPr>
          <a:xfrm>
            <a:off x="3527945" y="3565387"/>
            <a:ext cx="5492575" cy="1422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80122" y="1693552"/>
            <a:ext cx="352794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L</a:t>
            </a:r>
            <a:r>
              <a:rPr lang="fr-FR" dirty="0" smtClean="0"/>
              <a:t>arge audience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/>
              <a:t>globaly</a:t>
            </a:r>
            <a:r>
              <a:rPr lang="fr-FR" dirty="0"/>
              <a:t> more </a:t>
            </a:r>
            <a:r>
              <a:rPr lang="fr-FR" dirty="0" err="1"/>
              <a:t>interested</a:t>
            </a:r>
            <a:r>
              <a:rPr lang="fr-FR" dirty="0"/>
              <a:t> in </a:t>
            </a:r>
            <a:r>
              <a:rPr lang="fr-FR" dirty="0" err="1"/>
              <a:t>entertainment</a:t>
            </a:r>
            <a:r>
              <a:rPr lang="fr-FR" dirty="0"/>
              <a:t> and direct </a:t>
            </a:r>
            <a:r>
              <a:rPr lang="fr-FR" dirty="0" err="1"/>
              <a:t>advice</a:t>
            </a:r>
            <a:r>
              <a:rPr lang="fr-FR" dirty="0"/>
              <a:t> online </a:t>
            </a:r>
            <a:r>
              <a:rPr lang="fr-FR" dirty="0" err="1"/>
              <a:t>videasts</a:t>
            </a:r>
            <a:r>
              <a:rPr lang="fr-FR" dirty="0"/>
              <a:t> </a:t>
            </a:r>
            <a:r>
              <a:rPr lang="fr-FR" dirty="0" err="1"/>
              <a:t>provide</a:t>
            </a:r>
            <a:r>
              <a:rPr lang="fr-FR" dirty="0"/>
              <a:t>.</a:t>
            </a:r>
            <a:r>
              <a:rPr lang="fr-BE" dirty="0"/>
              <a:t> </a:t>
            </a:r>
            <a:r>
              <a:rPr lang="fr-BE" dirty="0" smtClean="0"/>
              <a:t>Specialized press is not seen as fun and indespensable as before.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0560" y="3560015"/>
            <a:ext cx="3457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err="1"/>
              <a:t>Several</a:t>
            </a:r>
            <a:r>
              <a:rPr lang="fr-FR" dirty="0"/>
              <a:t> reporters </a:t>
            </a:r>
            <a:r>
              <a:rPr lang="fr-FR" dirty="0" err="1"/>
              <a:t>tired</a:t>
            </a:r>
            <a:r>
              <a:rPr lang="fr-FR" dirty="0"/>
              <a:t> of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deemed</a:t>
            </a:r>
            <a:r>
              <a:rPr lang="fr-FR" dirty="0"/>
              <a:t> </a:t>
            </a:r>
            <a:r>
              <a:rPr lang="fr-FR" dirty="0" err="1"/>
              <a:t>unprofessional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differenciate</a:t>
            </a:r>
            <a:r>
              <a:rPr lang="fr-FR" dirty="0"/>
              <a:t> </a:t>
            </a:r>
            <a:r>
              <a:rPr lang="fr-FR" dirty="0" err="1"/>
              <a:t>themselves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Youtubers</a:t>
            </a:r>
            <a:r>
              <a:rPr lang="fr-FR" dirty="0"/>
              <a:t> and claim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journalistic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and </a:t>
            </a:r>
            <a:r>
              <a:rPr lang="fr-FR" dirty="0" err="1" smtClean="0"/>
              <a:t>function</a:t>
            </a:r>
            <a:r>
              <a:rPr lang="fr-FR" dirty="0"/>
              <a:t>.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Image 8" descr="Capture d’écran 2018-06-01 à 11.06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2" y="5115937"/>
            <a:ext cx="4118356" cy="1483184"/>
          </a:xfrm>
          <a:prstGeom prst="rect">
            <a:avLst/>
          </a:prstGeom>
        </p:spPr>
      </p:pic>
      <p:pic>
        <p:nvPicPr>
          <p:cNvPr id="10" name="Image 9" descr="Capture d’écran 2018-06-01 à 11.07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5" y="5080655"/>
            <a:ext cx="5474934" cy="1550186"/>
          </a:xfrm>
          <a:prstGeom prst="rect">
            <a:avLst/>
          </a:prstGeom>
        </p:spPr>
      </p:pic>
      <p:sp>
        <p:nvSpPr>
          <p:cNvPr id="11" name="Flèche vers la gauche 10"/>
          <p:cNvSpPr/>
          <p:nvPr/>
        </p:nvSpPr>
        <p:spPr>
          <a:xfrm rot="21361625">
            <a:off x="2491219" y="5610008"/>
            <a:ext cx="321434" cy="291281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  <a:path path="circle">
              <a:fillToRect l="40000" t="100000" r="40000" b="10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lèche vers la gauche 11"/>
          <p:cNvSpPr/>
          <p:nvPr/>
        </p:nvSpPr>
        <p:spPr>
          <a:xfrm rot="21361625">
            <a:off x="5319265" y="5226592"/>
            <a:ext cx="321434" cy="291281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  <a:path path="circle">
              <a:fillToRect l="40000" t="100000" r="40000" b="10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7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273707"/>
            <a:ext cx="8041440" cy="1442674"/>
          </a:xfrm>
        </p:spPr>
        <p:txBody>
          <a:bodyPr/>
          <a:lstStyle/>
          <a:p>
            <a:r>
              <a:rPr lang="fr-FR" dirty="0" err="1" smtClean="0"/>
              <a:t>Investigate</a:t>
            </a:r>
            <a:r>
              <a:rPr lang="fr-FR" dirty="0" smtClean="0"/>
              <a:t> </a:t>
            </a:r>
            <a:r>
              <a:rPr lang="fr-FR" dirty="0" err="1" smtClean="0"/>
              <a:t>intermittently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955" y="1703206"/>
            <a:ext cx="8625833" cy="4718175"/>
          </a:xfrm>
        </p:spPr>
        <p:txBody>
          <a:bodyPr>
            <a:normAutofit lnSpcReduction="10000"/>
          </a:bodyPr>
          <a:lstStyle/>
          <a:p>
            <a:pPr algn="just">
              <a:buFont typeface="Wingdings" charset="2"/>
              <a:buChar char="u"/>
            </a:pPr>
            <a:r>
              <a:rPr lang="fr-FR" b="1" dirty="0" smtClean="0"/>
              <a:t> </a:t>
            </a:r>
            <a:r>
              <a:rPr lang="fr-FR" b="1" dirty="0" err="1"/>
              <a:t>I</a:t>
            </a:r>
            <a:r>
              <a:rPr lang="fr-FR" b="1" dirty="0" err="1" smtClean="0"/>
              <a:t>nvestigative</a:t>
            </a:r>
            <a:r>
              <a:rPr lang="fr-FR" b="1" dirty="0" smtClean="0"/>
              <a:t> </a:t>
            </a:r>
            <a:r>
              <a:rPr lang="fr-FR" b="1" dirty="0"/>
              <a:t>stories are a </a:t>
            </a:r>
            <a:r>
              <a:rPr lang="fr-FR" b="1" dirty="0" err="1"/>
              <a:t>way</a:t>
            </a:r>
            <a:r>
              <a:rPr lang="fr-FR" b="1" dirty="0"/>
              <a:t> for </a:t>
            </a:r>
            <a:r>
              <a:rPr lang="fr-FR" b="1" dirty="0" err="1"/>
              <a:t>video</a:t>
            </a:r>
            <a:r>
              <a:rPr lang="fr-FR" b="1" dirty="0"/>
              <a:t> </a:t>
            </a:r>
            <a:r>
              <a:rPr lang="fr-FR" b="1" dirty="0" err="1"/>
              <a:t>game</a:t>
            </a:r>
            <a:r>
              <a:rPr lang="fr-FR" b="1" dirty="0"/>
              <a:t> </a:t>
            </a:r>
            <a:r>
              <a:rPr lang="fr-FR" b="1" dirty="0" err="1"/>
              <a:t>journalists</a:t>
            </a:r>
            <a:r>
              <a:rPr lang="fr-FR" b="1" dirty="0"/>
              <a:t> to claim </a:t>
            </a:r>
            <a:r>
              <a:rPr lang="fr-FR" b="1" dirty="0" err="1"/>
              <a:t>their</a:t>
            </a:r>
            <a:r>
              <a:rPr lang="fr-FR" b="1" dirty="0"/>
              <a:t> </a:t>
            </a:r>
            <a:r>
              <a:rPr lang="fr-FR" b="1" dirty="0" err="1"/>
              <a:t>independance</a:t>
            </a:r>
            <a:r>
              <a:rPr lang="fr-FR" b="1" dirty="0"/>
              <a:t> and </a:t>
            </a:r>
            <a:r>
              <a:rPr lang="fr-FR" b="1" dirty="0" err="1"/>
              <a:t>offer</a:t>
            </a:r>
            <a:r>
              <a:rPr lang="fr-FR" b="1" dirty="0"/>
              <a:t> </a:t>
            </a:r>
            <a:r>
              <a:rPr lang="fr-FR" b="1" dirty="0" err="1"/>
              <a:t>readers</a:t>
            </a:r>
            <a:r>
              <a:rPr lang="fr-FR" b="1" dirty="0"/>
              <a:t> an </a:t>
            </a:r>
            <a:r>
              <a:rPr lang="fr-FR" b="1" dirty="0" err="1"/>
              <a:t>added</a:t>
            </a:r>
            <a:r>
              <a:rPr lang="fr-FR" b="1" dirty="0"/>
              <a:t> value</a:t>
            </a:r>
            <a:r>
              <a:rPr lang="fr-BE" b="1" dirty="0"/>
              <a:t> </a:t>
            </a:r>
            <a:r>
              <a:rPr lang="fr-BE" dirty="0" smtClean="0"/>
              <a:t>(meaning some informations they won’t read elsewhere)</a:t>
            </a:r>
          </a:p>
          <a:p>
            <a:pPr algn="just">
              <a:buFont typeface="Wingdings" charset="2"/>
              <a:buChar char="u"/>
            </a:pPr>
            <a:endParaRPr lang="fr-BE" b="1" dirty="0"/>
          </a:p>
          <a:p>
            <a:pPr algn="just">
              <a:buFont typeface="Wingdings" charset="2"/>
              <a:buChar char="u"/>
            </a:pPr>
            <a:r>
              <a:rPr lang="fr-FR" b="1" dirty="0" smtClean="0"/>
              <a:t> Occasions to do </a:t>
            </a:r>
            <a:r>
              <a:rPr lang="fr-FR" b="1" dirty="0" err="1" smtClean="0"/>
              <a:t>such</a:t>
            </a:r>
            <a:r>
              <a:rPr lang="fr-FR" b="1" dirty="0" smtClean="0"/>
              <a:t> an </a:t>
            </a:r>
            <a:r>
              <a:rPr lang="fr-FR" b="1" dirty="0" err="1" smtClean="0"/>
              <a:t>investigative</a:t>
            </a:r>
            <a:r>
              <a:rPr lang="fr-FR" b="1" dirty="0" smtClean="0"/>
              <a:t> </a:t>
            </a:r>
            <a:r>
              <a:rPr lang="fr-FR" b="1" dirty="0" err="1" smtClean="0"/>
              <a:t>work</a:t>
            </a:r>
            <a:r>
              <a:rPr lang="fr-FR" b="1" dirty="0" smtClean="0"/>
              <a:t> are rare for </a:t>
            </a:r>
            <a:r>
              <a:rPr lang="fr-FR" b="1" dirty="0" err="1" smtClean="0"/>
              <a:t>specialized</a:t>
            </a:r>
            <a:r>
              <a:rPr lang="fr-FR" b="1" dirty="0" smtClean="0"/>
              <a:t> </a:t>
            </a:r>
            <a:r>
              <a:rPr lang="fr-FR" b="1" dirty="0" err="1" smtClean="0"/>
              <a:t>journalists</a:t>
            </a:r>
            <a:r>
              <a:rPr lang="fr-FR" b="1" dirty="0" smtClean="0"/>
              <a:t> : </a:t>
            </a:r>
            <a:r>
              <a:rPr lang="fr-FR" b="1" dirty="0" err="1" smtClean="0"/>
              <a:t>you</a:t>
            </a:r>
            <a:r>
              <a:rPr lang="fr-FR" b="1" dirty="0" smtClean="0"/>
              <a:t> </a:t>
            </a:r>
            <a:r>
              <a:rPr lang="fr-FR" b="1" dirty="0" err="1" smtClean="0"/>
              <a:t>need</a:t>
            </a:r>
            <a:r>
              <a:rPr lang="fr-FR" b="1" dirty="0" smtClean="0"/>
              <a:t> a case, time and money</a:t>
            </a:r>
          </a:p>
          <a:p>
            <a:pPr algn="just">
              <a:buFont typeface="Wingdings" charset="2"/>
              <a:buChar char="u"/>
            </a:pPr>
            <a:endParaRPr lang="fr-FR" b="1" dirty="0"/>
          </a:p>
          <a:p>
            <a:pPr algn="just">
              <a:buFont typeface="Wingdings" charset="2"/>
              <a:buChar char="u"/>
            </a:pPr>
            <a:r>
              <a:rPr lang="fr-FR" b="1" dirty="0" smtClean="0"/>
              <a:t> There are </a:t>
            </a:r>
            <a:r>
              <a:rPr lang="fr-FR" b="1" dirty="0" err="1" smtClean="0"/>
              <a:t>different</a:t>
            </a:r>
            <a:r>
              <a:rPr lang="fr-FR" b="1" dirty="0" smtClean="0"/>
              <a:t> </a:t>
            </a:r>
            <a:r>
              <a:rPr lang="fr-FR" b="1" dirty="0" err="1" smtClean="0"/>
              <a:t>degrees</a:t>
            </a:r>
            <a:r>
              <a:rPr lang="fr-FR" b="1" dirty="0" smtClean="0"/>
              <a:t> of investigation. </a:t>
            </a:r>
            <a:r>
              <a:rPr lang="fr-FR" b="1" dirty="0" err="1" smtClean="0"/>
              <a:t>Journalists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investigate</a:t>
            </a:r>
            <a:r>
              <a:rPr lang="fr-FR" b="1" dirty="0" smtClean="0"/>
              <a:t> </a:t>
            </a:r>
            <a:r>
              <a:rPr lang="fr-FR" b="1" dirty="0" err="1"/>
              <a:t>intermittently</a:t>
            </a:r>
            <a:r>
              <a:rPr lang="fr-BE" b="1" dirty="0"/>
              <a:t> </a:t>
            </a:r>
            <a:r>
              <a:rPr lang="fr-BE" dirty="0" smtClean="0"/>
              <a:t>(meaning not always – for example they work for 2 months and then come back to their daily work)) </a:t>
            </a:r>
            <a:r>
              <a:rPr lang="fr-BE" b="1" dirty="0" smtClean="0"/>
              <a:t>regarding their schedule and the news feed’s hotness.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7767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Initiative </a:t>
            </a:r>
            <a:r>
              <a:rPr lang="fr-FR" dirty="0" err="1" smtClean="0"/>
              <a:t>journalism</a:t>
            </a:r>
            <a:r>
              <a:rPr lang="fr-FR" dirty="0" smtClean="0"/>
              <a:t> »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4531" y="1650283"/>
            <a:ext cx="4215898" cy="487694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/>
              <a:t>« </a:t>
            </a:r>
            <a:r>
              <a:rPr lang="fr-FR" i="1" dirty="0" err="1"/>
              <a:t>I’m</a:t>
            </a:r>
            <a:r>
              <a:rPr lang="fr-FR" i="1" dirty="0"/>
              <a:t> </a:t>
            </a:r>
            <a:r>
              <a:rPr lang="fr-FR" i="1" dirty="0" err="1"/>
              <a:t>wondering</a:t>
            </a:r>
            <a:r>
              <a:rPr lang="fr-FR" i="1" dirty="0"/>
              <a:t> if </a:t>
            </a:r>
            <a:r>
              <a:rPr lang="fr-FR" i="1" dirty="0" err="1"/>
              <a:t>we</a:t>
            </a:r>
            <a:r>
              <a:rPr lang="fr-FR" i="1" dirty="0"/>
              <a:t> </a:t>
            </a:r>
            <a:r>
              <a:rPr lang="fr-FR" i="1" dirty="0" err="1"/>
              <a:t>could</a:t>
            </a:r>
            <a:r>
              <a:rPr lang="fr-FR" i="1" dirty="0"/>
              <a:t> call </a:t>
            </a:r>
            <a:r>
              <a:rPr lang="fr-FR" i="1" dirty="0" err="1"/>
              <a:t>that</a:t>
            </a:r>
            <a:r>
              <a:rPr lang="fr-FR" i="1" dirty="0"/>
              <a:t> practice ‘</a:t>
            </a:r>
            <a:r>
              <a:rPr lang="fr-FR" i="1" dirty="0" err="1"/>
              <a:t>initative</a:t>
            </a:r>
            <a:r>
              <a:rPr lang="fr-FR" i="1" dirty="0"/>
              <a:t> </a:t>
            </a:r>
            <a:r>
              <a:rPr lang="fr-FR" i="1" dirty="0" err="1"/>
              <a:t>journalism</a:t>
            </a:r>
            <a:r>
              <a:rPr lang="fr-FR" i="1" dirty="0"/>
              <a:t>‘ [</a:t>
            </a:r>
            <a:r>
              <a:rPr lang="fr-FR" i="1" dirty="0" err="1"/>
              <a:t>rather</a:t>
            </a:r>
            <a:r>
              <a:rPr lang="fr-FR" i="1" dirty="0"/>
              <a:t> </a:t>
            </a:r>
            <a:r>
              <a:rPr lang="fr-FR" i="1" dirty="0" err="1"/>
              <a:t>than</a:t>
            </a:r>
            <a:r>
              <a:rPr lang="fr-FR" i="1" dirty="0"/>
              <a:t> </a:t>
            </a:r>
            <a:r>
              <a:rPr lang="fr-FR" i="1" dirty="0" err="1"/>
              <a:t>investigative</a:t>
            </a:r>
            <a:r>
              <a:rPr lang="fr-FR" i="1" dirty="0"/>
              <a:t>‘]. A sort of cold </a:t>
            </a:r>
            <a:r>
              <a:rPr lang="fr-FR" i="1" dirty="0" err="1"/>
              <a:t>journalism</a:t>
            </a:r>
            <a:r>
              <a:rPr lang="fr-FR" i="1" dirty="0"/>
              <a:t> versus a news </a:t>
            </a:r>
            <a:r>
              <a:rPr lang="fr-FR" i="1" dirty="0" err="1"/>
              <a:t>feed</a:t>
            </a:r>
            <a:r>
              <a:rPr lang="fr-FR" i="1" dirty="0"/>
              <a:t>. By ‘initiative </a:t>
            </a:r>
            <a:r>
              <a:rPr lang="fr-FR" i="1" dirty="0" err="1"/>
              <a:t>journalism</a:t>
            </a:r>
            <a:r>
              <a:rPr lang="fr-FR" i="1" dirty="0"/>
              <a:t>‘, I </a:t>
            </a:r>
            <a:r>
              <a:rPr lang="fr-FR" i="1" dirty="0" err="1"/>
              <a:t>mean</a:t>
            </a:r>
            <a:r>
              <a:rPr lang="fr-FR" i="1" dirty="0"/>
              <a:t> </a:t>
            </a:r>
            <a:r>
              <a:rPr lang="fr-FR" i="1" dirty="0" err="1"/>
              <a:t>trying</a:t>
            </a:r>
            <a:r>
              <a:rPr lang="fr-FR" i="1" dirty="0"/>
              <a:t> to </a:t>
            </a:r>
            <a:r>
              <a:rPr lang="fr-FR" i="1" dirty="0" err="1"/>
              <a:t>create</a:t>
            </a:r>
            <a:r>
              <a:rPr lang="fr-FR" i="1" dirty="0"/>
              <a:t> a </a:t>
            </a:r>
            <a:r>
              <a:rPr lang="fr-FR" i="1" dirty="0" err="1" smtClean="0"/>
              <a:t>subject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scratch, </a:t>
            </a:r>
            <a:r>
              <a:rPr lang="fr-FR" i="1" dirty="0"/>
              <a:t>to </a:t>
            </a:r>
            <a:r>
              <a:rPr lang="fr-FR" i="1" dirty="0" err="1"/>
              <a:t>build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 </a:t>
            </a:r>
            <a:r>
              <a:rPr lang="fr-FR" i="1" dirty="0" err="1"/>
              <a:t>rather</a:t>
            </a:r>
            <a:r>
              <a:rPr lang="fr-FR" i="1" dirty="0"/>
              <a:t> </a:t>
            </a:r>
            <a:r>
              <a:rPr lang="fr-FR" i="1" dirty="0" err="1"/>
              <a:t>than</a:t>
            </a:r>
            <a:r>
              <a:rPr lang="fr-FR" i="1" dirty="0"/>
              <a:t> </a:t>
            </a:r>
            <a:r>
              <a:rPr lang="fr-FR" i="1" dirty="0" err="1"/>
              <a:t>treating</a:t>
            </a:r>
            <a:r>
              <a:rPr lang="fr-FR" i="1" dirty="0"/>
              <a:t> </a:t>
            </a:r>
            <a:r>
              <a:rPr lang="fr-FR" i="1" dirty="0" err="1"/>
              <a:t>every</a:t>
            </a:r>
            <a:r>
              <a:rPr lang="fr-FR" i="1" dirty="0"/>
              <a:t> </a:t>
            </a:r>
            <a:r>
              <a:rPr lang="fr-FR" i="1" dirty="0" err="1"/>
              <a:t>piece</a:t>
            </a:r>
            <a:r>
              <a:rPr lang="fr-FR" i="1" dirty="0"/>
              <a:t> of information </a:t>
            </a:r>
            <a:r>
              <a:rPr lang="fr-FR" i="1" dirty="0" err="1"/>
              <a:t>that</a:t>
            </a:r>
            <a:r>
              <a:rPr lang="fr-FR" i="1" dirty="0"/>
              <a:t> come to us</a:t>
            </a:r>
            <a:r>
              <a:rPr lang="fr-FR" dirty="0"/>
              <a:t> » (Interview </a:t>
            </a:r>
            <a:r>
              <a:rPr lang="fr-FR" dirty="0" err="1"/>
              <a:t>with</a:t>
            </a:r>
            <a:r>
              <a:rPr lang="fr-FR" dirty="0"/>
              <a:t> Ivan </a:t>
            </a:r>
            <a:r>
              <a:rPr lang="fr-FR" dirty="0" err="1"/>
              <a:t>Gaudé</a:t>
            </a:r>
            <a:r>
              <a:rPr lang="fr-FR" dirty="0"/>
              <a:t>, </a:t>
            </a:r>
            <a:r>
              <a:rPr lang="fr-FR" dirty="0" err="1"/>
              <a:t>Publishing</a:t>
            </a:r>
            <a:r>
              <a:rPr lang="fr-FR" dirty="0"/>
              <a:t> </a:t>
            </a:r>
            <a:r>
              <a:rPr lang="fr-FR" dirty="0" err="1"/>
              <a:t>director</a:t>
            </a:r>
            <a:r>
              <a:rPr lang="fr-FR" dirty="0"/>
              <a:t> of </a:t>
            </a:r>
            <a:r>
              <a:rPr lang="fr-FR" i="1" dirty="0"/>
              <a:t>Canard PC</a:t>
            </a:r>
            <a:r>
              <a:rPr lang="fr-FR" dirty="0"/>
              <a:t>, 21st </a:t>
            </a:r>
            <a:r>
              <a:rPr lang="fr-FR" dirty="0" err="1"/>
              <a:t>september</a:t>
            </a:r>
            <a:r>
              <a:rPr lang="fr-FR" dirty="0"/>
              <a:t> 2017).</a:t>
            </a:r>
            <a:endParaRPr lang="fr-BE" dirty="0"/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6704" r="5334" b="13874"/>
          <a:stretch/>
        </p:blipFill>
        <p:spPr>
          <a:xfrm>
            <a:off x="211677" y="1879237"/>
            <a:ext cx="4322194" cy="43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Comparaison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Japanese</a:t>
            </a:r>
            <a:r>
              <a:rPr lang="fr-FR" dirty="0" smtClean="0"/>
              <a:t> </a:t>
            </a:r>
            <a:r>
              <a:rPr lang="fr-FR" dirty="0" err="1" smtClean="0"/>
              <a:t>specialized</a:t>
            </a:r>
            <a:r>
              <a:rPr lang="fr-FR" dirty="0" smtClean="0"/>
              <a:t> </a:t>
            </a:r>
            <a:r>
              <a:rPr lang="fr-FR" dirty="0" err="1" smtClean="0"/>
              <a:t>press</a:t>
            </a:r>
            <a:r>
              <a:rPr lang="fr-FR" smtClean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168" y="2214800"/>
            <a:ext cx="8740179" cy="43124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smtClean="0"/>
              <a:t>Is </a:t>
            </a:r>
            <a:r>
              <a:rPr lang="fr-FR" b="1" dirty="0" err="1" smtClean="0"/>
              <a:t>there</a:t>
            </a:r>
            <a:r>
              <a:rPr lang="fr-FR" b="1" dirty="0" smtClean="0"/>
              <a:t> investigation in </a:t>
            </a:r>
            <a:r>
              <a:rPr lang="fr-FR" b="1" dirty="0" err="1" smtClean="0"/>
              <a:t>Japanese</a:t>
            </a:r>
            <a:r>
              <a:rPr lang="fr-FR" b="1" dirty="0" smtClean="0"/>
              <a:t>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press</a:t>
            </a:r>
            <a:r>
              <a:rPr lang="fr-FR" b="1" dirty="0" smtClean="0"/>
              <a:t> ?</a:t>
            </a:r>
            <a:endParaRPr lang="fr-FR" b="1" dirty="0"/>
          </a:p>
          <a:p>
            <a:pPr>
              <a:buFont typeface="Wingdings" charset="2"/>
              <a:buChar char="u"/>
            </a:pPr>
            <a:endParaRPr lang="fr-FR" b="1" dirty="0" smtClean="0"/>
          </a:p>
          <a:p>
            <a:pPr>
              <a:buFont typeface="Wingdings" charset="2"/>
              <a:buChar char="u"/>
            </a:pPr>
            <a:r>
              <a:rPr lang="fr-FR" b="1" dirty="0"/>
              <a:t> </a:t>
            </a:r>
            <a:r>
              <a:rPr lang="fr-FR" b="1" dirty="0" smtClean="0"/>
              <a:t>Is </a:t>
            </a:r>
            <a:r>
              <a:rPr lang="fr-FR" b="1" dirty="0" err="1" smtClean="0"/>
              <a:t>Japanese</a:t>
            </a:r>
            <a:r>
              <a:rPr lang="fr-FR" b="1" dirty="0" smtClean="0"/>
              <a:t>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press</a:t>
            </a:r>
            <a:r>
              <a:rPr lang="fr-FR" b="1" dirty="0" smtClean="0"/>
              <a:t> </a:t>
            </a:r>
            <a:r>
              <a:rPr lang="fr-FR" b="1" dirty="0" err="1" smtClean="0"/>
              <a:t>dependent</a:t>
            </a:r>
            <a:r>
              <a:rPr lang="fr-FR" b="1" dirty="0" smtClean="0"/>
              <a:t> on the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industry</a:t>
            </a:r>
            <a:r>
              <a:rPr lang="fr-FR" b="1" dirty="0" smtClean="0"/>
              <a:t> ? How </a:t>
            </a:r>
            <a:r>
              <a:rPr lang="fr-FR" b="1" dirty="0" err="1" smtClean="0"/>
              <a:t>much</a:t>
            </a:r>
            <a:r>
              <a:rPr lang="fr-FR" b="1" dirty="0" smtClean="0"/>
              <a:t> ? More or </a:t>
            </a:r>
            <a:r>
              <a:rPr lang="fr-FR" b="1" dirty="0" err="1" smtClean="0"/>
              <a:t>less</a:t>
            </a:r>
            <a:r>
              <a:rPr lang="fr-FR" b="1" dirty="0" smtClean="0"/>
              <a:t> </a:t>
            </a:r>
            <a:r>
              <a:rPr lang="fr-FR" b="1" dirty="0" err="1" smtClean="0"/>
              <a:t>than</a:t>
            </a:r>
            <a:r>
              <a:rPr lang="fr-FR" b="1" dirty="0" smtClean="0"/>
              <a:t> in 1990’s ?</a:t>
            </a:r>
          </a:p>
          <a:p>
            <a:pPr>
              <a:buFont typeface="Wingdings" charset="2"/>
              <a:buChar char="u"/>
            </a:pPr>
            <a:endParaRPr lang="fr-FR" b="1" dirty="0"/>
          </a:p>
          <a:p>
            <a:pPr>
              <a:buFont typeface="Wingdings" charset="2"/>
              <a:buChar char="u"/>
            </a:pPr>
            <a:r>
              <a:rPr lang="fr-FR" b="1" dirty="0" smtClean="0"/>
              <a:t> Do </a:t>
            </a:r>
            <a:r>
              <a:rPr lang="fr-FR" b="1" dirty="0" err="1" smtClean="0"/>
              <a:t>Japanese</a:t>
            </a:r>
            <a:r>
              <a:rPr lang="fr-FR" b="1" dirty="0" smtClean="0"/>
              <a:t> </a:t>
            </a:r>
            <a:r>
              <a:rPr lang="fr-FR" b="1" dirty="0" err="1" smtClean="0"/>
              <a:t>specialized</a:t>
            </a:r>
            <a:r>
              <a:rPr lang="fr-FR" b="1" dirty="0" smtClean="0"/>
              <a:t> publications have </a:t>
            </a:r>
            <a:r>
              <a:rPr lang="fr-FR" b="1" dirty="0" err="1" smtClean="0"/>
              <a:t>different</a:t>
            </a:r>
            <a:r>
              <a:rPr lang="fr-FR" b="1" dirty="0" smtClean="0"/>
              <a:t> </a:t>
            </a:r>
            <a:r>
              <a:rPr lang="fr-FR" b="1" dirty="0" err="1" smtClean="0"/>
              <a:t>editorial</a:t>
            </a:r>
            <a:r>
              <a:rPr lang="fr-FR" b="1" dirty="0" smtClean="0"/>
              <a:t> </a:t>
            </a:r>
            <a:r>
              <a:rPr lang="fr-FR" b="1" dirty="0" err="1" smtClean="0"/>
              <a:t>lines</a:t>
            </a:r>
            <a:r>
              <a:rPr lang="fr-FR" b="1" dirty="0" smtClean="0"/>
              <a:t> ? Do </a:t>
            </a:r>
            <a:r>
              <a:rPr lang="fr-FR" b="1" dirty="0" err="1" smtClean="0"/>
              <a:t>they</a:t>
            </a:r>
            <a:r>
              <a:rPr lang="fr-FR" b="1" dirty="0" smtClean="0"/>
              <a:t> </a:t>
            </a:r>
            <a:r>
              <a:rPr lang="fr-FR" b="1" dirty="0" err="1" smtClean="0"/>
              <a:t>try</a:t>
            </a:r>
            <a:r>
              <a:rPr lang="fr-FR" b="1" dirty="0" smtClean="0"/>
              <a:t> to </a:t>
            </a:r>
            <a:r>
              <a:rPr lang="fr-FR" b="1" dirty="0" err="1" smtClean="0"/>
              <a:t>differentiate</a:t>
            </a:r>
            <a:r>
              <a:rPr lang="fr-FR" b="1" dirty="0" smtClean="0"/>
              <a:t> </a:t>
            </a:r>
            <a:r>
              <a:rPr lang="fr-FR" b="1" dirty="0" err="1" smtClean="0"/>
              <a:t>themselves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one </a:t>
            </a:r>
            <a:r>
              <a:rPr lang="fr-FR" b="1" dirty="0" err="1" smtClean="0"/>
              <a:t>another</a:t>
            </a:r>
            <a:r>
              <a:rPr lang="fr-FR" b="1" dirty="0" smtClean="0"/>
              <a:t> ?</a:t>
            </a:r>
          </a:p>
          <a:p>
            <a:pPr>
              <a:buFont typeface="Wingdings" charset="2"/>
              <a:buChar char="u"/>
            </a:pPr>
            <a:endParaRPr lang="fr-FR" b="1" dirty="0"/>
          </a:p>
          <a:p>
            <a:pPr>
              <a:buFont typeface="Wingdings" charset="2"/>
              <a:buChar char="u"/>
            </a:pPr>
            <a:r>
              <a:rPr lang="fr-FR" b="1" dirty="0" smtClean="0"/>
              <a:t> </a:t>
            </a:r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response</a:t>
            </a:r>
            <a:r>
              <a:rPr lang="fr-FR" b="1" dirty="0" smtClean="0"/>
              <a:t> </a:t>
            </a:r>
            <a:r>
              <a:rPr lang="fr-FR" b="1" dirty="0" err="1" smtClean="0"/>
              <a:t>elements</a:t>
            </a:r>
            <a:r>
              <a:rPr lang="fr-FR" b="1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57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1677" y="0"/>
            <a:ext cx="9355677" cy="2827052"/>
          </a:xfrm>
        </p:spPr>
        <p:txBody>
          <a:bodyPr/>
          <a:lstStyle/>
          <a:p>
            <a:r>
              <a:rPr lang="ja-JP" altLang="en-US" sz="6000" dirty="0"/>
              <a:t>ありがとうございます</a:t>
            </a:r>
            <a:endParaRPr lang="fr-FR" sz="6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97058"/>
            <a:ext cx="7467600" cy="3951337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 err="1" smtClean="0"/>
              <a:t>Many</a:t>
            </a:r>
            <a:r>
              <a:rPr lang="fr-FR" b="1" dirty="0" smtClean="0"/>
              <a:t> </a:t>
            </a:r>
            <a:r>
              <a:rPr lang="fr-FR" b="1" dirty="0" err="1" smtClean="0"/>
              <a:t>thanks</a:t>
            </a:r>
            <a:r>
              <a:rPr lang="fr-FR" b="1" dirty="0" smtClean="0"/>
              <a:t> for </a:t>
            </a:r>
            <a:r>
              <a:rPr lang="fr-FR" b="1" dirty="0" err="1" smtClean="0"/>
              <a:t>your</a:t>
            </a:r>
            <a:r>
              <a:rPr lang="fr-FR" b="1" dirty="0" smtClean="0"/>
              <a:t> attention !</a:t>
            </a:r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 smtClean="0"/>
              <a:t>@</a:t>
            </a:r>
            <a:r>
              <a:rPr lang="fr-FR" b="1" dirty="0" err="1" smtClean="0"/>
              <a:t>Bkrywicki</a:t>
            </a:r>
            <a:endParaRPr lang="fr-FR" b="1" dirty="0" smtClean="0"/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 smtClean="0">
                <a:hlinkClick r:id="rId2"/>
              </a:rPr>
              <a:t>Boris.krywicki@uliege.be</a:t>
            </a:r>
            <a:endParaRPr lang="fr-FR" b="1" dirty="0" smtClean="0"/>
          </a:p>
          <a:p>
            <a:pPr marL="0" indent="0" algn="ctr">
              <a:buNone/>
            </a:pPr>
            <a:endParaRPr lang="fr-FR" b="1" dirty="0" smtClean="0"/>
          </a:p>
          <a:p>
            <a:pPr marL="0" indent="0" algn="ctr">
              <a:buNone/>
            </a:pPr>
            <a:r>
              <a:rPr lang="fr-FR" b="1" dirty="0">
                <a:hlinkClick r:id="rId3"/>
              </a:rPr>
              <a:t>http://labos.ulg.ac.be</a:t>
            </a:r>
            <a:r>
              <a:rPr lang="fr-FR" b="1" dirty="0" smtClean="0">
                <a:hlinkClick r:id="rId3"/>
              </a:rPr>
              <a:t>/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2734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Points of </a:t>
            </a:r>
            <a:r>
              <a:rPr lang="fr-FR" dirty="0" err="1" smtClean="0"/>
              <a:t>interest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9317" y="2038388"/>
            <a:ext cx="8643472" cy="4259505"/>
          </a:xfrm>
        </p:spPr>
        <p:txBody>
          <a:bodyPr>
            <a:normAutofit/>
          </a:bodyPr>
          <a:lstStyle/>
          <a:p>
            <a:pPr algn="just"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Specialized</a:t>
            </a:r>
            <a:r>
              <a:rPr lang="fr-FR" b="1" dirty="0" smtClean="0"/>
              <a:t> medias about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games</a:t>
            </a:r>
            <a:r>
              <a:rPr lang="fr-FR" b="1" dirty="0" smtClean="0"/>
              <a:t> (</a:t>
            </a:r>
            <a:r>
              <a:rPr lang="fr-FR" b="1" dirty="0" err="1" smtClean="0"/>
              <a:t>paper</a:t>
            </a:r>
            <a:r>
              <a:rPr lang="fr-FR" b="1" dirty="0" smtClean="0"/>
              <a:t> and online, </a:t>
            </a:r>
            <a:r>
              <a:rPr lang="fr-FR" b="1" dirty="0" err="1" smtClean="0"/>
              <a:t>past</a:t>
            </a:r>
            <a:r>
              <a:rPr lang="fr-FR" b="1" dirty="0" smtClean="0"/>
              <a:t> and </a:t>
            </a:r>
            <a:r>
              <a:rPr lang="fr-FR" b="1" dirty="0" err="1" smtClean="0"/>
              <a:t>present</a:t>
            </a:r>
            <a:r>
              <a:rPr lang="fr-FR" b="1" dirty="0" smtClean="0"/>
              <a:t>)</a:t>
            </a:r>
          </a:p>
          <a:p>
            <a:pPr algn="just">
              <a:buFont typeface="Wingdings" charset="2"/>
              <a:buChar char="u"/>
            </a:pPr>
            <a:endParaRPr lang="fr-FR" b="1" dirty="0" smtClean="0"/>
          </a:p>
          <a:p>
            <a:pPr algn="just">
              <a:buFont typeface="Wingdings" charset="2"/>
              <a:buChar char="u"/>
            </a:pPr>
            <a:r>
              <a:rPr lang="fr-FR" b="1" dirty="0"/>
              <a:t> </a:t>
            </a:r>
            <a:r>
              <a:rPr lang="fr-FR" b="1" dirty="0" err="1" smtClean="0"/>
              <a:t>Journalists</a:t>
            </a:r>
            <a:r>
              <a:rPr lang="fr-FR" b="1" dirty="0" smtClean="0"/>
              <a:t>’ </a:t>
            </a:r>
            <a:r>
              <a:rPr lang="fr-FR" b="1" dirty="0" err="1" smtClean="0"/>
              <a:t>work</a:t>
            </a:r>
            <a:r>
              <a:rPr lang="fr-FR" b="1" dirty="0" smtClean="0"/>
              <a:t> conditions and </a:t>
            </a:r>
            <a:r>
              <a:rPr lang="fr-FR" b="1" dirty="0" err="1" smtClean="0"/>
              <a:t>experience</a:t>
            </a:r>
            <a:endParaRPr lang="fr-FR" b="1" dirty="0" smtClean="0"/>
          </a:p>
          <a:p>
            <a:pPr algn="just">
              <a:buFont typeface="Wingdings" charset="2"/>
              <a:buChar char="u"/>
            </a:pPr>
            <a:endParaRPr lang="fr-FR" b="1" dirty="0" smtClean="0"/>
          </a:p>
          <a:p>
            <a:pPr algn="just">
              <a:buFont typeface="Wingdings" charset="2"/>
              <a:buChar char="u"/>
            </a:pPr>
            <a:r>
              <a:rPr lang="fr-FR" b="1" dirty="0"/>
              <a:t> </a:t>
            </a:r>
            <a:r>
              <a:rPr lang="fr-FR" b="1" dirty="0" err="1" smtClean="0"/>
              <a:t>Investigative</a:t>
            </a:r>
            <a:r>
              <a:rPr lang="fr-FR" b="1" dirty="0" smtClean="0"/>
              <a:t> </a:t>
            </a:r>
            <a:r>
              <a:rPr lang="fr-FR" b="1" dirty="0" err="1" smtClean="0"/>
              <a:t>journalism’s</a:t>
            </a:r>
            <a:r>
              <a:rPr lang="fr-FR" b="1" dirty="0" smtClean="0"/>
              <a:t> (</a:t>
            </a:r>
            <a:r>
              <a:rPr lang="ja-JP" altLang="en-US" b="1" dirty="0" smtClean="0"/>
              <a:t>調</a:t>
            </a:r>
            <a:r>
              <a:rPr lang="ja-JP" altLang="en-US" b="1" dirty="0"/>
              <a:t>査報</a:t>
            </a:r>
            <a:r>
              <a:rPr lang="ja-JP" altLang="en-US" b="1" dirty="0" smtClean="0"/>
              <a:t>道</a:t>
            </a:r>
            <a:r>
              <a:rPr lang="nl-BE" altLang="ja-JP" b="1" dirty="0" smtClean="0"/>
              <a:t>)</a:t>
            </a:r>
            <a:r>
              <a:rPr lang="fr-FR" b="1" dirty="0" smtClean="0"/>
              <a:t> </a:t>
            </a:r>
            <a:r>
              <a:rPr lang="fr-FR" b="1" dirty="0" err="1" smtClean="0"/>
              <a:t>appearance</a:t>
            </a:r>
            <a:r>
              <a:rPr lang="fr-FR" b="1" dirty="0" smtClean="0"/>
              <a:t> in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press</a:t>
            </a:r>
            <a:r>
              <a:rPr lang="fr-FR" b="1" dirty="0" smtClean="0"/>
              <a:t>’ </a:t>
            </a:r>
            <a:r>
              <a:rPr lang="fr-FR" b="1" dirty="0" err="1" smtClean="0"/>
              <a:t>subfield</a:t>
            </a:r>
            <a:endParaRPr lang="fr-FR" b="1" dirty="0" smtClean="0"/>
          </a:p>
          <a:p>
            <a:pPr algn="just">
              <a:buFont typeface="Wingdings" charset="2"/>
              <a:buChar char="u"/>
            </a:pPr>
            <a:endParaRPr lang="fr-FR" b="1" dirty="0"/>
          </a:p>
          <a:p>
            <a:pPr algn="just">
              <a:buFont typeface="Wingdings" charset="2"/>
              <a:buChar char="u"/>
            </a:pPr>
            <a:r>
              <a:rPr lang="fr-FR" b="1" dirty="0" smtClean="0"/>
              <a:t> </a:t>
            </a:r>
            <a:r>
              <a:rPr lang="fr-FR" b="1" dirty="0" err="1" smtClean="0"/>
              <a:t>Video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press</a:t>
            </a:r>
            <a:r>
              <a:rPr lang="fr-FR" b="1" dirty="0" smtClean="0"/>
              <a:t>’ </a:t>
            </a:r>
            <a:r>
              <a:rPr lang="fr-FR" b="1" dirty="0" err="1" smtClean="0"/>
              <a:t>economical</a:t>
            </a:r>
            <a:r>
              <a:rPr lang="fr-FR" b="1" dirty="0" smtClean="0"/>
              <a:t> </a:t>
            </a:r>
            <a:r>
              <a:rPr lang="fr-FR" b="1" dirty="0" err="1" smtClean="0"/>
              <a:t>history</a:t>
            </a:r>
            <a:r>
              <a:rPr lang="fr-FR" b="1" dirty="0" smtClean="0"/>
              <a:t> (as an explantation of </a:t>
            </a:r>
            <a:r>
              <a:rPr lang="fr-FR" b="1" dirty="0" err="1" smtClean="0"/>
              <a:t>this</a:t>
            </a:r>
            <a:r>
              <a:rPr lang="fr-FR" b="1" dirty="0" smtClean="0"/>
              <a:t> progressive </a:t>
            </a:r>
            <a:r>
              <a:rPr lang="fr-FR" b="1" dirty="0" err="1" smtClean="0"/>
              <a:t>professionalization</a:t>
            </a:r>
            <a:r>
              <a:rPr lang="fr-FR" b="1" dirty="0" smtClean="0"/>
              <a:t>)  </a:t>
            </a:r>
          </a:p>
          <a:p>
            <a:pPr algn="just">
              <a:buFont typeface="Wingdings" charset="2"/>
              <a:buChar char="u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9471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Hypothesis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2235" y="2038388"/>
            <a:ext cx="8590553" cy="43124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 err="1" smtClean="0"/>
              <a:t>Today</a:t>
            </a:r>
            <a:r>
              <a:rPr lang="fr-FR" b="1" dirty="0" smtClean="0"/>
              <a:t> french </a:t>
            </a:r>
            <a:r>
              <a:rPr lang="fr-FR" b="1" dirty="0" err="1"/>
              <a:t>specialized</a:t>
            </a:r>
            <a:r>
              <a:rPr lang="fr-FR" b="1" dirty="0"/>
              <a:t> </a:t>
            </a:r>
            <a:r>
              <a:rPr lang="fr-FR" b="1" dirty="0" err="1"/>
              <a:t>journalists</a:t>
            </a:r>
            <a:r>
              <a:rPr lang="fr-FR" b="1" dirty="0"/>
              <a:t> </a:t>
            </a:r>
            <a:r>
              <a:rPr lang="fr-FR" b="1" dirty="0" err="1"/>
              <a:t>writing</a:t>
            </a:r>
            <a:r>
              <a:rPr lang="fr-FR" b="1" dirty="0"/>
              <a:t> about </a:t>
            </a:r>
            <a:r>
              <a:rPr lang="fr-FR" b="1" dirty="0" err="1"/>
              <a:t>videogames</a:t>
            </a:r>
            <a:r>
              <a:rPr lang="fr-FR" b="1" dirty="0"/>
              <a:t> are </a:t>
            </a:r>
            <a:r>
              <a:rPr lang="fr-FR" b="1" dirty="0" err="1"/>
              <a:t>sensibilized</a:t>
            </a:r>
            <a:r>
              <a:rPr lang="fr-FR" b="1" dirty="0"/>
              <a:t> to </a:t>
            </a:r>
            <a:r>
              <a:rPr lang="fr-FR" b="1" dirty="0" err="1"/>
              <a:t>traditional</a:t>
            </a:r>
            <a:r>
              <a:rPr lang="fr-FR" b="1" dirty="0"/>
              <a:t> </a:t>
            </a:r>
            <a:r>
              <a:rPr lang="fr-FR" b="1" dirty="0" err="1"/>
              <a:t>investigative</a:t>
            </a:r>
            <a:r>
              <a:rPr lang="fr-FR" b="1" dirty="0"/>
              <a:t> </a:t>
            </a:r>
            <a:r>
              <a:rPr lang="fr-FR" b="1" dirty="0" err="1" smtClean="0"/>
              <a:t>journalism</a:t>
            </a:r>
            <a:r>
              <a:rPr lang="fr-FR" b="1" dirty="0" smtClean="0"/>
              <a:t> (</a:t>
            </a:r>
            <a:r>
              <a:rPr lang="ja-JP" altLang="en-US" b="1" dirty="0"/>
              <a:t>調査報</a:t>
            </a:r>
            <a:r>
              <a:rPr lang="ja-JP" altLang="en-US" b="1" dirty="0" smtClean="0"/>
              <a:t>道</a:t>
            </a:r>
            <a:r>
              <a:rPr lang="nl-BE" altLang="ja-JP" b="1" dirty="0" smtClean="0"/>
              <a:t>)</a:t>
            </a:r>
            <a:r>
              <a:rPr lang="fr-FR" b="1" dirty="0" smtClean="0"/>
              <a:t> </a:t>
            </a:r>
            <a:r>
              <a:rPr lang="fr-FR" b="1" dirty="0" err="1" smtClean="0"/>
              <a:t>automatisms</a:t>
            </a:r>
            <a:r>
              <a:rPr lang="fr-FR" b="1" dirty="0" smtClean="0"/>
              <a:t> </a:t>
            </a:r>
            <a:r>
              <a:rPr lang="fr-FR" b="1" dirty="0"/>
              <a:t>and </a:t>
            </a:r>
            <a:r>
              <a:rPr lang="fr-FR" b="1" dirty="0" err="1"/>
              <a:t>keep</a:t>
            </a:r>
            <a:r>
              <a:rPr lang="fr-FR" b="1" dirty="0"/>
              <a:t> </a:t>
            </a:r>
            <a:r>
              <a:rPr lang="fr-FR" b="1" dirty="0" err="1"/>
              <a:t>them</a:t>
            </a:r>
            <a:r>
              <a:rPr lang="fr-FR" b="1" dirty="0"/>
              <a:t> in </a:t>
            </a:r>
            <a:r>
              <a:rPr lang="fr-FR" b="1" dirty="0" err="1"/>
              <a:t>mind</a:t>
            </a:r>
            <a:r>
              <a:rPr lang="fr-FR" b="1" dirty="0"/>
              <a:t> as </a:t>
            </a:r>
            <a:r>
              <a:rPr lang="fr-FR" b="1" dirty="0" err="1"/>
              <a:t>they</a:t>
            </a:r>
            <a:r>
              <a:rPr lang="fr-FR" b="1" dirty="0"/>
              <a:t> do </a:t>
            </a:r>
            <a:r>
              <a:rPr lang="fr-FR" b="1" dirty="0" err="1"/>
              <a:t>their</a:t>
            </a:r>
            <a:r>
              <a:rPr lang="fr-FR" b="1" dirty="0"/>
              <a:t> job, </a:t>
            </a:r>
            <a:r>
              <a:rPr lang="fr-FR" b="1" dirty="0" err="1"/>
              <a:t>using</a:t>
            </a:r>
            <a:r>
              <a:rPr lang="fr-FR" b="1" dirty="0"/>
              <a:t> </a:t>
            </a: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investigative</a:t>
            </a:r>
            <a:r>
              <a:rPr lang="fr-FR" b="1" dirty="0" smtClean="0"/>
              <a:t> techniques </a:t>
            </a:r>
            <a:r>
              <a:rPr lang="fr-FR" b="1" dirty="0"/>
              <a:t>not </a:t>
            </a:r>
            <a:r>
              <a:rPr lang="fr-FR" b="1" dirty="0" err="1"/>
              <a:t>daily</a:t>
            </a:r>
            <a:r>
              <a:rPr lang="fr-FR" b="1" dirty="0"/>
              <a:t> but </a:t>
            </a:r>
            <a:r>
              <a:rPr lang="fr-FR" b="1" dirty="0" err="1"/>
              <a:t>only</a:t>
            </a:r>
            <a:r>
              <a:rPr lang="fr-FR" b="1" dirty="0"/>
              <a:t> </a:t>
            </a:r>
            <a:r>
              <a:rPr lang="fr-FR" b="1" dirty="0" err="1"/>
              <a:t>when</a:t>
            </a:r>
            <a:r>
              <a:rPr lang="fr-FR" b="1" dirty="0"/>
              <a:t> </a:t>
            </a:r>
            <a:r>
              <a:rPr lang="fr-FR" b="1" dirty="0" err="1"/>
              <a:t>when</a:t>
            </a:r>
            <a:r>
              <a:rPr lang="fr-FR" b="1" dirty="0"/>
              <a:t> a case </a:t>
            </a:r>
            <a:r>
              <a:rPr lang="fr-FR" b="1" dirty="0" err="1"/>
              <a:t>presents</a:t>
            </a:r>
            <a:r>
              <a:rPr lang="fr-FR" b="1" dirty="0"/>
              <a:t> </a:t>
            </a:r>
            <a:r>
              <a:rPr lang="fr-FR" b="1" dirty="0" err="1"/>
              <a:t>itself</a:t>
            </a:r>
            <a:r>
              <a:rPr lang="fr-FR" b="1" dirty="0"/>
              <a:t>.</a:t>
            </a:r>
            <a:r>
              <a:rPr lang="fr-BE" b="1" dirty="0"/>
              <a:t> </a:t>
            </a:r>
            <a:endParaRPr lang="fr-BE" b="1" dirty="0" smtClean="0"/>
          </a:p>
          <a:p>
            <a:pPr marL="0" indent="0" algn="just">
              <a:buNone/>
            </a:pPr>
            <a:endParaRPr lang="fr-BE" b="1" dirty="0"/>
          </a:p>
          <a:p>
            <a:pPr marL="0" indent="0" algn="just">
              <a:buNone/>
            </a:pPr>
            <a:r>
              <a:rPr lang="fr-FR" b="1" dirty="0"/>
              <a:t>T</a:t>
            </a:r>
            <a:r>
              <a:rPr lang="fr-FR" b="1" dirty="0" smtClean="0"/>
              <a:t>his </a:t>
            </a:r>
            <a:r>
              <a:rPr lang="fr-FR" b="1" dirty="0" err="1"/>
              <a:t>enrichment</a:t>
            </a:r>
            <a:r>
              <a:rPr lang="fr-FR" b="1" dirty="0"/>
              <a:t> of </a:t>
            </a:r>
            <a:r>
              <a:rPr lang="fr-FR" b="1" dirty="0" err="1"/>
              <a:t>video</a:t>
            </a:r>
            <a:r>
              <a:rPr lang="fr-FR" b="1" dirty="0"/>
              <a:t> </a:t>
            </a:r>
            <a:r>
              <a:rPr lang="fr-FR" b="1" dirty="0" err="1"/>
              <a:t>game</a:t>
            </a:r>
            <a:r>
              <a:rPr lang="fr-FR" b="1" dirty="0"/>
              <a:t> </a:t>
            </a:r>
            <a:r>
              <a:rPr lang="fr-FR" b="1" dirty="0" err="1"/>
              <a:t>journalists</a:t>
            </a:r>
            <a:r>
              <a:rPr lang="fr-FR" b="1" dirty="0"/>
              <a:t>’ </a:t>
            </a:r>
            <a:r>
              <a:rPr lang="fr-FR" b="1" dirty="0" err="1"/>
              <a:t>occupational</a:t>
            </a:r>
            <a:r>
              <a:rPr lang="fr-FR" b="1" dirty="0"/>
              <a:t> </a:t>
            </a:r>
            <a:r>
              <a:rPr lang="fr-FR" b="1" dirty="0" err="1"/>
              <a:t>ideology</a:t>
            </a:r>
            <a:r>
              <a:rPr lang="fr-FR" b="1" dirty="0"/>
              <a:t> </a:t>
            </a:r>
            <a:r>
              <a:rPr lang="fr-FR" b="1" dirty="0" err="1"/>
              <a:t>might</a:t>
            </a:r>
            <a:r>
              <a:rPr lang="fr-FR" b="1" dirty="0"/>
              <a:t> </a:t>
            </a:r>
            <a:r>
              <a:rPr lang="fr-FR" b="1" dirty="0" err="1"/>
              <a:t>be</a:t>
            </a:r>
            <a:r>
              <a:rPr lang="fr-FR" b="1" dirty="0"/>
              <a:t> the </a:t>
            </a:r>
            <a:r>
              <a:rPr lang="fr-FR" b="1" dirty="0" err="1"/>
              <a:t>result</a:t>
            </a:r>
            <a:r>
              <a:rPr lang="fr-FR" b="1" dirty="0"/>
              <a:t> of a transmission 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generalist</a:t>
            </a:r>
            <a:r>
              <a:rPr lang="fr-FR" b="1" dirty="0"/>
              <a:t> </a:t>
            </a:r>
            <a:r>
              <a:rPr lang="fr-FR" b="1" dirty="0" err="1"/>
              <a:t>journalists</a:t>
            </a:r>
            <a:r>
              <a:rPr lang="fr-FR" b="1" dirty="0"/>
              <a:t> and a </a:t>
            </a:r>
            <a:r>
              <a:rPr lang="fr-FR" b="1" dirty="0" err="1"/>
              <a:t>professionalization</a:t>
            </a:r>
            <a:r>
              <a:rPr lang="fr-FR" b="1" dirty="0"/>
              <a:t>, </a:t>
            </a:r>
            <a:r>
              <a:rPr lang="fr-FR" b="1" dirty="0" err="1"/>
              <a:t>leading</a:t>
            </a:r>
            <a:r>
              <a:rPr lang="fr-FR" b="1" dirty="0"/>
              <a:t> </a:t>
            </a:r>
            <a:r>
              <a:rPr lang="fr-FR" b="1" dirty="0" err="1"/>
              <a:t>specialized</a:t>
            </a:r>
            <a:r>
              <a:rPr lang="fr-FR" b="1" dirty="0"/>
              <a:t> reporters to </a:t>
            </a:r>
            <a:r>
              <a:rPr lang="fr-FR" b="1" dirty="0" err="1"/>
              <a:t>become</a:t>
            </a:r>
            <a:r>
              <a:rPr lang="fr-FR" b="1" dirty="0"/>
              <a:t> more and more polyvalent and multi-</a:t>
            </a:r>
            <a:r>
              <a:rPr lang="fr-FR" b="1" dirty="0" err="1"/>
              <a:t>skilled</a:t>
            </a:r>
            <a:r>
              <a:rPr lang="fr-FR" b="1" dirty="0"/>
              <a:t>. </a:t>
            </a:r>
            <a:endParaRPr lang="fr-BE" b="1" dirty="0"/>
          </a:p>
          <a:p>
            <a:pPr marL="0" indent="0" algn="just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7308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Method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Unstructured</a:t>
            </a:r>
            <a:r>
              <a:rPr lang="fr-FR" b="1" dirty="0" smtClean="0"/>
              <a:t> interviews</a:t>
            </a:r>
            <a:r>
              <a:rPr lang="fr-FR" dirty="0" smtClean="0"/>
              <a:t> (</a:t>
            </a:r>
            <a:r>
              <a:rPr lang="fr-BE" dirty="0" smtClean="0"/>
              <a:t>FONTANA &amp; FREY, 2005) </a:t>
            </a:r>
          </a:p>
          <a:p>
            <a:pPr marL="0" indent="0">
              <a:buNone/>
            </a:pPr>
            <a:r>
              <a:rPr lang="fr-BE" b="1" dirty="0" smtClean="0"/>
              <a:t>with specialized reporters </a:t>
            </a:r>
            <a:r>
              <a:rPr lang="fr-BE" dirty="0" smtClean="0"/>
              <a:t>(11 currently) </a:t>
            </a:r>
            <a:r>
              <a:rPr lang="fr-BE" b="1" dirty="0" smtClean="0"/>
              <a:t>using investigative techniques in their work</a:t>
            </a:r>
            <a:endParaRPr lang="fr-BE" b="1" dirty="0"/>
          </a:p>
          <a:p>
            <a:pPr>
              <a:buFont typeface="Wingdings" charset="2"/>
              <a:buChar char="u"/>
            </a:pPr>
            <a:endParaRPr lang="fr-FR" dirty="0" smtClean="0"/>
          </a:p>
          <a:p>
            <a:pPr>
              <a:buFont typeface="Wingdings" charset="2"/>
              <a:buChar char="u"/>
            </a:pPr>
            <a:r>
              <a:rPr lang="fr-FR" dirty="0"/>
              <a:t> </a:t>
            </a:r>
            <a:r>
              <a:rPr lang="fr-FR" b="1" dirty="0" err="1" smtClean="0"/>
              <a:t>Grounded</a:t>
            </a:r>
            <a:r>
              <a:rPr lang="fr-FR" b="1" dirty="0" smtClean="0"/>
              <a:t> </a:t>
            </a:r>
            <a:r>
              <a:rPr lang="fr-FR" b="1" dirty="0" err="1" smtClean="0"/>
              <a:t>theory</a:t>
            </a:r>
            <a:r>
              <a:rPr lang="fr-FR" b="1" dirty="0" smtClean="0"/>
              <a:t>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dirty="0" smtClean="0"/>
              <a:t>(Lejeune, 2014)</a:t>
            </a:r>
          </a:p>
          <a:p>
            <a:pPr>
              <a:buFont typeface="Wingdings" charset="2"/>
              <a:buChar char="u"/>
            </a:pPr>
            <a:endParaRPr lang="fr-FR" dirty="0"/>
          </a:p>
          <a:p>
            <a:pPr>
              <a:buFont typeface="Wingdings" charset="2"/>
              <a:buChar char="u"/>
            </a:pPr>
            <a:r>
              <a:rPr lang="fr-FR" dirty="0" smtClean="0"/>
              <a:t> </a:t>
            </a:r>
            <a:r>
              <a:rPr lang="fr-FR" b="1" dirty="0" err="1" smtClean="0"/>
              <a:t>Discourse</a:t>
            </a:r>
            <a:r>
              <a:rPr lang="fr-FR" b="1" dirty="0" smtClean="0"/>
              <a:t>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b="1" dirty="0" err="1" smtClean="0"/>
              <a:t>studying</a:t>
            </a:r>
            <a:r>
              <a:rPr lang="fr-FR" b="1" dirty="0" smtClean="0"/>
              <a:t> </a:t>
            </a:r>
            <a:r>
              <a:rPr lang="fr-FR" b="1" dirty="0" err="1" smtClean="0"/>
              <a:t>game</a:t>
            </a:r>
            <a:r>
              <a:rPr lang="fr-FR" b="1" dirty="0" smtClean="0"/>
              <a:t> </a:t>
            </a:r>
            <a:r>
              <a:rPr lang="fr-FR" b="1" dirty="0" err="1" smtClean="0"/>
              <a:t>reviews</a:t>
            </a:r>
            <a:r>
              <a:rPr lang="fr-FR" b="1" dirty="0" smtClean="0"/>
              <a:t>’ </a:t>
            </a:r>
            <a:r>
              <a:rPr lang="fr-FR" b="1" dirty="0" err="1" smtClean="0"/>
              <a:t>modele</a:t>
            </a:r>
            <a:r>
              <a:rPr lang="fr-FR" b="1" dirty="0" smtClean="0"/>
              <a:t> </a:t>
            </a:r>
            <a:r>
              <a:rPr lang="fr-FR" b="1" dirty="0" err="1" smtClean="0"/>
              <a:t>reader</a:t>
            </a:r>
            <a:r>
              <a:rPr lang="fr-FR" b="1" dirty="0" smtClean="0"/>
              <a:t> </a:t>
            </a:r>
            <a:r>
              <a:rPr lang="fr-FR" dirty="0" smtClean="0"/>
              <a:t>(Eco, 1979) </a:t>
            </a:r>
            <a:r>
              <a:rPr lang="fr-FR" b="1" dirty="0" smtClean="0"/>
              <a:t>and </a:t>
            </a:r>
            <a:r>
              <a:rPr lang="fr-FR" b="1" dirty="0" err="1" smtClean="0"/>
              <a:t>specialized</a:t>
            </a:r>
            <a:r>
              <a:rPr lang="fr-FR" b="1" dirty="0" smtClean="0"/>
              <a:t> medias’ </a:t>
            </a:r>
            <a:r>
              <a:rPr lang="fr-FR" b="1" dirty="0" err="1" smtClean="0"/>
              <a:t>reading</a:t>
            </a:r>
            <a:r>
              <a:rPr lang="fr-FR" b="1" dirty="0" smtClean="0"/>
              <a:t> </a:t>
            </a:r>
            <a:r>
              <a:rPr lang="fr-FR" b="1" dirty="0" err="1" smtClean="0"/>
              <a:t>contract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Veròn</a:t>
            </a:r>
            <a:r>
              <a:rPr lang="fr-FR" dirty="0" smtClean="0"/>
              <a:t>, 1988)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4806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-211692"/>
            <a:ext cx="8041440" cy="1442674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Quantic</a:t>
            </a:r>
            <a:r>
              <a:rPr lang="fr-FR" dirty="0" smtClean="0"/>
              <a:t> </a:t>
            </a:r>
            <a:r>
              <a:rPr lang="fr-FR" dirty="0" err="1" smtClean="0"/>
              <a:t>Dream</a:t>
            </a:r>
            <a:r>
              <a:rPr lang="fr-FR" dirty="0" smtClean="0"/>
              <a:t> </a:t>
            </a:r>
            <a:r>
              <a:rPr lang="fr-FR" dirty="0" err="1" smtClean="0"/>
              <a:t>affair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75993" r="-75993"/>
          <a:stretch>
            <a:fillRect/>
          </a:stretch>
        </p:blipFill>
        <p:spPr>
          <a:xfrm>
            <a:off x="-2578345" y="1090782"/>
            <a:ext cx="9150728" cy="4841932"/>
          </a:xfrm>
        </p:spPr>
      </p:pic>
      <p:pic>
        <p:nvPicPr>
          <p:cNvPr id="5" name="Image 4" descr="Capture d’écran 2018-05-29 à 12.19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7" y="1412412"/>
            <a:ext cx="5007429" cy="2114939"/>
          </a:xfrm>
          <a:prstGeom prst="rect">
            <a:avLst/>
          </a:prstGeom>
        </p:spPr>
      </p:pic>
      <p:pic>
        <p:nvPicPr>
          <p:cNvPr id="6" name="Image 5" descr="Capture d’écran 2018-05-29 à 12.20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57" y="4092134"/>
            <a:ext cx="5642426" cy="202201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23954" y="6208095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Canard PC</a:t>
            </a:r>
            <a:r>
              <a:rPr lang="fr-FR" dirty="0" smtClean="0"/>
              <a:t>, </a:t>
            </a:r>
            <a:r>
              <a:rPr lang="fr-FR" i="1" dirty="0" err="1" smtClean="0"/>
              <a:t>Mediapart</a:t>
            </a:r>
            <a:r>
              <a:rPr lang="fr-FR" i="1" dirty="0" smtClean="0"/>
              <a:t> </a:t>
            </a:r>
            <a:r>
              <a:rPr lang="fr-FR" dirty="0" smtClean="0"/>
              <a:t>and </a:t>
            </a:r>
            <a:r>
              <a:rPr lang="fr-FR" i="1" dirty="0" smtClean="0"/>
              <a:t>Le Monde </a:t>
            </a:r>
            <a:r>
              <a:rPr lang="fr-FR" dirty="0" smtClean="0"/>
              <a:t>in </a:t>
            </a:r>
            <a:r>
              <a:rPr lang="fr-FR" dirty="0" err="1" smtClean="0"/>
              <a:t>january</a:t>
            </a:r>
            <a:r>
              <a:rPr lang="fr-FR" dirty="0" smtClean="0"/>
              <a:t> 2018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0154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Investigative</a:t>
            </a:r>
            <a:r>
              <a:rPr lang="fr-FR" dirty="0" smtClean="0"/>
              <a:t> techniques </a:t>
            </a:r>
            <a:r>
              <a:rPr lang="fr-FR" dirty="0" err="1" smtClean="0"/>
              <a:t>used</a:t>
            </a:r>
            <a:r>
              <a:rPr lang="fr-FR" dirty="0" smtClean="0"/>
              <a:t> by </a:t>
            </a:r>
            <a:r>
              <a:rPr lang="fr-FR" dirty="0" err="1" smtClean="0"/>
              <a:t>specialized</a:t>
            </a:r>
            <a:r>
              <a:rPr lang="fr-FR" dirty="0" smtClean="0"/>
              <a:t> </a:t>
            </a:r>
            <a:r>
              <a:rPr lang="fr-FR" dirty="0" err="1" smtClean="0"/>
              <a:t>journalists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486" y="2038388"/>
            <a:ext cx="8686800" cy="4529326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fr-FR" b="1" dirty="0" smtClean="0"/>
              <a:t> Sources’ </a:t>
            </a:r>
            <a:r>
              <a:rPr lang="fr-FR" b="1" dirty="0" err="1" smtClean="0"/>
              <a:t>identity</a:t>
            </a:r>
            <a:r>
              <a:rPr lang="fr-FR" b="1" dirty="0" smtClean="0"/>
              <a:t> protection</a:t>
            </a:r>
          </a:p>
          <a:p>
            <a:pPr>
              <a:buFont typeface="Wingdings" charset="2"/>
              <a:buChar char="u"/>
            </a:pPr>
            <a:r>
              <a:rPr lang="fr-FR" b="1" dirty="0"/>
              <a:t> </a:t>
            </a:r>
            <a:r>
              <a:rPr lang="fr-FR" b="1" dirty="0" smtClean="0"/>
              <a:t>Multiple and long interviews</a:t>
            </a:r>
          </a:p>
          <a:p>
            <a:pPr>
              <a:buFont typeface="Wingdings" charset="2"/>
              <a:buChar char="u"/>
            </a:pPr>
            <a:r>
              <a:rPr lang="fr-FR" b="1" dirty="0"/>
              <a:t> </a:t>
            </a:r>
            <a:r>
              <a:rPr lang="fr-FR" b="1" dirty="0" err="1" smtClean="0"/>
              <a:t>Working</a:t>
            </a:r>
            <a:r>
              <a:rPr lang="fr-FR" b="1" dirty="0" smtClean="0"/>
              <a:t> </a:t>
            </a:r>
            <a:r>
              <a:rPr lang="fr-FR" b="1" dirty="0" err="1" smtClean="0"/>
              <a:t>secretly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865" r="24603" b="43175"/>
          <a:stretch/>
        </p:blipFill>
        <p:spPr>
          <a:xfrm>
            <a:off x="289116" y="3445329"/>
            <a:ext cx="2780656" cy="26506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2857" t="5357" r="12143" b="13929"/>
          <a:stretch/>
        </p:blipFill>
        <p:spPr>
          <a:xfrm>
            <a:off x="3302579" y="3445329"/>
            <a:ext cx="2412421" cy="26506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8401" y="6114141"/>
            <a:ext cx="863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Cécile </a:t>
            </a:r>
            <a:r>
              <a:rPr lang="fr-FR" dirty="0" err="1" smtClean="0"/>
              <a:t>Fléchon</a:t>
            </a:r>
            <a:r>
              <a:rPr lang="fr-FR" dirty="0" smtClean="0"/>
              <a:t> (</a:t>
            </a:r>
            <a:r>
              <a:rPr lang="fr-FR" dirty="0" err="1" smtClean="0"/>
              <a:t>aka</a:t>
            </a:r>
            <a:r>
              <a:rPr lang="fr-FR" dirty="0" smtClean="0"/>
              <a:t> Maria </a:t>
            </a:r>
            <a:r>
              <a:rPr lang="fr-FR" dirty="0" err="1" smtClean="0"/>
              <a:t>Kalash</a:t>
            </a:r>
            <a:r>
              <a:rPr lang="fr-FR" dirty="0" smtClean="0"/>
              <a:t>) and Sébastien Delahaye (</a:t>
            </a:r>
            <a:r>
              <a:rPr lang="fr-FR" dirty="0" err="1" smtClean="0"/>
              <a:t>aka</a:t>
            </a:r>
            <a:r>
              <a:rPr lang="fr-FR" dirty="0" smtClean="0"/>
              <a:t> </a:t>
            </a:r>
            <a:r>
              <a:rPr lang="fr-FR" dirty="0" err="1" smtClean="0"/>
              <a:t>Netsabes</a:t>
            </a:r>
            <a:r>
              <a:rPr lang="fr-FR" dirty="0" smtClean="0"/>
              <a:t>), </a:t>
            </a:r>
            <a:r>
              <a:rPr lang="fr-FR" i="1" dirty="0" smtClean="0"/>
              <a:t>Canard PC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4275" t="-321" r="21082" b="24607"/>
          <a:stretch/>
        </p:blipFill>
        <p:spPr>
          <a:xfrm>
            <a:off x="6070580" y="2038388"/>
            <a:ext cx="2594711" cy="30391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79865" y="5061856"/>
            <a:ext cx="325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William </a:t>
            </a:r>
            <a:r>
              <a:rPr lang="fr-FR" dirty="0" err="1" smtClean="0"/>
              <a:t>Audureau</a:t>
            </a:r>
            <a:r>
              <a:rPr lang="fr-FR" dirty="0" smtClean="0"/>
              <a:t>, </a:t>
            </a:r>
            <a:r>
              <a:rPr lang="fr-FR" i="1" dirty="0" smtClean="0"/>
              <a:t>Le Monde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38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200705"/>
            <a:ext cx="8041440" cy="1442674"/>
          </a:xfrm>
        </p:spPr>
        <p:txBody>
          <a:bodyPr/>
          <a:lstStyle/>
          <a:p>
            <a:r>
              <a:rPr lang="fr-FR" dirty="0" err="1" smtClean="0"/>
              <a:t>Investigative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about </a:t>
            </a:r>
            <a:r>
              <a:rPr lang="fr-FR" dirty="0" err="1" smtClean="0"/>
              <a:t>japanese</a:t>
            </a:r>
            <a:r>
              <a:rPr lang="fr-FR" dirty="0" smtClean="0"/>
              <a:t> </a:t>
            </a:r>
            <a:r>
              <a:rPr lang="fr-FR" dirty="0" err="1" smtClean="0"/>
              <a:t>game</a:t>
            </a:r>
            <a:r>
              <a:rPr lang="fr-FR" dirty="0" smtClean="0"/>
              <a:t> </a:t>
            </a:r>
            <a:r>
              <a:rPr lang="fr-FR" dirty="0" err="1" smtClean="0"/>
              <a:t>creators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91600" r="-91600"/>
          <a:stretch>
            <a:fillRect/>
          </a:stretch>
        </p:blipFill>
        <p:spPr>
          <a:xfrm>
            <a:off x="3767760" y="1886857"/>
            <a:ext cx="7646232" cy="404585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57" y="1875102"/>
            <a:ext cx="2898599" cy="40576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33640" r="33640" b="14772"/>
          <a:stretch/>
        </p:blipFill>
        <p:spPr>
          <a:xfrm>
            <a:off x="143376" y="1875102"/>
            <a:ext cx="2980823" cy="40576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3376" y="5969000"/>
            <a:ext cx="867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William </a:t>
            </a:r>
            <a:r>
              <a:rPr lang="fr-FR" dirty="0" err="1" smtClean="0"/>
              <a:t>Audureau</a:t>
            </a:r>
            <a:r>
              <a:rPr lang="fr-FR" dirty="0" smtClean="0"/>
              <a:t>, 2014             Daniel </a:t>
            </a:r>
            <a:r>
              <a:rPr lang="fr-FR" dirty="0" err="1" smtClean="0"/>
              <a:t>Andreyev</a:t>
            </a:r>
            <a:r>
              <a:rPr lang="fr-FR" dirty="0" smtClean="0"/>
              <a:t>, 2017               Nicolas </a:t>
            </a:r>
            <a:r>
              <a:rPr lang="fr-FR" dirty="0" err="1" smtClean="0"/>
              <a:t>Turcev</a:t>
            </a:r>
            <a:r>
              <a:rPr lang="fr-FR" dirty="0" smtClean="0"/>
              <a:t>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04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Bringing</a:t>
            </a:r>
            <a:r>
              <a:rPr lang="fr-FR" dirty="0" smtClean="0"/>
              <a:t> </a:t>
            </a:r>
            <a:r>
              <a:rPr lang="fr-FR" dirty="0" err="1" smtClean="0"/>
              <a:t>something</a:t>
            </a:r>
            <a:r>
              <a:rPr lang="fr-FR" dirty="0" smtClean="0"/>
              <a:t> new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1280" y="2038388"/>
            <a:ext cx="8233310" cy="4382993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specialized</a:t>
            </a:r>
            <a:r>
              <a:rPr lang="fr-FR" b="1" dirty="0" smtClean="0"/>
              <a:t> reporters have the goal to </a:t>
            </a:r>
            <a:r>
              <a:rPr lang="fr-FR" b="1" dirty="0" err="1" smtClean="0"/>
              <a:t>bring</a:t>
            </a:r>
            <a:r>
              <a:rPr lang="fr-FR" b="1" dirty="0" smtClean="0"/>
              <a:t> </a:t>
            </a:r>
            <a:r>
              <a:rPr lang="fr-FR" b="1" dirty="0" err="1" smtClean="0"/>
              <a:t>some</a:t>
            </a:r>
            <a:r>
              <a:rPr lang="fr-FR" b="1" dirty="0" smtClean="0"/>
              <a:t> </a:t>
            </a:r>
            <a:r>
              <a:rPr lang="fr-FR" b="1" dirty="0" err="1" smtClean="0"/>
              <a:t>previously</a:t>
            </a:r>
            <a:r>
              <a:rPr lang="fr-FR" b="1" dirty="0" smtClean="0"/>
              <a:t> </a:t>
            </a:r>
            <a:r>
              <a:rPr lang="fr-FR" b="1" dirty="0" err="1" smtClean="0"/>
              <a:t>unknown</a:t>
            </a:r>
            <a:r>
              <a:rPr lang="fr-FR" b="1" dirty="0" smtClean="0"/>
              <a:t> information and </a:t>
            </a:r>
            <a:r>
              <a:rPr lang="fr-FR" b="1" dirty="0" err="1" smtClean="0"/>
              <a:t>reveal</a:t>
            </a:r>
            <a:r>
              <a:rPr lang="fr-FR" b="1" dirty="0" smtClean="0"/>
              <a:t> </a:t>
            </a:r>
            <a:r>
              <a:rPr lang="fr-FR" b="1" dirty="0" err="1" smtClean="0"/>
              <a:t>something</a:t>
            </a:r>
            <a:r>
              <a:rPr lang="fr-FR" b="1" dirty="0" smtClean="0"/>
              <a:t> new to the </a:t>
            </a:r>
            <a:r>
              <a:rPr lang="fr-FR" b="1" dirty="0" err="1" smtClean="0"/>
              <a:t>readers</a:t>
            </a:r>
            <a:r>
              <a:rPr lang="fr-FR" b="1" dirty="0" smtClean="0"/>
              <a:t>.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Exclusive </a:t>
            </a:r>
            <a:r>
              <a:rPr lang="fr-FR" b="1" dirty="0"/>
              <a:t>information are a </a:t>
            </a:r>
            <a:r>
              <a:rPr lang="fr-FR" b="1" dirty="0" err="1"/>
              <a:t>way</a:t>
            </a:r>
            <a:r>
              <a:rPr lang="fr-FR" b="1" dirty="0"/>
              <a:t> to </a:t>
            </a:r>
            <a:r>
              <a:rPr lang="fr-FR" b="1" dirty="0" err="1"/>
              <a:t>materialize</a:t>
            </a:r>
            <a:r>
              <a:rPr lang="fr-FR" b="1" dirty="0"/>
              <a:t> the time and effort </a:t>
            </a:r>
            <a:r>
              <a:rPr lang="fr-FR" b="1" dirty="0" err="1"/>
              <a:t>spent</a:t>
            </a:r>
            <a:r>
              <a:rPr lang="fr-FR" b="1" dirty="0"/>
              <a:t> in </a:t>
            </a:r>
            <a:r>
              <a:rPr lang="fr-FR" b="1" dirty="0" err="1"/>
              <a:t>research</a:t>
            </a:r>
            <a:r>
              <a:rPr lang="fr-FR" b="1" dirty="0"/>
              <a:t> by </a:t>
            </a:r>
            <a:r>
              <a:rPr lang="fr-FR" b="1" dirty="0" err="1"/>
              <a:t>journalists</a:t>
            </a:r>
            <a:r>
              <a:rPr lang="fr-FR" b="1" dirty="0"/>
              <a:t>, </a:t>
            </a:r>
            <a:r>
              <a:rPr lang="fr-FR" b="1" dirty="0" err="1"/>
              <a:t>eventually</a:t>
            </a:r>
            <a:r>
              <a:rPr lang="fr-FR" b="1" dirty="0"/>
              <a:t> </a:t>
            </a:r>
            <a:r>
              <a:rPr lang="fr-FR" b="1" dirty="0" err="1"/>
              <a:t>justyfing</a:t>
            </a:r>
            <a:r>
              <a:rPr lang="fr-FR" b="1" dirty="0"/>
              <a:t> and </a:t>
            </a:r>
            <a:r>
              <a:rPr lang="fr-FR" b="1" dirty="0" err="1"/>
              <a:t>legitimating</a:t>
            </a:r>
            <a:r>
              <a:rPr lang="fr-FR" b="1" dirty="0"/>
              <a:t> the </a:t>
            </a:r>
            <a:r>
              <a:rPr lang="fr-FR" b="1" dirty="0" err="1"/>
              <a:t>price</a:t>
            </a:r>
            <a:r>
              <a:rPr lang="fr-FR" b="1" dirty="0"/>
              <a:t> </a:t>
            </a:r>
            <a:r>
              <a:rPr lang="fr-FR" b="1" dirty="0" err="1"/>
              <a:t>readers</a:t>
            </a:r>
            <a:r>
              <a:rPr lang="fr-FR" b="1" dirty="0"/>
              <a:t> </a:t>
            </a:r>
            <a:r>
              <a:rPr lang="fr-FR" b="1" dirty="0" err="1"/>
              <a:t>always</a:t>
            </a:r>
            <a:r>
              <a:rPr lang="fr-FR" b="1" dirty="0"/>
              <a:t> </a:t>
            </a:r>
            <a:r>
              <a:rPr lang="fr-FR" b="1" dirty="0" err="1"/>
              <a:t>need</a:t>
            </a:r>
            <a:r>
              <a:rPr lang="fr-FR" b="1" dirty="0"/>
              <a:t> to </a:t>
            </a:r>
            <a:r>
              <a:rPr lang="fr-FR" b="1" dirty="0" err="1"/>
              <a:t>pay</a:t>
            </a:r>
            <a:r>
              <a:rPr lang="fr-FR" b="1" dirty="0"/>
              <a:t> to </a:t>
            </a:r>
            <a:r>
              <a:rPr lang="fr-FR" b="1" dirty="0" err="1"/>
              <a:t>access</a:t>
            </a:r>
            <a:r>
              <a:rPr lang="fr-FR" b="1" dirty="0"/>
              <a:t> </a:t>
            </a:r>
            <a:r>
              <a:rPr lang="fr-FR" b="1" dirty="0" err="1"/>
              <a:t>investigative</a:t>
            </a:r>
            <a:r>
              <a:rPr lang="fr-FR" b="1" dirty="0"/>
              <a:t> stories. </a:t>
            </a:r>
            <a:endParaRPr lang="fr-BE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23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rcRect l="-75993" r="-75993"/>
          <a:stretch>
            <a:fillRect/>
          </a:stretch>
        </p:blipFill>
        <p:spPr>
          <a:xfrm>
            <a:off x="-2113889" y="1460017"/>
            <a:ext cx="9618707" cy="5089554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280" y="17343"/>
            <a:ext cx="8041440" cy="1442674"/>
          </a:xfrm>
        </p:spPr>
        <p:txBody>
          <a:bodyPr/>
          <a:lstStyle/>
          <a:p>
            <a:r>
              <a:rPr lang="fr-FR" dirty="0" smtClean="0"/>
              <a:t>Investigation </a:t>
            </a:r>
            <a:r>
              <a:rPr lang="fr-FR" dirty="0" err="1" smtClean="0"/>
              <a:t>brings</a:t>
            </a:r>
            <a:r>
              <a:rPr lang="fr-FR" dirty="0" smtClean="0"/>
              <a:t> exclusive news… </a:t>
            </a:r>
            <a:r>
              <a:rPr lang="fr-FR" dirty="0" err="1" smtClean="0"/>
              <a:t>staying</a:t>
            </a:r>
            <a:r>
              <a:rPr lang="fr-FR" dirty="0" smtClean="0"/>
              <a:t> cold</a:t>
            </a:r>
            <a:endParaRPr lang="fr-FR" dirty="0"/>
          </a:p>
        </p:txBody>
      </p:sp>
      <p:sp>
        <p:nvSpPr>
          <p:cNvPr id="5" name="Flèche vers la gauche 4"/>
          <p:cNvSpPr/>
          <p:nvPr/>
        </p:nvSpPr>
        <p:spPr>
          <a:xfrm rot="19645367">
            <a:off x="1446277" y="4334300"/>
            <a:ext cx="1061654" cy="1142751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  <a:path path="circle">
              <a:fillToRect l="40000" t="100000" r="40000" b="10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186" y="1651000"/>
            <a:ext cx="3673928" cy="4898571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>
            <a:off x="5357173" y="3669362"/>
            <a:ext cx="852015" cy="1047784"/>
          </a:xfrm>
          <a:prstGeom prst="down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0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rnet de croquis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Carnet de croquis.thmx</Template>
  <TotalTime>519</TotalTime>
  <Words>700</Words>
  <Application>Microsoft Macintosh PowerPoint</Application>
  <PresentationFormat>Présentation à l'écran (4:3)</PresentationFormat>
  <Paragraphs>87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Carnet de croquis</vt:lpstr>
      <vt:lpstr>How investigative journalism infiltrates video game press</vt:lpstr>
      <vt:lpstr>Points of interest </vt:lpstr>
      <vt:lpstr>Hypothesis</vt:lpstr>
      <vt:lpstr>Method</vt:lpstr>
      <vt:lpstr>The Quantic Dream affair</vt:lpstr>
      <vt:lpstr>Investigative techniques used by specialized journalists</vt:lpstr>
      <vt:lpstr>Investigative work about japanese game creators</vt:lpstr>
      <vt:lpstr>Bringing something new</vt:lpstr>
      <vt:lpstr>Investigation brings exclusive news… staying cold</vt:lpstr>
      <vt:lpstr>Close relationship  with the industry</vt:lpstr>
      <vt:lpstr>Texts : celebrative reviews</vt:lpstr>
      <vt:lpstr>The « product culture »</vt:lpstr>
      <vt:lpstr>Less celebrative reviews today ?</vt:lpstr>
      <vt:lpstr>Professional automatisms of « product culture »</vt:lpstr>
      <vt:lpstr>The mediatic context</vt:lpstr>
      <vt:lpstr>Investigate intermittently</vt:lpstr>
      <vt:lpstr>« Initiative journalism » ?</vt:lpstr>
      <vt:lpstr>Comparaison with Japanese specialized press ?</vt:lpstr>
      <vt:lpstr>ありがとうございます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investigative journalism infiltrates video game press</dc:title>
  <dc:creator>Boris Krywicki</dc:creator>
  <cp:lastModifiedBy>Boris Krywicki</cp:lastModifiedBy>
  <cp:revision>37</cp:revision>
  <dcterms:created xsi:type="dcterms:W3CDTF">2018-05-29T09:02:59Z</dcterms:created>
  <dcterms:modified xsi:type="dcterms:W3CDTF">2018-06-08T09:37:13Z</dcterms:modified>
</cp:coreProperties>
</file>