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0240288" cy="42479913"/>
  <p:notesSz cx="6858000" cy="9144000"/>
  <p:defaultTextStyle>
    <a:defPPr>
      <a:defRPr lang="fr-FR"/>
    </a:defPPr>
    <a:lvl1pPr marL="0" algn="l" defTabSz="3490539" rtl="0" eaLnBrk="1" latinLnBrk="0" hangingPunct="1">
      <a:defRPr sz="6871" kern="1200">
        <a:solidFill>
          <a:schemeClr val="tx1"/>
        </a:solidFill>
        <a:latin typeface="+mn-lt"/>
        <a:ea typeface="+mn-ea"/>
        <a:cs typeface="+mn-cs"/>
      </a:defRPr>
    </a:lvl1pPr>
    <a:lvl2pPr marL="1745270" algn="l" defTabSz="3490539" rtl="0" eaLnBrk="1" latinLnBrk="0" hangingPunct="1">
      <a:defRPr sz="6871" kern="1200">
        <a:solidFill>
          <a:schemeClr val="tx1"/>
        </a:solidFill>
        <a:latin typeface="+mn-lt"/>
        <a:ea typeface="+mn-ea"/>
        <a:cs typeface="+mn-cs"/>
      </a:defRPr>
    </a:lvl2pPr>
    <a:lvl3pPr marL="3490539" algn="l" defTabSz="3490539" rtl="0" eaLnBrk="1" latinLnBrk="0" hangingPunct="1">
      <a:defRPr sz="6871" kern="1200">
        <a:solidFill>
          <a:schemeClr val="tx1"/>
        </a:solidFill>
        <a:latin typeface="+mn-lt"/>
        <a:ea typeface="+mn-ea"/>
        <a:cs typeface="+mn-cs"/>
      </a:defRPr>
    </a:lvl3pPr>
    <a:lvl4pPr marL="5235809" algn="l" defTabSz="3490539" rtl="0" eaLnBrk="1" latinLnBrk="0" hangingPunct="1">
      <a:defRPr sz="6871" kern="1200">
        <a:solidFill>
          <a:schemeClr val="tx1"/>
        </a:solidFill>
        <a:latin typeface="+mn-lt"/>
        <a:ea typeface="+mn-ea"/>
        <a:cs typeface="+mn-cs"/>
      </a:defRPr>
    </a:lvl4pPr>
    <a:lvl5pPr marL="6981078" algn="l" defTabSz="3490539" rtl="0" eaLnBrk="1" latinLnBrk="0" hangingPunct="1">
      <a:defRPr sz="6871" kern="1200">
        <a:solidFill>
          <a:schemeClr val="tx1"/>
        </a:solidFill>
        <a:latin typeface="+mn-lt"/>
        <a:ea typeface="+mn-ea"/>
        <a:cs typeface="+mn-cs"/>
      </a:defRPr>
    </a:lvl5pPr>
    <a:lvl6pPr marL="8726348" algn="l" defTabSz="3490539" rtl="0" eaLnBrk="1" latinLnBrk="0" hangingPunct="1">
      <a:defRPr sz="6871" kern="1200">
        <a:solidFill>
          <a:schemeClr val="tx1"/>
        </a:solidFill>
        <a:latin typeface="+mn-lt"/>
        <a:ea typeface="+mn-ea"/>
        <a:cs typeface="+mn-cs"/>
      </a:defRPr>
    </a:lvl6pPr>
    <a:lvl7pPr marL="10471617" algn="l" defTabSz="3490539" rtl="0" eaLnBrk="1" latinLnBrk="0" hangingPunct="1">
      <a:defRPr sz="6871" kern="1200">
        <a:solidFill>
          <a:schemeClr val="tx1"/>
        </a:solidFill>
        <a:latin typeface="+mn-lt"/>
        <a:ea typeface="+mn-ea"/>
        <a:cs typeface="+mn-cs"/>
      </a:defRPr>
    </a:lvl7pPr>
    <a:lvl8pPr marL="12216887" algn="l" defTabSz="3490539" rtl="0" eaLnBrk="1" latinLnBrk="0" hangingPunct="1">
      <a:defRPr sz="6871" kern="1200">
        <a:solidFill>
          <a:schemeClr val="tx1"/>
        </a:solidFill>
        <a:latin typeface="+mn-lt"/>
        <a:ea typeface="+mn-ea"/>
        <a:cs typeface="+mn-cs"/>
      </a:defRPr>
    </a:lvl8pPr>
    <a:lvl9pPr marL="13962156" algn="l" defTabSz="3490539" rtl="0" eaLnBrk="1" latinLnBrk="0" hangingPunct="1">
      <a:defRPr sz="68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79">
          <p15:clr>
            <a:srgbClr val="A4A3A4"/>
          </p15:clr>
        </p15:guide>
        <p15:guide id="2" pos="95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ce Roussell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CC"/>
    <a:srgbClr val="CCFF66"/>
    <a:srgbClr val="F4B183"/>
    <a:srgbClr val="FFCCCC"/>
    <a:srgbClr val="FFCC99"/>
    <a:srgbClr val="9DC3E6"/>
    <a:srgbClr val="CCFFFF"/>
    <a:srgbClr val="CCE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095" autoAdjust="0"/>
  </p:normalViewPr>
  <p:slideViewPr>
    <p:cSldViewPr snapToGrid="0">
      <p:cViewPr>
        <p:scale>
          <a:sx n="40" d="100"/>
          <a:sy n="40" d="100"/>
        </p:scale>
        <p:origin x="-2860" y="-7656"/>
      </p:cViewPr>
      <p:guideLst>
        <p:guide orient="horz" pos="13379"/>
        <p:guide pos="9524"/>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Feuil1!$A$3</c:f>
              <c:strCache>
                <c:ptCount val="1"/>
                <c:pt idx="0">
                  <c:v>Pré-</c:v>
                </c:pt>
              </c:strCache>
            </c:strRef>
          </c:tx>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Feuil1!$B$2:$D$2</c:f>
              <c:strCache>
                <c:ptCount val="3"/>
                <c:pt idx="0">
                  <c:v>Doigts et Nombres</c:v>
                </c:pt>
                <c:pt idx="1">
                  <c:v>Lectures partagées</c:v>
                </c:pt>
                <c:pt idx="2">
                  <c:v>Psychomotricité</c:v>
                </c:pt>
              </c:strCache>
            </c:strRef>
          </c:cat>
          <c:val>
            <c:numRef>
              <c:f>Feuil1!$B$3:$D$3</c:f>
              <c:numCache>
                <c:formatCode>General</c:formatCode>
                <c:ptCount val="3"/>
                <c:pt idx="0">
                  <c:v>4.5</c:v>
                </c:pt>
                <c:pt idx="1">
                  <c:v>2.72</c:v>
                </c:pt>
                <c:pt idx="2">
                  <c:v>4.76</c:v>
                </c:pt>
              </c:numCache>
            </c:numRef>
          </c:val>
        </c:ser>
        <c:ser>
          <c:idx val="1"/>
          <c:order val="1"/>
          <c:tx>
            <c:strRef>
              <c:f>Feuil1!$A$4</c:f>
              <c:strCache>
                <c:ptCount val="1"/>
                <c:pt idx="0">
                  <c:v>Post-</c:v>
                </c:pt>
              </c:strCache>
            </c:strRef>
          </c:tx>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Feuil1!$B$2:$D$2</c:f>
              <c:strCache>
                <c:ptCount val="3"/>
                <c:pt idx="0">
                  <c:v>Doigts et Nombres</c:v>
                </c:pt>
                <c:pt idx="1">
                  <c:v>Lectures partagées</c:v>
                </c:pt>
                <c:pt idx="2">
                  <c:v>Psychomotricité</c:v>
                </c:pt>
              </c:strCache>
            </c:strRef>
          </c:cat>
          <c:val>
            <c:numRef>
              <c:f>Feuil1!$B$4:$D$4</c:f>
              <c:numCache>
                <c:formatCode>General</c:formatCode>
                <c:ptCount val="3"/>
                <c:pt idx="0">
                  <c:v>14.75</c:v>
                </c:pt>
                <c:pt idx="1">
                  <c:v>11.15</c:v>
                </c:pt>
                <c:pt idx="2">
                  <c:v>9.76</c:v>
                </c:pt>
              </c:numCache>
            </c:numRef>
          </c:val>
        </c:ser>
        <c:dLbls>
          <c:showLegendKey val="0"/>
          <c:showVal val="0"/>
          <c:showCatName val="0"/>
          <c:showSerName val="0"/>
          <c:showPercent val="0"/>
          <c:showBubbleSize val="0"/>
        </c:dLbls>
        <c:gapWidth val="219"/>
        <c:overlap val="-27"/>
        <c:axId val="909852112"/>
        <c:axId val="909852896"/>
      </c:barChart>
      <c:catAx>
        <c:axId val="909852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Groupes (pré- &amp;</a:t>
                </a:r>
                <a:r>
                  <a:rPr lang="fr-BE" baseline="0" dirty="0" smtClean="0"/>
                  <a:t> </a:t>
                </a:r>
                <a:r>
                  <a:rPr lang="fr-BE" baseline="0" dirty="0" err="1" smtClean="0"/>
                  <a:t>post-tests</a:t>
                </a:r>
                <a:r>
                  <a:rPr lang="fr-BE" baseline="0" dirty="0" smtClean="0"/>
                  <a:t>)</a:t>
                </a:r>
                <a:endParaRPr lang="fr-BE" dirty="0"/>
              </a:p>
            </c:rich>
          </c:tx>
          <c:layout>
            <c:manualLayout>
              <c:xMode val="edge"/>
              <c:yMode val="edge"/>
              <c:x val="0.39482892156862748"/>
              <c:y val="0.932248888888889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909852896"/>
        <c:crosses val="autoZero"/>
        <c:auto val="1"/>
        <c:lblAlgn val="ctr"/>
        <c:lblOffset val="100"/>
        <c:noMultiLvlLbl val="0"/>
      </c:catAx>
      <c:valAx>
        <c:axId val="90985289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Partie</a:t>
                </a:r>
                <a:r>
                  <a:rPr lang="fr-BE" baseline="0" dirty="0" smtClean="0"/>
                  <a:t> stable &amp; conventionnelle</a:t>
                </a:r>
                <a:endParaRPr lang="fr-BE" dirty="0"/>
              </a:p>
            </c:rich>
          </c:tx>
          <c:layout>
            <c:manualLayout>
              <c:xMode val="edge"/>
              <c:yMode val="edge"/>
              <c:x val="2.0751633986928106E-3"/>
              <c:y val="0.179392222222222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098521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Feuil1!$A$15</c:f>
              <c:strCache>
                <c:ptCount val="1"/>
                <c:pt idx="0">
                  <c:v>Pré-</c:v>
                </c:pt>
              </c:strCache>
            </c:strRef>
          </c:tx>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Feuil1!$B$14:$D$14</c:f>
              <c:strCache>
                <c:ptCount val="3"/>
                <c:pt idx="0">
                  <c:v>Doigts et Nombres</c:v>
                </c:pt>
                <c:pt idx="1">
                  <c:v>Lectures partagées</c:v>
                </c:pt>
                <c:pt idx="2">
                  <c:v>Psychomotricité</c:v>
                </c:pt>
              </c:strCache>
            </c:strRef>
          </c:cat>
          <c:val>
            <c:numRef>
              <c:f>Feuil1!$B$15:$D$15</c:f>
              <c:numCache>
                <c:formatCode>General</c:formatCode>
                <c:ptCount val="3"/>
                <c:pt idx="0">
                  <c:v>4.5</c:v>
                </c:pt>
                <c:pt idx="1">
                  <c:v>3.77</c:v>
                </c:pt>
                <c:pt idx="2">
                  <c:v>3.73</c:v>
                </c:pt>
              </c:numCache>
            </c:numRef>
          </c:val>
        </c:ser>
        <c:ser>
          <c:idx val="1"/>
          <c:order val="1"/>
          <c:tx>
            <c:strRef>
              <c:f>Feuil1!$A$16</c:f>
              <c:strCache>
                <c:ptCount val="1"/>
                <c:pt idx="0">
                  <c:v>Post-</c:v>
                </c:pt>
              </c:strCache>
            </c:strRef>
          </c:tx>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Feuil1!$B$14:$D$14</c:f>
              <c:strCache>
                <c:ptCount val="3"/>
                <c:pt idx="0">
                  <c:v>Doigts et Nombres</c:v>
                </c:pt>
                <c:pt idx="1">
                  <c:v>Lectures partagées</c:v>
                </c:pt>
                <c:pt idx="2">
                  <c:v>Psychomotricité</c:v>
                </c:pt>
              </c:strCache>
            </c:strRef>
          </c:cat>
          <c:val>
            <c:numRef>
              <c:f>Feuil1!$B$16:$D$16</c:f>
              <c:numCache>
                <c:formatCode>General</c:formatCode>
                <c:ptCount val="3"/>
                <c:pt idx="0">
                  <c:v>8</c:v>
                </c:pt>
                <c:pt idx="1">
                  <c:v>6.23</c:v>
                </c:pt>
                <c:pt idx="2">
                  <c:v>6.45</c:v>
                </c:pt>
              </c:numCache>
            </c:numRef>
          </c:val>
        </c:ser>
        <c:dLbls>
          <c:showLegendKey val="0"/>
          <c:showVal val="0"/>
          <c:showCatName val="0"/>
          <c:showSerName val="0"/>
          <c:showPercent val="0"/>
          <c:showBubbleSize val="0"/>
        </c:dLbls>
        <c:gapWidth val="219"/>
        <c:overlap val="-27"/>
        <c:axId val="909838000"/>
        <c:axId val="909840352"/>
      </c:barChart>
      <c:catAx>
        <c:axId val="909838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Groupes (pré- &amp; </a:t>
                </a:r>
                <a:r>
                  <a:rPr lang="fr-BE" dirty="0" err="1" smtClean="0"/>
                  <a:t>post-test</a:t>
                </a:r>
                <a:r>
                  <a:rPr lang="fr-BE" dirty="0" smtClean="0"/>
                  <a:t>)</a:t>
                </a:r>
                <a:endParaRPr lang="fr-BE" dirty="0"/>
              </a:p>
            </c:rich>
          </c:tx>
          <c:layout>
            <c:manualLayout>
              <c:xMode val="edge"/>
              <c:yMode val="edge"/>
              <c:x val="0.43874750000000001"/>
              <c:y val="0.946480555555555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909840352"/>
        <c:crosses val="autoZero"/>
        <c:auto val="1"/>
        <c:lblAlgn val="ctr"/>
        <c:lblOffset val="100"/>
        <c:noMultiLvlLbl val="0"/>
      </c:catAx>
      <c:valAx>
        <c:axId val="909840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err="1" smtClean="0"/>
                  <a:t>Nniveau</a:t>
                </a:r>
                <a:r>
                  <a:rPr lang="fr-BE" baseline="0" dirty="0" smtClean="0"/>
                  <a:t> cardinal </a:t>
                </a:r>
                <a:endParaRPr lang="fr-BE"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098380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Feuil1!$A$9</c:f>
              <c:strCache>
                <c:ptCount val="1"/>
                <c:pt idx="0">
                  <c:v>Pré-</c:v>
                </c:pt>
              </c:strCache>
            </c:strRef>
          </c:tx>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Feuil1!$B$8:$D$8</c:f>
              <c:strCache>
                <c:ptCount val="3"/>
                <c:pt idx="0">
                  <c:v>Doigts et Nombres</c:v>
                </c:pt>
                <c:pt idx="1">
                  <c:v>Lectures partagées</c:v>
                </c:pt>
                <c:pt idx="2">
                  <c:v>Psychomotricité</c:v>
                </c:pt>
              </c:strCache>
            </c:strRef>
          </c:cat>
          <c:val>
            <c:numRef>
              <c:f>Feuil1!$B$9:$D$9</c:f>
              <c:numCache>
                <c:formatCode>General</c:formatCode>
                <c:ptCount val="3"/>
                <c:pt idx="0">
                  <c:v>64.75</c:v>
                </c:pt>
                <c:pt idx="1">
                  <c:v>50</c:v>
                </c:pt>
                <c:pt idx="2">
                  <c:v>47.5</c:v>
                </c:pt>
              </c:numCache>
            </c:numRef>
          </c:val>
        </c:ser>
        <c:ser>
          <c:idx val="1"/>
          <c:order val="1"/>
          <c:tx>
            <c:strRef>
              <c:f>Feuil1!$A$10</c:f>
              <c:strCache>
                <c:ptCount val="1"/>
                <c:pt idx="0">
                  <c:v>Post-</c:v>
                </c:pt>
              </c:strCache>
            </c:strRef>
          </c:tx>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Feuil1!$B$8:$D$8</c:f>
              <c:strCache>
                <c:ptCount val="3"/>
                <c:pt idx="0">
                  <c:v>Doigts et Nombres</c:v>
                </c:pt>
                <c:pt idx="1">
                  <c:v>Lectures partagées</c:v>
                </c:pt>
                <c:pt idx="2">
                  <c:v>Psychomotricité</c:v>
                </c:pt>
              </c:strCache>
            </c:strRef>
          </c:cat>
          <c:val>
            <c:numRef>
              <c:f>Feuil1!$B$10:$D$10</c:f>
              <c:numCache>
                <c:formatCode>General</c:formatCode>
                <c:ptCount val="3"/>
                <c:pt idx="0">
                  <c:v>94.5</c:v>
                </c:pt>
                <c:pt idx="1">
                  <c:v>77.5</c:v>
                </c:pt>
                <c:pt idx="2">
                  <c:v>73.5</c:v>
                </c:pt>
              </c:numCache>
            </c:numRef>
          </c:val>
        </c:ser>
        <c:dLbls>
          <c:showLegendKey val="0"/>
          <c:showVal val="0"/>
          <c:showCatName val="0"/>
          <c:showSerName val="0"/>
          <c:showPercent val="0"/>
          <c:showBubbleSize val="0"/>
        </c:dLbls>
        <c:gapWidth val="219"/>
        <c:overlap val="-27"/>
        <c:axId val="528119832"/>
        <c:axId val="528115912"/>
      </c:barChart>
      <c:catAx>
        <c:axId val="528119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Groupes (pré- &amp; post-test)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28115912"/>
        <c:crosses val="autoZero"/>
        <c:auto val="1"/>
        <c:lblAlgn val="ctr"/>
        <c:lblOffset val="100"/>
        <c:noMultiLvlLbl val="0"/>
      </c:catAx>
      <c:valAx>
        <c:axId val="528115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Pourcentage de réponses correctes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811983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Feuil1!$B$19:$D$19</c:f>
              <c:strCache>
                <c:ptCount val="3"/>
                <c:pt idx="0">
                  <c:v>Doigts et Nombres</c:v>
                </c:pt>
                <c:pt idx="1">
                  <c:v>Lectures partagées</c:v>
                </c:pt>
                <c:pt idx="2">
                  <c:v>Psychomotricité</c:v>
                </c:pt>
              </c:strCache>
            </c:strRef>
          </c:cat>
          <c:val>
            <c:numRef>
              <c:f>Feuil1!$B$20:$D$20</c:f>
              <c:numCache>
                <c:formatCode>General</c:formatCode>
                <c:ptCount val="3"/>
                <c:pt idx="0">
                  <c:v>5.4</c:v>
                </c:pt>
                <c:pt idx="1">
                  <c:v>4</c:v>
                </c:pt>
                <c:pt idx="2">
                  <c:v>5.18</c:v>
                </c:pt>
              </c:numCache>
            </c:numRef>
          </c:val>
        </c:ser>
        <c:ser>
          <c:idx val="1"/>
          <c:order val="1"/>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Feuil1!$B$19:$D$19</c:f>
              <c:strCache>
                <c:ptCount val="3"/>
                <c:pt idx="0">
                  <c:v>Doigts et Nombres</c:v>
                </c:pt>
                <c:pt idx="1">
                  <c:v>Lectures partagées</c:v>
                </c:pt>
                <c:pt idx="2">
                  <c:v>Psychomotricité</c:v>
                </c:pt>
              </c:strCache>
            </c:strRef>
          </c:cat>
          <c:val>
            <c:numRef>
              <c:f>Feuil1!$B$21:$D$21</c:f>
              <c:numCache>
                <c:formatCode>General</c:formatCode>
                <c:ptCount val="3"/>
                <c:pt idx="0">
                  <c:v>8.9</c:v>
                </c:pt>
                <c:pt idx="1">
                  <c:v>6.96</c:v>
                </c:pt>
                <c:pt idx="2">
                  <c:v>7.93</c:v>
                </c:pt>
              </c:numCache>
            </c:numRef>
          </c:val>
        </c:ser>
        <c:dLbls>
          <c:showLegendKey val="0"/>
          <c:showVal val="0"/>
          <c:showCatName val="0"/>
          <c:showSerName val="0"/>
          <c:showPercent val="0"/>
          <c:showBubbleSize val="0"/>
        </c:dLbls>
        <c:gapWidth val="219"/>
        <c:overlap val="-27"/>
        <c:axId val="528121008"/>
        <c:axId val="528113952"/>
      </c:barChart>
      <c:catAx>
        <c:axId val="528121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Groupes (pré- &amp; post-tests)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28113952"/>
        <c:crosses val="autoZero"/>
        <c:auto val="1"/>
        <c:lblAlgn val="ctr"/>
        <c:lblOffset val="100"/>
        <c:noMultiLvlLbl val="0"/>
      </c:catAx>
      <c:valAx>
        <c:axId val="52811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Niveau cardinal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812100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Feuil1!$B$29:$D$29</c:f>
              <c:strCache>
                <c:ptCount val="3"/>
                <c:pt idx="0">
                  <c:v>Doigts et Nombres</c:v>
                </c:pt>
                <c:pt idx="1">
                  <c:v>Lectures partagées</c:v>
                </c:pt>
                <c:pt idx="2">
                  <c:v>Psychomotricité</c:v>
                </c:pt>
              </c:strCache>
            </c:strRef>
          </c:cat>
          <c:val>
            <c:numRef>
              <c:f>Feuil1!$B$30:$D$30</c:f>
              <c:numCache>
                <c:formatCode>General</c:formatCode>
                <c:ptCount val="3"/>
                <c:pt idx="0">
                  <c:v>75.900000000000006</c:v>
                </c:pt>
                <c:pt idx="1">
                  <c:v>69.3</c:v>
                </c:pt>
                <c:pt idx="2">
                  <c:v>71</c:v>
                </c:pt>
              </c:numCache>
            </c:numRef>
          </c:val>
        </c:ser>
        <c:ser>
          <c:idx val="1"/>
          <c:order val="1"/>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Feuil1!$B$29:$D$29</c:f>
              <c:strCache>
                <c:ptCount val="3"/>
                <c:pt idx="0">
                  <c:v>Doigts et Nombres</c:v>
                </c:pt>
                <c:pt idx="1">
                  <c:v>Lectures partagées</c:v>
                </c:pt>
                <c:pt idx="2">
                  <c:v>Psychomotricité</c:v>
                </c:pt>
              </c:strCache>
            </c:strRef>
          </c:cat>
          <c:val>
            <c:numRef>
              <c:f>Feuil1!$B$31:$D$31</c:f>
              <c:numCache>
                <c:formatCode>General</c:formatCode>
                <c:ptCount val="3"/>
                <c:pt idx="0">
                  <c:v>93.3</c:v>
                </c:pt>
                <c:pt idx="1">
                  <c:v>83.8</c:v>
                </c:pt>
                <c:pt idx="2">
                  <c:v>80.3</c:v>
                </c:pt>
              </c:numCache>
            </c:numRef>
          </c:val>
        </c:ser>
        <c:dLbls>
          <c:showLegendKey val="0"/>
          <c:showVal val="0"/>
          <c:showCatName val="0"/>
          <c:showSerName val="0"/>
          <c:showPercent val="0"/>
          <c:showBubbleSize val="0"/>
        </c:dLbls>
        <c:gapWidth val="219"/>
        <c:overlap val="-27"/>
        <c:axId val="529680008"/>
        <c:axId val="529680400"/>
      </c:barChart>
      <c:catAx>
        <c:axId val="529680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Groupes (pré- &amp; post-test)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29680400"/>
        <c:crosses val="autoZero"/>
        <c:auto val="1"/>
        <c:lblAlgn val="ctr"/>
        <c:lblOffset val="100"/>
        <c:noMultiLvlLbl val="0"/>
      </c:catAx>
      <c:valAx>
        <c:axId val="52968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a:t>pourcentages</a:t>
                </a:r>
                <a:r>
                  <a:rPr lang="fr-BE" baseline="0"/>
                  <a:t> de réponses corrects</a:t>
                </a:r>
                <a:endParaRPr lang="fr-BE"/>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968000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Feuil1!$B$24:$D$24</c:f>
              <c:strCache>
                <c:ptCount val="3"/>
                <c:pt idx="0">
                  <c:v>Doigts et Nombres</c:v>
                </c:pt>
                <c:pt idx="1">
                  <c:v>Lectures partagées</c:v>
                </c:pt>
                <c:pt idx="2">
                  <c:v>Psychomotricité</c:v>
                </c:pt>
              </c:strCache>
            </c:strRef>
          </c:cat>
          <c:val>
            <c:numRef>
              <c:f>Feuil1!$B$25:$D$25</c:f>
              <c:numCache>
                <c:formatCode>General</c:formatCode>
                <c:ptCount val="3"/>
                <c:pt idx="0">
                  <c:v>71.5</c:v>
                </c:pt>
                <c:pt idx="1">
                  <c:v>69.599999999999994</c:v>
                </c:pt>
                <c:pt idx="2">
                  <c:v>66.5</c:v>
                </c:pt>
              </c:numCache>
            </c:numRef>
          </c:val>
        </c:ser>
        <c:ser>
          <c:idx val="1"/>
          <c:order val="1"/>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Feuil1!$B$24:$D$24</c:f>
              <c:strCache>
                <c:ptCount val="3"/>
                <c:pt idx="0">
                  <c:v>Doigts et Nombres</c:v>
                </c:pt>
                <c:pt idx="1">
                  <c:v>Lectures partagées</c:v>
                </c:pt>
                <c:pt idx="2">
                  <c:v>Psychomotricité</c:v>
                </c:pt>
              </c:strCache>
            </c:strRef>
          </c:cat>
          <c:val>
            <c:numRef>
              <c:f>Feuil1!$B$26:$D$26</c:f>
              <c:numCache>
                <c:formatCode>General</c:formatCode>
                <c:ptCount val="3"/>
                <c:pt idx="0">
                  <c:v>87.8</c:v>
                </c:pt>
                <c:pt idx="1">
                  <c:v>80.7</c:v>
                </c:pt>
                <c:pt idx="2">
                  <c:v>79.3</c:v>
                </c:pt>
              </c:numCache>
            </c:numRef>
          </c:val>
        </c:ser>
        <c:dLbls>
          <c:showLegendKey val="0"/>
          <c:showVal val="0"/>
          <c:showCatName val="0"/>
          <c:showSerName val="0"/>
          <c:showPercent val="0"/>
          <c:showBubbleSize val="0"/>
        </c:dLbls>
        <c:gapWidth val="219"/>
        <c:overlap val="-27"/>
        <c:axId val="529684712"/>
        <c:axId val="507979168"/>
      </c:barChart>
      <c:catAx>
        <c:axId val="529684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Groupes (pré- &amp; post-tests)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507979168"/>
        <c:crosses val="autoZero"/>
        <c:auto val="1"/>
        <c:lblAlgn val="ctr"/>
        <c:lblOffset val="100"/>
        <c:noMultiLvlLbl val="0"/>
      </c:catAx>
      <c:valAx>
        <c:axId val="50797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Pourcentages de réponses correctes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96847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33"/>
              </a:solidFill>
              <a:ln>
                <a:noFill/>
              </a:ln>
              <a:effectLst/>
            </c:spPr>
          </c:dPt>
          <c:dPt>
            <c:idx val="1"/>
            <c:invertIfNegative val="0"/>
            <c:bubble3D val="0"/>
            <c:spPr>
              <a:solidFill>
                <a:srgbClr val="99CCFF"/>
              </a:solidFill>
              <a:ln>
                <a:noFill/>
              </a:ln>
              <a:effectLst/>
            </c:spPr>
          </c:dPt>
          <c:dPt>
            <c:idx val="2"/>
            <c:invertIfNegative val="0"/>
            <c:bubble3D val="0"/>
            <c:spPr>
              <a:solidFill>
                <a:srgbClr val="99FF66"/>
              </a:solidFill>
              <a:ln>
                <a:noFill/>
              </a:ln>
              <a:effectLst/>
            </c:spPr>
          </c:dPt>
          <c:cat>
            <c:strRef>
              <c:f>Feuil1!$B$34:$D$34</c:f>
              <c:strCache>
                <c:ptCount val="3"/>
                <c:pt idx="0">
                  <c:v>Doigts et Nombres</c:v>
                </c:pt>
                <c:pt idx="1">
                  <c:v>Lectures partagées</c:v>
                </c:pt>
                <c:pt idx="2">
                  <c:v>Psychomotricité</c:v>
                </c:pt>
              </c:strCache>
            </c:strRef>
          </c:cat>
          <c:val>
            <c:numRef>
              <c:f>Feuil1!$B$35:$D$35</c:f>
              <c:numCache>
                <c:formatCode>General</c:formatCode>
                <c:ptCount val="3"/>
                <c:pt idx="0">
                  <c:v>23.1</c:v>
                </c:pt>
                <c:pt idx="1">
                  <c:v>23.6</c:v>
                </c:pt>
                <c:pt idx="2">
                  <c:v>25.7</c:v>
                </c:pt>
              </c:numCache>
            </c:numRef>
          </c:val>
        </c:ser>
        <c:ser>
          <c:idx val="1"/>
          <c:order val="1"/>
          <c:spPr>
            <a:solidFill>
              <a:schemeClr val="accent2"/>
            </a:solidFill>
            <a:ln>
              <a:noFill/>
            </a:ln>
            <a:effectLst/>
          </c:spPr>
          <c:invertIfNegative val="0"/>
          <c:dPt>
            <c:idx val="1"/>
            <c:invertIfNegative val="0"/>
            <c:bubble3D val="0"/>
            <c:spPr>
              <a:solidFill>
                <a:srgbClr val="00B0F0"/>
              </a:solidFill>
              <a:ln>
                <a:noFill/>
              </a:ln>
              <a:effectLst/>
            </c:spPr>
          </c:dPt>
          <c:dPt>
            <c:idx val="2"/>
            <c:invertIfNegative val="0"/>
            <c:bubble3D val="0"/>
            <c:spPr>
              <a:solidFill>
                <a:srgbClr val="92D050"/>
              </a:solidFill>
              <a:ln>
                <a:noFill/>
              </a:ln>
              <a:effectLst/>
            </c:spPr>
          </c:dPt>
          <c:cat>
            <c:strRef>
              <c:f>Feuil1!$B$34:$D$34</c:f>
              <c:strCache>
                <c:ptCount val="3"/>
                <c:pt idx="0">
                  <c:v>Doigts et Nombres</c:v>
                </c:pt>
                <c:pt idx="1">
                  <c:v>Lectures partagées</c:v>
                </c:pt>
                <c:pt idx="2">
                  <c:v>Psychomotricité</c:v>
                </c:pt>
              </c:strCache>
            </c:strRef>
          </c:cat>
          <c:val>
            <c:numRef>
              <c:f>Feuil1!$B$36:$D$36</c:f>
              <c:numCache>
                <c:formatCode>General</c:formatCode>
                <c:ptCount val="3"/>
                <c:pt idx="0">
                  <c:v>46.3</c:v>
                </c:pt>
                <c:pt idx="1">
                  <c:v>31.4</c:v>
                </c:pt>
                <c:pt idx="2">
                  <c:v>32.4</c:v>
                </c:pt>
              </c:numCache>
            </c:numRef>
          </c:val>
        </c:ser>
        <c:dLbls>
          <c:showLegendKey val="0"/>
          <c:showVal val="0"/>
          <c:showCatName val="0"/>
          <c:showSerName val="0"/>
          <c:showPercent val="0"/>
          <c:showBubbleSize val="0"/>
        </c:dLbls>
        <c:gapWidth val="219"/>
        <c:overlap val="-27"/>
        <c:axId val="507979952"/>
        <c:axId val="507977600"/>
      </c:barChart>
      <c:catAx>
        <c:axId val="507979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Groupes (pré- &amp; post-tests)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7977600"/>
        <c:crosses val="autoZero"/>
        <c:auto val="1"/>
        <c:lblAlgn val="ctr"/>
        <c:lblOffset val="100"/>
        <c:noMultiLvlLbl val="0"/>
      </c:catAx>
      <c:valAx>
        <c:axId val="5079776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Pourcentages de réponses correctes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79799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0F940-2ED6-4AED-930B-80E0AE9ABCEB}" type="datetimeFigureOut">
              <a:rPr lang="fr-BE" smtClean="0"/>
              <a:t>18-05-18</a:t>
            </a:fld>
            <a:endParaRPr lang="fr-BE"/>
          </a:p>
        </p:txBody>
      </p:sp>
      <p:sp>
        <p:nvSpPr>
          <p:cNvPr id="4" name="Espace réservé de l'image des diapositives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EA24C-B93B-4B17-AA55-A870A3744E5C}" type="slidenum">
              <a:rPr lang="fr-BE" smtClean="0"/>
              <a:t>‹N°›</a:t>
            </a:fld>
            <a:endParaRPr lang="fr-BE"/>
          </a:p>
        </p:txBody>
      </p:sp>
    </p:spTree>
    <p:extLst>
      <p:ext uri="{BB962C8B-B14F-4D97-AF65-F5344CB8AC3E}">
        <p14:creationId xmlns:p14="http://schemas.microsoft.com/office/powerpoint/2010/main" val="42134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4FEA24C-B93B-4B17-AA55-A870A3744E5C}" type="slidenum">
              <a:rPr lang="fr-BE" smtClean="0"/>
              <a:t>1</a:t>
            </a:fld>
            <a:endParaRPr lang="fr-BE"/>
          </a:p>
        </p:txBody>
      </p:sp>
    </p:spTree>
    <p:extLst>
      <p:ext uri="{BB962C8B-B14F-4D97-AF65-F5344CB8AC3E}">
        <p14:creationId xmlns:p14="http://schemas.microsoft.com/office/powerpoint/2010/main" val="323391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fr-FR" smtClean="0"/>
              <a:t>Modifiez le style du titre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496F3AE-E508-4359-A0E0-4C8D1EC88252}" type="datetimeFigureOut">
              <a:rPr lang="fr-BE" smtClean="0"/>
              <a:t>18-05-18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127147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496F3AE-E508-4359-A0E0-4C8D1EC88252}" type="datetimeFigureOut">
              <a:rPr lang="fr-BE" smtClean="0"/>
              <a:t>18-05-18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79497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496F3AE-E508-4359-A0E0-4C8D1EC88252}" type="datetimeFigureOut">
              <a:rPr lang="fr-BE" smtClean="0"/>
              <a:t>18-05-18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288303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496F3AE-E508-4359-A0E0-4C8D1EC88252}" type="datetimeFigureOut">
              <a:rPr lang="fr-BE" smtClean="0"/>
              <a:t>18-05-18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74054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fr-FR" smtClean="0"/>
              <a:t>Modifiez le style du titre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496F3AE-E508-4359-A0E0-4C8D1EC88252}" type="datetimeFigureOut">
              <a:rPr lang="fr-BE" smtClean="0"/>
              <a:t>18-05-18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7932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496F3AE-E508-4359-A0E0-4C8D1EC88252}" type="datetimeFigureOut">
              <a:rPr lang="fr-BE" smtClean="0"/>
              <a:t>18-05-18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81094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fr-FR" smtClean="0"/>
              <a:t>Modifiez les styles du texte du masque</a:t>
            </a:r>
          </a:p>
        </p:txBody>
      </p:sp>
      <p:sp>
        <p:nvSpPr>
          <p:cNvPr id="4" name="Content Placeholder 3"/>
          <p:cNvSpPr>
            <a:spLocks noGrp="1"/>
          </p:cNvSpPr>
          <p:nvPr>
            <p:ph sz="half" idx="2"/>
          </p:nvPr>
        </p:nvSpPr>
        <p:spPr>
          <a:xfrm>
            <a:off x="2082962" y="15516968"/>
            <a:ext cx="12793057" cy="2282312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fr-FR" smtClean="0"/>
              <a:t>Modifiez les styles du texte du masque</a:t>
            </a:r>
          </a:p>
        </p:txBody>
      </p:sp>
      <p:sp>
        <p:nvSpPr>
          <p:cNvPr id="6" name="Content Placeholder 5"/>
          <p:cNvSpPr>
            <a:spLocks noGrp="1"/>
          </p:cNvSpPr>
          <p:nvPr>
            <p:ph sz="quarter" idx="4"/>
          </p:nvPr>
        </p:nvSpPr>
        <p:spPr>
          <a:xfrm>
            <a:off x="15309148" y="15516968"/>
            <a:ext cx="12856061" cy="2282312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496F3AE-E508-4359-A0E0-4C8D1EC88252}" type="datetimeFigureOut">
              <a:rPr lang="fr-BE" smtClean="0"/>
              <a:t>18-05-18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30411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496F3AE-E508-4359-A0E0-4C8D1EC88252}" type="datetimeFigureOut">
              <a:rPr lang="fr-BE" smtClean="0"/>
              <a:t>18-05-18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187823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6F3AE-E508-4359-A0E0-4C8D1EC88252}" type="datetimeFigureOut">
              <a:rPr lang="fr-BE" smtClean="0"/>
              <a:t>18-05-18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5380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fr-FR" smtClean="0"/>
              <a:t>Modifiez le style du titre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96F3AE-E508-4359-A0E0-4C8D1EC88252}" type="datetimeFigureOut">
              <a:rPr lang="fr-BE" smtClean="0"/>
              <a:t>18-05-18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2247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96F3AE-E508-4359-A0E0-4C8D1EC88252}" type="datetimeFigureOut">
              <a:rPr lang="fr-BE" smtClean="0"/>
              <a:t>18-05-18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78AEDD3-4438-4CF9-8BFC-BA50631923C8}" type="slidenum">
              <a:rPr lang="fr-BE" smtClean="0"/>
              <a:t>‹N°›</a:t>
            </a:fld>
            <a:endParaRPr lang="fr-BE"/>
          </a:p>
        </p:txBody>
      </p:sp>
    </p:spTree>
    <p:extLst>
      <p:ext uri="{BB962C8B-B14F-4D97-AF65-F5344CB8AC3E}">
        <p14:creationId xmlns:p14="http://schemas.microsoft.com/office/powerpoint/2010/main" val="288917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FF66">
                <a:alpha val="73000"/>
              </a:srgbClr>
            </a:gs>
            <a:gs pos="55388">
              <a:srgbClr val="CCFFF1"/>
            </a:gs>
            <a:gs pos="59000">
              <a:srgbClr val="CCFFCC"/>
            </a:gs>
            <a:gs pos="100000">
              <a:srgbClr val="CCFF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9496F3AE-E508-4359-A0E0-4C8D1EC88252}" type="datetimeFigureOut">
              <a:rPr lang="fr-BE" smtClean="0"/>
              <a:t>18-05-18</a:t>
            </a:fld>
            <a:endParaRPr lang="fr-BE"/>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378AEDD3-4438-4CF9-8BFC-BA50631923C8}" type="slidenum">
              <a:rPr lang="fr-BE" smtClean="0"/>
              <a:t>‹N°›</a:t>
            </a:fld>
            <a:endParaRPr lang="fr-BE"/>
          </a:p>
        </p:txBody>
      </p:sp>
    </p:spTree>
    <p:extLst>
      <p:ext uri="{BB962C8B-B14F-4D97-AF65-F5344CB8AC3E}">
        <p14:creationId xmlns:p14="http://schemas.microsoft.com/office/powerpoint/2010/main" val="2165227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chart" Target="../charts/chart5.xml"/><Relationship Id="rId3" Type="http://schemas.openxmlformats.org/officeDocument/2006/relationships/image" Target="../media/image1.jpeg"/><Relationship Id="rId21" Type="http://schemas.openxmlformats.org/officeDocument/2006/relationships/hyperlink" Target="http://www.ncbi.nlm.nih.gov/pmc/articles/PMC4292462/" TargetMode="External"/><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chart" Target="../charts/chart4.xm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chart" Target="../charts/chart3.xml"/><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chart" Target="../charts/chart2.xml"/><Relationship Id="rId28" Type="http://schemas.openxmlformats.org/officeDocument/2006/relationships/chart" Target="../charts/chart7.xml"/><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chart" Target="../charts/chart1.xml"/><Relationship Id="rId27"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6355" y="199200"/>
            <a:ext cx="29026884" cy="3046988"/>
          </a:xfrm>
          <a:prstGeom prst="rect">
            <a:avLst/>
          </a:prstGeom>
          <a:noFill/>
        </p:spPr>
        <p:txBody>
          <a:bodyPr wrap="square" rtlCol="0">
            <a:spAutoFit/>
          </a:bodyPr>
          <a:lstStyle/>
          <a:p>
            <a:pPr algn="ctr"/>
            <a:r>
              <a:rPr lang="fr-BE" sz="9600" b="1" dirty="0">
                <a:ln w="6600">
                  <a:solidFill>
                    <a:schemeClr val="accent2"/>
                  </a:solidFill>
                  <a:prstDash val="solid"/>
                </a:ln>
                <a:solidFill>
                  <a:srgbClr val="FFCCCC"/>
                </a:solidFill>
                <a:effectLst>
                  <a:outerShdw dist="38100" dir="2700000" algn="tl" rotWithShape="0">
                    <a:schemeClr val="accent2"/>
                  </a:outerShdw>
                </a:effectLst>
              </a:rPr>
              <a:t>Améliorer les précurseurs aux apprentissages en mathématiques grâce à des jeux de </a:t>
            </a:r>
            <a:r>
              <a:rPr lang="fr-BE" sz="9600" b="1" dirty="0" smtClean="0">
                <a:ln w="6600">
                  <a:solidFill>
                    <a:schemeClr val="accent2"/>
                  </a:solidFill>
                  <a:prstDash val="solid"/>
                </a:ln>
                <a:solidFill>
                  <a:srgbClr val="FFCCCC"/>
                </a:solidFill>
                <a:effectLst>
                  <a:outerShdw dist="38100" dir="2700000" algn="tl" rotWithShape="0">
                    <a:schemeClr val="accent2"/>
                  </a:outerShdw>
                </a:effectLst>
              </a:rPr>
              <a:t>doigts et de nombres</a:t>
            </a:r>
            <a:endParaRPr lang="fr-BE" sz="9600" b="1" dirty="0">
              <a:ln w="6600">
                <a:solidFill>
                  <a:schemeClr val="accent2"/>
                </a:solidFill>
                <a:prstDash val="solid"/>
              </a:ln>
              <a:solidFill>
                <a:srgbClr val="FFCCCC"/>
              </a:solidFill>
              <a:effectLst>
                <a:outerShdw dist="38100" dir="2700000" algn="tl" rotWithShape="0">
                  <a:schemeClr val="accent2"/>
                </a:outerShdw>
              </a:effectLst>
            </a:endParaRPr>
          </a:p>
        </p:txBody>
      </p:sp>
      <p:sp>
        <p:nvSpPr>
          <p:cNvPr id="4" name="ZoneTexte 3"/>
          <p:cNvSpPr txBox="1"/>
          <p:nvPr/>
        </p:nvSpPr>
        <p:spPr>
          <a:xfrm>
            <a:off x="754811" y="3418784"/>
            <a:ext cx="23276088" cy="1492716"/>
          </a:xfrm>
          <a:prstGeom prst="rect">
            <a:avLst/>
          </a:prstGeom>
          <a:noFill/>
        </p:spPr>
        <p:txBody>
          <a:bodyPr wrap="square" rtlCol="0">
            <a:spAutoFit/>
          </a:bodyPr>
          <a:lstStyle/>
          <a:p>
            <a:r>
              <a:rPr lang="fr-BE" sz="3500" dirty="0"/>
              <a:t>Vossius</a:t>
            </a:r>
            <a:r>
              <a:rPr lang="fr-BE" sz="3500" dirty="0" smtClean="0"/>
              <a:t>, L.,  </a:t>
            </a:r>
            <a:r>
              <a:rPr lang="fr-BE" sz="3500" dirty="0"/>
              <a:t>Maillart</a:t>
            </a:r>
            <a:r>
              <a:rPr lang="fr-BE" sz="3500" dirty="0" smtClean="0"/>
              <a:t>, C., </a:t>
            </a:r>
            <a:r>
              <a:rPr lang="fr-BE" sz="3500" dirty="0" err="1"/>
              <a:t>Binamé</a:t>
            </a:r>
            <a:r>
              <a:rPr lang="fr-BE" sz="3500" dirty="0" smtClean="0"/>
              <a:t>, F., Jidovtseff, B., Neveu, M. </a:t>
            </a:r>
            <a:r>
              <a:rPr lang="fr-BE" sz="3500" dirty="0"/>
              <a:t>&amp; </a:t>
            </a:r>
            <a:r>
              <a:rPr lang="fr-BE" sz="3500" dirty="0" smtClean="0"/>
              <a:t>Rousselle, L.</a:t>
            </a:r>
            <a:endParaRPr lang="fr-BE" sz="3500" dirty="0"/>
          </a:p>
          <a:p>
            <a:r>
              <a:rPr lang="fr-BE" sz="2800" dirty="0"/>
              <a:t>Liège Université, Unité de Recherche « Enfances </a:t>
            </a:r>
            <a:r>
              <a:rPr lang="fr-BE" sz="2800" dirty="0" smtClean="0"/>
              <a:t>»</a:t>
            </a:r>
          </a:p>
          <a:p>
            <a:r>
              <a:rPr lang="fr-BE" sz="2800" dirty="0" smtClean="0"/>
              <a:t>Line.Vossius@uliège.be</a:t>
            </a:r>
            <a:endParaRPr lang="fr-BE" sz="2800" dirty="0"/>
          </a:p>
        </p:txBody>
      </p:sp>
      <p:sp>
        <p:nvSpPr>
          <p:cNvPr id="5" name="ZoneTexte 4"/>
          <p:cNvSpPr txBox="1"/>
          <p:nvPr/>
        </p:nvSpPr>
        <p:spPr>
          <a:xfrm>
            <a:off x="793007" y="5324448"/>
            <a:ext cx="28745118" cy="3539430"/>
          </a:xfrm>
          <a:prstGeom prst="rect">
            <a:avLst/>
          </a:prstGeom>
          <a:noFill/>
        </p:spPr>
        <p:txBody>
          <a:bodyPr wrap="square" rtlCol="0">
            <a:spAutoFit/>
          </a:bodyPr>
          <a:lstStyle/>
          <a:p>
            <a:pPr algn="just"/>
            <a:r>
              <a:rPr lang="fr-BE" sz="3200" dirty="0"/>
              <a:t>Les recherches menées sur la prévention des troubles du langage et des apprentissages préconisent la mise en place d'interventions précoces, intensives, et visant spécifiquement les précurseurs aux apprentissages visés afin de favoriser l’entrée dans les apprentissages scolaires (lecture et mathématiques) et de réduire significativement la prévalence des troubles d'apprentissage à l'école [1]. Il a été montré que ces interventions peuvent être réalisées en groupes si elles incluent un apprentissage explicite des composants ciblés [2]. De ce constat découle la nécessité d'une collaboration étroite avec le milieu scolaire pour optimiser l'efficacité des interventions préventives</a:t>
            </a:r>
            <a:r>
              <a:rPr lang="fr-BE" sz="3200" dirty="0" smtClean="0"/>
              <a:t>. </a:t>
            </a:r>
            <a:r>
              <a:rPr lang="fr-BE" sz="3200" dirty="0"/>
              <a:t>]. </a:t>
            </a:r>
            <a:r>
              <a:rPr lang="fr-BE" sz="3200" dirty="0" smtClean="0"/>
              <a:t>Une intervention a été menée et  portait </a:t>
            </a:r>
            <a:r>
              <a:rPr lang="fr-BE" sz="3200" dirty="0"/>
              <a:t>sur les représentations numériques verbales (le dénombrement et la compréhension de la cardinalité) et digitales (les gnosies et praxies digitales, et la capacité à représenter des quantités à l’aide des doigts), identifiées comme étant de bons prédicteurs de l’apprentissage de l’arithmétique </a:t>
            </a:r>
            <a:r>
              <a:rPr lang="fr-BE" sz="3200" dirty="0" smtClean="0"/>
              <a:t>[3, </a:t>
            </a:r>
            <a:r>
              <a:rPr lang="fr-BE" sz="3200" dirty="0"/>
              <a:t>4</a:t>
            </a:r>
            <a:r>
              <a:rPr lang="fr-BE" sz="3200" dirty="0" smtClean="0"/>
              <a:t>, </a:t>
            </a:r>
            <a:r>
              <a:rPr lang="fr-BE" sz="3200" dirty="0"/>
              <a:t>5</a:t>
            </a:r>
            <a:r>
              <a:rPr lang="fr-BE" sz="3200" dirty="0" smtClean="0"/>
              <a:t>, </a:t>
            </a:r>
            <a:r>
              <a:rPr lang="fr-BE" sz="3200" dirty="0"/>
              <a:t>6</a:t>
            </a:r>
            <a:r>
              <a:rPr lang="fr-BE" sz="3200" dirty="0" smtClean="0"/>
              <a:t>]. </a:t>
            </a:r>
            <a:endParaRPr lang="fr-BE" sz="3200" dirty="0"/>
          </a:p>
        </p:txBody>
      </p:sp>
      <p:sp>
        <p:nvSpPr>
          <p:cNvPr id="7" name="Rectangle 6"/>
          <p:cNvSpPr/>
          <p:nvPr/>
        </p:nvSpPr>
        <p:spPr>
          <a:xfrm>
            <a:off x="2783244" y="11458848"/>
            <a:ext cx="3848986" cy="3166093"/>
          </a:xfrm>
          <a:prstGeom prst="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Pré-test</a:t>
            </a:r>
            <a:endParaRPr lang="fr-BE" sz="3600" dirty="0"/>
          </a:p>
        </p:txBody>
      </p:sp>
      <p:sp>
        <p:nvSpPr>
          <p:cNvPr id="8" name="Rectangle 7"/>
          <p:cNvSpPr/>
          <p:nvPr/>
        </p:nvSpPr>
        <p:spPr>
          <a:xfrm>
            <a:off x="6808386" y="11466561"/>
            <a:ext cx="1059612" cy="31701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a:t>1</a:t>
            </a:r>
          </a:p>
        </p:txBody>
      </p:sp>
      <p:sp>
        <p:nvSpPr>
          <p:cNvPr id="188" name="Rectangle 187"/>
          <p:cNvSpPr/>
          <p:nvPr/>
        </p:nvSpPr>
        <p:spPr>
          <a:xfrm>
            <a:off x="22331621" y="11436595"/>
            <a:ext cx="3848986" cy="3214611"/>
          </a:xfrm>
          <a:prstGeom prst="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err="1" smtClean="0"/>
              <a:t>Post-test</a:t>
            </a:r>
            <a:endParaRPr lang="fr-BE" sz="3600" dirty="0"/>
          </a:p>
        </p:txBody>
      </p:sp>
      <p:sp>
        <p:nvSpPr>
          <p:cNvPr id="192" name="Rectangle 191"/>
          <p:cNvSpPr/>
          <p:nvPr/>
        </p:nvSpPr>
        <p:spPr>
          <a:xfrm>
            <a:off x="8115572" y="11436595"/>
            <a:ext cx="1059612" cy="3200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2</a:t>
            </a:r>
            <a:endParaRPr lang="fr-BE" sz="3600" dirty="0"/>
          </a:p>
        </p:txBody>
      </p:sp>
      <p:sp>
        <p:nvSpPr>
          <p:cNvPr id="193" name="Rectangle 192"/>
          <p:cNvSpPr/>
          <p:nvPr/>
        </p:nvSpPr>
        <p:spPr>
          <a:xfrm>
            <a:off x="9383627" y="11436595"/>
            <a:ext cx="1059612" cy="3200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3</a:t>
            </a:r>
            <a:endParaRPr lang="fr-BE" sz="3600" dirty="0"/>
          </a:p>
        </p:txBody>
      </p:sp>
      <p:sp>
        <p:nvSpPr>
          <p:cNvPr id="194" name="Rectangle 193"/>
          <p:cNvSpPr/>
          <p:nvPr/>
        </p:nvSpPr>
        <p:spPr>
          <a:xfrm>
            <a:off x="10674374" y="11458849"/>
            <a:ext cx="1059612" cy="31778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4</a:t>
            </a:r>
            <a:endParaRPr lang="fr-BE" sz="3600" dirty="0"/>
          </a:p>
        </p:txBody>
      </p:sp>
      <p:sp>
        <p:nvSpPr>
          <p:cNvPr id="195" name="Rectangle 194"/>
          <p:cNvSpPr/>
          <p:nvPr/>
        </p:nvSpPr>
        <p:spPr>
          <a:xfrm>
            <a:off x="11997999" y="11436595"/>
            <a:ext cx="1059612" cy="32146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5</a:t>
            </a:r>
            <a:endParaRPr lang="fr-BE" sz="3600" dirty="0"/>
          </a:p>
        </p:txBody>
      </p:sp>
      <p:sp>
        <p:nvSpPr>
          <p:cNvPr id="196" name="Rectangle 195"/>
          <p:cNvSpPr/>
          <p:nvPr/>
        </p:nvSpPr>
        <p:spPr>
          <a:xfrm>
            <a:off x="13321624" y="11458849"/>
            <a:ext cx="1059612" cy="3192358"/>
          </a:xfrm>
          <a:prstGeom prst="rect">
            <a:avLst/>
          </a:prstGeom>
          <a:solidFill>
            <a:srgbClr val="CC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BE" sz="2000" dirty="0" smtClean="0">
                <a:solidFill>
                  <a:schemeClr val="accent1">
                    <a:lumMod val="75000"/>
                  </a:schemeClr>
                </a:solidFill>
              </a:rPr>
              <a:t>VACANCES</a:t>
            </a:r>
            <a:endParaRPr lang="fr-BE" sz="2000" dirty="0">
              <a:solidFill>
                <a:schemeClr val="accent1">
                  <a:lumMod val="75000"/>
                </a:schemeClr>
              </a:solidFill>
            </a:endParaRPr>
          </a:p>
        </p:txBody>
      </p:sp>
      <p:sp>
        <p:nvSpPr>
          <p:cNvPr id="197" name="Rectangle 196"/>
          <p:cNvSpPr/>
          <p:nvPr/>
        </p:nvSpPr>
        <p:spPr>
          <a:xfrm>
            <a:off x="15968874" y="11458849"/>
            <a:ext cx="1059612" cy="319235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6</a:t>
            </a:r>
            <a:endParaRPr lang="fr-BE" sz="3600" dirty="0"/>
          </a:p>
        </p:txBody>
      </p:sp>
      <p:sp>
        <p:nvSpPr>
          <p:cNvPr id="198" name="Rectangle 197"/>
          <p:cNvSpPr/>
          <p:nvPr/>
        </p:nvSpPr>
        <p:spPr>
          <a:xfrm>
            <a:off x="17290008" y="11466561"/>
            <a:ext cx="1059612" cy="31846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7</a:t>
            </a:r>
            <a:endParaRPr lang="fr-BE" sz="3600" dirty="0"/>
          </a:p>
        </p:txBody>
      </p:sp>
      <p:sp>
        <p:nvSpPr>
          <p:cNvPr id="199" name="Rectangle 198"/>
          <p:cNvSpPr/>
          <p:nvPr/>
        </p:nvSpPr>
        <p:spPr>
          <a:xfrm>
            <a:off x="14707738" y="11466561"/>
            <a:ext cx="1059612" cy="3184645"/>
          </a:xfrm>
          <a:prstGeom prst="rect">
            <a:avLst/>
          </a:prstGeom>
          <a:solidFill>
            <a:srgbClr val="CC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BE" sz="2000" dirty="0" smtClean="0">
                <a:solidFill>
                  <a:schemeClr val="accent1">
                    <a:lumMod val="75000"/>
                  </a:schemeClr>
                </a:solidFill>
              </a:rPr>
              <a:t>VACANCES</a:t>
            </a:r>
            <a:endParaRPr lang="fr-BE" sz="2000" dirty="0">
              <a:solidFill>
                <a:schemeClr val="accent1">
                  <a:lumMod val="75000"/>
                </a:schemeClr>
              </a:solidFill>
            </a:endParaRPr>
          </a:p>
        </p:txBody>
      </p:sp>
      <p:sp>
        <p:nvSpPr>
          <p:cNvPr id="200" name="Rectangle 199"/>
          <p:cNvSpPr/>
          <p:nvPr/>
        </p:nvSpPr>
        <p:spPr>
          <a:xfrm>
            <a:off x="18583246" y="11436595"/>
            <a:ext cx="1059612" cy="32146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8</a:t>
            </a:r>
            <a:endParaRPr lang="fr-BE" sz="3600" dirty="0"/>
          </a:p>
        </p:txBody>
      </p:sp>
      <p:sp>
        <p:nvSpPr>
          <p:cNvPr id="201" name="Rectangle 200"/>
          <p:cNvSpPr/>
          <p:nvPr/>
        </p:nvSpPr>
        <p:spPr>
          <a:xfrm>
            <a:off x="19851301" y="11458849"/>
            <a:ext cx="1059612" cy="319235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9</a:t>
            </a:r>
            <a:endParaRPr lang="fr-BE" sz="3600" dirty="0"/>
          </a:p>
        </p:txBody>
      </p:sp>
      <p:sp>
        <p:nvSpPr>
          <p:cNvPr id="202" name="Rectangle 201"/>
          <p:cNvSpPr/>
          <p:nvPr/>
        </p:nvSpPr>
        <p:spPr>
          <a:xfrm>
            <a:off x="21091461" y="11466561"/>
            <a:ext cx="1059612" cy="31846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t>10</a:t>
            </a:r>
            <a:endParaRPr lang="fr-BE" sz="3600" dirty="0"/>
          </a:p>
        </p:txBody>
      </p:sp>
      <p:sp>
        <p:nvSpPr>
          <p:cNvPr id="9" name="Flèche droite 8"/>
          <p:cNvSpPr/>
          <p:nvPr/>
        </p:nvSpPr>
        <p:spPr>
          <a:xfrm>
            <a:off x="1238116" y="14594772"/>
            <a:ext cx="27874770" cy="686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143252" y="14269177"/>
            <a:ext cx="2351315" cy="553998"/>
          </a:xfrm>
          <a:prstGeom prst="rect">
            <a:avLst/>
          </a:prstGeom>
          <a:noFill/>
        </p:spPr>
        <p:txBody>
          <a:bodyPr wrap="square" rtlCol="0">
            <a:spAutoFit/>
          </a:bodyPr>
          <a:lstStyle/>
          <a:p>
            <a:r>
              <a:rPr lang="fr-BE" sz="3000" dirty="0" smtClean="0">
                <a:solidFill>
                  <a:schemeClr val="accent1">
                    <a:lumMod val="75000"/>
                  </a:schemeClr>
                </a:solidFill>
              </a:rPr>
              <a:t>TEMPS</a:t>
            </a:r>
            <a:endParaRPr lang="fr-BE" sz="3000" dirty="0">
              <a:solidFill>
                <a:schemeClr val="accent1">
                  <a:lumMod val="75000"/>
                </a:schemeClr>
              </a:solidFill>
            </a:endParaRPr>
          </a:p>
        </p:txBody>
      </p:sp>
      <p:sp>
        <p:nvSpPr>
          <p:cNvPr id="16" name="Rectangle 15"/>
          <p:cNvSpPr/>
          <p:nvPr/>
        </p:nvSpPr>
        <p:spPr>
          <a:xfrm>
            <a:off x="1238116" y="15457342"/>
            <a:ext cx="13680757" cy="10005456"/>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000" b="1" u="sng" dirty="0" smtClean="0">
                <a:solidFill>
                  <a:schemeClr val="tx1"/>
                </a:solidFill>
              </a:rPr>
              <a:t>Pré- &amp; </a:t>
            </a:r>
            <a:r>
              <a:rPr lang="fr-BE" sz="3000" b="1" u="sng" dirty="0" err="1" smtClean="0">
                <a:solidFill>
                  <a:schemeClr val="tx1"/>
                </a:solidFill>
              </a:rPr>
              <a:t>Post-test</a:t>
            </a:r>
            <a:endParaRPr lang="fr-BE" sz="3000" b="1" u="sng" dirty="0" smtClean="0">
              <a:solidFill>
                <a:schemeClr val="tx1"/>
              </a:solidFill>
            </a:endParaRPr>
          </a:p>
          <a:p>
            <a:r>
              <a:rPr lang="fr-BE" sz="2200" b="1" u="sng" dirty="0" smtClean="0">
                <a:solidFill>
                  <a:schemeClr val="tx1"/>
                </a:solidFill>
              </a:rPr>
              <a:t>Tâches numériques</a:t>
            </a:r>
          </a:p>
          <a:p>
            <a:endParaRPr lang="fr-BE" sz="2200" dirty="0" smtClean="0">
              <a:solidFill>
                <a:schemeClr val="tx1"/>
              </a:solidFill>
            </a:endParaRPr>
          </a:p>
          <a:p>
            <a:r>
              <a:rPr lang="fr-BE" sz="2200" b="1" dirty="0" smtClean="0">
                <a:solidFill>
                  <a:schemeClr val="tx1"/>
                </a:solidFill>
              </a:rPr>
              <a:t>Litanie </a:t>
            </a:r>
            <a:r>
              <a:rPr lang="fr-BE" sz="2200" dirty="0" smtClean="0">
                <a:solidFill>
                  <a:schemeClr val="tx1"/>
                </a:solidFill>
              </a:rPr>
              <a:t>: partie stable &amp; conventionnelle (partie de la CNV que l’enfant a rappelé correctement à 2 reprises)</a:t>
            </a:r>
          </a:p>
          <a:p>
            <a:endParaRPr lang="fr-BE" sz="2200" dirty="0" smtClean="0">
              <a:solidFill>
                <a:schemeClr val="tx1"/>
              </a:solidFill>
            </a:endParaRPr>
          </a:p>
          <a:p>
            <a:r>
              <a:rPr lang="fr-BE" sz="2200" b="1" dirty="0" smtClean="0">
                <a:solidFill>
                  <a:schemeClr val="tx1"/>
                </a:solidFill>
              </a:rPr>
              <a:t>Dénombrement</a:t>
            </a:r>
            <a:r>
              <a:rPr lang="fr-BE" sz="2200" dirty="0" smtClean="0">
                <a:solidFill>
                  <a:schemeClr val="tx1"/>
                </a:solidFill>
              </a:rPr>
              <a:t> : </a:t>
            </a:r>
            <a:r>
              <a:rPr lang="fr-BE" sz="2200" i="1" dirty="0" smtClean="0">
                <a:solidFill>
                  <a:schemeClr val="tx1"/>
                </a:solidFill>
              </a:rPr>
              <a:t>«  Combien y </a:t>
            </a:r>
            <a:r>
              <a:rPr lang="fr-BE" sz="2200" i="1" dirty="0" err="1" smtClean="0">
                <a:solidFill>
                  <a:schemeClr val="tx1"/>
                </a:solidFill>
              </a:rPr>
              <a:t>a-t-il</a:t>
            </a:r>
            <a:r>
              <a:rPr lang="fr-BE" sz="2200" i="1" dirty="0" smtClean="0">
                <a:solidFill>
                  <a:schemeClr val="tx1"/>
                </a:solidFill>
              </a:rPr>
              <a:t> de glaces en tout ? » </a:t>
            </a:r>
          </a:p>
          <a:p>
            <a:endParaRPr lang="fr-BE" sz="2200" dirty="0" smtClean="0">
              <a:solidFill>
                <a:schemeClr val="tx1"/>
              </a:solidFill>
            </a:endParaRPr>
          </a:p>
          <a:p>
            <a:endParaRPr lang="fr-BE" sz="2200" dirty="0" smtClean="0">
              <a:solidFill>
                <a:schemeClr val="tx1"/>
              </a:solidFill>
            </a:endParaRPr>
          </a:p>
          <a:p>
            <a:r>
              <a:rPr lang="fr-BE" sz="2200" b="1" dirty="0" smtClean="0">
                <a:solidFill>
                  <a:schemeClr val="tx1"/>
                </a:solidFill>
              </a:rPr>
              <a:t>Acquisition de la cardinalité </a:t>
            </a:r>
          </a:p>
          <a:p>
            <a:pPr marL="457200" indent="-457200">
              <a:buFont typeface="Arial" panose="020B0604020202020204" pitchFamily="34" charset="0"/>
              <a:buChar char="•"/>
            </a:pPr>
            <a:r>
              <a:rPr lang="fr-BE" sz="2200" dirty="0" smtClean="0">
                <a:solidFill>
                  <a:schemeClr val="tx1"/>
                </a:solidFill>
              </a:rPr>
              <a:t>Production</a:t>
            </a:r>
          </a:p>
          <a:p>
            <a:pPr marL="2202470" lvl="1" indent="-457200">
              <a:buFont typeface="Arial" panose="020B0604020202020204" pitchFamily="34" charset="0"/>
              <a:buChar char="•"/>
            </a:pPr>
            <a:r>
              <a:rPr lang="fr-BE" sz="2200" i="1" dirty="0" smtClean="0">
                <a:solidFill>
                  <a:schemeClr val="tx1"/>
                </a:solidFill>
              </a:rPr>
              <a:t>« Donne-moi  [trois</a:t>
            </a:r>
            <a:r>
              <a:rPr lang="fr-BE" sz="2200" i="1" dirty="0">
                <a:solidFill>
                  <a:schemeClr val="tx1"/>
                </a:solidFill>
              </a:rPr>
              <a:t>]</a:t>
            </a:r>
            <a:r>
              <a:rPr lang="fr-BE" sz="2200" i="1" dirty="0" smtClean="0">
                <a:solidFill>
                  <a:schemeClr val="tx1"/>
                </a:solidFill>
              </a:rPr>
              <a:t>  jetons ? »</a:t>
            </a:r>
          </a:p>
          <a:p>
            <a:pPr lvl="1"/>
            <a:endParaRPr lang="fr-BE" sz="2200" i="1" dirty="0" smtClean="0">
              <a:solidFill>
                <a:schemeClr val="tx1"/>
              </a:solidFill>
            </a:endParaRPr>
          </a:p>
          <a:p>
            <a:pPr marL="2202470" lvl="1" indent="-457200">
              <a:buFont typeface="Arial" panose="020B0604020202020204" pitchFamily="34" charset="0"/>
              <a:buChar char="•"/>
            </a:pPr>
            <a:r>
              <a:rPr lang="fr-BE" sz="2200" i="1" dirty="0" smtClean="0">
                <a:solidFill>
                  <a:schemeClr val="tx1"/>
                </a:solidFill>
              </a:rPr>
              <a:t>« Donne-moi             jetons ? « </a:t>
            </a:r>
          </a:p>
          <a:p>
            <a:pPr lvl="1"/>
            <a:r>
              <a:rPr lang="fr-BE" sz="2200" i="1" dirty="0" smtClean="0">
                <a:solidFill>
                  <a:schemeClr val="tx1"/>
                </a:solidFill>
              </a:rPr>
              <a:t> </a:t>
            </a:r>
          </a:p>
          <a:p>
            <a:pPr marL="457200" indent="-457200">
              <a:buFont typeface="Arial" panose="020B0604020202020204" pitchFamily="34" charset="0"/>
              <a:buChar char="•"/>
            </a:pPr>
            <a:r>
              <a:rPr lang="fr-BE" sz="2200" dirty="0" smtClean="0">
                <a:solidFill>
                  <a:schemeClr val="tx1"/>
                </a:solidFill>
              </a:rPr>
              <a:t>Compréhension</a:t>
            </a:r>
          </a:p>
          <a:p>
            <a:pPr marL="2202470" lvl="1" indent="-457200">
              <a:buFont typeface="Arial" panose="020B0604020202020204" pitchFamily="34" charset="0"/>
              <a:buChar char="•"/>
            </a:pPr>
            <a:r>
              <a:rPr lang="fr-BE" sz="2200" i="1" dirty="0" smtClean="0">
                <a:solidFill>
                  <a:schemeClr val="tx1"/>
                </a:solidFill>
              </a:rPr>
              <a:t>« Montre-moi où tu vois </a:t>
            </a:r>
            <a:r>
              <a:rPr lang="fr-BE" sz="2200" i="1" dirty="0">
                <a:solidFill>
                  <a:schemeClr val="tx1"/>
                </a:solidFill>
              </a:rPr>
              <a:t>[</a:t>
            </a:r>
            <a:r>
              <a:rPr lang="fr-BE" sz="2200" i="1" dirty="0" smtClean="0">
                <a:solidFill>
                  <a:schemeClr val="tx1"/>
                </a:solidFill>
              </a:rPr>
              <a:t>trois</a:t>
            </a:r>
            <a:r>
              <a:rPr lang="fr-BE" sz="2200" i="1" dirty="0">
                <a:solidFill>
                  <a:schemeClr val="tx1"/>
                </a:solidFill>
              </a:rPr>
              <a:t>]</a:t>
            </a:r>
            <a:r>
              <a:rPr lang="fr-BE" sz="2200" i="1" dirty="0" smtClean="0">
                <a:solidFill>
                  <a:schemeClr val="tx1"/>
                </a:solidFill>
              </a:rPr>
              <a:t> ? </a:t>
            </a:r>
            <a:r>
              <a:rPr lang="fr-BE" sz="2200" i="1" dirty="0" smtClean="0">
                <a:solidFill>
                  <a:schemeClr val="tx1"/>
                </a:solidFill>
              </a:rPr>
              <a:t>»</a:t>
            </a:r>
            <a:endParaRPr lang="fr-BE" sz="2200" dirty="0" smtClean="0">
              <a:solidFill>
                <a:schemeClr val="tx1"/>
              </a:solidFill>
            </a:endParaRPr>
          </a:p>
          <a:p>
            <a:pPr lvl="1"/>
            <a:r>
              <a:rPr lang="fr-BE" sz="2200" dirty="0" smtClean="0">
                <a:solidFill>
                  <a:schemeClr val="tx1"/>
                </a:solidFill>
              </a:rPr>
              <a:t> </a:t>
            </a:r>
          </a:p>
          <a:p>
            <a:pPr marL="2202470" lvl="1" indent="-457200">
              <a:buFont typeface="Arial" panose="020B0604020202020204" pitchFamily="34" charset="0"/>
              <a:buChar char="•"/>
            </a:pPr>
            <a:r>
              <a:rPr lang="fr-BE" sz="2200" i="1" dirty="0" smtClean="0">
                <a:solidFill>
                  <a:schemeClr val="tx1"/>
                </a:solidFill>
              </a:rPr>
              <a:t>« Montre-moi où tu vois </a:t>
            </a:r>
            <a:r>
              <a:rPr lang="fr-BE" sz="2200" i="1" dirty="0">
                <a:solidFill>
                  <a:schemeClr val="tx1"/>
                </a:solidFill>
              </a:rPr>
              <a:t>[</a:t>
            </a:r>
            <a:r>
              <a:rPr lang="fr-BE" sz="2200" i="1" dirty="0" smtClean="0">
                <a:solidFill>
                  <a:schemeClr val="tx1"/>
                </a:solidFill>
              </a:rPr>
              <a:t>trois</a:t>
            </a:r>
            <a:r>
              <a:rPr lang="fr-BE" sz="2200" i="1" dirty="0">
                <a:solidFill>
                  <a:schemeClr val="tx1"/>
                </a:solidFill>
              </a:rPr>
              <a:t>]</a:t>
            </a:r>
            <a:r>
              <a:rPr lang="fr-BE" sz="2200" i="1" dirty="0" smtClean="0">
                <a:solidFill>
                  <a:schemeClr val="tx1"/>
                </a:solidFill>
              </a:rPr>
              <a:t> ? </a:t>
            </a:r>
            <a:r>
              <a:rPr lang="fr-BE" sz="2200" dirty="0" smtClean="0">
                <a:solidFill>
                  <a:schemeClr val="tx1"/>
                </a:solidFill>
              </a:rPr>
              <a:t>» </a:t>
            </a:r>
          </a:p>
          <a:p>
            <a:endParaRPr lang="fr-BE" sz="2200" dirty="0" smtClean="0">
              <a:solidFill>
                <a:schemeClr val="tx1"/>
              </a:solidFill>
            </a:endParaRPr>
          </a:p>
          <a:p>
            <a:endParaRPr lang="fr-BE" sz="2200" dirty="0" smtClean="0">
              <a:solidFill>
                <a:schemeClr val="tx1"/>
              </a:solidFill>
            </a:endParaRPr>
          </a:p>
          <a:p>
            <a:r>
              <a:rPr lang="fr-BE" sz="2200" b="1" dirty="0" smtClean="0">
                <a:solidFill>
                  <a:schemeClr val="tx1"/>
                </a:solidFill>
              </a:rPr>
              <a:t>Fluences arithmétiques imagées  </a:t>
            </a:r>
            <a:r>
              <a:rPr lang="fr-BE" sz="2200" dirty="0" smtClean="0">
                <a:solidFill>
                  <a:schemeClr val="tx1"/>
                </a:solidFill>
              </a:rPr>
              <a:t>: </a:t>
            </a:r>
            <a:r>
              <a:rPr lang="fr-BE" sz="2200" i="1" dirty="0" smtClean="0">
                <a:solidFill>
                  <a:schemeClr val="tx1"/>
                </a:solidFill>
              </a:rPr>
              <a:t>« Deux oiseaux sont dans la cage. Un autre oiseau arrive dans la cage. Combien y </a:t>
            </a:r>
            <a:r>
              <a:rPr lang="fr-BE" sz="2200" i="1" dirty="0" err="1" smtClean="0">
                <a:solidFill>
                  <a:schemeClr val="tx1"/>
                </a:solidFill>
              </a:rPr>
              <a:t>a-t-il</a:t>
            </a:r>
            <a:r>
              <a:rPr lang="fr-BE" sz="2200" i="1" dirty="0" smtClean="0">
                <a:solidFill>
                  <a:schemeClr val="tx1"/>
                </a:solidFill>
              </a:rPr>
              <a:t> d’oiseaux dans la cage maintenant ? » </a:t>
            </a:r>
            <a:r>
              <a:rPr lang="fr-BE" sz="2200" dirty="0" smtClean="0">
                <a:solidFill>
                  <a:schemeClr val="tx1"/>
                </a:solidFill>
              </a:rPr>
              <a:t>(premier opérant imagé) </a:t>
            </a:r>
          </a:p>
          <a:p>
            <a:endParaRPr lang="fr-BE" sz="2200" u="sng" dirty="0" smtClean="0">
              <a:solidFill>
                <a:schemeClr val="tx1"/>
              </a:solidFill>
            </a:endParaRPr>
          </a:p>
          <a:p>
            <a:endParaRPr lang="fr-BE" sz="2200" u="sng" dirty="0" smtClean="0">
              <a:solidFill>
                <a:schemeClr val="tx1"/>
              </a:solidFill>
            </a:endParaRPr>
          </a:p>
          <a:p>
            <a:endParaRPr lang="fr-BE" sz="2200" u="sng" dirty="0">
              <a:solidFill>
                <a:schemeClr val="tx1"/>
              </a:solidFill>
            </a:endParaRPr>
          </a:p>
          <a:p>
            <a:endParaRPr lang="fr-BE" sz="2200" u="sng" dirty="0" smtClean="0">
              <a:solidFill>
                <a:schemeClr val="tx1"/>
              </a:solidFill>
            </a:endParaRPr>
          </a:p>
          <a:p>
            <a:endParaRPr lang="fr-BE" sz="2200" u="sng" dirty="0">
              <a:solidFill>
                <a:schemeClr val="tx1"/>
              </a:solidFill>
            </a:endParaRPr>
          </a:p>
          <a:p>
            <a:endParaRPr lang="fr-BE" sz="2200" u="sng" dirty="0">
              <a:solidFill>
                <a:schemeClr val="tx1"/>
              </a:solidFill>
            </a:endParaRPr>
          </a:p>
        </p:txBody>
      </p:sp>
      <p:sp>
        <p:nvSpPr>
          <p:cNvPr id="204" name="Rectangle 203"/>
          <p:cNvSpPr/>
          <p:nvPr/>
        </p:nvSpPr>
        <p:spPr>
          <a:xfrm>
            <a:off x="15143921" y="15444015"/>
            <a:ext cx="13680757" cy="10014086"/>
          </a:xfrm>
          <a:prstGeom prst="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000" b="1" u="sng" dirty="0" smtClean="0">
                <a:solidFill>
                  <a:schemeClr val="tx1"/>
                </a:solidFill>
              </a:rPr>
              <a:t>Entrainement</a:t>
            </a:r>
          </a:p>
          <a:p>
            <a:r>
              <a:rPr lang="fr-BE" sz="2200" b="1" u="sng" dirty="0" smtClean="0">
                <a:solidFill>
                  <a:schemeClr val="tx1"/>
                </a:solidFill>
              </a:rPr>
              <a:t>3 groupes</a:t>
            </a:r>
          </a:p>
          <a:p>
            <a:endParaRPr lang="fr-BE" sz="2200" b="1" u="sng" dirty="0" smtClean="0">
              <a:solidFill>
                <a:schemeClr val="tx1"/>
              </a:solidFill>
            </a:endParaRPr>
          </a:p>
          <a:p>
            <a:endParaRPr lang="fr-BE" sz="2200" b="1" u="sng" dirty="0">
              <a:solidFill>
                <a:schemeClr val="tx1"/>
              </a:solidFill>
            </a:endParaRPr>
          </a:p>
          <a:p>
            <a:endParaRPr lang="fr-BE" sz="2200" b="1" u="sng" dirty="0" smtClean="0">
              <a:solidFill>
                <a:schemeClr val="tx1"/>
              </a:solidFill>
            </a:endParaRPr>
          </a:p>
          <a:p>
            <a:endParaRPr lang="fr-BE" sz="2200" b="1" u="sng" dirty="0">
              <a:solidFill>
                <a:schemeClr val="tx1"/>
              </a:solidFill>
            </a:endParaRPr>
          </a:p>
          <a:p>
            <a:endParaRPr lang="fr-BE" sz="2200" b="1" u="sng" dirty="0" smtClean="0">
              <a:solidFill>
                <a:schemeClr val="tx1"/>
              </a:solidFill>
            </a:endParaRPr>
          </a:p>
          <a:p>
            <a:endParaRPr lang="fr-BE" sz="2200" b="1" u="sng" dirty="0">
              <a:solidFill>
                <a:schemeClr val="tx1"/>
              </a:solidFill>
            </a:endParaRPr>
          </a:p>
          <a:p>
            <a:endParaRPr lang="fr-BE" sz="2200" b="1" u="sng" dirty="0" smtClean="0">
              <a:solidFill>
                <a:schemeClr val="tx1"/>
              </a:solidFill>
            </a:endParaRPr>
          </a:p>
          <a:p>
            <a:endParaRPr lang="fr-BE" sz="2200" b="1" u="sng" dirty="0">
              <a:solidFill>
                <a:schemeClr val="tx1"/>
              </a:solidFill>
            </a:endParaRPr>
          </a:p>
          <a:p>
            <a:endParaRPr lang="fr-BE" sz="2200" b="1" u="sng" dirty="0" smtClean="0">
              <a:solidFill>
                <a:schemeClr val="tx1"/>
              </a:solidFill>
            </a:endParaRPr>
          </a:p>
          <a:p>
            <a:pPr lvl="0"/>
            <a:r>
              <a:rPr lang="fr-BE" sz="2200" b="1" dirty="0">
                <a:solidFill>
                  <a:schemeClr val="tx1"/>
                </a:solidFill>
              </a:rPr>
              <a:t>Activités digitales non-numériques et numériques verbales et digitales</a:t>
            </a:r>
          </a:p>
          <a:p>
            <a:pPr lvl="0"/>
            <a:endParaRPr lang="fr-BE" sz="2200" dirty="0">
              <a:solidFill>
                <a:schemeClr val="tx1"/>
              </a:solidFill>
            </a:endParaRPr>
          </a:p>
          <a:p>
            <a:pPr marL="457200" indent="-457200">
              <a:buFont typeface="Arial" panose="020B0604020202020204" pitchFamily="34" charset="0"/>
              <a:buChar char="•"/>
            </a:pPr>
            <a:r>
              <a:rPr lang="fr-BE" sz="2200" dirty="0">
                <a:solidFill>
                  <a:schemeClr val="tx1"/>
                </a:solidFill>
              </a:rPr>
              <a:t>Digitales non-numériques (Perception des doigts  &amp; Dissociations des doigts) </a:t>
            </a:r>
            <a:endParaRPr lang="fr-BE" sz="2200" dirty="0" smtClean="0">
              <a:solidFill>
                <a:schemeClr val="tx1"/>
              </a:solidFill>
            </a:endParaRPr>
          </a:p>
          <a:p>
            <a:pPr marL="457200" indent="-457200">
              <a:buFont typeface="Arial" panose="020B0604020202020204" pitchFamily="34" charset="0"/>
              <a:buChar char="•"/>
            </a:pPr>
            <a:endParaRPr lang="fr-BE" sz="2200" dirty="0">
              <a:solidFill>
                <a:schemeClr val="tx1"/>
              </a:solidFill>
            </a:endParaRPr>
          </a:p>
          <a:p>
            <a:endParaRPr lang="fr-BE" sz="2200" dirty="0">
              <a:solidFill>
                <a:schemeClr val="tx1"/>
              </a:solidFill>
            </a:endParaRPr>
          </a:p>
          <a:p>
            <a:pPr marL="457200" indent="-457200">
              <a:buFont typeface="Arial" panose="020B0604020202020204" pitchFamily="34" charset="0"/>
              <a:buChar char="•"/>
            </a:pPr>
            <a:endParaRPr lang="fr-BE" sz="2200" dirty="0" smtClean="0">
              <a:solidFill>
                <a:schemeClr val="tx1"/>
              </a:solidFill>
            </a:endParaRPr>
          </a:p>
          <a:p>
            <a:pPr marL="457200" indent="-457200">
              <a:buFont typeface="Arial" panose="020B0604020202020204" pitchFamily="34" charset="0"/>
              <a:buChar char="•"/>
            </a:pPr>
            <a:endParaRPr lang="fr-BE" sz="2200" dirty="0">
              <a:solidFill>
                <a:schemeClr val="tx1"/>
              </a:solidFill>
            </a:endParaRPr>
          </a:p>
          <a:p>
            <a:pPr marL="457200" indent="-457200">
              <a:buFont typeface="Arial" panose="020B0604020202020204" pitchFamily="34" charset="0"/>
              <a:buChar char="•"/>
            </a:pPr>
            <a:r>
              <a:rPr lang="fr-BE" sz="2200" dirty="0">
                <a:solidFill>
                  <a:schemeClr val="tx1"/>
                </a:solidFill>
              </a:rPr>
              <a:t>Numériques verbales </a:t>
            </a:r>
            <a:r>
              <a:rPr lang="fr-BE" sz="2200" u="sng" dirty="0">
                <a:solidFill>
                  <a:schemeClr val="tx1"/>
                </a:solidFill>
              </a:rPr>
              <a:t>et </a:t>
            </a:r>
            <a:r>
              <a:rPr lang="fr-BE" sz="2200" dirty="0">
                <a:solidFill>
                  <a:schemeClr val="tx1"/>
                </a:solidFill>
              </a:rPr>
              <a:t>digitales (Numérosités de </a:t>
            </a:r>
            <a:r>
              <a:rPr lang="fr-BE" sz="2200" u="sng" dirty="0">
                <a:solidFill>
                  <a:schemeClr val="tx1"/>
                </a:solidFill>
              </a:rPr>
              <a:t>1 à 10</a:t>
            </a:r>
            <a:r>
              <a:rPr lang="fr-BE" sz="2200" dirty="0">
                <a:solidFill>
                  <a:schemeClr val="tx1"/>
                </a:solidFill>
              </a:rPr>
              <a:t> vues de façon progressive sous forme de jeux en production et en réception) </a:t>
            </a:r>
          </a:p>
          <a:p>
            <a:endParaRPr lang="fr-BE" sz="2200" b="1" u="sng" dirty="0" smtClean="0">
              <a:solidFill>
                <a:schemeClr val="tx1"/>
              </a:solidFill>
            </a:endParaRPr>
          </a:p>
          <a:p>
            <a:endParaRPr lang="fr-BE" sz="2200" b="1" u="sng" dirty="0" smtClean="0">
              <a:solidFill>
                <a:schemeClr val="tx1"/>
              </a:solidFill>
            </a:endParaRPr>
          </a:p>
          <a:p>
            <a:endParaRPr lang="fr-BE" sz="2200" b="1" u="sng" dirty="0">
              <a:solidFill>
                <a:schemeClr val="tx1"/>
              </a:solidFill>
            </a:endParaRPr>
          </a:p>
          <a:p>
            <a:endParaRPr lang="fr-BE" sz="2200" b="1" u="sng" dirty="0" smtClean="0">
              <a:solidFill>
                <a:schemeClr val="tx1"/>
              </a:solidFill>
            </a:endParaRPr>
          </a:p>
          <a:p>
            <a:endParaRPr lang="fr-BE" sz="2200" b="1" u="sng" dirty="0" smtClean="0">
              <a:solidFill>
                <a:schemeClr val="tx1"/>
              </a:solidFill>
            </a:endParaRPr>
          </a:p>
          <a:p>
            <a:endParaRPr lang="fr-BE" sz="2200" b="1" u="sng" dirty="0">
              <a:solidFill>
                <a:schemeClr val="tx1"/>
              </a:solidFill>
            </a:endParaRPr>
          </a:p>
          <a:p>
            <a:endParaRPr lang="fr-BE" sz="2200" b="1" u="sng" dirty="0">
              <a:solidFill>
                <a:schemeClr val="tx1"/>
              </a:solidFill>
            </a:endParaRPr>
          </a:p>
        </p:txBody>
      </p:sp>
      <p:sp>
        <p:nvSpPr>
          <p:cNvPr id="205" name="Rectangle 204"/>
          <p:cNvSpPr/>
          <p:nvPr/>
        </p:nvSpPr>
        <p:spPr>
          <a:xfrm>
            <a:off x="17770159" y="16994846"/>
            <a:ext cx="1260000" cy="1260000"/>
          </a:xfrm>
          <a:prstGeom prst="rect">
            <a:avLst/>
          </a:prstGeom>
          <a:blipFill>
            <a:blip r:embed="rId3" cstate="print">
              <a:extLst>
                <a:ext uri="{28A0092B-C50C-407E-A947-70E740481C1C}">
                  <a14:useLocalDpi xmlns:a14="http://schemas.microsoft.com/office/drawing/2010/main" val="0"/>
                </a:ext>
              </a:extLst>
            </a:blip>
            <a:srcRect/>
            <a:stretch>
              <a:fillRect l="-10000" r="-10000"/>
            </a:stretch>
          </a:blipFill>
          <a:ln w="57150">
            <a:solidFill>
              <a:srgbClr val="FF660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6" name="Rectangle 205"/>
          <p:cNvSpPr/>
          <p:nvPr/>
        </p:nvSpPr>
        <p:spPr>
          <a:xfrm>
            <a:off x="21482680" y="17058001"/>
            <a:ext cx="1260000" cy="1260000"/>
          </a:xfrm>
          <a:prstGeom prst="rect">
            <a:avLst/>
          </a:prstGeom>
          <a:blipFill>
            <a:blip r:embed="rId4"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7" name="Rectangle 206"/>
          <p:cNvSpPr/>
          <p:nvPr/>
        </p:nvSpPr>
        <p:spPr>
          <a:xfrm>
            <a:off x="25117755" y="17046660"/>
            <a:ext cx="1260000" cy="1260000"/>
          </a:xfrm>
          <a:prstGeom prst="rect">
            <a:avLst/>
          </a:prstGeom>
          <a:blipFill>
            <a:blip r:embed="rId5" cstate="print">
              <a:extLst>
                <a:ext uri="{28A0092B-C50C-407E-A947-70E740481C1C}">
                  <a14:useLocalDpi xmlns:a14="http://schemas.microsoft.com/office/drawing/2010/main" val="0"/>
                </a:ext>
              </a:extLst>
            </a:blip>
            <a:srcRect/>
            <a:stretch>
              <a:fillRect l="-1000" r="-1000"/>
            </a:stretch>
          </a:blipFill>
          <a:ln w="57150">
            <a:solidFill>
              <a:srgbClr val="92D05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ZoneTexte 16"/>
          <p:cNvSpPr txBox="1"/>
          <p:nvPr/>
        </p:nvSpPr>
        <p:spPr>
          <a:xfrm>
            <a:off x="16516929" y="18370344"/>
            <a:ext cx="3591227" cy="769441"/>
          </a:xfrm>
          <a:prstGeom prst="rect">
            <a:avLst/>
          </a:prstGeom>
          <a:noFill/>
        </p:spPr>
        <p:txBody>
          <a:bodyPr wrap="square" rtlCol="0">
            <a:spAutoFit/>
          </a:bodyPr>
          <a:lstStyle/>
          <a:p>
            <a:pPr algn="ctr"/>
            <a:r>
              <a:rPr lang="fr-BE" sz="2200" dirty="0" smtClean="0"/>
              <a:t>« Doigts et Nombres »</a:t>
            </a:r>
          </a:p>
          <a:p>
            <a:pPr algn="ctr"/>
            <a:r>
              <a:rPr lang="fr-BE" sz="2200" dirty="0" smtClean="0"/>
              <a:t>N =  27</a:t>
            </a:r>
            <a:endParaRPr lang="fr-BE" sz="2200" dirty="0"/>
          </a:p>
        </p:txBody>
      </p:sp>
      <p:sp>
        <p:nvSpPr>
          <p:cNvPr id="208" name="ZoneTexte 207"/>
          <p:cNvSpPr txBox="1"/>
          <p:nvPr/>
        </p:nvSpPr>
        <p:spPr>
          <a:xfrm>
            <a:off x="20702759" y="18423658"/>
            <a:ext cx="2941816" cy="769441"/>
          </a:xfrm>
          <a:prstGeom prst="rect">
            <a:avLst/>
          </a:prstGeom>
          <a:noFill/>
        </p:spPr>
        <p:txBody>
          <a:bodyPr wrap="square" rtlCol="0">
            <a:spAutoFit/>
          </a:bodyPr>
          <a:lstStyle/>
          <a:p>
            <a:pPr algn="ctr"/>
            <a:r>
              <a:rPr lang="fr-BE" sz="2200" dirty="0" smtClean="0"/>
              <a:t>« Lectures partagées »</a:t>
            </a:r>
          </a:p>
          <a:p>
            <a:pPr algn="ctr"/>
            <a:r>
              <a:rPr lang="fr-BE" sz="2200" dirty="0" smtClean="0"/>
              <a:t>N = 28</a:t>
            </a:r>
            <a:endParaRPr lang="fr-BE" sz="2200" dirty="0"/>
          </a:p>
        </p:txBody>
      </p:sp>
      <p:sp>
        <p:nvSpPr>
          <p:cNvPr id="209" name="ZoneTexte 208"/>
          <p:cNvSpPr txBox="1"/>
          <p:nvPr/>
        </p:nvSpPr>
        <p:spPr>
          <a:xfrm>
            <a:off x="24509179" y="18399200"/>
            <a:ext cx="2452803" cy="769441"/>
          </a:xfrm>
          <a:prstGeom prst="rect">
            <a:avLst/>
          </a:prstGeom>
          <a:noFill/>
        </p:spPr>
        <p:txBody>
          <a:bodyPr wrap="square" rtlCol="0">
            <a:spAutoFit/>
          </a:bodyPr>
          <a:lstStyle/>
          <a:p>
            <a:pPr algn="ctr"/>
            <a:r>
              <a:rPr lang="fr-BE" sz="2200" dirty="0" smtClean="0"/>
              <a:t>« Psychomotricité»</a:t>
            </a:r>
          </a:p>
          <a:p>
            <a:pPr algn="ctr"/>
            <a:r>
              <a:rPr lang="fr-BE" sz="2200" dirty="0" smtClean="0"/>
              <a:t>N = 29 </a:t>
            </a:r>
            <a:endParaRPr lang="fr-BE" sz="2200" dirty="0"/>
          </a:p>
        </p:txBody>
      </p:sp>
      <p:sp>
        <p:nvSpPr>
          <p:cNvPr id="212" name="ZoneTexte 211"/>
          <p:cNvSpPr txBox="1"/>
          <p:nvPr/>
        </p:nvSpPr>
        <p:spPr>
          <a:xfrm>
            <a:off x="8794427" y="10545425"/>
            <a:ext cx="13064856" cy="954107"/>
          </a:xfrm>
          <a:prstGeom prst="rect">
            <a:avLst/>
          </a:prstGeom>
          <a:noFill/>
          <a:ln w="38100">
            <a:noFill/>
          </a:ln>
        </p:spPr>
        <p:txBody>
          <a:bodyPr wrap="square" rtlCol="0">
            <a:spAutoFit/>
          </a:bodyPr>
          <a:lstStyle/>
          <a:p>
            <a:pPr marL="285750" indent="-285750">
              <a:buFont typeface="Arial" panose="020B0604020202020204" pitchFamily="34" charset="0"/>
              <a:buChar char="•"/>
            </a:pPr>
            <a:endParaRPr lang="fr-BE" sz="2800" dirty="0" smtClean="0"/>
          </a:p>
          <a:p>
            <a:r>
              <a:rPr lang="fr-BE" sz="2800" dirty="0" smtClean="0"/>
              <a:t>10 semaines d’entrainement  / 5 jours par semaine / 30 minutes par jour le matin </a:t>
            </a:r>
          </a:p>
        </p:txBody>
      </p:sp>
      <p:cxnSp>
        <p:nvCxnSpPr>
          <p:cNvPr id="22" name="Connecteur droit avec flèche 21"/>
          <p:cNvCxnSpPr/>
          <p:nvPr/>
        </p:nvCxnSpPr>
        <p:spPr>
          <a:xfrm>
            <a:off x="18312542" y="19193099"/>
            <a:ext cx="0" cy="525976"/>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56355" y="8981848"/>
            <a:ext cx="29276746" cy="1446550"/>
          </a:xfrm>
          <a:prstGeom prst="rect">
            <a:avLst/>
          </a:prstGeom>
          <a:noFill/>
          <a:ln w="76200">
            <a:noFill/>
          </a:ln>
        </p:spPr>
        <p:txBody>
          <a:bodyPr wrap="square" rtlCol="0">
            <a:spAutoFit/>
          </a:bodyPr>
          <a:lstStyle/>
          <a:p>
            <a:pPr algn="ctr"/>
            <a:r>
              <a:rPr lang="fr-FR" sz="4400" b="1" dirty="0"/>
              <a:t>Quelle </a:t>
            </a:r>
            <a:r>
              <a:rPr lang="fr-FR" sz="4400" b="1" dirty="0" smtClean="0"/>
              <a:t>est </a:t>
            </a:r>
            <a:r>
              <a:rPr lang="fr-FR" sz="4400" b="1" dirty="0"/>
              <a:t>l’influence </a:t>
            </a:r>
            <a:r>
              <a:rPr lang="fr-FR" sz="4400" b="1" dirty="0" smtClean="0"/>
              <a:t>d’une intervention basée sur des jeux de doigts et de nombres sur </a:t>
            </a:r>
            <a:r>
              <a:rPr lang="fr-FR" sz="4400" b="1" dirty="0"/>
              <a:t>l’apprentissage des compétences numériques </a:t>
            </a:r>
            <a:r>
              <a:rPr lang="fr-FR" sz="4400" b="1" dirty="0" smtClean="0"/>
              <a:t>d’enfants </a:t>
            </a:r>
            <a:r>
              <a:rPr lang="fr-FR" sz="4400" b="1" dirty="0"/>
              <a:t>scolarisés en </a:t>
            </a:r>
            <a:r>
              <a:rPr lang="fr-FR" sz="4400" b="1" dirty="0" smtClean="0"/>
              <a:t>2</a:t>
            </a:r>
            <a:r>
              <a:rPr lang="fr-FR" sz="4400" b="1" baseline="30000" dirty="0" smtClean="0"/>
              <a:t>ème</a:t>
            </a:r>
            <a:r>
              <a:rPr lang="fr-FR" sz="4400" b="1" dirty="0" smtClean="0"/>
              <a:t> maternelle</a:t>
            </a:r>
            <a:r>
              <a:rPr lang="fr-FR" sz="4400" b="1" dirty="0"/>
              <a:t> ? </a:t>
            </a:r>
            <a:endParaRPr lang="fr-BE" sz="4400" b="1" dirty="0"/>
          </a:p>
        </p:txBody>
      </p:sp>
      <p:pic>
        <p:nvPicPr>
          <p:cNvPr id="213" name="Picture 2" descr="http://www.oppa-montessori.net/1302-thickbox_default/jetons-rouges-par-1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75" t="23715" r="11825" b="20277"/>
          <a:stretch/>
        </p:blipFill>
        <p:spPr bwMode="auto">
          <a:xfrm>
            <a:off x="7453168" y="19996138"/>
            <a:ext cx="1083526" cy="786088"/>
          </a:xfrm>
          <a:prstGeom prst="rect">
            <a:avLst/>
          </a:prstGeom>
          <a:noFill/>
          <a:extLst>
            <a:ext uri="{909E8E84-426E-40dd-AFC4-6F175D3DCCD1}">
              <a14:hiddenFill xmlns:a14="http://schemas.microsoft.com/office/drawing/2010/main" xmlns="">
                <a:solidFill>
                  <a:srgbClr val="FFFFFF"/>
                </a:solidFill>
              </a14:hiddenFill>
            </a:ext>
          </a:extLst>
        </p:spPr>
      </p:pic>
      <p:pic>
        <p:nvPicPr>
          <p:cNvPr id="214" name="Image 213"/>
          <p:cNvPicPr>
            <a:picLocks noChangeAspect="1"/>
          </p:cNvPicPr>
          <p:nvPr/>
        </p:nvPicPr>
        <p:blipFill>
          <a:blip r:embed="rId7"/>
          <a:stretch>
            <a:fillRect/>
          </a:stretch>
        </p:blipFill>
        <p:spPr>
          <a:xfrm>
            <a:off x="5119507" y="19881785"/>
            <a:ext cx="615010" cy="738238"/>
          </a:xfrm>
          <a:prstGeom prst="rect">
            <a:avLst/>
          </a:prstGeom>
        </p:spPr>
      </p:pic>
      <p:pic>
        <p:nvPicPr>
          <p:cNvPr id="220" name="Picture 2" descr="http://www.oppa-montessori.net/1302-thickbox_default/jetons-rouges-par-1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75" t="23715" r="11825" b="20277"/>
          <a:stretch/>
        </p:blipFill>
        <p:spPr bwMode="auto">
          <a:xfrm>
            <a:off x="7523025" y="19033351"/>
            <a:ext cx="1083526" cy="786088"/>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r2 doig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522" y="21615809"/>
            <a:ext cx="1671302" cy="89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3 doigt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62649" y="21615809"/>
            <a:ext cx="1659229" cy="92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Image 226" descr="glace.png"/>
          <p:cNvPicPr/>
          <p:nvPr/>
        </p:nvPicPr>
        <p:blipFill>
          <a:blip r:embed="rId10" cstate="print"/>
          <a:srcRect l="7055" t="4965" r="10053"/>
          <a:stretch>
            <a:fillRect/>
          </a:stretch>
        </p:blipFill>
        <p:spPr>
          <a:xfrm>
            <a:off x="10722753" y="17599512"/>
            <a:ext cx="617941" cy="878718"/>
          </a:xfrm>
          <a:prstGeom prst="rect">
            <a:avLst/>
          </a:prstGeom>
        </p:spPr>
      </p:pic>
      <p:pic>
        <p:nvPicPr>
          <p:cNvPr id="228" name="Image 227" descr="glace.png"/>
          <p:cNvPicPr/>
          <p:nvPr/>
        </p:nvPicPr>
        <p:blipFill>
          <a:blip r:embed="rId10" cstate="print"/>
          <a:srcRect l="7055" t="4965" r="10053"/>
          <a:stretch>
            <a:fillRect/>
          </a:stretch>
        </p:blipFill>
        <p:spPr>
          <a:xfrm>
            <a:off x="11216257" y="17599512"/>
            <a:ext cx="617941" cy="878718"/>
          </a:xfrm>
          <a:prstGeom prst="rect">
            <a:avLst/>
          </a:prstGeom>
        </p:spPr>
      </p:pic>
      <p:pic>
        <p:nvPicPr>
          <p:cNvPr id="229" name="Image 228" descr="glace.png"/>
          <p:cNvPicPr/>
          <p:nvPr/>
        </p:nvPicPr>
        <p:blipFill>
          <a:blip r:embed="rId10" cstate="print"/>
          <a:srcRect l="7055" t="4965" r="10053"/>
          <a:stretch>
            <a:fillRect/>
          </a:stretch>
        </p:blipFill>
        <p:spPr>
          <a:xfrm>
            <a:off x="11785380" y="17602054"/>
            <a:ext cx="617941" cy="878718"/>
          </a:xfrm>
          <a:prstGeom prst="rect">
            <a:avLst/>
          </a:prstGeom>
        </p:spPr>
      </p:pic>
      <p:pic>
        <p:nvPicPr>
          <p:cNvPr id="230" name="Image 229" descr="glace.png"/>
          <p:cNvPicPr/>
          <p:nvPr/>
        </p:nvPicPr>
        <p:blipFill>
          <a:blip r:embed="rId10" cstate="print"/>
          <a:srcRect l="7055" t="4965" r="10053"/>
          <a:stretch>
            <a:fillRect/>
          </a:stretch>
        </p:blipFill>
        <p:spPr>
          <a:xfrm>
            <a:off x="12327661" y="17599512"/>
            <a:ext cx="617941" cy="878718"/>
          </a:xfrm>
          <a:prstGeom prst="rect">
            <a:avLst/>
          </a:prstGeom>
        </p:spPr>
      </p:pic>
      <p:pic>
        <p:nvPicPr>
          <p:cNvPr id="231" name="Image 230" descr="2 (2-3).jpg"/>
          <p:cNvPicPr/>
          <p:nvPr/>
        </p:nvPicPr>
        <p:blipFill>
          <a:blip r:embed="rId11" cstate="print"/>
          <a:stretch>
            <a:fillRect/>
          </a:stretch>
        </p:blipFill>
        <p:spPr>
          <a:xfrm>
            <a:off x="8939227" y="20463742"/>
            <a:ext cx="1623893" cy="972000"/>
          </a:xfrm>
          <a:prstGeom prst="rect">
            <a:avLst/>
          </a:prstGeom>
          <a:ln>
            <a:solidFill>
              <a:schemeClr val="tx1"/>
            </a:solidFill>
          </a:ln>
        </p:spPr>
      </p:pic>
      <p:pic>
        <p:nvPicPr>
          <p:cNvPr id="232" name="Image 231" descr="3 (2-3).jpg"/>
          <p:cNvPicPr/>
          <p:nvPr/>
        </p:nvPicPr>
        <p:blipFill>
          <a:blip r:embed="rId12" cstate="print"/>
          <a:stretch>
            <a:fillRect/>
          </a:stretch>
        </p:blipFill>
        <p:spPr>
          <a:xfrm>
            <a:off x="10686926" y="20463742"/>
            <a:ext cx="1610676" cy="972000"/>
          </a:xfrm>
          <a:prstGeom prst="rect">
            <a:avLst/>
          </a:prstGeom>
          <a:ln>
            <a:solidFill>
              <a:schemeClr val="tx1"/>
            </a:solidFill>
          </a:ln>
        </p:spPr>
      </p:pic>
      <p:pic>
        <p:nvPicPr>
          <p:cNvPr id="1028" name="Picture 4" descr="cage-oiseaux-id68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900149" y="23277607"/>
            <a:ext cx="1368448" cy="199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Image 2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863653" y="3178379"/>
            <a:ext cx="3818180" cy="1670454"/>
          </a:xfrm>
          <a:prstGeom prst="rect">
            <a:avLst/>
          </a:prstGeom>
        </p:spPr>
      </p:pic>
      <p:cxnSp>
        <p:nvCxnSpPr>
          <p:cNvPr id="242" name="Connecteur droit 241"/>
          <p:cNvCxnSpPr/>
          <p:nvPr/>
        </p:nvCxnSpPr>
        <p:spPr>
          <a:xfrm>
            <a:off x="835130" y="10731896"/>
            <a:ext cx="28606588" cy="87972"/>
          </a:xfrm>
          <a:prstGeom prst="line">
            <a:avLst/>
          </a:prstGeom>
          <a:ln w="57150">
            <a:solidFill>
              <a:srgbClr val="FF6600"/>
            </a:solidFill>
          </a:ln>
        </p:spPr>
        <p:style>
          <a:lnRef idx="1">
            <a:schemeClr val="accent2"/>
          </a:lnRef>
          <a:fillRef idx="0">
            <a:schemeClr val="accent2"/>
          </a:fillRef>
          <a:effectRef idx="0">
            <a:schemeClr val="accent2"/>
          </a:effectRef>
          <a:fontRef idx="minor">
            <a:schemeClr val="tx1"/>
          </a:fontRef>
        </p:style>
      </p:cxnSp>
      <p:pic>
        <p:nvPicPr>
          <p:cNvPr id="243" name="Image 2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749429" y="3400719"/>
            <a:ext cx="2368326" cy="1497062"/>
          </a:xfrm>
          <a:prstGeom prst="rect">
            <a:avLst/>
          </a:prstGeom>
        </p:spPr>
      </p:pic>
      <p:pic>
        <p:nvPicPr>
          <p:cNvPr id="247" name="Image 246" descr="glace.png"/>
          <p:cNvPicPr/>
          <p:nvPr/>
        </p:nvPicPr>
        <p:blipFill>
          <a:blip r:embed="rId10" cstate="print"/>
          <a:srcRect l="7055" t="4965" r="10053"/>
          <a:stretch>
            <a:fillRect/>
          </a:stretch>
        </p:blipFill>
        <p:spPr>
          <a:xfrm>
            <a:off x="9287931" y="17618275"/>
            <a:ext cx="617941" cy="878718"/>
          </a:xfrm>
          <a:prstGeom prst="rect">
            <a:avLst/>
          </a:prstGeom>
        </p:spPr>
      </p:pic>
      <p:pic>
        <p:nvPicPr>
          <p:cNvPr id="248" name="Image 247" descr="glace.png"/>
          <p:cNvPicPr/>
          <p:nvPr/>
        </p:nvPicPr>
        <p:blipFill>
          <a:blip r:embed="rId10" cstate="print"/>
          <a:srcRect l="7055" t="4965" r="10053"/>
          <a:stretch>
            <a:fillRect/>
          </a:stretch>
        </p:blipFill>
        <p:spPr>
          <a:xfrm>
            <a:off x="9782999" y="17618275"/>
            <a:ext cx="617941" cy="878718"/>
          </a:xfrm>
          <a:prstGeom prst="rect">
            <a:avLst/>
          </a:prstGeom>
        </p:spPr>
      </p:pic>
      <p:pic>
        <p:nvPicPr>
          <p:cNvPr id="249" name="Image 248" descr="glace.png"/>
          <p:cNvPicPr/>
          <p:nvPr/>
        </p:nvPicPr>
        <p:blipFill>
          <a:blip r:embed="rId10" cstate="print"/>
          <a:srcRect l="7055" t="4965" r="10053"/>
          <a:stretch>
            <a:fillRect/>
          </a:stretch>
        </p:blipFill>
        <p:spPr>
          <a:xfrm>
            <a:off x="10278067" y="17618275"/>
            <a:ext cx="617941" cy="878718"/>
          </a:xfrm>
          <a:prstGeom prst="rect">
            <a:avLst/>
          </a:prstGeom>
        </p:spPr>
      </p:pic>
      <p:pic>
        <p:nvPicPr>
          <p:cNvPr id="250" name="Image 249" descr="glace.png"/>
          <p:cNvPicPr/>
          <p:nvPr/>
        </p:nvPicPr>
        <p:blipFill>
          <a:blip r:embed="rId10" cstate="print"/>
          <a:srcRect l="7055" t="4965" r="10053"/>
          <a:stretch>
            <a:fillRect/>
          </a:stretch>
        </p:blipFill>
        <p:spPr>
          <a:xfrm>
            <a:off x="8297581" y="17666161"/>
            <a:ext cx="617941" cy="878718"/>
          </a:xfrm>
          <a:prstGeom prst="rect">
            <a:avLst/>
          </a:prstGeom>
        </p:spPr>
      </p:pic>
      <p:pic>
        <p:nvPicPr>
          <p:cNvPr id="251" name="Image 250" descr="glace.png"/>
          <p:cNvPicPr/>
          <p:nvPr/>
        </p:nvPicPr>
        <p:blipFill>
          <a:blip r:embed="rId10" cstate="print"/>
          <a:srcRect l="7055" t="4965" r="10053"/>
          <a:stretch>
            <a:fillRect/>
          </a:stretch>
        </p:blipFill>
        <p:spPr>
          <a:xfrm>
            <a:off x="8794427" y="17666161"/>
            <a:ext cx="617941" cy="878718"/>
          </a:xfrm>
          <a:prstGeom prst="rect">
            <a:avLst/>
          </a:prstGeom>
        </p:spPr>
      </p:pic>
      <p:sp>
        <p:nvSpPr>
          <p:cNvPr id="252" name="ZoneTexte 251"/>
          <p:cNvSpPr txBox="1"/>
          <p:nvPr/>
        </p:nvSpPr>
        <p:spPr>
          <a:xfrm>
            <a:off x="17226571" y="31251499"/>
            <a:ext cx="12413550" cy="8170827"/>
          </a:xfrm>
          <a:prstGeom prst="rect">
            <a:avLst/>
          </a:prstGeom>
          <a:solidFill>
            <a:schemeClr val="bg1"/>
          </a:solidFill>
          <a:ln w="57150">
            <a:solidFill>
              <a:srgbClr val="FF6600"/>
            </a:solidFill>
          </a:ln>
        </p:spPr>
        <p:txBody>
          <a:bodyPr wrap="square" rtlCol="0">
            <a:spAutoFit/>
          </a:bodyPr>
          <a:lstStyle/>
          <a:p>
            <a:pPr algn="ctr"/>
            <a:r>
              <a:rPr lang="fr-BE" b="1" dirty="0" smtClean="0">
                <a:ln w="6600">
                  <a:solidFill>
                    <a:schemeClr val="accent2"/>
                  </a:solidFill>
                  <a:prstDash val="solid"/>
                </a:ln>
                <a:solidFill>
                  <a:srgbClr val="FFCCCC"/>
                </a:solidFill>
                <a:effectLst>
                  <a:outerShdw dist="38100" dir="2700000" algn="tl" rotWithShape="0">
                    <a:schemeClr val="accent2"/>
                  </a:outerShdw>
                </a:effectLst>
              </a:rPr>
              <a:t>Conclusions</a:t>
            </a:r>
          </a:p>
          <a:p>
            <a:pPr algn="ctr"/>
            <a:endParaRPr lang="fr-BE" sz="2800" b="1" dirty="0" smtClean="0">
              <a:ln w="6600">
                <a:solidFill>
                  <a:schemeClr val="accent2"/>
                </a:solidFill>
                <a:prstDash val="solid"/>
              </a:ln>
              <a:solidFill>
                <a:srgbClr val="FFCCCC"/>
              </a:solidFill>
              <a:effectLst>
                <a:outerShdw dist="38100" dir="2700000" algn="tl" rotWithShape="0">
                  <a:schemeClr val="accent2"/>
                </a:outerShdw>
              </a:effectLst>
            </a:endParaRPr>
          </a:p>
          <a:p>
            <a:r>
              <a:rPr lang="fr-BE" dirty="0" smtClean="0"/>
              <a:t> </a:t>
            </a:r>
            <a:endParaRPr lang="fr-BE" dirty="0"/>
          </a:p>
          <a:p>
            <a:endParaRPr lang="fr-BE" dirty="0" smtClean="0"/>
          </a:p>
          <a:p>
            <a:endParaRPr lang="fr-BE" dirty="0"/>
          </a:p>
          <a:p>
            <a:endParaRPr lang="fr-BE" dirty="0" smtClean="0"/>
          </a:p>
          <a:p>
            <a:endParaRPr lang="fr-BE" dirty="0"/>
          </a:p>
          <a:p>
            <a:endParaRPr lang="fr-BE" dirty="0" smtClean="0"/>
          </a:p>
        </p:txBody>
      </p:sp>
      <p:pic>
        <p:nvPicPr>
          <p:cNvPr id="253" name="Image 252"/>
          <p:cNvPicPr/>
          <p:nvPr/>
        </p:nvPicPr>
        <p:blipFill>
          <a:blip r:embed="rId16"/>
          <a:stretch>
            <a:fillRect/>
          </a:stretch>
        </p:blipFill>
        <p:spPr>
          <a:xfrm>
            <a:off x="21331803" y="22738377"/>
            <a:ext cx="2064789" cy="2011012"/>
          </a:xfrm>
          <a:prstGeom prst="rect">
            <a:avLst/>
          </a:prstGeom>
        </p:spPr>
      </p:pic>
      <p:pic>
        <p:nvPicPr>
          <p:cNvPr id="254" name="Image 253"/>
          <p:cNvPicPr/>
          <p:nvPr/>
        </p:nvPicPr>
        <p:blipFill>
          <a:blip r:embed="rId17"/>
          <a:stretch>
            <a:fillRect/>
          </a:stretch>
        </p:blipFill>
        <p:spPr>
          <a:xfrm>
            <a:off x="23716209" y="22747548"/>
            <a:ext cx="1450655" cy="2011012"/>
          </a:xfrm>
          <a:prstGeom prst="rect">
            <a:avLst/>
          </a:prstGeom>
        </p:spPr>
      </p:pic>
      <p:pic>
        <p:nvPicPr>
          <p:cNvPr id="255" name="Image 254"/>
          <p:cNvPicPr/>
          <p:nvPr/>
        </p:nvPicPr>
        <p:blipFill>
          <a:blip r:embed="rId18" cstate="print">
            <a:extLst>
              <a:ext uri="{28A0092B-C50C-407E-A947-70E740481C1C}">
                <a14:useLocalDpi xmlns:a14="http://schemas.microsoft.com/office/drawing/2010/main" val="0"/>
              </a:ext>
            </a:extLst>
          </a:blip>
          <a:stretch>
            <a:fillRect/>
          </a:stretch>
        </p:blipFill>
        <p:spPr>
          <a:xfrm>
            <a:off x="25510686" y="22755354"/>
            <a:ext cx="2482186" cy="2054378"/>
          </a:xfrm>
          <a:prstGeom prst="rect">
            <a:avLst/>
          </a:prstGeom>
        </p:spPr>
      </p:pic>
      <p:pic>
        <p:nvPicPr>
          <p:cNvPr id="256" name="Image 255"/>
          <p:cNvPicPr/>
          <p:nvPr/>
        </p:nvPicPr>
        <p:blipFill>
          <a:blip r:embed="rId19"/>
          <a:stretch>
            <a:fillRect/>
          </a:stretch>
        </p:blipFill>
        <p:spPr>
          <a:xfrm>
            <a:off x="24503420" y="19816672"/>
            <a:ext cx="1673088" cy="1690899"/>
          </a:xfrm>
          <a:prstGeom prst="rect">
            <a:avLst/>
          </a:prstGeom>
        </p:spPr>
      </p:pic>
      <p:pic>
        <p:nvPicPr>
          <p:cNvPr id="257" name="Image 256"/>
          <p:cNvPicPr/>
          <p:nvPr/>
        </p:nvPicPr>
        <p:blipFill>
          <a:blip r:embed="rId20"/>
          <a:stretch>
            <a:fillRect/>
          </a:stretch>
        </p:blipFill>
        <p:spPr>
          <a:xfrm>
            <a:off x="26348742" y="19816672"/>
            <a:ext cx="1990522" cy="1703766"/>
          </a:xfrm>
          <a:prstGeom prst="rect">
            <a:avLst/>
          </a:prstGeom>
        </p:spPr>
      </p:pic>
      <p:sp>
        <p:nvSpPr>
          <p:cNvPr id="35" name="ZoneTexte 34"/>
          <p:cNvSpPr txBox="1"/>
          <p:nvPr/>
        </p:nvSpPr>
        <p:spPr>
          <a:xfrm>
            <a:off x="3719472" y="25674287"/>
            <a:ext cx="2205041" cy="584775"/>
          </a:xfrm>
          <a:prstGeom prst="rect">
            <a:avLst/>
          </a:prstGeom>
          <a:noFill/>
        </p:spPr>
        <p:txBody>
          <a:bodyPr wrap="square" rtlCol="0">
            <a:spAutoFit/>
          </a:bodyPr>
          <a:lstStyle/>
          <a:p>
            <a:r>
              <a:rPr lang="fr-BE" sz="3200" b="1" u="sng" dirty="0" smtClean="0"/>
              <a:t>Litanie</a:t>
            </a:r>
            <a:endParaRPr lang="fr-BE" sz="3200" b="1" u="sng" dirty="0"/>
          </a:p>
        </p:txBody>
      </p:sp>
      <p:sp>
        <p:nvSpPr>
          <p:cNvPr id="258" name="ZoneTexte 257"/>
          <p:cNvSpPr txBox="1"/>
          <p:nvPr/>
        </p:nvSpPr>
        <p:spPr>
          <a:xfrm>
            <a:off x="11554415" y="25672860"/>
            <a:ext cx="3667105" cy="584775"/>
          </a:xfrm>
          <a:prstGeom prst="rect">
            <a:avLst/>
          </a:prstGeom>
          <a:noFill/>
        </p:spPr>
        <p:txBody>
          <a:bodyPr wrap="square" rtlCol="0">
            <a:spAutoFit/>
          </a:bodyPr>
          <a:lstStyle/>
          <a:p>
            <a:r>
              <a:rPr lang="fr-BE" sz="3200" b="1" u="sng" dirty="0" smtClean="0"/>
              <a:t>Dénombrement</a:t>
            </a:r>
            <a:endParaRPr lang="fr-BE" sz="3200" b="1" u="sng" dirty="0"/>
          </a:p>
        </p:txBody>
      </p:sp>
      <p:sp>
        <p:nvSpPr>
          <p:cNvPr id="36" name="ZoneTexte 35"/>
          <p:cNvSpPr txBox="1"/>
          <p:nvPr/>
        </p:nvSpPr>
        <p:spPr>
          <a:xfrm>
            <a:off x="6321318" y="31219678"/>
            <a:ext cx="7035270" cy="584775"/>
          </a:xfrm>
          <a:prstGeom prst="rect">
            <a:avLst/>
          </a:prstGeom>
          <a:noFill/>
        </p:spPr>
        <p:txBody>
          <a:bodyPr wrap="square" rtlCol="0">
            <a:spAutoFit/>
          </a:bodyPr>
          <a:lstStyle/>
          <a:p>
            <a:r>
              <a:rPr lang="fr-BE" sz="3200" b="1" u="sng" dirty="0" smtClean="0"/>
              <a:t>Acquisition de la cardinalité</a:t>
            </a:r>
            <a:endParaRPr lang="fr-BE" sz="3200" b="1" u="sng" dirty="0"/>
          </a:p>
        </p:txBody>
      </p:sp>
      <p:sp>
        <p:nvSpPr>
          <p:cNvPr id="260" name="ZoneTexte 259"/>
          <p:cNvSpPr txBox="1"/>
          <p:nvPr/>
        </p:nvSpPr>
        <p:spPr>
          <a:xfrm>
            <a:off x="20643565" y="25721695"/>
            <a:ext cx="7133185" cy="584775"/>
          </a:xfrm>
          <a:prstGeom prst="rect">
            <a:avLst/>
          </a:prstGeom>
          <a:noFill/>
        </p:spPr>
        <p:txBody>
          <a:bodyPr wrap="square" rtlCol="0">
            <a:spAutoFit/>
          </a:bodyPr>
          <a:lstStyle/>
          <a:p>
            <a:r>
              <a:rPr lang="fr-BE" sz="3200" b="1" u="sng" dirty="0" smtClean="0"/>
              <a:t>Fluences arithmétiques imagées</a:t>
            </a:r>
            <a:endParaRPr lang="fr-BE" sz="3200" b="1" u="sng" dirty="0"/>
          </a:p>
        </p:txBody>
      </p:sp>
      <p:sp>
        <p:nvSpPr>
          <p:cNvPr id="38" name="ZoneTexte 37"/>
          <p:cNvSpPr txBox="1"/>
          <p:nvPr/>
        </p:nvSpPr>
        <p:spPr>
          <a:xfrm>
            <a:off x="412309" y="30487174"/>
            <a:ext cx="8620005" cy="400110"/>
          </a:xfrm>
          <a:prstGeom prst="rect">
            <a:avLst/>
          </a:prstGeom>
          <a:noFill/>
        </p:spPr>
        <p:txBody>
          <a:bodyPr wrap="square" rtlCol="0">
            <a:spAutoFit/>
          </a:bodyPr>
          <a:lstStyle/>
          <a:p>
            <a:r>
              <a:rPr lang="fr-BE" sz="2000" dirty="0" smtClean="0"/>
              <a:t>N= 43 (&lt;10 au pré)  – </a:t>
            </a:r>
            <a:r>
              <a:rPr lang="fr-FR" sz="2000" dirty="0"/>
              <a:t>Interaction </a:t>
            </a:r>
            <a:r>
              <a:rPr lang="fr-FR" sz="2000" dirty="0" smtClean="0"/>
              <a:t>Groupes*Temps </a:t>
            </a:r>
            <a:r>
              <a:rPr lang="fr-FR" sz="2000" dirty="0"/>
              <a:t>:</a:t>
            </a:r>
            <a:r>
              <a:rPr lang="fr-FR" sz="2000" dirty="0" smtClean="0"/>
              <a:t> </a:t>
            </a:r>
            <a:r>
              <a:rPr lang="fr-FR" sz="2000" i="1" dirty="0"/>
              <a:t>F(2,39) = 4.01, </a:t>
            </a:r>
            <a:r>
              <a:rPr lang="fr-FR" sz="2000" i="1" dirty="0">
                <a:solidFill>
                  <a:srgbClr val="FF0000"/>
                </a:solidFill>
              </a:rPr>
              <a:t>p = .03, ɳ</a:t>
            </a:r>
            <a:r>
              <a:rPr lang="fr-FR" sz="2000" i="1" baseline="-25000" dirty="0">
                <a:solidFill>
                  <a:srgbClr val="FF0000"/>
                </a:solidFill>
              </a:rPr>
              <a:t>p</a:t>
            </a:r>
            <a:r>
              <a:rPr lang="fr-FR" sz="2000" i="1" baseline="30000" dirty="0">
                <a:solidFill>
                  <a:srgbClr val="FF0000"/>
                </a:solidFill>
              </a:rPr>
              <a:t>²</a:t>
            </a:r>
            <a:r>
              <a:rPr lang="fr-FR" sz="2000" i="1" dirty="0">
                <a:solidFill>
                  <a:srgbClr val="FF0000"/>
                </a:solidFill>
              </a:rPr>
              <a:t>=.</a:t>
            </a:r>
            <a:r>
              <a:rPr lang="fr-FR" sz="2000" i="1" dirty="0" smtClean="0">
                <a:solidFill>
                  <a:srgbClr val="FF0000"/>
                </a:solidFill>
              </a:rPr>
              <a:t>17</a:t>
            </a:r>
            <a:endParaRPr lang="fr-BE" sz="2000" dirty="0">
              <a:solidFill>
                <a:srgbClr val="FF0000"/>
              </a:solidFill>
            </a:endParaRPr>
          </a:p>
        </p:txBody>
      </p:sp>
      <p:sp>
        <p:nvSpPr>
          <p:cNvPr id="40" name="ZoneTexte 39"/>
          <p:cNvSpPr txBox="1"/>
          <p:nvPr/>
        </p:nvSpPr>
        <p:spPr>
          <a:xfrm>
            <a:off x="9326549" y="30493520"/>
            <a:ext cx="7207358" cy="400110"/>
          </a:xfrm>
          <a:prstGeom prst="rect">
            <a:avLst/>
          </a:prstGeom>
          <a:noFill/>
        </p:spPr>
        <p:txBody>
          <a:bodyPr wrap="none" rtlCol="0">
            <a:spAutoFit/>
          </a:bodyPr>
          <a:lstStyle/>
          <a:p>
            <a:r>
              <a:rPr lang="fr-FR" sz="2000" dirty="0" smtClean="0"/>
              <a:t>N = 86 - Interaction Groupes*Temps </a:t>
            </a:r>
            <a:r>
              <a:rPr lang="fr-FR" sz="2000" dirty="0"/>
              <a:t>:</a:t>
            </a:r>
            <a:r>
              <a:rPr lang="fr-FR" sz="2000" dirty="0" smtClean="0"/>
              <a:t> </a:t>
            </a:r>
            <a:r>
              <a:rPr lang="fr-FR" sz="2000" i="1" dirty="0"/>
              <a:t>F(2,81) = 2.40, </a:t>
            </a:r>
            <a:r>
              <a:rPr lang="fr-FR" sz="2000" i="1" dirty="0">
                <a:solidFill>
                  <a:srgbClr val="F4B183"/>
                </a:solidFill>
              </a:rPr>
              <a:t>p = .10, ɳ</a:t>
            </a:r>
            <a:r>
              <a:rPr lang="fr-FR" sz="2000" i="1" baseline="-25000" dirty="0">
                <a:solidFill>
                  <a:srgbClr val="F4B183"/>
                </a:solidFill>
              </a:rPr>
              <a:t>p</a:t>
            </a:r>
            <a:r>
              <a:rPr lang="fr-FR" sz="2000" i="1" baseline="30000" dirty="0">
                <a:solidFill>
                  <a:srgbClr val="F4B183"/>
                </a:solidFill>
              </a:rPr>
              <a:t>²</a:t>
            </a:r>
            <a:r>
              <a:rPr lang="fr-FR" sz="2000" i="1" dirty="0">
                <a:solidFill>
                  <a:srgbClr val="F4B183"/>
                </a:solidFill>
              </a:rPr>
              <a:t>=.</a:t>
            </a:r>
            <a:r>
              <a:rPr lang="fr-FR" sz="2000" i="1" dirty="0" smtClean="0">
                <a:solidFill>
                  <a:srgbClr val="F4B183"/>
                </a:solidFill>
              </a:rPr>
              <a:t>06</a:t>
            </a:r>
            <a:endParaRPr lang="fr-BE" sz="2000" dirty="0">
              <a:solidFill>
                <a:srgbClr val="F4B183"/>
              </a:solidFill>
            </a:endParaRPr>
          </a:p>
        </p:txBody>
      </p:sp>
      <p:sp>
        <p:nvSpPr>
          <p:cNvPr id="41" name="ZoneTexte 40"/>
          <p:cNvSpPr txBox="1"/>
          <p:nvPr/>
        </p:nvSpPr>
        <p:spPr>
          <a:xfrm>
            <a:off x="941990" y="36247918"/>
            <a:ext cx="7196907" cy="400110"/>
          </a:xfrm>
          <a:prstGeom prst="rect">
            <a:avLst/>
          </a:prstGeom>
          <a:noFill/>
        </p:spPr>
        <p:txBody>
          <a:bodyPr wrap="none" rtlCol="0">
            <a:spAutoFit/>
          </a:bodyPr>
          <a:lstStyle/>
          <a:p>
            <a:r>
              <a:rPr lang="fr-FR" sz="2000" dirty="0" smtClean="0"/>
              <a:t>N = 44 - Interaction </a:t>
            </a:r>
            <a:r>
              <a:rPr lang="fr-FR" sz="2000" dirty="0"/>
              <a:t>groupe*temps </a:t>
            </a:r>
            <a:r>
              <a:rPr lang="fr-FR" sz="2000" dirty="0" smtClean="0"/>
              <a:t>:</a:t>
            </a:r>
            <a:r>
              <a:rPr lang="fr-FR" sz="2000" i="1" dirty="0"/>
              <a:t>F(1,39) = 41.73, p&lt;.001, ɳ</a:t>
            </a:r>
            <a:r>
              <a:rPr lang="fr-FR" sz="2000" i="1" baseline="-25000" dirty="0"/>
              <a:t>p</a:t>
            </a:r>
            <a:r>
              <a:rPr lang="fr-FR" sz="2000" i="1" baseline="30000" dirty="0"/>
              <a:t>²</a:t>
            </a:r>
            <a:r>
              <a:rPr lang="fr-FR" sz="2000" i="1" dirty="0"/>
              <a:t>=.52.</a:t>
            </a:r>
            <a:endParaRPr lang="fr-BE" sz="2000" dirty="0"/>
          </a:p>
        </p:txBody>
      </p:sp>
      <p:sp>
        <p:nvSpPr>
          <p:cNvPr id="42" name="Rectangle 41"/>
          <p:cNvSpPr/>
          <p:nvPr/>
        </p:nvSpPr>
        <p:spPr>
          <a:xfrm>
            <a:off x="9559033" y="36171446"/>
            <a:ext cx="7377857" cy="446276"/>
          </a:xfrm>
          <a:prstGeom prst="rect">
            <a:avLst/>
          </a:prstGeom>
        </p:spPr>
        <p:txBody>
          <a:bodyPr wrap="square">
            <a:spAutoFit/>
          </a:bodyPr>
          <a:lstStyle/>
          <a:p>
            <a:pPr>
              <a:lnSpc>
                <a:spcPct val="115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N= 44 - Interaction </a:t>
            </a:r>
            <a:r>
              <a:rPr lang="fr-FR" sz="2000" dirty="0">
                <a:latin typeface="Calibri" panose="020F0502020204030204" pitchFamily="34" charset="0"/>
                <a:ea typeface="Calibri" panose="020F0502020204030204" pitchFamily="34" charset="0"/>
                <a:cs typeface="Times New Roman" panose="02020603050405020304" pitchFamily="18" charset="0"/>
              </a:rPr>
              <a:t>groupe*temps :</a:t>
            </a:r>
            <a:r>
              <a:rPr lang="fr-FR"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000" i="1" dirty="0">
                <a:latin typeface="Calibri" panose="020F0502020204030204" pitchFamily="34" charset="0"/>
                <a:ea typeface="Calibri" panose="020F0502020204030204" pitchFamily="34" charset="0"/>
                <a:cs typeface="Times New Roman" panose="02020603050405020304" pitchFamily="18" charset="0"/>
              </a:rPr>
              <a:t>F(2,40) = 7.56, </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 = .002, </a:t>
            </a:r>
            <a:r>
              <a:rPr lang="fr-FR" sz="2000" i="1" dirty="0">
                <a:solidFill>
                  <a:srgbClr val="FF0000"/>
                </a:solidFill>
                <a:latin typeface="Calibri" panose="020F0502020204030204" pitchFamily="34" charset="0"/>
                <a:ea typeface="Calibri" panose="020F0502020204030204" pitchFamily="34" charset="0"/>
                <a:cs typeface="Calibri" panose="020F0502020204030204" pitchFamily="34" charset="0"/>
              </a:rPr>
              <a:t>ɳ</a:t>
            </a:r>
            <a:r>
              <a:rPr lang="fr-FR" sz="20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fr-FR" sz="2000" i="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²</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=.27</a:t>
            </a:r>
            <a:endPar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ZoneTexte 42"/>
          <p:cNvSpPr txBox="1"/>
          <p:nvPr/>
        </p:nvSpPr>
        <p:spPr>
          <a:xfrm>
            <a:off x="2413569" y="31391791"/>
            <a:ext cx="4154213" cy="584775"/>
          </a:xfrm>
          <a:prstGeom prst="rect">
            <a:avLst/>
          </a:prstGeom>
          <a:noFill/>
        </p:spPr>
        <p:txBody>
          <a:bodyPr wrap="square" rtlCol="0">
            <a:spAutoFit/>
          </a:bodyPr>
          <a:lstStyle/>
          <a:p>
            <a:r>
              <a:rPr lang="fr-BE" sz="3200" dirty="0" smtClean="0"/>
              <a:t>Donne-moi (verbal)</a:t>
            </a:r>
            <a:endParaRPr lang="fr-BE" sz="3200" dirty="0"/>
          </a:p>
        </p:txBody>
      </p:sp>
      <p:sp>
        <p:nvSpPr>
          <p:cNvPr id="267" name="ZoneTexte 266"/>
          <p:cNvSpPr txBox="1"/>
          <p:nvPr/>
        </p:nvSpPr>
        <p:spPr>
          <a:xfrm>
            <a:off x="11417445" y="31463474"/>
            <a:ext cx="4154213" cy="584775"/>
          </a:xfrm>
          <a:prstGeom prst="rect">
            <a:avLst/>
          </a:prstGeom>
          <a:noFill/>
        </p:spPr>
        <p:txBody>
          <a:bodyPr wrap="square" rtlCol="0">
            <a:spAutoFit/>
          </a:bodyPr>
          <a:lstStyle/>
          <a:p>
            <a:r>
              <a:rPr lang="fr-BE" sz="3200" dirty="0" smtClean="0"/>
              <a:t>Donne-moi (digital)</a:t>
            </a:r>
            <a:endParaRPr lang="fr-BE" sz="3200" dirty="0"/>
          </a:p>
        </p:txBody>
      </p:sp>
      <p:sp>
        <p:nvSpPr>
          <p:cNvPr id="269" name="ZoneTexte 268"/>
          <p:cNvSpPr txBox="1"/>
          <p:nvPr/>
        </p:nvSpPr>
        <p:spPr>
          <a:xfrm>
            <a:off x="2647258" y="36642493"/>
            <a:ext cx="4243547" cy="584775"/>
          </a:xfrm>
          <a:prstGeom prst="rect">
            <a:avLst/>
          </a:prstGeom>
          <a:noFill/>
        </p:spPr>
        <p:txBody>
          <a:bodyPr wrap="square" rtlCol="0">
            <a:spAutoFit/>
          </a:bodyPr>
          <a:lstStyle/>
          <a:p>
            <a:r>
              <a:rPr lang="fr-BE" sz="3200" dirty="0" smtClean="0"/>
              <a:t>Montre-moi (points)</a:t>
            </a:r>
            <a:endParaRPr lang="fr-BE" sz="3200" dirty="0"/>
          </a:p>
        </p:txBody>
      </p:sp>
      <p:sp>
        <p:nvSpPr>
          <p:cNvPr id="270" name="ZoneTexte 269"/>
          <p:cNvSpPr txBox="1"/>
          <p:nvPr/>
        </p:nvSpPr>
        <p:spPr>
          <a:xfrm>
            <a:off x="10852330" y="36725446"/>
            <a:ext cx="6018746" cy="584775"/>
          </a:xfrm>
          <a:prstGeom prst="rect">
            <a:avLst/>
          </a:prstGeom>
          <a:noFill/>
        </p:spPr>
        <p:txBody>
          <a:bodyPr wrap="square" rtlCol="0">
            <a:spAutoFit/>
          </a:bodyPr>
          <a:lstStyle/>
          <a:p>
            <a:r>
              <a:rPr lang="fr-BE" sz="3200" dirty="0" smtClean="0"/>
              <a:t>Montre-moi (</a:t>
            </a:r>
            <a:r>
              <a:rPr lang="fr-BE" sz="3200" dirty="0" err="1" smtClean="0"/>
              <a:t>conf</a:t>
            </a:r>
            <a:r>
              <a:rPr lang="fr-BE" sz="3200" dirty="0" smtClean="0"/>
              <a:t>. digitales)</a:t>
            </a:r>
            <a:endParaRPr lang="fr-BE" sz="3200" dirty="0"/>
          </a:p>
        </p:txBody>
      </p:sp>
      <p:sp>
        <p:nvSpPr>
          <p:cNvPr id="44" name="Rectangle 43"/>
          <p:cNvSpPr/>
          <p:nvPr/>
        </p:nvSpPr>
        <p:spPr>
          <a:xfrm>
            <a:off x="9607154" y="41518818"/>
            <a:ext cx="15119350" cy="446276"/>
          </a:xfrm>
          <a:prstGeom prst="rect">
            <a:avLst/>
          </a:prstGeom>
        </p:spPr>
        <p:txBody>
          <a:bodyPr>
            <a:spAutoFit/>
          </a:bodyPr>
          <a:lstStyle/>
          <a:p>
            <a:pPr>
              <a:lnSpc>
                <a:spcPct val="115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N = 86 - Interaction </a:t>
            </a:r>
            <a:r>
              <a:rPr lang="fr-FR" sz="2000" dirty="0">
                <a:latin typeface="Calibri" panose="020F0502020204030204" pitchFamily="34" charset="0"/>
                <a:ea typeface="Calibri" panose="020F0502020204030204" pitchFamily="34" charset="0"/>
                <a:cs typeface="Times New Roman" panose="02020603050405020304" pitchFamily="18" charset="0"/>
              </a:rPr>
              <a:t>temps*groupe :</a:t>
            </a:r>
            <a:r>
              <a:rPr lang="fr-FR"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000" i="1" dirty="0">
                <a:latin typeface="Calibri" panose="020F0502020204030204" pitchFamily="34" charset="0"/>
                <a:ea typeface="Calibri" panose="020F0502020204030204" pitchFamily="34" charset="0"/>
                <a:cs typeface="Times New Roman" panose="02020603050405020304" pitchFamily="18" charset="0"/>
              </a:rPr>
              <a:t>F(2,81) = 5.93, </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 = .004, </a:t>
            </a:r>
            <a:r>
              <a:rPr lang="fr-FR" sz="2000" i="1" dirty="0">
                <a:solidFill>
                  <a:srgbClr val="FF0000"/>
                </a:solidFill>
                <a:latin typeface="Calibri" panose="020F0502020204030204" pitchFamily="34" charset="0"/>
                <a:ea typeface="Calibri" panose="020F0502020204030204" pitchFamily="34" charset="0"/>
                <a:cs typeface="Calibri" panose="020F0502020204030204" pitchFamily="34" charset="0"/>
              </a:rPr>
              <a:t>ɳ</a:t>
            </a:r>
            <a:r>
              <a:rPr lang="fr-FR" sz="20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fr-FR" sz="2000" i="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²</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=.13</a:t>
            </a:r>
            <a:endPar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1416938" y="41483176"/>
            <a:ext cx="15119350" cy="446276"/>
          </a:xfrm>
          <a:prstGeom prst="rect">
            <a:avLst/>
          </a:prstGeom>
        </p:spPr>
        <p:txBody>
          <a:bodyPr>
            <a:spAutoFit/>
          </a:bodyPr>
          <a:lstStyle/>
          <a:p>
            <a:pPr>
              <a:lnSpc>
                <a:spcPct val="115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N = 86 - Interaction </a:t>
            </a:r>
            <a:r>
              <a:rPr lang="fr-FR" sz="2000" dirty="0">
                <a:latin typeface="Calibri" panose="020F0502020204030204" pitchFamily="34" charset="0"/>
                <a:ea typeface="Calibri" panose="020F0502020204030204" pitchFamily="34" charset="0"/>
                <a:cs typeface="Times New Roman" panose="02020603050405020304" pitchFamily="18" charset="0"/>
              </a:rPr>
              <a:t>temps*groupe :</a:t>
            </a:r>
            <a:r>
              <a:rPr lang="fr-FR"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000" i="1" dirty="0">
                <a:latin typeface="Calibri" panose="020F0502020204030204" pitchFamily="34" charset="0"/>
                <a:ea typeface="Calibri" panose="020F0502020204030204" pitchFamily="34" charset="0"/>
                <a:cs typeface="Times New Roman" panose="02020603050405020304" pitchFamily="18" charset="0"/>
              </a:rPr>
              <a:t>F(2,81) = 1.89, ns</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19849746" y="30515067"/>
            <a:ext cx="15119350" cy="446276"/>
          </a:xfrm>
          <a:prstGeom prst="rect">
            <a:avLst/>
          </a:prstGeom>
        </p:spPr>
        <p:txBody>
          <a:bodyPr>
            <a:spAutoFit/>
          </a:bodyPr>
          <a:lstStyle/>
          <a:p>
            <a:pPr>
              <a:lnSpc>
                <a:spcPct val="115000"/>
              </a:lnSpc>
              <a:spcAft>
                <a:spcPts val="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N = 86 - Interaction </a:t>
            </a:r>
            <a:r>
              <a:rPr lang="fr-FR" sz="2000" dirty="0">
                <a:latin typeface="Calibri" panose="020F0502020204030204" pitchFamily="34" charset="0"/>
                <a:ea typeface="Calibri" panose="020F0502020204030204" pitchFamily="34" charset="0"/>
                <a:cs typeface="Times New Roman" panose="02020603050405020304" pitchFamily="18" charset="0"/>
              </a:rPr>
              <a:t>groupe * temps =&gt; </a:t>
            </a:r>
            <a:r>
              <a:rPr lang="fr-FR" sz="2000" i="1" dirty="0">
                <a:latin typeface="Calibri" panose="020F0502020204030204" pitchFamily="34" charset="0"/>
                <a:ea typeface="Calibri" panose="020F0502020204030204" pitchFamily="34" charset="0"/>
                <a:cs typeface="Times New Roman" panose="02020603050405020304" pitchFamily="18" charset="0"/>
              </a:rPr>
              <a:t>F(2,81) = 5.48, </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 = .01</a:t>
            </a: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2000" i="1" dirty="0">
                <a:solidFill>
                  <a:srgbClr val="FF0000"/>
                </a:solidFill>
                <a:latin typeface="Calibri" panose="020F0502020204030204" pitchFamily="34" charset="0"/>
                <a:ea typeface="Calibri" panose="020F0502020204030204" pitchFamily="34" charset="0"/>
                <a:cs typeface="Calibri" panose="020F0502020204030204" pitchFamily="34" charset="0"/>
              </a:rPr>
              <a:t>ɳ</a:t>
            </a:r>
            <a:r>
              <a:rPr lang="fr-FR" sz="20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fr-FR" sz="2000" i="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²</a:t>
            </a:r>
            <a:r>
              <a:rPr lang="fr-FR"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=.12</a:t>
            </a:r>
            <a:endPar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ZoneTexte 50"/>
          <p:cNvSpPr txBox="1"/>
          <p:nvPr/>
        </p:nvSpPr>
        <p:spPr>
          <a:xfrm>
            <a:off x="17226571" y="39712482"/>
            <a:ext cx="12604932" cy="2062103"/>
          </a:xfrm>
          <a:prstGeom prst="rect">
            <a:avLst/>
          </a:prstGeom>
          <a:noFill/>
        </p:spPr>
        <p:txBody>
          <a:bodyPr wrap="square" rtlCol="0">
            <a:spAutoFit/>
          </a:bodyPr>
          <a:lstStyle/>
          <a:p>
            <a:r>
              <a:rPr lang="fr-BE" sz="1400" dirty="0" smtClean="0"/>
              <a:t>Références bibliographiques</a:t>
            </a:r>
          </a:p>
          <a:p>
            <a:pPr lvl="0"/>
            <a:r>
              <a:rPr lang="fr-BE" sz="1400" dirty="0" err="1"/>
              <a:t>Vellutino</a:t>
            </a:r>
            <a:r>
              <a:rPr lang="fr-BE" sz="1400" dirty="0"/>
              <a:t>, F. R., &amp; </a:t>
            </a:r>
            <a:r>
              <a:rPr lang="fr-BE" sz="1400" dirty="0" err="1"/>
              <a:t>Scanlon</a:t>
            </a:r>
            <a:r>
              <a:rPr lang="fr-BE" sz="1400" dirty="0"/>
              <a:t>, D. M. (2002). The interactive </a:t>
            </a:r>
            <a:r>
              <a:rPr lang="fr-BE" sz="1400" dirty="0" err="1"/>
              <a:t>strategies</a:t>
            </a:r>
            <a:r>
              <a:rPr lang="fr-BE" sz="1400" dirty="0"/>
              <a:t> </a:t>
            </a:r>
            <a:r>
              <a:rPr lang="fr-BE" sz="1400" dirty="0" err="1"/>
              <a:t>approach</a:t>
            </a:r>
            <a:r>
              <a:rPr lang="fr-BE" sz="1400" dirty="0"/>
              <a:t> to </a:t>
            </a:r>
            <a:r>
              <a:rPr lang="fr-BE" sz="1400" dirty="0" err="1"/>
              <a:t>reading</a:t>
            </a:r>
            <a:r>
              <a:rPr lang="fr-BE" sz="1400" dirty="0"/>
              <a:t> intervention. </a:t>
            </a:r>
            <a:r>
              <a:rPr lang="fr-BE" sz="1400" dirty="0" err="1"/>
              <a:t>Contemporary</a:t>
            </a:r>
            <a:r>
              <a:rPr lang="fr-BE" sz="1400" dirty="0"/>
              <a:t> </a:t>
            </a:r>
            <a:r>
              <a:rPr lang="fr-BE" sz="1400" dirty="0" err="1"/>
              <a:t>Educational</a:t>
            </a:r>
            <a:r>
              <a:rPr lang="fr-BE" sz="1400" dirty="0"/>
              <a:t> Psychology, 27(4), 573–635.</a:t>
            </a:r>
          </a:p>
          <a:p>
            <a:pPr lvl="0"/>
            <a:r>
              <a:rPr lang="fr-BE" sz="1400" dirty="0"/>
              <a:t>Lefebvre, P.,  Trudeau, N. et Sutton, A. (2011) </a:t>
            </a:r>
            <a:r>
              <a:rPr lang="fr-BE" sz="1400" dirty="0" err="1" smtClean="0"/>
              <a:t>EnhanL</a:t>
            </a:r>
            <a:r>
              <a:rPr lang="fr-BE" sz="1400" dirty="0" smtClean="0"/>
              <a:t> </a:t>
            </a:r>
            <a:r>
              <a:rPr lang="fr-BE" sz="1400" dirty="0" err="1" smtClean="0"/>
              <a:t>cing</a:t>
            </a:r>
            <a:r>
              <a:rPr lang="fr-BE" sz="1400" dirty="0" smtClean="0"/>
              <a:t> </a:t>
            </a:r>
            <a:r>
              <a:rPr lang="fr-BE" sz="1400" dirty="0" err="1"/>
              <a:t>vocabulary</a:t>
            </a:r>
            <a:r>
              <a:rPr lang="fr-BE" sz="1400" dirty="0"/>
              <a:t>, </a:t>
            </a:r>
            <a:r>
              <a:rPr lang="fr-BE" sz="1400" dirty="0" err="1"/>
              <a:t>print</a:t>
            </a:r>
            <a:r>
              <a:rPr lang="fr-BE" sz="1400" dirty="0"/>
              <a:t> </a:t>
            </a:r>
            <a:r>
              <a:rPr lang="fr-BE" sz="1400" dirty="0" err="1"/>
              <a:t>awareness</a:t>
            </a:r>
            <a:r>
              <a:rPr lang="fr-BE" sz="1400" dirty="0"/>
              <a:t> and </a:t>
            </a:r>
            <a:r>
              <a:rPr lang="fr-BE" sz="1400" dirty="0" err="1"/>
              <a:t>phonological</a:t>
            </a:r>
            <a:r>
              <a:rPr lang="fr-BE" sz="1400" dirty="0"/>
              <a:t> </a:t>
            </a:r>
            <a:r>
              <a:rPr lang="fr-BE" sz="1400" dirty="0" err="1"/>
              <a:t>awareness</a:t>
            </a:r>
            <a:r>
              <a:rPr lang="fr-BE" sz="1400" dirty="0"/>
              <a:t> </a:t>
            </a:r>
            <a:r>
              <a:rPr lang="fr-BE" sz="1400" dirty="0" err="1"/>
              <a:t>through</a:t>
            </a:r>
            <a:r>
              <a:rPr lang="fr-BE" sz="1400" dirty="0"/>
              <a:t> </a:t>
            </a:r>
            <a:r>
              <a:rPr lang="fr-BE" sz="1400" dirty="0" err="1"/>
              <a:t>shared</a:t>
            </a:r>
            <a:r>
              <a:rPr lang="fr-BE" sz="1400" dirty="0"/>
              <a:t>  </a:t>
            </a:r>
            <a:r>
              <a:rPr lang="fr-BE" sz="1400" dirty="0" err="1"/>
              <a:t>storybook</a:t>
            </a:r>
            <a:r>
              <a:rPr lang="fr-BE" sz="1400" dirty="0"/>
              <a:t> </a:t>
            </a:r>
            <a:r>
              <a:rPr lang="fr-BE" sz="1400" dirty="0" err="1"/>
              <a:t>reading</a:t>
            </a:r>
            <a:r>
              <a:rPr lang="fr-BE" sz="1400" dirty="0"/>
              <a:t> </a:t>
            </a:r>
            <a:r>
              <a:rPr lang="fr-BE" sz="1400" dirty="0" err="1"/>
              <a:t>with</a:t>
            </a:r>
            <a:r>
              <a:rPr lang="fr-BE" sz="1400" dirty="0"/>
              <a:t> </a:t>
            </a:r>
            <a:r>
              <a:rPr lang="fr-BE" sz="1400" dirty="0" err="1"/>
              <a:t>low-income</a:t>
            </a:r>
            <a:r>
              <a:rPr lang="fr-BE" sz="1400" dirty="0"/>
              <a:t> </a:t>
            </a:r>
            <a:r>
              <a:rPr lang="fr-BE" sz="1400" dirty="0" err="1"/>
              <a:t>preschoolers</a:t>
            </a:r>
            <a:r>
              <a:rPr lang="fr-BE" sz="1400" dirty="0"/>
              <a:t>. Journal </a:t>
            </a:r>
            <a:r>
              <a:rPr lang="fr-BE" sz="1400" dirty="0" err="1"/>
              <a:t>og</a:t>
            </a:r>
            <a:r>
              <a:rPr lang="fr-BE" sz="1400" dirty="0"/>
              <a:t> </a:t>
            </a:r>
            <a:r>
              <a:rPr lang="fr-BE" sz="1400" dirty="0" err="1"/>
              <a:t>Early</a:t>
            </a:r>
            <a:r>
              <a:rPr lang="fr-BE" sz="1400" dirty="0"/>
              <a:t> </a:t>
            </a:r>
            <a:r>
              <a:rPr lang="fr-BE" sz="1400" dirty="0" err="1"/>
              <a:t>Childhood</a:t>
            </a:r>
            <a:r>
              <a:rPr lang="fr-BE" sz="1400" dirty="0"/>
              <a:t> </a:t>
            </a:r>
            <a:r>
              <a:rPr lang="fr-BE" sz="1400" dirty="0" err="1"/>
              <a:t>Literacy</a:t>
            </a:r>
            <a:r>
              <a:rPr lang="fr-BE" sz="1400" dirty="0"/>
              <a:t>, 11(4), 453-479. </a:t>
            </a:r>
          </a:p>
          <a:p>
            <a:pPr lvl="0"/>
            <a:r>
              <a:rPr lang="fr-BE" sz="1400" dirty="0" err="1" smtClean="0"/>
              <a:t>Brissiaud</a:t>
            </a:r>
            <a:r>
              <a:rPr lang="fr-BE" sz="1400" dirty="0"/>
              <a:t>, R. (1989). Comment les enfants apprennent à calculer: Le rôle du langage, des représentations figurées et du calcul dans la conceptualisation des nombres. RETZ.</a:t>
            </a:r>
          </a:p>
          <a:p>
            <a:pPr lvl="0"/>
            <a:r>
              <a:rPr lang="fr-BE" sz="1400" dirty="0"/>
              <a:t>Noël, M.-P. (2005). </a:t>
            </a:r>
            <a:r>
              <a:rPr lang="fr-BE" sz="1400" dirty="0" err="1"/>
              <a:t>Finger</a:t>
            </a:r>
            <a:r>
              <a:rPr lang="fr-BE" sz="1400" dirty="0"/>
              <a:t> </a:t>
            </a:r>
            <a:r>
              <a:rPr lang="fr-BE" sz="1400" dirty="0" err="1"/>
              <a:t>gnosia</a:t>
            </a:r>
            <a:r>
              <a:rPr lang="fr-BE" sz="1400" dirty="0"/>
              <a:t>: a </a:t>
            </a:r>
            <a:r>
              <a:rPr lang="fr-BE" sz="1400" dirty="0" err="1"/>
              <a:t>predictor</a:t>
            </a:r>
            <a:r>
              <a:rPr lang="fr-BE" sz="1400" dirty="0"/>
              <a:t> of </a:t>
            </a:r>
            <a:r>
              <a:rPr lang="fr-BE" sz="1400" dirty="0" err="1"/>
              <a:t>numerical</a:t>
            </a:r>
            <a:r>
              <a:rPr lang="fr-BE" sz="1400" dirty="0"/>
              <a:t> </a:t>
            </a:r>
            <a:r>
              <a:rPr lang="fr-BE" sz="1400" dirty="0" err="1"/>
              <a:t>abilities</a:t>
            </a:r>
            <a:r>
              <a:rPr lang="fr-BE" sz="1400" dirty="0"/>
              <a:t> in </a:t>
            </a:r>
            <a:r>
              <a:rPr lang="fr-BE" sz="1400" dirty="0" err="1"/>
              <a:t>children</a:t>
            </a:r>
            <a:r>
              <a:rPr lang="fr-BE" sz="1400" dirty="0"/>
              <a:t>? Child </a:t>
            </a:r>
            <a:r>
              <a:rPr lang="fr-BE" sz="1400" dirty="0" err="1"/>
              <a:t>Neuropsychology</a:t>
            </a:r>
            <a:r>
              <a:rPr lang="fr-BE" sz="1400" dirty="0"/>
              <a:t>, 11(5), 413–430.</a:t>
            </a:r>
          </a:p>
          <a:p>
            <a:pPr lvl="0"/>
            <a:r>
              <a:rPr lang="fr-BE" sz="1400" dirty="0" err="1"/>
              <a:t>Roesch</a:t>
            </a:r>
            <a:r>
              <a:rPr lang="fr-BE" sz="1400" dirty="0"/>
              <a:t>, S., &amp; </a:t>
            </a:r>
            <a:r>
              <a:rPr lang="fr-BE" sz="1400" dirty="0" err="1"/>
              <a:t>Moeller</a:t>
            </a:r>
            <a:r>
              <a:rPr lang="fr-BE" sz="1400" dirty="0"/>
              <a:t>, K. (2015). </a:t>
            </a:r>
            <a:r>
              <a:rPr lang="fr-BE" sz="1400" dirty="0" err="1"/>
              <a:t>Considering</a:t>
            </a:r>
            <a:r>
              <a:rPr lang="fr-BE" sz="1400" dirty="0"/>
              <a:t> digits in a </a:t>
            </a:r>
            <a:r>
              <a:rPr lang="fr-BE" sz="1400" dirty="0" err="1"/>
              <a:t>current</a:t>
            </a:r>
            <a:r>
              <a:rPr lang="fr-BE" sz="1400" dirty="0"/>
              <a:t> model of </a:t>
            </a:r>
            <a:r>
              <a:rPr lang="fr-BE" sz="1400" dirty="0" err="1"/>
              <a:t>numerical</a:t>
            </a:r>
            <a:r>
              <a:rPr lang="fr-BE" sz="1400" dirty="0"/>
              <a:t> </a:t>
            </a:r>
            <a:r>
              <a:rPr lang="fr-BE" sz="1400" dirty="0" err="1"/>
              <a:t>development</a:t>
            </a:r>
            <a:r>
              <a:rPr lang="fr-BE" sz="1400" dirty="0"/>
              <a:t>. </a:t>
            </a:r>
            <a:r>
              <a:rPr lang="fr-BE" sz="1400" dirty="0" err="1"/>
              <a:t>Frontiers</a:t>
            </a:r>
            <a:r>
              <a:rPr lang="fr-BE" sz="1400" dirty="0"/>
              <a:t> in </a:t>
            </a:r>
            <a:r>
              <a:rPr lang="fr-BE" sz="1400" dirty="0" err="1"/>
              <a:t>human</a:t>
            </a:r>
            <a:r>
              <a:rPr lang="fr-BE" sz="1400" dirty="0"/>
              <a:t> neuroscience, 8. Consulté à l’adresse </a:t>
            </a:r>
            <a:r>
              <a:rPr lang="fr-BE" sz="1400" u="sng" dirty="0">
                <a:hlinkClick r:id="rId21"/>
              </a:rPr>
              <a:t>http://www.ncbi.nlm.nih.gov/pmc/articles/PMC4292462/</a:t>
            </a:r>
            <a:endParaRPr lang="fr-BE" sz="1400" dirty="0"/>
          </a:p>
          <a:p>
            <a:pPr lvl="0"/>
            <a:r>
              <a:rPr lang="fr-BE" sz="1400" dirty="0"/>
              <a:t>Wiese, H. (2003). </a:t>
            </a:r>
            <a:r>
              <a:rPr lang="fr-BE" sz="1400" dirty="0" err="1"/>
              <a:t>Iconic</a:t>
            </a:r>
            <a:r>
              <a:rPr lang="fr-BE" sz="1400" dirty="0"/>
              <a:t> and non-</a:t>
            </a:r>
            <a:r>
              <a:rPr lang="fr-BE" sz="1400" dirty="0" err="1"/>
              <a:t>iconic</a:t>
            </a:r>
            <a:r>
              <a:rPr lang="fr-BE" sz="1400" dirty="0"/>
              <a:t> stages in </a:t>
            </a:r>
            <a:r>
              <a:rPr lang="fr-BE" sz="1400" dirty="0" err="1"/>
              <a:t>number</a:t>
            </a:r>
            <a:r>
              <a:rPr lang="fr-BE" sz="1400" dirty="0"/>
              <a:t> </a:t>
            </a:r>
            <a:r>
              <a:rPr lang="fr-BE" sz="1400" dirty="0" err="1"/>
              <a:t>development</a:t>
            </a:r>
            <a:r>
              <a:rPr lang="fr-BE" sz="1400" dirty="0"/>
              <a:t>: the </a:t>
            </a:r>
            <a:r>
              <a:rPr lang="fr-BE" sz="1400" dirty="0" err="1"/>
              <a:t>role</a:t>
            </a:r>
            <a:r>
              <a:rPr lang="fr-BE" sz="1400" dirty="0"/>
              <a:t> of </a:t>
            </a:r>
            <a:r>
              <a:rPr lang="fr-BE" sz="1400" dirty="0" err="1"/>
              <a:t>language</a:t>
            </a:r>
            <a:r>
              <a:rPr lang="fr-BE" sz="1400" dirty="0"/>
              <a:t>. Trends in cognitive sciences, 7(9), 385–390</a:t>
            </a:r>
            <a:r>
              <a:rPr lang="fr-BE" sz="1600" dirty="0" smtClean="0"/>
              <a:t>.</a:t>
            </a:r>
            <a:endParaRPr lang="fr-BE" sz="1600" dirty="0"/>
          </a:p>
        </p:txBody>
      </p:sp>
      <p:graphicFrame>
        <p:nvGraphicFramePr>
          <p:cNvPr id="288" name="Graphique 287"/>
          <p:cNvGraphicFramePr>
            <a:graphicFrameLocks/>
          </p:cNvGraphicFramePr>
          <p:nvPr>
            <p:extLst>
              <p:ext uri="{D42A27DB-BD31-4B8C-83A1-F6EECF244321}">
                <p14:modId xmlns:p14="http://schemas.microsoft.com/office/powerpoint/2010/main" val="1278933659"/>
              </p:ext>
            </p:extLst>
          </p:nvPr>
        </p:nvGraphicFramePr>
        <p:xfrm>
          <a:off x="922435" y="26216691"/>
          <a:ext cx="7200000" cy="4320000"/>
        </p:xfrm>
        <a:graphic>
          <a:graphicData uri="http://schemas.openxmlformats.org/drawingml/2006/chart">
            <c:chart xmlns:c="http://schemas.openxmlformats.org/drawingml/2006/chart" xmlns:r="http://schemas.openxmlformats.org/officeDocument/2006/relationships" r:id="rId22"/>
          </a:graphicData>
        </a:graphic>
      </p:graphicFrame>
      <p:sp>
        <p:nvSpPr>
          <p:cNvPr id="52" name="Parenthèse ouvrante 51"/>
          <p:cNvSpPr/>
          <p:nvPr/>
        </p:nvSpPr>
        <p:spPr>
          <a:xfrm rot="5400000">
            <a:off x="3797939" y="26306564"/>
            <a:ext cx="256847" cy="17912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89" name="Parenthèse ouvrante 288"/>
          <p:cNvSpPr/>
          <p:nvPr/>
        </p:nvSpPr>
        <p:spPr>
          <a:xfrm rot="5400000">
            <a:off x="4904775" y="24810975"/>
            <a:ext cx="248184" cy="43805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3" name="ZoneTexte 52"/>
          <p:cNvSpPr txBox="1"/>
          <p:nvPr/>
        </p:nvSpPr>
        <p:spPr>
          <a:xfrm>
            <a:off x="4821993" y="26536343"/>
            <a:ext cx="574709" cy="400110"/>
          </a:xfrm>
          <a:prstGeom prst="rect">
            <a:avLst/>
          </a:prstGeom>
          <a:noFill/>
        </p:spPr>
        <p:txBody>
          <a:bodyPr wrap="square" rtlCol="0">
            <a:spAutoFit/>
          </a:bodyPr>
          <a:lstStyle/>
          <a:p>
            <a:r>
              <a:rPr lang="fr-BE" sz="2000" b="1" dirty="0">
                <a:solidFill>
                  <a:srgbClr val="FF0000"/>
                </a:solidFill>
              </a:rPr>
              <a:t>*</a:t>
            </a:r>
          </a:p>
        </p:txBody>
      </p:sp>
      <p:sp>
        <p:nvSpPr>
          <p:cNvPr id="290" name="ZoneTexte 289"/>
          <p:cNvSpPr txBox="1"/>
          <p:nvPr/>
        </p:nvSpPr>
        <p:spPr>
          <a:xfrm>
            <a:off x="3792321" y="26847883"/>
            <a:ext cx="574709" cy="400110"/>
          </a:xfrm>
          <a:prstGeom prst="rect">
            <a:avLst/>
          </a:prstGeom>
          <a:noFill/>
        </p:spPr>
        <p:txBody>
          <a:bodyPr wrap="square" rtlCol="0">
            <a:spAutoFit/>
          </a:bodyPr>
          <a:lstStyle/>
          <a:p>
            <a:r>
              <a:rPr lang="fr-BE" sz="2000" b="1" dirty="0">
                <a:solidFill>
                  <a:srgbClr val="FF0000"/>
                </a:solidFill>
              </a:rPr>
              <a:t>*</a:t>
            </a:r>
          </a:p>
        </p:txBody>
      </p:sp>
      <p:graphicFrame>
        <p:nvGraphicFramePr>
          <p:cNvPr id="291" name="Graphique 290"/>
          <p:cNvGraphicFramePr>
            <a:graphicFrameLocks/>
          </p:cNvGraphicFramePr>
          <p:nvPr>
            <p:extLst>
              <p:ext uri="{D42A27DB-BD31-4B8C-83A1-F6EECF244321}">
                <p14:modId xmlns:p14="http://schemas.microsoft.com/office/powerpoint/2010/main" val="2609055189"/>
              </p:ext>
            </p:extLst>
          </p:nvPr>
        </p:nvGraphicFramePr>
        <p:xfrm>
          <a:off x="772167" y="31930298"/>
          <a:ext cx="7200000" cy="43200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92" name="Graphique 291"/>
          <p:cNvGraphicFramePr>
            <a:graphicFrameLocks/>
          </p:cNvGraphicFramePr>
          <p:nvPr>
            <p:extLst>
              <p:ext uri="{D42A27DB-BD31-4B8C-83A1-F6EECF244321}">
                <p14:modId xmlns:p14="http://schemas.microsoft.com/office/powerpoint/2010/main" val="3580761069"/>
              </p:ext>
            </p:extLst>
          </p:nvPr>
        </p:nvGraphicFramePr>
        <p:xfrm>
          <a:off x="9355618" y="26216691"/>
          <a:ext cx="7200000" cy="43200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97" name="Graphique 296"/>
          <p:cNvGraphicFramePr>
            <a:graphicFrameLocks/>
          </p:cNvGraphicFramePr>
          <p:nvPr>
            <p:extLst>
              <p:ext uri="{D42A27DB-BD31-4B8C-83A1-F6EECF244321}">
                <p14:modId xmlns:p14="http://schemas.microsoft.com/office/powerpoint/2010/main" val="2637610883"/>
              </p:ext>
            </p:extLst>
          </p:nvPr>
        </p:nvGraphicFramePr>
        <p:xfrm>
          <a:off x="9383627" y="31977331"/>
          <a:ext cx="7200000" cy="4320000"/>
        </p:xfrm>
        <a:graphic>
          <a:graphicData uri="http://schemas.openxmlformats.org/drawingml/2006/chart">
            <c:chart xmlns:c="http://schemas.openxmlformats.org/drawingml/2006/chart" xmlns:r="http://schemas.openxmlformats.org/officeDocument/2006/relationships" r:id="rId25"/>
          </a:graphicData>
        </a:graphic>
      </p:graphicFrame>
      <p:sp>
        <p:nvSpPr>
          <p:cNvPr id="306" name="Parenthèse ouvrante 305"/>
          <p:cNvSpPr/>
          <p:nvPr/>
        </p:nvSpPr>
        <p:spPr>
          <a:xfrm rot="5400000">
            <a:off x="12361137" y="31721446"/>
            <a:ext cx="256847" cy="17912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07" name="Parenthèse ouvrante 306"/>
          <p:cNvSpPr/>
          <p:nvPr/>
        </p:nvSpPr>
        <p:spPr>
          <a:xfrm rot="5400000">
            <a:off x="13467973" y="30225857"/>
            <a:ext cx="248184" cy="43805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08" name="ZoneTexte 307"/>
          <p:cNvSpPr txBox="1"/>
          <p:nvPr/>
        </p:nvSpPr>
        <p:spPr>
          <a:xfrm>
            <a:off x="13385191" y="31951225"/>
            <a:ext cx="574709" cy="400110"/>
          </a:xfrm>
          <a:prstGeom prst="rect">
            <a:avLst/>
          </a:prstGeom>
          <a:noFill/>
        </p:spPr>
        <p:txBody>
          <a:bodyPr wrap="square" rtlCol="0">
            <a:spAutoFit/>
          </a:bodyPr>
          <a:lstStyle/>
          <a:p>
            <a:r>
              <a:rPr lang="fr-BE" sz="2000" b="1" dirty="0">
                <a:solidFill>
                  <a:srgbClr val="FF0000"/>
                </a:solidFill>
              </a:rPr>
              <a:t>*</a:t>
            </a:r>
          </a:p>
        </p:txBody>
      </p:sp>
      <p:sp>
        <p:nvSpPr>
          <p:cNvPr id="309" name="ZoneTexte 308"/>
          <p:cNvSpPr txBox="1"/>
          <p:nvPr/>
        </p:nvSpPr>
        <p:spPr>
          <a:xfrm>
            <a:off x="12355519" y="32262765"/>
            <a:ext cx="574709" cy="400110"/>
          </a:xfrm>
          <a:prstGeom prst="rect">
            <a:avLst/>
          </a:prstGeom>
          <a:noFill/>
        </p:spPr>
        <p:txBody>
          <a:bodyPr wrap="square" rtlCol="0">
            <a:spAutoFit/>
          </a:bodyPr>
          <a:lstStyle/>
          <a:p>
            <a:r>
              <a:rPr lang="fr-BE" sz="2000" b="1" dirty="0">
                <a:solidFill>
                  <a:srgbClr val="FF0000"/>
                </a:solidFill>
              </a:rPr>
              <a:t>*</a:t>
            </a:r>
          </a:p>
        </p:txBody>
      </p:sp>
      <p:graphicFrame>
        <p:nvGraphicFramePr>
          <p:cNvPr id="310" name="Graphique 309"/>
          <p:cNvGraphicFramePr>
            <a:graphicFrameLocks/>
          </p:cNvGraphicFramePr>
          <p:nvPr>
            <p:extLst>
              <p:ext uri="{D42A27DB-BD31-4B8C-83A1-F6EECF244321}">
                <p14:modId xmlns:p14="http://schemas.microsoft.com/office/powerpoint/2010/main" val="1118468145"/>
              </p:ext>
            </p:extLst>
          </p:nvPr>
        </p:nvGraphicFramePr>
        <p:xfrm>
          <a:off x="9398391" y="37246300"/>
          <a:ext cx="7200000" cy="4320000"/>
        </p:xfrm>
        <a:graphic>
          <a:graphicData uri="http://schemas.openxmlformats.org/drawingml/2006/chart">
            <c:chart xmlns:c="http://schemas.openxmlformats.org/drawingml/2006/chart" xmlns:r="http://schemas.openxmlformats.org/officeDocument/2006/relationships" r:id="rId26"/>
          </a:graphicData>
        </a:graphic>
      </p:graphicFrame>
      <p:sp>
        <p:nvSpPr>
          <p:cNvPr id="311" name="Parenthèse ouvrante 310"/>
          <p:cNvSpPr/>
          <p:nvPr/>
        </p:nvSpPr>
        <p:spPr>
          <a:xfrm rot="5400000">
            <a:off x="12493210" y="36917275"/>
            <a:ext cx="256847" cy="17912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2" name="Parenthèse ouvrante 311"/>
          <p:cNvSpPr/>
          <p:nvPr/>
        </p:nvSpPr>
        <p:spPr>
          <a:xfrm rot="5400000">
            <a:off x="13600046" y="35421686"/>
            <a:ext cx="248184" cy="43805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3" name="ZoneTexte 312"/>
          <p:cNvSpPr txBox="1"/>
          <p:nvPr/>
        </p:nvSpPr>
        <p:spPr>
          <a:xfrm>
            <a:off x="13517264" y="37147054"/>
            <a:ext cx="574709" cy="400110"/>
          </a:xfrm>
          <a:prstGeom prst="rect">
            <a:avLst/>
          </a:prstGeom>
          <a:noFill/>
        </p:spPr>
        <p:txBody>
          <a:bodyPr wrap="square" rtlCol="0">
            <a:spAutoFit/>
          </a:bodyPr>
          <a:lstStyle/>
          <a:p>
            <a:r>
              <a:rPr lang="fr-BE" sz="2000" b="1" dirty="0">
                <a:solidFill>
                  <a:srgbClr val="FF0000"/>
                </a:solidFill>
              </a:rPr>
              <a:t>*</a:t>
            </a:r>
          </a:p>
        </p:txBody>
      </p:sp>
      <p:sp>
        <p:nvSpPr>
          <p:cNvPr id="314" name="ZoneTexte 313"/>
          <p:cNvSpPr txBox="1"/>
          <p:nvPr/>
        </p:nvSpPr>
        <p:spPr>
          <a:xfrm>
            <a:off x="12487592" y="37458594"/>
            <a:ext cx="574709" cy="400110"/>
          </a:xfrm>
          <a:prstGeom prst="rect">
            <a:avLst/>
          </a:prstGeom>
          <a:noFill/>
        </p:spPr>
        <p:txBody>
          <a:bodyPr wrap="square" rtlCol="0">
            <a:spAutoFit/>
          </a:bodyPr>
          <a:lstStyle/>
          <a:p>
            <a:r>
              <a:rPr lang="fr-BE" sz="2000" b="1" dirty="0">
                <a:solidFill>
                  <a:srgbClr val="FF0000"/>
                </a:solidFill>
              </a:rPr>
              <a:t>*</a:t>
            </a:r>
          </a:p>
        </p:txBody>
      </p:sp>
      <p:graphicFrame>
        <p:nvGraphicFramePr>
          <p:cNvPr id="315" name="Graphique 314"/>
          <p:cNvGraphicFramePr>
            <a:graphicFrameLocks/>
          </p:cNvGraphicFramePr>
          <p:nvPr>
            <p:extLst>
              <p:ext uri="{D42A27DB-BD31-4B8C-83A1-F6EECF244321}">
                <p14:modId xmlns:p14="http://schemas.microsoft.com/office/powerpoint/2010/main" val="2612285755"/>
              </p:ext>
            </p:extLst>
          </p:nvPr>
        </p:nvGraphicFramePr>
        <p:xfrm>
          <a:off x="772167" y="37181670"/>
          <a:ext cx="7200000" cy="432000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316" name="Graphique 315"/>
          <p:cNvGraphicFramePr>
            <a:graphicFrameLocks/>
          </p:cNvGraphicFramePr>
          <p:nvPr>
            <p:extLst>
              <p:ext uri="{D42A27DB-BD31-4B8C-83A1-F6EECF244321}">
                <p14:modId xmlns:p14="http://schemas.microsoft.com/office/powerpoint/2010/main" val="3717685036"/>
              </p:ext>
            </p:extLst>
          </p:nvPr>
        </p:nvGraphicFramePr>
        <p:xfrm>
          <a:off x="19936603" y="26277744"/>
          <a:ext cx="7200000" cy="4320000"/>
        </p:xfrm>
        <a:graphic>
          <a:graphicData uri="http://schemas.openxmlformats.org/drawingml/2006/chart">
            <c:chart xmlns:c="http://schemas.openxmlformats.org/drawingml/2006/chart" xmlns:r="http://schemas.openxmlformats.org/officeDocument/2006/relationships" r:id="rId28"/>
          </a:graphicData>
        </a:graphic>
      </p:graphicFrame>
      <p:sp>
        <p:nvSpPr>
          <p:cNvPr id="317" name="Parenthèse ouvrante 316"/>
          <p:cNvSpPr/>
          <p:nvPr/>
        </p:nvSpPr>
        <p:spPr>
          <a:xfrm rot="5400000">
            <a:off x="22755046" y="27232966"/>
            <a:ext cx="256847" cy="17912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8" name="Parenthèse ouvrante 317"/>
          <p:cNvSpPr/>
          <p:nvPr/>
        </p:nvSpPr>
        <p:spPr>
          <a:xfrm rot="5400000">
            <a:off x="23861882" y="25737377"/>
            <a:ext cx="248184" cy="4380560"/>
          </a:xfrm>
          <a:prstGeom prst="leftBracket">
            <a:avLst>
              <a:gd name="adj" fmla="val 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19" name="ZoneTexte 318"/>
          <p:cNvSpPr txBox="1"/>
          <p:nvPr/>
        </p:nvSpPr>
        <p:spPr>
          <a:xfrm>
            <a:off x="23779100" y="27462745"/>
            <a:ext cx="574709" cy="400110"/>
          </a:xfrm>
          <a:prstGeom prst="rect">
            <a:avLst/>
          </a:prstGeom>
          <a:noFill/>
        </p:spPr>
        <p:txBody>
          <a:bodyPr wrap="square" rtlCol="0">
            <a:spAutoFit/>
          </a:bodyPr>
          <a:lstStyle/>
          <a:p>
            <a:r>
              <a:rPr lang="fr-BE" sz="2000" b="1" dirty="0">
                <a:solidFill>
                  <a:srgbClr val="FF0000"/>
                </a:solidFill>
              </a:rPr>
              <a:t>*</a:t>
            </a:r>
          </a:p>
        </p:txBody>
      </p:sp>
      <p:sp>
        <p:nvSpPr>
          <p:cNvPr id="320" name="ZoneTexte 319"/>
          <p:cNvSpPr txBox="1"/>
          <p:nvPr/>
        </p:nvSpPr>
        <p:spPr>
          <a:xfrm>
            <a:off x="22749428" y="27774285"/>
            <a:ext cx="574709" cy="400110"/>
          </a:xfrm>
          <a:prstGeom prst="rect">
            <a:avLst/>
          </a:prstGeom>
          <a:noFill/>
        </p:spPr>
        <p:txBody>
          <a:bodyPr wrap="square" rtlCol="0">
            <a:spAutoFit/>
          </a:bodyPr>
          <a:lstStyle/>
          <a:p>
            <a:r>
              <a:rPr lang="fr-BE" sz="2000" b="1" dirty="0">
                <a:solidFill>
                  <a:srgbClr val="FF0000"/>
                </a:solidFill>
              </a:rPr>
              <a:t>*</a:t>
            </a:r>
          </a:p>
        </p:txBody>
      </p:sp>
      <p:sp>
        <p:nvSpPr>
          <p:cNvPr id="54" name="ZoneTexte 53"/>
          <p:cNvSpPr txBox="1"/>
          <p:nvPr/>
        </p:nvSpPr>
        <p:spPr>
          <a:xfrm>
            <a:off x="17632665" y="32145329"/>
            <a:ext cx="12098728" cy="5509200"/>
          </a:xfrm>
          <a:prstGeom prst="rect">
            <a:avLst/>
          </a:prstGeom>
          <a:noFill/>
        </p:spPr>
        <p:txBody>
          <a:bodyPr wrap="square" rtlCol="0">
            <a:spAutoFit/>
          </a:bodyPr>
          <a:lstStyle/>
          <a:p>
            <a:endParaRPr lang="fr-BE" sz="3200" dirty="0"/>
          </a:p>
          <a:p>
            <a:r>
              <a:rPr lang="fr-BE" sz="3200" b="1" u="sng" dirty="0" smtClean="0"/>
              <a:t>EFFICACITE &amp; SPECIFICITE</a:t>
            </a:r>
            <a:r>
              <a:rPr lang="fr-BE" sz="3200" dirty="0" smtClean="0"/>
              <a:t> </a:t>
            </a:r>
            <a:r>
              <a:rPr lang="fr-BE" sz="3200" dirty="0" smtClean="0"/>
              <a:t>: les enfants participant à cet entrainement ont significativement plus progressé que les enfants ayant suivi les autres interventions (lectures partagées ou </a:t>
            </a:r>
            <a:r>
              <a:rPr lang="fr-BE" sz="3200" dirty="0" err="1" smtClean="0"/>
              <a:t>psychmotricité</a:t>
            </a:r>
            <a:r>
              <a:rPr lang="fr-BE" sz="3200" dirty="0" smtClean="0"/>
              <a:t>), particulièrement dans l’accès au sens du nombre par le traitement de configurations digitales.</a:t>
            </a:r>
          </a:p>
          <a:p>
            <a:endParaRPr lang="fr-BE" sz="3200" dirty="0"/>
          </a:p>
          <a:p>
            <a:r>
              <a:rPr lang="fr-BE" sz="3200" b="1" u="sng" dirty="0" smtClean="0"/>
              <a:t>TRANSFERT</a:t>
            </a:r>
            <a:r>
              <a:rPr lang="fr-BE" sz="3200" dirty="0" smtClean="0"/>
              <a:t> : Cet entrainement numérique semble permettre aux enfants de développer des compétences arithmétiques de base (sans que cela n’ait jamais été travaillé)</a:t>
            </a:r>
          </a:p>
          <a:p>
            <a:endParaRPr lang="fr-BE" sz="3200" dirty="0" smtClean="0"/>
          </a:p>
        </p:txBody>
      </p:sp>
      <p:sp>
        <p:nvSpPr>
          <p:cNvPr id="55" name="ZoneTexte 54"/>
          <p:cNvSpPr txBox="1"/>
          <p:nvPr/>
        </p:nvSpPr>
        <p:spPr>
          <a:xfrm>
            <a:off x="19711752" y="17333946"/>
            <a:ext cx="991007" cy="523220"/>
          </a:xfrm>
          <a:prstGeom prst="rect">
            <a:avLst/>
          </a:prstGeom>
          <a:noFill/>
        </p:spPr>
        <p:txBody>
          <a:bodyPr wrap="square" rtlCol="0">
            <a:spAutoFit/>
          </a:bodyPr>
          <a:lstStyle/>
          <a:p>
            <a:pPr algn="ctr"/>
            <a:r>
              <a:rPr lang="fr-BE" sz="2800" dirty="0" smtClean="0"/>
              <a:t>VS.</a:t>
            </a:r>
            <a:endParaRPr lang="fr-BE" sz="2800" dirty="0"/>
          </a:p>
        </p:txBody>
      </p:sp>
      <p:sp>
        <p:nvSpPr>
          <p:cNvPr id="321" name="ZoneTexte 320"/>
          <p:cNvSpPr txBox="1"/>
          <p:nvPr/>
        </p:nvSpPr>
        <p:spPr>
          <a:xfrm>
            <a:off x="23450530" y="17404551"/>
            <a:ext cx="991007" cy="523220"/>
          </a:xfrm>
          <a:prstGeom prst="rect">
            <a:avLst/>
          </a:prstGeom>
          <a:noFill/>
        </p:spPr>
        <p:txBody>
          <a:bodyPr wrap="square" rtlCol="0">
            <a:spAutoFit/>
          </a:bodyPr>
          <a:lstStyle/>
          <a:p>
            <a:pPr algn="ctr"/>
            <a:r>
              <a:rPr lang="fr-BE" sz="2800" dirty="0" smtClean="0"/>
              <a:t>VS.</a:t>
            </a:r>
            <a:endParaRPr lang="fr-BE" sz="2800" dirty="0"/>
          </a:p>
        </p:txBody>
      </p:sp>
    </p:spTree>
    <p:extLst>
      <p:ext uri="{BB962C8B-B14F-4D97-AF65-F5344CB8AC3E}">
        <p14:creationId xmlns:p14="http://schemas.microsoft.com/office/powerpoint/2010/main" val="43606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25688</TotalTime>
  <Words>872</Words>
  <Application>Microsoft Office PowerPoint</Application>
  <PresentationFormat>Personnalisé</PresentationFormat>
  <Paragraphs>135</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Times New Roman</vt:lpstr>
      <vt:lpstr>Thème Office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Line Vossius</dc:creator>
  <cp:lastModifiedBy>Line Vossius</cp:lastModifiedBy>
  <cp:revision>155</cp:revision>
  <dcterms:created xsi:type="dcterms:W3CDTF">2016-06-01T09:17:51Z</dcterms:created>
  <dcterms:modified xsi:type="dcterms:W3CDTF">2018-05-22T09:28:12Z</dcterms:modified>
</cp:coreProperties>
</file>