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"/>
  </p:handoutMasterIdLst>
  <p:sldIdLst>
    <p:sldId id="273" r:id="rId2"/>
  </p:sldIdLst>
  <p:sldSz cx="21383625" cy="30275213"/>
  <p:notesSz cx="7010400" cy="9296400"/>
  <p:defaultTextStyle>
    <a:defPPr>
      <a:defRPr lang="fr-FR"/>
    </a:defPPr>
    <a:lvl1pPr marL="0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1pPr>
    <a:lvl2pPr marL="1475933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2pPr>
    <a:lvl3pPr marL="2951866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3pPr>
    <a:lvl4pPr marL="4427799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4pPr>
    <a:lvl5pPr marL="5903732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5pPr>
    <a:lvl6pPr marL="7379665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6pPr>
    <a:lvl7pPr marL="8855598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7pPr>
    <a:lvl8pPr marL="10331531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8pPr>
    <a:lvl9pPr marL="11807464" algn="l" defTabSz="1475933" rtl="0" eaLnBrk="1" latinLnBrk="0" hangingPunct="1">
      <a:defRPr sz="5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8AA00"/>
    <a:srgbClr val="C6C0B4"/>
    <a:srgbClr val="F07F3C"/>
    <a:srgbClr val="F1F1F0"/>
    <a:srgbClr val="006972"/>
    <a:srgbClr val="00707F"/>
    <a:srgbClr val="5FA4B0"/>
    <a:srgbClr val="175865"/>
    <a:srgbClr val="5B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>
        <p:scale>
          <a:sx n="50" d="100"/>
          <a:sy n="50" d="100"/>
        </p:scale>
        <p:origin x="-474" y="-5808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D2375FD1-5E51-4CFB-BA71-3B2A79E45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579" cy="465758"/>
          </a:xfrm>
          <a:prstGeom prst="rect">
            <a:avLst/>
          </a:prstGeom>
        </p:spPr>
        <p:txBody>
          <a:bodyPr vert="horz" lIns="85990" tIns="42995" rIns="85990" bIns="42995" rtlCol="0"/>
          <a:lstStyle>
            <a:lvl1pPr algn="l">
              <a:defRPr sz="11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466C1D0-0557-48AB-9136-7D12796EF9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255" y="0"/>
            <a:ext cx="3037578" cy="465758"/>
          </a:xfrm>
          <a:prstGeom prst="rect">
            <a:avLst/>
          </a:prstGeom>
        </p:spPr>
        <p:txBody>
          <a:bodyPr vert="horz" lIns="85990" tIns="42995" rIns="85990" bIns="42995" rtlCol="0"/>
          <a:lstStyle>
            <a:lvl1pPr algn="r">
              <a:defRPr sz="1100"/>
            </a:lvl1pPr>
          </a:lstStyle>
          <a:p>
            <a:fld id="{0AAA54CB-7EE3-40D4-ACE7-82BA9E4DF850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88774DD-9FD5-4BCB-B5D7-E8A7BF0A5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643"/>
            <a:ext cx="3037579" cy="465758"/>
          </a:xfrm>
          <a:prstGeom prst="rect">
            <a:avLst/>
          </a:prstGeom>
        </p:spPr>
        <p:txBody>
          <a:bodyPr vert="horz" lIns="85990" tIns="42995" rIns="85990" bIns="42995" rtlCol="0" anchor="b"/>
          <a:lstStyle>
            <a:lvl1pPr algn="l">
              <a:defRPr sz="11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26389CF-BF5D-4ADD-A775-0091AA211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255" y="8830643"/>
            <a:ext cx="3037578" cy="465758"/>
          </a:xfrm>
          <a:prstGeom prst="rect">
            <a:avLst/>
          </a:prstGeom>
        </p:spPr>
        <p:txBody>
          <a:bodyPr vert="horz" lIns="85990" tIns="42995" rIns="85990" bIns="42995" rtlCol="0" anchor="b"/>
          <a:lstStyle>
            <a:lvl1pPr algn="r">
              <a:defRPr sz="1100"/>
            </a:lvl1pPr>
          </a:lstStyle>
          <a:p>
            <a:fld id="{962029BB-11B7-49F3-A07C-C1FC20E0C6C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87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S4038_ULiege-place du 20 Août-bâtiment-exterieur-OM-2017 (3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167" y="0"/>
            <a:ext cx="21383625" cy="30275213"/>
          </a:xfrm>
          <a:prstGeom prst="rect">
            <a:avLst/>
          </a:prstGeom>
        </p:spPr>
      </p:pic>
      <p:sp>
        <p:nvSpPr>
          <p:cNvPr id="11" name="Triangle rectangle 10"/>
          <p:cNvSpPr/>
          <p:nvPr/>
        </p:nvSpPr>
        <p:spPr>
          <a:xfrm rot="10800000" flipV="1">
            <a:off x="5728950" y="12478864"/>
            <a:ext cx="16332006" cy="1021180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7" name="Triangle rectangle 6"/>
          <p:cNvSpPr/>
          <p:nvPr/>
        </p:nvSpPr>
        <p:spPr>
          <a:xfrm>
            <a:off x="0" y="11849643"/>
            <a:ext cx="19419554" cy="11213015"/>
          </a:xfrm>
          <a:prstGeom prst="rtTriangle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10" name="Triangle rectangle 9"/>
          <p:cNvSpPr/>
          <p:nvPr/>
        </p:nvSpPr>
        <p:spPr>
          <a:xfrm rot="10800000" flipH="1">
            <a:off x="-3759665" y="-840804"/>
            <a:ext cx="16333200" cy="1021180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pic>
        <p:nvPicPr>
          <p:cNvPr id="3" name="Image 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924" y="1312025"/>
            <a:ext cx="414337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6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6" userDrawn="1">
          <p15:clr>
            <a:srgbClr val="FBAE40"/>
          </p15:clr>
        </p15:guide>
        <p15:guide id="2" pos="67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6" name="Image 5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304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183" y="1205402"/>
            <a:ext cx="6236891" cy="5129967"/>
          </a:xfrm>
        </p:spPr>
        <p:txBody>
          <a:bodyPr anchor="b"/>
          <a:lstStyle>
            <a:lvl1pPr algn="l">
              <a:defRPr sz="467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70657" y="1205404"/>
            <a:ext cx="10722150" cy="25839056"/>
          </a:xfrm>
        </p:spPr>
        <p:txBody>
          <a:bodyPr/>
          <a:lstStyle>
            <a:lvl1pPr>
              <a:buSzPct val="70000"/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9182" y="6335371"/>
            <a:ext cx="6236893" cy="20709089"/>
          </a:xfrm>
        </p:spPr>
        <p:txBody>
          <a:bodyPr/>
          <a:lstStyle>
            <a:lvl1pPr marL="0" indent="0">
              <a:buNone/>
              <a:defRPr sz="3274">
                <a:solidFill>
                  <a:schemeClr val="tx2"/>
                </a:solidFill>
              </a:defRPr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91340" y="21192649"/>
            <a:ext cx="12830175" cy="2501912"/>
          </a:xfrm>
        </p:spPr>
        <p:txBody>
          <a:bodyPr anchor="b"/>
          <a:lstStyle>
            <a:lvl1pPr algn="l">
              <a:defRPr sz="4677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191340" y="2705146"/>
            <a:ext cx="12830175" cy="18165128"/>
          </a:xfrm>
        </p:spPr>
        <p:txBody>
          <a:bodyPr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91340" y="23694561"/>
            <a:ext cx="12830175" cy="3553130"/>
          </a:xfrm>
        </p:spPr>
        <p:txBody>
          <a:bodyPr/>
          <a:lstStyle>
            <a:lvl1pPr marL="0" indent="0">
              <a:buNone/>
              <a:defRPr sz="3274">
                <a:solidFill>
                  <a:schemeClr val="tx2"/>
                </a:solidFill>
              </a:defRPr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30635" y="25016790"/>
            <a:ext cx="3593219" cy="20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4450008" y="1150655"/>
            <a:ext cx="4316611" cy="2583204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4496" y="1150655"/>
            <a:ext cx="13273057" cy="2583204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30635" y="25016790"/>
            <a:ext cx="3593219" cy="20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5051617" y="13494863"/>
            <a:ext cx="16332006" cy="16780357"/>
          </a:xfrm>
          <a:prstGeom prst="rtTriangle">
            <a:avLst/>
          </a:prstGeom>
          <a:solidFill>
            <a:srgbClr val="5FA4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0" y="16665874"/>
            <a:ext cx="14343511" cy="13609348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8" name="Triangle isocèle 7"/>
          <p:cNvSpPr/>
          <p:nvPr userDrawn="1"/>
        </p:nvSpPr>
        <p:spPr>
          <a:xfrm>
            <a:off x="5058696" y="25695665"/>
            <a:ext cx="9297064" cy="4579548"/>
          </a:xfrm>
          <a:prstGeom prst="triangle">
            <a:avLst>
              <a:gd name="adj" fmla="val 47947"/>
            </a:avLst>
          </a:prstGeom>
          <a:solidFill>
            <a:srgbClr val="0C5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68" y="9178138"/>
            <a:ext cx="7912294" cy="72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5051617" y="13494863"/>
            <a:ext cx="16332006" cy="16780357"/>
          </a:xfrm>
          <a:prstGeom prst="rtTriangle">
            <a:avLst/>
          </a:prstGeom>
          <a:solidFill>
            <a:srgbClr val="C6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0" y="16665874"/>
            <a:ext cx="14343511" cy="13609348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8" name="Triangle isocèle 7"/>
          <p:cNvSpPr/>
          <p:nvPr userDrawn="1"/>
        </p:nvSpPr>
        <p:spPr>
          <a:xfrm>
            <a:off x="5058696" y="25695665"/>
            <a:ext cx="9297064" cy="4579548"/>
          </a:xfrm>
          <a:prstGeom prst="triangle">
            <a:avLst>
              <a:gd name="adj" fmla="val 47947"/>
            </a:avLst>
          </a:prstGeom>
          <a:solidFill>
            <a:srgbClr val="006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68" y="9178138"/>
            <a:ext cx="7912294" cy="72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54" y="-3737790"/>
            <a:ext cx="17642962" cy="22206286"/>
          </a:xfrm>
          <a:prstGeom prst="rect">
            <a:avLst/>
          </a:prstGeom>
        </p:spPr>
      </p:pic>
      <p:sp>
        <p:nvSpPr>
          <p:cNvPr id="3" name="Pentagone 2"/>
          <p:cNvSpPr/>
          <p:nvPr userDrawn="1"/>
        </p:nvSpPr>
        <p:spPr>
          <a:xfrm>
            <a:off x="-435378" y="-272753"/>
            <a:ext cx="22009105" cy="31312592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4203050"/>
                </a:moveTo>
                <a:lnTo>
                  <a:pt x="6313069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4203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14" name="Triangle isocèle 13"/>
          <p:cNvSpPr/>
          <p:nvPr userDrawn="1"/>
        </p:nvSpPr>
        <p:spPr>
          <a:xfrm rot="5400000">
            <a:off x="-739735" y="14104484"/>
            <a:ext cx="16910468" cy="1543099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742">
                <a:solidFill>
                  <a:schemeClr val="tx2"/>
                </a:solidFill>
              </a:defRPr>
            </a:lvl1pPr>
          </a:lstStyle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852242" y="19667009"/>
            <a:ext cx="19245263" cy="2777744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52241" y="23465171"/>
            <a:ext cx="19245260" cy="292179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380" y="1156345"/>
            <a:ext cx="2831469" cy="25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293" y="-2264244"/>
            <a:ext cx="15677361" cy="19732287"/>
          </a:xfrm>
          <a:prstGeom prst="rect">
            <a:avLst/>
          </a:prstGeom>
        </p:spPr>
      </p:pic>
      <p:sp>
        <p:nvSpPr>
          <p:cNvPr id="13" name="Pentagone 2"/>
          <p:cNvSpPr/>
          <p:nvPr userDrawn="1"/>
        </p:nvSpPr>
        <p:spPr>
          <a:xfrm>
            <a:off x="-435378" y="-272753"/>
            <a:ext cx="22009105" cy="31312592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4203050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3975095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3975095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3975095"/>
                </a:moveTo>
                <a:lnTo>
                  <a:pt x="5979302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3975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17" name="Triangle isocèle 16"/>
          <p:cNvSpPr/>
          <p:nvPr userDrawn="1"/>
        </p:nvSpPr>
        <p:spPr>
          <a:xfrm rot="5400000">
            <a:off x="-739735" y="14104484"/>
            <a:ext cx="16910468" cy="1543099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3589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2396" y="15924866"/>
            <a:ext cx="17372844" cy="3248114"/>
          </a:xfrm>
        </p:spPr>
        <p:txBody>
          <a:bodyPr anchor="t">
            <a:normAutofit/>
          </a:bodyPr>
          <a:lstStyle>
            <a:lvl1pPr algn="l">
              <a:defRPr sz="7483" b="0"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92399" y="19225844"/>
            <a:ext cx="17372844" cy="4696168"/>
          </a:xfrm>
        </p:spPr>
        <p:txBody>
          <a:bodyPr anchor="t"/>
          <a:lstStyle>
            <a:lvl1pPr marL="0" indent="0" algn="l">
              <a:buNone/>
              <a:defRPr sz="4677">
                <a:solidFill>
                  <a:schemeClr val="tx2"/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380" y="1156345"/>
            <a:ext cx="2831469" cy="25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182" y="1212412"/>
            <a:ext cx="16812817" cy="504586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182" y="7064219"/>
            <a:ext cx="16812817" cy="19980241"/>
          </a:xfrm>
        </p:spPr>
        <p:txBody>
          <a:bodyPr/>
          <a:lstStyle>
            <a:lvl1pPr>
              <a:buSzPct val="75000"/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5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9181" y="7064219"/>
            <a:ext cx="7997813" cy="19980241"/>
          </a:xfrm>
        </p:spPr>
        <p:txBody>
          <a:bodyPr/>
          <a:lstStyle>
            <a:lvl1pPr>
              <a:defRPr sz="6548"/>
            </a:lvl1pPr>
            <a:lvl2pPr>
              <a:defRPr sz="5612"/>
            </a:lvl2pPr>
            <a:lvl3pPr>
              <a:defRPr sz="4677"/>
            </a:lvl3pPr>
            <a:lvl4pPr>
              <a:defRPr sz="4209"/>
            </a:lvl4pPr>
            <a:lvl5pPr>
              <a:defRPr sz="4209"/>
            </a:lvl5pPr>
            <a:lvl6pPr>
              <a:defRPr sz="4209"/>
            </a:lvl6pPr>
            <a:lvl7pPr>
              <a:defRPr sz="4209"/>
            </a:lvl7pPr>
            <a:lvl8pPr>
              <a:defRPr sz="4209"/>
            </a:lvl8pPr>
            <a:lvl9pPr>
              <a:defRPr sz="420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908869" y="7064219"/>
            <a:ext cx="7997813" cy="19980241"/>
          </a:xfrm>
        </p:spPr>
        <p:txBody>
          <a:bodyPr/>
          <a:lstStyle>
            <a:lvl1pPr>
              <a:defRPr sz="6548"/>
            </a:lvl1pPr>
            <a:lvl2pPr>
              <a:defRPr sz="5612"/>
            </a:lvl2pPr>
            <a:lvl3pPr>
              <a:defRPr sz="4677"/>
            </a:lvl3pPr>
            <a:lvl4pPr>
              <a:defRPr sz="4209"/>
            </a:lvl4pPr>
            <a:lvl5pPr>
              <a:defRPr sz="4209"/>
            </a:lvl5pPr>
            <a:lvl6pPr>
              <a:defRPr sz="4209"/>
            </a:lvl6pPr>
            <a:lvl7pPr>
              <a:defRPr sz="4209"/>
            </a:lvl7pPr>
            <a:lvl8pPr>
              <a:defRPr sz="4209"/>
            </a:lvl8pPr>
            <a:lvl9pPr>
              <a:defRPr sz="420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181" y="6776884"/>
            <a:ext cx="7997813" cy="2860650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181" y="9601167"/>
            <a:ext cx="7997813" cy="17443290"/>
          </a:xfrm>
        </p:spPr>
        <p:txBody>
          <a:bodyPr/>
          <a:lstStyle>
            <a:lvl1pPr>
              <a:defRPr sz="5612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908869" y="6813252"/>
            <a:ext cx="7997813" cy="2824283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908869" y="9601167"/>
            <a:ext cx="7997813" cy="17443290"/>
          </a:xfrm>
        </p:spPr>
        <p:txBody>
          <a:bodyPr/>
          <a:lstStyle>
            <a:lvl1pPr>
              <a:defRPr sz="5612"/>
            </a:lvl1pPr>
            <a:lvl2pPr>
              <a:defRPr sz="4677"/>
            </a:lvl2pPr>
            <a:lvl3pPr>
              <a:defRPr sz="4209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11" name="Image 10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Image 6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80" y="30403"/>
            <a:ext cx="1903440" cy="3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7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9181" y="1212412"/>
            <a:ext cx="16837500" cy="5045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n-IN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181" y="7064219"/>
            <a:ext cx="16837500" cy="199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n-IN" dirty="0"/>
              <a:t>Cliquez pour modifier les styles du texte du masque</a:t>
            </a:r>
          </a:p>
          <a:p>
            <a:pPr lvl="1"/>
            <a:r>
              <a:rPr lang="bn-IN" dirty="0"/>
              <a:t>Deuxième niveau</a:t>
            </a:r>
          </a:p>
          <a:p>
            <a:pPr lvl="2"/>
            <a:r>
              <a:rPr lang="bn-IN" dirty="0"/>
              <a:t>Troisième niveau</a:t>
            </a:r>
          </a:p>
          <a:p>
            <a:pPr lvl="3"/>
            <a:r>
              <a:rPr lang="bn-IN" dirty="0"/>
              <a:t>Quatrième niveau</a:t>
            </a:r>
          </a:p>
          <a:p>
            <a:pPr lvl="4"/>
            <a:r>
              <a:rPr lang="bn-IN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69181" y="28060639"/>
            <a:ext cx="49895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8916-E6E8-4346-AB9B-377CDB8FFF0D}" type="datetimeFigureOut">
              <a:rPr lang="fr-BE" smtClean="0"/>
              <a:t>12-04-18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06072" y="28060639"/>
            <a:ext cx="677148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324931" y="28060639"/>
            <a:ext cx="498951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03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defTabSz="1069162" rtl="0" eaLnBrk="1" latinLnBrk="0" hangingPunct="1">
        <a:spcBef>
          <a:spcPct val="0"/>
        </a:spcBef>
        <a:buNone/>
        <a:defRPr sz="841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39463" indent="-1039463" algn="l" defTabSz="1069162" rtl="0" eaLnBrk="1" latinLnBrk="0" hangingPunct="1">
        <a:spcBef>
          <a:spcPct val="20000"/>
        </a:spcBef>
        <a:buClr>
          <a:schemeClr val="accent1"/>
        </a:buClr>
        <a:buSzPct val="75000"/>
        <a:buFont typeface="Franklin Gothic Book" panose="020B0503020102020204" pitchFamily="34" charset="0"/>
        <a:buChar char="►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737389" indent="-668226" algn="l" defTabSz="1069162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1069162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Ø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106916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1069162" rtl="0" eaLnBrk="1" latinLnBrk="0" hangingPunct="1">
        <a:spcBef>
          <a:spcPct val="20000"/>
        </a:spcBef>
        <a:buClr>
          <a:schemeClr val="accent1"/>
        </a:buClr>
        <a:buSzPct val="85000"/>
        <a:buFont typeface="Wingdings" panose="05000000000000000000" pitchFamily="2" charset="2"/>
        <a:buChar char="v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1069162" rtl="0" eaLnBrk="1" latinLnBrk="0" hangingPunct="1">
        <a:spcBef>
          <a:spcPct val="20000"/>
        </a:spcBef>
        <a:buFont typeface="Arial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1069162" rtl="0" eaLnBrk="1" latinLnBrk="0" hangingPunct="1">
        <a:spcBef>
          <a:spcPct val="20000"/>
        </a:spcBef>
        <a:buFont typeface="Arial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1069162" rtl="0" eaLnBrk="1" latinLnBrk="0" hangingPunct="1">
        <a:spcBef>
          <a:spcPct val="20000"/>
        </a:spcBef>
        <a:buFont typeface="Arial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1069162" rtl="0" eaLnBrk="1" latinLnBrk="0" hangingPunct="1">
        <a:spcBef>
          <a:spcPct val="20000"/>
        </a:spcBef>
        <a:buFont typeface="Arial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1069162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942BAB6-421F-4E58-976A-9464A5AD1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47" y="28622609"/>
            <a:ext cx="6458341" cy="920314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6F8E78DE-7D34-4671-89A7-BE93922EB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12" y="28208238"/>
            <a:ext cx="7032724" cy="18557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CC3C53F-7D40-4E6B-8D34-96E07FF9B56B}"/>
              </a:ext>
            </a:extLst>
          </p:cNvPr>
          <p:cNvSpPr/>
          <p:nvPr/>
        </p:nvSpPr>
        <p:spPr>
          <a:xfrm>
            <a:off x="-22703" y="-1"/>
            <a:ext cx="21433371" cy="4026260"/>
          </a:xfrm>
          <a:prstGeom prst="rect">
            <a:avLst/>
          </a:prstGeom>
          <a:solidFill>
            <a:srgbClr val="F07F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2C72DC60-CBD3-4C2D-96E1-7AD3B20B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406" y="387266"/>
            <a:ext cx="18435860" cy="37548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en-US" sz="6600" b="1" dirty="0">
                <a:solidFill>
                  <a:schemeClr val="bg1"/>
                </a:solidFill>
              </a:rPr>
              <a:t>Updating the failure probability of miter </a:t>
            </a:r>
            <a:endParaRPr lang="en-US" sz="6600" dirty="0">
              <a:solidFill>
                <a:schemeClr val="bg1"/>
              </a:solidFill>
            </a:endParaRPr>
          </a:p>
          <a:p>
            <a:pPr hangingPunct="0"/>
            <a:r>
              <a:rPr lang="en-US" sz="6600" b="1" dirty="0">
                <a:solidFill>
                  <a:schemeClr val="bg1"/>
                </a:solidFill>
              </a:rPr>
              <a:t>gates based on observation of water levels</a:t>
            </a:r>
            <a:endParaRPr lang="en-US" sz="6600" dirty="0">
              <a:solidFill>
                <a:schemeClr val="bg1"/>
              </a:solidFill>
            </a:endParaRPr>
          </a:p>
          <a:p>
            <a:pPr hangingPunct="0"/>
            <a:r>
              <a:rPr lang="en-US" sz="4000" dirty="0" err="1">
                <a:solidFill>
                  <a:schemeClr val="bg1"/>
                </a:solidFill>
              </a:rPr>
              <a:t>Thuong</a:t>
            </a:r>
            <a:r>
              <a:rPr lang="en-US" sz="4000" dirty="0">
                <a:solidFill>
                  <a:schemeClr val="bg1"/>
                </a:solidFill>
              </a:rPr>
              <a:t> Van DANG, </a:t>
            </a:r>
            <a:r>
              <a:rPr lang="en-US" sz="4000" dirty="0" err="1">
                <a:solidFill>
                  <a:schemeClr val="bg1"/>
                </a:solidFill>
              </a:rPr>
              <a:t>Quang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Anh</a:t>
            </a:r>
            <a:r>
              <a:rPr lang="en-US" sz="4000" dirty="0">
                <a:solidFill>
                  <a:schemeClr val="bg1"/>
                </a:solidFill>
              </a:rPr>
              <a:t> MAI, Pablo G. MORATO, Philippe RIGO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sz="6600" b="1" dirty="0">
              <a:solidFill>
                <a:schemeClr val="bg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BC564852-5CC1-4FB1-BB84-BBE24B9D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667" y="3383806"/>
            <a:ext cx="10329333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>
                <a:solidFill>
                  <a:schemeClr val="bg1"/>
                </a:solidFill>
              </a:rPr>
              <a:t>dangvanthuong@doct.uliege.be  +32 488 613309</a:t>
            </a:r>
            <a:endParaRPr lang="fr-BE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577C55-D8D1-468F-9161-BEEB58FA9F82}"/>
              </a:ext>
            </a:extLst>
          </p:cNvPr>
          <p:cNvSpPr/>
          <p:nvPr/>
        </p:nvSpPr>
        <p:spPr>
          <a:xfrm>
            <a:off x="1834446" y="8636003"/>
            <a:ext cx="5723467" cy="9794552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F39B299C-1D3B-4E3A-B67F-0FA3C942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952" y="8928384"/>
            <a:ext cx="5401084" cy="39703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INTRODUCTION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Basically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miter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gates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are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inspected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at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approximately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5-10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years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intervals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The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the inspection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provides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data to update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failure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probability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This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study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introduces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another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technique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updates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failure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probability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based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critical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annual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probability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considering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probability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detection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repair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alt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decisions</a:t>
            </a: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80191FF-D53D-4193-946A-929865E36AFE}"/>
              </a:ext>
            </a:extLst>
          </p:cNvPr>
          <p:cNvSpPr/>
          <p:nvPr/>
        </p:nvSpPr>
        <p:spPr>
          <a:xfrm>
            <a:off x="7907756" y="8657874"/>
            <a:ext cx="5723467" cy="9794552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4">
                <a:extLst>
                  <a:ext uri="{FF2B5EF4-FFF2-40B4-BE49-F238E27FC236}">
                    <a16:creationId xmlns:a16="http://schemas.microsoft.com/office/drawing/2014/main" xmlns="" id="{565E1C2E-E4C8-47D6-9B61-DA3057726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5805" y="10069780"/>
                <a:ext cx="5401084" cy="795352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/>
                  <a:t>For practical fatigue design with the use of nominal stress S-N curves, welded joints are divided into several classes, each with a corresponding design S-N curve. 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/>
                  <a:t>In this study, stresses are calculated for each observed water level by using analytical formulas. 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/>
                  <a:t>The properties of welded joint can be found in the detail category state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 smtClean="0"/>
                  <a:t> = 40 N/mm</a:t>
                </a:r>
                <a:r>
                  <a:rPr lang="en-US" sz="2200" baseline="30000" dirty="0" smtClean="0"/>
                  <a:t>2</a:t>
                </a:r>
                <a:r>
                  <a:rPr lang="en-US" sz="2200" dirty="0" smtClean="0"/>
                  <a:t> with slop m = 3 in </a:t>
                </a:r>
                <a:r>
                  <a:rPr lang="en-US" sz="2200" dirty="0" err="1" smtClean="0"/>
                  <a:t>Eurocode</a:t>
                </a:r>
                <a:r>
                  <a:rPr lang="en-US" sz="2200" dirty="0" smtClean="0"/>
                  <a:t> NEN EN 1993.1.9 C2, Table 8.3.</a:t>
                </a:r>
                <a:endParaRPr lang="en-US" sz="2200" dirty="0"/>
              </a:p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/>
                  <a:t>The different stress-ranges occurs during the year are represented by an equivalent stress-range value, as </a:t>
                </a:r>
                <a:r>
                  <a:rPr lang="en-US" sz="2200" dirty="0" smtClean="0"/>
                  <a:t>follows </a:t>
                </a:r>
                <a:r>
                  <a:rPr lang="en-US" altLang="fr-FR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Eq. </a:t>
                </a:r>
                <a:r>
                  <a:rPr lang="en-US" altLang="fr-FR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(1).</a:t>
                </a:r>
              </a:p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00" dirty="0"/>
              </a:p>
              <a:p>
                <a:pPr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deg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𝑡𝑜𝑡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𝑛𝑇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200" dirty="0" smtClean="0"/>
                  <a:t>    		(1)</a:t>
                </a:r>
              </a:p>
              <a:p>
                <a:pPr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/>
                  <a:t>			</a:t>
                </a:r>
                <a:endParaRPr lang="en-US" sz="2200" dirty="0"/>
              </a:p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sz="2200" dirty="0"/>
                  <a:t> is total accumulated damage, C is material parameter, n = 7048 is the number of </a:t>
                </a:r>
                <a:r>
                  <a:rPr lang="en-US" sz="2200" dirty="0" smtClean="0"/>
                  <a:t>levelling </a:t>
                </a:r>
                <a:r>
                  <a:rPr lang="en-US" sz="2200" dirty="0"/>
                  <a:t>per year and T = 50 years is the time of observations.</a:t>
                </a:r>
              </a:p>
            </p:txBody>
          </p:sp>
        </mc:Choice>
        <mc:Fallback>
          <p:sp>
            <p:nvSpPr>
              <p:cNvPr id="18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5E1C2E-E4C8-47D6-9B61-DA3057726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5805" y="10069780"/>
                <a:ext cx="5401084" cy="7953524"/>
              </a:xfrm>
              <a:prstGeom prst="rect">
                <a:avLst/>
              </a:prstGeom>
              <a:blipFill rotWithShape="0">
                <a:blip r:embed="rId4"/>
                <a:stretch>
                  <a:fillRect l="-1467" t="-460" r="-1467" b="-61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6997CF-7124-437D-B284-7F2105D1A0D1}"/>
              </a:ext>
            </a:extLst>
          </p:cNvPr>
          <p:cNvSpPr/>
          <p:nvPr/>
        </p:nvSpPr>
        <p:spPr>
          <a:xfrm>
            <a:off x="13921415" y="8657874"/>
            <a:ext cx="5723467" cy="13515314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xmlns="" id="{32AC4195-C5CD-43A9-ADE7-744B9FBA1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921" y="8950255"/>
                <a:ext cx="5401084" cy="609634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altLang="fr-FR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4. UPDATING FAILURE PROBABILITY</a:t>
                </a:r>
                <a:endParaRPr lang="fr-BE" altLang="fr-FR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/>
                  <a:t>The simulation method is used to update the failure probability (P</a:t>
                </a:r>
                <a:r>
                  <a:rPr lang="en-US" sz="2200" baseline="-25000" dirty="0"/>
                  <a:t>f</a:t>
                </a:r>
                <a:r>
                  <a:rPr lang="en-US" sz="2200" dirty="0"/>
                  <a:t>), considering POD and repair policies. It is assumed that all detected cracks are repaired. The maximum allowable annual probability of failure P</a:t>
                </a:r>
                <a:r>
                  <a:rPr lang="en-US" sz="2200" baseline="-25000" dirty="0"/>
                  <a:t>f</a:t>
                </a:r>
                <a:r>
                  <a:rPr lang="en-US" sz="2200" dirty="0"/>
                  <a:t> =1.4x10</a:t>
                </a:r>
                <a:r>
                  <a:rPr lang="en-US" sz="2200" baseline="30000" dirty="0"/>
                  <a:t>-3</a:t>
                </a:r>
                <a:r>
                  <a:rPr lang="en-US" sz="2200" dirty="0"/>
                  <a:t> (equivalent to a target reliability index after 50 years is 1.5 in EN1990) and 90% POD in three inspection techniques </a:t>
                </a:r>
                <a:r>
                  <a:rPr lang="en-US" sz="2200" dirty="0" smtClean="0"/>
                  <a:t>A, B, C </a:t>
                </a:r>
                <a:r>
                  <a:rPr lang="en-US" sz="2200" dirty="0" smtClean="0"/>
                  <a:t>are used. The </a:t>
                </a:r>
                <a:r>
                  <a:rPr lang="en-US" sz="2200" dirty="0"/>
                  <a:t>POD curves </a:t>
                </a:r>
                <a:r>
                  <a:rPr lang="en-US" sz="2200" dirty="0" smtClean="0"/>
                  <a:t>are represented </a:t>
                </a:r>
                <a:r>
                  <a:rPr lang="en-US" sz="2200" dirty="0"/>
                  <a:t>by the Log-Odds-Log scale </a:t>
                </a:r>
                <a:r>
                  <a:rPr lang="en-US" sz="2200" dirty="0"/>
                  <a:t>model:</a:t>
                </a:r>
              </a:p>
              <a:p>
                <a:pPr lvl="0"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/>
                      <m:t>POD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/>
                          <m:t>a</m:t>
                        </m:r>
                      </m:e>
                    </m:d>
                    <m:r>
                      <a:rPr lang="en-US" sz="2400"/>
                      <m:t>= 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𝛼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𝑎</m:t>
                            </m:r>
                          </m:e>
                          <m:sup>
                            <m:r>
                              <a:rPr lang="en-US" sz="2400" i="1"/>
                              <m:t>𝛾</m:t>
                            </m:r>
                          </m:sup>
                        </m:sSup>
                      </m:num>
                      <m:den>
                        <m:r>
                          <a:rPr lang="en-US" sz="2400"/>
                          <m:t>1+</m:t>
                        </m:r>
                        <m:r>
                          <a:rPr lang="en-US" sz="2400" i="1"/>
                          <m:t>𝛼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𝑎</m:t>
                            </m:r>
                          </m:e>
                          <m:sup>
                            <m:r>
                              <a:rPr lang="en-US" sz="2400" i="1"/>
                              <m:t>𝛾</m:t>
                            </m:r>
                          </m:sup>
                        </m:sSup>
                      </m:den>
                    </m:f>
                  </m:oMath>
                </a14:m>
                <a:r>
                  <a:rPr lang="fr-BE" altLang="fr-FR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	(4)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/>
                  <a:t>where a (mm) is the detectable crack and α, γ are regression </a:t>
                </a:r>
                <a:r>
                  <a:rPr lang="en-US" sz="2200" dirty="0" smtClean="0"/>
                  <a:t>parameters of A, B, C.</a:t>
                </a:r>
                <a:endParaRPr lang="fr-BE" altLang="fr-FR" sz="2200" dirty="0"/>
              </a:p>
            </p:txBody>
          </p:sp>
        </mc:Choice>
        <mc:Fallback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xmlns="" id="{32AC4195-C5CD-43A9-ADE7-744B9FBA1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24921" y="8950255"/>
                <a:ext cx="5401084" cy="6096349"/>
              </a:xfrm>
              <a:prstGeom prst="rect">
                <a:avLst/>
              </a:prstGeom>
              <a:blipFill rotWithShape="0">
                <a:blip r:embed="rId5"/>
                <a:stretch>
                  <a:fillRect l="-2822" t="-1300" r="-1467" b="-2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D3BA4E-70BB-45D1-8B96-9625A4430CDF}"/>
              </a:ext>
            </a:extLst>
          </p:cNvPr>
          <p:cNvSpPr/>
          <p:nvPr/>
        </p:nvSpPr>
        <p:spPr>
          <a:xfrm>
            <a:off x="1818757" y="18701488"/>
            <a:ext cx="11810841" cy="9213099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7CE3747A-6EB1-47D3-8771-040F536B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958" y="19098040"/>
            <a:ext cx="10116692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CALIBRATING </a:t>
            </a:r>
            <a:r>
              <a:rPr lang="fr-BE" alt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FRACTURE MECHANIC </a:t>
            </a: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BFB24AFF-688F-4DD7-A6EB-145F29F91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6510" y="23573263"/>
            <a:ext cx="4467314" cy="430887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/>
              <a:t>Different stress-ranges </a:t>
            </a:r>
            <a:r>
              <a:rPr lang="en-US" sz="2200" dirty="0" err="1" smtClean="0"/>
              <a:t>occuring</a:t>
            </a:r>
            <a:r>
              <a:rPr lang="en-US" sz="2200" dirty="0" smtClean="0"/>
              <a:t> </a:t>
            </a:r>
            <a:r>
              <a:rPr lang="en-US" sz="2200" dirty="0"/>
              <a:t>during the year are represented by an equivalent stress-range </a:t>
            </a:r>
            <a:r>
              <a:rPr lang="en-US" sz="2200" dirty="0" smtClean="0"/>
              <a:t>value.</a:t>
            </a: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fr-BE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calibration </a:t>
            </a:r>
            <a:r>
              <a:rPr lang="en-US" altLang="fr-FR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algorithm is carried out by a least-squares fitting in </a:t>
            </a:r>
            <a:r>
              <a:rPr lang="en-US" altLang="fr-F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cumulative probability space.</a:t>
            </a: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" defTabSz="9144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2200" dirty="0"/>
              <a:t>This study presented efforts to update probability of failure for a miter gate based on critical annual probability and inspection </a:t>
            </a:r>
            <a:r>
              <a:rPr lang="en-US" sz="2200" dirty="0" smtClean="0"/>
              <a:t>techniques.</a:t>
            </a:r>
            <a:endParaRPr lang="fr-BE" altLang="fr-FR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xmlns="" id="{35CDA30C-B3D9-4F9A-90F9-2C1254468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1067" y="19930329"/>
                <a:ext cx="6265953" cy="830297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hangingPunct="0"/>
                <a:r>
                  <a:rPr lang="en-US" sz="2200" dirty="0" smtClean="0"/>
                  <a:t>To </a:t>
                </a:r>
                <a:r>
                  <a:rPr lang="en-US" sz="2200" dirty="0"/>
                  <a:t>incorporate the crack inspection results into assessing failure probability, a fracture mechanic (FM) model is used for crack propagation. The most widely used model is the Paris-Erdogan law: </a:t>
                </a:r>
              </a:p>
              <a:p>
                <a:pPr lvl="0"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𝑑𝑁</m:t>
                        </m:r>
                      </m:den>
                    </m:f>
                  </m:oMath>
                </a14:m>
                <a:r>
                  <a:rPr lang="fr-BE" altLang="fr-FR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BE" altLang="fr-FR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		(2)</a:t>
                </a:r>
                <a:endParaRPr lang="fr-BE" altLang="fr-FR" sz="2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/>
                  <a:t>where da/</a:t>
                </a:r>
                <a:r>
                  <a:rPr lang="en-US" sz="2200" dirty="0" err="1"/>
                  <a:t>dN</a:t>
                </a:r>
                <a:r>
                  <a:rPr lang="en-US" sz="2200" dirty="0"/>
                  <a:t> is the rate of crack growth, C and m are material parameters, Y is geometry function, </a:t>
                </a:r>
                <a:r>
                  <a:rPr lang="en-US" sz="2200" dirty="0" err="1"/>
                  <a:t>Δσ</a:t>
                </a:r>
                <a:r>
                  <a:rPr lang="en-US" sz="2200" dirty="0"/>
                  <a:t> is the </a:t>
                </a:r>
                <a:r>
                  <a:rPr lang="en-US" sz="2200"/>
                  <a:t>equivalent </a:t>
                </a:r>
                <a:r>
                  <a:rPr lang="en-US" sz="2200" smtClean="0"/>
                  <a:t>stress-range</a:t>
                </a:r>
                <a:r>
                  <a:rPr lang="en-US" sz="2200" dirty="0" smtClean="0"/>
                  <a:t>.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altLang="fr-FR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The calibration </a:t>
                </a:r>
                <a:r>
                  <a:rPr lang="en-US" altLang="fr-FR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algorithm is carried out by a least-squares fitting in cumulative failure probability space (Pc), as shown in Eq. </a:t>
                </a:r>
                <a:r>
                  <a:rPr lang="en-US" altLang="fr-FR" sz="2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(3).</a:t>
                </a:r>
                <a:endParaRPr lang="fr-BE" altLang="fr-FR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fr-FR" sz="22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nary>
                        <m:naryPr>
                          <m:chr m:val="∑"/>
                          <m:ctrlPr>
                            <a:rPr lang="pt-BR" altLang="fr-FR" sz="2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fr-FR" sz="2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altLang="fr-FR" sz="220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fr-FR" sz="2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fr-FR" sz="2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fr-FR" sz="2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𝑃𝑐</m:t>
                              </m:r>
                            </m:e>
                            <m:sub>
                              <m: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fr-FR" sz="2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fr-FR" sz="2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fr-FR" sz="22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𝑃𝑐</m:t>
                              </m:r>
                            </m:e>
                            <m:sub>
                              <m: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altLang="fr-FR" sz="22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fr-FR" sz="22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fr-FR" sz="22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fr-FR" sz="22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fr-FR" sz="22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fr-FR" sz="22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fr-FR" sz="22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fr-FR" sz="22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(3)</m:t>
                          </m:r>
                        </m:e>
                      </m:nary>
                    </m:oMath>
                  </m:oMathPara>
                </a14:m>
                <a:endParaRPr lang="fr-BE" altLang="fr-FR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𝑃𝑐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𝑆𝑁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/>
                  <a:t> is the cumulative failure probability at time t, evaluated using the S-N model;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𝑃𝑐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𝐹𝑀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is the cumulative failure probability at time t, evaluated using FM model with a set of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representing initial crack size, C, uncertainty of  geometry function. T is the service life of the considered structures.</a:t>
                </a:r>
              </a:p>
              <a:p>
                <a:pPr lvl="0"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BE" altLang="fr-FR" sz="2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CDA30C-B3D9-4F9A-90F9-2C1254468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1067" y="19930329"/>
                <a:ext cx="6265953" cy="8302979"/>
              </a:xfrm>
              <a:prstGeom prst="rect">
                <a:avLst/>
              </a:prstGeom>
              <a:blipFill rotWithShape="0">
                <a:blip r:embed="rId6"/>
                <a:stretch>
                  <a:fillRect l="-1265" t="-367" r="-1265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4">
            <a:extLst>
              <a:ext uri="{FF2B5EF4-FFF2-40B4-BE49-F238E27FC236}">
                <a16:creationId xmlns:a16="http://schemas.microsoft.com/office/drawing/2014/main" xmlns="" id="{3EFEFCAD-E231-400D-A470-C3250B39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514" y="8932578"/>
            <a:ext cx="5401084" cy="10772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EQUIVALENT STRESS RANGE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xmlns="" id="{FD1A28A1-07C4-4B4E-A6A1-6DA49BD6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690" y="4719635"/>
            <a:ext cx="5401084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PARTNERS</a:t>
            </a:r>
            <a:endParaRPr lang="fr-BE" altLang="fr-F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7798F667-3E95-4E8D-8E2F-0F752EAC0A9E}"/>
              </a:ext>
            </a:extLst>
          </p:cNvPr>
          <p:cNvCxnSpPr/>
          <p:nvPr/>
        </p:nvCxnSpPr>
        <p:spPr>
          <a:xfrm>
            <a:off x="1884140" y="5465277"/>
            <a:ext cx="562585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4">
            <a:extLst>
              <a:ext uri="{FF2B5EF4-FFF2-40B4-BE49-F238E27FC236}">
                <a16:creationId xmlns:a16="http://schemas.microsoft.com/office/drawing/2014/main" xmlns="" id="{3D59EC54-7E72-433F-8F88-AE282CDE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031" y="4770434"/>
            <a:ext cx="5401084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ABSTRACT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B54F80A8-B17B-49B4-9BDC-DBCCD7BC1E27}"/>
              </a:ext>
            </a:extLst>
          </p:cNvPr>
          <p:cNvCxnSpPr>
            <a:cxnSpLocks/>
          </p:cNvCxnSpPr>
          <p:nvPr/>
        </p:nvCxnSpPr>
        <p:spPr>
          <a:xfrm>
            <a:off x="7963215" y="5465277"/>
            <a:ext cx="11325652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4">
            <a:extLst>
              <a:ext uri="{FF2B5EF4-FFF2-40B4-BE49-F238E27FC236}">
                <a16:creationId xmlns:a16="http://schemas.microsoft.com/office/drawing/2014/main" xmlns="" id="{266ADAD8-7040-4B56-9BC3-AB2E5968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258" y="5569598"/>
            <a:ext cx="11199262" cy="34163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Hydraulic steel structures, especially lock gates play a significant role in keeping navigation traffic uninterrupted.  After a few decades of operation, many of the welded joints may suffer various degrees of deterioration, primarily due to fatigue. To economically combining crack inspection with a scheduled maintenance of the movable parts of the gate, it is valuable to predict inspection time of the welded joints using the observed water levels of the operational </a:t>
            </a:r>
            <a:r>
              <a:rPr lang="en-US" sz="2400" dirty="0" smtClean="0"/>
              <a:t>history. The </a:t>
            </a:r>
            <a:r>
              <a:rPr lang="en-US" sz="2400" dirty="0"/>
              <a:t>updating of the failure probability is done for three inspection techniques, considering annual probability and repair decisions.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alt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xmlns="" id="{DF5D16A1-23BA-4F13-8E06-980EEB12A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87783" y="22623197"/>
            <a:ext cx="5401084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xmlns="" id="{1E088223-ACB0-4E86-AFE9-BDD2889FA7E8}"/>
              </a:ext>
            </a:extLst>
          </p:cNvPr>
          <p:cNvCxnSpPr/>
          <p:nvPr/>
        </p:nvCxnSpPr>
        <p:spPr>
          <a:xfrm>
            <a:off x="13987967" y="23343440"/>
            <a:ext cx="5625857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A8F759D2-BF62-4077-8FBD-4DCBC4A8C1A7}"/>
              </a:ext>
            </a:extLst>
          </p:cNvPr>
          <p:cNvSpPr/>
          <p:nvPr/>
        </p:nvSpPr>
        <p:spPr>
          <a:xfrm>
            <a:off x="14089452" y="23820913"/>
            <a:ext cx="921590" cy="921590"/>
          </a:xfrm>
          <a:prstGeom prst="ellipse">
            <a:avLst/>
          </a:prstGeom>
          <a:solidFill>
            <a:srgbClr val="F07F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xmlns="" id="{34A8A4C7-0E6B-4CBA-948D-4703D9423F9D}"/>
              </a:ext>
            </a:extLst>
          </p:cNvPr>
          <p:cNvSpPr/>
          <p:nvPr/>
        </p:nvSpPr>
        <p:spPr>
          <a:xfrm>
            <a:off x="14086259" y="25233034"/>
            <a:ext cx="921590" cy="921590"/>
          </a:xfrm>
          <a:prstGeom prst="ellipse">
            <a:avLst/>
          </a:prstGeom>
          <a:solidFill>
            <a:srgbClr val="C6C0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xmlns="" id="{D5FA399F-88ED-46E7-973F-89E2FAB67713}"/>
              </a:ext>
            </a:extLst>
          </p:cNvPr>
          <p:cNvSpPr/>
          <p:nvPr/>
        </p:nvSpPr>
        <p:spPr>
          <a:xfrm>
            <a:off x="14086259" y="26653801"/>
            <a:ext cx="921590" cy="921590"/>
          </a:xfrm>
          <a:prstGeom prst="ellipse">
            <a:avLst/>
          </a:prstGeom>
          <a:solidFill>
            <a:srgbClr val="F8AA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xmlns="" id="{EA2874DB-4AF1-49C6-823B-5BD08D291FED}"/>
              </a:ext>
            </a:extLst>
          </p:cNvPr>
          <p:cNvCxnSpPr>
            <a:cxnSpLocks/>
          </p:cNvCxnSpPr>
          <p:nvPr/>
        </p:nvCxnSpPr>
        <p:spPr>
          <a:xfrm>
            <a:off x="1781368" y="28198274"/>
            <a:ext cx="17863514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Image 5" descr="uLIEGE_Logo_Compact_CMJN_pos@2x.png">
            <a:extLst>
              <a:ext uri="{FF2B5EF4-FFF2-40B4-BE49-F238E27FC236}">
                <a16:creationId xmlns:a16="http://schemas.microsoft.com/office/drawing/2014/main" xmlns="" id="{0ADD4774-6F93-4370-B740-EEEF3D6517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90" y="5597345"/>
            <a:ext cx="2716638" cy="131897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99" y="7117843"/>
            <a:ext cx="1836954" cy="121398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20" y="5608583"/>
            <a:ext cx="1356514" cy="12889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47" y="7111993"/>
            <a:ext cx="3763077" cy="1225688"/>
          </a:xfrm>
          <a:prstGeom prst="rect">
            <a:avLst/>
          </a:prstGeom>
        </p:spPr>
      </p:pic>
      <p:pic>
        <p:nvPicPr>
          <p:cNvPr id="57" name="Picture 56" descr="E:\Fatigue_Document\Thuong_Article\Conference\diagram_thuong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42" y="12964248"/>
            <a:ext cx="2713658" cy="480965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 Box 3"/>
          <p:cNvSpPr txBox="1"/>
          <p:nvPr/>
        </p:nvSpPr>
        <p:spPr>
          <a:xfrm>
            <a:off x="3030914" y="17963883"/>
            <a:ext cx="347472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44145" algn="ctr" hangingPunct="0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Fig. 1. Updating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procedure</a:t>
            </a:r>
          </a:p>
        </p:txBody>
      </p:sp>
      <p:pic>
        <p:nvPicPr>
          <p:cNvPr id="59" name="Picture 58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40" y="23924194"/>
            <a:ext cx="4768244" cy="3435728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40" y="20019202"/>
            <a:ext cx="4735793" cy="3266186"/>
          </a:xfrm>
          <a:prstGeom prst="rect">
            <a:avLst/>
          </a:prstGeom>
        </p:spPr>
      </p:pic>
      <p:sp>
        <p:nvSpPr>
          <p:cNvPr id="62" name="Text Box 3"/>
          <p:cNvSpPr txBox="1"/>
          <p:nvPr/>
        </p:nvSpPr>
        <p:spPr>
          <a:xfrm>
            <a:off x="2466957" y="23492888"/>
            <a:ext cx="347472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44145" algn="ctr" hangingPunct="0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Crack propagation</a:t>
            </a:r>
          </a:p>
        </p:txBody>
      </p:sp>
      <p:sp>
        <p:nvSpPr>
          <p:cNvPr id="63" name="Text Box 3"/>
          <p:cNvSpPr txBox="1"/>
          <p:nvPr/>
        </p:nvSpPr>
        <p:spPr>
          <a:xfrm>
            <a:off x="2466957" y="27486674"/>
            <a:ext cx="347472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44145" algn="ctr" hangingPunct="0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Calibrated result</a:t>
            </a:r>
          </a:p>
        </p:txBody>
      </p:sp>
      <p:pic>
        <p:nvPicPr>
          <p:cNvPr id="73" name="Picture 72"/>
          <p:cNvPicPr/>
          <p:nvPr/>
        </p:nvPicPr>
        <p:blipFill>
          <a:blip r:embed="rId14"/>
          <a:stretch>
            <a:fillRect/>
          </a:stretch>
        </p:blipFill>
        <p:spPr>
          <a:xfrm>
            <a:off x="14021003" y="14948531"/>
            <a:ext cx="5535671" cy="3011542"/>
          </a:xfrm>
          <a:prstGeom prst="rect">
            <a:avLst/>
          </a:prstGeom>
        </p:spPr>
      </p:pic>
      <p:sp>
        <p:nvSpPr>
          <p:cNvPr id="74" name="Text Box 3"/>
          <p:cNvSpPr txBox="1"/>
          <p:nvPr/>
        </p:nvSpPr>
        <p:spPr>
          <a:xfrm>
            <a:off x="14212393" y="18080254"/>
            <a:ext cx="5259078" cy="477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44145" algn="ctr" hangingPunct="0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Fig.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US" sz="2200" dirty="0" smtClean="0"/>
              <a:t>Updating failure probability P</a:t>
            </a:r>
            <a:r>
              <a:rPr lang="en-US" sz="2200" baseline="-25000" dirty="0" smtClean="0"/>
              <a:t>f</a:t>
            </a:r>
            <a:endParaRPr lang="en-US" sz="2200" baseline="-25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5" name="Picture 74"/>
          <p:cNvPicPr/>
          <p:nvPr/>
        </p:nvPicPr>
        <p:blipFill>
          <a:blip r:embed="rId15"/>
          <a:stretch>
            <a:fillRect/>
          </a:stretch>
        </p:blipFill>
        <p:spPr>
          <a:xfrm>
            <a:off x="14036541" y="18627007"/>
            <a:ext cx="5527565" cy="2897128"/>
          </a:xfrm>
          <a:prstGeom prst="rect">
            <a:avLst/>
          </a:prstGeom>
        </p:spPr>
      </p:pic>
      <p:sp>
        <p:nvSpPr>
          <p:cNvPr id="77" name="Text Box 3"/>
          <p:cNvSpPr txBox="1"/>
          <p:nvPr/>
        </p:nvSpPr>
        <p:spPr>
          <a:xfrm>
            <a:off x="13919789" y="21688136"/>
            <a:ext cx="5725093" cy="745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44145" algn="ctr" hangingPunct="0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Fig. 5. </a:t>
            </a:r>
            <a:r>
              <a:rPr lang="en-US" sz="2200" dirty="0" smtClean="0"/>
              <a:t>Updating cumulative failure </a:t>
            </a:r>
          </a:p>
          <a:p>
            <a:pPr indent="144145" algn="ctr" hangingPunct="0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endParaRPr lang="en-US" sz="2200" dirty="0"/>
          </a:p>
          <a:p>
            <a:pPr indent="144145" algn="ctr" hangingPunct="0">
              <a:lnSpc>
                <a:spcPts val="12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200" dirty="0" smtClean="0"/>
              <a:t>probability Pc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iège_Droit CG">
  <a:themeElements>
    <a:clrScheme name="ULiège_Droit">
      <a:dk1>
        <a:sysClr val="windowText" lastClr="000000"/>
      </a:dk1>
      <a:lt1>
        <a:sysClr val="window" lastClr="FFFFFF"/>
      </a:lt1>
      <a:dk2>
        <a:srgbClr val="8C8B82"/>
      </a:dk2>
      <a:lt2>
        <a:srgbClr val="E8E2DE"/>
      </a:lt2>
      <a:accent1>
        <a:srgbClr val="00707F"/>
      </a:accent1>
      <a:accent2>
        <a:srgbClr val="5FA4B0"/>
      </a:accent2>
      <a:accent3>
        <a:srgbClr val="5B257D"/>
      </a:accent3>
      <a:accent4>
        <a:srgbClr val="A8589E"/>
      </a:accent4>
      <a:accent5>
        <a:srgbClr val="E62D31"/>
      </a:accent5>
      <a:accent6>
        <a:srgbClr val="FFD000"/>
      </a:accent6>
      <a:hlink>
        <a:srgbClr val="005CA9"/>
      </a:hlink>
      <a:folHlink>
        <a:srgbClr val="7DB928"/>
      </a:folHlink>
    </a:clrScheme>
    <a:fontScheme name="Droit_ULièg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Liège_Droit CG" id="{BEB2A208-D4BE-4D13-AE83-21D98275568F}" vid="{5261F897-011A-4FA9-ACD4-11F2CEFF49A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ULiège_Droit CG</Template>
  <TotalTime>3748</TotalTime>
  <Words>510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Franklin Gothic Book</vt:lpstr>
      <vt:lpstr>Source Sans Pro</vt:lpstr>
      <vt:lpstr>Wingdings</vt:lpstr>
      <vt:lpstr>ULiège_Droit CG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Cordier;hello@caregraphic.be</dc:creator>
  <cp:lastModifiedBy>Windows User</cp:lastModifiedBy>
  <cp:revision>81</cp:revision>
  <cp:lastPrinted>2018-04-12T11:55:14Z</cp:lastPrinted>
  <dcterms:created xsi:type="dcterms:W3CDTF">2017-12-06T19:38:45Z</dcterms:created>
  <dcterms:modified xsi:type="dcterms:W3CDTF">2018-04-12T12:30:03Z</dcterms:modified>
</cp:coreProperties>
</file>