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52" r:id="rId1"/>
  </p:sldMasterIdLst>
  <p:notesMasterIdLst>
    <p:notesMasterId r:id="rId11"/>
  </p:notesMasterIdLst>
  <p:handoutMasterIdLst>
    <p:handoutMasterId r:id="rId12"/>
  </p:handoutMasterIdLst>
  <p:sldIdLst>
    <p:sldId id="1513" r:id="rId2"/>
    <p:sldId id="1515" r:id="rId3"/>
    <p:sldId id="1516" r:id="rId4"/>
    <p:sldId id="1518" r:id="rId5"/>
    <p:sldId id="1519" r:id="rId6"/>
    <p:sldId id="1520" r:id="rId7"/>
    <p:sldId id="1521" r:id="rId8"/>
    <p:sldId id="1522" r:id="rId9"/>
    <p:sldId id="1514" r:id="rId10"/>
  </p:sldIdLst>
  <p:sldSz cx="9906000" cy="6858000" type="A4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35">
          <p15:clr>
            <a:srgbClr val="A4A3A4"/>
          </p15:clr>
        </p15:guide>
        <p15:guide id="2" pos="308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9900"/>
    <a:srgbClr val="33CC33"/>
    <a:srgbClr val="FF3399"/>
    <a:srgbClr val="0432FF"/>
    <a:srgbClr val="FF0000"/>
    <a:srgbClr val="E5F830"/>
    <a:srgbClr val="9F9F9F"/>
    <a:srgbClr val="B6B6B6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6530" autoAdjust="0"/>
  </p:normalViewPr>
  <p:slideViewPr>
    <p:cSldViewPr snapToGrid="0">
      <p:cViewPr>
        <p:scale>
          <a:sx n="110" d="100"/>
          <a:sy n="110" d="100"/>
        </p:scale>
        <p:origin x="976" y="648"/>
      </p:cViewPr>
      <p:guideLst>
        <p:guide orient="horz" pos="2035"/>
        <p:guide pos="30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1464" y="-102"/>
      </p:cViewPr>
      <p:guideLst>
        <p:guide orient="horz" pos="3224"/>
        <p:guide pos="2236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Times New Roman" charset="0"/>
              </a:defRPr>
            </a:lvl1pPr>
          </a:lstStyle>
          <a:p>
            <a:pPr>
              <a:defRPr/>
            </a:pPr>
            <a:fld id="{CEE77AD8-5793-8245-A222-B1AAB6826E5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90113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9463" y="768350"/>
            <a:ext cx="554037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Times New Roman" charset="0"/>
              </a:defRPr>
            </a:lvl1pPr>
          </a:lstStyle>
          <a:p>
            <a:pPr>
              <a:defRPr/>
            </a:pPr>
            <a:fld id="{6E4C6C62-3297-8D49-BDA0-359D0081DC7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55966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503" eaLnBrk="0" hangingPunct="0">
              <a:defRPr sz="19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877" indent="-285722" defTabSz="990503" eaLnBrk="0" hangingPunct="0">
              <a:defRPr sz="1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2888" indent="-228578" defTabSz="990503" eaLnBrk="0" hangingPunct="0">
              <a:defRPr sz="1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043" indent="-228578" defTabSz="990503" eaLnBrk="0" hangingPunct="0">
              <a:defRPr sz="1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198" indent="-228578" defTabSz="990503" eaLnBrk="0" hangingPunct="0">
              <a:defRPr sz="1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353" indent="-228578" defTabSz="99050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509" indent="-228578" defTabSz="99050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8664" indent="-228578" defTabSz="99050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5819" indent="-228578" defTabSz="99050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561265E4-3566-5742-B6E6-F16174A9719E}" type="slidenum">
              <a:rPr lang="fr-FR" sz="1300">
                <a:solidFill>
                  <a:prstClr val="black"/>
                </a:solidFill>
                <a:latin typeface="Times New Roman" charset="0"/>
              </a:rPr>
              <a:pPr eaLnBrk="1" hangingPunct="1"/>
              <a:t>1</a:t>
            </a:fld>
            <a:endParaRPr lang="fr-FR" sz="13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4021138" y="9721851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defTabSz="990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90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90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90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90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fld id="{FB81D240-2A97-0841-8E20-44C3AEE4CCF2}" type="slidenum">
              <a:rPr lang="fr-FR" sz="1300">
                <a:solidFill>
                  <a:prstClr val="black"/>
                </a:solidFill>
                <a:latin typeface="Times New Roman" charset="0"/>
              </a:rPr>
              <a:pPr algn="r" eaLnBrk="1" hangingPunct="1"/>
              <a:t>1</a:t>
            </a:fld>
            <a:endParaRPr lang="fr-FR" sz="13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9463" y="768350"/>
            <a:ext cx="5540375" cy="3836988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  <a:cs typeface="ＭＳ Ｐゴシック" charset="-128"/>
              </a:rPr>
              <a:t>Background and aims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  <a:cs typeface="ＭＳ Ｐゴシック" charset="-128"/>
              </a:rPr>
              <a:t>To date, specific signatures of conscious states in humans remain elusive. Contemporary theories concur that such markers can be traced to temporally evolving brain processes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  <a:cs typeface="ＭＳ Ｐゴシック" charset="-128"/>
              </a:rPr>
              <a:t>instead of static descriptions of brain activity.</a:t>
            </a: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  <a:cs typeface="ＭＳ Ｐゴシック" charset="-128"/>
              </a:rPr>
              <a:t>Methods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  <a:cs typeface="ＭＳ Ｐゴシック" charset="-128"/>
              </a:rPr>
              <a:t>Dynamic fMRI connectivity patterns (states) by means of clustering of phase-based coherence was estimated on 47 healthy and 112 patients diagnosed in vegetative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  <a:cs typeface="ＭＳ Ｐゴシック" charset="-128"/>
              </a:rPr>
              <a:t>state/unresponsive wakefulness syndrome (VS/UWS) or in a minimally conscious state (MCS). To validate whether the patterns captured properties of awareness, out-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  <a:cs typeface="ＭＳ Ｐゴシック" charset="-128"/>
              </a:rPr>
              <a:t>ofsample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  <a:cs typeface="ＭＳ Ｐゴシック" charset="-128"/>
              </a:rPr>
              <a:t>generalization was performed on patients with cognitive-motor dissociation (i.e. lacking overt conscious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  <a:cs typeface="ＭＳ Ｐゴシック" charset="-128"/>
              </a:rPr>
              <a:t>behaviour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  <a:cs typeface="ＭＳ Ｐゴシック" charset="-128"/>
              </a:rPr>
              <a:t> yet evidenced using functional neuroimaging), and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  <a:cs typeface="ＭＳ Ｐゴシック" charset="-128"/>
              </a:rPr>
              <a:t>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  <a:cs typeface="ＭＳ Ｐゴシック" charset="-128"/>
              </a:rPr>
              <a:t>anesthetised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  <a:cs typeface="ＭＳ Ｐゴシック" charset="-128"/>
              </a:rPr>
              <a:t> patients, under the premise that complex signatures would disappear uniformly across all subjects.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  <a:cs typeface="ＭＳ Ｐゴシック" charset="-128"/>
              </a:rPr>
              <a:t>Results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  <a:cs typeface="ＭＳ Ｐゴシック" charset="-128"/>
              </a:rPr>
              <a:t>A pattern of long-range positive/negative coherence had a higher probability of occurring in healthy and MCS patients. A pattern of low inter-areal coordination, mostly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  <a:cs typeface="ＭＳ Ｐゴシック" charset="-128"/>
              </a:rPr>
              <a:t>similar to anatomy, was more likely to occur in VS/UWS. Inter-state transitioning was flexible for healthy and MCS and more rigid for VS/UWS patients. Unconscious patients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  <a:cs typeface="ＭＳ Ｐゴシック" charset="-128"/>
              </a:rPr>
              <a:t>were more likely to avoid the exploration of the complex connectivity state. The generalization to cognitive-motor dissociation predicted the occurrence of the complex connectivity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  <a:cs typeface="ＭＳ Ｐゴシック" charset="-128"/>
              </a:rPr>
              <a:t>state. The generalization to propofol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  <a:cs typeface="ＭＳ Ｐゴシック" charset="-128"/>
              </a:rPr>
              <a:t>anaesthesia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  <a:cs typeface="ＭＳ Ｐゴシック" charset="-128"/>
              </a:rPr>
              <a:t> showed an equalization of occurrence probabilities of all patterns regardless of clinical diagnosis.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  <a:cs typeface="ＭＳ Ｐゴシック" charset="-128"/>
              </a:rPr>
              <a:t>Conclusion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  <a:cs typeface="ＭＳ Ｐゴシック" charset="-128"/>
              </a:rPr>
              <a:t>The dynamics of inter-areal coordination contain information specific to conscious awareness. The rigid and less metastable dynamics in VS/UWS could account for the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  <a:cs typeface="ＭＳ Ｐゴシック" charset="-128"/>
              </a:rPr>
              <a:t>limited mental capacities in these patients. The minute identification of these patterns and their external manipulation could account for non-invasive restoration of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  <a:cs typeface="ＭＳ Ｐゴシック" charset="-128"/>
              </a:rPr>
              <a:t>consciousness.</a:t>
            </a:r>
          </a:p>
          <a:p>
            <a:pPr eaLnBrk="1" hangingPunct="1"/>
            <a:endParaRPr lang="nl-NL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190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57E8E-69A4-D347-BDCD-9D0C8F8BA1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48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C6C62-3297-8D49-BDA0-359D0081DC7C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753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2"/>
            <a:ext cx="8420100" cy="1470025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18/02/16</a:t>
            </a: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38F79-5EDA-A24F-8AD0-B7EFB2CC374C}" type="slidenum">
              <a:rPr lang="en-US">
                <a:latin typeface="Century Gothic"/>
              </a:rPr>
              <a:pPr>
                <a:defRPr/>
              </a:pPr>
              <a:t>‹#›</a:t>
            </a:fld>
            <a:endParaRPr lang="en-US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36340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18/02/16</a:t>
            </a: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7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sz="18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AF493-A045-DF41-B885-B4D55055B110}" type="slidenum">
              <a:rPr lang="en-US">
                <a:latin typeface="Century Gothic"/>
              </a:rPr>
              <a:pPr>
                <a:defRPr/>
              </a:pPr>
              <a:t>‹#›</a:t>
            </a:fld>
            <a:endParaRPr lang="en-US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16373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5"/>
            <a:ext cx="2228850" cy="5851525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5"/>
            <a:ext cx="6521450" cy="5851525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18/02/16</a:t>
            </a: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7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sz="18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4B33D-5921-AB4A-836A-611E5C1EABB4}" type="slidenum">
              <a:rPr lang="en-US">
                <a:latin typeface="Century Gothic"/>
              </a:rPr>
              <a:pPr>
                <a:defRPr/>
              </a:pPr>
              <a:t>‹#›</a:t>
            </a:fld>
            <a:endParaRPr lang="en-US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60966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18/02/16</a:t>
            </a: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7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sz="18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FA1B0-428A-6640-8D4E-3B24D8F0E1E3}" type="slidenum">
              <a:rPr lang="en-US">
                <a:latin typeface="Century Gothic"/>
              </a:rPr>
              <a:pPr>
                <a:defRPr/>
              </a:pPr>
              <a:t>‹#›</a:t>
            </a:fld>
            <a:endParaRPr lang="en-US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998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20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18/02/16</a:t>
            </a: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7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sz="18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CA3EF-ED68-1342-A33D-6C8073C12C77}" type="slidenum">
              <a:rPr lang="en-US">
                <a:latin typeface="Century Gothic"/>
              </a:rPr>
              <a:pPr>
                <a:defRPr/>
              </a:pPr>
              <a:t>‹#›</a:t>
            </a:fld>
            <a:endParaRPr lang="en-US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98248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18/02/16</a:t>
            </a: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57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sz="18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32A4C-C7BB-DD4D-9815-F067E06F13C9}" type="slidenum">
              <a:rPr lang="en-US">
                <a:latin typeface="Century Gothic"/>
              </a:rPr>
              <a:pPr>
                <a:defRPr/>
              </a:pPr>
              <a:t>‹#›</a:t>
            </a:fld>
            <a:endParaRPr lang="en-US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5147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18/02/16</a:t>
            </a: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entury Gothic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84550" y="6356357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sz="18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85C39-09C1-494F-97F7-AAF8910931CD}" type="slidenum">
              <a:rPr lang="en-US">
                <a:latin typeface="Century Gothic"/>
              </a:rPr>
              <a:pPr>
                <a:defRPr/>
              </a:pPr>
              <a:t>‹#›</a:t>
            </a:fld>
            <a:endParaRPr lang="en-US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20359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18/02/16</a:t>
            </a: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84550" y="6356357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sz="18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C8EFD-4D5E-7146-AB7A-A819ABB9DFC9}" type="slidenum">
              <a:rPr lang="en-US">
                <a:latin typeface="Century Gothic"/>
              </a:rPr>
              <a:pPr>
                <a:defRPr/>
              </a:pPr>
              <a:t>‹#›</a:t>
            </a:fld>
            <a:endParaRPr lang="en-US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61264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18/02/16</a:t>
            </a: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84550" y="6356357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sz="18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E3B2B-99C8-9D42-A12A-A815DFBF6CD0}" type="slidenum">
              <a:rPr lang="en-US">
                <a:latin typeface="Century Gothic"/>
              </a:rPr>
              <a:pPr>
                <a:defRPr/>
              </a:pPr>
              <a:t>‹#›</a:t>
            </a:fld>
            <a:endParaRPr lang="en-US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43573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4" y="273050"/>
            <a:ext cx="3259006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4" y="273057"/>
            <a:ext cx="553773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4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18/02/16</a:t>
            </a: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57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sz="18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AAB5F-317D-C042-8919-B174E17200A6}" type="slidenum">
              <a:rPr lang="en-US">
                <a:latin typeface="Century Gothic"/>
              </a:rPr>
              <a:pPr>
                <a:defRPr/>
              </a:pPr>
              <a:t>‹#›</a:t>
            </a:fld>
            <a:endParaRPr lang="en-US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74413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BE" noProof="0" smtClean="0"/>
              <a:t>Faire glisser l'image vers l'espace réservé ou cliquer sur l'icône pour l'ajouter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18/02/16</a:t>
            </a: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57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sz="18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51701-31F7-5641-A245-8651453FC768}" type="slidenum">
              <a:rPr lang="en-US">
                <a:latin typeface="Century Gothic"/>
              </a:rPr>
              <a:pPr>
                <a:defRPr/>
              </a:pPr>
              <a:t>‹#›</a:t>
            </a:fld>
            <a:endParaRPr lang="en-US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01061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93240" y="73026"/>
            <a:ext cx="6863623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BE" dirty="0" smtClean="0"/>
              <a:t>Cliquez et modifiez le titre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5300" y="1173164"/>
            <a:ext cx="8915400" cy="50069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99300" y="635635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BE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18/02/16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entury Gothic"/>
            </a:endParaRPr>
          </a:p>
        </p:txBody>
      </p:sp>
      <p:grpSp>
        <p:nvGrpSpPr>
          <p:cNvPr id="1029" name="Grouper 17"/>
          <p:cNvGrpSpPr>
            <a:grpSpLocks/>
          </p:cNvGrpSpPr>
          <p:nvPr userDrawn="1"/>
        </p:nvGrpSpPr>
        <p:grpSpPr bwMode="auto">
          <a:xfrm>
            <a:off x="8599" y="568325"/>
            <a:ext cx="1948525" cy="400050"/>
            <a:chOff x="441380" y="908360"/>
            <a:chExt cx="1797460" cy="228600"/>
          </a:xfrm>
        </p:grpSpPr>
        <p:sp>
          <p:nvSpPr>
            <p:cNvPr id="1032" name="Rectangle 10"/>
            <p:cNvSpPr>
              <a:spLocks noChangeArrowheads="1"/>
            </p:cNvSpPr>
            <p:nvPr/>
          </p:nvSpPr>
          <p:spPr bwMode="auto">
            <a:xfrm>
              <a:off x="1441760" y="908360"/>
              <a:ext cx="228600" cy="228600"/>
            </a:xfrm>
            <a:prstGeom prst="rect">
              <a:avLst/>
            </a:prstGeom>
            <a:solidFill>
              <a:srgbClr val="E2007A"/>
            </a:solidFill>
            <a:ln w="10000">
              <a:solidFill>
                <a:srgbClr val="E2007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fr-FR" sz="1800">
                <a:solidFill>
                  <a:srgbClr val="2D3235"/>
                </a:solidFill>
                <a:latin typeface="Tw Cen MT" charset="0"/>
              </a:endParaRPr>
            </a:p>
          </p:txBody>
        </p:sp>
        <p:sp>
          <p:nvSpPr>
            <p:cNvPr id="1033" name="Rectangle 11"/>
            <p:cNvSpPr>
              <a:spLocks noChangeArrowheads="1"/>
            </p:cNvSpPr>
            <p:nvPr/>
          </p:nvSpPr>
          <p:spPr bwMode="auto">
            <a:xfrm>
              <a:off x="2010240" y="908360"/>
              <a:ext cx="228600" cy="228600"/>
            </a:xfrm>
            <a:prstGeom prst="rect">
              <a:avLst/>
            </a:prstGeom>
            <a:solidFill>
              <a:srgbClr val="3C4694"/>
            </a:solidFill>
            <a:ln w="10000">
              <a:solidFill>
                <a:srgbClr val="3C4694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fr-FR" sz="1800">
                <a:solidFill>
                  <a:srgbClr val="2D3235"/>
                </a:solidFill>
                <a:latin typeface="Tw Cen MT" charset="0"/>
              </a:endParaRPr>
            </a:p>
          </p:txBody>
        </p:sp>
        <p:sp>
          <p:nvSpPr>
            <p:cNvPr id="1034" name="Rectangle 12"/>
            <p:cNvSpPr>
              <a:spLocks noChangeArrowheads="1"/>
            </p:cNvSpPr>
            <p:nvPr/>
          </p:nvSpPr>
          <p:spPr bwMode="auto">
            <a:xfrm>
              <a:off x="873280" y="908360"/>
              <a:ext cx="228600" cy="228600"/>
            </a:xfrm>
            <a:prstGeom prst="rect">
              <a:avLst/>
            </a:prstGeom>
            <a:solidFill>
              <a:srgbClr val="79B51C"/>
            </a:solidFill>
            <a:ln w="10000">
              <a:solidFill>
                <a:srgbClr val="79B51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fr-FR" sz="1800">
                <a:solidFill>
                  <a:srgbClr val="2D3235"/>
                </a:solidFill>
                <a:latin typeface="Tw Cen MT" charset="0"/>
              </a:endParaRPr>
            </a:p>
          </p:txBody>
        </p:sp>
        <p:sp>
          <p:nvSpPr>
            <p:cNvPr id="1035" name="Rectangle 14"/>
            <p:cNvSpPr>
              <a:spLocks noChangeArrowheads="1"/>
            </p:cNvSpPr>
            <p:nvPr/>
          </p:nvSpPr>
          <p:spPr bwMode="auto">
            <a:xfrm>
              <a:off x="1157520" y="908360"/>
              <a:ext cx="228600" cy="228600"/>
            </a:xfrm>
            <a:prstGeom prst="rect">
              <a:avLst/>
            </a:prstGeom>
            <a:solidFill>
              <a:srgbClr val="008BCF"/>
            </a:solidFill>
            <a:ln w="10000">
              <a:solidFill>
                <a:srgbClr val="008BC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fr-FR" sz="1800">
                <a:solidFill>
                  <a:srgbClr val="2D3235"/>
                </a:solidFill>
                <a:latin typeface="Tw Cen MT" charset="0"/>
              </a:endParaRPr>
            </a:p>
          </p:txBody>
        </p:sp>
        <p:sp>
          <p:nvSpPr>
            <p:cNvPr id="1036" name="Rectangle 15"/>
            <p:cNvSpPr>
              <a:spLocks noChangeArrowheads="1"/>
            </p:cNvSpPr>
            <p:nvPr/>
          </p:nvSpPr>
          <p:spPr bwMode="auto">
            <a:xfrm>
              <a:off x="1726000" y="908360"/>
              <a:ext cx="228600" cy="228600"/>
            </a:xfrm>
            <a:prstGeom prst="rect">
              <a:avLst/>
            </a:prstGeom>
            <a:solidFill>
              <a:srgbClr val="EB6909"/>
            </a:solidFill>
            <a:ln w="10000">
              <a:solidFill>
                <a:srgbClr val="EB6909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fr-FR" sz="1800">
                <a:solidFill>
                  <a:srgbClr val="2D3235"/>
                </a:solidFill>
                <a:latin typeface="Tw Cen MT" charset="0"/>
              </a:endParaRPr>
            </a:p>
          </p:txBody>
        </p:sp>
        <p:sp>
          <p:nvSpPr>
            <p:cNvPr id="1037" name="Rectangle 16"/>
            <p:cNvSpPr>
              <a:spLocks noChangeArrowheads="1"/>
            </p:cNvSpPr>
            <p:nvPr/>
          </p:nvSpPr>
          <p:spPr bwMode="auto">
            <a:xfrm>
              <a:off x="441380" y="908360"/>
              <a:ext cx="376260" cy="228600"/>
            </a:xfrm>
            <a:prstGeom prst="rect">
              <a:avLst/>
            </a:prstGeom>
            <a:solidFill>
              <a:srgbClr val="004857"/>
            </a:solidFill>
            <a:ln w="10000">
              <a:solidFill>
                <a:srgbClr val="004857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fr-FR" sz="1800">
                <a:solidFill>
                  <a:srgbClr val="FFFFFF"/>
                </a:solidFill>
                <a:latin typeface="Tw Cen MT" charset="0"/>
              </a:endParaRPr>
            </a:p>
          </p:txBody>
        </p:sp>
      </p:grpSp>
      <p:cxnSp>
        <p:nvCxnSpPr>
          <p:cNvPr id="16" name="Connecteur droit 15"/>
          <p:cNvCxnSpPr/>
          <p:nvPr/>
        </p:nvCxnSpPr>
        <p:spPr>
          <a:xfrm>
            <a:off x="3" y="992188"/>
            <a:ext cx="10062501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9" y="603257"/>
            <a:ext cx="4078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entury Gothic"/>
            </a:endParaRPr>
          </a:p>
        </p:txBody>
      </p:sp>
      <p:pic>
        <p:nvPicPr>
          <p:cNvPr id="14" name="Image 5" descr="GIGA_logo_new.GIF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2" r="10265"/>
          <a:stretch/>
        </p:blipFill>
        <p:spPr bwMode="auto">
          <a:xfrm>
            <a:off x="8889238" y="44823"/>
            <a:ext cx="983046" cy="91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67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3" r:id="rId1"/>
    <p:sldLayoutId id="2147484954" r:id="rId2"/>
    <p:sldLayoutId id="2147484955" r:id="rId3"/>
    <p:sldLayoutId id="2147484956" r:id="rId4"/>
    <p:sldLayoutId id="2147484957" r:id="rId5"/>
    <p:sldLayoutId id="2147484958" r:id="rId6"/>
    <p:sldLayoutId id="2147484959" r:id="rId7"/>
    <p:sldLayoutId id="2147484960" r:id="rId8"/>
    <p:sldLayoutId id="2147484961" r:id="rId9"/>
    <p:sldLayoutId id="2147484962" r:id="rId10"/>
    <p:sldLayoutId id="2147484963" r:id="rId11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254061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54061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25406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5406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25406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25406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76092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jpe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6" Type="http://schemas.openxmlformats.org/officeDocument/2006/relationships/image" Target="../media/image3.jpe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jpg"/><Relationship Id="rId12" Type="http://schemas.openxmlformats.org/officeDocument/2006/relationships/image" Target="../media/image32.jpg"/><Relationship Id="rId13" Type="http://schemas.openxmlformats.org/officeDocument/2006/relationships/image" Target="../media/image33.jpg"/><Relationship Id="rId14" Type="http://schemas.openxmlformats.org/officeDocument/2006/relationships/image" Target="../media/image34.jpeg"/><Relationship Id="rId15" Type="http://schemas.openxmlformats.org/officeDocument/2006/relationships/image" Target="../media/image35.png"/><Relationship Id="rId16" Type="http://schemas.openxmlformats.org/officeDocument/2006/relationships/image" Target="../media/image36.tiff"/><Relationship Id="rId17" Type="http://schemas.openxmlformats.org/officeDocument/2006/relationships/image" Target="../media/image37.tiff"/><Relationship Id="rId18" Type="http://schemas.openxmlformats.org/officeDocument/2006/relationships/image" Target="../media/image38.jpeg"/><Relationship Id="rId19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jp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png"/><Relationship Id="rId7" Type="http://schemas.openxmlformats.org/officeDocument/2006/relationships/image" Target="../media/image27.jpeg"/><Relationship Id="rId8" Type="http://schemas.openxmlformats.org/officeDocument/2006/relationships/image" Target="../media/image28.jpeg"/><Relationship Id="rId9" Type="http://schemas.openxmlformats.org/officeDocument/2006/relationships/image" Target="../media/image29.png"/><Relationship Id="rId10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060153"/>
              </p:ext>
            </p:extLst>
          </p:nvPr>
        </p:nvGraphicFramePr>
        <p:xfrm>
          <a:off x="6516569" y="3436951"/>
          <a:ext cx="3313971" cy="2721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50" name="Image" r:id="rId4" imgW="17473016" imgH="13003175" progId="">
                  <p:embed/>
                </p:oleObj>
              </mc:Choice>
              <mc:Fallback>
                <p:oleObj name="Image" r:id="rId4" imgW="17473016" imgH="13003175" progId="">
                  <p:embed/>
                  <p:pic>
                    <p:nvPicPr>
                      <p:cNvPr id="0" name="Picture 2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569" y="3436951"/>
                        <a:ext cx="3313971" cy="272114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3" name="Rectangle 9"/>
          <p:cNvSpPr>
            <a:spLocks noChangeArrowheads="1"/>
          </p:cNvSpPr>
          <p:nvPr/>
        </p:nvSpPr>
        <p:spPr bwMode="auto">
          <a:xfrm>
            <a:off x="674174" y="2792417"/>
            <a:ext cx="7884356" cy="9233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A. </a:t>
            </a:r>
            <a:r>
              <a:rPr lang="en-US" sz="18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Demertzi, </a:t>
            </a:r>
            <a:r>
              <a:rPr lang="en-US" sz="18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E. </a:t>
            </a:r>
            <a:r>
              <a:rPr lang="en-US" sz="18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Tagliazucchi, </a:t>
            </a:r>
            <a:r>
              <a:rPr lang="en-US" sz="18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S. </a:t>
            </a:r>
            <a:r>
              <a:rPr lang="en-US" sz="1800" dirty="0" err="1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Dehaene</a:t>
            </a:r>
            <a:r>
              <a:rPr lang="en-US" sz="18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18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G. </a:t>
            </a:r>
            <a:r>
              <a:rPr lang="en-US" sz="18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Deco, </a:t>
            </a:r>
            <a:r>
              <a:rPr lang="en-US" sz="18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P. </a:t>
            </a:r>
            <a:r>
              <a:rPr lang="en-US" sz="1800" dirty="0" err="1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Barttfeld</a:t>
            </a:r>
            <a:r>
              <a:rPr lang="en-US" sz="18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18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F. </a:t>
            </a:r>
            <a:r>
              <a:rPr lang="en-US" sz="18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Raimondo, </a:t>
            </a:r>
            <a:r>
              <a:rPr lang="en-US" sz="18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C. </a:t>
            </a:r>
            <a:r>
              <a:rPr lang="en-US" sz="18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Martial, </a:t>
            </a:r>
            <a:r>
              <a:rPr lang="en-US" sz="18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B. </a:t>
            </a:r>
            <a:r>
              <a:rPr lang="en-US" sz="1800" dirty="0" err="1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Rohaut</a:t>
            </a:r>
            <a:r>
              <a:rPr lang="en-US" sz="18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18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H. U. </a:t>
            </a:r>
            <a:r>
              <a:rPr lang="en-US" sz="18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Voss, </a:t>
            </a:r>
            <a:r>
              <a:rPr lang="en-US" sz="18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N. D. </a:t>
            </a:r>
            <a:r>
              <a:rPr lang="en-US" sz="18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Schiff, </a:t>
            </a:r>
            <a:r>
              <a:rPr lang="en-US" sz="18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A. M. </a:t>
            </a:r>
            <a:r>
              <a:rPr lang="en-US" sz="18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Owen, </a:t>
            </a:r>
            <a:r>
              <a:rPr lang="en-US" sz="1800" b="1" u="sng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S. </a:t>
            </a:r>
            <a:r>
              <a:rPr lang="en-US" sz="1800" b="1" u="sng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Laureys</a:t>
            </a:r>
            <a:r>
              <a:rPr lang="en-US" sz="18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18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L. </a:t>
            </a:r>
            <a:r>
              <a:rPr lang="en-US" sz="18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Naccache, </a:t>
            </a:r>
            <a:r>
              <a:rPr lang="en-US" sz="18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J.D. </a:t>
            </a:r>
            <a:r>
              <a:rPr lang="en-US" sz="18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Sitt</a:t>
            </a:r>
          </a:p>
        </p:txBody>
      </p:sp>
      <p:pic>
        <p:nvPicPr>
          <p:cNvPr id="20" name="Picture 11" descr="logowhi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700" y="6134791"/>
            <a:ext cx="767601" cy="63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51" y="6295369"/>
            <a:ext cx="1032778" cy="46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52326" y="1453684"/>
            <a:ext cx="8554617" cy="1184348"/>
          </a:xfrm>
          <a:noFill/>
          <a:ln>
            <a:noFill/>
          </a:ln>
          <a:extLst/>
        </p:spPr>
        <p:txBody>
          <a:bodyPr lIns="0" tIns="0"/>
          <a:lstStyle/>
          <a:p>
            <a:pPr algn="ctr"/>
            <a:r>
              <a:rPr lang="en-US" sz="2800" b="1" dirty="0">
                <a:solidFill>
                  <a:srgbClr val="669900"/>
                </a:solidFill>
                <a:latin typeface="Helvetica" charset="0"/>
                <a:ea typeface="Helvetica" charset="0"/>
                <a:cs typeface="Helvetica" charset="0"/>
              </a:rPr>
              <a:t>Dynamic inter-regional coordination patterns as specific predictors of consciousness</a:t>
            </a:r>
          </a:p>
        </p:txBody>
      </p:sp>
      <p:pic>
        <p:nvPicPr>
          <p:cNvPr id="11" name="Image 10" descr="logo_ULg-GIGA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239" y="5884959"/>
            <a:ext cx="1329301" cy="93555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9" cstate="print"/>
          <a:srcRect r="43597" b="6899"/>
          <a:stretch/>
        </p:blipFill>
        <p:spPr>
          <a:xfrm>
            <a:off x="2180538" y="85145"/>
            <a:ext cx="1026119" cy="81179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56755" y="-360317"/>
            <a:ext cx="1869914" cy="1726073"/>
          </a:xfrm>
          <a:prstGeom prst="rect">
            <a:avLst/>
          </a:prstGeom>
        </p:spPr>
      </p:pic>
      <p:pic>
        <p:nvPicPr>
          <p:cNvPr id="14" name="Imag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901" y="6125201"/>
            <a:ext cx="1089469" cy="63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"/>
          <a:stretch/>
        </p:blipFill>
        <p:spPr bwMode="auto">
          <a:xfrm>
            <a:off x="7242306" y="98143"/>
            <a:ext cx="1516392" cy="87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477" y="5480235"/>
            <a:ext cx="1014677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84" y="4228557"/>
            <a:ext cx="915980" cy="107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5" cstate="print"/>
          <a:srcRect t="16777" b="14589"/>
          <a:stretch/>
        </p:blipFill>
        <p:spPr>
          <a:xfrm>
            <a:off x="3323562" y="78474"/>
            <a:ext cx="2255993" cy="8632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107" y="5442391"/>
            <a:ext cx="4953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700" b="1" dirty="0">
              <a:solidFill>
                <a:srgbClr val="669900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1800" dirty="0" err="1" smtClean="0">
                <a:solidFill>
                  <a:srgbClr val="669900"/>
                </a:solidFill>
                <a:latin typeface="Helvetica" charset="0"/>
                <a:ea typeface="Helvetica" charset="0"/>
                <a:cs typeface="Helvetica" charset="0"/>
              </a:rPr>
              <a:t>www.comascience.org</a:t>
            </a:r>
            <a:endParaRPr lang="en-US" sz="1800" dirty="0">
              <a:solidFill>
                <a:srgbClr val="6699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4802" y="4141728"/>
            <a:ext cx="54543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600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1600" b="1" dirty="0">
                <a:latin typeface="Helvetica" charset="0"/>
                <a:ea typeface="Helvetica" charset="0"/>
                <a:cs typeface="Helvetica" charset="0"/>
              </a:rPr>
              <a:t>4th Congress of the European Academy of Neurology </a:t>
            </a:r>
          </a:p>
          <a:p>
            <a:r>
              <a:rPr lang="en-US" sz="1600" b="1" dirty="0" smtClean="0">
                <a:latin typeface="Helvetica" charset="0"/>
                <a:ea typeface="Helvetica" charset="0"/>
                <a:cs typeface="Helvetica" charset="0"/>
              </a:rPr>
              <a:t>17 </a:t>
            </a:r>
            <a:r>
              <a:rPr lang="en-US" sz="1600" b="1" dirty="0">
                <a:latin typeface="Helvetica" charset="0"/>
                <a:ea typeface="Helvetica" charset="0"/>
                <a:cs typeface="Helvetica" charset="0"/>
              </a:rPr>
              <a:t>June </a:t>
            </a:r>
            <a:r>
              <a:rPr lang="en-US" sz="1600" b="1" dirty="0" smtClean="0">
                <a:latin typeface="Helvetica" charset="0"/>
                <a:ea typeface="Helvetica" charset="0"/>
                <a:cs typeface="Helvetica" charset="0"/>
              </a:rPr>
              <a:t>2018 Lisbon</a:t>
            </a:r>
            <a:endParaRPr lang="en-US" sz="1600" b="1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800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Session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 EPR217 Neuroimaging 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2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508"/>
          <a:stretch/>
        </p:blipFill>
        <p:spPr>
          <a:xfrm>
            <a:off x="5589881" y="6102374"/>
            <a:ext cx="1772246" cy="695259"/>
          </a:xfrm>
          <a:prstGeom prst="rect">
            <a:avLst/>
          </a:prstGeom>
        </p:spPr>
      </p:pic>
      <p:pic>
        <p:nvPicPr>
          <p:cNvPr id="22" name="Picture 18" descr="JMC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84" y="6189025"/>
            <a:ext cx="3132951" cy="52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412" y="5156016"/>
            <a:ext cx="721768" cy="8258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364" y="5424651"/>
            <a:ext cx="1660368" cy="51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5177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455996" y="483742"/>
            <a:ext cx="7886700" cy="4900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3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Dynamic </a:t>
            </a:r>
            <a:r>
              <a:rPr lang="en-US" sz="3000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brain activity and </a:t>
            </a:r>
            <a:r>
              <a:rPr lang="en-US" sz="30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cognition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27637" y="59196"/>
            <a:ext cx="7886700" cy="3693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3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Objectives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 |   Methods  |  Results  | Discussion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90577" y="5883393"/>
            <a:ext cx="8217537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latin typeface="Helvetica" charset="0"/>
                <a:ea typeface="Helvetica" charset="0"/>
                <a:cs typeface="Helvetica" charset="0"/>
              </a:rPr>
              <a:t>The brain cannot </a:t>
            </a:r>
            <a:r>
              <a:rPr lang="en-US" sz="1800" b="1" dirty="0">
                <a:latin typeface="Helvetica" charset="0"/>
                <a:ea typeface="Helvetica" charset="0"/>
                <a:cs typeface="Helvetica" charset="0"/>
              </a:rPr>
              <a:t> map the complexity of </a:t>
            </a:r>
            <a:endParaRPr lang="en-US" sz="1800" b="1" dirty="0" smtClean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1800" b="1" dirty="0" smtClean="0">
                <a:latin typeface="Helvetica" charset="0"/>
                <a:ea typeface="Helvetica" charset="0"/>
                <a:cs typeface="Helvetica" charset="0"/>
              </a:rPr>
              <a:t>the </a:t>
            </a:r>
            <a:r>
              <a:rPr lang="en-US" sz="1800" b="1" dirty="0">
                <a:latin typeface="Helvetica" charset="0"/>
                <a:ea typeface="Helvetica" charset="0"/>
                <a:cs typeface="Helvetica" charset="0"/>
              </a:rPr>
              <a:t>internal and external world</a:t>
            </a:r>
          </a:p>
          <a:p>
            <a:pPr algn="ctr"/>
            <a:endParaRPr lang="en-US" sz="700" dirty="0" smtClean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en-US" sz="1200" dirty="0" err="1">
                <a:latin typeface="Helvetica" charset="0"/>
                <a:ea typeface="Helvetica" charset="0"/>
                <a:cs typeface="Helvetica" charset="0"/>
              </a:rPr>
              <a:t>Dehaene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, et al </a:t>
            </a:r>
            <a:r>
              <a:rPr lang="en-US" sz="1200" i="1" dirty="0">
                <a:latin typeface="Helvetica" charset="0"/>
                <a:ea typeface="Helvetica" charset="0"/>
                <a:cs typeface="Helvetica" charset="0"/>
              </a:rPr>
              <a:t>Trends Cogn. Sci. 2006; </a:t>
            </a:r>
            <a:r>
              <a:rPr lang="en-US" sz="1200" dirty="0" err="1">
                <a:latin typeface="Helvetica" charset="0"/>
                <a:ea typeface="Helvetica" charset="0"/>
                <a:cs typeface="Helvetica" charset="0"/>
              </a:rPr>
              <a:t>Tononi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 et al, </a:t>
            </a:r>
            <a:r>
              <a:rPr lang="en-US" sz="1200" i="1" dirty="0">
                <a:latin typeface="Helvetica" charset="0"/>
                <a:ea typeface="Helvetica" charset="0"/>
                <a:cs typeface="Helvetica" charset="0"/>
              </a:rPr>
              <a:t>Nat. Rev. </a:t>
            </a:r>
            <a:r>
              <a:rPr lang="en-US" sz="1200" i="1" dirty="0" err="1">
                <a:latin typeface="Helvetica" charset="0"/>
                <a:ea typeface="Helvetica" charset="0"/>
                <a:cs typeface="Helvetica" charset="0"/>
              </a:rPr>
              <a:t>Neurosci</a:t>
            </a:r>
            <a:r>
              <a:rPr lang="en-US" sz="1200" i="1" dirty="0">
                <a:latin typeface="Helvetica" charset="0"/>
                <a:ea typeface="Helvetica" charset="0"/>
                <a:cs typeface="Helvetica" charset="0"/>
              </a:rPr>
              <a:t>.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 2016)</a:t>
            </a:r>
          </a:p>
        </p:txBody>
      </p:sp>
      <p:sp>
        <p:nvSpPr>
          <p:cNvPr id="13" name="Down Arrow 12"/>
          <p:cNvSpPr/>
          <p:nvPr/>
        </p:nvSpPr>
        <p:spPr>
          <a:xfrm rot="16200000">
            <a:off x="2579758" y="5782380"/>
            <a:ext cx="249654" cy="652086"/>
          </a:xfrm>
          <a:prstGeom prst="downArrow">
            <a:avLst>
              <a:gd name="adj1" fmla="val 63156"/>
              <a:gd name="adj2" fmla="val 50000"/>
            </a:avLst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movie.avi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1982" y="1090664"/>
            <a:ext cx="3324535" cy="249340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18872" y="5323184"/>
            <a:ext cx="3120200" cy="16158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defTabSz="685800">
              <a:buSzPct val="45000"/>
              <a:defRPr/>
            </a:pPr>
            <a:r>
              <a:rPr lang="en-US" sz="1050" dirty="0" err="1">
                <a:latin typeface="Helvetica" charset="0"/>
                <a:ea typeface="Helvetica" charset="0"/>
                <a:cs typeface="Helvetica" charset="0"/>
              </a:rPr>
              <a:t>Barttfeld</a:t>
            </a:r>
            <a:r>
              <a:rPr lang="en-US" sz="1050" dirty="0">
                <a:latin typeface="Helvetica" charset="0"/>
                <a:ea typeface="Helvetica" charset="0"/>
                <a:cs typeface="Helvetica" charset="0"/>
              </a:rPr>
              <a:t>*, </a:t>
            </a:r>
            <a:r>
              <a:rPr lang="en-US" sz="1050" dirty="0" err="1">
                <a:latin typeface="Helvetica" charset="0"/>
                <a:ea typeface="Helvetica" charset="0"/>
                <a:cs typeface="Helvetica" charset="0"/>
              </a:rPr>
              <a:t>Ulhrig</a:t>
            </a:r>
            <a:r>
              <a:rPr lang="en-US" sz="1050" dirty="0">
                <a:latin typeface="Helvetica" charset="0"/>
                <a:ea typeface="Helvetica" charset="0"/>
                <a:cs typeface="Helvetica" charset="0"/>
              </a:rPr>
              <a:t>*,  </a:t>
            </a:r>
            <a:r>
              <a:rPr lang="en-US" sz="1050" dirty="0" err="1">
                <a:latin typeface="Helvetica" charset="0"/>
                <a:ea typeface="Helvetica" charset="0"/>
                <a:cs typeface="Helvetica" charset="0"/>
              </a:rPr>
              <a:t>Sitt</a:t>
            </a:r>
            <a:r>
              <a:rPr lang="en-US" sz="1050" dirty="0">
                <a:latin typeface="Helvetica" charset="0"/>
                <a:ea typeface="Helvetica" charset="0"/>
                <a:cs typeface="Helvetica" charset="0"/>
              </a:rPr>
              <a:t>*, et al, PNAS 2015</a:t>
            </a:r>
          </a:p>
        </p:txBody>
      </p:sp>
      <p:sp>
        <p:nvSpPr>
          <p:cNvPr id="3" name="Rectangle 2"/>
          <p:cNvSpPr/>
          <p:nvPr/>
        </p:nvSpPr>
        <p:spPr>
          <a:xfrm>
            <a:off x="280173" y="3257248"/>
            <a:ext cx="5907048" cy="2546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669900"/>
                </a:solidFill>
                <a:latin typeface="Helvetica" charset="0"/>
                <a:ea typeface="Helvetica" charset="0"/>
                <a:cs typeface="Helvetica" charset="0"/>
              </a:rPr>
              <a:t>Unconsciousness</a:t>
            </a:r>
            <a:endParaRPr lang="en-US" sz="2000" dirty="0">
              <a:solidFill>
                <a:srgbClr val="669900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Rigid 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spatiotemporal </a:t>
            </a:r>
            <a:r>
              <a:rPr lang="en-GB" sz="2000" dirty="0" smtClean="0">
                <a:latin typeface="Helvetica" charset="0"/>
                <a:ea typeface="Helvetica" charset="0"/>
                <a:cs typeface="Helvetica" charset="0"/>
              </a:rPr>
              <a:t>organization</a:t>
            </a:r>
            <a:endParaRPr lang="en-US" sz="20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sleep </a:t>
            </a:r>
            <a:r>
              <a:rPr lang="en-US" sz="1050" dirty="0" smtClean="0">
                <a:latin typeface="Helvetica" charset="0"/>
                <a:ea typeface="Helvetica" charset="0"/>
                <a:cs typeface="Helvetica" charset="0"/>
              </a:rPr>
              <a:t>(Tagliazucchi et al., </a:t>
            </a:r>
            <a:r>
              <a:rPr lang="en-US" sz="1050" i="1" dirty="0" smtClean="0">
                <a:latin typeface="Helvetica" charset="0"/>
                <a:ea typeface="Helvetica" charset="0"/>
                <a:cs typeface="Helvetica" charset="0"/>
              </a:rPr>
              <a:t>PNAS</a:t>
            </a:r>
            <a:r>
              <a:rPr lang="en-US" sz="1050" dirty="0" smtClean="0">
                <a:latin typeface="Helvetica" charset="0"/>
                <a:ea typeface="Helvetica" charset="0"/>
                <a:cs typeface="Helvetica" charset="0"/>
              </a:rPr>
              <a:t> 2013; Wang et al, </a:t>
            </a:r>
            <a:r>
              <a:rPr lang="en-US" sz="1050" i="1" dirty="0" smtClean="0">
                <a:latin typeface="Helvetica" charset="0"/>
                <a:ea typeface="Helvetica" charset="0"/>
                <a:cs typeface="Helvetica" charset="0"/>
              </a:rPr>
              <a:t>PNAS</a:t>
            </a:r>
            <a:r>
              <a:rPr lang="en-US" sz="1050" dirty="0" smtClean="0">
                <a:latin typeface="Helvetica" charset="0"/>
                <a:ea typeface="Helvetica" charset="0"/>
                <a:cs typeface="Helvetica" charset="0"/>
              </a:rPr>
              <a:t> 2016; Wilson </a:t>
            </a:r>
            <a:r>
              <a:rPr lang="en-US" sz="1050" i="1" dirty="0" smtClean="0">
                <a:latin typeface="Helvetica" charset="0"/>
                <a:ea typeface="Helvetica" charset="0"/>
                <a:cs typeface="Helvetica" charset="0"/>
              </a:rPr>
              <a:t>et </a:t>
            </a:r>
            <a:r>
              <a:rPr lang="en-US" sz="1050" dirty="0" smtClean="0">
                <a:latin typeface="Helvetica" charset="0"/>
                <a:ea typeface="Helvetica" charset="0"/>
                <a:cs typeface="Helvetica" charset="0"/>
              </a:rPr>
              <a:t>al., </a:t>
            </a:r>
            <a:r>
              <a:rPr lang="en-US" sz="1050" i="1" dirty="0" err="1" smtClean="0">
                <a:latin typeface="Helvetica" charset="0"/>
                <a:ea typeface="Helvetica" charset="0"/>
                <a:cs typeface="Helvetica" charset="0"/>
              </a:rPr>
              <a:t>Neuroimage</a:t>
            </a:r>
            <a:r>
              <a:rPr lang="en-US" sz="1050" dirty="0" smtClean="0">
                <a:latin typeface="Helvetica" charset="0"/>
                <a:ea typeface="Helvetica" charset="0"/>
                <a:cs typeface="Helvetica" charset="0"/>
              </a:rPr>
              <a:t> 2015; Chow et al., </a:t>
            </a:r>
            <a:r>
              <a:rPr lang="en-US" sz="1050" i="1" dirty="0" smtClean="0">
                <a:latin typeface="Helvetica" charset="0"/>
                <a:ea typeface="Helvetica" charset="0"/>
                <a:cs typeface="Helvetica" charset="0"/>
              </a:rPr>
              <a:t>PNAS</a:t>
            </a:r>
            <a:r>
              <a:rPr lang="en-US" sz="1050" dirty="0" smtClean="0">
                <a:latin typeface="Helvetica" charset="0"/>
                <a:ea typeface="Helvetica" charset="0"/>
                <a:cs typeface="Helvetica" charset="0"/>
              </a:rPr>
              <a:t> 2013)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anesthesia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pPr marL="539750" lvl="1" indent="-277813">
              <a:buFont typeface="Courier New" charset="0"/>
              <a:buChar char="o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in humans </a:t>
            </a:r>
            <a:r>
              <a:rPr lang="en-US" sz="1050" dirty="0">
                <a:latin typeface="Helvetica" charset="0"/>
                <a:ea typeface="Helvetica" charset="0"/>
                <a:cs typeface="Helvetica" charset="0"/>
              </a:rPr>
              <a:t>(Tagliazucchi </a:t>
            </a:r>
            <a:r>
              <a:rPr lang="en-US" sz="1050" dirty="0" smtClean="0">
                <a:latin typeface="Helvetica" charset="0"/>
                <a:ea typeface="Helvetica" charset="0"/>
                <a:cs typeface="Helvetica" charset="0"/>
              </a:rPr>
              <a:t>et al</a:t>
            </a:r>
            <a:r>
              <a:rPr lang="en-US" sz="1050" i="1" dirty="0" smtClean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1050" i="1" dirty="0">
                <a:latin typeface="Helvetica" charset="0"/>
                <a:ea typeface="Helvetica" charset="0"/>
                <a:cs typeface="Helvetica" charset="0"/>
              </a:rPr>
              <a:t>J. R. Soc. </a:t>
            </a:r>
            <a:r>
              <a:rPr lang="en-US" sz="1050" i="1" dirty="0" smtClean="0">
                <a:latin typeface="Helvetica" charset="0"/>
                <a:ea typeface="Helvetica" charset="0"/>
                <a:cs typeface="Helvetica" charset="0"/>
              </a:rPr>
              <a:t>Interface</a:t>
            </a:r>
            <a:r>
              <a:rPr lang="en-US" sz="105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050" dirty="0" smtClean="0">
                <a:latin typeface="Helvetica" charset="0"/>
                <a:ea typeface="Helvetica" charset="0"/>
                <a:cs typeface="Helvetica" charset="0"/>
              </a:rPr>
              <a:t>2016</a:t>
            </a:r>
            <a:r>
              <a:rPr lang="en-US" sz="1050" dirty="0">
                <a:latin typeface="Helvetica" charset="0"/>
                <a:ea typeface="Helvetica" charset="0"/>
                <a:cs typeface="Helvetica" charset="0"/>
              </a:rPr>
              <a:t>; </a:t>
            </a:r>
            <a:r>
              <a:rPr lang="en-US" sz="1050" dirty="0" err="1">
                <a:latin typeface="Helvetica" charset="0"/>
                <a:ea typeface="Helvetica" charset="0"/>
                <a:cs typeface="Helvetica" charset="0"/>
              </a:rPr>
              <a:t>Kafashan</a:t>
            </a:r>
            <a:r>
              <a:rPr lang="en-US" sz="1050" dirty="0">
                <a:latin typeface="Helvetica" charset="0"/>
                <a:ea typeface="Helvetica" charset="0"/>
                <a:cs typeface="Helvetica" charset="0"/>
              </a:rPr>
              <a:t>, et al, </a:t>
            </a:r>
            <a:r>
              <a:rPr lang="en-US" sz="1050" i="1" dirty="0">
                <a:latin typeface="Helvetica" charset="0"/>
                <a:ea typeface="Helvetica" charset="0"/>
                <a:cs typeface="Helvetica" charset="0"/>
              </a:rPr>
              <a:t>Front. Neural </a:t>
            </a:r>
            <a:r>
              <a:rPr lang="en-US" sz="1050" i="1" dirty="0" smtClean="0">
                <a:latin typeface="Helvetica" charset="0"/>
                <a:ea typeface="Helvetica" charset="0"/>
                <a:cs typeface="Helvetica" charset="0"/>
              </a:rPr>
              <a:t>Circuits</a:t>
            </a:r>
            <a:r>
              <a:rPr lang="en-US" sz="105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050" dirty="0">
                <a:latin typeface="Helvetica" charset="0"/>
                <a:ea typeface="Helvetica" charset="0"/>
                <a:cs typeface="Helvetica" charset="0"/>
              </a:rPr>
              <a:t>2016; </a:t>
            </a:r>
            <a:r>
              <a:rPr lang="en-US" sz="1050" dirty="0" err="1">
                <a:latin typeface="Helvetica" charset="0"/>
                <a:ea typeface="Helvetica" charset="0"/>
                <a:cs typeface="Helvetica" charset="0"/>
              </a:rPr>
              <a:t>Amico</a:t>
            </a:r>
            <a:r>
              <a:rPr lang="en-US" sz="105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050" i="1" dirty="0">
                <a:latin typeface="Helvetica" charset="0"/>
                <a:ea typeface="Helvetica" charset="0"/>
                <a:cs typeface="Helvetica" charset="0"/>
              </a:rPr>
              <a:t>et al.</a:t>
            </a:r>
            <a:r>
              <a:rPr lang="en-US" sz="1050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1050" i="1" dirty="0" err="1">
                <a:latin typeface="Helvetica" charset="0"/>
                <a:ea typeface="Helvetica" charset="0"/>
                <a:cs typeface="Helvetica" charset="0"/>
              </a:rPr>
              <a:t>PLoS</a:t>
            </a:r>
            <a:r>
              <a:rPr lang="en-US" sz="1050" i="1" dirty="0">
                <a:latin typeface="Helvetica" charset="0"/>
                <a:ea typeface="Helvetica" charset="0"/>
                <a:cs typeface="Helvetica" charset="0"/>
              </a:rPr>
              <a:t> One</a:t>
            </a:r>
            <a:r>
              <a:rPr lang="en-US" sz="1050" dirty="0">
                <a:latin typeface="Helvetica" charset="0"/>
                <a:ea typeface="Helvetica" charset="0"/>
                <a:cs typeface="Helvetica" charset="0"/>
              </a:rPr>
              <a:t> 2014)</a:t>
            </a:r>
          </a:p>
          <a:p>
            <a:pPr marL="539750" lvl="1" indent="-277813">
              <a:buFont typeface="Courier New" charset="0"/>
              <a:buChar char="o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in </a:t>
            </a:r>
            <a:r>
              <a:rPr lang="fr-FR" sz="2000" dirty="0" err="1">
                <a:latin typeface="Helvetica" charset="0"/>
                <a:ea typeface="Helvetica" charset="0"/>
                <a:cs typeface="Helvetica" charset="0"/>
              </a:rPr>
              <a:t>animals</a:t>
            </a:r>
            <a:r>
              <a:rPr lang="fr-FR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1050" dirty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en-US" sz="1050" dirty="0" err="1">
                <a:latin typeface="Helvetica" charset="0"/>
                <a:ea typeface="Helvetica" charset="0"/>
                <a:cs typeface="Helvetica" charset="0"/>
              </a:rPr>
              <a:t>Barttfeld</a:t>
            </a:r>
            <a:r>
              <a:rPr lang="en-US" sz="105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050" i="1" dirty="0">
                <a:latin typeface="Helvetica" charset="0"/>
                <a:ea typeface="Helvetica" charset="0"/>
                <a:cs typeface="Helvetica" charset="0"/>
              </a:rPr>
              <a:t>PNAS .</a:t>
            </a:r>
            <a:r>
              <a:rPr lang="en-US" sz="1050" dirty="0">
                <a:latin typeface="Helvetica" charset="0"/>
                <a:ea typeface="Helvetica" charset="0"/>
                <a:cs typeface="Helvetica" charset="0"/>
              </a:rPr>
              <a:t> 2014); </a:t>
            </a:r>
            <a:r>
              <a:rPr lang="en-US" sz="1050" dirty="0" err="1">
                <a:latin typeface="Helvetica" charset="0"/>
                <a:ea typeface="Helvetica" charset="0"/>
                <a:cs typeface="Helvetica" charset="0"/>
              </a:rPr>
              <a:t>Grandjean</a:t>
            </a:r>
            <a:r>
              <a:rPr lang="en-US" sz="105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050" i="1" dirty="0">
                <a:latin typeface="Helvetica" charset="0"/>
                <a:ea typeface="Helvetica" charset="0"/>
                <a:cs typeface="Helvetica" charset="0"/>
              </a:rPr>
              <a:t>et al.</a:t>
            </a:r>
            <a:r>
              <a:rPr lang="en-US" sz="1050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1050" i="1" dirty="0" err="1" smtClean="0">
                <a:latin typeface="Helvetica" charset="0"/>
                <a:ea typeface="Helvetica" charset="0"/>
                <a:cs typeface="Helvetica" charset="0"/>
              </a:rPr>
              <a:t>Neuroimage</a:t>
            </a:r>
            <a:r>
              <a:rPr lang="en-US" sz="105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050" dirty="0">
                <a:latin typeface="Helvetica" charset="0"/>
                <a:ea typeface="Helvetica" charset="0"/>
                <a:cs typeface="Helvetica" charset="0"/>
              </a:rPr>
              <a:t>2017; </a:t>
            </a:r>
            <a:r>
              <a:rPr lang="en-US" sz="1050" dirty="0" smtClean="0">
                <a:latin typeface="Helvetica" charset="0"/>
                <a:ea typeface="Helvetica" charset="0"/>
                <a:cs typeface="Helvetica" charset="0"/>
              </a:rPr>
              <a:t>Liang </a:t>
            </a:r>
            <a:r>
              <a:rPr lang="en-US" sz="1050" dirty="0">
                <a:latin typeface="Helvetica" charset="0"/>
                <a:ea typeface="Helvetica" charset="0"/>
                <a:cs typeface="Helvetica" charset="0"/>
              </a:rPr>
              <a:t>et al, </a:t>
            </a:r>
            <a:r>
              <a:rPr lang="en-US" sz="1050" i="1" dirty="0" err="1">
                <a:latin typeface="Helvetica" charset="0"/>
                <a:ea typeface="Helvetica" charset="0"/>
                <a:cs typeface="Helvetica" charset="0"/>
              </a:rPr>
              <a:t>Neuroimage</a:t>
            </a:r>
            <a:r>
              <a:rPr lang="en-US" sz="1050" dirty="0">
                <a:latin typeface="Helvetica" charset="0"/>
                <a:ea typeface="Helvetica" charset="0"/>
                <a:cs typeface="Helvetica" charset="0"/>
              </a:rPr>
              <a:t> 2015</a:t>
            </a:r>
            <a:r>
              <a:rPr lang="en-US" sz="1050" dirty="0" smtClean="0">
                <a:latin typeface="Helvetica" charset="0"/>
                <a:ea typeface="Helvetica" charset="0"/>
                <a:cs typeface="Helvetica" charset="0"/>
              </a:rPr>
              <a:t>)</a:t>
            </a:r>
            <a:endParaRPr lang="en-US" sz="105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0173" y="1250925"/>
            <a:ext cx="618661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9900"/>
                </a:solidFill>
                <a:latin typeface="Helvetica" charset="0"/>
                <a:ea typeface="Helvetica" charset="0"/>
                <a:cs typeface="Helvetica" charset="0"/>
              </a:rPr>
              <a:t>Typical </a:t>
            </a:r>
            <a:r>
              <a:rPr lang="en-US" dirty="0" smtClean="0">
                <a:solidFill>
                  <a:srgbClr val="669900"/>
                </a:solidFill>
                <a:latin typeface="Helvetica" charset="0"/>
                <a:ea typeface="Helvetica" charset="0"/>
                <a:cs typeface="Helvetica" charset="0"/>
              </a:rPr>
              <a:t>wakefulness</a:t>
            </a:r>
          </a:p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important for task performance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, emotion and cognition </a:t>
            </a:r>
          </a:p>
          <a:p>
            <a:endParaRPr lang="en-US" sz="1200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en-US" sz="1200" dirty="0" err="1" smtClean="0">
                <a:latin typeface="Helvetica" charset="0"/>
                <a:ea typeface="Helvetica" charset="0"/>
                <a:cs typeface="Helvetica" charset="0"/>
              </a:rPr>
              <a:t>Alavash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et 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al., </a:t>
            </a:r>
            <a:r>
              <a:rPr lang="en-US" sz="1200" i="1" dirty="0" err="1" smtClean="0">
                <a:latin typeface="Helvetica" charset="0"/>
                <a:ea typeface="Helvetica" charset="0"/>
                <a:cs typeface="Helvetica" charset="0"/>
              </a:rPr>
              <a:t>Neuroimage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2016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; Shine et al</a:t>
            </a:r>
            <a:r>
              <a:rPr lang="en-US" sz="1200" i="1" dirty="0">
                <a:latin typeface="Helvetica" charset="0"/>
                <a:ea typeface="Helvetica" charset="0"/>
                <a:cs typeface="Helvetica" charset="0"/>
              </a:rPr>
              <a:t>.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1200" i="1" dirty="0" smtClean="0">
                <a:latin typeface="Helvetica" charset="0"/>
                <a:ea typeface="Helvetica" charset="0"/>
                <a:cs typeface="Helvetica" charset="0"/>
              </a:rPr>
              <a:t>Neuron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2016; </a:t>
            </a:r>
            <a:r>
              <a:rPr lang="en-US" sz="1200" dirty="0" err="1">
                <a:latin typeface="Helvetica" charset="0"/>
                <a:ea typeface="Helvetica" charset="0"/>
                <a:cs typeface="Helvetica" charset="0"/>
              </a:rPr>
              <a:t>Friston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1200" i="1" dirty="0" err="1" smtClean="0">
                <a:latin typeface="Helvetica" charset="0"/>
                <a:ea typeface="Helvetica" charset="0"/>
                <a:cs typeface="Helvetica" charset="0"/>
              </a:rPr>
              <a:t>Neuroimage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1997; Thompson et al., </a:t>
            </a:r>
            <a:r>
              <a:rPr lang="en-US" sz="1200" i="1" dirty="0">
                <a:latin typeface="Helvetica" charset="0"/>
                <a:ea typeface="Helvetica" charset="0"/>
                <a:cs typeface="Helvetica" charset="0"/>
              </a:rPr>
              <a:t>Hum. Brain </a:t>
            </a:r>
            <a:r>
              <a:rPr lang="en-US" sz="1200" i="1" dirty="0" smtClean="0">
                <a:latin typeface="Helvetica" charset="0"/>
                <a:ea typeface="Helvetica" charset="0"/>
                <a:cs typeface="Helvetica" charset="0"/>
              </a:rPr>
              <a:t>Mapp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2013)</a:t>
            </a:r>
          </a:p>
        </p:txBody>
      </p:sp>
      <p:pic>
        <p:nvPicPr>
          <p:cNvPr id="31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2" t="32350"/>
          <a:stretch/>
        </p:blipFill>
        <p:spPr bwMode="auto">
          <a:xfrm>
            <a:off x="7154243" y="3977489"/>
            <a:ext cx="1580012" cy="129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7026732" y="3930391"/>
            <a:ext cx="1315277" cy="178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4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09729" y="1925721"/>
            <a:ext cx="9796271" cy="2024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3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To use </a:t>
            </a:r>
            <a:r>
              <a:rPr lang="en-US" sz="2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spontaneous </a:t>
            </a:r>
            <a:r>
              <a:rPr lang="en-US" sz="2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brain dynamics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to detect </a:t>
            </a:r>
            <a:r>
              <a:rPr lang="en-US" sz="2400" b="1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generalizable signatures </a:t>
            </a:r>
            <a:r>
              <a:rPr lang="en-US" sz="2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of consciousness in </a:t>
            </a:r>
            <a:endParaRPr lang="en-US" sz="2400" b="1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wakeful noncommunicating </a:t>
            </a:r>
            <a:r>
              <a:rPr lang="en-US" sz="2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conditions </a:t>
            </a:r>
            <a:endParaRPr lang="en-US" sz="2400" b="1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27637" y="59196"/>
            <a:ext cx="7886700" cy="3693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3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Objectives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 |   Methods  |  Results  | Discussion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85505" y="393770"/>
            <a:ext cx="7886700" cy="4900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3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The aim</a:t>
            </a:r>
            <a:endParaRPr lang="en-US" sz="4000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14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701423" y="1476834"/>
            <a:ext cx="3982974" cy="4900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3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Analysis pipeline</a:t>
            </a:r>
            <a:endParaRPr lang="en-US" sz="20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27637" y="59196"/>
            <a:ext cx="7886700" cy="4900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3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Objectives  |   </a:t>
            </a:r>
            <a:r>
              <a:rPr lang="en-US" sz="16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Methods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 |  Results  | Discussion</a:t>
            </a:r>
            <a:endParaRPr lang="en-US" sz="1600" b="1" dirty="0">
              <a:solidFill>
                <a:schemeClr val="bg1">
                  <a:lumMod val="6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814" y="2185235"/>
            <a:ext cx="6164376" cy="4041441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588726"/>
              </p:ext>
            </p:extLst>
          </p:nvPr>
        </p:nvGraphicFramePr>
        <p:xfrm>
          <a:off x="126410" y="2267712"/>
          <a:ext cx="3497485" cy="1524000"/>
        </p:xfrm>
        <a:graphic>
          <a:graphicData uri="http://schemas.openxmlformats.org/drawingml/2006/table">
            <a:tbl>
              <a:tblPr firstRow="1">
                <a:tableStyleId>{912C8C85-51F0-491E-9774-3900AFEF0FD7}</a:tableStyleId>
              </a:tblPr>
              <a:tblGrid>
                <a:gridCol w="787990"/>
                <a:gridCol w="611004"/>
                <a:gridCol w="699497"/>
                <a:gridCol w="699497"/>
                <a:gridCol w="699497"/>
              </a:tblGrid>
              <a:tr h="229071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FF00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UWS</a:t>
                      </a:r>
                      <a:endParaRPr lang="en-US" sz="14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MCS</a:t>
                      </a:r>
                      <a:endParaRPr lang="en-US" sz="14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CTR</a:t>
                      </a:r>
                      <a:endParaRPr lang="en-US" sz="14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Total</a:t>
                      </a:r>
                      <a:endParaRPr lang="en-US" sz="14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00"/>
                    </a:solidFill>
                  </a:tcPr>
                </a:tc>
              </a:tr>
              <a:tr h="29868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LIEGE</a:t>
                      </a:r>
                      <a:endParaRPr lang="en-US" sz="1400" b="1" dirty="0" smtClean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17</a:t>
                      </a:r>
                      <a:endParaRPr lang="en-US" sz="14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23</a:t>
                      </a:r>
                      <a:endParaRPr lang="en-US" sz="14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21</a:t>
                      </a:r>
                      <a:endParaRPr lang="en-US" sz="14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14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68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PARIS</a:t>
                      </a:r>
                      <a:endParaRPr lang="en-US" sz="14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13</a:t>
                      </a:r>
                      <a:endParaRPr lang="en-US" sz="14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9</a:t>
                      </a:r>
                      <a:endParaRPr lang="en-US" sz="14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15</a:t>
                      </a:r>
                      <a:endParaRPr lang="en-US" sz="14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68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NY</a:t>
                      </a:r>
                      <a:endParaRPr lang="en-US" sz="14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6</a:t>
                      </a:r>
                      <a:endParaRPr lang="en-US" sz="14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10</a:t>
                      </a:r>
                      <a:endParaRPr lang="en-US" sz="14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11</a:t>
                      </a:r>
                      <a:endParaRPr lang="en-US" sz="14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Total</a:t>
                      </a:r>
                      <a:endParaRPr lang="en-US" sz="14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36</a:t>
                      </a:r>
                      <a:endParaRPr lang="en-US" sz="14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42</a:t>
                      </a:r>
                      <a:endParaRPr lang="en-US" sz="14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47</a:t>
                      </a:r>
                      <a:endParaRPr lang="en-US" sz="14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125</a:t>
                      </a:r>
                      <a:endParaRPr lang="en-US" sz="14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3431"/>
              </p:ext>
            </p:extLst>
          </p:nvPr>
        </p:nvGraphicFramePr>
        <p:xfrm>
          <a:off x="115834" y="4526311"/>
          <a:ext cx="1578087" cy="1609315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875896"/>
                <a:gridCol w="702191"/>
              </a:tblGrid>
              <a:tr h="3218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LIEGE</a:t>
                      </a:r>
                      <a:endParaRPr lang="en-US" sz="1400" dirty="0">
                        <a:solidFill>
                          <a:srgbClr val="FFFF00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00"/>
                    </a:solidFill>
                  </a:tcPr>
                </a:tc>
              </a:tr>
              <a:tr h="3218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EMCS</a:t>
                      </a:r>
                      <a:endParaRPr lang="en-US" sz="14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3</a:t>
                      </a:r>
                      <a:endParaRPr lang="en-US" sz="14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8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MCS</a:t>
                      </a:r>
                      <a:endParaRPr lang="en-US" sz="14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14</a:t>
                      </a:r>
                      <a:endParaRPr lang="en-US" sz="14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8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UWS</a:t>
                      </a:r>
                      <a:endParaRPr lang="en-US" sz="14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6</a:t>
                      </a:r>
                      <a:endParaRPr lang="en-US" sz="14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86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Total</a:t>
                      </a:r>
                      <a:endParaRPr lang="en-US" sz="14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23</a:t>
                      </a:r>
                      <a:endParaRPr lang="en-US" sz="14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10126" y="1901296"/>
            <a:ext cx="3026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Helvetica" charset="0"/>
                <a:ea typeface="Helvetica" charset="0"/>
                <a:cs typeface="Helvetica" charset="0"/>
              </a:rPr>
              <a:t>Main </a:t>
            </a:r>
            <a:r>
              <a:rPr lang="en-US" sz="1600" b="1" smtClean="0">
                <a:latin typeface="Helvetica" charset="0"/>
                <a:ea typeface="Helvetica" charset="0"/>
                <a:cs typeface="Helvetica" charset="0"/>
              </a:rPr>
              <a:t>dataset- awake</a:t>
            </a:r>
            <a:endParaRPr lang="en-US" sz="16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6411" y="3913569"/>
            <a:ext cx="3497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Helvetica" charset="0"/>
                <a:ea typeface="Helvetica" charset="0"/>
                <a:cs typeface="Helvetica" charset="0"/>
              </a:rPr>
              <a:t>Validation datasets</a:t>
            </a:r>
          </a:p>
          <a:p>
            <a:r>
              <a:rPr lang="en-US" sz="1600" b="1" dirty="0" smtClean="0">
                <a:latin typeface="Helvetica" charset="0"/>
                <a:ea typeface="Helvetica" charset="0"/>
                <a:cs typeface="Helvetica" charset="0"/>
              </a:rPr>
              <a:t>     sedated                 MCS*/CMD</a:t>
            </a:r>
            <a:endParaRPr lang="en-US" sz="1600" b="1" dirty="0">
              <a:latin typeface="Helvetica" charset="0"/>
              <a:ea typeface="Helvetica" charset="0"/>
              <a:cs typeface="Helvetica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425346"/>
              </p:ext>
            </p:extLst>
          </p:nvPr>
        </p:nvGraphicFramePr>
        <p:xfrm>
          <a:off x="1923287" y="4516294"/>
          <a:ext cx="1700607" cy="161800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053943"/>
                <a:gridCol w="646664"/>
              </a:tblGrid>
              <a:tr h="39389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ONTARIO</a:t>
                      </a:r>
                      <a:endParaRPr lang="en-US" sz="1400" dirty="0">
                        <a:solidFill>
                          <a:srgbClr val="FFFF00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00"/>
                    </a:solidFill>
                  </a:tcPr>
                </a:tc>
              </a:tr>
              <a:tr h="436317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UWS-t</a:t>
                      </a:r>
                      <a:endParaRPr lang="en-US" sz="1400" b="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6</a:t>
                      </a:r>
                      <a:endParaRPr lang="en-US" sz="14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897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UWS+t</a:t>
                      </a:r>
                      <a:endParaRPr lang="en-US" sz="1400" b="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5</a:t>
                      </a:r>
                      <a:endParaRPr lang="en-US" sz="14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89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Total</a:t>
                      </a:r>
                      <a:endParaRPr lang="en-US" sz="14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11</a:t>
                      </a:r>
                      <a:endParaRPr lang="en-US" sz="14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52559" y="1440258"/>
            <a:ext cx="2741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Study cohort (n=159)</a:t>
            </a:r>
            <a:endParaRPr lang="en-US" sz="20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97697" y="382515"/>
            <a:ext cx="7886700" cy="4900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3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Methods</a:t>
            </a:r>
            <a:endParaRPr lang="en-US" sz="3600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7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46637" y="59196"/>
            <a:ext cx="7886700" cy="4900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3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Objectives  |   Methods  |  </a:t>
            </a:r>
            <a:r>
              <a:rPr lang="en-US" sz="16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Results</a:t>
            </a:r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 | Discussion</a:t>
            </a:r>
            <a:endParaRPr lang="en-US" sz="1600" b="1" dirty="0">
              <a:solidFill>
                <a:schemeClr val="bg1">
                  <a:lumMod val="6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62"/>
          <a:stretch/>
        </p:blipFill>
        <p:spPr>
          <a:xfrm>
            <a:off x="109725" y="1668742"/>
            <a:ext cx="9463479" cy="402640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97697" y="382515"/>
            <a:ext cx="7886700" cy="4900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3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(1) Four brain patterns</a:t>
            </a:r>
            <a:endParaRPr lang="en-US" sz="3600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637" y="5933125"/>
            <a:ext cx="83579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Helvetica" charset="0"/>
              </a:rPr>
              <a:t>The inter-areal coordination of ongoing brain dynamics is </a:t>
            </a:r>
            <a:r>
              <a:rPr lang="en-US" sz="2000">
                <a:latin typeface="Helvetica" charset="0"/>
              </a:rPr>
              <a:t>differentially </a:t>
            </a:r>
            <a:r>
              <a:rPr lang="en-US" sz="2000" smtClean="0">
                <a:latin typeface="Helvetica" charset="0"/>
              </a:rPr>
              <a:t>orchestrated in </a:t>
            </a:r>
            <a:r>
              <a:rPr lang="en-US" sz="2000" dirty="0">
                <a:latin typeface="Helvetica" charset="0"/>
              </a:rPr>
              <a:t>distinct states of consciousness</a:t>
            </a:r>
            <a:endParaRPr lang="en-US" sz="2000" dirty="0"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47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46637" y="59196"/>
            <a:ext cx="7886700" cy="4900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3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Objectives  |   Methods  |  </a:t>
            </a:r>
            <a:r>
              <a:rPr lang="en-US" sz="16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Results</a:t>
            </a:r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 | Discussion</a:t>
            </a:r>
            <a:endParaRPr lang="en-US" sz="1600" b="1" dirty="0">
              <a:solidFill>
                <a:schemeClr val="bg1">
                  <a:lumMod val="6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97697" y="382515"/>
            <a:ext cx="7886700" cy="4900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3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(2) Pattern dynamics</a:t>
            </a:r>
            <a:endParaRPr lang="en-US" sz="3600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00"/>
          <a:stretch/>
        </p:blipFill>
        <p:spPr>
          <a:xfrm>
            <a:off x="152400" y="1590182"/>
            <a:ext cx="4700682" cy="3182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55"/>
          <a:stretch/>
        </p:blipFill>
        <p:spPr>
          <a:xfrm>
            <a:off x="5087901" y="1644176"/>
            <a:ext cx="4700682" cy="34869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55908" y="5305368"/>
            <a:ext cx="65943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Helvetica" charset="0"/>
              </a:rPr>
              <a:t>The exploration of the identified coordination patterns differs with respect to distinct</a:t>
            </a:r>
          </a:p>
          <a:p>
            <a:pPr algn="ctr"/>
            <a:r>
              <a:rPr lang="en-US" sz="2000" dirty="0">
                <a:latin typeface="Helvetica" charset="0"/>
              </a:rPr>
              <a:t>states of </a:t>
            </a:r>
            <a:r>
              <a:rPr lang="en-US" sz="2000" dirty="0" smtClean="0">
                <a:latin typeface="Helvetica" charset="0"/>
              </a:rPr>
              <a:t>consciousness</a:t>
            </a:r>
            <a:endParaRPr lang="en-US" sz="2000" dirty="0">
              <a:effectLst/>
              <a:latin typeface="Helvetic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153" y="1440440"/>
            <a:ext cx="39642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Transitions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44537" y="1440440"/>
            <a:ext cx="39642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Duration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89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46637" y="59196"/>
            <a:ext cx="7886700" cy="4900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3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Objectives  |   Methods  |  </a:t>
            </a:r>
            <a:r>
              <a:rPr lang="en-US" sz="16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Results</a:t>
            </a:r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 | Discussion</a:t>
            </a:r>
            <a:endParaRPr lang="en-US" sz="1600" b="1" dirty="0">
              <a:solidFill>
                <a:schemeClr val="bg1">
                  <a:lumMod val="6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97697" y="382515"/>
            <a:ext cx="7886700" cy="4900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3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(3) Generalization</a:t>
            </a:r>
            <a:endParaRPr lang="en-US" sz="3600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1904" y="5506000"/>
            <a:ext cx="73324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Helvetica" charset="0"/>
              </a:rPr>
              <a:t>The coordination patterns are selectively predicted </a:t>
            </a:r>
            <a:r>
              <a:rPr lang="en-US" sz="2000" dirty="0" smtClean="0">
                <a:latin typeface="Helvetica" charset="0"/>
              </a:rPr>
              <a:t>in states </a:t>
            </a:r>
            <a:r>
              <a:rPr lang="en-US" sz="2000" dirty="0">
                <a:latin typeface="Helvetica" charset="0"/>
              </a:rPr>
              <a:t>of </a:t>
            </a:r>
            <a:endParaRPr lang="en-US" sz="2000" dirty="0" smtClean="0">
              <a:latin typeface="Helvetica" charset="0"/>
            </a:endParaRPr>
          </a:p>
          <a:p>
            <a:pPr algn="ctr"/>
            <a:r>
              <a:rPr lang="en-US" sz="2000" dirty="0" smtClean="0">
                <a:latin typeface="Helvetica" charset="0"/>
              </a:rPr>
              <a:t>preserved and diminished </a:t>
            </a:r>
            <a:r>
              <a:rPr lang="en-US" sz="2000" dirty="0">
                <a:latin typeface="Helvetica" charset="0"/>
              </a:rPr>
              <a:t>consciousness</a:t>
            </a:r>
            <a:endParaRPr lang="en-US" sz="2000" dirty="0">
              <a:effectLst/>
              <a:latin typeface="Helvetica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36283" y="1703504"/>
            <a:ext cx="8476730" cy="3388277"/>
            <a:chOff x="622300" y="1390987"/>
            <a:chExt cx="8476730" cy="338827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702"/>
            <a:stretch/>
          </p:blipFill>
          <p:spPr>
            <a:xfrm>
              <a:off x="622300" y="1390987"/>
              <a:ext cx="8412480" cy="3388277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673100" y="4779264"/>
              <a:ext cx="842593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8991367" y="4624466"/>
            <a:ext cx="221646" cy="254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8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97697" y="382515"/>
            <a:ext cx="7886700" cy="4900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3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Conclusions</a:t>
            </a:r>
            <a:endParaRPr lang="en-US" sz="3600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991367" y="4624466"/>
            <a:ext cx="221646" cy="254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10415" y="1789023"/>
            <a:ext cx="866126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Font typeface="Arial" charset="0"/>
              <a:buChar char="•"/>
            </a:pPr>
            <a:r>
              <a:rPr lang="en-US" sz="2400" dirty="0">
                <a:latin typeface="Helvetica" charset="0"/>
              </a:rPr>
              <a:t>The dynamics of inter-areal coordination contain information specific to conscious </a:t>
            </a:r>
            <a:r>
              <a:rPr lang="en-US" sz="2400" dirty="0" smtClean="0">
                <a:latin typeface="Helvetica" charset="0"/>
              </a:rPr>
              <a:t>awareness</a:t>
            </a:r>
          </a:p>
          <a:p>
            <a:pPr marL="457200" indent="-457200">
              <a:spcAft>
                <a:spcPts val="1800"/>
              </a:spcAft>
              <a:buFont typeface="Arial" charset="0"/>
              <a:buChar char="•"/>
            </a:pPr>
            <a:r>
              <a:rPr lang="en-US" sz="2400" dirty="0">
                <a:latin typeface="Helvetica" charset="0"/>
              </a:rPr>
              <a:t>Results align with theoretical frameworks on the mechanisms of </a:t>
            </a:r>
            <a:r>
              <a:rPr lang="en-US" sz="2400" dirty="0" smtClean="0">
                <a:latin typeface="Helvetica" charset="0"/>
              </a:rPr>
              <a:t>consciousness</a:t>
            </a:r>
          </a:p>
          <a:p>
            <a:pPr marL="457200" indent="-457200">
              <a:spcAft>
                <a:spcPts val="1800"/>
              </a:spcAft>
              <a:buFont typeface="Arial" charset="0"/>
              <a:buChar char="•"/>
            </a:pPr>
            <a:r>
              <a:rPr lang="en-US" sz="2400" dirty="0" smtClean="0">
                <a:latin typeface="Helvetica" charset="0"/>
              </a:rPr>
              <a:t>The </a:t>
            </a:r>
            <a:r>
              <a:rPr lang="en-US" sz="2400" dirty="0">
                <a:latin typeface="Helvetica" charset="0"/>
              </a:rPr>
              <a:t>rigid and less metastable dynamics in </a:t>
            </a:r>
            <a:r>
              <a:rPr lang="en-US" sz="2400" dirty="0" smtClean="0">
                <a:latin typeface="Helvetica" charset="0"/>
              </a:rPr>
              <a:t>UWS </a:t>
            </a:r>
            <a:r>
              <a:rPr lang="en-US" sz="2400" dirty="0">
                <a:latin typeface="Helvetica" charset="0"/>
              </a:rPr>
              <a:t>could account for </a:t>
            </a:r>
            <a:r>
              <a:rPr lang="en-US" sz="2400" dirty="0" smtClean="0">
                <a:latin typeface="Helvetica" charset="0"/>
              </a:rPr>
              <a:t>their limited </a:t>
            </a:r>
            <a:r>
              <a:rPr lang="en-US" sz="2400" dirty="0">
                <a:latin typeface="Helvetica" charset="0"/>
              </a:rPr>
              <a:t>mental </a:t>
            </a:r>
            <a:r>
              <a:rPr lang="en-US" sz="2400" dirty="0" smtClean="0">
                <a:latin typeface="Helvetica" charset="0"/>
              </a:rPr>
              <a:t>capacities</a:t>
            </a:r>
          </a:p>
          <a:p>
            <a:pPr marL="457200" indent="-457200">
              <a:spcAft>
                <a:spcPts val="1800"/>
              </a:spcAft>
              <a:buFont typeface="Arial" charset="0"/>
              <a:buChar char="•"/>
            </a:pPr>
            <a:r>
              <a:rPr lang="en-US" sz="2400" dirty="0" smtClean="0">
                <a:latin typeface="Helvetica" charset="0"/>
              </a:rPr>
              <a:t>The </a:t>
            </a:r>
            <a:r>
              <a:rPr lang="en-US" sz="2400" dirty="0">
                <a:latin typeface="Helvetica" charset="0"/>
              </a:rPr>
              <a:t>minute identification of these patterns and their external manipulation could account for </a:t>
            </a:r>
            <a:r>
              <a:rPr lang="en-US" sz="2400" dirty="0" smtClean="0">
                <a:latin typeface="Helvetica" charset="0"/>
              </a:rPr>
              <a:t>non-invasive restoration of consciousness</a:t>
            </a:r>
          </a:p>
          <a:p>
            <a:pPr marL="457200" indent="-457200">
              <a:spcAft>
                <a:spcPts val="1800"/>
              </a:spcAft>
              <a:buFont typeface="Arial" charset="0"/>
              <a:buChar char="•"/>
            </a:pPr>
            <a:endParaRPr lang="en-US" sz="2400" dirty="0">
              <a:effectLst/>
              <a:latin typeface="Helvetica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46637" y="59196"/>
            <a:ext cx="7886700" cy="4900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3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Objectives  |   Methods  |  Results  | </a:t>
            </a:r>
            <a:r>
              <a:rPr lang="en-US" sz="16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Discussion</a:t>
            </a:r>
            <a:endParaRPr lang="en-US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97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14" y="2961232"/>
            <a:ext cx="1119250" cy="1441594"/>
          </a:xfrm>
          <a:prstGeom prst="rect">
            <a:avLst/>
          </a:prstGeom>
        </p:spPr>
      </p:pic>
      <p:sp>
        <p:nvSpPr>
          <p:cNvPr id="4" name="Rectangle 39"/>
          <p:cNvSpPr>
            <a:spLocks noChangeArrowheads="1"/>
          </p:cNvSpPr>
          <p:nvPr/>
        </p:nvSpPr>
        <p:spPr bwMode="auto">
          <a:xfrm>
            <a:off x="149959" y="6340830"/>
            <a:ext cx="3785691" cy="31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ts val="1000"/>
              </a:spcBef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5F604A"/>
                </a:solidFill>
                <a:latin typeface="Verdana" charset="0"/>
                <a:ea typeface="MS PGothic" charset="-128"/>
              </a:defRPr>
            </a:lvl1pPr>
            <a:lvl2pPr marL="742950" indent="-285750" defTabSz="457200">
              <a:spcBef>
                <a:spcPts val="750"/>
              </a:spcBef>
              <a:buClr>
                <a:srgbClr val="000000"/>
              </a:buClr>
              <a:buSzPct val="100000"/>
              <a:buFont typeface="Times New Roman" charset="0"/>
              <a:defRPr sz="3000">
                <a:solidFill>
                  <a:srgbClr val="7F7358"/>
                </a:solidFill>
                <a:latin typeface="Verdana" charset="0"/>
                <a:ea typeface="MS PGothic" charset="-128"/>
              </a:defRPr>
            </a:lvl2pPr>
            <a:lvl3pPr marL="1143000" indent="-228600"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7F7358"/>
                </a:solidFill>
                <a:latin typeface="Verdana" charset="0"/>
                <a:ea typeface="MS PGothic" charset="-128"/>
              </a:defRPr>
            </a:lvl3pPr>
            <a:lvl4pPr marL="16002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4pPr>
            <a:lvl5pPr marL="20574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1463" b="1" dirty="0" err="1">
                <a:solidFill>
                  <a:srgbClr val="FF3399"/>
                </a:solidFill>
                <a:latin typeface="Arial" charset="0"/>
                <a:ea typeface="ＭＳ Ｐゴシック" charset="-128"/>
              </a:rPr>
              <a:t>a.demertzi@uliege.be</a:t>
            </a:r>
            <a:endParaRPr lang="en-US" altLang="en-US" sz="1463" b="1" dirty="0">
              <a:solidFill>
                <a:srgbClr val="FF3399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6" name="Picture 5" descr="picnic_la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73" y="1350755"/>
            <a:ext cx="3049191" cy="240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u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932" y="5350678"/>
            <a:ext cx="1168378" cy="116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ma_bruno_parcour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011" y="5360846"/>
            <a:ext cx="886188" cy="132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camill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190" y="5519899"/>
            <a:ext cx="1020552" cy="10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3" r="22703" b="16546"/>
          <a:stretch/>
        </p:blipFill>
        <p:spPr>
          <a:xfrm>
            <a:off x="2159219" y="38976"/>
            <a:ext cx="999098" cy="1248868"/>
          </a:xfrm>
          <a:prstGeom prst="rect">
            <a:avLst/>
          </a:prstGeom>
        </p:spPr>
      </p:pic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8216"/>
          <a:stretch>
            <a:fillRect/>
          </a:stretch>
        </p:blipFill>
        <p:spPr bwMode="auto">
          <a:xfrm>
            <a:off x="3526261" y="2999787"/>
            <a:ext cx="5202054" cy="235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boly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293" y="4938385"/>
            <a:ext cx="707352" cy="124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1458" r="14280"/>
          <a:stretch/>
        </p:blipFill>
        <p:spPr>
          <a:xfrm>
            <a:off x="6944389" y="5499339"/>
            <a:ext cx="815931" cy="105229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589" y="4490747"/>
            <a:ext cx="744818" cy="744818"/>
          </a:xfrm>
          <a:prstGeom prst="rect">
            <a:avLst/>
          </a:prstGeom>
          <a:effectLst>
            <a:glow rad="38100">
              <a:schemeClr val="tx1">
                <a:alpha val="34000"/>
              </a:schemeClr>
            </a:glo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1" y="3945698"/>
            <a:ext cx="3025744" cy="22693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14" y="2235406"/>
            <a:ext cx="952447" cy="634965"/>
          </a:xfrm>
          <a:prstGeom prst="rect">
            <a:avLst/>
          </a:prstGeom>
        </p:spPr>
      </p:pic>
      <p:sp>
        <p:nvSpPr>
          <p:cNvPr id="3" name="TextBox 22"/>
          <p:cNvSpPr txBox="1">
            <a:spLocks noChangeArrowheads="1"/>
          </p:cNvSpPr>
          <p:nvPr/>
        </p:nvSpPr>
        <p:spPr bwMode="auto">
          <a:xfrm>
            <a:off x="4559724" y="1361129"/>
            <a:ext cx="370720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5F604A"/>
                </a:solidFill>
                <a:latin typeface="Verdana" charset="0"/>
                <a:ea typeface="MS PGothic" charset="-128"/>
              </a:defRPr>
            </a:lvl1pPr>
            <a:lvl2pPr marL="742950" indent="-285750">
              <a:spcBef>
                <a:spcPts val="750"/>
              </a:spcBef>
              <a:buClr>
                <a:srgbClr val="000000"/>
              </a:buClr>
              <a:buSzPct val="100000"/>
              <a:buFont typeface="Times New Roman" charset="0"/>
              <a:defRPr sz="3000">
                <a:solidFill>
                  <a:srgbClr val="7F7358"/>
                </a:solidFill>
                <a:latin typeface="Verdana" charset="0"/>
                <a:ea typeface="MS PGothic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7F7358"/>
                </a:solidFill>
                <a:latin typeface="Verdana" charset="0"/>
                <a:ea typeface="MS PGothic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400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6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Coma </a:t>
            </a:r>
            <a:r>
              <a:rPr lang="nl-NL" altLang="en-US" sz="16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Science</a:t>
            </a:r>
            <a:r>
              <a:rPr lang="nl-NL" altLang="en-US" sz="16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 Group &amp; PICNIC Lab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…</a:t>
            </a:r>
            <a:r>
              <a:rPr lang="en-US" altLang="en-US" sz="20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and mostly patients and their families!</a:t>
            </a:r>
          </a:p>
        </p:txBody>
      </p:sp>
      <p:pic>
        <p:nvPicPr>
          <p:cNvPr id="14" name="Picture 6" descr="Screen Shot 2015-07-06 at 10.52.30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8" t="19637"/>
          <a:stretch>
            <a:fillRect/>
          </a:stretch>
        </p:blipFill>
        <p:spPr bwMode="auto">
          <a:xfrm>
            <a:off x="2536381" y="5866167"/>
            <a:ext cx="510778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36779" y="1796097"/>
            <a:ext cx="968379" cy="100592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7"/>
          <a:srcRect l="20276" t="8424" r="21107" b="31991"/>
          <a:stretch/>
        </p:blipFill>
        <p:spPr>
          <a:xfrm>
            <a:off x="8431156" y="1025471"/>
            <a:ext cx="773381" cy="1145227"/>
          </a:xfrm>
          <a:prstGeom prst="rect">
            <a:avLst/>
          </a:prstGeom>
        </p:spPr>
      </p:pic>
      <p:pic>
        <p:nvPicPr>
          <p:cNvPr id="8" name="Picture 1" descr="faymonville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317" y="5818329"/>
            <a:ext cx="917253" cy="91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40252" y="266428"/>
            <a:ext cx="291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669900"/>
                </a:solidFill>
                <a:latin typeface="Helvetica" charset="0"/>
                <a:ea typeface="Helvetica" charset="0"/>
                <a:cs typeface="Helvetica" charset="0"/>
              </a:rPr>
              <a:t>Thank you!</a:t>
            </a:r>
            <a:endParaRPr lang="en-US" sz="3600" b="1">
              <a:solidFill>
                <a:srgbClr val="6699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64" y="178568"/>
            <a:ext cx="1107223" cy="110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6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60202-Secrétariat exécutif 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30767</TotalTime>
  <Words>807</Words>
  <Application>Microsoft Macintosh PowerPoint</Application>
  <PresentationFormat>A4 Paper (210x297 mm)</PresentationFormat>
  <Paragraphs>121</Paragraphs>
  <Slides>9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Calibri</vt:lpstr>
      <vt:lpstr>Century Gothic</vt:lpstr>
      <vt:lpstr>Courier New</vt:lpstr>
      <vt:lpstr>Helvetica</vt:lpstr>
      <vt:lpstr>ＭＳ Ｐゴシック</vt:lpstr>
      <vt:lpstr>Times New Roman</vt:lpstr>
      <vt:lpstr>Tw Cen MT</vt:lpstr>
      <vt:lpstr>Verdana</vt:lpstr>
      <vt:lpstr>Arial</vt:lpstr>
      <vt:lpstr>20160202-Secrétariat exécutif </vt:lpstr>
      <vt:lpstr>Image</vt:lpstr>
      <vt:lpstr>Dynamic inter-regional coordination patterns as specific predictors of consciousness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 CRC</Company>
  <LinksUpToDate>false</LinksUpToDate>
  <SharedDoc>false</SharedDoc>
  <HyperlinkBase/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MEASURING BRAIN FUNCTION IN BRAIN DEATH, COMA, VEGETATIVE STATE, MINIMALLY CONSCIOUS STATE AND LOCKED-IN SYNDROME:  A QUEST FOR THE NEURAL CORRELATES OF CONSCIOUSNESS</dc:title>
  <dc:subject/>
  <dc:creator>SL</dc:creator>
  <cp:keywords/>
  <dc:description/>
  <cp:lastModifiedBy>Microsoft Office User</cp:lastModifiedBy>
  <cp:revision>2024</cp:revision>
  <cp:lastPrinted>2016-11-29T12:57:16Z</cp:lastPrinted>
  <dcterms:created xsi:type="dcterms:W3CDTF">2011-06-01T18:10:43Z</dcterms:created>
  <dcterms:modified xsi:type="dcterms:W3CDTF">2018-05-09T09:19:47Z</dcterms:modified>
  <cp:category/>
</cp:coreProperties>
</file>