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32" r:id="rId2"/>
    <p:sldId id="322" r:id="rId3"/>
    <p:sldId id="324" r:id="rId4"/>
    <p:sldId id="333" r:id="rId5"/>
    <p:sldId id="323" r:id="rId6"/>
    <p:sldId id="335" r:id="rId7"/>
    <p:sldId id="326" r:id="rId8"/>
    <p:sldId id="334" r:id="rId9"/>
    <p:sldId id="319" r:id="rId10"/>
    <p:sldId id="341" r:id="rId11"/>
    <p:sldId id="340" r:id="rId12"/>
    <p:sldId id="317" r:id="rId13"/>
    <p:sldId id="354" r:id="rId14"/>
    <p:sldId id="355" r:id="rId15"/>
    <p:sldId id="339" r:id="rId16"/>
    <p:sldId id="344" r:id="rId17"/>
    <p:sldId id="345" r:id="rId18"/>
    <p:sldId id="347" r:id="rId19"/>
    <p:sldId id="356" r:id="rId20"/>
    <p:sldId id="338" r:id="rId21"/>
    <p:sldId id="337" r:id="rId22"/>
    <p:sldId id="357" r:id="rId23"/>
    <p:sldId id="336" r:id="rId24"/>
    <p:sldId id="348" r:id="rId25"/>
    <p:sldId id="352" r:id="rId26"/>
    <p:sldId id="350" r:id="rId27"/>
    <p:sldId id="351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Richir" initials="J.R." lastIdx="1" clrIdx="0">
    <p:extLst>
      <p:ext uri="{19B8F6BF-5375-455C-9EA6-DF929625EA0E}">
        <p15:presenceInfo xmlns:p15="http://schemas.microsoft.com/office/powerpoint/2012/main" userId="Jonathan Rich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8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9" autoAdjust="0"/>
    <p:restoredTop sz="94444" autoAdjust="0"/>
  </p:normalViewPr>
  <p:slideViewPr>
    <p:cSldViewPr snapToGrid="0">
      <p:cViewPr varScale="1">
        <p:scale>
          <a:sx n="125" d="100"/>
          <a:sy n="125" d="100"/>
        </p:scale>
        <p:origin x="110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19670-085B-4F44-B22D-43886DB95A48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4D3CC-B987-4C3C-B704-32F9A18C61F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387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61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20B-AE14-48E4-B2A9-C57F982B88D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19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E87DD-B8E7-E548-9994-E58EF7CBE7C5}" type="slidenum">
              <a:rPr lang="fr-FR"/>
              <a:pPr/>
              <a:t>28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9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54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41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6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835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945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557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85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250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89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68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3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20DB4-0F7C-420D-9299-26F44DA0FF85}" type="datetimeFigureOut">
              <a:rPr lang="fr-BE" smtClean="0"/>
              <a:t>31/05/2018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380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 descr="Logo Capmed 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55" y="2184914"/>
            <a:ext cx="6162740" cy="4628462"/>
          </a:xfrm>
          <a:prstGeom prst="rect">
            <a:avLst/>
          </a:prstGeom>
        </p:spPr>
      </p:pic>
      <p:grpSp>
        <p:nvGrpSpPr>
          <p:cNvPr id="2050" name="Groupe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Rectangle 22"/>
            <p:cNvSpPr/>
            <p:nvPr/>
          </p:nvSpPr>
          <p:spPr>
            <a:xfrm>
              <a:off x="430213" y="0"/>
              <a:ext cx="503237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4320381" y="-3928268"/>
              <a:ext cx="503237" cy="9144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58872" y="1120502"/>
            <a:ext cx="638079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fr-BE" sz="3400" dirty="0">
                <a:latin typeface="Arial" panose="020B0604020202020204" pitchFamily="34" charset="0"/>
                <a:cs typeface="Arial" panose="020B0604020202020204" pitchFamily="34" charset="0"/>
              </a:rPr>
              <a:t>Etude des séries temporelles : exemple de la </a:t>
            </a:r>
            <a:endParaRPr lang="fr-BE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température </a:t>
            </a:r>
          </a:p>
          <a:p>
            <a:r>
              <a:rPr lang="fr-B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3400" dirty="0"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endParaRPr lang="fr-BE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58873" y="3472855"/>
            <a:ext cx="43455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altLang="fr-FR" sz="1600" dirty="0"/>
              <a:t>Richir </a:t>
            </a:r>
            <a:r>
              <a:rPr lang="fr-BE" altLang="fr-FR" sz="1600" dirty="0" smtClean="0"/>
              <a:t>J., </a:t>
            </a:r>
            <a:r>
              <a:rPr lang="fr-BE" altLang="fr-FR" sz="1600" dirty="0"/>
              <a:t>Borges </a:t>
            </a:r>
            <a:r>
              <a:rPr lang="fr-BE" altLang="fr-FR" sz="1600" dirty="0" smtClean="0"/>
              <a:t>A., </a:t>
            </a:r>
            <a:r>
              <a:rPr lang="fr-BE" altLang="fr-FR" sz="1600" dirty="0"/>
              <a:t>Champenois </a:t>
            </a:r>
            <a:r>
              <a:rPr lang="fr-BE" altLang="fr-FR" sz="1600" dirty="0" smtClean="0"/>
              <a:t>W., </a:t>
            </a:r>
            <a:r>
              <a:rPr lang="fr-BE" altLang="fr-FR" sz="1600" dirty="0"/>
              <a:t>Leduc </a:t>
            </a:r>
            <a:r>
              <a:rPr lang="fr-BE" altLang="fr-FR" sz="1600" dirty="0" smtClean="0"/>
              <a:t>M., </a:t>
            </a:r>
            <a:r>
              <a:rPr lang="fr-BE" altLang="fr-FR" sz="1600" dirty="0"/>
              <a:t>Binard </a:t>
            </a:r>
            <a:r>
              <a:rPr lang="fr-BE" altLang="fr-FR" sz="1600" dirty="0" smtClean="0"/>
              <a:t>M., </a:t>
            </a:r>
            <a:r>
              <a:rPr lang="fr-BE" altLang="fr-FR" sz="1600" dirty="0" err="1"/>
              <a:t>Fettweis</a:t>
            </a:r>
            <a:r>
              <a:rPr lang="fr-BE" altLang="fr-FR" sz="1600" dirty="0"/>
              <a:t> </a:t>
            </a:r>
            <a:r>
              <a:rPr lang="fr-BE" altLang="fr-FR" sz="1600" dirty="0" smtClean="0"/>
              <a:t>X., </a:t>
            </a:r>
            <a:r>
              <a:rPr lang="fr-BE" altLang="fr-FR" sz="1600" dirty="0"/>
              <a:t>Lejeune </a:t>
            </a:r>
            <a:r>
              <a:rPr lang="fr-BE" altLang="fr-FR" sz="1600" dirty="0" smtClean="0"/>
              <a:t>P., </a:t>
            </a:r>
            <a:r>
              <a:rPr lang="fr-BE" altLang="fr-FR" sz="1600" dirty="0" err="1"/>
              <a:t>Boissery</a:t>
            </a:r>
            <a:r>
              <a:rPr lang="fr-BE" altLang="fr-FR" sz="1600" dirty="0"/>
              <a:t> </a:t>
            </a:r>
            <a:r>
              <a:rPr lang="fr-BE" altLang="fr-FR" sz="1600" dirty="0" smtClean="0"/>
              <a:t>P. </a:t>
            </a:r>
            <a:r>
              <a:rPr lang="fr-BE" altLang="fr-FR" sz="1600" dirty="0"/>
              <a:t>&amp; </a:t>
            </a:r>
            <a:r>
              <a:rPr lang="fr-BE" altLang="fr-FR" sz="1600" dirty="0" err="1"/>
              <a:t>Gobert</a:t>
            </a:r>
            <a:r>
              <a:rPr lang="fr-BE" altLang="fr-FR" sz="1600" dirty="0"/>
              <a:t> </a:t>
            </a:r>
            <a:r>
              <a:rPr lang="fr-BE" altLang="fr-FR" sz="1600" dirty="0" smtClean="0"/>
              <a:t>S.</a:t>
            </a:r>
          </a:p>
          <a:p>
            <a:pPr eaLnBrk="1" hangingPunct="1"/>
            <a:endParaRPr lang="fr-BE" altLang="fr-FR" sz="1600" dirty="0" smtClean="0"/>
          </a:p>
          <a:p>
            <a:pPr eaLnBrk="1" hangingPunct="1"/>
            <a:r>
              <a:rPr lang="fr-BE" altLang="fr-FR" sz="1600" dirty="0" smtClean="0"/>
              <a:t>10-04-2018</a:t>
            </a:r>
            <a:r>
              <a:rPr lang="fr-BE" altLang="fr-FR" sz="1600" dirty="0" smtClean="0"/>
              <a:t>,</a:t>
            </a:r>
          </a:p>
          <a:p>
            <a:pPr eaLnBrk="1" hangingPunct="1"/>
            <a:r>
              <a:rPr lang="fr-BE" altLang="fr-FR" sz="1600" dirty="0" err="1" smtClean="0"/>
              <a:t>Stareso</a:t>
            </a:r>
            <a:endParaRPr lang="fr-BE" altLang="fr-FR" sz="1600" dirty="0"/>
          </a:p>
        </p:txBody>
      </p:sp>
    </p:spTree>
    <p:extLst>
      <p:ext uri="{BB962C8B-B14F-4D97-AF65-F5344CB8AC3E}">
        <p14:creationId xmlns:p14="http://schemas.microsoft.com/office/powerpoint/2010/main" val="14163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64" y="2583043"/>
            <a:ext cx="7168000" cy="41081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1769807" y="1287464"/>
            <a:ext cx="6105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BE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</a:t>
            </a:r>
            <a:r>
              <a:rPr lang="fr-BE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cas de séries temporelles, les paramètres suivis sont mesurés de manière séquentielle au cours du </a:t>
            </a:r>
            <a:r>
              <a:rPr lang="fr-BE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temps.</a:t>
            </a:r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 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 de séries </a:t>
            </a:r>
            <a:r>
              <a:rPr lang="fr-B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temporelles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5394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72" y="2602101"/>
            <a:ext cx="7392000" cy="4236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1769807" y="1287464"/>
            <a:ext cx="6105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BE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</a:t>
            </a:r>
            <a:r>
              <a:rPr lang="fr-BE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cas de séries temporelles, les paramètres suivis sont mesurés de manière séquentielle au cours du </a:t>
            </a:r>
            <a:r>
              <a:rPr lang="fr-BE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temps.</a:t>
            </a:r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 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 de séries </a:t>
            </a:r>
            <a:r>
              <a:rPr lang="fr-B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temporelles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2358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37" y="1774210"/>
            <a:ext cx="7840000" cy="4493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933450" y="406627"/>
            <a:ext cx="696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« Combler » les trous 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8463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37" y="1777743"/>
            <a:ext cx="7840000" cy="4493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Série continue sans « trou »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5001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Série continue sans « trou »</a:t>
            </a:r>
            <a:endParaRPr lang="fr-BE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6" y="902245"/>
            <a:ext cx="6160000" cy="35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Série continue sans « trou »</a:t>
            </a:r>
            <a:endParaRPr lang="fr-BE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6" y="902245"/>
            <a:ext cx="6160000" cy="35304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000" y="3327524"/>
            <a:ext cx="6160000" cy="35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Série continue sans « trou »</a:t>
            </a:r>
            <a:endParaRPr lang="fr-BE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5" y="1630008"/>
            <a:ext cx="7840000" cy="44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1769807" y="1287464"/>
            <a:ext cx="6105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BE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</a:t>
            </a:r>
            <a:r>
              <a:rPr lang="fr-BE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cas de séries temporelles, les paramètres suivis sont mesurés de manière séquentielle au cours du </a:t>
            </a:r>
            <a:r>
              <a:rPr lang="fr-BE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temps.</a:t>
            </a:r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 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 de séries </a:t>
            </a:r>
            <a:r>
              <a:rPr lang="fr-B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temporelles</a:t>
            </a:r>
            <a:endParaRPr lang="fr-BE" sz="2400" dirty="0"/>
          </a:p>
        </p:txBody>
      </p:sp>
      <p:sp>
        <p:nvSpPr>
          <p:cNvPr id="9" name="Rectangle 8"/>
          <p:cNvSpPr/>
          <p:nvPr/>
        </p:nvSpPr>
        <p:spPr>
          <a:xfrm>
            <a:off x="1236407" y="2927706"/>
            <a:ext cx="7698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008000"/>
                </a:solidFill>
              </a:rPr>
              <a:t># table du pas (delta t, en min) d'enregistrement de la température pour chaque "bloc" de données sauvées de la station INST1</a:t>
            </a:r>
          </a:p>
          <a:p>
            <a:r>
              <a:rPr lang="fr-BE" dirty="0"/>
              <a:t>table(</a:t>
            </a:r>
            <a:r>
              <a:rPr lang="fr-BE" dirty="0" err="1"/>
              <a:t>metadata</a:t>
            </a:r>
            <a:r>
              <a:rPr lang="fr-BE" dirty="0"/>
              <a:t>[</a:t>
            </a:r>
            <a:r>
              <a:rPr lang="fr-BE" dirty="0" err="1"/>
              <a:t>metadata$tssta_codesta</a:t>
            </a:r>
            <a:r>
              <a:rPr lang="fr-BE" dirty="0"/>
              <a:t> == "INST1",]$</a:t>
            </a:r>
            <a:r>
              <a:rPr lang="fr-BE" dirty="0" err="1"/>
              <a:t>timestepnum</a:t>
            </a:r>
            <a:r>
              <a:rPr lang="fr-BE" dirty="0"/>
              <a:t>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969" t="70867" r="58924" b="19859"/>
          <a:stretch/>
        </p:blipFill>
        <p:spPr>
          <a:xfrm>
            <a:off x="1333500" y="4216530"/>
            <a:ext cx="7137400" cy="9278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33500" y="4385945"/>
            <a:ext cx="7048500" cy="177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1333500" y="4570095"/>
            <a:ext cx="7048500" cy="177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1333500" y="4752975"/>
            <a:ext cx="7048500" cy="177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1333500" y="4937125"/>
            <a:ext cx="7048500" cy="177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47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33" y="1630008"/>
            <a:ext cx="7840000" cy="4493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2 - Régularisation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3904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36" y="1630008"/>
            <a:ext cx="7840000" cy="4493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2 - Série régularisée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556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0" y="-27384"/>
            <a:ext cx="9144000" cy="6894668"/>
            <a:chOff x="0" y="-27384"/>
            <a:chExt cx="9144000" cy="6894668"/>
          </a:xfrm>
        </p:grpSpPr>
        <p:pic>
          <p:nvPicPr>
            <p:cNvPr id="4" name="Picture 16" descr="5807855345_0e3b81ed5b_b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1" r="14752" b="11796"/>
            <a:stretch/>
          </p:blipFill>
          <p:spPr>
            <a:xfrm>
              <a:off x="0" y="-27384"/>
              <a:ext cx="9144000" cy="484068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89" b="-2"/>
            <a:stretch/>
          </p:blipFill>
          <p:spPr>
            <a:xfrm>
              <a:off x="26943" y="4817933"/>
              <a:ext cx="4515424" cy="2049351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782"/>
            <a:stretch/>
          </p:blipFill>
          <p:spPr>
            <a:xfrm>
              <a:off x="4584700" y="4817934"/>
              <a:ext cx="4521200" cy="2039828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/>
        </p:nvSpPr>
        <p:spPr>
          <a:xfrm>
            <a:off x="186267" y="44624"/>
            <a:ext cx="871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ference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la Baie de Calvi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3140968"/>
            <a:ext cx="36135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Baie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rassemble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écosystèmes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littoral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méditérranéen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BE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00" y="1373401"/>
            <a:ext cx="7840000" cy="4493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3 - Anomalie de température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6146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5" y="1637265"/>
            <a:ext cx="7840000" cy="4493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3 - Anomalie de température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4612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530" y="1630008"/>
            <a:ext cx="7840000" cy="4493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933450" y="406627"/>
            <a:ext cx="821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4 - Cycle: janvier - décembre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8699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933449" y="406627"/>
            <a:ext cx="620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5 - Décomposition de la série temporelle</a:t>
            </a:r>
            <a:endParaRPr lang="fr-BE" sz="2400" dirty="0"/>
          </a:p>
        </p:txBody>
      </p:sp>
      <p:grpSp>
        <p:nvGrpSpPr>
          <p:cNvPr id="8" name="Groupe 7"/>
          <p:cNvGrpSpPr/>
          <p:nvPr/>
        </p:nvGrpSpPr>
        <p:grpSpPr>
          <a:xfrm>
            <a:off x="1118725" y="1592906"/>
            <a:ext cx="7840000" cy="4493334"/>
            <a:chOff x="1118725" y="1592906"/>
            <a:chExt cx="7840000" cy="449333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8725" y="1592906"/>
              <a:ext cx="7840000" cy="449333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/>
            <a:srcRect t="88440" b="6303"/>
            <a:stretch/>
          </p:blipFill>
          <p:spPr>
            <a:xfrm>
              <a:off x="1118725" y="5539739"/>
              <a:ext cx="7840000" cy="236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1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933450" y="406627"/>
            <a:ext cx="148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endParaRPr lang="fr-BE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000" y="0"/>
            <a:ext cx="6384000" cy="36588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b="4462"/>
          <a:stretch/>
        </p:blipFill>
        <p:spPr>
          <a:xfrm>
            <a:off x="175259" y="3362395"/>
            <a:ext cx="6384000" cy="34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933450" y="406627"/>
            <a:ext cx="148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endParaRPr lang="fr-BE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58" y="3364673"/>
            <a:ext cx="3338297" cy="34489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62" y="3364672"/>
            <a:ext cx="3382632" cy="34489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528" y="895351"/>
            <a:ext cx="4032000" cy="231085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49" y="895350"/>
            <a:ext cx="4032000" cy="23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et perspectives</a:t>
            </a:r>
            <a:endParaRPr lang="fr-BE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201002" y="1255594"/>
            <a:ext cx="7601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Seul des outils informatiques adaptés tels le logiciel R sont à même de permettre: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une analyse détaillée des longues séries temporelles environnementales, </a:t>
            </a:r>
            <a:r>
              <a:rPr lang="fr-BE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température de l’eau,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une reproductibilité de l’analyse.</a:t>
            </a:r>
          </a:p>
        </p:txBody>
      </p:sp>
    </p:spTree>
    <p:extLst>
      <p:ext uri="{BB962C8B-B14F-4D97-AF65-F5344CB8AC3E}">
        <p14:creationId xmlns:p14="http://schemas.microsoft.com/office/powerpoint/2010/main" val="1707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0213" y="0"/>
            <a:ext cx="503237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4320381" y="-3928268"/>
            <a:ext cx="503237" cy="914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et perspectives</a:t>
            </a:r>
            <a:endParaRPr lang="fr-BE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201003" y="1255594"/>
            <a:ext cx="756086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Seul des outils informatiques adaptés tels le logiciel R sont à même de permettre: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une analyse détaillée des longues séries temporelles environnementales, </a:t>
            </a:r>
            <a:r>
              <a:rPr lang="fr-BE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température de l’eau,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une reproductibilité de l’analyse.</a:t>
            </a:r>
          </a:p>
          <a:p>
            <a:pPr>
              <a:spcAft>
                <a:spcPts val="600"/>
              </a:spcAft>
            </a:pPr>
            <a:endParaRPr lang="fr-B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suite:</a:t>
            </a:r>
          </a:p>
          <a:p>
            <a:pPr>
              <a:spcAft>
                <a:spcPts val="600"/>
              </a:spcAft>
            </a:pP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étudier la relation entre la température de l’eau et la NAO,</a:t>
            </a:r>
          </a:p>
          <a:p>
            <a:pPr>
              <a:spcAft>
                <a:spcPts val="600"/>
              </a:spcAft>
            </a:pP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adapter l’analyse aux autres variables environnementales,</a:t>
            </a:r>
          </a:p>
          <a:p>
            <a:pPr>
              <a:spcAft>
                <a:spcPts val="600"/>
              </a:spcAft>
            </a:pP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mettre en relation ces série temporelles avec les observations biologiques ponctuelles, </a:t>
            </a:r>
            <a:r>
              <a:rPr lang="fr-BE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floraison de posidonies.</a:t>
            </a:r>
            <a:endParaRPr lang="fr-B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tareso (chemin des douanier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690" b="827"/>
          <a:stretch>
            <a:fillRect/>
          </a:stretch>
        </p:blipFill>
        <p:spPr bwMode="auto">
          <a:xfrm>
            <a:off x="2" y="855134"/>
            <a:ext cx="9177739" cy="60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61786" y="2099366"/>
            <a:ext cx="7910285" cy="4263571"/>
          </a:xfrm>
          <a:prstGeom prst="rect">
            <a:avLst/>
          </a:prstGeom>
          <a:solidFill>
            <a:srgbClr val="008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latin typeface="Candara"/>
              <a:cs typeface="Candar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27370" y="5877272"/>
            <a:ext cx="1111453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wrap="none" rtlCol="0" anchor="t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2"/>
                </a:solidFill>
                <a:latin typeface="Candara"/>
                <a:cs typeface="Candara"/>
              </a:rPr>
              <a:t>Hard substrates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49" y="6363441"/>
            <a:ext cx="8772071" cy="508000"/>
          </a:xfrm>
          <a:prstGeom prst="rect">
            <a:avLst/>
          </a:prstGeom>
          <a:solidFill>
            <a:srgbClr val="FFE2C5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cs typeface="Candara"/>
            </a:endParaRPr>
          </a:p>
        </p:txBody>
      </p:sp>
      <p:sp>
        <p:nvSpPr>
          <p:cNvPr id="23" name="Round Single Corner Rectangle 22"/>
          <p:cNvSpPr/>
          <p:nvPr/>
        </p:nvSpPr>
        <p:spPr>
          <a:xfrm>
            <a:off x="-1" y="1904995"/>
            <a:ext cx="861787" cy="4472331"/>
          </a:xfrm>
          <a:prstGeom prst="round1Rect">
            <a:avLst>
              <a:gd name="adj" fmla="val 20867"/>
            </a:avLst>
          </a:prstGeom>
          <a:solidFill>
            <a:srgbClr val="FFE2C5"/>
          </a:solidFill>
          <a:ln w="38100" cmpd="sng"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2071" y="2099130"/>
            <a:ext cx="371929" cy="4772312"/>
          </a:xfrm>
          <a:prstGeom prst="rect">
            <a:avLst/>
          </a:prstGeom>
          <a:solidFill>
            <a:srgbClr val="0080FF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cs typeface="Candar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99285" y="2329447"/>
            <a:ext cx="3447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OPEN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SEA</a:t>
            </a:r>
          </a:p>
          <a:p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WATERS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5466" y="6058872"/>
            <a:ext cx="1102319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2"/>
                </a:solidFill>
                <a:latin typeface="Candara"/>
                <a:cs typeface="Candara"/>
              </a:rPr>
              <a:t>Soft bottom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0260" y="6061526"/>
            <a:ext cx="1408843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050" b="1" i="1" dirty="0" smtClean="0">
                <a:solidFill>
                  <a:schemeClr val="tx2"/>
                </a:solidFill>
                <a:latin typeface="Candara"/>
                <a:cs typeface="Candara"/>
              </a:rPr>
              <a:t>P. </a:t>
            </a:r>
            <a:r>
              <a:rPr lang="en-US" sz="1050" b="1" i="1" dirty="0" err="1">
                <a:solidFill>
                  <a:schemeClr val="tx2"/>
                </a:solidFill>
                <a:latin typeface="Candara"/>
                <a:cs typeface="Candara"/>
              </a:rPr>
              <a:t>o</a:t>
            </a:r>
            <a:r>
              <a:rPr lang="en-US" sz="1050" b="1" i="1" dirty="0" err="1" smtClean="0">
                <a:solidFill>
                  <a:schemeClr val="tx2"/>
                </a:solidFill>
                <a:latin typeface="Candara"/>
                <a:cs typeface="Candara"/>
              </a:rPr>
              <a:t>ceanica</a:t>
            </a:r>
            <a:r>
              <a:rPr lang="en-US" sz="1050" b="1" i="1" dirty="0" smtClean="0">
                <a:solidFill>
                  <a:schemeClr val="tx2"/>
                </a:solidFill>
                <a:latin typeface="Candara"/>
                <a:cs typeface="Candara"/>
              </a:rPr>
              <a:t> meadows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98409" y="3969654"/>
            <a:ext cx="937253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chemeClr val="tx2"/>
                </a:solidFill>
                <a:latin typeface="Candara"/>
                <a:cs typeface="Candara"/>
              </a:rPr>
              <a:t>Zooplancton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6032" y="3385456"/>
            <a:ext cx="1238296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chemeClr val="tx2"/>
                </a:solidFill>
                <a:latin typeface="Candara"/>
                <a:cs typeface="Candara"/>
              </a:rPr>
              <a:t>Phytoplancton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4836719" y="4551926"/>
            <a:ext cx="382599" cy="290286"/>
            <a:chOff x="2602700" y="448389"/>
            <a:chExt cx="382599" cy="290286"/>
          </a:xfrm>
          <a:effectLst/>
        </p:grpSpPr>
        <p:sp>
          <p:nvSpPr>
            <p:cNvPr id="44" name="TextBox 43"/>
            <p:cNvSpPr txBox="1"/>
            <p:nvPr/>
          </p:nvSpPr>
          <p:spPr>
            <a:xfrm>
              <a:off x="2602700" y="448389"/>
              <a:ext cx="38259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ndara"/>
                  <a:cs typeface="Candara"/>
                </a:rPr>
                <a:t>CO</a:t>
              </a:r>
              <a:r>
                <a:rPr lang="en-US" sz="1000" baseline="-25000" dirty="0" smtClean="0">
                  <a:solidFill>
                    <a:schemeClr val="tx2"/>
                  </a:solidFill>
                  <a:latin typeface="Candara"/>
                  <a:cs typeface="Candara"/>
                </a:rPr>
                <a:t>2</a:t>
              </a:r>
              <a:endParaRPr lang="en-US" sz="1000" baseline="-25000" dirty="0">
                <a:solidFill>
                  <a:schemeClr val="tx2"/>
                </a:solidFill>
                <a:latin typeface="Candara"/>
                <a:cs typeface="Candar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648056" y="448389"/>
              <a:ext cx="281214" cy="290286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092279" y="750633"/>
            <a:ext cx="1764904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2"/>
                </a:solidFill>
                <a:latin typeface="Candara"/>
                <a:cs typeface="Candara"/>
              </a:rPr>
              <a:t>Meteorological </a:t>
            </a:r>
            <a:r>
              <a:rPr lang="en-US" sz="1050" b="1" dirty="0" err="1" smtClean="0">
                <a:solidFill>
                  <a:schemeClr val="tx2"/>
                </a:solidFill>
                <a:latin typeface="Candara"/>
                <a:cs typeface="Candara"/>
              </a:rPr>
              <a:t>forcings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09998" y="2443630"/>
            <a:ext cx="1431083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chemeClr val="tx2"/>
                </a:solidFill>
                <a:latin typeface="Candara"/>
                <a:cs typeface="Candara"/>
              </a:rPr>
              <a:t>Hydrological </a:t>
            </a:r>
            <a:r>
              <a:rPr lang="en-US" sz="1050" b="1" dirty="0" err="1" smtClean="0">
                <a:solidFill>
                  <a:schemeClr val="tx2"/>
                </a:solidFill>
                <a:latin typeface="Candara"/>
                <a:cs typeface="Candara"/>
              </a:rPr>
              <a:t>forcings</a:t>
            </a:r>
            <a:endParaRPr lang="en-US" sz="1050" b="1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grpSp>
        <p:nvGrpSpPr>
          <p:cNvPr id="5" name="Group 70"/>
          <p:cNvGrpSpPr/>
          <p:nvPr/>
        </p:nvGrpSpPr>
        <p:grpSpPr>
          <a:xfrm>
            <a:off x="3243092" y="3053524"/>
            <a:ext cx="1030126" cy="809058"/>
            <a:chOff x="1511440" y="600975"/>
            <a:chExt cx="1030126" cy="809058"/>
          </a:xfrm>
        </p:grpSpPr>
        <p:grpSp>
          <p:nvGrpSpPr>
            <p:cNvPr id="6" name="Group 67"/>
            <p:cNvGrpSpPr/>
            <p:nvPr/>
          </p:nvGrpSpPr>
          <p:grpSpPr>
            <a:xfrm>
              <a:off x="1511440" y="908582"/>
              <a:ext cx="389850" cy="290286"/>
              <a:chOff x="984357" y="737016"/>
              <a:chExt cx="389850" cy="29028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984357" y="755158"/>
                <a:ext cx="38985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NO</a:t>
                </a:r>
                <a:r>
                  <a:rPr lang="en-US" sz="800" baseline="-25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3</a:t>
                </a:r>
                <a:r>
                  <a:rPr lang="en-US" sz="800" baseline="30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-</a:t>
                </a:r>
                <a:endParaRPr lang="en-US" sz="800" baseline="30000" dirty="0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038784" y="737016"/>
                <a:ext cx="281214" cy="290286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</p:grpSp>
        <p:grpSp>
          <p:nvGrpSpPr>
            <p:cNvPr id="7" name="Group 65"/>
            <p:cNvGrpSpPr/>
            <p:nvPr/>
          </p:nvGrpSpPr>
          <p:grpSpPr>
            <a:xfrm>
              <a:off x="1836400" y="905102"/>
              <a:ext cx="377026" cy="290286"/>
              <a:chOff x="1341541" y="926537"/>
              <a:chExt cx="377026" cy="290286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341541" y="944679"/>
                <a:ext cx="37702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NO</a:t>
                </a:r>
                <a:r>
                  <a:rPr lang="en-US" sz="800" baseline="-25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2</a:t>
                </a:r>
                <a:r>
                  <a:rPr lang="en-US" sz="800" baseline="30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-</a:t>
                </a:r>
                <a:endParaRPr lang="en-US" sz="800" baseline="30000" dirty="0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386897" y="926537"/>
                <a:ext cx="281214" cy="290286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</p:grpSp>
        <p:grpSp>
          <p:nvGrpSpPr>
            <p:cNvPr id="8" name="Group 66"/>
            <p:cNvGrpSpPr/>
            <p:nvPr/>
          </p:nvGrpSpPr>
          <p:grpSpPr>
            <a:xfrm>
              <a:off x="1661153" y="602758"/>
              <a:ext cx="399468" cy="290286"/>
              <a:chOff x="1029890" y="1071680"/>
              <a:chExt cx="399468" cy="29028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029890" y="1089822"/>
                <a:ext cx="3994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PO</a:t>
                </a:r>
                <a:r>
                  <a:rPr lang="en-US" sz="800" baseline="-25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4</a:t>
                </a:r>
                <a:r>
                  <a:rPr lang="en-US" sz="800" baseline="30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3-</a:t>
                </a:r>
                <a:endParaRPr lang="en-US" sz="800" baseline="30000" dirty="0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84317" y="1071680"/>
                <a:ext cx="281214" cy="290286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</p:grpSp>
        <p:grpSp>
          <p:nvGrpSpPr>
            <p:cNvPr id="9" name="Group 69"/>
            <p:cNvGrpSpPr/>
            <p:nvPr/>
          </p:nvGrpSpPr>
          <p:grpSpPr>
            <a:xfrm>
              <a:off x="1990194" y="600975"/>
              <a:ext cx="428322" cy="290286"/>
              <a:chOff x="1278043" y="602196"/>
              <a:chExt cx="428322" cy="29028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278043" y="620338"/>
                <a:ext cx="4283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SiO</a:t>
                </a:r>
                <a:r>
                  <a:rPr lang="en-US" sz="800" baseline="-25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4</a:t>
                </a:r>
                <a:r>
                  <a:rPr lang="en-US" sz="800" baseline="30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4-</a:t>
                </a:r>
                <a:endParaRPr lang="en-US" sz="800" baseline="30000" dirty="0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341541" y="602196"/>
                <a:ext cx="281214" cy="290286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656419" y="1156117"/>
              <a:ext cx="72648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tx2"/>
                  </a:solidFill>
                  <a:latin typeface="Candara"/>
                  <a:cs typeface="Candara"/>
                </a:rPr>
                <a:t>Nutrients</a:t>
              </a:r>
              <a:endParaRPr lang="en-US" sz="1050" b="1" dirty="0">
                <a:solidFill>
                  <a:schemeClr val="tx2"/>
                </a:solidFill>
                <a:latin typeface="Candara"/>
                <a:cs typeface="Candara"/>
              </a:endParaRPr>
            </a:p>
          </p:txBody>
        </p:sp>
        <p:grpSp>
          <p:nvGrpSpPr>
            <p:cNvPr id="10" name="Group 64"/>
            <p:cNvGrpSpPr/>
            <p:nvPr/>
          </p:nvGrpSpPr>
          <p:grpSpPr>
            <a:xfrm>
              <a:off x="2149929" y="905102"/>
              <a:ext cx="391637" cy="290286"/>
              <a:chOff x="2149929" y="905102"/>
              <a:chExt cx="391637" cy="290286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2149929" y="926537"/>
                <a:ext cx="39163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NH</a:t>
                </a:r>
                <a:r>
                  <a:rPr lang="en-US" sz="800" baseline="-25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4</a:t>
                </a:r>
                <a:r>
                  <a:rPr lang="en-US" sz="800" baseline="30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+</a:t>
                </a:r>
                <a:endParaRPr lang="en-US" sz="800" baseline="30000" dirty="0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204355" y="905102"/>
                <a:ext cx="281214" cy="290286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2517636" y="5291424"/>
            <a:ext cx="961124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 err="1" smtClean="0">
                <a:solidFill>
                  <a:schemeClr val="tx2"/>
                </a:solidFill>
                <a:latin typeface="Candara" pitchFamily="34" charset="0"/>
              </a:rPr>
              <a:t>Ichthyofauna</a:t>
            </a:r>
            <a:endParaRPr lang="en-US" sz="1050" b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22359" y="5928810"/>
            <a:ext cx="1124525" cy="28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Sewage outfalls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6300" y="2131539"/>
            <a:ext cx="671284" cy="28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Rivers</a:t>
            </a:r>
            <a:endParaRPr lang="en-US" sz="105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79712" y="2004457"/>
            <a:ext cx="1380411" cy="28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Aquaculture</a:t>
            </a:r>
            <a:endParaRPr lang="en-US" sz="105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74681" y="1817266"/>
            <a:ext cx="1175140" cy="28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Pleasance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74031" y="4588232"/>
            <a:ext cx="979709" cy="28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Scuba diving</a:t>
            </a:r>
            <a:endParaRPr lang="en-US" sz="105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54695" y="5949280"/>
            <a:ext cx="864110" cy="459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err="1" smtClean="0">
                <a:solidFill>
                  <a:srgbClr val="FF0000"/>
                </a:solidFill>
                <a:latin typeface="Candara"/>
                <a:cs typeface="Candara"/>
              </a:rPr>
              <a:t>Caulerpa</a:t>
            </a:r>
            <a:r>
              <a:rPr lang="en-US" sz="1050" b="1" i="1" dirty="0" smtClean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lang="en-US" sz="1050" b="1" i="1" dirty="0" err="1" smtClean="0">
                <a:solidFill>
                  <a:srgbClr val="FF0000"/>
                </a:solidFill>
                <a:latin typeface="Candara"/>
                <a:cs typeface="Candara"/>
              </a:rPr>
              <a:t>racemosa</a:t>
            </a:r>
            <a:endParaRPr lang="en-US" sz="1050" b="1" i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22074" y="1115006"/>
            <a:ext cx="0" cy="3383996"/>
          </a:xfrm>
          <a:prstGeom prst="straightConnector1">
            <a:avLst/>
          </a:prstGeom>
          <a:ln w="12700" cmpd="sng">
            <a:solidFill>
              <a:schemeClr val="tx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2"/>
          </p:cNvCxnSpPr>
          <p:nvPr/>
        </p:nvCxnSpPr>
        <p:spPr>
          <a:xfrm>
            <a:off x="7974731" y="1022264"/>
            <a:ext cx="24075" cy="1417110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840072" y="2098194"/>
            <a:ext cx="0" cy="396473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444208" y="2091833"/>
            <a:ext cx="0" cy="1293623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5400000">
            <a:off x="4173820" y="2104563"/>
            <a:ext cx="1349022" cy="1055354"/>
          </a:xfrm>
          <a:prstGeom prst="bentConnector3">
            <a:avLst>
              <a:gd name="adj1" fmla="val 100366"/>
            </a:avLst>
          </a:prstGeom>
          <a:ln w="127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909001" y="2724558"/>
            <a:ext cx="9167" cy="1245096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3297519" y="5568743"/>
            <a:ext cx="0" cy="305059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10800000" flipV="1">
            <a:off x="3881582" y="2579908"/>
            <a:ext cx="3127704" cy="351386"/>
          </a:xfrm>
          <a:prstGeom prst="bentConnector3">
            <a:avLst>
              <a:gd name="adj1" fmla="val 99944"/>
            </a:avLst>
          </a:prstGeom>
          <a:ln w="12700" cmpd="sng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8441081" y="2573558"/>
            <a:ext cx="416103" cy="2938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42" idx="3"/>
          </p:cNvCxnSpPr>
          <p:nvPr/>
        </p:nvCxnSpPr>
        <p:spPr>
          <a:xfrm flipH="1">
            <a:off x="8335662" y="4110118"/>
            <a:ext cx="521521" cy="0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008616" y="4904246"/>
            <a:ext cx="11603" cy="467825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967046" y="5372071"/>
            <a:ext cx="305999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7009280" y="5365721"/>
            <a:ext cx="15149" cy="697203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31" idx="0"/>
          </p:cNvCxnSpPr>
          <p:nvPr/>
        </p:nvCxnSpPr>
        <p:spPr>
          <a:xfrm>
            <a:off x="5374680" y="5365741"/>
            <a:ext cx="2" cy="695785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980009" y="5373841"/>
            <a:ext cx="2" cy="503431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43" idx="1"/>
          </p:cNvCxnSpPr>
          <p:nvPr/>
        </p:nvCxnSpPr>
        <p:spPr>
          <a:xfrm>
            <a:off x="4319326" y="3525920"/>
            <a:ext cx="1966706" cy="0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/>
          <p:nvPr/>
        </p:nvCxnSpPr>
        <p:spPr>
          <a:xfrm rot="16200000" flipH="1">
            <a:off x="6978154" y="3726636"/>
            <a:ext cx="449551" cy="329045"/>
          </a:xfrm>
          <a:prstGeom prst="bentConnector3">
            <a:avLst>
              <a:gd name="adj1" fmla="val 100851"/>
            </a:avLst>
          </a:prstGeom>
          <a:ln w="12700" cmpd="sng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10800000" flipV="1">
            <a:off x="5232620" y="3666384"/>
            <a:ext cx="1619478" cy="1058518"/>
          </a:xfrm>
          <a:prstGeom prst="bentConnector3">
            <a:avLst>
              <a:gd name="adj1" fmla="val 125"/>
            </a:avLst>
          </a:prstGeom>
          <a:ln w="12700" cmpd="sng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161415" y="2724558"/>
            <a:ext cx="0" cy="654528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000005" y="5640482"/>
            <a:ext cx="0" cy="41839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80" idx="3"/>
            <a:endCxn id="29" idx="0"/>
          </p:cNvCxnSpPr>
          <p:nvPr/>
        </p:nvCxnSpPr>
        <p:spPr>
          <a:xfrm>
            <a:off x="3453740" y="4728696"/>
            <a:ext cx="129357" cy="1148576"/>
          </a:xfrm>
          <a:prstGeom prst="bentConnector2">
            <a:avLst/>
          </a:prstGeom>
          <a:ln w="127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76" idx="1"/>
            <a:endCxn id="74" idx="1"/>
          </p:cNvCxnSpPr>
          <p:nvPr/>
        </p:nvCxnSpPr>
        <p:spPr>
          <a:xfrm rot="10800000" flipH="1" flipV="1">
            <a:off x="35495" y="1553240"/>
            <a:ext cx="886863" cy="4516034"/>
          </a:xfrm>
          <a:prstGeom prst="bentConnector3">
            <a:avLst>
              <a:gd name="adj1" fmla="val 0"/>
            </a:avLst>
          </a:prstGeom>
          <a:ln w="127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2046884" y="6055836"/>
            <a:ext cx="980486" cy="1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>
            <a:endCxn id="30" idx="2"/>
          </p:cNvCxnSpPr>
          <p:nvPr/>
        </p:nvCxnSpPr>
        <p:spPr>
          <a:xfrm flipV="1">
            <a:off x="1460506" y="6339800"/>
            <a:ext cx="5666120" cy="205864"/>
          </a:xfrm>
          <a:prstGeom prst="bentConnector2">
            <a:avLst/>
          </a:prstGeom>
          <a:ln w="127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5840072" y="6342454"/>
            <a:ext cx="0" cy="199179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>
            <a:stCxn id="199" idx="26"/>
          </p:cNvCxnSpPr>
          <p:nvPr/>
        </p:nvCxnSpPr>
        <p:spPr>
          <a:xfrm>
            <a:off x="905091" y="2091833"/>
            <a:ext cx="2247392" cy="1170468"/>
          </a:xfrm>
          <a:prstGeom prst="bentConnector3">
            <a:avLst>
              <a:gd name="adj1" fmla="val 13834"/>
            </a:avLst>
          </a:prstGeom>
          <a:ln w="127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/>
          <p:nvPr/>
        </p:nvCxnSpPr>
        <p:spPr>
          <a:xfrm rot="5400000" flipH="1" flipV="1">
            <a:off x="971404" y="3743057"/>
            <a:ext cx="2427532" cy="1943975"/>
          </a:xfrm>
          <a:prstGeom prst="bentConnector3">
            <a:avLst>
              <a:gd name="adj1" fmla="val 99962"/>
            </a:avLst>
          </a:prstGeom>
          <a:ln w="127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460501" y="6209738"/>
            <a:ext cx="2" cy="335178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3203848" y="1412776"/>
            <a:ext cx="3592314" cy="3546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792334" y="1416321"/>
            <a:ext cx="0" cy="1962765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2373620" y="2285385"/>
            <a:ext cx="0" cy="4239959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/>
          <p:nvPr/>
        </p:nvCxnSpPr>
        <p:spPr>
          <a:xfrm flipV="1">
            <a:off x="1433614" y="3666384"/>
            <a:ext cx="5141852" cy="496490"/>
          </a:xfrm>
          <a:prstGeom prst="bentConnector3">
            <a:avLst>
              <a:gd name="adj1" fmla="val 100140"/>
            </a:avLst>
          </a:prstGeom>
          <a:ln w="127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433612" y="4156820"/>
            <a:ext cx="2" cy="17640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116"/>
          <p:cNvCxnSpPr>
            <a:stCxn id="50" idx="1"/>
          </p:cNvCxnSpPr>
          <p:nvPr/>
        </p:nvCxnSpPr>
        <p:spPr>
          <a:xfrm flipH="1">
            <a:off x="5232619" y="891097"/>
            <a:ext cx="1859660" cy="3088"/>
          </a:xfrm>
          <a:prstGeom prst="straightConnector1">
            <a:avLst/>
          </a:prstGeom>
          <a:ln w="12700" cmpd="sng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5496" y="1412776"/>
            <a:ext cx="1296144" cy="28092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Population</a:t>
            </a:r>
            <a:endParaRPr lang="en-US" sz="105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147" name="Straight Connector 164"/>
          <p:cNvCxnSpPr/>
          <p:nvPr/>
        </p:nvCxnSpPr>
        <p:spPr>
          <a:xfrm flipH="1">
            <a:off x="3210200" y="1412776"/>
            <a:ext cx="1" cy="591681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avec flèche 191"/>
          <p:cNvCxnSpPr>
            <a:stCxn id="80" idx="2"/>
            <a:endCxn id="73" idx="0"/>
          </p:cNvCxnSpPr>
          <p:nvPr/>
        </p:nvCxnSpPr>
        <p:spPr>
          <a:xfrm>
            <a:off x="2963886" y="4869160"/>
            <a:ext cx="34312" cy="42226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84"/>
          <p:cNvCxnSpPr>
            <a:stCxn id="78" idx="3"/>
          </p:cNvCxnSpPr>
          <p:nvPr/>
        </p:nvCxnSpPr>
        <p:spPr>
          <a:xfrm>
            <a:off x="3360123" y="2144921"/>
            <a:ext cx="232416" cy="780023"/>
          </a:xfrm>
          <a:prstGeom prst="bentConnector2">
            <a:avLst/>
          </a:prstGeom>
          <a:ln w="127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Forme libre 198"/>
          <p:cNvSpPr/>
          <p:nvPr/>
        </p:nvSpPr>
        <p:spPr>
          <a:xfrm rot="458026">
            <a:off x="-1948" y="1976979"/>
            <a:ext cx="911940" cy="95729"/>
          </a:xfrm>
          <a:custGeom>
            <a:avLst/>
            <a:gdLst>
              <a:gd name="connsiteX0" fmla="*/ 0 w 1100667"/>
              <a:gd name="connsiteY0" fmla="*/ 42333 h 178986"/>
              <a:gd name="connsiteX1" fmla="*/ 76200 w 1100667"/>
              <a:gd name="connsiteY1" fmla="*/ 16933 h 178986"/>
              <a:gd name="connsiteX2" fmla="*/ 101600 w 1100667"/>
              <a:gd name="connsiteY2" fmla="*/ 8467 h 178986"/>
              <a:gd name="connsiteX3" fmla="*/ 127000 w 1100667"/>
              <a:gd name="connsiteY3" fmla="*/ 0 h 178986"/>
              <a:gd name="connsiteX4" fmla="*/ 169333 w 1100667"/>
              <a:gd name="connsiteY4" fmla="*/ 8467 h 178986"/>
              <a:gd name="connsiteX5" fmla="*/ 186267 w 1100667"/>
              <a:gd name="connsiteY5" fmla="*/ 25400 h 178986"/>
              <a:gd name="connsiteX6" fmla="*/ 211667 w 1100667"/>
              <a:gd name="connsiteY6" fmla="*/ 76200 h 178986"/>
              <a:gd name="connsiteX7" fmla="*/ 254000 w 1100667"/>
              <a:gd name="connsiteY7" fmla="*/ 127000 h 178986"/>
              <a:gd name="connsiteX8" fmla="*/ 304800 w 1100667"/>
              <a:gd name="connsiteY8" fmla="*/ 143933 h 178986"/>
              <a:gd name="connsiteX9" fmla="*/ 330200 w 1100667"/>
              <a:gd name="connsiteY9" fmla="*/ 152400 h 178986"/>
              <a:gd name="connsiteX10" fmla="*/ 414867 w 1100667"/>
              <a:gd name="connsiteY10" fmla="*/ 143933 h 178986"/>
              <a:gd name="connsiteX11" fmla="*/ 465667 w 1100667"/>
              <a:gd name="connsiteY11" fmla="*/ 118533 h 178986"/>
              <a:gd name="connsiteX12" fmla="*/ 491067 w 1100667"/>
              <a:gd name="connsiteY12" fmla="*/ 110067 h 178986"/>
              <a:gd name="connsiteX13" fmla="*/ 508000 w 1100667"/>
              <a:gd name="connsiteY13" fmla="*/ 84667 h 178986"/>
              <a:gd name="connsiteX14" fmla="*/ 575733 w 1100667"/>
              <a:gd name="connsiteY14" fmla="*/ 67733 h 178986"/>
              <a:gd name="connsiteX15" fmla="*/ 601133 w 1100667"/>
              <a:gd name="connsiteY15" fmla="*/ 59267 h 178986"/>
              <a:gd name="connsiteX16" fmla="*/ 719667 w 1100667"/>
              <a:gd name="connsiteY16" fmla="*/ 67733 h 178986"/>
              <a:gd name="connsiteX17" fmla="*/ 770467 w 1100667"/>
              <a:gd name="connsiteY17" fmla="*/ 101600 h 178986"/>
              <a:gd name="connsiteX18" fmla="*/ 795867 w 1100667"/>
              <a:gd name="connsiteY18" fmla="*/ 118533 h 178986"/>
              <a:gd name="connsiteX19" fmla="*/ 821267 w 1100667"/>
              <a:gd name="connsiteY19" fmla="*/ 127000 h 178986"/>
              <a:gd name="connsiteX20" fmla="*/ 846667 w 1100667"/>
              <a:gd name="connsiteY20" fmla="*/ 143933 h 178986"/>
              <a:gd name="connsiteX21" fmla="*/ 897467 w 1100667"/>
              <a:gd name="connsiteY21" fmla="*/ 169333 h 178986"/>
              <a:gd name="connsiteX22" fmla="*/ 948267 w 1100667"/>
              <a:gd name="connsiteY22" fmla="*/ 152400 h 178986"/>
              <a:gd name="connsiteX23" fmla="*/ 973667 w 1100667"/>
              <a:gd name="connsiteY23" fmla="*/ 135467 h 178986"/>
              <a:gd name="connsiteX24" fmla="*/ 1024467 w 1100667"/>
              <a:gd name="connsiteY24" fmla="*/ 118533 h 178986"/>
              <a:gd name="connsiteX25" fmla="*/ 1049867 w 1100667"/>
              <a:gd name="connsiteY25" fmla="*/ 101600 h 178986"/>
              <a:gd name="connsiteX26" fmla="*/ 1100667 w 1100667"/>
              <a:gd name="connsiteY26" fmla="*/ 101600 h 17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0667" h="178986">
                <a:moveTo>
                  <a:pt x="0" y="42333"/>
                </a:moveTo>
                <a:lnTo>
                  <a:pt x="76200" y="16933"/>
                </a:lnTo>
                <a:lnTo>
                  <a:pt x="101600" y="8467"/>
                </a:lnTo>
                <a:lnTo>
                  <a:pt x="127000" y="0"/>
                </a:lnTo>
                <a:cubicBezTo>
                  <a:pt x="141111" y="2822"/>
                  <a:pt x="156106" y="2798"/>
                  <a:pt x="169333" y="8467"/>
                </a:cubicBezTo>
                <a:cubicBezTo>
                  <a:pt x="176670" y="11611"/>
                  <a:pt x="181280" y="19167"/>
                  <a:pt x="186267" y="25400"/>
                </a:cubicBezTo>
                <a:cubicBezTo>
                  <a:pt x="218616" y="65835"/>
                  <a:pt x="190803" y="34473"/>
                  <a:pt x="211667" y="76200"/>
                </a:cubicBezTo>
                <a:cubicBezTo>
                  <a:pt x="218558" y="89983"/>
                  <a:pt x="241036" y="119798"/>
                  <a:pt x="254000" y="127000"/>
                </a:cubicBezTo>
                <a:cubicBezTo>
                  <a:pt x="269603" y="135668"/>
                  <a:pt x="287867" y="138289"/>
                  <a:pt x="304800" y="143933"/>
                </a:cubicBezTo>
                <a:lnTo>
                  <a:pt x="330200" y="152400"/>
                </a:lnTo>
                <a:cubicBezTo>
                  <a:pt x="358422" y="149578"/>
                  <a:pt x="386834" y="148246"/>
                  <a:pt x="414867" y="143933"/>
                </a:cubicBezTo>
                <a:cubicBezTo>
                  <a:pt x="445611" y="139203"/>
                  <a:pt x="437756" y="132489"/>
                  <a:pt x="465667" y="118533"/>
                </a:cubicBezTo>
                <a:cubicBezTo>
                  <a:pt x="473649" y="114542"/>
                  <a:pt x="482600" y="112889"/>
                  <a:pt x="491067" y="110067"/>
                </a:cubicBezTo>
                <a:cubicBezTo>
                  <a:pt x="496711" y="101600"/>
                  <a:pt x="498899" y="89218"/>
                  <a:pt x="508000" y="84667"/>
                </a:cubicBezTo>
                <a:cubicBezTo>
                  <a:pt x="528816" y="74259"/>
                  <a:pt x="553155" y="73378"/>
                  <a:pt x="575733" y="67733"/>
                </a:cubicBezTo>
                <a:cubicBezTo>
                  <a:pt x="584391" y="65568"/>
                  <a:pt x="592666" y="62089"/>
                  <a:pt x="601133" y="59267"/>
                </a:cubicBezTo>
                <a:cubicBezTo>
                  <a:pt x="640644" y="62089"/>
                  <a:pt x="680326" y="63105"/>
                  <a:pt x="719667" y="67733"/>
                </a:cubicBezTo>
                <a:cubicBezTo>
                  <a:pt x="750852" y="71402"/>
                  <a:pt x="746235" y="81407"/>
                  <a:pt x="770467" y="101600"/>
                </a:cubicBezTo>
                <a:cubicBezTo>
                  <a:pt x="778284" y="108114"/>
                  <a:pt x="786766" y="113982"/>
                  <a:pt x="795867" y="118533"/>
                </a:cubicBezTo>
                <a:cubicBezTo>
                  <a:pt x="803849" y="122524"/>
                  <a:pt x="813285" y="123009"/>
                  <a:pt x="821267" y="127000"/>
                </a:cubicBezTo>
                <a:cubicBezTo>
                  <a:pt x="830368" y="131551"/>
                  <a:pt x="837566" y="139382"/>
                  <a:pt x="846667" y="143933"/>
                </a:cubicBezTo>
                <a:cubicBezTo>
                  <a:pt x="916774" y="178986"/>
                  <a:pt x="824675" y="120806"/>
                  <a:pt x="897467" y="169333"/>
                </a:cubicBezTo>
                <a:cubicBezTo>
                  <a:pt x="914400" y="163689"/>
                  <a:pt x="933415" y="162301"/>
                  <a:pt x="948267" y="152400"/>
                </a:cubicBezTo>
                <a:cubicBezTo>
                  <a:pt x="956734" y="146756"/>
                  <a:pt x="964368" y="139600"/>
                  <a:pt x="973667" y="135467"/>
                </a:cubicBezTo>
                <a:cubicBezTo>
                  <a:pt x="989978" y="128218"/>
                  <a:pt x="1009615" y="128434"/>
                  <a:pt x="1024467" y="118533"/>
                </a:cubicBezTo>
                <a:cubicBezTo>
                  <a:pt x="1032934" y="112889"/>
                  <a:pt x="1039934" y="103807"/>
                  <a:pt x="1049867" y="101600"/>
                </a:cubicBezTo>
                <a:cubicBezTo>
                  <a:pt x="1066397" y="97927"/>
                  <a:pt x="1083734" y="101600"/>
                  <a:pt x="1100667" y="1016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Forme libre 199"/>
          <p:cNvSpPr/>
          <p:nvPr/>
        </p:nvSpPr>
        <p:spPr>
          <a:xfrm rot="157592">
            <a:off x="-4982" y="1935757"/>
            <a:ext cx="827583" cy="72008"/>
          </a:xfrm>
          <a:custGeom>
            <a:avLst/>
            <a:gdLst>
              <a:gd name="connsiteX0" fmla="*/ 0 w 1100667"/>
              <a:gd name="connsiteY0" fmla="*/ 42333 h 178986"/>
              <a:gd name="connsiteX1" fmla="*/ 76200 w 1100667"/>
              <a:gd name="connsiteY1" fmla="*/ 16933 h 178986"/>
              <a:gd name="connsiteX2" fmla="*/ 101600 w 1100667"/>
              <a:gd name="connsiteY2" fmla="*/ 8467 h 178986"/>
              <a:gd name="connsiteX3" fmla="*/ 127000 w 1100667"/>
              <a:gd name="connsiteY3" fmla="*/ 0 h 178986"/>
              <a:gd name="connsiteX4" fmla="*/ 169333 w 1100667"/>
              <a:gd name="connsiteY4" fmla="*/ 8467 h 178986"/>
              <a:gd name="connsiteX5" fmla="*/ 186267 w 1100667"/>
              <a:gd name="connsiteY5" fmla="*/ 25400 h 178986"/>
              <a:gd name="connsiteX6" fmla="*/ 211667 w 1100667"/>
              <a:gd name="connsiteY6" fmla="*/ 76200 h 178986"/>
              <a:gd name="connsiteX7" fmla="*/ 254000 w 1100667"/>
              <a:gd name="connsiteY7" fmla="*/ 127000 h 178986"/>
              <a:gd name="connsiteX8" fmla="*/ 304800 w 1100667"/>
              <a:gd name="connsiteY8" fmla="*/ 143933 h 178986"/>
              <a:gd name="connsiteX9" fmla="*/ 330200 w 1100667"/>
              <a:gd name="connsiteY9" fmla="*/ 152400 h 178986"/>
              <a:gd name="connsiteX10" fmla="*/ 414867 w 1100667"/>
              <a:gd name="connsiteY10" fmla="*/ 143933 h 178986"/>
              <a:gd name="connsiteX11" fmla="*/ 465667 w 1100667"/>
              <a:gd name="connsiteY11" fmla="*/ 118533 h 178986"/>
              <a:gd name="connsiteX12" fmla="*/ 491067 w 1100667"/>
              <a:gd name="connsiteY12" fmla="*/ 110067 h 178986"/>
              <a:gd name="connsiteX13" fmla="*/ 508000 w 1100667"/>
              <a:gd name="connsiteY13" fmla="*/ 84667 h 178986"/>
              <a:gd name="connsiteX14" fmla="*/ 575733 w 1100667"/>
              <a:gd name="connsiteY14" fmla="*/ 67733 h 178986"/>
              <a:gd name="connsiteX15" fmla="*/ 601133 w 1100667"/>
              <a:gd name="connsiteY15" fmla="*/ 59267 h 178986"/>
              <a:gd name="connsiteX16" fmla="*/ 719667 w 1100667"/>
              <a:gd name="connsiteY16" fmla="*/ 67733 h 178986"/>
              <a:gd name="connsiteX17" fmla="*/ 770467 w 1100667"/>
              <a:gd name="connsiteY17" fmla="*/ 101600 h 178986"/>
              <a:gd name="connsiteX18" fmla="*/ 795867 w 1100667"/>
              <a:gd name="connsiteY18" fmla="*/ 118533 h 178986"/>
              <a:gd name="connsiteX19" fmla="*/ 821267 w 1100667"/>
              <a:gd name="connsiteY19" fmla="*/ 127000 h 178986"/>
              <a:gd name="connsiteX20" fmla="*/ 846667 w 1100667"/>
              <a:gd name="connsiteY20" fmla="*/ 143933 h 178986"/>
              <a:gd name="connsiteX21" fmla="*/ 897467 w 1100667"/>
              <a:gd name="connsiteY21" fmla="*/ 169333 h 178986"/>
              <a:gd name="connsiteX22" fmla="*/ 948267 w 1100667"/>
              <a:gd name="connsiteY22" fmla="*/ 152400 h 178986"/>
              <a:gd name="connsiteX23" fmla="*/ 973667 w 1100667"/>
              <a:gd name="connsiteY23" fmla="*/ 135467 h 178986"/>
              <a:gd name="connsiteX24" fmla="*/ 1024467 w 1100667"/>
              <a:gd name="connsiteY24" fmla="*/ 118533 h 178986"/>
              <a:gd name="connsiteX25" fmla="*/ 1049867 w 1100667"/>
              <a:gd name="connsiteY25" fmla="*/ 101600 h 178986"/>
              <a:gd name="connsiteX26" fmla="*/ 1100667 w 1100667"/>
              <a:gd name="connsiteY26" fmla="*/ 101600 h 17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0667" h="178986">
                <a:moveTo>
                  <a:pt x="0" y="42333"/>
                </a:moveTo>
                <a:lnTo>
                  <a:pt x="76200" y="16933"/>
                </a:lnTo>
                <a:lnTo>
                  <a:pt x="101600" y="8467"/>
                </a:lnTo>
                <a:lnTo>
                  <a:pt x="127000" y="0"/>
                </a:lnTo>
                <a:cubicBezTo>
                  <a:pt x="141111" y="2822"/>
                  <a:pt x="156106" y="2798"/>
                  <a:pt x="169333" y="8467"/>
                </a:cubicBezTo>
                <a:cubicBezTo>
                  <a:pt x="176670" y="11611"/>
                  <a:pt x="181280" y="19167"/>
                  <a:pt x="186267" y="25400"/>
                </a:cubicBezTo>
                <a:cubicBezTo>
                  <a:pt x="218616" y="65835"/>
                  <a:pt x="190803" y="34473"/>
                  <a:pt x="211667" y="76200"/>
                </a:cubicBezTo>
                <a:cubicBezTo>
                  <a:pt x="218558" y="89983"/>
                  <a:pt x="241036" y="119798"/>
                  <a:pt x="254000" y="127000"/>
                </a:cubicBezTo>
                <a:cubicBezTo>
                  <a:pt x="269603" y="135668"/>
                  <a:pt x="287867" y="138289"/>
                  <a:pt x="304800" y="143933"/>
                </a:cubicBezTo>
                <a:lnTo>
                  <a:pt x="330200" y="152400"/>
                </a:lnTo>
                <a:cubicBezTo>
                  <a:pt x="358422" y="149578"/>
                  <a:pt x="386834" y="148246"/>
                  <a:pt x="414867" y="143933"/>
                </a:cubicBezTo>
                <a:cubicBezTo>
                  <a:pt x="445611" y="139203"/>
                  <a:pt x="437756" y="132489"/>
                  <a:pt x="465667" y="118533"/>
                </a:cubicBezTo>
                <a:cubicBezTo>
                  <a:pt x="473649" y="114542"/>
                  <a:pt x="482600" y="112889"/>
                  <a:pt x="491067" y="110067"/>
                </a:cubicBezTo>
                <a:cubicBezTo>
                  <a:pt x="496711" y="101600"/>
                  <a:pt x="498899" y="89218"/>
                  <a:pt x="508000" y="84667"/>
                </a:cubicBezTo>
                <a:cubicBezTo>
                  <a:pt x="528816" y="74259"/>
                  <a:pt x="553155" y="73378"/>
                  <a:pt x="575733" y="67733"/>
                </a:cubicBezTo>
                <a:cubicBezTo>
                  <a:pt x="584391" y="65568"/>
                  <a:pt x="592666" y="62089"/>
                  <a:pt x="601133" y="59267"/>
                </a:cubicBezTo>
                <a:cubicBezTo>
                  <a:pt x="640644" y="62089"/>
                  <a:pt x="680326" y="63105"/>
                  <a:pt x="719667" y="67733"/>
                </a:cubicBezTo>
                <a:cubicBezTo>
                  <a:pt x="750852" y="71402"/>
                  <a:pt x="746235" y="81407"/>
                  <a:pt x="770467" y="101600"/>
                </a:cubicBezTo>
                <a:cubicBezTo>
                  <a:pt x="778284" y="108114"/>
                  <a:pt x="786766" y="113982"/>
                  <a:pt x="795867" y="118533"/>
                </a:cubicBezTo>
                <a:cubicBezTo>
                  <a:pt x="803849" y="122524"/>
                  <a:pt x="813285" y="123009"/>
                  <a:pt x="821267" y="127000"/>
                </a:cubicBezTo>
                <a:cubicBezTo>
                  <a:pt x="830368" y="131551"/>
                  <a:pt x="837566" y="139382"/>
                  <a:pt x="846667" y="143933"/>
                </a:cubicBezTo>
                <a:cubicBezTo>
                  <a:pt x="916774" y="178986"/>
                  <a:pt x="824675" y="120806"/>
                  <a:pt x="897467" y="169333"/>
                </a:cubicBezTo>
                <a:cubicBezTo>
                  <a:pt x="914400" y="163689"/>
                  <a:pt x="933415" y="162301"/>
                  <a:pt x="948267" y="152400"/>
                </a:cubicBezTo>
                <a:cubicBezTo>
                  <a:pt x="956734" y="146756"/>
                  <a:pt x="964368" y="139600"/>
                  <a:pt x="973667" y="135467"/>
                </a:cubicBezTo>
                <a:cubicBezTo>
                  <a:pt x="989978" y="128218"/>
                  <a:pt x="1009615" y="128434"/>
                  <a:pt x="1024467" y="118533"/>
                </a:cubicBezTo>
                <a:cubicBezTo>
                  <a:pt x="1032934" y="112889"/>
                  <a:pt x="1039934" y="103807"/>
                  <a:pt x="1049867" y="101600"/>
                </a:cubicBezTo>
                <a:cubicBezTo>
                  <a:pt x="1066397" y="97927"/>
                  <a:pt x="1083734" y="101600"/>
                  <a:pt x="1100667" y="1016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5" name="Straight Connector 164"/>
          <p:cNvCxnSpPr/>
          <p:nvPr/>
        </p:nvCxnSpPr>
        <p:spPr>
          <a:xfrm>
            <a:off x="8286750" y="5640482"/>
            <a:ext cx="5" cy="308798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97"/>
          <p:cNvCxnSpPr/>
          <p:nvPr/>
        </p:nvCxnSpPr>
        <p:spPr>
          <a:xfrm flipH="1" flipV="1">
            <a:off x="7677785" y="6186483"/>
            <a:ext cx="183723" cy="2937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121"/>
          <p:cNvCxnSpPr/>
          <p:nvPr/>
        </p:nvCxnSpPr>
        <p:spPr>
          <a:xfrm flipH="1" flipV="1">
            <a:off x="4972353" y="5640482"/>
            <a:ext cx="3314397" cy="6354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121"/>
          <p:cNvCxnSpPr>
            <a:endCxn id="29" idx="3"/>
          </p:cNvCxnSpPr>
          <p:nvPr/>
        </p:nvCxnSpPr>
        <p:spPr>
          <a:xfrm rot="10800000" flipV="1">
            <a:off x="4138823" y="5640482"/>
            <a:ext cx="861182" cy="377254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1" name="Group 45"/>
          <p:cNvGrpSpPr/>
          <p:nvPr/>
        </p:nvGrpSpPr>
        <p:grpSpPr>
          <a:xfrm>
            <a:off x="4834632" y="764704"/>
            <a:ext cx="382599" cy="290286"/>
            <a:chOff x="2602700" y="448389"/>
            <a:chExt cx="382599" cy="290286"/>
          </a:xfrm>
          <a:effectLst/>
        </p:grpSpPr>
        <p:sp>
          <p:nvSpPr>
            <p:cNvPr id="132" name="TextBox 43"/>
            <p:cNvSpPr txBox="1"/>
            <p:nvPr/>
          </p:nvSpPr>
          <p:spPr>
            <a:xfrm>
              <a:off x="2602700" y="448389"/>
              <a:ext cx="38259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ndara"/>
                  <a:cs typeface="Candara"/>
                </a:rPr>
                <a:t>CO</a:t>
              </a:r>
              <a:r>
                <a:rPr lang="en-US" sz="1000" baseline="-25000" dirty="0" smtClean="0">
                  <a:solidFill>
                    <a:schemeClr val="tx2"/>
                  </a:solidFill>
                  <a:latin typeface="Candara"/>
                  <a:cs typeface="Candara"/>
                </a:rPr>
                <a:t>2</a:t>
              </a:r>
              <a:endParaRPr lang="en-US" sz="1000" baseline="-25000" dirty="0">
                <a:solidFill>
                  <a:schemeClr val="tx2"/>
                </a:solidFill>
                <a:latin typeface="Candara"/>
                <a:cs typeface="Candara"/>
              </a:endParaRPr>
            </a:p>
          </p:txBody>
        </p:sp>
        <p:sp>
          <p:nvSpPr>
            <p:cNvPr id="136" name="Oval 44"/>
            <p:cNvSpPr/>
            <p:nvPr/>
          </p:nvSpPr>
          <p:spPr>
            <a:xfrm>
              <a:off x="2648056" y="448389"/>
              <a:ext cx="281214" cy="290286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91" name="TextBox 1"/>
          <p:cNvSpPr txBox="1"/>
          <p:nvPr/>
        </p:nvSpPr>
        <p:spPr>
          <a:xfrm>
            <a:off x="156299" y="116632"/>
            <a:ext cx="63935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7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fondamentaux</a:t>
            </a: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operant </a:t>
            </a:r>
            <a:r>
              <a:rPr lang="en-US" sz="17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Baie</a:t>
            </a: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7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Calvi</a:t>
            </a: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7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Stresseurs</a:t>
            </a:r>
            <a:r>
              <a:rPr lang="en-US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61786" y="2099366"/>
            <a:ext cx="7910285" cy="4263571"/>
          </a:xfrm>
          <a:prstGeom prst="rect">
            <a:avLst/>
          </a:prstGeom>
          <a:solidFill>
            <a:srgbClr val="0080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latin typeface="Candara"/>
              <a:cs typeface="Candar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27370" y="5877272"/>
            <a:ext cx="1111453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wrap="none" rtlCol="0" anchor="t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2"/>
                </a:solidFill>
                <a:latin typeface="Candara"/>
                <a:cs typeface="Candara"/>
              </a:rPr>
              <a:t>Hard substrates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49" y="6363441"/>
            <a:ext cx="8772071" cy="508000"/>
          </a:xfrm>
          <a:prstGeom prst="rect">
            <a:avLst/>
          </a:prstGeom>
          <a:solidFill>
            <a:srgbClr val="FFE2C5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cs typeface="Candara"/>
            </a:endParaRPr>
          </a:p>
        </p:txBody>
      </p:sp>
      <p:sp>
        <p:nvSpPr>
          <p:cNvPr id="23" name="Round Single Corner Rectangle 22"/>
          <p:cNvSpPr/>
          <p:nvPr/>
        </p:nvSpPr>
        <p:spPr>
          <a:xfrm>
            <a:off x="-1" y="1904995"/>
            <a:ext cx="861787" cy="4472331"/>
          </a:xfrm>
          <a:prstGeom prst="round1Rect">
            <a:avLst>
              <a:gd name="adj" fmla="val 20867"/>
            </a:avLst>
          </a:prstGeom>
          <a:solidFill>
            <a:srgbClr val="FFE2C5"/>
          </a:solidFill>
          <a:ln w="38100" cmpd="sng"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Candara"/>
              <a:cs typeface="Candar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2071" y="2099130"/>
            <a:ext cx="371929" cy="4772312"/>
          </a:xfrm>
          <a:prstGeom prst="rect">
            <a:avLst/>
          </a:prstGeom>
          <a:solidFill>
            <a:srgbClr val="0080FF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cs typeface="Candar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99285" y="2329447"/>
            <a:ext cx="3447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OPEN</a:t>
            </a:r>
          </a:p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SEA</a:t>
            </a:r>
          </a:p>
          <a:p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WATERS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5466" y="6058872"/>
            <a:ext cx="1102319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2"/>
                </a:solidFill>
                <a:latin typeface="Candara"/>
                <a:cs typeface="Candara"/>
              </a:rPr>
              <a:t>Soft bottom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0260" y="6061526"/>
            <a:ext cx="1408843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050" b="1" i="1" dirty="0" smtClean="0">
                <a:solidFill>
                  <a:schemeClr val="tx2"/>
                </a:solidFill>
                <a:latin typeface="Candara"/>
                <a:cs typeface="Candara"/>
              </a:rPr>
              <a:t>P. </a:t>
            </a:r>
            <a:r>
              <a:rPr lang="en-US" sz="1050" b="1" i="1" dirty="0" err="1">
                <a:solidFill>
                  <a:schemeClr val="tx2"/>
                </a:solidFill>
                <a:latin typeface="Candara"/>
                <a:cs typeface="Candara"/>
              </a:rPr>
              <a:t>o</a:t>
            </a:r>
            <a:r>
              <a:rPr lang="en-US" sz="1050" b="1" i="1" dirty="0" err="1" smtClean="0">
                <a:solidFill>
                  <a:schemeClr val="tx2"/>
                </a:solidFill>
                <a:latin typeface="Candara"/>
                <a:cs typeface="Candara"/>
              </a:rPr>
              <a:t>ceanica</a:t>
            </a:r>
            <a:r>
              <a:rPr lang="en-US" sz="1050" b="1" i="1" dirty="0" smtClean="0">
                <a:solidFill>
                  <a:schemeClr val="tx2"/>
                </a:solidFill>
                <a:latin typeface="Candara"/>
                <a:cs typeface="Candara"/>
              </a:rPr>
              <a:t> meadows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98409" y="3969654"/>
            <a:ext cx="937253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chemeClr val="tx2"/>
                </a:solidFill>
                <a:latin typeface="Candara"/>
                <a:cs typeface="Candara"/>
              </a:rPr>
              <a:t>Zooplancton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6032" y="3385456"/>
            <a:ext cx="1238296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chemeClr val="tx2"/>
                </a:solidFill>
                <a:latin typeface="Candara"/>
                <a:cs typeface="Candara"/>
              </a:rPr>
              <a:t>Phytoplancton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4836719" y="4551926"/>
            <a:ext cx="382599" cy="290286"/>
            <a:chOff x="2602700" y="448389"/>
            <a:chExt cx="382599" cy="290286"/>
          </a:xfrm>
          <a:effectLst/>
        </p:grpSpPr>
        <p:sp>
          <p:nvSpPr>
            <p:cNvPr id="44" name="TextBox 43"/>
            <p:cNvSpPr txBox="1"/>
            <p:nvPr/>
          </p:nvSpPr>
          <p:spPr>
            <a:xfrm>
              <a:off x="2602700" y="448389"/>
              <a:ext cx="38259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ndara"/>
                  <a:cs typeface="Candara"/>
                </a:rPr>
                <a:t>CO</a:t>
              </a:r>
              <a:r>
                <a:rPr lang="en-US" sz="1000" baseline="-25000" dirty="0" smtClean="0">
                  <a:solidFill>
                    <a:schemeClr val="tx2"/>
                  </a:solidFill>
                  <a:latin typeface="Candara"/>
                  <a:cs typeface="Candara"/>
                </a:rPr>
                <a:t>2</a:t>
              </a:r>
              <a:endParaRPr lang="en-US" sz="1000" baseline="-25000" dirty="0">
                <a:solidFill>
                  <a:schemeClr val="tx2"/>
                </a:solidFill>
                <a:latin typeface="Candara"/>
                <a:cs typeface="Candar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648056" y="448389"/>
              <a:ext cx="281214" cy="290286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092279" y="750633"/>
            <a:ext cx="1764904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2"/>
                </a:solidFill>
                <a:latin typeface="Candara"/>
                <a:cs typeface="Candara"/>
              </a:rPr>
              <a:t>Meteorological </a:t>
            </a:r>
            <a:r>
              <a:rPr lang="en-US" sz="1050" b="1" dirty="0" err="1" smtClean="0">
                <a:solidFill>
                  <a:schemeClr val="tx2"/>
                </a:solidFill>
                <a:latin typeface="Candara"/>
                <a:cs typeface="Candara"/>
              </a:rPr>
              <a:t>forcings</a:t>
            </a:r>
            <a:endParaRPr lang="en-US" sz="1050" b="1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09998" y="2443630"/>
            <a:ext cx="1431083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chemeClr val="tx2"/>
                </a:solidFill>
                <a:latin typeface="Candara"/>
                <a:cs typeface="Candara"/>
              </a:rPr>
              <a:t>Hydrological </a:t>
            </a:r>
            <a:r>
              <a:rPr lang="en-US" sz="1050" b="1" dirty="0" err="1" smtClean="0">
                <a:solidFill>
                  <a:schemeClr val="tx2"/>
                </a:solidFill>
                <a:latin typeface="Candara"/>
                <a:cs typeface="Candara"/>
              </a:rPr>
              <a:t>forcings</a:t>
            </a:r>
            <a:endParaRPr lang="en-US" sz="1050" b="1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grpSp>
        <p:nvGrpSpPr>
          <p:cNvPr id="5" name="Group 70"/>
          <p:cNvGrpSpPr/>
          <p:nvPr/>
        </p:nvGrpSpPr>
        <p:grpSpPr>
          <a:xfrm>
            <a:off x="3243092" y="3053524"/>
            <a:ext cx="1030126" cy="809058"/>
            <a:chOff x="1511440" y="600975"/>
            <a:chExt cx="1030126" cy="809058"/>
          </a:xfrm>
        </p:grpSpPr>
        <p:grpSp>
          <p:nvGrpSpPr>
            <p:cNvPr id="6" name="Group 67"/>
            <p:cNvGrpSpPr/>
            <p:nvPr/>
          </p:nvGrpSpPr>
          <p:grpSpPr>
            <a:xfrm>
              <a:off x="1511440" y="908582"/>
              <a:ext cx="389850" cy="290286"/>
              <a:chOff x="984357" y="737016"/>
              <a:chExt cx="389850" cy="29028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984357" y="755158"/>
                <a:ext cx="38985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NO</a:t>
                </a:r>
                <a:r>
                  <a:rPr lang="en-US" sz="800" baseline="-25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3</a:t>
                </a:r>
                <a:r>
                  <a:rPr lang="en-US" sz="800" baseline="30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-</a:t>
                </a:r>
                <a:endParaRPr lang="en-US" sz="800" baseline="30000" dirty="0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038784" y="737016"/>
                <a:ext cx="281214" cy="290286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</p:grpSp>
        <p:grpSp>
          <p:nvGrpSpPr>
            <p:cNvPr id="7" name="Group 65"/>
            <p:cNvGrpSpPr/>
            <p:nvPr/>
          </p:nvGrpSpPr>
          <p:grpSpPr>
            <a:xfrm>
              <a:off x="1836400" y="905102"/>
              <a:ext cx="377026" cy="290286"/>
              <a:chOff x="1341541" y="926537"/>
              <a:chExt cx="377026" cy="290286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341541" y="944679"/>
                <a:ext cx="37702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NO</a:t>
                </a:r>
                <a:r>
                  <a:rPr lang="en-US" sz="800" baseline="-25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2</a:t>
                </a:r>
                <a:r>
                  <a:rPr lang="en-US" sz="800" baseline="30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-</a:t>
                </a:r>
                <a:endParaRPr lang="en-US" sz="800" baseline="30000" dirty="0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386897" y="926537"/>
                <a:ext cx="281214" cy="290286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</p:grpSp>
        <p:grpSp>
          <p:nvGrpSpPr>
            <p:cNvPr id="8" name="Group 66"/>
            <p:cNvGrpSpPr/>
            <p:nvPr/>
          </p:nvGrpSpPr>
          <p:grpSpPr>
            <a:xfrm>
              <a:off x="1661153" y="602758"/>
              <a:ext cx="399468" cy="290286"/>
              <a:chOff x="1029890" y="1071680"/>
              <a:chExt cx="399468" cy="29028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029890" y="1089822"/>
                <a:ext cx="39946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PO</a:t>
                </a:r>
                <a:r>
                  <a:rPr lang="en-US" sz="800" baseline="-25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4</a:t>
                </a:r>
                <a:r>
                  <a:rPr lang="en-US" sz="800" baseline="30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3-</a:t>
                </a:r>
                <a:endParaRPr lang="en-US" sz="800" baseline="30000" dirty="0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84317" y="1071680"/>
                <a:ext cx="281214" cy="290286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</p:grpSp>
        <p:grpSp>
          <p:nvGrpSpPr>
            <p:cNvPr id="9" name="Group 69"/>
            <p:cNvGrpSpPr/>
            <p:nvPr/>
          </p:nvGrpSpPr>
          <p:grpSpPr>
            <a:xfrm>
              <a:off x="1990194" y="600975"/>
              <a:ext cx="428322" cy="290286"/>
              <a:chOff x="1278043" y="602196"/>
              <a:chExt cx="428322" cy="29028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278043" y="620338"/>
                <a:ext cx="4283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SiO</a:t>
                </a:r>
                <a:r>
                  <a:rPr lang="en-US" sz="800" baseline="-25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4</a:t>
                </a:r>
                <a:r>
                  <a:rPr lang="en-US" sz="800" baseline="30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4-</a:t>
                </a:r>
                <a:endParaRPr lang="en-US" sz="800" baseline="30000" dirty="0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341541" y="602196"/>
                <a:ext cx="281214" cy="290286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656419" y="1156117"/>
              <a:ext cx="72648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tx2"/>
                  </a:solidFill>
                  <a:latin typeface="Candara"/>
                  <a:cs typeface="Candara"/>
                </a:rPr>
                <a:t>Nutrients</a:t>
              </a:r>
              <a:endParaRPr lang="en-US" sz="1050" b="1" dirty="0">
                <a:solidFill>
                  <a:schemeClr val="tx2"/>
                </a:solidFill>
                <a:latin typeface="Candara"/>
                <a:cs typeface="Candara"/>
              </a:endParaRPr>
            </a:p>
          </p:txBody>
        </p:sp>
        <p:grpSp>
          <p:nvGrpSpPr>
            <p:cNvPr id="10" name="Group 64"/>
            <p:cNvGrpSpPr/>
            <p:nvPr/>
          </p:nvGrpSpPr>
          <p:grpSpPr>
            <a:xfrm>
              <a:off x="2149929" y="905102"/>
              <a:ext cx="391637" cy="290286"/>
              <a:chOff x="2149929" y="905102"/>
              <a:chExt cx="391637" cy="290286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2149929" y="926537"/>
                <a:ext cx="39163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NH</a:t>
                </a:r>
                <a:r>
                  <a:rPr lang="en-US" sz="800" baseline="-25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4</a:t>
                </a:r>
                <a:r>
                  <a:rPr lang="en-US" sz="800" baseline="30000" dirty="0" smtClean="0">
                    <a:solidFill>
                      <a:schemeClr val="tx2"/>
                    </a:solidFill>
                    <a:latin typeface="Candara"/>
                    <a:cs typeface="Candara"/>
                  </a:rPr>
                  <a:t>+</a:t>
                </a:r>
                <a:endParaRPr lang="en-US" sz="800" baseline="30000" dirty="0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204355" y="905102"/>
                <a:ext cx="281214" cy="290286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2517636" y="5291424"/>
            <a:ext cx="961124" cy="28092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 err="1" smtClean="0">
                <a:solidFill>
                  <a:schemeClr val="tx2"/>
                </a:solidFill>
                <a:latin typeface="Candara" pitchFamily="34" charset="0"/>
              </a:rPr>
              <a:t>Ichthyofauna</a:t>
            </a:r>
            <a:endParaRPr lang="en-US" sz="1050" b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22359" y="5928810"/>
            <a:ext cx="1124525" cy="28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Sewage outfalls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6300" y="2131539"/>
            <a:ext cx="671284" cy="28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Rivers</a:t>
            </a:r>
            <a:endParaRPr lang="en-US" sz="105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79712" y="2004457"/>
            <a:ext cx="1380411" cy="28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Aquaculture</a:t>
            </a:r>
            <a:endParaRPr lang="en-US" sz="105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74681" y="1817266"/>
            <a:ext cx="1175140" cy="28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Pleasance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74031" y="4588232"/>
            <a:ext cx="979709" cy="28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Scuba diving</a:t>
            </a:r>
            <a:endParaRPr lang="en-US" sz="105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54695" y="5949280"/>
            <a:ext cx="864110" cy="459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err="1" smtClean="0">
                <a:solidFill>
                  <a:srgbClr val="FF0000"/>
                </a:solidFill>
                <a:latin typeface="Candara"/>
                <a:cs typeface="Candara"/>
              </a:rPr>
              <a:t>Caulerpa</a:t>
            </a:r>
            <a:r>
              <a:rPr lang="en-US" sz="1050" b="1" i="1" dirty="0" smtClean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lang="en-US" sz="1050" b="1" i="1" dirty="0" err="1" smtClean="0">
                <a:solidFill>
                  <a:srgbClr val="FF0000"/>
                </a:solidFill>
                <a:latin typeface="Candara"/>
                <a:cs typeface="Candara"/>
              </a:rPr>
              <a:t>racemosa</a:t>
            </a:r>
            <a:endParaRPr lang="en-US" sz="1050" b="1" i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22074" y="1115006"/>
            <a:ext cx="0" cy="3383996"/>
          </a:xfrm>
          <a:prstGeom prst="straightConnector1">
            <a:avLst/>
          </a:prstGeom>
          <a:ln w="12700" cmpd="sng">
            <a:solidFill>
              <a:schemeClr val="tx2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2"/>
          </p:cNvCxnSpPr>
          <p:nvPr/>
        </p:nvCxnSpPr>
        <p:spPr>
          <a:xfrm>
            <a:off x="7974731" y="1022264"/>
            <a:ext cx="24075" cy="1417110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840072" y="2098194"/>
            <a:ext cx="0" cy="396473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444208" y="2091833"/>
            <a:ext cx="0" cy="1293623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5400000">
            <a:off x="4173820" y="2104563"/>
            <a:ext cx="1349022" cy="1055354"/>
          </a:xfrm>
          <a:prstGeom prst="bentConnector3">
            <a:avLst>
              <a:gd name="adj1" fmla="val 100366"/>
            </a:avLst>
          </a:prstGeom>
          <a:ln w="127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909001" y="2724558"/>
            <a:ext cx="9167" cy="1245096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3297519" y="5568743"/>
            <a:ext cx="0" cy="305059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10800000" flipV="1">
            <a:off x="3881582" y="2579908"/>
            <a:ext cx="3127704" cy="351386"/>
          </a:xfrm>
          <a:prstGeom prst="bentConnector3">
            <a:avLst>
              <a:gd name="adj1" fmla="val 99944"/>
            </a:avLst>
          </a:prstGeom>
          <a:ln w="12700" cmpd="sng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8441081" y="2573558"/>
            <a:ext cx="416103" cy="2938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42" idx="3"/>
          </p:cNvCxnSpPr>
          <p:nvPr/>
        </p:nvCxnSpPr>
        <p:spPr>
          <a:xfrm flipH="1">
            <a:off x="8335662" y="4110118"/>
            <a:ext cx="521521" cy="0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008616" y="4904246"/>
            <a:ext cx="11603" cy="467825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967046" y="5372071"/>
            <a:ext cx="305999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7009280" y="5365721"/>
            <a:ext cx="15149" cy="697203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31" idx="0"/>
          </p:cNvCxnSpPr>
          <p:nvPr/>
        </p:nvCxnSpPr>
        <p:spPr>
          <a:xfrm>
            <a:off x="5374680" y="5365741"/>
            <a:ext cx="2" cy="695785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980009" y="5373841"/>
            <a:ext cx="2" cy="503431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43" idx="1"/>
          </p:cNvCxnSpPr>
          <p:nvPr/>
        </p:nvCxnSpPr>
        <p:spPr>
          <a:xfrm>
            <a:off x="4319326" y="3525920"/>
            <a:ext cx="1966706" cy="0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/>
          <p:nvPr/>
        </p:nvCxnSpPr>
        <p:spPr>
          <a:xfrm rot="16200000" flipH="1">
            <a:off x="6978154" y="3726636"/>
            <a:ext cx="449551" cy="329045"/>
          </a:xfrm>
          <a:prstGeom prst="bentConnector3">
            <a:avLst>
              <a:gd name="adj1" fmla="val 100851"/>
            </a:avLst>
          </a:prstGeom>
          <a:ln w="12700" cmpd="sng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10800000" flipV="1">
            <a:off x="5232620" y="3666384"/>
            <a:ext cx="1619478" cy="1058518"/>
          </a:xfrm>
          <a:prstGeom prst="bentConnector3">
            <a:avLst>
              <a:gd name="adj1" fmla="val 125"/>
            </a:avLst>
          </a:prstGeom>
          <a:ln w="12700" cmpd="sng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161415" y="2724558"/>
            <a:ext cx="0" cy="654528"/>
          </a:xfrm>
          <a:prstGeom prst="straightConnector1">
            <a:avLst/>
          </a:prstGeom>
          <a:ln w="12700" cmpd="sng">
            <a:solidFill>
              <a:schemeClr val="tx2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000005" y="5640482"/>
            <a:ext cx="0" cy="41839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80" idx="3"/>
            <a:endCxn id="29" idx="0"/>
          </p:cNvCxnSpPr>
          <p:nvPr/>
        </p:nvCxnSpPr>
        <p:spPr>
          <a:xfrm>
            <a:off x="3453740" y="4728696"/>
            <a:ext cx="129357" cy="1148576"/>
          </a:xfrm>
          <a:prstGeom prst="bentConnector2">
            <a:avLst/>
          </a:prstGeom>
          <a:ln w="127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76" idx="1"/>
            <a:endCxn id="74" idx="1"/>
          </p:cNvCxnSpPr>
          <p:nvPr/>
        </p:nvCxnSpPr>
        <p:spPr>
          <a:xfrm rot="10800000" flipH="1" flipV="1">
            <a:off x="35495" y="1553240"/>
            <a:ext cx="886863" cy="4516034"/>
          </a:xfrm>
          <a:prstGeom prst="bentConnector3">
            <a:avLst>
              <a:gd name="adj1" fmla="val 0"/>
            </a:avLst>
          </a:prstGeom>
          <a:ln w="127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2046884" y="6055836"/>
            <a:ext cx="980486" cy="1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>
            <a:endCxn id="30" idx="2"/>
          </p:cNvCxnSpPr>
          <p:nvPr/>
        </p:nvCxnSpPr>
        <p:spPr>
          <a:xfrm flipV="1">
            <a:off x="1460506" y="6339800"/>
            <a:ext cx="5666120" cy="205864"/>
          </a:xfrm>
          <a:prstGeom prst="bentConnector2">
            <a:avLst/>
          </a:prstGeom>
          <a:ln w="127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5840072" y="6342454"/>
            <a:ext cx="0" cy="199179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>
            <a:stCxn id="199" idx="26"/>
          </p:cNvCxnSpPr>
          <p:nvPr/>
        </p:nvCxnSpPr>
        <p:spPr>
          <a:xfrm>
            <a:off x="905091" y="2091833"/>
            <a:ext cx="2247392" cy="1170468"/>
          </a:xfrm>
          <a:prstGeom prst="bentConnector3">
            <a:avLst>
              <a:gd name="adj1" fmla="val 13834"/>
            </a:avLst>
          </a:prstGeom>
          <a:ln w="127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/>
          <p:nvPr/>
        </p:nvCxnSpPr>
        <p:spPr>
          <a:xfrm rot="5400000" flipH="1" flipV="1">
            <a:off x="971404" y="3743057"/>
            <a:ext cx="2427532" cy="1943975"/>
          </a:xfrm>
          <a:prstGeom prst="bentConnector3">
            <a:avLst>
              <a:gd name="adj1" fmla="val 99962"/>
            </a:avLst>
          </a:prstGeom>
          <a:ln w="127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460501" y="6209738"/>
            <a:ext cx="2" cy="335178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3203848" y="1412776"/>
            <a:ext cx="3592314" cy="3546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792334" y="1416321"/>
            <a:ext cx="0" cy="1962765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2373620" y="2285385"/>
            <a:ext cx="0" cy="4239959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/>
          <p:nvPr/>
        </p:nvCxnSpPr>
        <p:spPr>
          <a:xfrm flipV="1">
            <a:off x="1433614" y="3666384"/>
            <a:ext cx="5141852" cy="496490"/>
          </a:xfrm>
          <a:prstGeom prst="bentConnector3">
            <a:avLst>
              <a:gd name="adj1" fmla="val 100140"/>
            </a:avLst>
          </a:prstGeom>
          <a:ln w="127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433612" y="4156820"/>
            <a:ext cx="2" cy="17640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116"/>
          <p:cNvCxnSpPr>
            <a:stCxn id="50" idx="1"/>
          </p:cNvCxnSpPr>
          <p:nvPr/>
        </p:nvCxnSpPr>
        <p:spPr>
          <a:xfrm flipH="1">
            <a:off x="5232619" y="891097"/>
            <a:ext cx="1859660" cy="3088"/>
          </a:xfrm>
          <a:prstGeom prst="straightConnector1">
            <a:avLst/>
          </a:prstGeom>
          <a:ln w="12700" cmpd="sng">
            <a:solidFill>
              <a:schemeClr val="tx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5496" y="1412776"/>
            <a:ext cx="1296144" cy="28092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Candara"/>
                <a:cs typeface="Candara"/>
              </a:rPr>
              <a:t>Population</a:t>
            </a:r>
            <a:endParaRPr lang="en-US" sz="1050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cxnSp>
        <p:nvCxnSpPr>
          <p:cNvPr id="147" name="Straight Connector 164"/>
          <p:cNvCxnSpPr/>
          <p:nvPr/>
        </p:nvCxnSpPr>
        <p:spPr>
          <a:xfrm flipH="1">
            <a:off x="3210200" y="1412776"/>
            <a:ext cx="1" cy="591681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avec flèche 191"/>
          <p:cNvCxnSpPr>
            <a:stCxn id="80" idx="2"/>
            <a:endCxn id="73" idx="0"/>
          </p:cNvCxnSpPr>
          <p:nvPr/>
        </p:nvCxnSpPr>
        <p:spPr>
          <a:xfrm>
            <a:off x="2963886" y="4869160"/>
            <a:ext cx="34312" cy="42226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84"/>
          <p:cNvCxnSpPr>
            <a:stCxn id="78" idx="3"/>
          </p:cNvCxnSpPr>
          <p:nvPr/>
        </p:nvCxnSpPr>
        <p:spPr>
          <a:xfrm>
            <a:off x="3360123" y="2144921"/>
            <a:ext cx="232416" cy="780023"/>
          </a:xfrm>
          <a:prstGeom prst="bentConnector2">
            <a:avLst/>
          </a:prstGeom>
          <a:ln w="127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Forme libre 198"/>
          <p:cNvSpPr/>
          <p:nvPr/>
        </p:nvSpPr>
        <p:spPr>
          <a:xfrm rot="458026">
            <a:off x="-1948" y="1976979"/>
            <a:ext cx="911940" cy="95729"/>
          </a:xfrm>
          <a:custGeom>
            <a:avLst/>
            <a:gdLst>
              <a:gd name="connsiteX0" fmla="*/ 0 w 1100667"/>
              <a:gd name="connsiteY0" fmla="*/ 42333 h 178986"/>
              <a:gd name="connsiteX1" fmla="*/ 76200 w 1100667"/>
              <a:gd name="connsiteY1" fmla="*/ 16933 h 178986"/>
              <a:gd name="connsiteX2" fmla="*/ 101600 w 1100667"/>
              <a:gd name="connsiteY2" fmla="*/ 8467 h 178986"/>
              <a:gd name="connsiteX3" fmla="*/ 127000 w 1100667"/>
              <a:gd name="connsiteY3" fmla="*/ 0 h 178986"/>
              <a:gd name="connsiteX4" fmla="*/ 169333 w 1100667"/>
              <a:gd name="connsiteY4" fmla="*/ 8467 h 178986"/>
              <a:gd name="connsiteX5" fmla="*/ 186267 w 1100667"/>
              <a:gd name="connsiteY5" fmla="*/ 25400 h 178986"/>
              <a:gd name="connsiteX6" fmla="*/ 211667 w 1100667"/>
              <a:gd name="connsiteY6" fmla="*/ 76200 h 178986"/>
              <a:gd name="connsiteX7" fmla="*/ 254000 w 1100667"/>
              <a:gd name="connsiteY7" fmla="*/ 127000 h 178986"/>
              <a:gd name="connsiteX8" fmla="*/ 304800 w 1100667"/>
              <a:gd name="connsiteY8" fmla="*/ 143933 h 178986"/>
              <a:gd name="connsiteX9" fmla="*/ 330200 w 1100667"/>
              <a:gd name="connsiteY9" fmla="*/ 152400 h 178986"/>
              <a:gd name="connsiteX10" fmla="*/ 414867 w 1100667"/>
              <a:gd name="connsiteY10" fmla="*/ 143933 h 178986"/>
              <a:gd name="connsiteX11" fmla="*/ 465667 w 1100667"/>
              <a:gd name="connsiteY11" fmla="*/ 118533 h 178986"/>
              <a:gd name="connsiteX12" fmla="*/ 491067 w 1100667"/>
              <a:gd name="connsiteY12" fmla="*/ 110067 h 178986"/>
              <a:gd name="connsiteX13" fmla="*/ 508000 w 1100667"/>
              <a:gd name="connsiteY13" fmla="*/ 84667 h 178986"/>
              <a:gd name="connsiteX14" fmla="*/ 575733 w 1100667"/>
              <a:gd name="connsiteY14" fmla="*/ 67733 h 178986"/>
              <a:gd name="connsiteX15" fmla="*/ 601133 w 1100667"/>
              <a:gd name="connsiteY15" fmla="*/ 59267 h 178986"/>
              <a:gd name="connsiteX16" fmla="*/ 719667 w 1100667"/>
              <a:gd name="connsiteY16" fmla="*/ 67733 h 178986"/>
              <a:gd name="connsiteX17" fmla="*/ 770467 w 1100667"/>
              <a:gd name="connsiteY17" fmla="*/ 101600 h 178986"/>
              <a:gd name="connsiteX18" fmla="*/ 795867 w 1100667"/>
              <a:gd name="connsiteY18" fmla="*/ 118533 h 178986"/>
              <a:gd name="connsiteX19" fmla="*/ 821267 w 1100667"/>
              <a:gd name="connsiteY19" fmla="*/ 127000 h 178986"/>
              <a:gd name="connsiteX20" fmla="*/ 846667 w 1100667"/>
              <a:gd name="connsiteY20" fmla="*/ 143933 h 178986"/>
              <a:gd name="connsiteX21" fmla="*/ 897467 w 1100667"/>
              <a:gd name="connsiteY21" fmla="*/ 169333 h 178986"/>
              <a:gd name="connsiteX22" fmla="*/ 948267 w 1100667"/>
              <a:gd name="connsiteY22" fmla="*/ 152400 h 178986"/>
              <a:gd name="connsiteX23" fmla="*/ 973667 w 1100667"/>
              <a:gd name="connsiteY23" fmla="*/ 135467 h 178986"/>
              <a:gd name="connsiteX24" fmla="*/ 1024467 w 1100667"/>
              <a:gd name="connsiteY24" fmla="*/ 118533 h 178986"/>
              <a:gd name="connsiteX25" fmla="*/ 1049867 w 1100667"/>
              <a:gd name="connsiteY25" fmla="*/ 101600 h 178986"/>
              <a:gd name="connsiteX26" fmla="*/ 1100667 w 1100667"/>
              <a:gd name="connsiteY26" fmla="*/ 101600 h 17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0667" h="178986">
                <a:moveTo>
                  <a:pt x="0" y="42333"/>
                </a:moveTo>
                <a:lnTo>
                  <a:pt x="76200" y="16933"/>
                </a:lnTo>
                <a:lnTo>
                  <a:pt x="101600" y="8467"/>
                </a:lnTo>
                <a:lnTo>
                  <a:pt x="127000" y="0"/>
                </a:lnTo>
                <a:cubicBezTo>
                  <a:pt x="141111" y="2822"/>
                  <a:pt x="156106" y="2798"/>
                  <a:pt x="169333" y="8467"/>
                </a:cubicBezTo>
                <a:cubicBezTo>
                  <a:pt x="176670" y="11611"/>
                  <a:pt x="181280" y="19167"/>
                  <a:pt x="186267" y="25400"/>
                </a:cubicBezTo>
                <a:cubicBezTo>
                  <a:pt x="218616" y="65835"/>
                  <a:pt x="190803" y="34473"/>
                  <a:pt x="211667" y="76200"/>
                </a:cubicBezTo>
                <a:cubicBezTo>
                  <a:pt x="218558" y="89983"/>
                  <a:pt x="241036" y="119798"/>
                  <a:pt x="254000" y="127000"/>
                </a:cubicBezTo>
                <a:cubicBezTo>
                  <a:pt x="269603" y="135668"/>
                  <a:pt x="287867" y="138289"/>
                  <a:pt x="304800" y="143933"/>
                </a:cubicBezTo>
                <a:lnTo>
                  <a:pt x="330200" y="152400"/>
                </a:lnTo>
                <a:cubicBezTo>
                  <a:pt x="358422" y="149578"/>
                  <a:pt x="386834" y="148246"/>
                  <a:pt x="414867" y="143933"/>
                </a:cubicBezTo>
                <a:cubicBezTo>
                  <a:pt x="445611" y="139203"/>
                  <a:pt x="437756" y="132489"/>
                  <a:pt x="465667" y="118533"/>
                </a:cubicBezTo>
                <a:cubicBezTo>
                  <a:pt x="473649" y="114542"/>
                  <a:pt x="482600" y="112889"/>
                  <a:pt x="491067" y="110067"/>
                </a:cubicBezTo>
                <a:cubicBezTo>
                  <a:pt x="496711" y="101600"/>
                  <a:pt x="498899" y="89218"/>
                  <a:pt x="508000" y="84667"/>
                </a:cubicBezTo>
                <a:cubicBezTo>
                  <a:pt x="528816" y="74259"/>
                  <a:pt x="553155" y="73378"/>
                  <a:pt x="575733" y="67733"/>
                </a:cubicBezTo>
                <a:cubicBezTo>
                  <a:pt x="584391" y="65568"/>
                  <a:pt x="592666" y="62089"/>
                  <a:pt x="601133" y="59267"/>
                </a:cubicBezTo>
                <a:cubicBezTo>
                  <a:pt x="640644" y="62089"/>
                  <a:pt x="680326" y="63105"/>
                  <a:pt x="719667" y="67733"/>
                </a:cubicBezTo>
                <a:cubicBezTo>
                  <a:pt x="750852" y="71402"/>
                  <a:pt x="746235" y="81407"/>
                  <a:pt x="770467" y="101600"/>
                </a:cubicBezTo>
                <a:cubicBezTo>
                  <a:pt x="778284" y="108114"/>
                  <a:pt x="786766" y="113982"/>
                  <a:pt x="795867" y="118533"/>
                </a:cubicBezTo>
                <a:cubicBezTo>
                  <a:pt x="803849" y="122524"/>
                  <a:pt x="813285" y="123009"/>
                  <a:pt x="821267" y="127000"/>
                </a:cubicBezTo>
                <a:cubicBezTo>
                  <a:pt x="830368" y="131551"/>
                  <a:pt x="837566" y="139382"/>
                  <a:pt x="846667" y="143933"/>
                </a:cubicBezTo>
                <a:cubicBezTo>
                  <a:pt x="916774" y="178986"/>
                  <a:pt x="824675" y="120806"/>
                  <a:pt x="897467" y="169333"/>
                </a:cubicBezTo>
                <a:cubicBezTo>
                  <a:pt x="914400" y="163689"/>
                  <a:pt x="933415" y="162301"/>
                  <a:pt x="948267" y="152400"/>
                </a:cubicBezTo>
                <a:cubicBezTo>
                  <a:pt x="956734" y="146756"/>
                  <a:pt x="964368" y="139600"/>
                  <a:pt x="973667" y="135467"/>
                </a:cubicBezTo>
                <a:cubicBezTo>
                  <a:pt x="989978" y="128218"/>
                  <a:pt x="1009615" y="128434"/>
                  <a:pt x="1024467" y="118533"/>
                </a:cubicBezTo>
                <a:cubicBezTo>
                  <a:pt x="1032934" y="112889"/>
                  <a:pt x="1039934" y="103807"/>
                  <a:pt x="1049867" y="101600"/>
                </a:cubicBezTo>
                <a:cubicBezTo>
                  <a:pt x="1066397" y="97927"/>
                  <a:pt x="1083734" y="101600"/>
                  <a:pt x="1100667" y="1016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Forme libre 199"/>
          <p:cNvSpPr/>
          <p:nvPr/>
        </p:nvSpPr>
        <p:spPr>
          <a:xfrm rot="157592">
            <a:off x="-4982" y="1935757"/>
            <a:ext cx="827583" cy="72008"/>
          </a:xfrm>
          <a:custGeom>
            <a:avLst/>
            <a:gdLst>
              <a:gd name="connsiteX0" fmla="*/ 0 w 1100667"/>
              <a:gd name="connsiteY0" fmla="*/ 42333 h 178986"/>
              <a:gd name="connsiteX1" fmla="*/ 76200 w 1100667"/>
              <a:gd name="connsiteY1" fmla="*/ 16933 h 178986"/>
              <a:gd name="connsiteX2" fmla="*/ 101600 w 1100667"/>
              <a:gd name="connsiteY2" fmla="*/ 8467 h 178986"/>
              <a:gd name="connsiteX3" fmla="*/ 127000 w 1100667"/>
              <a:gd name="connsiteY3" fmla="*/ 0 h 178986"/>
              <a:gd name="connsiteX4" fmla="*/ 169333 w 1100667"/>
              <a:gd name="connsiteY4" fmla="*/ 8467 h 178986"/>
              <a:gd name="connsiteX5" fmla="*/ 186267 w 1100667"/>
              <a:gd name="connsiteY5" fmla="*/ 25400 h 178986"/>
              <a:gd name="connsiteX6" fmla="*/ 211667 w 1100667"/>
              <a:gd name="connsiteY6" fmla="*/ 76200 h 178986"/>
              <a:gd name="connsiteX7" fmla="*/ 254000 w 1100667"/>
              <a:gd name="connsiteY7" fmla="*/ 127000 h 178986"/>
              <a:gd name="connsiteX8" fmla="*/ 304800 w 1100667"/>
              <a:gd name="connsiteY8" fmla="*/ 143933 h 178986"/>
              <a:gd name="connsiteX9" fmla="*/ 330200 w 1100667"/>
              <a:gd name="connsiteY9" fmla="*/ 152400 h 178986"/>
              <a:gd name="connsiteX10" fmla="*/ 414867 w 1100667"/>
              <a:gd name="connsiteY10" fmla="*/ 143933 h 178986"/>
              <a:gd name="connsiteX11" fmla="*/ 465667 w 1100667"/>
              <a:gd name="connsiteY11" fmla="*/ 118533 h 178986"/>
              <a:gd name="connsiteX12" fmla="*/ 491067 w 1100667"/>
              <a:gd name="connsiteY12" fmla="*/ 110067 h 178986"/>
              <a:gd name="connsiteX13" fmla="*/ 508000 w 1100667"/>
              <a:gd name="connsiteY13" fmla="*/ 84667 h 178986"/>
              <a:gd name="connsiteX14" fmla="*/ 575733 w 1100667"/>
              <a:gd name="connsiteY14" fmla="*/ 67733 h 178986"/>
              <a:gd name="connsiteX15" fmla="*/ 601133 w 1100667"/>
              <a:gd name="connsiteY15" fmla="*/ 59267 h 178986"/>
              <a:gd name="connsiteX16" fmla="*/ 719667 w 1100667"/>
              <a:gd name="connsiteY16" fmla="*/ 67733 h 178986"/>
              <a:gd name="connsiteX17" fmla="*/ 770467 w 1100667"/>
              <a:gd name="connsiteY17" fmla="*/ 101600 h 178986"/>
              <a:gd name="connsiteX18" fmla="*/ 795867 w 1100667"/>
              <a:gd name="connsiteY18" fmla="*/ 118533 h 178986"/>
              <a:gd name="connsiteX19" fmla="*/ 821267 w 1100667"/>
              <a:gd name="connsiteY19" fmla="*/ 127000 h 178986"/>
              <a:gd name="connsiteX20" fmla="*/ 846667 w 1100667"/>
              <a:gd name="connsiteY20" fmla="*/ 143933 h 178986"/>
              <a:gd name="connsiteX21" fmla="*/ 897467 w 1100667"/>
              <a:gd name="connsiteY21" fmla="*/ 169333 h 178986"/>
              <a:gd name="connsiteX22" fmla="*/ 948267 w 1100667"/>
              <a:gd name="connsiteY22" fmla="*/ 152400 h 178986"/>
              <a:gd name="connsiteX23" fmla="*/ 973667 w 1100667"/>
              <a:gd name="connsiteY23" fmla="*/ 135467 h 178986"/>
              <a:gd name="connsiteX24" fmla="*/ 1024467 w 1100667"/>
              <a:gd name="connsiteY24" fmla="*/ 118533 h 178986"/>
              <a:gd name="connsiteX25" fmla="*/ 1049867 w 1100667"/>
              <a:gd name="connsiteY25" fmla="*/ 101600 h 178986"/>
              <a:gd name="connsiteX26" fmla="*/ 1100667 w 1100667"/>
              <a:gd name="connsiteY26" fmla="*/ 101600 h 17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0667" h="178986">
                <a:moveTo>
                  <a:pt x="0" y="42333"/>
                </a:moveTo>
                <a:lnTo>
                  <a:pt x="76200" y="16933"/>
                </a:lnTo>
                <a:lnTo>
                  <a:pt x="101600" y="8467"/>
                </a:lnTo>
                <a:lnTo>
                  <a:pt x="127000" y="0"/>
                </a:lnTo>
                <a:cubicBezTo>
                  <a:pt x="141111" y="2822"/>
                  <a:pt x="156106" y="2798"/>
                  <a:pt x="169333" y="8467"/>
                </a:cubicBezTo>
                <a:cubicBezTo>
                  <a:pt x="176670" y="11611"/>
                  <a:pt x="181280" y="19167"/>
                  <a:pt x="186267" y="25400"/>
                </a:cubicBezTo>
                <a:cubicBezTo>
                  <a:pt x="218616" y="65835"/>
                  <a:pt x="190803" y="34473"/>
                  <a:pt x="211667" y="76200"/>
                </a:cubicBezTo>
                <a:cubicBezTo>
                  <a:pt x="218558" y="89983"/>
                  <a:pt x="241036" y="119798"/>
                  <a:pt x="254000" y="127000"/>
                </a:cubicBezTo>
                <a:cubicBezTo>
                  <a:pt x="269603" y="135668"/>
                  <a:pt x="287867" y="138289"/>
                  <a:pt x="304800" y="143933"/>
                </a:cubicBezTo>
                <a:lnTo>
                  <a:pt x="330200" y="152400"/>
                </a:lnTo>
                <a:cubicBezTo>
                  <a:pt x="358422" y="149578"/>
                  <a:pt x="386834" y="148246"/>
                  <a:pt x="414867" y="143933"/>
                </a:cubicBezTo>
                <a:cubicBezTo>
                  <a:pt x="445611" y="139203"/>
                  <a:pt x="437756" y="132489"/>
                  <a:pt x="465667" y="118533"/>
                </a:cubicBezTo>
                <a:cubicBezTo>
                  <a:pt x="473649" y="114542"/>
                  <a:pt x="482600" y="112889"/>
                  <a:pt x="491067" y="110067"/>
                </a:cubicBezTo>
                <a:cubicBezTo>
                  <a:pt x="496711" y="101600"/>
                  <a:pt x="498899" y="89218"/>
                  <a:pt x="508000" y="84667"/>
                </a:cubicBezTo>
                <a:cubicBezTo>
                  <a:pt x="528816" y="74259"/>
                  <a:pt x="553155" y="73378"/>
                  <a:pt x="575733" y="67733"/>
                </a:cubicBezTo>
                <a:cubicBezTo>
                  <a:pt x="584391" y="65568"/>
                  <a:pt x="592666" y="62089"/>
                  <a:pt x="601133" y="59267"/>
                </a:cubicBezTo>
                <a:cubicBezTo>
                  <a:pt x="640644" y="62089"/>
                  <a:pt x="680326" y="63105"/>
                  <a:pt x="719667" y="67733"/>
                </a:cubicBezTo>
                <a:cubicBezTo>
                  <a:pt x="750852" y="71402"/>
                  <a:pt x="746235" y="81407"/>
                  <a:pt x="770467" y="101600"/>
                </a:cubicBezTo>
                <a:cubicBezTo>
                  <a:pt x="778284" y="108114"/>
                  <a:pt x="786766" y="113982"/>
                  <a:pt x="795867" y="118533"/>
                </a:cubicBezTo>
                <a:cubicBezTo>
                  <a:pt x="803849" y="122524"/>
                  <a:pt x="813285" y="123009"/>
                  <a:pt x="821267" y="127000"/>
                </a:cubicBezTo>
                <a:cubicBezTo>
                  <a:pt x="830368" y="131551"/>
                  <a:pt x="837566" y="139382"/>
                  <a:pt x="846667" y="143933"/>
                </a:cubicBezTo>
                <a:cubicBezTo>
                  <a:pt x="916774" y="178986"/>
                  <a:pt x="824675" y="120806"/>
                  <a:pt x="897467" y="169333"/>
                </a:cubicBezTo>
                <a:cubicBezTo>
                  <a:pt x="914400" y="163689"/>
                  <a:pt x="933415" y="162301"/>
                  <a:pt x="948267" y="152400"/>
                </a:cubicBezTo>
                <a:cubicBezTo>
                  <a:pt x="956734" y="146756"/>
                  <a:pt x="964368" y="139600"/>
                  <a:pt x="973667" y="135467"/>
                </a:cubicBezTo>
                <a:cubicBezTo>
                  <a:pt x="989978" y="128218"/>
                  <a:pt x="1009615" y="128434"/>
                  <a:pt x="1024467" y="118533"/>
                </a:cubicBezTo>
                <a:cubicBezTo>
                  <a:pt x="1032934" y="112889"/>
                  <a:pt x="1039934" y="103807"/>
                  <a:pt x="1049867" y="101600"/>
                </a:cubicBezTo>
                <a:cubicBezTo>
                  <a:pt x="1066397" y="97927"/>
                  <a:pt x="1083734" y="101600"/>
                  <a:pt x="1100667" y="10160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5" name="Straight Connector 164"/>
          <p:cNvCxnSpPr/>
          <p:nvPr/>
        </p:nvCxnSpPr>
        <p:spPr>
          <a:xfrm>
            <a:off x="8286750" y="5640482"/>
            <a:ext cx="5" cy="308798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97"/>
          <p:cNvCxnSpPr/>
          <p:nvPr/>
        </p:nvCxnSpPr>
        <p:spPr>
          <a:xfrm flipH="1" flipV="1">
            <a:off x="7677785" y="6186483"/>
            <a:ext cx="183723" cy="2937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121"/>
          <p:cNvCxnSpPr/>
          <p:nvPr/>
        </p:nvCxnSpPr>
        <p:spPr>
          <a:xfrm flipH="1" flipV="1">
            <a:off x="4972353" y="5640482"/>
            <a:ext cx="3314397" cy="6354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121"/>
          <p:cNvCxnSpPr>
            <a:endCxn id="29" idx="3"/>
          </p:cNvCxnSpPr>
          <p:nvPr/>
        </p:nvCxnSpPr>
        <p:spPr>
          <a:xfrm rot="10800000" flipV="1">
            <a:off x="4138823" y="5640482"/>
            <a:ext cx="861182" cy="377254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1" name="Group 45"/>
          <p:cNvGrpSpPr/>
          <p:nvPr/>
        </p:nvGrpSpPr>
        <p:grpSpPr>
          <a:xfrm>
            <a:off x="4834632" y="764704"/>
            <a:ext cx="382599" cy="290286"/>
            <a:chOff x="2602700" y="448389"/>
            <a:chExt cx="382599" cy="290286"/>
          </a:xfrm>
          <a:effectLst/>
        </p:grpSpPr>
        <p:sp>
          <p:nvSpPr>
            <p:cNvPr id="132" name="TextBox 43"/>
            <p:cNvSpPr txBox="1"/>
            <p:nvPr/>
          </p:nvSpPr>
          <p:spPr>
            <a:xfrm>
              <a:off x="2602700" y="448389"/>
              <a:ext cx="38259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2"/>
                  </a:solidFill>
                  <a:latin typeface="Candara"/>
                  <a:cs typeface="Candara"/>
                </a:rPr>
                <a:t>CO</a:t>
              </a:r>
              <a:r>
                <a:rPr lang="en-US" sz="1000" baseline="-25000" dirty="0" smtClean="0">
                  <a:solidFill>
                    <a:schemeClr val="tx2"/>
                  </a:solidFill>
                  <a:latin typeface="Candara"/>
                  <a:cs typeface="Candara"/>
                </a:rPr>
                <a:t>2</a:t>
              </a:r>
              <a:endParaRPr lang="en-US" sz="1000" baseline="-25000" dirty="0">
                <a:solidFill>
                  <a:schemeClr val="tx2"/>
                </a:solidFill>
                <a:latin typeface="Candara"/>
                <a:cs typeface="Candara"/>
              </a:endParaRPr>
            </a:p>
          </p:txBody>
        </p:sp>
        <p:sp>
          <p:nvSpPr>
            <p:cNvPr id="136" name="Oval 44"/>
            <p:cNvSpPr/>
            <p:nvPr/>
          </p:nvSpPr>
          <p:spPr>
            <a:xfrm>
              <a:off x="2648056" y="448389"/>
              <a:ext cx="281214" cy="290286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 rot="19413027">
            <a:off x="595094" y="2731434"/>
            <a:ext cx="86039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000" dirty="0" smtClean="0">
                <a:latin typeface="Arial Black" panose="020B0A04020102020204" pitchFamily="34" charset="0"/>
              </a:rPr>
              <a:t>TEMPERATURE</a:t>
            </a:r>
            <a:endParaRPr lang="fr-BE" sz="7000" dirty="0">
              <a:latin typeface="Arial Black" panose="020B0A04020102020204" pitchFamily="34" charset="0"/>
            </a:endParaRPr>
          </a:p>
        </p:txBody>
      </p:sp>
      <p:sp>
        <p:nvSpPr>
          <p:cNvPr id="91" name="TextBox 1"/>
          <p:cNvSpPr txBox="1"/>
          <p:nvPr/>
        </p:nvSpPr>
        <p:spPr>
          <a:xfrm>
            <a:off x="156299" y="116632"/>
            <a:ext cx="63935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7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fondamentaux</a:t>
            </a: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operant </a:t>
            </a:r>
            <a:r>
              <a:rPr lang="en-US" sz="17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Baie</a:t>
            </a: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7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Calvi</a:t>
            </a:r>
            <a:r>
              <a:rPr lang="en-US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7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Stresseurs</a:t>
            </a:r>
            <a:r>
              <a:rPr lang="en-US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59"/>
          <a:stretch/>
        </p:blipFill>
        <p:spPr>
          <a:xfrm>
            <a:off x="5428624" y="916980"/>
            <a:ext cx="3722861" cy="22008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1"/>
          <a:stretch/>
        </p:blipFill>
        <p:spPr>
          <a:xfrm>
            <a:off x="1604128" y="3114675"/>
            <a:ext cx="7547357" cy="3751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74392" y="5504532"/>
            <a:ext cx="540060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fr-BE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BE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STARESO (°C) </a:t>
            </a:r>
            <a:r>
              <a:rPr lang="fr-BE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fr-BE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1981 to March 2014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3688" y="1183685"/>
            <a:ext cx="366493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 Station STARESO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outil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unique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un site naturel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préservé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B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2204864"/>
            <a:ext cx="3675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Station archive des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environnementales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décénnies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B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231031"/>
            <a:ext cx="4293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STARECAPMED - STARESO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890"/>
            <a:ext cx="9140694" cy="914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1614322" cy="68651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2" b="47653"/>
          <a:stretch/>
        </p:blipFill>
        <p:spPr>
          <a:xfrm>
            <a:off x="-10194" y="3274142"/>
            <a:ext cx="1614322" cy="289068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36438" y="3194409"/>
            <a:ext cx="553998" cy="30501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 ACQUISITION</a:t>
            </a:r>
            <a:endParaRPr lang="fr-B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907704" y="231031"/>
            <a:ext cx="272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RACE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-6535"/>
            <a:ext cx="4911256" cy="8920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0"/>
            <a:ext cx="1619428" cy="6858000"/>
          </a:xfrm>
          <a:prstGeom prst="rect">
            <a:avLst/>
          </a:prstGeom>
        </p:spPr>
      </p:pic>
      <p:pic>
        <p:nvPicPr>
          <p:cNvPr id="7" name="Image 6" descr="http://www.gitan.ulg.ac.be/cms/uploads/images/pgAdmin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27" y="172904"/>
            <a:ext cx="4057909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pgAdmin III: PostgreSQL Tool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9218" y="1014316"/>
            <a:ext cx="3178388" cy="910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http://www.gitan.ulg.ac.be/cms/uploads/images/QGIS%282%2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05" y="3965575"/>
            <a:ext cx="4114687" cy="2734883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14" name="Image 13" descr="http://www.gitan.ulg.ac.be/cms/uploads/images/ros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9" y="3073103"/>
            <a:ext cx="3181301" cy="366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http://www.gitan.ulg.ac.be/cms/uploads/images/QGIS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08" y="2042790"/>
            <a:ext cx="877959" cy="97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http://www.gitan.ulg.ac.be/cms/uploads/images/R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73033"/>
            <a:ext cx="1009765" cy="767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1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43" y="452639"/>
            <a:ext cx="5389348" cy="18916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6037" y="3838765"/>
            <a:ext cx="790205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R Project </a:t>
            </a:r>
            <a:endParaRPr lang="en-US" sz="3200" b="1" dirty="0" smtClean="0"/>
          </a:p>
          <a:p>
            <a:pPr>
              <a:spcAft>
                <a:spcPts val="1200"/>
              </a:spcAft>
            </a:pPr>
            <a:r>
              <a:rPr lang="en-US" sz="3200" dirty="0" smtClean="0"/>
              <a:t>R </a:t>
            </a:r>
            <a:r>
              <a:rPr lang="en-US" sz="3200" dirty="0"/>
              <a:t>is a free software environment for statistical computing and graphics</a:t>
            </a:r>
            <a:r>
              <a:rPr lang="en-US" sz="3200" dirty="0" smtClean="0"/>
              <a:t>.</a:t>
            </a:r>
            <a:endParaRPr lang="en-US" sz="3200" b="1" dirty="0" smtClean="0"/>
          </a:p>
          <a:p>
            <a:r>
              <a:rPr lang="en-US" sz="3200" b="1" dirty="0" err="1" smtClean="0"/>
              <a:t>RStudio</a:t>
            </a:r>
            <a:endParaRPr lang="en-US" sz="3200" b="1" dirty="0"/>
          </a:p>
          <a:p>
            <a:r>
              <a:rPr lang="en-US" sz="3200" dirty="0" err="1" smtClean="0"/>
              <a:t>RStudio</a:t>
            </a:r>
            <a:r>
              <a:rPr lang="en-US" sz="3200" dirty="0" smtClean="0"/>
              <a:t> </a:t>
            </a:r>
            <a:r>
              <a:rPr lang="en-US" sz="3200" dirty="0"/>
              <a:t>makes R easier to use.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4" y="343455"/>
            <a:ext cx="2539682" cy="19682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038" y="2575748"/>
            <a:ext cx="385971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600" u="sng" dirty="0">
                <a:solidFill>
                  <a:srgbClr val="0070C0"/>
                </a:solidFill>
              </a:rPr>
              <a:t>https://www.r-project.org</a:t>
            </a:r>
            <a:r>
              <a:rPr lang="fr-BE" sz="2600" u="sng" dirty="0" smtClean="0">
                <a:solidFill>
                  <a:srgbClr val="0070C0"/>
                </a:solidFill>
              </a:rPr>
              <a:t>/</a:t>
            </a:r>
          </a:p>
          <a:p>
            <a:r>
              <a:rPr lang="fr-BE" sz="2600" u="sng" dirty="0">
                <a:solidFill>
                  <a:srgbClr val="0070C0"/>
                </a:solidFill>
              </a:rPr>
              <a:t>https://www.rstudio.com</a:t>
            </a:r>
            <a:r>
              <a:rPr lang="fr-BE" sz="2600" u="sng" dirty="0" smtClean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471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43" y="452639"/>
            <a:ext cx="5389348" cy="18916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6037" y="3838765"/>
            <a:ext cx="790205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The R Project </a:t>
            </a:r>
            <a:endParaRPr lang="en-US" sz="3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is a free software environment for statistical computing and graphics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b="1" dirty="0" err="1" smtClean="0">
                <a:solidFill>
                  <a:schemeClr val="bg1">
                    <a:lumMod val="65000"/>
                  </a:schemeClr>
                </a:solidFill>
              </a:rPr>
              <a:t>RStudio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RStudio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makes R easier to use.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4" y="343455"/>
            <a:ext cx="2539682" cy="1968254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96038" y="2575748"/>
            <a:ext cx="393505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600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fr-BE" sz="2600" dirty="0" smtClean="0">
                <a:solidFill>
                  <a:schemeClr val="bg1">
                    <a:lumMod val="65000"/>
                  </a:schemeClr>
                </a:solidFill>
              </a:rPr>
              <a:t>www.r-project.org/</a:t>
            </a:r>
            <a:r>
              <a:rPr lang="fr-BE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fr-BE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BE" sz="260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fr-BE" sz="2600" dirty="0">
                <a:solidFill>
                  <a:schemeClr val="bg1">
                    <a:lumMod val="65000"/>
                  </a:schemeClr>
                </a:solidFill>
              </a:rPr>
              <a:t>://www.rstudio.com</a:t>
            </a:r>
            <a:r>
              <a:rPr lang="fr-BE" sz="26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  <p:sp>
        <p:nvSpPr>
          <p:cNvPr id="7" name="ZoneTexte 6"/>
          <p:cNvSpPr txBox="1"/>
          <p:nvPr/>
        </p:nvSpPr>
        <p:spPr>
          <a:xfrm rot="19413027">
            <a:off x="253784" y="2506723"/>
            <a:ext cx="8603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7000" dirty="0" smtClean="0">
                <a:latin typeface="Arial Black" panose="020B0A04020102020204" pitchFamily="34" charset="0"/>
              </a:rPr>
              <a:t>REPRODUCIBLE SCIENCE</a:t>
            </a:r>
            <a:endParaRPr lang="fr-BE" sz="7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17010"/>
            <a:ext cx="9144000" cy="51409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797"/>
            <a:ext cx="2787445" cy="9783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32387" y="2838426"/>
            <a:ext cx="2654710" cy="49244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Code Editor</a:t>
            </a:r>
            <a:endParaRPr lang="fr-BE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32387" y="5122607"/>
            <a:ext cx="2654710" cy="49244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R Console</a:t>
            </a:r>
            <a:endParaRPr lang="fr-BE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83044" y="5615050"/>
            <a:ext cx="2989007" cy="49244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Plots and files</a:t>
            </a:r>
            <a:endParaRPr lang="fr-BE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83044" y="2432226"/>
            <a:ext cx="2654710" cy="892552"/>
          </a:xfrm>
          <a:prstGeom prst="rect">
            <a:avLst/>
          </a:prstGeom>
          <a:noFill/>
          <a:ln w="63500" cap="flat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fr-BE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Workspace</a:t>
            </a:r>
            <a:r>
              <a:rPr lang="fr-BE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fr-BE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522</Words>
  <Application>Microsoft Office PowerPoint</Application>
  <PresentationFormat>Affichage à l'écran (4:3)</PresentationFormat>
  <Paragraphs>128</Paragraphs>
  <Slides>28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Candara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ULg - Faculté des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Richir</dc:creator>
  <cp:lastModifiedBy>Jonathan Richir</cp:lastModifiedBy>
  <cp:revision>74</cp:revision>
  <cp:lastPrinted>2018-05-31T07:22:53Z</cp:lastPrinted>
  <dcterms:created xsi:type="dcterms:W3CDTF">2018-04-08T08:42:18Z</dcterms:created>
  <dcterms:modified xsi:type="dcterms:W3CDTF">2018-05-31T07:23:20Z</dcterms:modified>
</cp:coreProperties>
</file>