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2" r:id="rId8"/>
    <p:sldId id="263" r:id="rId9"/>
    <p:sldId id="264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660"/>
  </p:normalViewPr>
  <p:slideViewPr>
    <p:cSldViewPr snapToGrid="0">
      <p:cViewPr varScale="1">
        <p:scale>
          <a:sx n="67" d="100"/>
          <a:sy n="67" d="100"/>
        </p:scale>
        <p:origin x="4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Temps de réalisation - Inhibition verbale (NEPSY II)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Feuil1!$A$2:$A$7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498</c:v>
                </c:pt>
                <c:pt idx="1">
                  <c:v>165</c:v>
                </c:pt>
                <c:pt idx="2">
                  <c:v>142</c:v>
                </c:pt>
              </c:numCache>
            </c:numRef>
          </c:val>
          <c:smooth val="0"/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Feuil1!$A$2:$A$7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Feuil1!$C$2:$C$7</c:f>
              <c:numCache>
                <c:formatCode>General</c:formatCode>
                <c:ptCount val="6"/>
                <c:pt idx="3">
                  <c:v>168</c:v>
                </c:pt>
                <c:pt idx="4">
                  <c:v>141</c:v>
                </c:pt>
                <c:pt idx="5">
                  <c:v>181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80967736"/>
        <c:axId val="380968128"/>
      </c:lineChart>
      <c:catAx>
        <c:axId val="380967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0968128"/>
        <c:crosses val="autoZero"/>
        <c:auto val="1"/>
        <c:lblAlgn val="ctr"/>
        <c:lblOffset val="100"/>
        <c:noMultiLvlLbl val="0"/>
      </c:catAx>
      <c:valAx>
        <c:axId val="380968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0967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Note totale - Mémoire des chiffres (WISC V)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Feuil1!$A$94:$A$99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Feuil1!$B$94:$B$99</c:f>
              <c:numCache>
                <c:formatCode>General</c:formatCode>
                <c:ptCount val="6"/>
                <c:pt idx="0">
                  <c:v>3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  <c:smooth val="0"/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Feuil1!$A$94:$A$99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Feuil1!$C$94:$C$99</c:f>
              <c:numCache>
                <c:formatCode>General</c:formatCode>
                <c:ptCount val="6"/>
                <c:pt idx="3">
                  <c:v>4</c:v>
                </c:pt>
                <c:pt idx="4">
                  <c:v>4</c:v>
                </c:pt>
                <c:pt idx="5">
                  <c:v>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84530768"/>
        <c:axId val="384529200"/>
      </c:lineChart>
      <c:catAx>
        <c:axId val="384530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4529200"/>
        <c:crosses val="autoZero"/>
        <c:auto val="1"/>
        <c:lblAlgn val="ctr"/>
        <c:lblOffset val="100"/>
        <c:noMultiLvlLbl val="0"/>
      </c:catAx>
      <c:valAx>
        <c:axId val="384529200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45307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BE" sz="1200" dirty="0"/>
              <a:t>Nombre</a:t>
            </a:r>
            <a:r>
              <a:rPr lang="fr-BE" sz="1200" baseline="0" dirty="0"/>
              <a:t> d'erreurs - Inhibition verbale (NEPSY II)</a:t>
            </a:r>
            <a:endParaRPr lang="fr-BE" sz="12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Feuil1!$A$17:$A$22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Feuil1!$B$17:$B$22</c:f>
              <c:numCache>
                <c:formatCode>General</c:formatCode>
                <c:ptCount val="6"/>
                <c:pt idx="0">
                  <c:v>42</c:v>
                </c:pt>
                <c:pt idx="1">
                  <c:v>41</c:v>
                </c:pt>
                <c:pt idx="2">
                  <c:v>54</c:v>
                </c:pt>
              </c:numCache>
            </c:numRef>
          </c:val>
          <c:smooth val="0"/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Feuil1!$A$17:$A$22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Feuil1!$C$17:$C$22</c:f>
              <c:numCache>
                <c:formatCode>General</c:formatCode>
                <c:ptCount val="6"/>
                <c:pt idx="3">
                  <c:v>22</c:v>
                </c:pt>
                <c:pt idx="4">
                  <c:v>19</c:v>
                </c:pt>
                <c:pt idx="5">
                  <c:v>34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80968520"/>
        <c:axId val="381423736"/>
      </c:lineChart>
      <c:catAx>
        <c:axId val="380968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1423736"/>
        <c:crosses val="autoZero"/>
        <c:auto val="1"/>
        <c:lblAlgn val="ctr"/>
        <c:lblOffset val="100"/>
        <c:noMultiLvlLbl val="0"/>
      </c:catAx>
      <c:valAx>
        <c:axId val="381423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0968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Temps de réaction - Go/No Go (KITAP)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Feuil1!$A$26:$A$31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Feuil1!$B$26:$B$31</c:f>
              <c:numCache>
                <c:formatCode>General</c:formatCode>
                <c:ptCount val="6"/>
                <c:pt idx="0">
                  <c:v>692</c:v>
                </c:pt>
                <c:pt idx="1">
                  <c:v>656</c:v>
                </c:pt>
                <c:pt idx="2">
                  <c:v>676</c:v>
                </c:pt>
              </c:numCache>
            </c:numRef>
          </c:val>
          <c:smooth val="0"/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Feuil1!$A$26:$A$31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Feuil1!$C$26:$C$31</c:f>
              <c:numCache>
                <c:formatCode>General</c:formatCode>
                <c:ptCount val="6"/>
                <c:pt idx="3">
                  <c:v>499</c:v>
                </c:pt>
                <c:pt idx="4">
                  <c:v>623</c:v>
                </c:pt>
                <c:pt idx="5">
                  <c:v>619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81423344"/>
        <c:axId val="381424128"/>
      </c:lineChart>
      <c:catAx>
        <c:axId val="381423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1424128"/>
        <c:crosses val="autoZero"/>
        <c:auto val="1"/>
        <c:lblAlgn val="ctr"/>
        <c:lblOffset val="100"/>
        <c:noMultiLvlLbl val="0"/>
      </c:catAx>
      <c:valAx>
        <c:axId val="381424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1423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Nombre d'erreurs - Go/No Go (KITAP)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Feuil1!$A$35:$A$40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Feuil1!$B$35:$B$40</c:f>
              <c:numCache>
                <c:formatCode>General</c:formatCode>
                <c:ptCount val="6"/>
                <c:pt idx="0">
                  <c:v>15</c:v>
                </c:pt>
                <c:pt idx="1">
                  <c:v>10</c:v>
                </c:pt>
                <c:pt idx="2">
                  <c:v>10</c:v>
                </c:pt>
              </c:numCache>
            </c:numRef>
          </c:val>
          <c:smooth val="0"/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Feuil1!$A$35:$A$40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Feuil1!$C$35:$C$40</c:f>
              <c:numCache>
                <c:formatCode>General</c:formatCode>
                <c:ptCount val="6"/>
                <c:pt idx="3">
                  <c:v>11</c:v>
                </c:pt>
                <c:pt idx="4">
                  <c:v>15.8</c:v>
                </c:pt>
                <c:pt idx="5">
                  <c:v>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81425304"/>
        <c:axId val="381420208"/>
      </c:lineChart>
      <c:catAx>
        <c:axId val="381425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1420208"/>
        <c:crosses val="autoZero"/>
        <c:auto val="1"/>
        <c:lblAlgn val="ctr"/>
        <c:lblOffset val="100"/>
        <c:noMultiLvlLbl val="0"/>
      </c:catAx>
      <c:valAx>
        <c:axId val="381420208"/>
        <c:scaling>
          <c:orientation val="minMax"/>
          <c:max val="1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1425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Temps de réaction - Flexibilité (KITAP)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Feuil1!$A$73:$A$78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Feuil1!$B$73:$B$78</c:f>
              <c:numCache>
                <c:formatCode>General</c:formatCode>
                <c:ptCount val="6"/>
                <c:pt idx="0">
                  <c:v>2180</c:v>
                </c:pt>
                <c:pt idx="1">
                  <c:v>2415</c:v>
                </c:pt>
                <c:pt idx="2">
                  <c:v>2547</c:v>
                </c:pt>
              </c:numCache>
            </c:numRef>
          </c:val>
          <c:smooth val="0"/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Feuil1!$A$73:$A$78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Feuil1!$C$73:$C$78</c:f>
              <c:numCache>
                <c:formatCode>General</c:formatCode>
                <c:ptCount val="6"/>
                <c:pt idx="3">
                  <c:v>2847</c:v>
                </c:pt>
                <c:pt idx="4">
                  <c:v>2570</c:v>
                </c:pt>
                <c:pt idx="5">
                  <c:v>2541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81426088"/>
        <c:axId val="339202008"/>
      </c:lineChart>
      <c:catAx>
        <c:axId val="381426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39202008"/>
        <c:crosses val="autoZero"/>
        <c:auto val="1"/>
        <c:lblAlgn val="ctr"/>
        <c:lblOffset val="100"/>
        <c:noMultiLvlLbl val="0"/>
      </c:catAx>
      <c:valAx>
        <c:axId val="339202008"/>
        <c:scaling>
          <c:orientation val="minMax"/>
          <c:max val="3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1426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Nombre d'erreurs - Flexibilité (KITAP)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Feuil1!$A$83:$A$88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Feuil1!$B$83:$B$88</c:f>
              <c:numCache>
                <c:formatCode>General</c:formatCode>
                <c:ptCount val="6"/>
                <c:pt idx="0">
                  <c:v>12</c:v>
                </c:pt>
                <c:pt idx="1">
                  <c:v>9</c:v>
                </c:pt>
                <c:pt idx="2">
                  <c:v>12</c:v>
                </c:pt>
              </c:numCache>
            </c:numRef>
          </c:val>
          <c:smooth val="0"/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Feuil1!$A$83:$A$88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Feuil1!$C$83:$C$88</c:f>
              <c:numCache>
                <c:formatCode>General</c:formatCode>
                <c:ptCount val="6"/>
                <c:pt idx="3">
                  <c:v>11</c:v>
                </c:pt>
                <c:pt idx="4">
                  <c:v>7</c:v>
                </c:pt>
                <c:pt idx="5">
                  <c:v>11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84529984"/>
        <c:axId val="384524104"/>
      </c:lineChart>
      <c:catAx>
        <c:axId val="384529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4524104"/>
        <c:crosses val="autoZero"/>
        <c:auto val="1"/>
        <c:lblAlgn val="ctr"/>
        <c:lblOffset val="100"/>
        <c:noMultiLvlLbl val="0"/>
      </c:catAx>
      <c:valAx>
        <c:axId val="384524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4529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BE" sz="1200"/>
              <a:t>Note</a:t>
            </a:r>
            <a:r>
              <a:rPr lang="fr-BE" sz="1200" baseline="0"/>
              <a:t> totale - Barrage (WISC V)</a:t>
            </a:r>
            <a:endParaRPr lang="fr-BE" sz="12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Feuil1!$A$43:$A$48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Feuil1!$B$43:$B$48</c:f>
              <c:numCache>
                <c:formatCode>General</c:formatCode>
                <c:ptCount val="6"/>
                <c:pt idx="0">
                  <c:v>15</c:v>
                </c:pt>
                <c:pt idx="1">
                  <c:v>10</c:v>
                </c:pt>
                <c:pt idx="2">
                  <c:v>18</c:v>
                </c:pt>
              </c:numCache>
            </c:numRef>
          </c:val>
          <c:smooth val="0"/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Feuil1!$A$43:$A$48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Feuil1!$C$43:$C$48</c:f>
              <c:numCache>
                <c:formatCode>General</c:formatCode>
                <c:ptCount val="6"/>
                <c:pt idx="3">
                  <c:v>30</c:v>
                </c:pt>
                <c:pt idx="4">
                  <c:v>20</c:v>
                </c:pt>
                <c:pt idx="5">
                  <c:v>24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84524888"/>
        <c:axId val="384531160"/>
      </c:lineChart>
      <c:catAx>
        <c:axId val="384524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4531160"/>
        <c:crosses val="autoZero"/>
        <c:auto val="1"/>
        <c:lblAlgn val="ctr"/>
        <c:lblOffset val="100"/>
        <c:noMultiLvlLbl val="0"/>
      </c:catAx>
      <c:valAx>
        <c:axId val="384531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4524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Temps de dénomination - Inhibition verbale (NEPSY II)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Feuil1!$A$52:$A$57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Feuil1!$B$52:$B$57</c:f>
              <c:numCache>
                <c:formatCode>General</c:formatCode>
                <c:ptCount val="6"/>
                <c:pt idx="0">
                  <c:v>265</c:v>
                </c:pt>
                <c:pt idx="1">
                  <c:v>140</c:v>
                </c:pt>
                <c:pt idx="2">
                  <c:v>147</c:v>
                </c:pt>
              </c:numCache>
            </c:numRef>
          </c:val>
          <c:smooth val="0"/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Feuil1!$A$52:$A$57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Feuil1!$C$52:$C$57</c:f>
              <c:numCache>
                <c:formatCode>General</c:formatCode>
                <c:ptCount val="6"/>
                <c:pt idx="3">
                  <c:v>142</c:v>
                </c:pt>
                <c:pt idx="4">
                  <c:v>106</c:v>
                </c:pt>
                <c:pt idx="5">
                  <c:v>119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84528024"/>
        <c:axId val="384527240"/>
      </c:lineChart>
      <c:catAx>
        <c:axId val="384528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4527240"/>
        <c:crosses val="autoZero"/>
        <c:auto val="1"/>
        <c:lblAlgn val="ctr"/>
        <c:lblOffset val="100"/>
        <c:noMultiLvlLbl val="0"/>
      </c:catAx>
      <c:valAx>
        <c:axId val="384527240"/>
        <c:scaling>
          <c:orientation val="minMax"/>
          <c:max val="3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4528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Nombre d'omissions - Go/No Go (KITAP)</a:t>
            </a:r>
          </a:p>
        </c:rich>
      </c:tx>
      <c:layout>
        <c:manualLayout>
          <c:xMode val="edge"/>
          <c:yMode val="edge"/>
          <c:x val="0.12985219521226196"/>
          <c:y val="3.70372014383603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Feuil1!$A$62:$A$67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Feuil1!$B$62:$B$67</c:f>
              <c:numCache>
                <c:formatCode>General</c:formatCode>
                <c:ptCount val="6"/>
                <c:pt idx="0">
                  <c:v>10</c:v>
                </c:pt>
                <c:pt idx="1">
                  <c:v>9</c:v>
                </c:pt>
                <c:pt idx="2">
                  <c:v>10</c:v>
                </c:pt>
              </c:numCache>
            </c:numRef>
          </c:val>
          <c:smooth val="0"/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Feuil1!$A$62:$A$67</c:f>
              <c:strCache>
                <c:ptCount val="6"/>
                <c:pt idx="0">
                  <c:v>Pré1</c:v>
                </c:pt>
                <c:pt idx="1">
                  <c:v>Pré2</c:v>
                </c:pt>
                <c:pt idx="2">
                  <c:v>Pré3</c:v>
                </c:pt>
                <c:pt idx="3">
                  <c:v>Post1</c:v>
                </c:pt>
                <c:pt idx="4">
                  <c:v>Post2</c:v>
                </c:pt>
                <c:pt idx="5">
                  <c:v>Post3</c:v>
                </c:pt>
              </c:strCache>
            </c:strRef>
          </c:cat>
          <c:val>
            <c:numRef>
              <c:f>Feuil1!$C$62:$C$67</c:f>
              <c:numCache>
                <c:formatCode>General</c:formatCode>
                <c:ptCount val="6"/>
                <c:pt idx="3">
                  <c:v>5</c:v>
                </c:pt>
                <c:pt idx="4">
                  <c:v>6</c:v>
                </c:pt>
                <c:pt idx="5">
                  <c:v>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84526064"/>
        <c:axId val="384528416"/>
      </c:lineChart>
      <c:catAx>
        <c:axId val="384526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4528416"/>
        <c:crosses val="autoZero"/>
        <c:auto val="1"/>
        <c:lblAlgn val="ctr"/>
        <c:lblOffset val="100"/>
        <c:noMultiLvlLbl val="0"/>
      </c:catAx>
      <c:valAx>
        <c:axId val="384528416"/>
        <c:scaling>
          <c:orientation val="minMax"/>
          <c:max val="1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4526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5/17/2018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5/17/2018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5/17/2018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5/17/2018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5/17/2018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sz="4000" dirty="0" smtClean="0"/>
              <a:t>Etude de cas - Antoine</a:t>
            </a:r>
            <a:br>
              <a:rPr lang="fr-BE" sz="4000" dirty="0" smtClean="0"/>
            </a:br>
            <a:r>
              <a:rPr lang="fr-BE" sz="4000" dirty="0" smtClean="0"/>
              <a:t>prise en charge de troubles attentionnels et exécutifs en neuropsychologie </a:t>
            </a:r>
            <a:endParaRPr lang="fr-BE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BE" dirty="0" smtClean="0"/>
              <a:t>Journée clinique – 01 juin 2018</a:t>
            </a:r>
          </a:p>
          <a:p>
            <a:endParaRPr lang="fr-BE" dirty="0"/>
          </a:p>
        </p:txBody>
      </p:sp>
      <p:sp>
        <p:nvSpPr>
          <p:cNvPr id="4" name="ZoneTexte 3"/>
          <p:cNvSpPr txBox="1"/>
          <p:nvPr/>
        </p:nvSpPr>
        <p:spPr>
          <a:xfrm>
            <a:off x="9312166" y="5127446"/>
            <a:ext cx="27537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Line Vossius</a:t>
            </a:r>
          </a:p>
          <a:p>
            <a:r>
              <a:rPr lang="fr-BE" dirty="0" smtClean="0"/>
              <a:t>Maelle Neveu </a:t>
            </a:r>
          </a:p>
          <a:p>
            <a:r>
              <a:rPr lang="fr-BE" dirty="0" smtClean="0"/>
              <a:t>Laurence Rousselle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7070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Perspectives futures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1672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Anamnèse</a:t>
            </a:r>
            <a:br>
              <a:rPr lang="fr-BE" dirty="0" smtClean="0"/>
            </a:br>
            <a:r>
              <a:rPr lang="fr-BE" sz="2400" dirty="0" smtClean="0"/>
              <a:t>(Avril 2017)</a:t>
            </a:r>
            <a:endParaRPr lang="fr-BE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BE" b="1" dirty="0" smtClean="0"/>
              <a:t>Antoine</a:t>
            </a:r>
            <a:r>
              <a:rPr lang="fr-BE" dirty="0" smtClean="0"/>
              <a:t>  - 6 ans 0 mois </a:t>
            </a:r>
          </a:p>
          <a:p>
            <a:endParaRPr lang="fr-BE" dirty="0" smtClean="0"/>
          </a:p>
          <a:p>
            <a:r>
              <a:rPr lang="fr-BE" dirty="0" smtClean="0"/>
              <a:t>Plusieurs évaluations ne permettant aux parents de comprendre le fonctionnement de l’enfant</a:t>
            </a:r>
          </a:p>
          <a:p>
            <a:endParaRPr lang="fr-BE" dirty="0"/>
          </a:p>
          <a:p>
            <a:r>
              <a:rPr lang="fr-BE" dirty="0" smtClean="0"/>
              <a:t>3</a:t>
            </a:r>
            <a:r>
              <a:rPr lang="fr-BE" baseline="30000" dirty="0" smtClean="0"/>
              <a:t>e</a:t>
            </a:r>
            <a:r>
              <a:rPr lang="fr-BE" dirty="0" smtClean="0"/>
              <a:t> maternelle  - question du redoublement avant intégration scolaire ou enseignement spécialisé</a:t>
            </a:r>
          </a:p>
          <a:p>
            <a:endParaRPr lang="fr-BE" dirty="0"/>
          </a:p>
          <a:p>
            <a:r>
              <a:rPr lang="fr-BE" dirty="0" smtClean="0"/>
              <a:t>Difficultés d’attention soutenue et d’inhibition relevées par les parents et les enseignants</a:t>
            </a:r>
          </a:p>
          <a:p>
            <a:endParaRPr lang="fr-BE" dirty="0"/>
          </a:p>
          <a:p>
            <a:r>
              <a:rPr lang="fr-BE" dirty="0" smtClean="0"/>
              <a:t>Motricité globale Ok mais difficultés de motricité fine</a:t>
            </a:r>
          </a:p>
          <a:p>
            <a:endParaRPr lang="fr-BE" dirty="0"/>
          </a:p>
          <a:p>
            <a:r>
              <a:rPr lang="fr-BE" dirty="0" smtClean="0"/>
              <a:t>Autonomie restreinte </a:t>
            </a:r>
          </a:p>
          <a:p>
            <a:endParaRPr lang="fr-BE" dirty="0" smtClean="0"/>
          </a:p>
          <a:p>
            <a:r>
              <a:rPr lang="fr-BE" dirty="0" smtClean="0"/>
              <a:t>Myopie corrigée + semelles orthopédiques pour jambe en X</a:t>
            </a:r>
          </a:p>
        </p:txBody>
      </p:sp>
    </p:spTree>
    <p:extLst>
      <p:ext uri="{BB962C8B-B14F-4D97-AF65-F5344CB8AC3E}">
        <p14:creationId xmlns:p14="http://schemas.microsoft.com/office/powerpoint/2010/main" val="143630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Conclusion du bilan</a:t>
            </a:r>
            <a:br>
              <a:rPr lang="fr-BE" dirty="0" smtClean="0"/>
            </a:br>
            <a:r>
              <a:rPr lang="fr-BE" sz="2400" dirty="0" smtClean="0"/>
              <a:t>(Juin 2017) </a:t>
            </a:r>
            <a:r>
              <a:rPr lang="fr-BE" dirty="0" smtClean="0"/>
              <a:t/>
            </a:r>
            <a:br>
              <a:rPr lang="fr-BE" dirty="0" smtClean="0"/>
            </a:br>
            <a:endParaRPr lang="fr-BE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BE" dirty="0" smtClean="0"/>
              <a:t>Raisonnement &amp; consignes simples OK</a:t>
            </a:r>
          </a:p>
          <a:p>
            <a:endParaRPr lang="fr-BE" dirty="0"/>
          </a:p>
          <a:p>
            <a:r>
              <a:rPr lang="fr-BE" dirty="0" smtClean="0"/>
              <a:t>Attention et fonctions exécutives</a:t>
            </a:r>
          </a:p>
          <a:p>
            <a:pPr lvl="1"/>
            <a:r>
              <a:rPr lang="fr-BE" dirty="0" smtClean="0"/>
              <a:t>Alerte déficitaire</a:t>
            </a:r>
          </a:p>
          <a:p>
            <a:pPr lvl="1"/>
            <a:r>
              <a:rPr lang="fr-BE" dirty="0" smtClean="0"/>
              <a:t>Vitesse de traitement déficitaire</a:t>
            </a:r>
          </a:p>
          <a:p>
            <a:pPr lvl="1"/>
            <a:r>
              <a:rPr lang="fr-BE" dirty="0" smtClean="0"/>
              <a:t>Attention sélective déficitaire</a:t>
            </a:r>
          </a:p>
          <a:p>
            <a:pPr lvl="1"/>
            <a:r>
              <a:rPr lang="fr-BE" dirty="0" smtClean="0"/>
              <a:t>Inhibition motrice et verbale déficitaire</a:t>
            </a:r>
            <a:endParaRPr lang="fr-BE" dirty="0"/>
          </a:p>
          <a:p>
            <a:pPr lvl="1"/>
            <a:endParaRPr lang="fr-BE" dirty="0" smtClean="0"/>
          </a:p>
          <a:p>
            <a:r>
              <a:rPr lang="fr-BE" dirty="0" smtClean="0"/>
              <a:t>Mémoire de travail déficitaire</a:t>
            </a:r>
          </a:p>
          <a:p>
            <a:r>
              <a:rPr lang="fr-BE" dirty="0" smtClean="0"/>
              <a:t>Mémoire à long terme déficitaire</a:t>
            </a:r>
          </a:p>
          <a:p>
            <a:endParaRPr lang="fr-BE" dirty="0"/>
          </a:p>
          <a:p>
            <a:r>
              <a:rPr lang="fr-BE" dirty="0" smtClean="0"/>
              <a:t>Fonctions praxiques globalement OK</a:t>
            </a:r>
          </a:p>
          <a:p>
            <a:pPr marL="0" indent="0">
              <a:buNone/>
            </a:pPr>
            <a:endParaRPr lang="fr-BE" dirty="0"/>
          </a:p>
          <a:p>
            <a:pPr>
              <a:buFont typeface="Wingdings" panose="05000000000000000000" pitchFamily="2" charset="2"/>
              <a:buChar char="à"/>
            </a:pPr>
            <a:r>
              <a:rPr lang="fr-BE" dirty="0" smtClean="0">
                <a:sym typeface="Wingdings" panose="05000000000000000000" pitchFamily="2" charset="2"/>
              </a:rPr>
              <a:t> Prise en charge médicamenteuse couplée avec une prise en charge neuropsychologique (Attention &amp; FE)</a:t>
            </a:r>
          </a:p>
          <a:p>
            <a:pPr marL="0" indent="0">
              <a:buNone/>
            </a:pPr>
            <a:endParaRPr lang="fr-BE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fr-BE" dirty="0">
                <a:sym typeface="Wingdings" panose="05000000000000000000" pitchFamily="2" charset="2"/>
              </a:rPr>
              <a:t> </a:t>
            </a:r>
            <a:r>
              <a:rPr lang="fr-BE" dirty="0" smtClean="0">
                <a:sym typeface="Wingdings" panose="05000000000000000000" pitchFamily="2" charset="2"/>
              </a:rPr>
              <a:t>Redoublement de la 3</a:t>
            </a:r>
            <a:r>
              <a:rPr lang="fr-BE" baseline="30000" dirty="0" smtClean="0">
                <a:sym typeface="Wingdings" panose="05000000000000000000" pitchFamily="2" charset="2"/>
              </a:rPr>
              <a:t>e</a:t>
            </a:r>
            <a:r>
              <a:rPr lang="fr-BE" dirty="0" smtClean="0">
                <a:sym typeface="Wingdings" panose="05000000000000000000" pitchFamily="2" charset="2"/>
              </a:rPr>
              <a:t> maternelle (avec intégration) </a:t>
            </a:r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30105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Prise en charge</a:t>
            </a:r>
            <a:br>
              <a:rPr lang="fr-BE" dirty="0" smtClean="0"/>
            </a:br>
            <a:r>
              <a:rPr lang="fr-BE" sz="2400" dirty="0"/>
              <a:t> </a:t>
            </a:r>
            <a:r>
              <a:rPr lang="fr-BE" sz="2400" dirty="0" smtClean="0"/>
              <a:t>(Octobre 2017 – Mars 2018)</a:t>
            </a:r>
            <a:endParaRPr lang="fr-BE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267" y="864108"/>
            <a:ext cx="7893241" cy="5120640"/>
          </a:xfrm>
        </p:spPr>
        <p:txBody>
          <a:bodyPr/>
          <a:lstStyle/>
          <a:p>
            <a:r>
              <a:rPr lang="fr-BE" dirty="0" smtClean="0"/>
              <a:t>Prise en charge médicamenteuse mise en place en aout </a:t>
            </a:r>
          </a:p>
          <a:p>
            <a:r>
              <a:rPr lang="fr-BE" dirty="0"/>
              <a:t>Redoublement &amp; intégration à partir de septembre</a:t>
            </a:r>
          </a:p>
          <a:p>
            <a:endParaRPr lang="fr-BE" dirty="0"/>
          </a:p>
          <a:p>
            <a:r>
              <a:rPr lang="fr-BE" dirty="0" smtClean="0"/>
              <a:t>Prise en charge au niveau de l’attention et des fonctions exécutives mise en place début octobre</a:t>
            </a:r>
          </a:p>
          <a:p>
            <a:pPr lvl="1"/>
            <a:r>
              <a:rPr lang="fr-BE" dirty="0" smtClean="0"/>
              <a:t>A l’école, 30-45 minutes 1x par semaine </a:t>
            </a:r>
          </a:p>
          <a:p>
            <a:pPr lvl="1"/>
            <a:endParaRPr lang="fr-BE" dirty="0"/>
          </a:p>
          <a:p>
            <a:pPr lvl="1"/>
            <a:endParaRPr lang="fr-BE" dirty="0" smtClean="0"/>
          </a:p>
          <a:p>
            <a:pPr lvl="1"/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209046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Prise en charge</a:t>
            </a:r>
            <a:br>
              <a:rPr lang="fr-BE" dirty="0" smtClean="0"/>
            </a:br>
            <a:r>
              <a:rPr lang="fr-BE" sz="2400" dirty="0"/>
              <a:t> </a:t>
            </a:r>
            <a:r>
              <a:rPr lang="fr-BE" sz="2400" dirty="0" smtClean="0"/>
              <a:t>(Octobre 2017 – Mars 2018)</a:t>
            </a:r>
            <a:endParaRPr lang="fr-BE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267" y="864108"/>
            <a:ext cx="7893241" cy="5120640"/>
          </a:xfrm>
        </p:spPr>
        <p:txBody>
          <a:bodyPr/>
          <a:lstStyle/>
          <a:p>
            <a:pPr lvl="1"/>
            <a:endParaRPr lang="fr-BE" dirty="0"/>
          </a:p>
          <a:p>
            <a:pPr marL="502920" lvl="1" indent="0">
              <a:buNone/>
            </a:pPr>
            <a:endParaRPr lang="fr-BE" dirty="0" smtClean="0"/>
          </a:p>
        </p:txBody>
      </p:sp>
      <p:sp>
        <p:nvSpPr>
          <p:cNvPr id="4" name="Flèche droite 3"/>
          <p:cNvSpPr/>
          <p:nvPr/>
        </p:nvSpPr>
        <p:spPr>
          <a:xfrm>
            <a:off x="3869267" y="677279"/>
            <a:ext cx="7716982" cy="3736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3869267" y="787700"/>
            <a:ext cx="0" cy="651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3467485" y="1371800"/>
            <a:ext cx="1136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Séance 1</a:t>
            </a:r>
          </a:p>
          <a:p>
            <a:pPr algn="ctr"/>
            <a:r>
              <a:rPr lang="fr-BE" dirty="0" smtClean="0"/>
              <a:t>Intro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4852938" y="1345884"/>
            <a:ext cx="16864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Séances 2, 3, 4</a:t>
            </a:r>
          </a:p>
          <a:p>
            <a:pPr algn="ctr"/>
            <a:r>
              <a:rPr lang="fr-BE" dirty="0" smtClean="0"/>
              <a:t>Lignes de base</a:t>
            </a:r>
          </a:p>
          <a:p>
            <a:pPr algn="ctr"/>
            <a:r>
              <a:rPr lang="fr-BE" dirty="0" smtClean="0"/>
              <a:t>pré</a:t>
            </a:r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5642649" y="787700"/>
            <a:ext cx="0" cy="651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7061010" y="1303411"/>
            <a:ext cx="1686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Séance 4 à 13</a:t>
            </a:r>
          </a:p>
          <a:p>
            <a:pPr algn="ctr"/>
            <a:r>
              <a:rPr lang="fr-BE" dirty="0" smtClean="0"/>
              <a:t>Prise en charge</a:t>
            </a:r>
          </a:p>
        </p:txBody>
      </p:sp>
      <p:cxnSp>
        <p:nvCxnSpPr>
          <p:cNvPr id="11" name="Connecteur droit avec flèche 10"/>
          <p:cNvCxnSpPr/>
          <p:nvPr/>
        </p:nvCxnSpPr>
        <p:spPr>
          <a:xfrm>
            <a:off x="10034540" y="794627"/>
            <a:ext cx="0" cy="651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9146695" y="1365966"/>
            <a:ext cx="16864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Séances 2, 3, 4</a:t>
            </a:r>
          </a:p>
          <a:p>
            <a:pPr algn="ctr"/>
            <a:r>
              <a:rPr lang="fr-BE" dirty="0" smtClean="0"/>
              <a:t>Lignes de base</a:t>
            </a:r>
          </a:p>
          <a:p>
            <a:pPr algn="ctr"/>
            <a:r>
              <a:rPr lang="fr-BE" dirty="0" smtClean="0"/>
              <a:t>post</a:t>
            </a:r>
          </a:p>
        </p:txBody>
      </p:sp>
      <p:cxnSp>
        <p:nvCxnSpPr>
          <p:cNvPr id="14" name="Connecteur droit avec flèche 13"/>
          <p:cNvCxnSpPr/>
          <p:nvPr/>
        </p:nvCxnSpPr>
        <p:spPr>
          <a:xfrm flipH="1">
            <a:off x="11218525" y="825927"/>
            <a:ext cx="1828" cy="664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10833100" y="1458299"/>
            <a:ext cx="1136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Réunion</a:t>
            </a:r>
            <a:endParaRPr lang="fr-BE" dirty="0"/>
          </a:p>
        </p:txBody>
      </p:sp>
      <p:sp>
        <p:nvSpPr>
          <p:cNvPr id="5" name="ZoneTexte 4"/>
          <p:cNvSpPr txBox="1"/>
          <p:nvPr/>
        </p:nvSpPr>
        <p:spPr>
          <a:xfrm>
            <a:off x="6407437" y="2264771"/>
            <a:ext cx="32602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Objectifs principaux  : Inhibition &amp; Attention soutenue (plaintes)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/>
              <a:t>Exercices systématiques d’inhibition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/>
              <a:t>Jeux d’inhibition liés à la vie </a:t>
            </a:r>
            <a:r>
              <a:rPr lang="fr-BE" dirty="0" smtClean="0"/>
              <a:t>quotidienne</a:t>
            </a:r>
            <a:endParaRPr lang="fr-B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/>
              <a:t>Jeux d’attention soutenue liés à la vie </a:t>
            </a:r>
            <a:r>
              <a:rPr lang="fr-BE" dirty="0" smtClean="0"/>
              <a:t>quotidienne</a:t>
            </a:r>
            <a:endParaRPr lang="fr-BE" dirty="0"/>
          </a:p>
        </p:txBody>
      </p:sp>
      <p:cxnSp>
        <p:nvCxnSpPr>
          <p:cNvPr id="16" name="Connecteur droit avec flèche 15"/>
          <p:cNvCxnSpPr/>
          <p:nvPr/>
        </p:nvCxnSpPr>
        <p:spPr>
          <a:xfrm flipH="1">
            <a:off x="5170055" y="3074125"/>
            <a:ext cx="1237381" cy="535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970383" y="3586395"/>
            <a:ext cx="17257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Jeux de cartes ou autres bien connus de drill de l’inhibition </a:t>
            </a:r>
            <a:endParaRPr lang="fr-BE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>
            <a:off x="5343669" y="3648156"/>
            <a:ext cx="1075170" cy="17906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3931515" y="5444079"/>
            <a:ext cx="28243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Exemple : Ne pas poser de questions avant la fin d’1, 2, 3 pages</a:t>
            </a:r>
            <a:endParaRPr lang="fr-BE" dirty="0"/>
          </a:p>
        </p:txBody>
      </p:sp>
      <p:cxnSp>
        <p:nvCxnSpPr>
          <p:cNvPr id="24" name="Connecteur droit avec flèche 23"/>
          <p:cNvCxnSpPr/>
          <p:nvPr/>
        </p:nvCxnSpPr>
        <p:spPr>
          <a:xfrm>
            <a:off x="6550457" y="4227092"/>
            <a:ext cx="620085" cy="11259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7170542" y="5287795"/>
            <a:ext cx="30736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Exemple : Rester sur un dessin de + en + longtemps sans s’en désintéresser </a:t>
            </a:r>
            <a:endParaRPr lang="fr-BE" dirty="0"/>
          </a:p>
        </p:txBody>
      </p:sp>
      <p:sp>
        <p:nvSpPr>
          <p:cNvPr id="31" name="ZoneTexte 30"/>
          <p:cNvSpPr txBox="1"/>
          <p:nvPr/>
        </p:nvSpPr>
        <p:spPr>
          <a:xfrm>
            <a:off x="4134568" y="2289296"/>
            <a:ext cx="3668666" cy="32932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rgbClr val="FF6600"/>
                </a:solidFill>
              </a:rPr>
              <a:t>Inhibition verbale</a:t>
            </a:r>
            <a:r>
              <a:rPr lang="fr-BE" sz="1600" dirty="0" smtClean="0"/>
              <a:t> ( subtest Inhibition verbale </a:t>
            </a:r>
            <a:r>
              <a:rPr lang="fr-BE" sz="1600" dirty="0" smtClean="0"/>
              <a:t>NEPSY </a:t>
            </a:r>
            <a:r>
              <a:rPr lang="fr-BE" sz="1600" dirty="0" smtClean="0"/>
              <a:t>II)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rgbClr val="FF6600"/>
                </a:solidFill>
              </a:rPr>
              <a:t>Inhibition motrice</a:t>
            </a:r>
            <a:r>
              <a:rPr lang="fr-BE" sz="1600" dirty="0" smtClean="0"/>
              <a:t> (Go/No go KITAP)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rgbClr val="C00000"/>
                </a:solidFill>
              </a:rPr>
              <a:t>Flexibilité</a:t>
            </a:r>
            <a:r>
              <a:rPr lang="fr-BE" sz="1600" dirty="0" smtClean="0"/>
              <a:t> (subtest flexibilité KITAP)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B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>
                <a:solidFill>
                  <a:srgbClr val="FF6600"/>
                </a:solidFill>
              </a:rPr>
              <a:t>Attention soutenue </a:t>
            </a:r>
            <a:r>
              <a:rPr lang="fr-BE" sz="1600" dirty="0"/>
              <a:t>(nombres d’omissions Go/ No go TAP)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err="1">
                <a:solidFill>
                  <a:srgbClr val="C00000"/>
                </a:solidFill>
              </a:rPr>
              <a:t>Vitesste</a:t>
            </a:r>
            <a:r>
              <a:rPr lang="fr-BE" sz="1600" dirty="0">
                <a:solidFill>
                  <a:srgbClr val="C00000"/>
                </a:solidFill>
              </a:rPr>
              <a:t> de traitement </a:t>
            </a:r>
            <a:r>
              <a:rPr lang="fr-BE" sz="1600" dirty="0"/>
              <a:t>(dénomination de l’inhibition verbale NEPSY II)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rgbClr val="C00000"/>
                </a:solidFill>
              </a:rPr>
              <a:t>Attention sélective </a:t>
            </a:r>
            <a:r>
              <a:rPr lang="fr-BE" sz="1600" dirty="0" smtClean="0"/>
              <a:t>(Barrage WISC V)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B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rgbClr val="00B050"/>
                </a:solidFill>
              </a:rPr>
              <a:t>Mémoire de travail </a:t>
            </a:r>
            <a:r>
              <a:rPr lang="fr-BE" sz="1600" dirty="0" smtClean="0"/>
              <a:t>(Mémoire des chiffres WISC V)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8068535" y="2281307"/>
            <a:ext cx="3668666" cy="32932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rgbClr val="FF6600"/>
                </a:solidFill>
              </a:rPr>
              <a:t>Inhibition verbale </a:t>
            </a:r>
            <a:r>
              <a:rPr lang="fr-BE" sz="1600" dirty="0" smtClean="0"/>
              <a:t>( subtest Inhibition </a:t>
            </a:r>
            <a:r>
              <a:rPr lang="fr-BE" sz="1600" smtClean="0"/>
              <a:t>verbale </a:t>
            </a:r>
            <a:r>
              <a:rPr lang="fr-BE" sz="1600" smtClean="0"/>
              <a:t>NEPSY </a:t>
            </a:r>
            <a:r>
              <a:rPr lang="fr-BE" sz="1600" dirty="0" smtClean="0"/>
              <a:t>II)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rgbClr val="FF6600"/>
                </a:solidFill>
              </a:rPr>
              <a:t>Inhibition motrice</a:t>
            </a:r>
            <a:r>
              <a:rPr lang="fr-BE" sz="1600" dirty="0" smtClean="0"/>
              <a:t> (Go/No go KITAP)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rgbClr val="C00000"/>
                </a:solidFill>
              </a:rPr>
              <a:t>Flexibilité</a:t>
            </a:r>
            <a:r>
              <a:rPr lang="fr-BE" sz="1600" dirty="0" smtClean="0"/>
              <a:t> (subtest flexibilité KITAP)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B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>
                <a:solidFill>
                  <a:srgbClr val="FF6600"/>
                </a:solidFill>
              </a:rPr>
              <a:t>Attention soutenue </a:t>
            </a:r>
            <a:r>
              <a:rPr lang="fr-BE" sz="1600" dirty="0"/>
              <a:t>(nombres d’omissions Go/ No go TAP)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err="1">
                <a:solidFill>
                  <a:srgbClr val="C00000"/>
                </a:solidFill>
              </a:rPr>
              <a:t>Vitesste</a:t>
            </a:r>
            <a:r>
              <a:rPr lang="fr-BE" sz="1600" dirty="0">
                <a:solidFill>
                  <a:srgbClr val="C00000"/>
                </a:solidFill>
              </a:rPr>
              <a:t> de traitement </a:t>
            </a:r>
            <a:r>
              <a:rPr lang="fr-BE" sz="1600" dirty="0"/>
              <a:t>(dénomination de l’inhibition verbale NEPSY II)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rgbClr val="C00000"/>
                </a:solidFill>
              </a:rPr>
              <a:t>Attention sélective </a:t>
            </a:r>
            <a:r>
              <a:rPr lang="fr-BE" sz="1600" dirty="0" smtClean="0"/>
              <a:t>(Barrage WISC V)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B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rgbClr val="00B050"/>
                </a:solidFill>
              </a:rPr>
              <a:t>Mémoire de travail </a:t>
            </a:r>
            <a:r>
              <a:rPr lang="fr-BE" sz="1600" dirty="0" smtClean="0"/>
              <a:t>(Mémoire des chiffres WISC V)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5081933" y="3180523"/>
            <a:ext cx="529165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u="sng" dirty="0" smtClean="0"/>
              <a:t>Effet </a:t>
            </a:r>
            <a:r>
              <a:rPr lang="fr-BE" u="sng" dirty="0" smtClean="0"/>
              <a:t>Test-</a:t>
            </a:r>
            <a:r>
              <a:rPr lang="fr-BE" u="sng" dirty="0" err="1" smtClean="0"/>
              <a:t>Retest</a:t>
            </a:r>
            <a:endParaRPr lang="fr-BE" u="sng" dirty="0" smtClean="0"/>
          </a:p>
          <a:p>
            <a:pPr algn="ctr"/>
            <a:r>
              <a:rPr lang="fr-BE" u="sng" dirty="0" smtClean="0"/>
              <a:t> </a:t>
            </a:r>
            <a:endParaRPr lang="fr-BE" u="sng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BE" dirty="0" smtClean="0"/>
              <a:t>Inhibition verbale (NEPSY II)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BE" dirty="0" smtClean="0"/>
              <a:t>Go / No go (KITAP)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BE" dirty="0" smtClean="0"/>
              <a:t>Flexibilité (KITAP)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BE" dirty="0" smtClean="0"/>
              <a:t>Barrage (WISC V)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BE" dirty="0" smtClean="0"/>
              <a:t>Mémoire des chiffres (WISC V)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BE" dirty="0"/>
          </a:p>
          <a:p>
            <a:r>
              <a:rPr lang="fr-BE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72926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5" presetClass="emph" presetSubtype="0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C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C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C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C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5" presetClass="emph" presetSubtype="0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5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5" presetClass="emph" presetSubtype="0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7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0" grpId="0"/>
      <p:bldP spid="10" grpId="1"/>
      <p:bldP spid="10" grpId="2"/>
      <p:bldP spid="12" grpId="0"/>
      <p:bldP spid="12" grpId="1"/>
      <p:bldP spid="5" grpId="0"/>
      <p:bldP spid="5" grpId="1"/>
      <p:bldP spid="17" grpId="0"/>
      <p:bldP spid="17" grpId="1"/>
      <p:bldP spid="20" grpId="0"/>
      <p:bldP spid="20" grpId="1"/>
      <p:bldP spid="25" grpId="0"/>
      <p:bldP spid="25" grpId="1"/>
      <p:bldP spid="31" grpId="0" animBg="1"/>
      <p:bldP spid="31" grpId="1" animBg="1"/>
      <p:bldP spid="32" grpId="0" animBg="1"/>
      <p:bldP spid="32" grpId="1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Premiers résultats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Inhibition verbale &amp; inhibition motrice</a:t>
            </a:r>
          </a:p>
          <a:p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endParaRPr lang="fr-BE" dirty="0" smtClean="0"/>
          </a:p>
          <a:p>
            <a:endParaRPr lang="fr-BE" dirty="0" smtClean="0"/>
          </a:p>
          <a:p>
            <a:endParaRPr lang="fr-BE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7436083"/>
              </p:ext>
            </p:extLst>
          </p:nvPr>
        </p:nvGraphicFramePr>
        <p:xfrm>
          <a:off x="3478924" y="1397879"/>
          <a:ext cx="4174485" cy="19932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479338"/>
              </p:ext>
            </p:extLst>
          </p:nvPr>
        </p:nvGraphicFramePr>
        <p:xfrm>
          <a:off x="7653409" y="1397878"/>
          <a:ext cx="3891965" cy="1993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9629422"/>
              </p:ext>
            </p:extLst>
          </p:nvPr>
        </p:nvGraphicFramePr>
        <p:xfrm>
          <a:off x="3508362" y="3790993"/>
          <a:ext cx="4145047" cy="2201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0817388"/>
              </p:ext>
            </p:extLst>
          </p:nvPr>
        </p:nvGraphicFramePr>
        <p:xfrm>
          <a:off x="7653409" y="3790992"/>
          <a:ext cx="4224044" cy="2201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9637987" y="1954924"/>
            <a:ext cx="2627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b="1" dirty="0" smtClean="0">
                <a:solidFill>
                  <a:srgbClr val="FF0000"/>
                </a:solidFill>
              </a:rPr>
              <a:t>*</a:t>
            </a:r>
            <a:endParaRPr lang="fr-BE" sz="2000" b="1" dirty="0">
              <a:solidFill>
                <a:srgbClr val="FF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498581" y="4346028"/>
            <a:ext cx="2627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b="1" dirty="0" smtClean="0">
                <a:solidFill>
                  <a:srgbClr val="FF0000"/>
                </a:solidFill>
              </a:rPr>
              <a:t>*</a:t>
            </a:r>
            <a:endParaRPr lang="fr-BE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78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Premiers résultats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Flexibilité</a:t>
            </a:r>
          </a:p>
          <a:p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pPr marL="0" indent="0">
              <a:buNone/>
            </a:pPr>
            <a:r>
              <a:rPr lang="fr-BE" dirty="0" smtClean="0"/>
              <a:t> </a:t>
            </a:r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5138313"/>
              </p:ext>
            </p:extLst>
          </p:nvPr>
        </p:nvGraphicFramePr>
        <p:xfrm>
          <a:off x="3613226" y="145798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3901018"/>
              </p:ext>
            </p:extLst>
          </p:nvPr>
        </p:nvGraphicFramePr>
        <p:xfrm>
          <a:off x="7047186" y="405769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429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Premiers résultats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56837" y="864108"/>
            <a:ext cx="7315200" cy="5120640"/>
          </a:xfrm>
        </p:spPr>
        <p:txBody>
          <a:bodyPr/>
          <a:lstStyle/>
          <a:p>
            <a:r>
              <a:rPr lang="fr-BE" dirty="0" smtClean="0"/>
              <a:t>Attention sélective, vitesse de traitement et attention soutenue</a:t>
            </a:r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pPr marL="0" indent="0">
              <a:buNone/>
            </a:pPr>
            <a:r>
              <a:rPr lang="fr-BE" dirty="0" smtClean="0"/>
              <a:t>  </a:t>
            </a:r>
          </a:p>
        </p:txBody>
      </p:sp>
      <p:graphicFrame>
        <p:nvGraphicFramePr>
          <p:cNvPr id="5" name="Graphiqu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3007933"/>
              </p:ext>
            </p:extLst>
          </p:nvPr>
        </p:nvGraphicFramePr>
        <p:xfrm>
          <a:off x="3699641" y="1845824"/>
          <a:ext cx="3901238" cy="2281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8939276"/>
              </p:ext>
            </p:extLst>
          </p:nvPr>
        </p:nvGraphicFramePr>
        <p:xfrm>
          <a:off x="7758075" y="1651271"/>
          <a:ext cx="3909264" cy="2475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5497013" y="2474744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b="1" dirty="0">
                <a:solidFill>
                  <a:srgbClr val="FF0000"/>
                </a:solidFill>
              </a:rPr>
              <a:t>*</a:t>
            </a:r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0475440"/>
              </p:ext>
            </p:extLst>
          </p:nvPr>
        </p:nvGraphicFramePr>
        <p:xfrm>
          <a:off x="5650260" y="4126935"/>
          <a:ext cx="4034849" cy="2252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Rectangle 8"/>
          <p:cNvSpPr/>
          <p:nvPr/>
        </p:nvSpPr>
        <p:spPr>
          <a:xfrm>
            <a:off x="7514437" y="5068690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b="1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9590516" y="2844076"/>
            <a:ext cx="709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400" dirty="0" smtClean="0"/>
              <a:t>m. s</a:t>
            </a:r>
            <a:r>
              <a:rPr lang="fr-BE" dirty="0" smtClean="0"/>
              <a:t>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4148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Premiers résultats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Mémoire de travail (mesure contrôle)</a:t>
            </a:r>
          </a:p>
          <a:p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endParaRPr lang="fr-BE" dirty="0" smtClean="0"/>
          </a:p>
          <a:p>
            <a:endParaRPr lang="fr-BE" dirty="0" smtClean="0"/>
          </a:p>
          <a:p>
            <a:endParaRPr lang="fr-BE" dirty="0"/>
          </a:p>
        </p:txBody>
      </p:sp>
      <p:graphicFrame>
        <p:nvGraphicFramePr>
          <p:cNvPr id="10" name="Graphique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9201986"/>
              </p:ext>
            </p:extLst>
          </p:nvPr>
        </p:nvGraphicFramePr>
        <p:xfrm>
          <a:off x="5240868" y="188923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744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dr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Cadre</Template>
  <TotalTime>1430</TotalTime>
  <Words>575</Words>
  <Application>Microsoft Office PowerPoint</Application>
  <PresentationFormat>Grand écran</PresentationFormat>
  <Paragraphs>152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Corbel</vt:lpstr>
      <vt:lpstr>Wingdings</vt:lpstr>
      <vt:lpstr>Wingdings 2</vt:lpstr>
      <vt:lpstr>Cadre</vt:lpstr>
      <vt:lpstr>Etude de cas - Antoine prise en charge de troubles attentionnels et exécutifs en neuropsychologie </vt:lpstr>
      <vt:lpstr>Anamnèse (Avril 2017)</vt:lpstr>
      <vt:lpstr>Conclusion du bilan (Juin 2017)  </vt:lpstr>
      <vt:lpstr>Prise en charge  (Octobre 2017 – Mars 2018)</vt:lpstr>
      <vt:lpstr>Prise en charge  (Octobre 2017 – Mars 2018)</vt:lpstr>
      <vt:lpstr>Premiers résultats</vt:lpstr>
      <vt:lpstr>Premiers résultats</vt:lpstr>
      <vt:lpstr>Premiers résultats</vt:lpstr>
      <vt:lpstr>Premiers résultats</vt:lpstr>
      <vt:lpstr>Perspectives futures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Etude de cas</dc:title>
  <dc:creator>Line Vossius</dc:creator>
  <cp:lastModifiedBy>Line Vossius</cp:lastModifiedBy>
  <cp:revision>21</cp:revision>
  <dcterms:created xsi:type="dcterms:W3CDTF">2018-04-20T10:07:40Z</dcterms:created>
  <dcterms:modified xsi:type="dcterms:W3CDTF">2018-05-17T13:21:03Z</dcterms:modified>
</cp:coreProperties>
</file>