
<file path=[Content_Types].xml><?xml version="1.0" encoding="utf-8"?>
<Types xmlns="http://schemas.openxmlformats.org/package/2006/content-types">
  <Default Extension="xml" ContentType="application/xml"/>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2" r:id="rId3"/>
    <p:sldId id="283" r:id="rId4"/>
    <p:sldId id="257" r:id="rId5"/>
    <p:sldId id="260" r:id="rId6"/>
    <p:sldId id="259" r:id="rId7"/>
    <p:sldId id="261" r:id="rId8"/>
    <p:sldId id="262" r:id="rId9"/>
    <p:sldId id="263" r:id="rId10"/>
    <p:sldId id="264" r:id="rId11"/>
    <p:sldId id="265" r:id="rId12"/>
    <p:sldId id="267" r:id="rId13"/>
    <p:sldId id="266"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3"/>
    <p:restoredTop sz="86464"/>
  </p:normalViewPr>
  <p:slideViewPr>
    <p:cSldViewPr snapToGrid="0" snapToObjects="1">
      <p:cViewPr varScale="1">
        <p:scale>
          <a:sx n="91" d="100"/>
          <a:sy n="91" d="100"/>
        </p:scale>
        <p:origin x="208" y="4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19F3B-5618-9B4B-95CA-7AB3ED4E8433}" type="datetimeFigureOut">
              <a:rPr lang="fr-FR" smtClean="0"/>
              <a:t>08/09/2017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E6989-0500-7E47-8275-CDB019A95978}" type="slidenum">
              <a:rPr lang="fr-FR" smtClean="0"/>
              <a:t>‹#›</a:t>
            </a:fld>
            <a:endParaRPr lang="fr-FR"/>
          </a:p>
        </p:txBody>
      </p:sp>
    </p:spTree>
    <p:extLst>
      <p:ext uri="{BB962C8B-B14F-4D97-AF65-F5344CB8AC3E}">
        <p14:creationId xmlns:p14="http://schemas.microsoft.com/office/powerpoint/2010/main" val="63818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latin typeface="Times New Roman" charset="0"/>
              <a:ea typeface="Times New Roman" charset="0"/>
              <a:cs typeface="Times New Roman" charset="0"/>
            </a:endParaRPr>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a:t>
            </a:fld>
            <a:endParaRPr lang="fr-FR"/>
          </a:p>
        </p:txBody>
      </p:sp>
    </p:spTree>
    <p:extLst>
      <p:ext uri="{BB962C8B-B14F-4D97-AF65-F5344CB8AC3E}">
        <p14:creationId xmlns:p14="http://schemas.microsoft.com/office/powerpoint/2010/main" val="150871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50000"/>
              </a:lnSpc>
            </a:pPr>
            <a:r>
              <a:rPr lang="en-GB" sz="1200" dirty="0" smtClean="0">
                <a:effectLst/>
                <a:latin typeface="Times New Roman" charset="0"/>
                <a:ea typeface="Calibri" charset="0"/>
              </a:rPr>
              <a:t>In passage 3 as well, an important word, </a:t>
            </a:r>
            <a:r>
              <a:rPr lang="en-GB" sz="1200" i="1" dirty="0" smtClean="0">
                <a:effectLst/>
                <a:latin typeface="Times New Roman" charset="0"/>
                <a:ea typeface="Calibri" charset="0"/>
              </a:rPr>
              <a:t>unacceptable</a:t>
            </a:r>
            <a:r>
              <a:rPr lang="en-GB" sz="1200" dirty="0" smtClean="0">
                <a:effectLst/>
                <a:latin typeface="Times New Roman" charset="0"/>
                <a:ea typeface="Calibri" charset="0"/>
              </a:rPr>
              <a:t>, has been removed in both French and Arabic, while the two sentences of the original English version have been merged into a single sentence with two clauses. The effect of this word is to add some strength to the sentence and balance what is said in passage 1 about the violence of the Israeli bombings on the Gaza Strip along with passage 2 (“this bloodshed needs to stop immediately”), condemning the use of weapons on both sides, in an attempt to maintain impartiality. </a:t>
            </a:r>
            <a:endParaRPr lang="fr-FR" sz="1200" dirty="0" smtClean="0">
              <a:effectLst/>
              <a:latin typeface="+mn-lt"/>
              <a:ea typeface="+mn-ea"/>
            </a:endParaRPr>
          </a:p>
          <a:p>
            <a:pPr algn="just">
              <a:lnSpc>
                <a:spcPct val="150000"/>
              </a:lnSpc>
            </a:pPr>
            <a:endParaRPr lang="fr-FR" sz="1200" dirty="0" smtClean="0">
              <a:effectLst/>
              <a:latin typeface="Times New Roman" charset="0"/>
              <a:ea typeface="Calibri" charset="0"/>
            </a:endParaRPr>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19</a:t>
            </a:fld>
            <a:endParaRPr lang="fr-FR"/>
          </a:p>
        </p:txBody>
      </p:sp>
    </p:spTree>
    <p:extLst>
      <p:ext uri="{BB962C8B-B14F-4D97-AF65-F5344CB8AC3E}">
        <p14:creationId xmlns:p14="http://schemas.microsoft.com/office/powerpoint/2010/main" val="175556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50000"/>
              </a:lnSpc>
            </a:pPr>
            <a:r>
              <a:rPr lang="en-GB" sz="1200" dirty="0" smtClean="0">
                <a:effectLst/>
                <a:latin typeface="Times New Roman" charset="0"/>
                <a:ea typeface="Calibri" charset="0"/>
              </a:rPr>
              <a:t>As regards passage 4, its meaning and importance is directly related to the previous passage on rocket fire from Gaza against Israel. Indeed, Israel tends to justify the use of military force as a response to rocket fire from Gaza and the Palestinian paramilitary groups in Gaza justify their firing rockets on Israel as a response to the recurrent Israeli bombing on the Strip. Moreover, what is called </a:t>
            </a:r>
            <a:r>
              <a:rPr lang="en-GB" sz="1200" i="1" dirty="0" smtClean="0">
                <a:effectLst/>
                <a:latin typeface="Times New Roman" charset="0"/>
                <a:ea typeface="Calibri" charset="0"/>
              </a:rPr>
              <a:t>legitimate defence</a:t>
            </a:r>
            <a:r>
              <a:rPr lang="en-GB" sz="1200" dirty="0" smtClean="0">
                <a:effectLst/>
                <a:latin typeface="Times New Roman" charset="0"/>
                <a:ea typeface="Calibri" charset="0"/>
              </a:rPr>
              <a:t> is almost exclusively applied to Israel and not to the Palestinians, as the latter often mention in interviews and they feel aggrieved in their right to defend themselves and their land, although it is not officially recognised as a sovereign state. If we follow this point of view, the addition of “</a:t>
            </a:r>
            <a:r>
              <a:rPr lang="en-GB" sz="1200" i="1" dirty="0" smtClean="0">
                <a:effectLst/>
                <a:latin typeface="Times New Roman" charset="0"/>
                <a:ea typeface="Calibri" charset="0"/>
              </a:rPr>
              <a:t>nous </a:t>
            </a:r>
            <a:r>
              <a:rPr lang="en-GB" sz="1200" i="1" dirty="0" err="1" smtClean="0">
                <a:effectLst/>
                <a:latin typeface="Times New Roman" charset="0"/>
                <a:ea typeface="Calibri" charset="0"/>
              </a:rPr>
              <a:t>reconnaissons</a:t>
            </a:r>
            <a:r>
              <a:rPr lang="en-GB" sz="1200" i="1" dirty="0" smtClean="0">
                <a:effectLst/>
                <a:latin typeface="Times New Roman" charset="0"/>
                <a:ea typeface="Calibri" charset="0"/>
              </a:rPr>
              <a:t> le droit</a:t>
            </a:r>
            <a:r>
              <a:rPr lang="en-GB" sz="1200" dirty="0" smtClean="0">
                <a:effectLst/>
                <a:latin typeface="Times New Roman" charset="0"/>
                <a:ea typeface="Calibri" charset="0"/>
              </a:rPr>
              <a:t>”, in French and “</a:t>
            </a:r>
            <a:r>
              <a:rPr lang="ar-SA" sz="1200" dirty="0" smtClean="0">
                <a:effectLst/>
                <a:latin typeface="Times New Roman" charset="0"/>
                <a:ea typeface="Calibri" charset="0"/>
              </a:rPr>
              <a:t>نعترف بالحق</a:t>
            </a:r>
            <a:r>
              <a:rPr lang="en-GB" sz="1200" dirty="0" smtClean="0">
                <a:effectLst/>
                <a:latin typeface="Times New Roman" charset="0"/>
                <a:ea typeface="Calibri" charset="0"/>
              </a:rPr>
              <a:t>” (both meaning </a:t>
            </a:r>
            <a:r>
              <a:rPr lang="en-GB" sz="1200" i="1" dirty="0" smtClean="0">
                <a:effectLst/>
                <a:latin typeface="Times New Roman" charset="0"/>
                <a:ea typeface="Calibri" charset="0"/>
              </a:rPr>
              <a:t>we acknowledge the right</a:t>
            </a:r>
            <a:r>
              <a:rPr lang="en-GB" sz="1200" dirty="0" smtClean="0">
                <a:effectLst/>
                <a:latin typeface="Times New Roman" charset="0"/>
                <a:ea typeface="Calibri" charset="0"/>
              </a:rPr>
              <a:t>) might be understood as reinforcing the legitimacy of Israel to defend itself. However, it would have been difficult to translate this passage without changing the sentence in this case. </a:t>
            </a:r>
            <a:endParaRPr lang="fr-FR" sz="1200" dirty="0" smtClean="0">
              <a:effectLst/>
              <a:latin typeface="Times New Roman" charset="0"/>
              <a:ea typeface="Calibri" charset="0"/>
            </a:endParaRPr>
          </a:p>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21</a:t>
            </a:fld>
            <a:endParaRPr lang="fr-FR"/>
          </a:p>
        </p:txBody>
      </p:sp>
    </p:spTree>
    <p:extLst>
      <p:ext uri="{BB962C8B-B14F-4D97-AF65-F5344CB8AC3E}">
        <p14:creationId xmlns:p14="http://schemas.microsoft.com/office/powerpoint/2010/main" val="179413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50000"/>
              </a:lnSpc>
            </a:pPr>
            <a:r>
              <a:rPr lang="en-GB" sz="1200" dirty="0" smtClean="0">
                <a:effectLst/>
                <a:latin typeface="Times New Roman" charset="0"/>
                <a:ea typeface="Calibri" charset="0"/>
              </a:rPr>
              <a:t>In passage 6 as well, some words have been removed in the translations. And although it does not change the core meaning of the passage, they deprive it from some nuances that should have been translated to render the message of the original with greater faithfulness. Indeed, the nuances of those words are of utmost importance in the context of the Israeli-Palestinian conflict. The English version insists on the fact that those two states shall be “living side by side” and that the two states solution is, according to the European Community’s point of view, the only one able to bring </a:t>
            </a:r>
            <a:r>
              <a:rPr lang="en-GB" sz="1200" i="1" dirty="0" smtClean="0">
                <a:effectLst/>
                <a:latin typeface="Times New Roman" charset="0"/>
                <a:ea typeface="Calibri" charset="0"/>
              </a:rPr>
              <a:t>lasting</a:t>
            </a:r>
            <a:r>
              <a:rPr lang="en-GB" sz="1200" dirty="0" smtClean="0">
                <a:effectLst/>
                <a:latin typeface="Times New Roman" charset="0"/>
                <a:ea typeface="Calibri" charset="0"/>
              </a:rPr>
              <a:t> peace. Those two removed parts thus insist on the interests and positive impact of this solution, which would expect the two states to develop good diplomatic relationships and agree on their mutual frontiers. Such solution is of course not considered as appropriate by a certain number of Israeli and Palestinian politicians along with some members of the political community worldwide.</a:t>
            </a:r>
            <a:endParaRPr lang="fr-FR" sz="1200" dirty="0" smtClean="0">
              <a:effectLst/>
              <a:latin typeface="Times New Roman" charset="0"/>
              <a:ea typeface="Calibri" charset="0"/>
            </a:endParaRPr>
          </a:p>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23</a:t>
            </a:fld>
            <a:endParaRPr lang="fr-FR"/>
          </a:p>
        </p:txBody>
      </p:sp>
    </p:spTree>
    <p:extLst>
      <p:ext uri="{BB962C8B-B14F-4D97-AF65-F5344CB8AC3E}">
        <p14:creationId xmlns:p14="http://schemas.microsoft.com/office/powerpoint/2010/main" val="39111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24</a:t>
            </a:fld>
            <a:endParaRPr lang="fr-FR"/>
          </a:p>
        </p:txBody>
      </p:sp>
    </p:spTree>
    <p:extLst>
      <p:ext uri="{BB962C8B-B14F-4D97-AF65-F5344CB8AC3E}">
        <p14:creationId xmlns:p14="http://schemas.microsoft.com/office/powerpoint/2010/main" val="19964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Times New Roman" charset="0"/>
                <a:ea typeface="Calibri" charset="0"/>
              </a:rPr>
              <a:t>In passage 8, the identity of some of the parties mentioned is removed and replaced by </a:t>
            </a:r>
            <a:r>
              <a:rPr lang="ar-SA" sz="1200" dirty="0" smtClean="0">
                <a:effectLst/>
                <a:ea typeface="Calibri" charset="0"/>
                <a:cs typeface="Times New Roman" charset="0"/>
              </a:rPr>
              <a:t>الى تلك التي تدعو</a:t>
            </a:r>
            <a:r>
              <a:rPr lang="en-GB" sz="1200" dirty="0" smtClean="0">
                <a:effectLst/>
                <a:latin typeface="Times New Roman" charset="0"/>
                <a:ea typeface="Calibri" charset="0"/>
              </a:rPr>
              <a:t> (</a:t>
            </a:r>
            <a:r>
              <a:rPr lang="en-GB" sz="1200" i="1" dirty="0" err="1" smtClean="0">
                <a:effectLst/>
                <a:latin typeface="Times New Roman" charset="0"/>
                <a:ea typeface="Calibri" charset="0"/>
                <a:cs typeface="Arial" charset="0"/>
              </a:rPr>
              <a:t>ilā</a:t>
            </a:r>
            <a:r>
              <a:rPr lang="en-GB" sz="1200" i="1" dirty="0" smtClean="0">
                <a:effectLst/>
                <a:latin typeface="Times New Roman" charset="0"/>
                <a:ea typeface="Calibri" charset="0"/>
                <a:cs typeface="Arial" charset="0"/>
              </a:rPr>
              <a:t> </a:t>
            </a:r>
            <a:r>
              <a:rPr lang="en-GB" sz="1200" i="1" dirty="0" err="1" smtClean="0">
                <a:effectLst/>
                <a:latin typeface="Times New Roman" charset="0"/>
                <a:ea typeface="Calibri" charset="0"/>
                <a:cs typeface="Arial" charset="0"/>
              </a:rPr>
              <a:t>talika</a:t>
            </a:r>
            <a:r>
              <a:rPr lang="en-GB" sz="1200" i="1" dirty="0" smtClean="0">
                <a:effectLst/>
                <a:latin typeface="Times New Roman" charset="0"/>
                <a:ea typeface="Calibri" charset="0"/>
                <a:cs typeface="Arial" charset="0"/>
              </a:rPr>
              <a:t> </a:t>
            </a:r>
            <a:r>
              <a:rPr lang="en-GB" sz="1200" i="1" dirty="0" err="1" smtClean="0">
                <a:effectLst/>
                <a:latin typeface="Times New Roman" charset="0"/>
                <a:ea typeface="Calibri" charset="0"/>
                <a:cs typeface="Arial" charset="0"/>
              </a:rPr>
              <a:t>allatī</a:t>
            </a:r>
            <a:r>
              <a:rPr lang="en-GB" sz="1200" i="1" dirty="0" smtClean="0">
                <a:effectLst/>
                <a:latin typeface="Times New Roman" charset="0"/>
                <a:ea typeface="Calibri" charset="0"/>
                <a:cs typeface="Arial" charset="0"/>
              </a:rPr>
              <a:t> </a:t>
            </a:r>
            <a:r>
              <a:rPr lang="en-GB" sz="1200" i="1" dirty="0" err="1" smtClean="0">
                <a:effectLst/>
                <a:latin typeface="Times New Roman" charset="0"/>
                <a:ea typeface="Calibri" charset="0"/>
                <a:cs typeface="Arial" charset="0"/>
              </a:rPr>
              <a:t>tadaʿū</a:t>
            </a:r>
            <a:r>
              <a:rPr lang="en-GB" sz="1200" dirty="0" smtClean="0">
                <a:effectLst/>
                <a:latin typeface="Times New Roman" charset="0"/>
                <a:ea typeface="Calibri" charset="0"/>
                <a:cs typeface="Arial" charset="0"/>
              </a:rPr>
              <a:t>, to those calling on), merely saying “we join our voices to those calling on</a:t>
            </a:r>
            <a:r>
              <a:rPr lang="en-GB" sz="1200" dirty="0" smtClean="0">
                <a:effectLst/>
                <a:latin typeface="Times New Roman" charset="0"/>
                <a:ea typeface="Calibri" charset="0"/>
              </a:rPr>
              <a:t> both side to put an end to the hostilities”, without mentioning the Secretary General of the United Nations and other international leaders. Moreover, the Arabic translation of this passage ends by adding the word </a:t>
            </a:r>
            <a:r>
              <a:rPr lang="ar-SA" sz="1200" dirty="0" smtClean="0">
                <a:effectLst/>
                <a:ea typeface="Calibri" charset="0"/>
                <a:cs typeface="Times New Roman" charset="0"/>
              </a:rPr>
              <a:t>فورًا</a:t>
            </a:r>
            <a:r>
              <a:rPr lang="en-GB" sz="1200" dirty="0" smtClean="0">
                <a:effectLst/>
                <a:latin typeface="Times New Roman" charset="0"/>
                <a:ea typeface="Calibri" charset="0"/>
              </a:rPr>
              <a:t> (</a:t>
            </a:r>
            <a:r>
              <a:rPr lang="en-GB" sz="1200" i="1" dirty="0" err="1" smtClean="0">
                <a:effectLst/>
                <a:latin typeface="Times New Roman" charset="0"/>
                <a:ea typeface="Calibri" charset="0"/>
              </a:rPr>
              <a:t>fawran</a:t>
            </a:r>
            <a:r>
              <a:rPr lang="en-GB" sz="1200" dirty="0" smtClean="0">
                <a:effectLst/>
                <a:latin typeface="Times New Roman" charset="0"/>
                <a:ea typeface="Calibri" charset="0"/>
              </a:rPr>
              <a:t>), meaning </a:t>
            </a:r>
            <a:r>
              <a:rPr lang="en-GB" sz="1200" i="1" dirty="0" smtClean="0">
                <a:effectLst/>
                <a:latin typeface="Times New Roman" charset="0"/>
                <a:ea typeface="Calibri" charset="0"/>
              </a:rPr>
              <a:t>immediately</a:t>
            </a:r>
            <a:r>
              <a:rPr lang="en-GB" sz="1200" dirty="0" smtClean="0">
                <a:effectLst/>
                <a:latin typeface="Times New Roman" charset="0"/>
                <a:ea typeface="Calibri" charset="0"/>
              </a:rPr>
              <a:t>, which, however it is not mentioned in English, is more than implied by the previous passages of the statement and is used in passage 2.</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25</a:t>
            </a:fld>
            <a:endParaRPr lang="fr-FR"/>
          </a:p>
        </p:txBody>
      </p:sp>
    </p:spTree>
    <p:extLst>
      <p:ext uri="{BB962C8B-B14F-4D97-AF65-F5344CB8AC3E}">
        <p14:creationId xmlns:p14="http://schemas.microsoft.com/office/powerpoint/2010/main" val="84596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50000"/>
              </a:lnSpc>
            </a:pPr>
            <a:r>
              <a:rPr lang="en-GB" sz="1200" dirty="0" smtClean="0">
                <a:effectLst/>
                <a:latin typeface="Times New Roman" charset="0"/>
                <a:ea typeface="Calibri" charset="0"/>
              </a:rPr>
              <a:t>Now, if we consider the French and Arabic translations as standalone texts and compare them to the original English text, there is obviously no striking change as regards the message and the purpose of the text. In any of the three versions, this statement is still a plea for peace. However, if we have a look at what has been changed in passages 1 and 3, we can infer that the removal of the two adjectives make the passages more neutral, mentioning facts without appraisal. This interpretation is supported by the fact that in the original statement, passage 1 mentions that “innocent women and children” have lost their life and that “many have been injured, property and livelihoods have been destroyed”, a formulation that appeals on the audience’s feelings. Another passage which has not been translated by the news agency, and it may be the most sensitive sentence in the whole statement, which suggests that the most realistic solution to reach peace between Israeli and Palestinians is the two states solution, is the sentence saying that “Israel has the right to live in peace in its recognised borders”. This short sentence, if highlighted or isolated from the rest of the statement would be powerful enough to imperil both the peace process and the European Union’s impartiality in the conflict, as it might be understood as meaning that the borders of Israel shall not be changed, as they are “recognised” and that the future Palestinian state would have to develop within the remaining space of historical Palestine without questioning the current borders of Israel. The issue of the current borders of Israel and of the borders and areas that would be part of the future Palestinian State is a great source of controversy, which might explain why this passage has not been translated. The statement ends with a long sentence calling on both parties to “move beyond these cycles of violence and advance towards arrangements that will ensure peaceful and dignified coexistence, based on mutual respect”, which, although it reminds that peace goes along with the end of violence and negotiations was not translated by the news agency.</a:t>
            </a:r>
            <a:endParaRPr lang="fr-FR" sz="1200" dirty="0" smtClean="0">
              <a:effectLst/>
              <a:latin typeface="Times New Roman" charset="0"/>
              <a:ea typeface="Calibri" charset="0"/>
            </a:endParaRPr>
          </a:p>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26</a:t>
            </a:fld>
            <a:endParaRPr lang="fr-FR"/>
          </a:p>
        </p:txBody>
      </p:sp>
    </p:spTree>
    <p:extLst>
      <p:ext uri="{BB962C8B-B14F-4D97-AF65-F5344CB8AC3E}">
        <p14:creationId xmlns:p14="http://schemas.microsoft.com/office/powerpoint/2010/main" val="66917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Aft>
                <a:spcPts val="0"/>
              </a:spcAft>
            </a:pPr>
            <a:r>
              <a:rPr lang="en-US" sz="1200" dirty="0" smtClean="0">
                <a:effectLst/>
                <a:latin typeface="Times New Roman" charset="0"/>
                <a:ea typeface="Calibri" charset="0"/>
                <a:cs typeface="Times New Roman" charset="0"/>
              </a:rPr>
              <a:t>Jerome of </a:t>
            </a:r>
            <a:r>
              <a:rPr lang="en-US" sz="1200" dirty="0" err="1" smtClean="0">
                <a:effectLst/>
                <a:latin typeface="Times New Roman" charset="0"/>
                <a:ea typeface="Calibri" charset="0"/>
                <a:cs typeface="Times New Roman" charset="0"/>
              </a:rPr>
              <a:t>Stridon</a:t>
            </a:r>
            <a:r>
              <a:rPr lang="en-US" sz="1200" dirty="0" smtClean="0">
                <a:effectLst/>
                <a:latin typeface="Times New Roman" charset="0"/>
                <a:ea typeface="Calibri" charset="0"/>
                <a:cs typeface="Times New Roman" charset="0"/>
              </a:rPr>
              <a:t> (347-420), patron</a:t>
            </a:r>
            <a:r>
              <a:rPr lang="en-US" sz="1200" baseline="0" dirty="0" smtClean="0">
                <a:effectLst/>
                <a:latin typeface="Times New Roman" charset="0"/>
                <a:ea typeface="Calibri" charset="0"/>
                <a:cs typeface="Times New Roman" charset="0"/>
              </a:rPr>
              <a:t> hallow of translators,</a:t>
            </a:r>
            <a:r>
              <a:rPr lang="en-US" sz="1200" dirty="0" smtClean="0">
                <a:effectLst/>
                <a:latin typeface="Times New Roman" charset="0"/>
                <a:ea typeface="Calibri" charset="0"/>
                <a:cs typeface="Times New Roman" charset="0"/>
              </a:rPr>
              <a:t> was a scholar, fluent in Greek and who knew some Hebrew. He went to Jerusalem to strengthen his mastering of Hebrew scripture. He translated the Bible from the original Hebrew, in a book known as the Vulgate (accessible to the crowd), where he revised and translated most of the Books of the Bible, and which was adopted by the 13th century</a:t>
            </a:r>
            <a:r>
              <a:rPr lang="en-US" sz="1200" baseline="0" dirty="0" smtClean="0">
                <a:effectLst/>
                <a:latin typeface="Times New Roman" charset="0"/>
                <a:ea typeface="Calibri" charset="0"/>
                <a:cs typeface="Times New Roman" charset="0"/>
              </a:rPr>
              <a:t> by the Church.</a:t>
            </a:r>
            <a:endParaRPr lang="fr-FR" sz="1200" dirty="0" smtClean="0">
              <a:effectLst/>
              <a:latin typeface="Baskerville" charset="0"/>
              <a:ea typeface="Calibri" charset="0"/>
              <a:cs typeface="Times New Roman" charset="0"/>
            </a:endParaRPr>
          </a:p>
          <a:p>
            <a:pPr algn="just">
              <a:spcAft>
                <a:spcPts val="0"/>
              </a:spcAft>
            </a:pPr>
            <a:r>
              <a:rPr lang="en-US" sz="1200" dirty="0" smtClean="0">
                <a:effectLst/>
                <a:latin typeface="Times New Roman" charset="0"/>
                <a:ea typeface="Calibri" charset="0"/>
                <a:cs typeface="Times New Roman" charset="0"/>
              </a:rPr>
              <a:t>Jerome produced a number of commentaries on Scripture, often explaining his translation choices in using the original Hebrew rather than suspect translations. </a:t>
            </a:r>
            <a:endParaRPr lang="fr-FR" sz="1200" dirty="0" smtClean="0">
              <a:effectLst/>
              <a:latin typeface="Baskerville" charset="0"/>
              <a:ea typeface="Calibri" charset="0"/>
              <a:cs typeface="Times New Roman" charset="0"/>
            </a:endParaRPr>
          </a:p>
          <a:p>
            <a:pPr algn="just">
              <a:spcAft>
                <a:spcPts val="0"/>
              </a:spcAft>
            </a:pPr>
            <a:endParaRPr lang="fr-FR" sz="1200" dirty="0" smtClean="0">
              <a:effectLst/>
              <a:latin typeface="Baskerville" charset="0"/>
              <a:ea typeface="Calibri" charset="0"/>
              <a:cs typeface="Times New Roman" charset="0"/>
            </a:endParaRPr>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2</a:t>
            </a:fld>
            <a:endParaRPr lang="fr-FR"/>
          </a:p>
        </p:txBody>
      </p:sp>
    </p:spTree>
    <p:extLst>
      <p:ext uri="{BB962C8B-B14F-4D97-AF65-F5344CB8AC3E}">
        <p14:creationId xmlns:p14="http://schemas.microsoft.com/office/powerpoint/2010/main" val="105149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Aft>
                <a:spcPts val="0"/>
              </a:spcAft>
            </a:pPr>
            <a:endParaRPr lang="fr-FR" sz="1200" dirty="0" smtClean="0">
              <a:effectLst/>
              <a:latin typeface="Baskerville" charset="0"/>
              <a:ea typeface="Calibri" charset="0"/>
              <a:cs typeface="Times New Roman" charset="0"/>
            </a:endParaRPr>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3</a:t>
            </a:fld>
            <a:endParaRPr lang="fr-FR"/>
          </a:p>
        </p:txBody>
      </p:sp>
    </p:spTree>
    <p:extLst>
      <p:ext uri="{BB962C8B-B14F-4D97-AF65-F5344CB8AC3E}">
        <p14:creationId xmlns:p14="http://schemas.microsoft.com/office/powerpoint/2010/main" val="123547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ookman Old Style" charset="0"/>
                <a:ea typeface="Bookman Old Style" charset="0"/>
                <a:cs typeface="Bookman Old Style" charset="0"/>
              </a:rPr>
              <a:t>Broadly speaking, we can say that a translation is the combination of a source text (ST) subjected to the understanding and assimilation of a translator, providing as a result another text (target text)</a:t>
            </a:r>
          </a:p>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9</a:t>
            </a:fld>
            <a:endParaRPr lang="fr-FR"/>
          </a:p>
        </p:txBody>
      </p:sp>
    </p:spTree>
    <p:extLst>
      <p:ext uri="{BB962C8B-B14F-4D97-AF65-F5344CB8AC3E}">
        <p14:creationId xmlns:p14="http://schemas.microsoft.com/office/powerpoint/2010/main" val="50056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regulations</a:t>
            </a:r>
            <a:r>
              <a:rPr lang="fr-FR" dirty="0" smtClean="0"/>
              <a:t> on the use of open-</a:t>
            </a:r>
            <a:r>
              <a:rPr lang="fr-FR" dirty="0" err="1" smtClean="0"/>
              <a:t>fire</a:t>
            </a:r>
            <a:r>
              <a:rPr lang="fr-FR" dirty="0" smtClean="0"/>
              <a:t> </a:t>
            </a:r>
            <a:r>
              <a:rPr lang="fr-FR" dirty="0" err="1" smtClean="0"/>
              <a:t>stipulate</a:t>
            </a:r>
            <a:r>
              <a:rPr lang="fr-FR" dirty="0" smtClean="0"/>
              <a:t> the </a:t>
            </a:r>
            <a:r>
              <a:rPr lang="fr-FR" dirty="0" err="1" smtClean="0"/>
              <a:t>only</a:t>
            </a:r>
            <a:r>
              <a:rPr lang="fr-FR" dirty="0" smtClean="0"/>
              <a:t> exception to the </a:t>
            </a:r>
            <a:r>
              <a:rPr lang="fr-FR" dirty="0" err="1" smtClean="0"/>
              <a:t>rule</a:t>
            </a:r>
            <a:r>
              <a:rPr lang="fr-FR" dirty="0" smtClean="0"/>
              <a:t> </a:t>
            </a:r>
            <a:r>
              <a:rPr lang="fr-FR" dirty="0" err="1" smtClean="0"/>
              <a:t>that</a:t>
            </a:r>
            <a:r>
              <a:rPr lang="fr-FR" dirty="0" smtClean="0"/>
              <a:t> live </a:t>
            </a:r>
            <a:r>
              <a:rPr lang="fr-FR" dirty="0" err="1" smtClean="0"/>
              <a:t>fire</a:t>
            </a:r>
            <a:r>
              <a:rPr lang="fr-FR" dirty="0" smtClean="0"/>
              <a:t> must not </a:t>
            </a:r>
            <a:r>
              <a:rPr lang="fr-FR" dirty="0" err="1" smtClean="0"/>
              <a:t>be</a:t>
            </a:r>
            <a:r>
              <a:rPr lang="fr-FR" dirty="0" smtClean="0"/>
              <a:t> </a:t>
            </a:r>
            <a:r>
              <a:rPr lang="fr-FR" dirty="0" err="1" smtClean="0"/>
              <a:t>used</a:t>
            </a:r>
            <a:r>
              <a:rPr lang="fr-FR" dirty="0" smtClean="0"/>
              <a:t> </a:t>
            </a:r>
            <a:r>
              <a:rPr lang="fr-FR" dirty="0" err="1" smtClean="0"/>
              <a:t>against</a:t>
            </a:r>
            <a:r>
              <a:rPr lang="fr-FR" dirty="0" smtClean="0"/>
              <a:t> stone-</a:t>
            </a:r>
            <a:r>
              <a:rPr lang="fr-FR" dirty="0" err="1" smtClean="0"/>
              <a:t>throwers</a:t>
            </a:r>
            <a:r>
              <a:rPr lang="fr-FR" dirty="0" smtClean="0"/>
              <a:t> </a:t>
            </a:r>
            <a:r>
              <a:rPr lang="fr-FR" dirty="0" err="1" smtClean="0"/>
              <a:t>is</a:t>
            </a:r>
            <a:r>
              <a:rPr lang="fr-FR" dirty="0" smtClean="0"/>
              <a:t> </a:t>
            </a:r>
            <a:r>
              <a:rPr lang="fr-FR" dirty="0" err="1" smtClean="0"/>
              <a:t>where</a:t>
            </a:r>
            <a:r>
              <a:rPr lang="fr-FR" dirty="0" smtClean="0"/>
              <a:t> an </a:t>
            </a:r>
            <a:r>
              <a:rPr lang="fr-FR" dirty="0" err="1" smtClean="0"/>
              <a:t>immediate</a:t>
            </a:r>
            <a:r>
              <a:rPr lang="fr-FR" dirty="0" smtClean="0"/>
              <a:t> </a:t>
            </a:r>
            <a:r>
              <a:rPr lang="fr-FR" dirty="0" err="1" smtClean="0"/>
              <a:t>mortal</a:t>
            </a:r>
            <a:r>
              <a:rPr lang="fr-FR" dirty="0" smtClean="0"/>
              <a:t> danger to the </a:t>
            </a:r>
            <a:r>
              <a:rPr lang="fr-FR" dirty="0" err="1" smtClean="0"/>
              <a:t>soldiers</a:t>
            </a:r>
            <a:r>
              <a:rPr lang="fr-FR" dirty="0" smtClean="0"/>
              <a:t> </a:t>
            </a:r>
            <a:r>
              <a:rPr lang="fr-FR" dirty="0" err="1" smtClean="0"/>
              <a:t>presents</a:t>
            </a:r>
            <a:r>
              <a:rPr lang="fr-FR" dirty="0" smtClean="0"/>
              <a:t> </a:t>
            </a:r>
            <a:r>
              <a:rPr lang="fr-FR" dirty="0" err="1" smtClean="0"/>
              <a:t>itself</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11</a:t>
            </a:fld>
            <a:endParaRPr lang="fr-FR"/>
          </a:p>
        </p:txBody>
      </p:sp>
    </p:spTree>
    <p:extLst>
      <p:ext uri="{BB962C8B-B14F-4D97-AF65-F5344CB8AC3E}">
        <p14:creationId xmlns:p14="http://schemas.microsoft.com/office/powerpoint/2010/main" val="103641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regulations</a:t>
            </a:r>
            <a:r>
              <a:rPr lang="fr-FR" dirty="0" smtClean="0"/>
              <a:t> on the use of open-</a:t>
            </a:r>
            <a:r>
              <a:rPr lang="fr-FR" dirty="0" err="1" smtClean="0"/>
              <a:t>fire</a:t>
            </a:r>
            <a:r>
              <a:rPr lang="fr-FR" dirty="0" smtClean="0"/>
              <a:t> </a:t>
            </a:r>
            <a:r>
              <a:rPr lang="fr-FR" dirty="0" err="1" smtClean="0"/>
              <a:t>stipulate</a:t>
            </a:r>
            <a:r>
              <a:rPr lang="fr-FR" dirty="0" smtClean="0"/>
              <a:t> the </a:t>
            </a:r>
            <a:r>
              <a:rPr lang="fr-FR" dirty="0" err="1" smtClean="0"/>
              <a:t>only</a:t>
            </a:r>
            <a:r>
              <a:rPr lang="fr-FR" dirty="0" smtClean="0"/>
              <a:t> exception to the </a:t>
            </a:r>
            <a:r>
              <a:rPr lang="fr-FR" dirty="0" err="1" smtClean="0"/>
              <a:t>rule</a:t>
            </a:r>
            <a:r>
              <a:rPr lang="fr-FR" dirty="0" smtClean="0"/>
              <a:t> </a:t>
            </a:r>
            <a:r>
              <a:rPr lang="fr-FR" dirty="0" err="1" smtClean="0"/>
              <a:t>that</a:t>
            </a:r>
            <a:r>
              <a:rPr lang="fr-FR" dirty="0" smtClean="0"/>
              <a:t> live </a:t>
            </a:r>
            <a:r>
              <a:rPr lang="fr-FR" dirty="0" err="1" smtClean="0"/>
              <a:t>fire</a:t>
            </a:r>
            <a:r>
              <a:rPr lang="fr-FR" dirty="0" smtClean="0"/>
              <a:t> must not </a:t>
            </a:r>
            <a:r>
              <a:rPr lang="fr-FR" dirty="0" err="1" smtClean="0"/>
              <a:t>be</a:t>
            </a:r>
            <a:r>
              <a:rPr lang="fr-FR" dirty="0" smtClean="0"/>
              <a:t> </a:t>
            </a:r>
            <a:r>
              <a:rPr lang="fr-FR" dirty="0" err="1" smtClean="0"/>
              <a:t>used</a:t>
            </a:r>
            <a:r>
              <a:rPr lang="fr-FR" dirty="0" smtClean="0"/>
              <a:t> </a:t>
            </a:r>
            <a:r>
              <a:rPr lang="fr-FR" dirty="0" err="1" smtClean="0"/>
              <a:t>against</a:t>
            </a:r>
            <a:r>
              <a:rPr lang="fr-FR" dirty="0" smtClean="0"/>
              <a:t> stone-</a:t>
            </a:r>
            <a:r>
              <a:rPr lang="fr-FR" dirty="0" err="1" smtClean="0"/>
              <a:t>throwers</a:t>
            </a:r>
            <a:r>
              <a:rPr lang="fr-FR" dirty="0" smtClean="0"/>
              <a:t> </a:t>
            </a:r>
            <a:r>
              <a:rPr lang="fr-FR" dirty="0" err="1" smtClean="0"/>
              <a:t>is</a:t>
            </a:r>
            <a:r>
              <a:rPr lang="fr-FR" dirty="0" smtClean="0"/>
              <a:t> </a:t>
            </a:r>
            <a:r>
              <a:rPr lang="fr-FR" dirty="0" err="1" smtClean="0"/>
              <a:t>where</a:t>
            </a:r>
            <a:r>
              <a:rPr lang="fr-FR" dirty="0" smtClean="0"/>
              <a:t> an </a:t>
            </a:r>
            <a:r>
              <a:rPr lang="fr-FR" dirty="0" err="1" smtClean="0"/>
              <a:t>immediate</a:t>
            </a:r>
            <a:r>
              <a:rPr lang="fr-FR" dirty="0" smtClean="0"/>
              <a:t> </a:t>
            </a:r>
            <a:r>
              <a:rPr lang="fr-FR" dirty="0" err="1" smtClean="0"/>
              <a:t>mortal</a:t>
            </a:r>
            <a:r>
              <a:rPr lang="fr-FR" dirty="0" smtClean="0"/>
              <a:t> danger to the </a:t>
            </a:r>
            <a:r>
              <a:rPr lang="fr-FR" dirty="0" err="1" smtClean="0"/>
              <a:t>soldiers</a:t>
            </a:r>
            <a:r>
              <a:rPr lang="fr-FR" dirty="0" smtClean="0"/>
              <a:t> </a:t>
            </a:r>
            <a:r>
              <a:rPr lang="fr-FR" dirty="0" err="1" smtClean="0"/>
              <a:t>presents</a:t>
            </a:r>
            <a:r>
              <a:rPr lang="fr-FR" dirty="0" smtClean="0"/>
              <a:t> </a:t>
            </a:r>
            <a:r>
              <a:rPr lang="fr-FR" dirty="0" err="1" smtClean="0"/>
              <a:t>itself</a:t>
            </a:r>
            <a:r>
              <a:rPr lang="fr-FR" smtClean="0"/>
              <a:t>.</a:t>
            </a:r>
            <a:endParaRPr lang="fr-FR"/>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12</a:t>
            </a:fld>
            <a:endParaRPr lang="fr-FR"/>
          </a:p>
        </p:txBody>
      </p:sp>
    </p:spTree>
    <p:extLst>
      <p:ext uri="{BB962C8B-B14F-4D97-AF65-F5344CB8AC3E}">
        <p14:creationId xmlns:p14="http://schemas.microsoft.com/office/powerpoint/2010/main" val="181952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13</a:t>
            </a:fld>
            <a:endParaRPr lang="fr-FR"/>
          </a:p>
        </p:txBody>
      </p:sp>
    </p:spTree>
    <p:extLst>
      <p:ext uri="{BB962C8B-B14F-4D97-AF65-F5344CB8AC3E}">
        <p14:creationId xmlns:p14="http://schemas.microsoft.com/office/powerpoint/2010/main" val="83691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14</a:t>
            </a:fld>
            <a:endParaRPr lang="fr-FR"/>
          </a:p>
        </p:txBody>
      </p:sp>
    </p:spTree>
    <p:extLst>
      <p:ext uri="{BB962C8B-B14F-4D97-AF65-F5344CB8AC3E}">
        <p14:creationId xmlns:p14="http://schemas.microsoft.com/office/powerpoint/2010/main" val="58130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50000"/>
              </a:lnSpc>
            </a:pPr>
            <a:r>
              <a:rPr lang="en-GB" sz="1200" dirty="0" smtClean="0">
                <a:effectLst/>
                <a:latin typeface="Times New Roman" charset="0"/>
                <a:ea typeface="Calibri" charset="0"/>
                <a:cs typeface="+mj-cs"/>
              </a:rPr>
              <a:t>In the first clause of passage 1 already, something draws attention. Indeed, in English it is said that “Gaza has been suffering from intolerable </a:t>
            </a:r>
            <a:r>
              <a:rPr lang="en-GB" sz="1200" i="1" dirty="0" smtClean="0">
                <a:effectLst/>
                <a:latin typeface="Times New Roman" charset="0"/>
                <a:ea typeface="Calibri" charset="0"/>
                <a:cs typeface="+mj-cs"/>
              </a:rPr>
              <a:t>violence</a:t>
            </a:r>
            <a:r>
              <a:rPr lang="en-GB" sz="1200" dirty="0" smtClean="0">
                <a:effectLst/>
                <a:latin typeface="Times New Roman" charset="0"/>
                <a:ea typeface="Calibri" charset="0"/>
                <a:cs typeface="+mj-cs"/>
              </a:rPr>
              <a:t> […]”, while French and Arabic respectively say </a:t>
            </a:r>
            <a:r>
              <a:rPr lang="fr-FR" sz="1200" i="1" dirty="0" smtClean="0">
                <a:effectLst/>
                <a:latin typeface="Times New Roman" charset="0"/>
                <a:ea typeface="Calibri" charset="0"/>
                <a:cs typeface="+mj-cs"/>
              </a:rPr>
              <a:t>intolérables souffrances</a:t>
            </a:r>
            <a:r>
              <a:rPr lang="en-GB" sz="1200" dirty="0" smtClean="0">
                <a:effectLst/>
                <a:latin typeface="Times New Roman" charset="0"/>
                <a:ea typeface="Calibri" charset="0"/>
                <a:cs typeface="+mj-cs"/>
              </a:rPr>
              <a:t> and </a:t>
            </a:r>
            <a:r>
              <a:rPr lang="ar-SA" sz="1200" i="1" dirty="0" smtClean="0">
                <a:effectLst/>
                <a:latin typeface="Times New Roman" charset="0"/>
                <a:ea typeface="Calibri" charset="0"/>
                <a:cs typeface="+mj-cs"/>
              </a:rPr>
              <a:t>معاناة</a:t>
            </a:r>
            <a:r>
              <a:rPr lang="ar-SA" sz="1200" dirty="0" smtClean="0">
                <a:effectLst/>
                <a:latin typeface="Times New Roman" charset="0"/>
                <a:ea typeface="Calibri" charset="0"/>
                <a:cs typeface="+mj-cs"/>
              </a:rPr>
              <a:t> غير محتملة </a:t>
            </a:r>
            <a:r>
              <a:rPr lang="en-GB" sz="1200" dirty="0" smtClean="0">
                <a:effectLst/>
                <a:latin typeface="Times New Roman" charset="0"/>
                <a:ea typeface="Calibri" charset="0"/>
                <a:cs typeface="+mj-cs"/>
              </a:rPr>
              <a:t>(both meaning intolerable suffering). This replacement of </a:t>
            </a:r>
            <a:r>
              <a:rPr lang="en-GB" sz="1200" i="1" dirty="0" smtClean="0">
                <a:effectLst/>
                <a:latin typeface="Times New Roman" charset="0"/>
                <a:ea typeface="Calibri" charset="0"/>
                <a:cs typeface="+mj-cs"/>
              </a:rPr>
              <a:t>violence</a:t>
            </a:r>
            <a:r>
              <a:rPr lang="en-GB" sz="1200" dirty="0" smtClean="0">
                <a:effectLst/>
                <a:latin typeface="Times New Roman" charset="0"/>
                <a:ea typeface="Calibri" charset="0"/>
                <a:cs typeface="+mj-cs"/>
              </a:rPr>
              <a:t> by </a:t>
            </a:r>
            <a:r>
              <a:rPr lang="en-GB" sz="1200" i="1" dirty="0" smtClean="0">
                <a:effectLst/>
                <a:latin typeface="Times New Roman" charset="0"/>
                <a:ea typeface="Calibri" charset="0"/>
                <a:cs typeface="+mj-cs"/>
              </a:rPr>
              <a:t>suffering</a:t>
            </a:r>
            <a:r>
              <a:rPr lang="en-GB" sz="1200" dirty="0" smtClean="0">
                <a:effectLst/>
                <a:latin typeface="Times New Roman" charset="0"/>
                <a:ea typeface="Calibri" charset="0"/>
                <a:cs typeface="+mj-cs"/>
              </a:rPr>
              <a:t> does not modify the core meaning of the passage but nonetheless conveys slightly different connotations. Of course, violence does evoke suffering in readers’ mind but does not necessarily mean it was caused by the use of intense force; it rather alludes to pain, as one can endure psychological suffering as a result of a situation or the living conditions, as well as physical suffering due to an injury. Violence, however, implies the use of a certain force or power physically, as in a fight or a physical altercation. The shift is between what the persons enduring pain feel (suffering) and what led to that pain (violence). In other words, </a:t>
            </a:r>
            <a:r>
              <a:rPr lang="en-GB" sz="1200" i="1" dirty="0" smtClean="0">
                <a:effectLst/>
                <a:latin typeface="Times New Roman" charset="0"/>
                <a:ea typeface="Calibri" charset="0"/>
                <a:cs typeface="+mj-cs"/>
              </a:rPr>
              <a:t>violence</a:t>
            </a:r>
            <a:r>
              <a:rPr lang="en-GB" sz="1200" dirty="0" smtClean="0">
                <a:effectLst/>
                <a:latin typeface="Times New Roman" charset="0"/>
                <a:ea typeface="Calibri" charset="0"/>
                <a:cs typeface="+mj-cs"/>
              </a:rPr>
              <a:t> directly evokes the bombings of the Israeli army on Gaza, while </a:t>
            </a:r>
            <a:r>
              <a:rPr lang="en-GB" sz="1200" i="1" dirty="0" smtClean="0">
                <a:effectLst/>
                <a:latin typeface="Times New Roman" charset="0"/>
                <a:ea typeface="Calibri" charset="0"/>
                <a:cs typeface="+mj-cs"/>
              </a:rPr>
              <a:t>suffering</a:t>
            </a:r>
            <a:r>
              <a:rPr lang="en-GB" sz="1200" dirty="0" smtClean="0">
                <a:effectLst/>
                <a:latin typeface="Times New Roman" charset="0"/>
                <a:ea typeface="Calibri" charset="0"/>
                <a:cs typeface="+mj-cs"/>
              </a:rPr>
              <a:t> draws attention on Gazans and what they endure in a more emotive way. Moreover, in the French and Arabic translations of passage 1, the adjective </a:t>
            </a:r>
            <a:r>
              <a:rPr lang="en-GB" sz="1200" i="1" dirty="0" smtClean="0">
                <a:effectLst/>
                <a:latin typeface="Times New Roman" charset="0"/>
                <a:ea typeface="Calibri" charset="0"/>
                <a:cs typeface="+mj-cs"/>
              </a:rPr>
              <a:t>innocent</a:t>
            </a:r>
            <a:r>
              <a:rPr lang="en-GB" sz="1200" dirty="0" smtClean="0">
                <a:effectLst/>
                <a:latin typeface="Times New Roman" charset="0"/>
                <a:ea typeface="Calibri" charset="0"/>
                <a:cs typeface="+mj-cs"/>
              </a:rPr>
              <a:t> has been removed. Yet, the fact that the bombings on Gaza made a lot of innocent victims and need to end is an important argument in Van Rompuy’s rhetoric, which is a plea for peace.</a:t>
            </a:r>
            <a:endParaRPr lang="fr-FR" sz="1200" dirty="0" smtClean="0">
              <a:effectLst/>
              <a:latin typeface="Times New Roman" charset="0"/>
              <a:ea typeface="Calibri" charset="0"/>
              <a:cs typeface="+mj-cs"/>
            </a:endParaRPr>
          </a:p>
          <a:p>
            <a:endParaRPr lang="fr-FR" dirty="0">
              <a:cs typeface="+mj-cs"/>
            </a:endParaRPr>
          </a:p>
        </p:txBody>
      </p:sp>
      <p:sp>
        <p:nvSpPr>
          <p:cNvPr id="4" name="Espace réservé du numéro de diapositive 3"/>
          <p:cNvSpPr>
            <a:spLocks noGrp="1"/>
          </p:cNvSpPr>
          <p:nvPr>
            <p:ph type="sldNum" sz="quarter" idx="10"/>
          </p:nvPr>
        </p:nvSpPr>
        <p:spPr/>
        <p:txBody>
          <a:bodyPr/>
          <a:lstStyle/>
          <a:p>
            <a:fld id="{DAFE6989-0500-7E47-8275-CDB019A95978}" type="slidenum">
              <a:rPr lang="fr-FR" smtClean="0"/>
              <a:t>17</a:t>
            </a:fld>
            <a:endParaRPr lang="fr-FR"/>
          </a:p>
        </p:txBody>
      </p:sp>
    </p:spTree>
    <p:extLst>
      <p:ext uri="{BB962C8B-B14F-4D97-AF65-F5344CB8AC3E}">
        <p14:creationId xmlns:p14="http://schemas.microsoft.com/office/powerpoint/2010/main" val="22369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6673390-F4CB-D940-8526-313DD88AD000}" type="datetimeFigureOut">
              <a:rPr lang="fr-FR" smtClean="0"/>
              <a:t>08/09/2017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1800715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673390-F4CB-D940-8526-313DD88AD000}" type="datetimeFigureOut">
              <a:rPr lang="fr-FR" smtClean="0"/>
              <a:t>08/09/2017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58495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673390-F4CB-D940-8526-313DD88AD000}" type="datetimeFigureOut">
              <a:rPr lang="fr-FR" smtClean="0"/>
              <a:t>08/09/2017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17307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673390-F4CB-D940-8526-313DD88AD000}" type="datetimeFigureOut">
              <a:rPr lang="fr-FR" smtClean="0"/>
              <a:t>08/09/2017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14438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6673390-F4CB-D940-8526-313DD88AD000}" type="datetimeFigureOut">
              <a:rPr lang="fr-FR" smtClean="0"/>
              <a:t>08/09/2017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7654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6673390-F4CB-D940-8526-313DD88AD000}" type="datetimeFigureOut">
              <a:rPr lang="fr-FR" smtClean="0"/>
              <a:t>08/09/2017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141295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6673390-F4CB-D940-8526-313DD88AD000}" type="datetimeFigureOut">
              <a:rPr lang="fr-FR" smtClean="0"/>
              <a:t>08/09/2017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177886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A6673390-F4CB-D940-8526-313DD88AD000}" type="datetimeFigureOut">
              <a:rPr lang="fr-FR" smtClean="0"/>
              <a:t>08/09/2017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6645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6673390-F4CB-D940-8526-313DD88AD000}" type="datetimeFigureOut">
              <a:rPr lang="fr-FR" smtClean="0"/>
              <a:t>08/09/2017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16271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6673390-F4CB-D940-8526-313DD88AD000}" type="datetimeFigureOut">
              <a:rPr lang="fr-FR" smtClean="0"/>
              <a:t>08/09/2017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96840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6673390-F4CB-D940-8526-313DD88AD000}" type="datetimeFigureOut">
              <a:rPr lang="fr-FR" smtClean="0"/>
              <a:t>08/09/2017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CD3DCE-A90C-F843-9F77-E0C8C9E32874}" type="slidenum">
              <a:rPr lang="fr-FR" smtClean="0"/>
              <a:t>‹#›</a:t>
            </a:fld>
            <a:endParaRPr lang="fr-FR"/>
          </a:p>
        </p:txBody>
      </p:sp>
    </p:spTree>
    <p:extLst>
      <p:ext uri="{BB962C8B-B14F-4D97-AF65-F5344CB8AC3E}">
        <p14:creationId xmlns:p14="http://schemas.microsoft.com/office/powerpoint/2010/main" val="2178880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tile tx="-419100" ty="-825500" sx="55000" sy="55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73390-F4CB-D940-8526-313DD88AD000}" type="datetimeFigureOut">
              <a:rPr lang="fr-FR" smtClean="0"/>
              <a:t>08/09/2017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D3DCE-A90C-F843-9F77-E0C8C9E32874}" type="slidenum">
              <a:rPr lang="fr-FR" smtClean="0"/>
              <a:t>‹#›</a:t>
            </a:fld>
            <a:endParaRPr lang="fr-FR"/>
          </a:p>
        </p:txBody>
      </p:sp>
    </p:spTree>
    <p:extLst>
      <p:ext uri="{BB962C8B-B14F-4D97-AF65-F5344CB8AC3E}">
        <p14:creationId xmlns:p14="http://schemas.microsoft.com/office/powerpoint/2010/main" val="82776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
            <a:ext cx="2777642" cy="1347216"/>
          </a:xfrm>
          <a:prstGeom prst="rect">
            <a:avLst/>
          </a:prstGeom>
        </p:spPr>
      </p:pic>
      <p:sp>
        <p:nvSpPr>
          <p:cNvPr id="6" name="ZoneTexte 5"/>
          <p:cNvSpPr txBox="1"/>
          <p:nvPr/>
        </p:nvSpPr>
        <p:spPr>
          <a:xfrm>
            <a:off x="0" y="1959981"/>
            <a:ext cx="12192000" cy="1077218"/>
          </a:xfrm>
          <a:prstGeom prst="rect">
            <a:avLst/>
          </a:prstGeom>
          <a:noFill/>
        </p:spPr>
        <p:txBody>
          <a:bodyPr wrap="square" rtlCol="0" anchor="ctr" anchorCtr="0">
            <a:spAutoFit/>
          </a:bodyPr>
          <a:lstStyle/>
          <a:p>
            <a:pPr algn="ctr"/>
            <a:r>
              <a:rPr lang="en-GB" sz="3200" dirty="0" smtClean="0">
                <a:latin typeface="Bookman Old Style" charset="0"/>
                <a:ea typeface="Bookman Old Style" charset="0"/>
                <a:cs typeface="Bookman Old Style" charset="0"/>
              </a:rPr>
              <a:t>The Israeli-Palestinian conflict in the press: </a:t>
            </a:r>
          </a:p>
          <a:p>
            <a:pPr algn="ctr"/>
            <a:r>
              <a:rPr lang="en-GB" sz="3200" dirty="0" smtClean="0">
                <a:latin typeface="Bookman Old Style" charset="0"/>
                <a:ea typeface="Bookman Old Style" charset="0"/>
                <a:cs typeface="Bookman Old Style" charset="0"/>
              </a:rPr>
              <a:t>a translational maze</a:t>
            </a:r>
            <a:endParaRPr lang="en-GB" sz="3200" dirty="0">
              <a:latin typeface="Bookman Old Style" charset="0"/>
              <a:ea typeface="Bookman Old Style" charset="0"/>
              <a:cs typeface="Bookman Old Style" charset="0"/>
            </a:endParaRPr>
          </a:p>
        </p:txBody>
      </p:sp>
      <p:sp>
        <p:nvSpPr>
          <p:cNvPr id="7" name="ZoneTexte 6"/>
          <p:cNvSpPr txBox="1"/>
          <p:nvPr/>
        </p:nvSpPr>
        <p:spPr>
          <a:xfrm>
            <a:off x="823912" y="4865238"/>
            <a:ext cx="10544176" cy="1323439"/>
          </a:xfrm>
          <a:prstGeom prst="rect">
            <a:avLst/>
          </a:prstGeom>
          <a:noFill/>
        </p:spPr>
        <p:txBody>
          <a:bodyPr wrap="square" numCol="2" rtlCol="0" anchor="ctr" anchorCtr="0">
            <a:spAutoFit/>
          </a:bodyPr>
          <a:lstStyle/>
          <a:p>
            <a:pPr algn="ctr"/>
            <a:r>
              <a:rPr lang="en-GB" sz="2000" dirty="0" smtClean="0">
                <a:latin typeface="Bookman Old Style" charset="0"/>
                <a:ea typeface="Bookman Old Style" charset="0"/>
                <a:cs typeface="Bookman Old Style" charset="0"/>
              </a:rPr>
              <a:t>Romuald D’Amico</a:t>
            </a:r>
          </a:p>
          <a:p>
            <a:pPr algn="ctr">
              <a:lnSpc>
                <a:spcPct val="150000"/>
              </a:lnSpc>
            </a:pPr>
            <a:r>
              <a:rPr lang="en-GB" sz="2000" dirty="0" smtClean="0">
                <a:latin typeface="Bookman Old Style" charset="0"/>
                <a:ea typeface="Bookman Old Style" charset="0"/>
                <a:cs typeface="Bookman Old Style" charset="0"/>
              </a:rPr>
              <a:t>PhD candidate in Translation Studies</a:t>
            </a:r>
          </a:p>
          <a:p>
            <a:pPr algn="ctr">
              <a:lnSpc>
                <a:spcPct val="150000"/>
              </a:lnSpc>
            </a:pPr>
            <a:r>
              <a:rPr lang="en-GB" sz="2000" dirty="0" smtClean="0">
                <a:latin typeface="Bookman Old Style" charset="0"/>
                <a:ea typeface="Bookman Old Style" charset="0"/>
                <a:cs typeface="Bookman Old Style" charset="0"/>
              </a:rPr>
              <a:t>			</a:t>
            </a:r>
            <a:r>
              <a:rPr lang="en-GB" sz="2000" dirty="0" err="1" smtClean="0">
                <a:latin typeface="Bookman Old Style" charset="0"/>
                <a:ea typeface="Bookman Old Style" charset="0"/>
                <a:cs typeface="Bookman Old Style" charset="0"/>
              </a:rPr>
              <a:t>rdamico@doct.ulg.ac.be</a:t>
            </a:r>
            <a:endParaRPr lang="en-GB" sz="2000" dirty="0">
              <a:latin typeface="Bookman Old Style" charset="0"/>
              <a:ea typeface="Bookman Old Style" charset="0"/>
              <a:cs typeface="Bookman Old Style" charset="0"/>
            </a:endParaRPr>
          </a:p>
        </p:txBody>
      </p:sp>
      <p:sp>
        <p:nvSpPr>
          <p:cNvPr id="8" name="ZoneTexte 7"/>
          <p:cNvSpPr txBox="1"/>
          <p:nvPr/>
        </p:nvSpPr>
        <p:spPr>
          <a:xfrm>
            <a:off x="2398164" y="5898311"/>
            <a:ext cx="7395672" cy="400110"/>
          </a:xfrm>
          <a:prstGeom prst="rect">
            <a:avLst/>
          </a:prstGeom>
          <a:noFill/>
        </p:spPr>
        <p:txBody>
          <a:bodyPr wrap="square" rtlCol="0" anchor="ctr" anchorCtr="0">
            <a:spAutoFit/>
          </a:bodyPr>
          <a:lstStyle/>
          <a:p>
            <a:pPr algn="ctr"/>
            <a:r>
              <a:rPr lang="en-GB" sz="2000" dirty="0" smtClean="0">
                <a:latin typeface="Bookman Old Style" charset="0"/>
                <a:ea typeface="Bookman Old Style" charset="0"/>
                <a:cs typeface="Bookman Old Style" charset="0"/>
              </a:rPr>
              <a:t>9th September 2017 – Hilversum – The Netherlands </a:t>
            </a:r>
            <a:endParaRPr lang="en-GB" sz="2000" dirty="0">
              <a:latin typeface="Bookman Old Style" charset="0"/>
              <a:ea typeface="Bookman Old Style" charset="0"/>
              <a:cs typeface="Bookman Old Style" charset="0"/>
            </a:endParaRPr>
          </a:p>
        </p:txBody>
      </p:sp>
      <p:sp>
        <p:nvSpPr>
          <p:cNvPr id="9" name="ZoneTexte 8"/>
          <p:cNvSpPr txBox="1"/>
          <p:nvPr/>
        </p:nvSpPr>
        <p:spPr>
          <a:xfrm>
            <a:off x="0" y="3158262"/>
            <a:ext cx="12192000" cy="1508105"/>
          </a:xfrm>
          <a:prstGeom prst="rect">
            <a:avLst/>
          </a:prstGeom>
          <a:noFill/>
        </p:spPr>
        <p:txBody>
          <a:bodyPr wrap="square" rtlCol="0" anchor="ctr" anchorCtr="0">
            <a:spAutoFit/>
          </a:bodyPr>
          <a:lstStyle/>
          <a:p>
            <a:pPr algn="ctr" rtl="1"/>
            <a:r>
              <a:rPr lang="ar-SA" sz="4600" dirty="0">
                <a:latin typeface="Al Tarikh" charset="-78"/>
                <a:ea typeface="Al Tarikh" charset="-78"/>
                <a:cs typeface="Al Tarikh" charset="-78"/>
              </a:rPr>
              <a:t>رحلة استطلاعيّة في </a:t>
            </a:r>
            <a:r>
              <a:rPr lang="ar-SA" sz="4600" dirty="0" smtClean="0">
                <a:latin typeface="Al Tarikh" charset="-78"/>
                <a:ea typeface="Al Tarikh" charset="-78"/>
                <a:cs typeface="Al Tarikh" charset="-78"/>
              </a:rPr>
              <a:t>متاهة </a:t>
            </a:r>
            <a:r>
              <a:rPr lang="ar-SA" sz="4600" dirty="0">
                <a:latin typeface="Al Tarikh" charset="-78"/>
                <a:ea typeface="Al Tarikh" charset="-78"/>
                <a:cs typeface="Al Tarikh" charset="-78"/>
              </a:rPr>
              <a:t>الترجمة: </a:t>
            </a:r>
            <a:endParaRPr lang="nl-BE" sz="4600" dirty="0" smtClean="0">
              <a:latin typeface="Al Tarikh" charset="-78"/>
              <a:ea typeface="Al Tarikh" charset="-78"/>
              <a:cs typeface="Al Tarikh" charset="-78"/>
            </a:endParaRPr>
          </a:p>
          <a:p>
            <a:pPr algn="ctr" rtl="1"/>
            <a:r>
              <a:rPr lang="ar-SA" sz="4600" dirty="0" smtClean="0">
                <a:latin typeface="Al Tarikh" charset="-78"/>
                <a:ea typeface="Al Tarikh" charset="-78"/>
                <a:cs typeface="Al Tarikh" charset="-78"/>
              </a:rPr>
              <a:t>النزاع </a:t>
            </a:r>
            <a:r>
              <a:rPr lang="ar-SA" sz="4600" dirty="0">
                <a:latin typeface="Al Tarikh" charset="-78"/>
                <a:ea typeface="Al Tarikh" charset="-78"/>
                <a:cs typeface="Al Tarikh" charset="-78"/>
              </a:rPr>
              <a:t>الإسرائيلي الفلسطيني في الصحافة المكتوبة</a:t>
            </a:r>
            <a:endParaRPr lang="fr-FR" sz="4600" dirty="0">
              <a:effectLst/>
              <a:latin typeface="Al Tarikh" charset="-78"/>
              <a:ea typeface="Al Tarikh" charset="-78"/>
              <a:cs typeface="Al Tarikh" charset="-78"/>
            </a:endParaRPr>
          </a:p>
        </p:txBody>
      </p:sp>
      <p:sp>
        <p:nvSpPr>
          <p:cNvPr id="2" name="ZoneTexte 1"/>
          <p:cNvSpPr txBox="1"/>
          <p:nvPr/>
        </p:nvSpPr>
        <p:spPr>
          <a:xfrm>
            <a:off x="2777644" y="133815"/>
            <a:ext cx="5380184" cy="923330"/>
          </a:xfrm>
          <a:prstGeom prst="rect">
            <a:avLst/>
          </a:prstGeom>
          <a:noFill/>
        </p:spPr>
        <p:txBody>
          <a:bodyPr wrap="square" rtlCol="0">
            <a:spAutoFit/>
          </a:bodyPr>
          <a:lstStyle/>
          <a:p>
            <a:pPr algn="l">
              <a:lnSpc>
                <a:spcPct val="150000"/>
              </a:lnSpc>
            </a:pPr>
            <a:r>
              <a:rPr lang="nl-BE" dirty="0" smtClean="0">
                <a:latin typeface="Bookman Old Style" charset="0"/>
                <a:ea typeface="Bookman Old Style" charset="0"/>
                <a:cs typeface="Bookman Old Style" charset="0"/>
              </a:rPr>
              <a:t>Faculty of Philosophy and Arts</a:t>
            </a:r>
          </a:p>
          <a:p>
            <a:pPr algn="l">
              <a:lnSpc>
                <a:spcPct val="150000"/>
              </a:lnSpc>
            </a:pPr>
            <a:r>
              <a:rPr lang="nl-BE" dirty="0" smtClean="0">
                <a:latin typeface="Bookman Old Style" charset="0"/>
                <a:ea typeface="Bookman Old Style" charset="0"/>
                <a:cs typeface="Bookman Old Style" charset="0"/>
              </a:rPr>
              <a:t>Department of Translation and Interpretation </a:t>
            </a:r>
            <a:endParaRPr lang="fr-FR" dirty="0"/>
          </a:p>
        </p:txBody>
      </p:sp>
      <p:sp>
        <p:nvSpPr>
          <p:cNvPr id="3" name="ZoneTexte 2"/>
          <p:cNvSpPr txBox="1"/>
          <p:nvPr/>
        </p:nvSpPr>
        <p:spPr>
          <a:xfrm>
            <a:off x="8157828" y="274388"/>
            <a:ext cx="3623734" cy="1564531"/>
          </a:xfrm>
          <a:prstGeom prst="rect">
            <a:avLst/>
          </a:prstGeom>
          <a:noFill/>
        </p:spPr>
        <p:txBody>
          <a:bodyPr wrap="square" rtlCol="0">
            <a:spAutoFit/>
          </a:bodyPr>
          <a:lstStyle/>
          <a:p>
            <a:pPr algn="r" rtl="1">
              <a:spcAft>
                <a:spcPts val="1200"/>
              </a:spcAft>
            </a:pPr>
            <a:r>
              <a:rPr lang="ar-SA" sz="4400" dirty="0" smtClean="0">
                <a:latin typeface="A Thuluth" charset="0"/>
                <a:ea typeface="A Thuluth" charset="0"/>
                <a:cs typeface="A Thuluth" charset="0"/>
              </a:rPr>
              <a:t>جامعة  </a:t>
            </a:r>
            <a:r>
              <a:rPr lang="ar-SA" sz="4400" dirty="0" err="1" smtClean="0">
                <a:latin typeface="A Thuluth" charset="0"/>
                <a:ea typeface="A Thuluth" charset="0"/>
                <a:cs typeface="A Thuluth" charset="0"/>
              </a:rPr>
              <a:t>لياج</a:t>
            </a:r>
            <a:endParaRPr lang="nl-BE" sz="4400" dirty="0" smtClean="0">
              <a:latin typeface="A Thuluth" charset="0"/>
              <a:ea typeface="A Thuluth" charset="0"/>
              <a:cs typeface="A Thuluth" charset="0"/>
            </a:endParaRPr>
          </a:p>
          <a:p>
            <a:pPr algn="r" rtl="1">
              <a:lnSpc>
                <a:spcPts val="2500"/>
              </a:lnSpc>
            </a:pPr>
            <a:r>
              <a:rPr lang="ar-SA" sz="2800" dirty="0" smtClean="0">
                <a:latin typeface="Al Tarikh" charset="-78"/>
                <a:ea typeface="Al Tarikh" charset="-78"/>
                <a:cs typeface="Al Tarikh" charset="-78"/>
              </a:rPr>
              <a:t>كلية </a:t>
            </a:r>
            <a:r>
              <a:rPr lang="ar-SA" sz="2800" dirty="0">
                <a:latin typeface="Al Tarikh" charset="-78"/>
                <a:ea typeface="Al Tarikh" charset="-78"/>
                <a:cs typeface="Al Tarikh" charset="-78"/>
              </a:rPr>
              <a:t>الفلسفة والآداب</a:t>
            </a:r>
            <a:endParaRPr lang="fr-FR" sz="2800" dirty="0">
              <a:latin typeface="Al Tarikh" charset="-78"/>
              <a:ea typeface="Al Tarikh" charset="-78"/>
              <a:cs typeface="Al Tarikh" charset="-78"/>
            </a:endParaRPr>
          </a:p>
          <a:p>
            <a:pPr algn="r" rtl="1">
              <a:lnSpc>
                <a:spcPts val="2500"/>
              </a:lnSpc>
            </a:pPr>
            <a:r>
              <a:rPr lang="ar-SA" sz="2800" dirty="0">
                <a:latin typeface="Al Tarikh" charset="-78"/>
                <a:ea typeface="Al Tarikh" charset="-78"/>
                <a:cs typeface="Al Tarikh" charset="-78"/>
              </a:rPr>
              <a:t>قسم الترجمة التحريرية </a:t>
            </a:r>
            <a:r>
              <a:rPr lang="ar-SA" sz="2800" dirty="0" smtClean="0">
                <a:latin typeface="Al Tarikh" charset="-78"/>
                <a:ea typeface="Al Tarikh" charset="-78"/>
                <a:cs typeface="Al Tarikh" charset="-78"/>
              </a:rPr>
              <a:t>والشفوية</a:t>
            </a:r>
            <a:endParaRPr lang="fr-FR" sz="2800" dirty="0">
              <a:latin typeface="Al Tarikh" charset="-78"/>
              <a:ea typeface="Al Tarikh" charset="-78"/>
              <a:cs typeface="Al Tarikh" charset="-78"/>
            </a:endParaRPr>
          </a:p>
        </p:txBody>
      </p:sp>
    </p:spTree>
    <p:extLst>
      <p:ext uri="{BB962C8B-B14F-4D97-AF65-F5344CB8AC3E}">
        <p14:creationId xmlns:p14="http://schemas.microsoft.com/office/powerpoint/2010/main" val="1099371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Working conditions inside news agencies</a:t>
            </a:r>
            <a:endParaRPr lang="en-GB" sz="3600" dirty="0">
              <a:latin typeface="Bookman Old Style" charset="0"/>
              <a:ea typeface="Bookman Old Style" charset="0"/>
              <a:cs typeface="Bookman Old Style" charset="0"/>
            </a:endParaRPr>
          </a:p>
        </p:txBody>
      </p:sp>
      <p:sp>
        <p:nvSpPr>
          <p:cNvPr id="5" name="ZoneTexte 4"/>
          <p:cNvSpPr txBox="1"/>
          <p:nvPr/>
        </p:nvSpPr>
        <p:spPr>
          <a:xfrm>
            <a:off x="838200" y="1283280"/>
            <a:ext cx="10894454" cy="3400931"/>
          </a:xfrm>
          <a:prstGeom prst="rect">
            <a:avLst/>
          </a:prstGeom>
          <a:noFill/>
        </p:spPr>
        <p:txBody>
          <a:bodyPr wrap="square" rtlCol="0">
            <a:spAutoFit/>
          </a:bodyPr>
          <a:lstStyle/>
          <a:p>
            <a:pPr algn="just">
              <a:spcAft>
                <a:spcPts val="600"/>
              </a:spcAft>
            </a:pPr>
            <a:r>
              <a:rPr lang="en-GB" sz="2000" dirty="0" smtClean="0">
                <a:latin typeface="Bookman Old Style" charset="0"/>
                <a:ea typeface="Bookman Old Style" charset="0"/>
                <a:cs typeface="Bookman Old Style" charset="0"/>
              </a:rPr>
              <a:t>In which atmosphere do journalists work in a news agency?</a:t>
            </a:r>
          </a:p>
          <a:p>
            <a:pPr algn="just">
              <a:spcAft>
                <a:spcPts val="600"/>
              </a:spcAft>
            </a:pPr>
            <a:endParaRPr lang="en-GB" sz="2000" dirty="0">
              <a:latin typeface="Bookman Old Style" charset="0"/>
              <a:ea typeface="Bookman Old Style" charset="0"/>
              <a:cs typeface="Bookman Old Style" charset="0"/>
            </a:endParaRPr>
          </a:p>
          <a:p>
            <a:pPr algn="just">
              <a:spcAft>
                <a:spcPts val="600"/>
              </a:spcAft>
            </a:pPr>
            <a:r>
              <a:rPr lang="en-GB" sz="2000" dirty="0" smtClean="0">
                <a:latin typeface="Bookman Old Style" charset="0"/>
                <a:ea typeface="Bookman Old Style" charset="0"/>
                <a:cs typeface="Bookman Old Style" charset="0"/>
              </a:rPr>
              <a:t>Overview based on interviews by </a:t>
            </a:r>
            <a:r>
              <a:rPr lang="en-GB" sz="2000" dirty="0" err="1" smtClean="0">
                <a:latin typeface="Bookman Old Style" charset="0"/>
                <a:ea typeface="Bookman Old Style" charset="0"/>
                <a:cs typeface="Bookman Old Style" charset="0"/>
              </a:rPr>
              <a:t>Davier</a:t>
            </a:r>
            <a:r>
              <a:rPr lang="en-GB" sz="2000" dirty="0" smtClean="0">
                <a:latin typeface="Bookman Old Style" charset="0"/>
                <a:ea typeface="Bookman Old Style" charset="0"/>
                <a:cs typeface="Bookman Old Style" charset="0"/>
              </a:rPr>
              <a:t> at the AFP office in Geneva</a:t>
            </a:r>
          </a:p>
          <a:p>
            <a:pPr marL="800100" lvl="1" indent="-342900" algn="just">
              <a:spcAft>
                <a:spcPts val="600"/>
              </a:spcAft>
              <a:buFont typeface="Wingdings" charset="2"/>
              <a:buChar char="§"/>
            </a:pPr>
            <a:r>
              <a:rPr lang="en-GB" sz="2000" dirty="0" smtClean="0">
                <a:latin typeface="Bookman Old Style" charset="0"/>
                <a:ea typeface="Bookman Old Style" charset="0"/>
                <a:cs typeface="Bookman Old Style" charset="0"/>
              </a:rPr>
              <a:t>Speed is of utmost importance</a:t>
            </a:r>
          </a:p>
          <a:p>
            <a:pPr marL="800100" lvl="1" indent="-342900" algn="just">
              <a:spcAft>
                <a:spcPts val="600"/>
              </a:spcAft>
              <a:buFont typeface="Wingdings" charset="2"/>
              <a:buChar char="§"/>
            </a:pPr>
            <a:r>
              <a:rPr lang="en-GB" sz="2000" dirty="0" smtClean="0">
                <a:latin typeface="Bookman Old Style" charset="0"/>
                <a:ea typeface="Bookman Old Style" charset="0"/>
                <a:cs typeface="Bookman Old Style" charset="0"/>
              </a:rPr>
              <a:t>Multilingualism (mother tongue of staff and exchanges)</a:t>
            </a:r>
          </a:p>
          <a:p>
            <a:pPr marL="800100" lvl="1" indent="-342900" algn="just">
              <a:spcAft>
                <a:spcPts val="600"/>
              </a:spcAft>
              <a:buFont typeface="Wingdings" charset="2"/>
              <a:buChar char="§"/>
            </a:pPr>
            <a:r>
              <a:rPr lang="en-GB" sz="2000" dirty="0" smtClean="0">
                <a:latin typeface="Bookman Old Style" charset="0"/>
                <a:ea typeface="Bookman Old Style" charset="0"/>
                <a:cs typeface="Bookman Old Style" charset="0"/>
              </a:rPr>
              <a:t>French is commonly used for intern communication (AFP)</a:t>
            </a:r>
          </a:p>
          <a:p>
            <a:pPr marL="800100" lvl="1" indent="-342900" algn="just">
              <a:spcAft>
                <a:spcPts val="600"/>
              </a:spcAft>
              <a:buFont typeface="Wingdings" charset="2"/>
              <a:buChar char="§"/>
            </a:pPr>
            <a:r>
              <a:rPr lang="en-GB" sz="2000" dirty="0" smtClean="0">
                <a:latin typeface="Bookman Old Style" charset="0"/>
                <a:ea typeface="Bookman Old Style" charset="0"/>
                <a:cs typeface="Bookman Old Style" charset="0"/>
              </a:rPr>
              <a:t>Dispatches are often written before the speech or any relevant text has been translated</a:t>
            </a:r>
          </a:p>
          <a:p>
            <a:pPr marL="800100" lvl="1" indent="-342900" algn="just">
              <a:spcAft>
                <a:spcPts val="600"/>
              </a:spcAft>
              <a:buFont typeface="Wingdings" charset="2"/>
              <a:buChar char="§"/>
            </a:pPr>
            <a:r>
              <a:rPr lang="en-GB" sz="2000" dirty="0" smtClean="0">
                <a:latin typeface="Bookman Old Style" charset="0"/>
                <a:ea typeface="Bookman Old Style" charset="0"/>
                <a:cs typeface="Bookman Old Style" charset="0"/>
              </a:rPr>
              <a:t>Journalists are expected to be “natural translators” (G. </a:t>
            </a:r>
            <a:r>
              <a:rPr lang="en-GB" sz="2000" dirty="0" err="1" smtClean="0">
                <a:latin typeface="Bookman Old Style" charset="0"/>
                <a:ea typeface="Bookman Old Style" charset="0"/>
                <a:cs typeface="Bookman Old Style" charset="0"/>
              </a:rPr>
              <a:t>Toury</a:t>
            </a:r>
            <a:r>
              <a:rPr lang="en-GB" sz="2000" dirty="0" smtClean="0">
                <a:latin typeface="Bookman Old Style" charset="0"/>
                <a:ea typeface="Bookman Old Style" charset="0"/>
                <a:cs typeface="Bookman Old Style" charset="0"/>
              </a:rPr>
              <a:t>)</a:t>
            </a:r>
          </a:p>
        </p:txBody>
      </p:sp>
      <p:sp>
        <p:nvSpPr>
          <p:cNvPr id="8" name="ZoneTexte 7"/>
          <p:cNvSpPr txBox="1"/>
          <p:nvPr/>
        </p:nvSpPr>
        <p:spPr>
          <a:xfrm>
            <a:off x="838200" y="5074175"/>
            <a:ext cx="10894454" cy="400110"/>
          </a:xfrm>
          <a:prstGeom prst="rect">
            <a:avLst/>
          </a:prstGeom>
          <a:noFill/>
        </p:spPr>
        <p:txBody>
          <a:bodyPr wrap="square" rtlCol="0">
            <a:spAutoFit/>
          </a:bodyPr>
          <a:lstStyle/>
          <a:p>
            <a:pPr algn="just">
              <a:spcAft>
                <a:spcPts val="600"/>
              </a:spcAft>
            </a:pPr>
            <a:r>
              <a:rPr lang="en-GB" sz="2000" dirty="0" smtClean="0">
                <a:latin typeface="Bookman Old Style" charset="0"/>
                <a:ea typeface="Bookman Old Style" charset="0"/>
                <a:cs typeface="Bookman Old Style" charset="0"/>
              </a:rPr>
              <a:t>Translation standards are not mentioned in the news agencies</a:t>
            </a:r>
            <a:r>
              <a:rPr lang="en-GB" sz="2000" smtClean="0">
                <a:latin typeface="Bookman Old Style" charset="0"/>
                <a:ea typeface="Bookman Old Style" charset="0"/>
                <a:cs typeface="Bookman Old Style" charset="0"/>
              </a:rPr>
              <a:t>’ guidelines</a:t>
            </a:r>
            <a:endParaRPr lang="en-GB" sz="2000" dirty="0" smtClean="0">
              <a:latin typeface="Bookman Old Style" charset="0"/>
              <a:ea typeface="Bookman Old Style" charset="0"/>
              <a:cs typeface="Bookman Old Style" charset="0"/>
            </a:endParaRPr>
          </a:p>
        </p:txBody>
      </p:sp>
    </p:spTree>
    <p:extLst>
      <p:ext uri="{BB962C8B-B14F-4D97-AF65-F5344CB8AC3E}">
        <p14:creationId xmlns:p14="http://schemas.microsoft.com/office/powerpoint/2010/main" val="11550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checkerboard(across)">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checkerboard(across)">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checkerboard(across)">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checkerboard(across)">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checkerboard(across)">
                                      <p:cBhvr>
                                        <p:cTn id="4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8"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Translation in the press</a:t>
            </a:r>
            <a:endParaRPr lang="en-GB" sz="3600" dirty="0">
              <a:latin typeface="Bookman Old Style" charset="0"/>
              <a:ea typeface="Bookman Old Style" charset="0"/>
              <a:cs typeface="Bookman Old Style" charset="0"/>
            </a:endParaRPr>
          </a:p>
        </p:txBody>
      </p:sp>
      <p:sp>
        <p:nvSpPr>
          <p:cNvPr id="5" name="ZoneTexte 4"/>
          <p:cNvSpPr txBox="1"/>
          <p:nvPr/>
        </p:nvSpPr>
        <p:spPr>
          <a:xfrm>
            <a:off x="489397" y="1204454"/>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sp>
        <p:nvSpPr>
          <p:cNvPr id="6" name="ZoneTexte 5"/>
          <p:cNvSpPr txBox="1"/>
          <p:nvPr/>
        </p:nvSpPr>
        <p:spPr>
          <a:xfrm>
            <a:off x="489397" y="1836466"/>
            <a:ext cx="11142309" cy="4785926"/>
          </a:xfrm>
          <a:prstGeom prst="rect">
            <a:avLst/>
          </a:prstGeom>
          <a:noFill/>
        </p:spPr>
        <p:txBody>
          <a:bodyPr wrap="square" rtlCol="0">
            <a:spAutoFit/>
          </a:bodyPr>
          <a:lstStyle/>
          <a:p>
            <a:pPr algn="just">
              <a:spcAft>
                <a:spcPts val="600"/>
              </a:spcAft>
            </a:pPr>
            <a:r>
              <a:rPr lang="en-GB" sz="2000" dirty="0" smtClean="0">
                <a:latin typeface="Bookman Old Style" charset="0"/>
                <a:ea typeface="Bookman Old Style" charset="0"/>
                <a:cs typeface="Bookman Old Style" charset="0"/>
              </a:rPr>
              <a:t>Context:</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Nakba Day coincides with Independence Day of Israel (14th May 1948)</a:t>
            </a:r>
            <a:endParaRPr lang="en-GB" sz="2000" dirty="0">
              <a:latin typeface="Bookman Old Style" charset="0"/>
              <a:ea typeface="Bookman Old Style" charset="0"/>
              <a:cs typeface="Bookman Old Style" charset="0"/>
            </a:endParaRP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2 </a:t>
            </a:r>
            <a:r>
              <a:rPr lang="en-GB" sz="2000" dirty="0">
                <a:latin typeface="Bookman Old Style" charset="0"/>
                <a:ea typeface="Bookman Old Style" charset="0"/>
                <a:cs typeface="Bookman Old Style" charset="0"/>
              </a:rPr>
              <a:t>Palestinian teens killed by Israeli Forces in </a:t>
            </a:r>
            <a:r>
              <a:rPr lang="en-GB" sz="2000" dirty="0" err="1">
                <a:latin typeface="Bookman Old Style" charset="0"/>
                <a:ea typeface="Bookman Old Style" charset="0"/>
                <a:cs typeface="Bookman Old Style" charset="0"/>
              </a:rPr>
              <a:t>Beitunia</a:t>
            </a:r>
            <a:r>
              <a:rPr lang="en-GB" sz="2000" dirty="0">
                <a:latin typeface="Bookman Old Style" charset="0"/>
                <a:ea typeface="Bookman Old Style" charset="0"/>
                <a:cs typeface="Bookman Old Style" charset="0"/>
              </a:rPr>
              <a:t> (WB), in front of </a:t>
            </a:r>
            <a:r>
              <a:rPr lang="en-GB" sz="2000" dirty="0" err="1">
                <a:latin typeface="Bookman Old Style" charset="0"/>
                <a:ea typeface="Bookman Old Style" charset="0"/>
                <a:cs typeface="Bookman Old Style" charset="0"/>
              </a:rPr>
              <a:t>Ofer</a:t>
            </a:r>
            <a:r>
              <a:rPr lang="en-GB" sz="2000" dirty="0">
                <a:latin typeface="Bookman Old Style" charset="0"/>
                <a:ea typeface="Bookman Old Style" charset="0"/>
                <a:cs typeface="Bookman Old Style" charset="0"/>
              </a:rPr>
              <a:t> </a:t>
            </a:r>
            <a:r>
              <a:rPr lang="en-GB" sz="2000" dirty="0" smtClean="0">
                <a:latin typeface="Bookman Old Style" charset="0"/>
                <a:ea typeface="Bookman Old Style" charset="0"/>
                <a:cs typeface="Bookman Old Style" charset="0"/>
              </a:rPr>
              <a:t>Prison during a </a:t>
            </a:r>
            <a:r>
              <a:rPr lang="en-GB" sz="2000" dirty="0" err="1" smtClean="0">
                <a:latin typeface="Bookman Old Style" charset="0"/>
                <a:ea typeface="Bookman Old Style" charset="0"/>
                <a:cs typeface="Bookman Old Style" charset="0"/>
              </a:rPr>
              <a:t>demonstation</a:t>
            </a:r>
            <a:endParaRPr lang="en-GB" sz="2000" dirty="0" smtClean="0">
              <a:latin typeface="Bookman Old Style" charset="0"/>
              <a:ea typeface="Bookman Old Style" charset="0"/>
              <a:cs typeface="Bookman Old Style" charset="0"/>
            </a:endParaRP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They were throwing stones at soldiers and were shot</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The Israeli Ministry of Defence denied firing</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On 15th June, 3 Israeli teenagers kidnapped and their corpse were found on 30th  June</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Hamas has been held responsible by Israel</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As a consequence, Israel started military operations on the Gaza Strip (airstrikes, ground operations)</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Rockets were fired from Gaza </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After several difficult negotiations, an agreement could eventually be found</a:t>
            </a:r>
          </a:p>
        </p:txBody>
      </p:sp>
    </p:spTree>
    <p:extLst>
      <p:ext uri="{BB962C8B-B14F-4D97-AF65-F5344CB8AC3E}">
        <p14:creationId xmlns:p14="http://schemas.microsoft.com/office/powerpoint/2010/main" val="21220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checkerboard(across)">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checkerboard(across)">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checkerboard(across)">
                                      <p:cBhvr>
                                        <p:cTn id="5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56632" y="505207"/>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sp>
        <p:nvSpPr>
          <p:cNvPr id="6" name="ZoneTexte 5"/>
          <p:cNvSpPr txBox="1"/>
          <p:nvPr/>
        </p:nvSpPr>
        <p:spPr>
          <a:xfrm>
            <a:off x="556632" y="1137219"/>
            <a:ext cx="11142309" cy="1092607"/>
          </a:xfrm>
          <a:prstGeom prst="rect">
            <a:avLst/>
          </a:prstGeom>
          <a:noFill/>
        </p:spPr>
        <p:txBody>
          <a:bodyPr wrap="square" rtlCol="0">
            <a:spAutoFit/>
          </a:bodyPr>
          <a:lstStyle/>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In the midst of the conflict</a:t>
            </a:r>
          </a:p>
          <a:p>
            <a:pPr marL="342900" indent="-342900" algn="just">
              <a:spcAft>
                <a:spcPts val="600"/>
              </a:spcAft>
              <a:buFont typeface="Wingdings" charset="2"/>
              <a:buChar char="§"/>
            </a:pPr>
            <a:r>
              <a:rPr lang="en-GB" sz="2000" dirty="0" smtClean="0">
                <a:latin typeface="Bookman Old Style" charset="0"/>
                <a:ea typeface="Bookman Old Style" charset="0"/>
                <a:cs typeface="Bookman Old Style" charset="0"/>
              </a:rPr>
              <a:t>Made by Herman van Rompuy (President of the European Council from Jan. 2010 to Dec. 2014)</a:t>
            </a:r>
          </a:p>
        </p:txBody>
      </p:sp>
    </p:spTree>
    <p:extLst>
      <p:ext uri="{BB962C8B-B14F-4D97-AF65-F5344CB8AC3E}">
        <p14:creationId xmlns:p14="http://schemas.microsoft.com/office/powerpoint/2010/main" val="19528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heckerboard(across)">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checkerboard(across)">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19100" y="343843"/>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sp>
        <p:nvSpPr>
          <p:cNvPr id="7" name="Rectangle 6"/>
          <p:cNvSpPr/>
          <p:nvPr/>
        </p:nvSpPr>
        <p:spPr>
          <a:xfrm>
            <a:off x="1830063" y="1073379"/>
            <a:ext cx="10078571" cy="5460790"/>
          </a:xfrm>
          <a:prstGeom prst="rect">
            <a:avLst/>
          </a:prstGeom>
        </p:spPr>
        <p:txBody>
          <a:bodyPr wrap="square">
            <a:spAutoFit/>
          </a:bodyPr>
          <a:lstStyle/>
          <a:p>
            <a:pPr marR="179705" algn="just">
              <a:lnSpc>
                <a:spcPct val="114000"/>
              </a:lnSpc>
            </a:pPr>
            <a:r>
              <a:rPr lang="en-GB" dirty="0">
                <a:latin typeface="Arial" charset="0"/>
                <a:ea typeface="Arial" charset="0"/>
                <a:cs typeface="Arial" charset="0"/>
              </a:rPr>
              <a:t>Gaza has been suffering from intolerable violence for more than three weeks already. We deplore the terrible loss of lives, including innocent women and children. Many have been injured, property and livelihoods have been destroyed. This needs to stop immediately. We strongly condemn continued rocket fire over Israel. It constitutes an unacceptable threat to its citizens. Israel has the right to live in peace in its recognised borders. Legitimate defence needs to maintain proportionality. We have all seen these cycles in the past and we know that there are limits regarding what military operations can achieve. Only a negotiated solution, based on two States, living side by side and respectful of each other, will bring lasting peace. The bloodshed needs to stop. Today we join our voice to those of the Secretary General of the United Nations and other international leaders that are calling on both sides to put an end to hostilities. We are ready to support actively negotiations, confidence building measures, reconstruction and reconciliation efforts. No more lives should be wasted. Palestinian and Israeli leaders need to exercise courage by putting an end to this senseless violence. They also need to exercise courage and wisdom to move beyond these cycles of violence and advance towards arrangements that will ensure peaceful and dignified coexistence, based on mutual respect. </a:t>
            </a:r>
            <a:endParaRPr lang="en-GB" dirty="0" smtClean="0">
              <a:latin typeface="Arial" charset="0"/>
              <a:ea typeface="Arial" charset="0"/>
              <a:cs typeface="Arial" charset="0"/>
            </a:endParaRPr>
          </a:p>
          <a:p>
            <a:pPr marR="179705" algn="just">
              <a:lnSpc>
                <a:spcPct val="114000"/>
              </a:lnSpc>
            </a:pPr>
            <a:endParaRPr lang="fr-FR" dirty="0">
              <a:latin typeface="Arial" charset="0"/>
              <a:ea typeface="Arial" charset="0"/>
              <a:cs typeface="Arial" charset="0"/>
            </a:endParaRPr>
          </a:p>
          <a:p>
            <a:pPr marR="179705" algn="just">
              <a:lnSpc>
                <a:spcPct val="114000"/>
              </a:lnSpc>
            </a:pPr>
            <a:r>
              <a:rPr lang="en-GB" dirty="0">
                <a:latin typeface="Arial" charset="0"/>
                <a:ea typeface="Arial" charset="0"/>
                <a:cs typeface="Arial" charset="0"/>
              </a:rPr>
              <a:t>(Source: European Commission </a:t>
            </a:r>
            <a:r>
              <a:rPr lang="en-GB" dirty="0" smtClean="0">
                <a:latin typeface="Arial" charset="0"/>
                <a:ea typeface="Arial" charset="0"/>
                <a:cs typeface="Arial" charset="0"/>
              </a:rPr>
              <a:t>Statement 14/247</a:t>
            </a:r>
            <a:r>
              <a:rPr lang="en-GB" dirty="0">
                <a:latin typeface="Arial" charset="0"/>
                <a:ea typeface="Arial" charset="0"/>
                <a:cs typeface="Arial" charset="0"/>
              </a:rPr>
              <a:t>, 3 August 2014)</a:t>
            </a:r>
            <a:endParaRPr lang="fr-FR" dirty="0">
              <a:effectLst/>
              <a:latin typeface="Arial" charset="0"/>
              <a:ea typeface="Arial" charset="0"/>
              <a:cs typeface="Arial" charset="0"/>
            </a:endParaRPr>
          </a:p>
        </p:txBody>
      </p:sp>
      <p:sp>
        <p:nvSpPr>
          <p:cNvPr id="10" name="Rectangle 9"/>
          <p:cNvSpPr/>
          <p:nvPr/>
        </p:nvSpPr>
        <p:spPr>
          <a:xfrm>
            <a:off x="419100" y="1073379"/>
            <a:ext cx="1410963" cy="3770263"/>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GB" sz="239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ookman Old Style" charset="0"/>
                <a:ea typeface="Bookman Old Style" charset="0"/>
                <a:cs typeface="Bookman Old Style" charset="0"/>
              </a:rPr>
              <a:t>“</a:t>
            </a:r>
            <a:endParaRPr lang="fr-FR" sz="239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1583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19100" y="343843"/>
            <a:ext cx="10864403" cy="400110"/>
          </a:xfrm>
          <a:prstGeom prst="rect">
            <a:avLst/>
          </a:prstGeom>
          <a:noFill/>
        </p:spPr>
        <p:txBody>
          <a:bodyPr wrap="square" lIns="90000"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sp>
        <p:nvSpPr>
          <p:cNvPr id="7" name="Rectangle 6"/>
          <p:cNvSpPr/>
          <p:nvPr/>
        </p:nvSpPr>
        <p:spPr>
          <a:xfrm>
            <a:off x="1830063" y="1073378"/>
            <a:ext cx="10078571" cy="5460790"/>
          </a:xfrm>
          <a:prstGeom prst="rect">
            <a:avLst/>
          </a:prstGeom>
        </p:spPr>
        <p:txBody>
          <a:bodyPr wrap="square">
            <a:spAutoFit/>
          </a:bodyPr>
          <a:lstStyle/>
          <a:p>
            <a:pPr marL="340" marR="179705" algn="just">
              <a:lnSpc>
                <a:spcPct val="114000"/>
              </a:lnSpc>
            </a:pPr>
            <a:r>
              <a:rPr lang="en-GB" dirty="0">
                <a:solidFill>
                  <a:srgbClr val="0070C0"/>
                </a:solidFill>
                <a:latin typeface="Arial" charset="0"/>
                <a:ea typeface="Arial" charset="0"/>
                <a:cs typeface="Arial" charset="0"/>
              </a:rPr>
              <a:t>Gaza has been suffering from intolerable violence for more than three weeks already. We deplore the terrible loss of lives, including innocent women and children. </a:t>
            </a:r>
            <a:r>
              <a:rPr lang="en-GB" dirty="0">
                <a:latin typeface="Arial" charset="0"/>
                <a:ea typeface="Arial" charset="0"/>
                <a:cs typeface="Arial" charset="0"/>
              </a:rPr>
              <a:t>Many have been injured, property and livelihoods have been destroyed. </a:t>
            </a:r>
            <a:r>
              <a:rPr lang="en-GB" dirty="0">
                <a:solidFill>
                  <a:srgbClr val="0070C0"/>
                </a:solidFill>
                <a:latin typeface="Arial" charset="0"/>
                <a:ea typeface="Arial" charset="0"/>
                <a:cs typeface="Arial" charset="0"/>
              </a:rPr>
              <a:t>This needs to stop immediately. We strongly condemn continued rocket fire over Israel. It constitutes an unacceptable threat to its citizens. </a:t>
            </a:r>
            <a:r>
              <a:rPr lang="en-GB" dirty="0">
                <a:latin typeface="Arial" charset="0"/>
                <a:ea typeface="Arial" charset="0"/>
                <a:cs typeface="Arial" charset="0"/>
              </a:rPr>
              <a:t>Israel has the right to live in peace in its recognised borders. </a:t>
            </a:r>
            <a:r>
              <a:rPr lang="en-GB" dirty="0">
                <a:solidFill>
                  <a:srgbClr val="0070C0"/>
                </a:solidFill>
                <a:latin typeface="Arial" charset="0"/>
                <a:ea typeface="Arial" charset="0"/>
                <a:cs typeface="Arial" charset="0"/>
              </a:rPr>
              <a:t>Legitimate defence needs to maintain proportionality.</a:t>
            </a:r>
            <a:r>
              <a:rPr lang="en-GB" dirty="0">
                <a:latin typeface="Arial" charset="0"/>
                <a:ea typeface="Arial" charset="0"/>
                <a:cs typeface="Arial" charset="0"/>
              </a:rPr>
              <a:t> We have all seen these cycles in the past and </a:t>
            </a:r>
            <a:r>
              <a:rPr lang="en-GB" dirty="0">
                <a:solidFill>
                  <a:srgbClr val="0070C0"/>
                </a:solidFill>
                <a:latin typeface="Arial" charset="0"/>
                <a:ea typeface="Arial" charset="0"/>
                <a:cs typeface="Arial" charset="0"/>
              </a:rPr>
              <a:t>we know that there are limits regarding what military operations can achieve.</a:t>
            </a:r>
            <a:r>
              <a:rPr lang="en-GB" dirty="0">
                <a:latin typeface="Arial" charset="0"/>
                <a:ea typeface="Arial" charset="0"/>
                <a:cs typeface="Arial" charset="0"/>
              </a:rPr>
              <a:t> </a:t>
            </a:r>
            <a:r>
              <a:rPr lang="en-GB" dirty="0">
                <a:solidFill>
                  <a:srgbClr val="0070C0"/>
                </a:solidFill>
                <a:latin typeface="Arial" charset="0"/>
                <a:ea typeface="Arial" charset="0"/>
                <a:cs typeface="Arial" charset="0"/>
              </a:rPr>
              <a:t>Only a negotiated solution, based on two States, living side by side and respectful of each other, will bring lasting peace.</a:t>
            </a:r>
            <a:r>
              <a:rPr lang="en-GB" dirty="0">
                <a:latin typeface="Arial" charset="0"/>
                <a:ea typeface="Arial" charset="0"/>
                <a:cs typeface="Arial" charset="0"/>
              </a:rPr>
              <a:t> </a:t>
            </a:r>
            <a:r>
              <a:rPr lang="en-GB" dirty="0">
                <a:solidFill>
                  <a:srgbClr val="00B050"/>
                </a:solidFill>
                <a:latin typeface="Arial" charset="0"/>
                <a:ea typeface="Arial" charset="0"/>
                <a:cs typeface="Arial" charset="0"/>
              </a:rPr>
              <a:t>The bloodshed needs to stop</a:t>
            </a:r>
            <a:r>
              <a:rPr lang="en-GB" dirty="0">
                <a:solidFill>
                  <a:srgbClr val="595959"/>
                </a:solidFill>
                <a:latin typeface="Arial" charset="0"/>
                <a:ea typeface="Arial" charset="0"/>
                <a:cs typeface="Arial" charset="0"/>
              </a:rPr>
              <a:t>. </a:t>
            </a:r>
            <a:r>
              <a:rPr lang="en-GB" dirty="0">
                <a:solidFill>
                  <a:srgbClr val="00B050"/>
                </a:solidFill>
                <a:latin typeface="Arial" charset="0"/>
                <a:ea typeface="Arial" charset="0"/>
                <a:cs typeface="Arial" charset="0"/>
              </a:rPr>
              <a:t>Today we join our voice to those of the Secretary General of the United Nations and other international leaders that are calling on both sides to put an end to hostilities</a:t>
            </a:r>
            <a:r>
              <a:rPr lang="en-GB" dirty="0">
                <a:solidFill>
                  <a:srgbClr val="595959"/>
                </a:solidFill>
                <a:latin typeface="Arial" charset="0"/>
                <a:ea typeface="Arial" charset="0"/>
                <a:cs typeface="Arial" charset="0"/>
              </a:rPr>
              <a:t>. </a:t>
            </a:r>
            <a:r>
              <a:rPr lang="en-GB" dirty="0">
                <a:solidFill>
                  <a:srgbClr val="00B050"/>
                </a:solidFill>
                <a:latin typeface="Arial" charset="0"/>
                <a:ea typeface="Arial" charset="0"/>
                <a:cs typeface="Arial" charset="0"/>
              </a:rPr>
              <a:t>We are ready to support actively negotiations</a:t>
            </a:r>
            <a:r>
              <a:rPr lang="en-GB" dirty="0">
                <a:solidFill>
                  <a:srgbClr val="595959"/>
                </a:solidFill>
                <a:latin typeface="Arial" charset="0"/>
                <a:ea typeface="Arial" charset="0"/>
                <a:cs typeface="Arial" charset="0"/>
              </a:rPr>
              <a:t>, </a:t>
            </a:r>
            <a:r>
              <a:rPr lang="en-GB" dirty="0">
                <a:latin typeface="Arial" charset="0"/>
                <a:ea typeface="Arial" charset="0"/>
                <a:cs typeface="Arial" charset="0"/>
              </a:rPr>
              <a:t>confidence building measures, reconstruction and reconciliation efforts. No more lives should be wasted. </a:t>
            </a:r>
            <a:r>
              <a:rPr lang="en-GB" dirty="0">
                <a:solidFill>
                  <a:srgbClr val="00B050"/>
                </a:solidFill>
                <a:latin typeface="Arial" charset="0"/>
                <a:ea typeface="Arial" charset="0"/>
                <a:cs typeface="Arial" charset="0"/>
              </a:rPr>
              <a:t>Palestinian and Israeli leaders need to exercise courage by putting an end to this senseless violence</a:t>
            </a:r>
            <a:r>
              <a:rPr lang="en-GB" dirty="0">
                <a:solidFill>
                  <a:srgbClr val="595959"/>
                </a:solidFill>
                <a:latin typeface="Arial" charset="0"/>
                <a:ea typeface="Arial" charset="0"/>
                <a:cs typeface="Arial" charset="0"/>
              </a:rPr>
              <a:t>. </a:t>
            </a:r>
            <a:r>
              <a:rPr lang="en-GB" dirty="0">
                <a:latin typeface="Arial" charset="0"/>
                <a:ea typeface="Arial" charset="0"/>
                <a:cs typeface="Arial" charset="0"/>
              </a:rPr>
              <a:t>They also need to exercise courage and wisdom to move beyond these cycles of violence and advance towards arrangements that will ensure peaceful and dignified coexistence, based on mutual respect. </a:t>
            </a:r>
            <a:endParaRPr lang="en-GB" dirty="0" smtClean="0">
              <a:latin typeface="Arial" charset="0"/>
              <a:ea typeface="Arial" charset="0"/>
              <a:cs typeface="Arial" charset="0"/>
            </a:endParaRPr>
          </a:p>
          <a:p>
            <a:pPr marL="340" marR="179705" algn="just">
              <a:lnSpc>
                <a:spcPct val="114000"/>
              </a:lnSpc>
            </a:pPr>
            <a:endParaRPr lang="fr-FR" dirty="0">
              <a:latin typeface="Arial" charset="0"/>
              <a:ea typeface="Arial" charset="0"/>
              <a:cs typeface="Arial" charset="0"/>
            </a:endParaRPr>
          </a:p>
          <a:p>
            <a:pPr marL="340" marR="179705" algn="just">
              <a:lnSpc>
                <a:spcPct val="114000"/>
              </a:lnSpc>
            </a:pPr>
            <a:r>
              <a:rPr lang="en-GB" dirty="0">
                <a:latin typeface="Arial" charset="0"/>
                <a:ea typeface="Arial" charset="0"/>
                <a:cs typeface="Arial" charset="0"/>
              </a:rPr>
              <a:t>(Source: European Commission </a:t>
            </a:r>
            <a:r>
              <a:rPr lang="en-GB" dirty="0" smtClean="0">
                <a:latin typeface="Arial" charset="0"/>
                <a:ea typeface="Arial" charset="0"/>
                <a:cs typeface="Arial" charset="0"/>
              </a:rPr>
              <a:t>Statement 14/247</a:t>
            </a:r>
            <a:r>
              <a:rPr lang="en-GB" dirty="0">
                <a:latin typeface="Arial" charset="0"/>
                <a:ea typeface="Arial" charset="0"/>
                <a:cs typeface="Arial" charset="0"/>
              </a:rPr>
              <a:t>, 3 August 2014)</a:t>
            </a:r>
            <a:endParaRPr lang="fr-FR" dirty="0">
              <a:effectLst/>
              <a:latin typeface="Arial" charset="0"/>
              <a:ea typeface="Arial" charset="0"/>
              <a:cs typeface="Arial" charset="0"/>
            </a:endParaRPr>
          </a:p>
        </p:txBody>
      </p:sp>
      <p:sp>
        <p:nvSpPr>
          <p:cNvPr id="10" name="Rectangle 9"/>
          <p:cNvSpPr/>
          <p:nvPr/>
        </p:nvSpPr>
        <p:spPr>
          <a:xfrm>
            <a:off x="419100" y="1073378"/>
            <a:ext cx="1410963" cy="3770263"/>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GB" sz="239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ookman Old Style" charset="0"/>
                <a:ea typeface="Bookman Old Style" charset="0"/>
                <a:cs typeface="Bookman Old Style" charset="0"/>
              </a:rPr>
              <a:t>“</a:t>
            </a:r>
            <a:endParaRPr lang="fr-FR" sz="239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endParaRPr>
          </a:p>
        </p:txBody>
      </p:sp>
      <p:sp>
        <p:nvSpPr>
          <p:cNvPr id="2" name="ZoneTexte 1"/>
          <p:cNvSpPr txBox="1"/>
          <p:nvPr/>
        </p:nvSpPr>
        <p:spPr>
          <a:xfrm>
            <a:off x="121024" y="3803773"/>
            <a:ext cx="1709039" cy="1815882"/>
          </a:xfrm>
          <a:prstGeom prst="rect">
            <a:avLst/>
          </a:prstGeom>
          <a:noFill/>
        </p:spPr>
        <p:txBody>
          <a:bodyPr wrap="square" rtlCol="0">
            <a:spAutoFit/>
          </a:bodyPr>
          <a:lstStyle/>
          <a:p>
            <a:pPr>
              <a:tabLst>
                <a:tab pos="306388" algn="l"/>
              </a:tabLst>
            </a:pPr>
            <a:r>
              <a:rPr lang="fr-FR" dirty="0" smtClean="0">
                <a:solidFill>
                  <a:srgbClr val="0070C0"/>
                </a:solidFill>
                <a:latin typeface="Bookman Old Style" charset="0"/>
                <a:ea typeface="Bookman Old Style" charset="0"/>
                <a:cs typeface="Bookman Old Style" charset="0"/>
              </a:rPr>
              <a:t> </a:t>
            </a:r>
            <a:r>
              <a:rPr lang="fr-FR" i="1" dirty="0" smtClean="0">
                <a:latin typeface="Bookman Old Style" charset="0"/>
                <a:ea typeface="Bookman Old Style" charset="0"/>
                <a:cs typeface="Bookman Old Style" charset="0"/>
              </a:rPr>
              <a:t>Le Monde 	</a:t>
            </a:r>
            <a:r>
              <a:rPr lang="fr-FR" dirty="0" smtClean="0">
                <a:latin typeface="Bookman Old Style" charset="0"/>
                <a:ea typeface="Bookman Old Style" charset="0"/>
                <a:cs typeface="Bookman Old Style" charset="0"/>
              </a:rPr>
              <a:t>&amp;</a:t>
            </a:r>
            <a:r>
              <a:rPr lang="fr-FR" i="1" dirty="0" smtClean="0">
                <a:latin typeface="Bookman Old Style" charset="0"/>
                <a:ea typeface="Bookman Old Style" charset="0"/>
                <a:cs typeface="Bookman Old Style" charset="0"/>
              </a:rPr>
              <a:t> Al-</a:t>
            </a:r>
            <a:r>
              <a:rPr lang="fr-FR" i="1" dirty="0" err="1" smtClean="0">
                <a:latin typeface="Bookman Old Style" charset="0"/>
                <a:ea typeface="Bookman Old Style" charset="0"/>
                <a:cs typeface="Bookman Old Style" charset="0"/>
              </a:rPr>
              <a:t>Quds</a:t>
            </a:r>
            <a:endParaRPr lang="fr-FR" i="1" dirty="0" smtClean="0">
              <a:latin typeface="Bookman Old Style" charset="0"/>
              <a:ea typeface="Bookman Old Style" charset="0"/>
              <a:cs typeface="Bookman Old Style" charset="0"/>
            </a:endParaRPr>
          </a:p>
          <a:p>
            <a:pPr>
              <a:tabLst>
                <a:tab pos="306388" algn="l"/>
              </a:tabLst>
            </a:pPr>
            <a:endParaRPr lang="fr-FR" sz="2000" i="1" dirty="0">
              <a:solidFill>
                <a:srgbClr val="0070C0"/>
              </a:solidFill>
              <a:latin typeface="Bookman Old Style" charset="0"/>
              <a:ea typeface="Bookman Old Style" charset="0"/>
              <a:cs typeface="Bookman Old Style" charset="0"/>
            </a:endParaRPr>
          </a:p>
          <a:p>
            <a:pPr lvl="0">
              <a:tabLst>
                <a:tab pos="306388" algn="l"/>
              </a:tabLst>
            </a:pPr>
            <a:r>
              <a:rPr lang="fr-FR" dirty="0">
                <a:solidFill>
                  <a:srgbClr val="00B050"/>
                </a:solidFill>
                <a:latin typeface="Bookman Old Style" charset="0"/>
                <a:ea typeface="Bookman Old Style" charset="0"/>
                <a:cs typeface="Bookman Old Style" charset="0"/>
              </a:rPr>
              <a:t></a:t>
            </a:r>
            <a:r>
              <a:rPr lang="fr-FR" dirty="0">
                <a:solidFill>
                  <a:srgbClr val="0070C0"/>
                </a:solidFill>
                <a:latin typeface="Bookman Old Style" charset="0"/>
                <a:ea typeface="Bookman Old Style" charset="0"/>
                <a:cs typeface="Bookman Old Style" charset="0"/>
              </a:rPr>
              <a:t> </a:t>
            </a:r>
            <a:r>
              <a:rPr lang="fr-FR" i="1" dirty="0" smtClean="0">
                <a:solidFill>
                  <a:prstClr val="black"/>
                </a:solidFill>
                <a:latin typeface="Bookman Old Style" charset="0"/>
                <a:ea typeface="Bookman Old Style" charset="0"/>
                <a:cs typeface="Bookman Old Style" charset="0"/>
              </a:rPr>
              <a:t>Al-</a:t>
            </a:r>
            <a:r>
              <a:rPr lang="fr-FR" i="1" dirty="0" err="1" smtClean="0">
                <a:solidFill>
                  <a:prstClr val="black"/>
                </a:solidFill>
                <a:latin typeface="Bookman Old Style" charset="0"/>
                <a:ea typeface="Bookman Old Style" charset="0"/>
                <a:cs typeface="Bookman Old Style" charset="0"/>
              </a:rPr>
              <a:t>Quds</a:t>
            </a:r>
            <a:r>
              <a:rPr lang="fr-FR" i="1" dirty="0" smtClean="0">
                <a:solidFill>
                  <a:prstClr val="black"/>
                </a:solidFill>
                <a:latin typeface="Bookman Old Style" charset="0"/>
                <a:ea typeface="Bookman Old Style" charset="0"/>
                <a:cs typeface="Bookman Old Style" charset="0"/>
              </a:rPr>
              <a:t> 	</a:t>
            </a:r>
            <a:r>
              <a:rPr lang="fr-FR" i="1" dirty="0" err="1" smtClean="0">
                <a:solidFill>
                  <a:prstClr val="black"/>
                </a:solidFill>
                <a:latin typeface="Bookman Old Style" charset="0"/>
                <a:ea typeface="Bookman Old Style" charset="0"/>
                <a:cs typeface="Bookman Old Style" charset="0"/>
              </a:rPr>
              <a:t>only</a:t>
            </a:r>
            <a:endParaRPr lang="fr-FR" i="1" dirty="0">
              <a:solidFill>
                <a:prstClr val="black"/>
              </a:solidFill>
              <a:latin typeface="Bookman Old Style" charset="0"/>
              <a:ea typeface="Bookman Old Style" charset="0"/>
              <a:cs typeface="Bookman Old Style" charset="0"/>
            </a:endParaRPr>
          </a:p>
          <a:p>
            <a:pPr>
              <a:tabLst>
                <a:tab pos="306388" algn="l"/>
              </a:tabLst>
            </a:pPr>
            <a:endParaRPr lang="fr-FR" sz="2000" dirty="0">
              <a:solidFill>
                <a:srgbClr val="0070C0"/>
              </a:solidFill>
              <a:latin typeface="Bookman Old Style" charset="0"/>
              <a:ea typeface="Bookman Old Style" charset="0"/>
              <a:cs typeface="Bookman Old Style" charset="0"/>
            </a:endParaRPr>
          </a:p>
        </p:txBody>
      </p:sp>
    </p:spTree>
    <p:extLst>
      <p:ext uri="{BB962C8B-B14F-4D97-AF65-F5344CB8AC3E}">
        <p14:creationId xmlns:p14="http://schemas.microsoft.com/office/powerpoint/2010/main" val="202299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38200" y="1285137"/>
            <a:ext cx="10894454" cy="4923720"/>
          </a:xfrm>
          <a:prstGeom prst="rect">
            <a:avLst/>
          </a:prstGeom>
          <a:noFill/>
        </p:spPr>
        <p:txBody>
          <a:bodyPr wrap="square" rtlCol="0">
            <a:spAutoFit/>
          </a:bodyPr>
          <a:lstStyle/>
          <a:p>
            <a:pPr indent="-285750" algn="just">
              <a:lnSpc>
                <a:spcPct val="200000"/>
              </a:lnSpc>
              <a:buFont typeface="Wingdings" charset="2"/>
              <a:buChar char="§"/>
            </a:pPr>
            <a:r>
              <a:rPr lang="en-GB" sz="2000" dirty="0" smtClean="0">
                <a:latin typeface="Bookman Old Style" charset="0"/>
                <a:ea typeface="Bookman Old Style" charset="0"/>
                <a:cs typeface="Bookman Old Style" charset="0"/>
              </a:rPr>
              <a:t>219 words, 16 short sentences</a:t>
            </a:r>
          </a:p>
          <a:p>
            <a:pPr indent="-285750">
              <a:lnSpc>
                <a:spcPct val="200000"/>
              </a:lnSpc>
              <a:buFont typeface="Wingdings" charset="2"/>
              <a:buChar char="§"/>
            </a:pPr>
            <a:r>
              <a:rPr lang="en-GB" sz="2000" i="1" dirty="0">
                <a:latin typeface="Bookman Old Style" charset="0"/>
                <a:ea typeface="Bookman Old Style" charset="0"/>
                <a:cs typeface="Bookman Old Style" charset="0"/>
              </a:rPr>
              <a:t>Le Monde</a:t>
            </a:r>
            <a:r>
              <a:rPr lang="en-GB" sz="2000" dirty="0">
                <a:latin typeface="Bookman Old Style" charset="0"/>
                <a:ea typeface="Bookman Old Style" charset="0"/>
                <a:cs typeface="Bookman Old Style" charset="0"/>
              </a:rPr>
              <a:t>, </a:t>
            </a:r>
            <a:r>
              <a:rPr lang="en-GB" sz="2000" dirty="0" smtClean="0">
                <a:latin typeface="Bookman Old Style" charset="0"/>
                <a:ea typeface="Bookman Old Style" charset="0"/>
                <a:cs typeface="Bookman Old Style" charset="0"/>
              </a:rPr>
              <a:t>published </a:t>
            </a:r>
            <a:r>
              <a:rPr lang="en-GB" sz="2000" dirty="0">
                <a:latin typeface="Bookman Old Style" charset="0"/>
                <a:ea typeface="Bookman Old Style" charset="0"/>
                <a:cs typeface="Bookman Old Style" charset="0"/>
              </a:rPr>
              <a:t>86 words (8 </a:t>
            </a:r>
            <a:r>
              <a:rPr lang="en-GB" sz="2000" dirty="0" smtClean="0">
                <a:latin typeface="Bookman Old Style" charset="0"/>
                <a:ea typeface="Bookman Old Style" charset="0"/>
                <a:cs typeface="Bookman Old Style" charset="0"/>
              </a:rPr>
              <a:t>sentences) – 39% </a:t>
            </a:r>
            <a:r>
              <a:rPr lang="en-GB" sz="2000" dirty="0">
                <a:latin typeface="Bookman Old Style" charset="0"/>
                <a:ea typeface="Bookman Old Style" charset="0"/>
                <a:cs typeface="Bookman Old Style" charset="0"/>
              </a:rPr>
              <a:t>of the whole </a:t>
            </a:r>
            <a:r>
              <a:rPr lang="en-GB" sz="2000" dirty="0" smtClean="0">
                <a:latin typeface="Bookman Old Style" charset="0"/>
                <a:ea typeface="Bookman Old Style" charset="0"/>
                <a:cs typeface="Bookman Old Style" charset="0"/>
              </a:rPr>
              <a:t>statement</a:t>
            </a:r>
          </a:p>
          <a:p>
            <a:pPr marL="293688" indent="-293688">
              <a:lnSpc>
                <a:spcPct val="200000"/>
              </a:lnSpc>
              <a:buFont typeface="Wingdings" charset="2"/>
              <a:buChar char="§"/>
            </a:pPr>
            <a:r>
              <a:rPr lang="en-GB" sz="2000" i="1" dirty="0">
                <a:latin typeface="Bookman Old Style" charset="0"/>
                <a:ea typeface="Bookman Old Style" charset="0"/>
                <a:cs typeface="Bookman Old Style" charset="0"/>
              </a:rPr>
              <a:t>Al-Quds</a:t>
            </a:r>
            <a:r>
              <a:rPr lang="en-GB" sz="2000" dirty="0">
                <a:latin typeface="Bookman Old Style" charset="0"/>
                <a:ea typeface="Bookman Old Style" charset="0"/>
                <a:cs typeface="Bookman Old Style" charset="0"/>
              </a:rPr>
              <a:t> </a:t>
            </a:r>
            <a:r>
              <a:rPr lang="en-GB" sz="2000" dirty="0" smtClean="0">
                <a:latin typeface="Bookman Old Style" charset="0"/>
                <a:ea typeface="Bookman Old Style" charset="0"/>
                <a:cs typeface="Bookman Old Style" charset="0"/>
              </a:rPr>
              <a:t>published 188 </a:t>
            </a:r>
            <a:r>
              <a:rPr lang="en-GB" sz="2000" dirty="0">
                <a:latin typeface="Bookman Old Style" charset="0"/>
                <a:ea typeface="Bookman Old Style" charset="0"/>
                <a:cs typeface="Bookman Old Style" charset="0"/>
              </a:rPr>
              <a:t>words (12 </a:t>
            </a:r>
            <a:r>
              <a:rPr lang="en-GB" sz="2000" dirty="0" smtClean="0">
                <a:latin typeface="Bookman Old Style" charset="0"/>
                <a:ea typeface="Bookman Old Style" charset="0"/>
                <a:cs typeface="Bookman Old Style" charset="0"/>
              </a:rPr>
              <a:t>sentences) – 86</a:t>
            </a:r>
            <a:r>
              <a:rPr lang="en-GB" sz="2000" dirty="0">
                <a:latin typeface="Bookman Old Style" charset="0"/>
                <a:ea typeface="Bookman Old Style" charset="0"/>
                <a:cs typeface="Bookman Old Style" charset="0"/>
              </a:rPr>
              <a:t>% of the whole </a:t>
            </a:r>
            <a:r>
              <a:rPr lang="en-GB" sz="2000" dirty="0" smtClean="0">
                <a:latin typeface="Bookman Old Style" charset="0"/>
                <a:ea typeface="Bookman Old Style" charset="0"/>
                <a:cs typeface="Bookman Old Style" charset="0"/>
              </a:rPr>
              <a:t>statement</a:t>
            </a:r>
          </a:p>
          <a:p>
            <a:pPr marL="293688" indent="-293688">
              <a:lnSpc>
                <a:spcPct val="200000"/>
              </a:lnSpc>
              <a:buFont typeface="Wingdings" charset="2"/>
              <a:buChar char="§"/>
            </a:pPr>
            <a:r>
              <a:rPr lang="en-GB" sz="2000" dirty="0" smtClean="0">
                <a:latin typeface="Bookman Old Style" charset="0"/>
                <a:ea typeface="Bookman Old Style" charset="0"/>
                <a:cs typeface="Bookman Old Style" charset="0"/>
              </a:rPr>
              <a:t>Source language: English</a:t>
            </a:r>
          </a:p>
          <a:p>
            <a:pPr marL="293688" indent="-293688">
              <a:lnSpc>
                <a:spcPct val="200000"/>
              </a:lnSpc>
              <a:buFont typeface="Wingdings" charset="2"/>
              <a:buChar char="§"/>
            </a:pPr>
            <a:r>
              <a:rPr lang="en-GB" sz="2000" dirty="0" smtClean="0">
                <a:latin typeface="Bookman Old Style" charset="0"/>
                <a:ea typeface="Bookman Old Style" charset="0"/>
                <a:cs typeface="Bookman Old Style" charset="0"/>
              </a:rPr>
              <a:t>Broadcasted by the </a:t>
            </a:r>
            <a:r>
              <a:rPr lang="en-GB" sz="2000" dirty="0">
                <a:latin typeface="Bookman Old Style" charset="0"/>
                <a:ea typeface="Bookman Old Style" charset="0"/>
                <a:cs typeface="Bookman Old Style" charset="0"/>
              </a:rPr>
              <a:t>European Commission spokespersons’ </a:t>
            </a:r>
            <a:r>
              <a:rPr lang="en-GB" sz="2000" dirty="0" smtClean="0">
                <a:latin typeface="Bookman Old Style" charset="0"/>
                <a:ea typeface="Bookman Old Style" charset="0"/>
                <a:cs typeface="Bookman Old Style" charset="0"/>
              </a:rPr>
              <a:t>service</a:t>
            </a:r>
          </a:p>
          <a:p>
            <a:pPr marL="293688" indent="-293688">
              <a:lnSpc>
                <a:spcPct val="200000"/>
              </a:lnSpc>
              <a:buFont typeface="Wingdings" charset="2"/>
              <a:buChar char="§"/>
            </a:pPr>
            <a:r>
              <a:rPr lang="en-GB" sz="2000" dirty="0" smtClean="0">
                <a:latin typeface="Bookman Old Style" charset="0"/>
                <a:ea typeface="Bookman Old Style" charset="0"/>
                <a:cs typeface="Bookman Old Style" charset="0"/>
              </a:rPr>
              <a:t>No </a:t>
            </a:r>
            <a:r>
              <a:rPr lang="en-GB" sz="2000" dirty="0">
                <a:latin typeface="Bookman Old Style" charset="0"/>
                <a:ea typeface="Bookman Old Style" charset="0"/>
                <a:cs typeface="Bookman Old Style" charset="0"/>
              </a:rPr>
              <a:t>translation carried out by the </a:t>
            </a:r>
            <a:r>
              <a:rPr lang="en-GB" sz="2000" dirty="0" smtClean="0">
                <a:latin typeface="Bookman Old Style" charset="0"/>
                <a:ea typeface="Bookman Old Style" charset="0"/>
                <a:cs typeface="Bookman Old Style" charset="0"/>
              </a:rPr>
              <a:t>EU Directorate-General </a:t>
            </a:r>
            <a:r>
              <a:rPr lang="en-GB" sz="2000" dirty="0">
                <a:latin typeface="Bookman Old Style" charset="0"/>
                <a:ea typeface="Bookman Old Style" charset="0"/>
                <a:cs typeface="Bookman Old Style" charset="0"/>
              </a:rPr>
              <a:t>for Translation (DGT</a:t>
            </a:r>
            <a:r>
              <a:rPr lang="en-GB" sz="2000" dirty="0" smtClean="0">
                <a:latin typeface="Bookman Old Style" charset="0"/>
                <a:ea typeface="Bookman Old Style" charset="0"/>
                <a:cs typeface="Bookman Old Style" charset="0"/>
              </a:rPr>
              <a:t>)</a:t>
            </a:r>
          </a:p>
          <a:p>
            <a:pPr marL="293688" indent="-293688">
              <a:lnSpc>
                <a:spcPct val="200000"/>
              </a:lnSpc>
              <a:buFont typeface="Wingdings" charset="2"/>
              <a:buChar char="§"/>
            </a:pPr>
            <a:r>
              <a:rPr lang="en-GB" sz="2000" dirty="0" smtClean="0">
                <a:latin typeface="Bookman Old Style" charset="0"/>
                <a:ea typeface="Bookman Old Style" charset="0"/>
                <a:cs typeface="Bookman Old Style" charset="0"/>
              </a:rPr>
              <a:t>French translation carried out by the AFP ← newspapers mention </a:t>
            </a:r>
            <a:r>
              <a:rPr lang="en-GB" sz="2000" i="1" dirty="0" smtClean="0">
                <a:latin typeface="Bookman Old Style" charset="0"/>
                <a:ea typeface="Bookman Old Style" charset="0"/>
                <a:cs typeface="Bookman Old Style" charset="0"/>
              </a:rPr>
              <a:t>with AFP</a:t>
            </a:r>
            <a:endParaRPr lang="en-GB" sz="2000" dirty="0" smtClean="0">
              <a:latin typeface="Bookman Old Style" charset="0"/>
              <a:ea typeface="Bookman Old Style" charset="0"/>
              <a:cs typeface="Bookman Old Style" charset="0"/>
            </a:endParaRPr>
          </a:p>
          <a:p>
            <a:pPr marL="293688" indent="-293688">
              <a:lnSpc>
                <a:spcPct val="200000"/>
              </a:lnSpc>
              <a:buFont typeface="Wingdings" charset="2"/>
              <a:buChar char="§"/>
            </a:pPr>
            <a:r>
              <a:rPr lang="en-GB" sz="2000" dirty="0" smtClean="0">
                <a:latin typeface="Bookman Old Style" charset="0"/>
                <a:ea typeface="Bookman Old Style" charset="0"/>
                <a:cs typeface="Bookman Old Style" charset="0"/>
              </a:rPr>
              <a:t>The Arabic translation takes the French version as a source text</a:t>
            </a:r>
            <a:endParaRPr lang="en-GB" sz="2000" dirty="0">
              <a:latin typeface="Bookman Old Style" charset="0"/>
              <a:ea typeface="Bookman Old Style" charset="0"/>
              <a:cs typeface="Bookman Old Style" charset="0"/>
            </a:endParaRPr>
          </a:p>
        </p:txBody>
      </p:sp>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9165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heckerboard(across)">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checkerboard(across)">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checkerboard(across)">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622124564"/>
              </p:ext>
            </p:extLst>
          </p:nvPr>
        </p:nvGraphicFramePr>
        <p:xfrm>
          <a:off x="314884" y="2024072"/>
          <a:ext cx="11562232" cy="2706624"/>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400" b="0" u="none" dirty="0">
                          <a:solidFill>
                            <a:schemeClr val="tx1"/>
                          </a:solidFill>
                          <a:effectLst/>
                        </a:rPr>
                        <a:t>1</a:t>
                      </a:r>
                      <a:endParaRPr lang="fr-FR" sz="2800" b="0" u="none" dirty="0">
                        <a:solidFill>
                          <a:schemeClr val="tx1"/>
                        </a:solidFill>
                        <a:effectLst/>
                        <a:latin typeface="Times New Roman" charset="0"/>
                        <a:ea typeface="Calibri" charset="0"/>
                        <a:cs typeface="Arial" charset="0"/>
                      </a:endParaRPr>
                    </a:p>
                  </a:txBody>
                  <a:tcPr marL="68580" marR="68580" marT="0" marB="0" anchor="ctr"/>
                </a:tc>
                <a:tc>
                  <a:txBody>
                    <a:bodyPr/>
                    <a:lstStyle/>
                    <a:p>
                      <a:pPr algn="just">
                        <a:lnSpc>
                          <a:spcPct val="114000"/>
                        </a:lnSpc>
                        <a:spcAft>
                          <a:spcPts val="0"/>
                        </a:spcAft>
                      </a:pPr>
                      <a:r>
                        <a:rPr lang="en-GB" sz="2000" b="0" u="none" dirty="0">
                          <a:solidFill>
                            <a:schemeClr val="tx1"/>
                          </a:solidFill>
                          <a:effectLst/>
                          <a:latin typeface="Bookman Old Style" charset="0"/>
                          <a:ea typeface="Bookman Old Style" charset="0"/>
                          <a:cs typeface="Bookman Old Style" charset="0"/>
                        </a:rPr>
                        <a:t>Gaza has been suffering from intolerable violence for more than three weeks already. We deplore the terrible loss of lives, including innocent women and children.</a:t>
                      </a:r>
                      <a:endParaRPr lang="fr-FR" sz="2000" b="0" u="none" dirty="0">
                        <a:solidFill>
                          <a:schemeClr val="tx1"/>
                        </a:solidFill>
                        <a:effectLst/>
                        <a:latin typeface="Bookman Old Style" charset="0"/>
                        <a:ea typeface="Bookman Old Style" charset="0"/>
                        <a:cs typeface="Bookman Old Style" charset="0"/>
                      </a:endParaRPr>
                    </a:p>
                  </a:txBody>
                  <a:tcPr marL="137160" marR="137160" marT="137160" marB="137160"/>
                </a:tc>
                <a:tc>
                  <a:txBody>
                    <a:bodyPr/>
                    <a:lstStyle/>
                    <a:p>
                      <a:pPr algn="just">
                        <a:lnSpc>
                          <a:spcPct val="114000"/>
                        </a:lnSpc>
                        <a:spcAft>
                          <a:spcPts val="0"/>
                        </a:spcAft>
                      </a:pPr>
                      <a:r>
                        <a:rPr lang="fr-BE" sz="2000" b="0" u="none" dirty="0">
                          <a:solidFill>
                            <a:schemeClr val="tx1"/>
                          </a:solidFill>
                          <a:effectLst/>
                          <a:latin typeface="Bookman Old Style" charset="0"/>
                          <a:ea typeface="Bookman Old Style" charset="0"/>
                          <a:cs typeface="Bookman Old Style" charset="0"/>
                        </a:rPr>
                        <a:t>Gaza souffre d'intolérables souffrances depuis plus de trois semaines déjà et elles ont coûté beaucoup de vies, dont celles de nombreuses femmes et enfants.</a:t>
                      </a:r>
                      <a:endParaRPr lang="fr-FR" sz="2000" b="0" u="none" dirty="0">
                        <a:solidFill>
                          <a:schemeClr val="tx1"/>
                        </a:solidFill>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4000"/>
                        </a:lnSpc>
                        <a:spcAft>
                          <a:spcPts val="0"/>
                        </a:spcAft>
                      </a:pPr>
                      <a:r>
                        <a:rPr lang="ar-SA" sz="2600" b="0" u="none" dirty="0">
                          <a:solidFill>
                            <a:schemeClr val="tx1"/>
                          </a:solidFill>
                          <a:effectLst/>
                          <a:latin typeface="Times New Roman" charset="0"/>
                          <a:ea typeface="Calibri" charset="0"/>
                          <a:cs typeface="Times New Roman" charset="0"/>
                        </a:rPr>
                        <a:t>غزة تتعرض لمعاناة غير محتملة منذ اكثر من ثلاثة اسابيع اودت بحياة الكثيرين بينهم العديد من النساء والاطفال.</a:t>
                      </a:r>
                      <a:r>
                        <a:rPr lang="fr-BE" sz="2600" b="0" u="none" kern="1800" dirty="0">
                          <a:solidFill>
                            <a:schemeClr val="tx1"/>
                          </a:solidFill>
                          <a:effectLst/>
                          <a:latin typeface="Times New Roman" charset="0"/>
                          <a:ea typeface="Times New Roman" charset="0"/>
                          <a:cs typeface="Arial" charset="0"/>
                        </a:rPr>
                        <a:t> </a:t>
                      </a:r>
                      <a:endParaRPr lang="fr-FR" sz="2600" b="0" u="none" dirty="0">
                        <a:solidFill>
                          <a:schemeClr val="tx1"/>
                        </a:solidFill>
                        <a:effectLst/>
                        <a:latin typeface="Times New Roman" charset="0"/>
                        <a:ea typeface="Calibri" charset="0"/>
                        <a:cs typeface="Arial" charset="0"/>
                      </a:endParaRPr>
                    </a:p>
                  </a:txBody>
                  <a:tcPr marL="137160" marR="137160" marT="137160" marB="137160"/>
                </a:tc>
              </a:tr>
            </a:tbl>
          </a:graphicData>
        </a:graphic>
      </p:graphicFrame>
    </p:spTree>
    <p:extLst>
      <p:ext uri="{BB962C8B-B14F-4D97-AF65-F5344CB8AC3E}">
        <p14:creationId xmlns:p14="http://schemas.microsoft.com/office/powerpoint/2010/main" val="1806455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742648483"/>
              </p:ext>
            </p:extLst>
          </p:nvPr>
        </p:nvGraphicFramePr>
        <p:xfrm>
          <a:off x="308161" y="2024072"/>
          <a:ext cx="11575678" cy="2706624"/>
        </p:xfrm>
        <a:graphic>
          <a:graphicData uri="http://schemas.openxmlformats.org/drawingml/2006/table">
            <a:tbl>
              <a:tblPr firstRow="1" firstCol="1" bandRow="1">
                <a:tableStyleId>{2D5ABB26-0587-4C30-8999-92F81FD0307C}</a:tableStyleId>
              </a:tblPr>
              <a:tblGrid>
                <a:gridCol w="335761"/>
                <a:gridCol w="3746639"/>
                <a:gridCol w="3746639"/>
                <a:gridCol w="3746639"/>
              </a:tblGrid>
              <a:tr h="669290">
                <a:tc>
                  <a:txBody>
                    <a:bodyPr/>
                    <a:lstStyle/>
                    <a:p>
                      <a:pPr algn="ctr">
                        <a:spcAft>
                          <a:spcPts val="0"/>
                        </a:spcAft>
                      </a:pPr>
                      <a:r>
                        <a:rPr lang="en-GB" sz="2400" dirty="0">
                          <a:effectLst/>
                        </a:rPr>
                        <a:t>1</a:t>
                      </a:r>
                      <a:endParaRPr lang="fr-FR" sz="2800" dirty="0">
                        <a:effectLst/>
                        <a:latin typeface="Times New Roman" charset="0"/>
                        <a:ea typeface="Calibri" charset="0"/>
                        <a:cs typeface="Arial" charset="0"/>
                      </a:endParaRPr>
                    </a:p>
                  </a:txBody>
                  <a:tcPr marL="68580" marR="68580" marT="0" marB="0" anchor="ctr"/>
                </a:tc>
                <a:tc>
                  <a:txBody>
                    <a:bodyPr/>
                    <a:lstStyle/>
                    <a:p>
                      <a:pPr algn="just">
                        <a:lnSpc>
                          <a:spcPct val="114000"/>
                        </a:lnSpc>
                        <a:spcAft>
                          <a:spcPts val="0"/>
                        </a:spcAft>
                      </a:pPr>
                      <a:r>
                        <a:rPr lang="en-GB" sz="2000" dirty="0">
                          <a:effectLst/>
                          <a:latin typeface="Bookman Old Style" charset="0"/>
                          <a:ea typeface="Bookman Old Style" charset="0"/>
                          <a:cs typeface="Bookman Old Style" charset="0"/>
                        </a:rPr>
                        <a:t>Gaza has been suffering from intolerable </a:t>
                      </a:r>
                      <a:r>
                        <a:rPr lang="en-GB" sz="2000" b="1" dirty="0">
                          <a:effectLst/>
                          <a:latin typeface="Bookman Old Style" charset="0"/>
                          <a:ea typeface="Bookman Old Style" charset="0"/>
                          <a:cs typeface="Bookman Old Style" charset="0"/>
                        </a:rPr>
                        <a:t>violence</a:t>
                      </a:r>
                      <a:r>
                        <a:rPr lang="en-GB" sz="2000" dirty="0">
                          <a:effectLst/>
                          <a:latin typeface="Bookman Old Style" charset="0"/>
                          <a:ea typeface="Bookman Old Style" charset="0"/>
                          <a:cs typeface="Bookman Old Style" charset="0"/>
                        </a:rPr>
                        <a:t> for more than three weeks already. We deplore the terrible loss of lives, including </a:t>
                      </a:r>
                      <a:r>
                        <a:rPr lang="en-GB" sz="2000" u="sng" dirty="0">
                          <a:solidFill>
                            <a:srgbClr val="00B050"/>
                          </a:solidFill>
                          <a:effectLst/>
                          <a:latin typeface="Bookman Old Style" charset="0"/>
                          <a:ea typeface="Bookman Old Style" charset="0"/>
                          <a:cs typeface="Bookman Old Style" charset="0"/>
                        </a:rPr>
                        <a:t>innocent</a:t>
                      </a:r>
                      <a:r>
                        <a:rPr lang="en-GB" sz="2000" dirty="0">
                          <a:solidFill>
                            <a:srgbClr val="00B050"/>
                          </a:solidFill>
                          <a:effectLst/>
                          <a:latin typeface="Bookman Old Style" charset="0"/>
                          <a:ea typeface="Bookman Old Style" charset="0"/>
                          <a:cs typeface="Bookman Old Style" charset="0"/>
                        </a:rPr>
                        <a:t> </a:t>
                      </a:r>
                      <a:r>
                        <a:rPr lang="en-GB" sz="2000" dirty="0">
                          <a:effectLst/>
                          <a:latin typeface="Bookman Old Style" charset="0"/>
                          <a:ea typeface="Bookman Old Style" charset="0"/>
                          <a:cs typeface="Bookman Old Style" charset="0"/>
                        </a:rPr>
                        <a:t>women and children.</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a:lnSpc>
                          <a:spcPct val="114000"/>
                        </a:lnSpc>
                        <a:spcAft>
                          <a:spcPts val="0"/>
                        </a:spcAft>
                      </a:pPr>
                      <a:r>
                        <a:rPr lang="fr-BE" sz="2000" dirty="0">
                          <a:effectLst/>
                          <a:latin typeface="Bookman Old Style" charset="0"/>
                          <a:ea typeface="Bookman Old Style" charset="0"/>
                          <a:cs typeface="Bookman Old Style" charset="0"/>
                        </a:rPr>
                        <a:t>Gaza souffre d'intolérables </a:t>
                      </a:r>
                      <a:r>
                        <a:rPr lang="fr-BE" sz="2000" b="1" dirty="0">
                          <a:effectLst/>
                          <a:latin typeface="Bookman Old Style" charset="0"/>
                          <a:ea typeface="Bookman Old Style" charset="0"/>
                          <a:cs typeface="Bookman Old Style" charset="0"/>
                        </a:rPr>
                        <a:t>souffrances</a:t>
                      </a:r>
                      <a:r>
                        <a:rPr lang="fr-BE" sz="2000" dirty="0">
                          <a:effectLst/>
                          <a:latin typeface="Bookman Old Style" charset="0"/>
                          <a:ea typeface="Bookman Old Style" charset="0"/>
                          <a:cs typeface="Bookman Old Style" charset="0"/>
                        </a:rPr>
                        <a:t> depuis plus de trois semaines déjà et elles ont coûté beaucoup de vies, dont celles de nombreuses femmes et enfants.</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4000"/>
                        </a:lnSpc>
                        <a:spcAft>
                          <a:spcPts val="0"/>
                        </a:spcAft>
                      </a:pPr>
                      <a:r>
                        <a:rPr lang="ar-SA" sz="2600" dirty="0">
                          <a:effectLst/>
                          <a:latin typeface="Times New Roman" charset="0"/>
                          <a:ea typeface="Calibri" charset="0"/>
                          <a:cs typeface="Times New Roman" charset="0"/>
                        </a:rPr>
                        <a:t>غزة تتعرض </a:t>
                      </a:r>
                      <a:r>
                        <a:rPr lang="ar-SA" sz="2600" b="1" dirty="0">
                          <a:effectLst/>
                          <a:latin typeface="Times New Roman" charset="0"/>
                          <a:ea typeface="Calibri" charset="0"/>
                          <a:cs typeface="Times New Roman" charset="0"/>
                        </a:rPr>
                        <a:t>لمعاناة</a:t>
                      </a:r>
                      <a:r>
                        <a:rPr lang="ar-SA" sz="2600" dirty="0">
                          <a:effectLst/>
                          <a:latin typeface="Times New Roman" charset="0"/>
                          <a:ea typeface="Calibri" charset="0"/>
                          <a:cs typeface="Times New Roman" charset="0"/>
                        </a:rPr>
                        <a:t> </a:t>
                      </a:r>
                      <a:r>
                        <a:rPr lang="ar-SA" sz="2600" b="1" dirty="0">
                          <a:effectLst/>
                          <a:latin typeface="Times New Roman" charset="0"/>
                          <a:ea typeface="Calibri" charset="0"/>
                          <a:cs typeface="Times New Roman" charset="0"/>
                        </a:rPr>
                        <a:t>غير محتملة</a:t>
                      </a:r>
                      <a:r>
                        <a:rPr lang="ar-SA" sz="2600" dirty="0">
                          <a:effectLst/>
                          <a:latin typeface="Times New Roman" charset="0"/>
                          <a:ea typeface="Calibri" charset="0"/>
                          <a:cs typeface="Times New Roman" charset="0"/>
                        </a:rPr>
                        <a:t> منذ اكثر من ثلاثة اسابيع اودت بحياة الكثيرين بينهم العديد من النساء والاطفال.</a:t>
                      </a:r>
                      <a:r>
                        <a:rPr lang="fr-BE" sz="2600" b="1" kern="1800" dirty="0">
                          <a:effectLst/>
                          <a:latin typeface="Times New Roman" charset="0"/>
                          <a:ea typeface="Times New Roman" charset="0"/>
                          <a:cs typeface="Arial" charset="0"/>
                        </a:rPr>
                        <a:t> </a:t>
                      </a:r>
                      <a:endParaRPr lang="fr-FR" sz="2600" dirty="0">
                        <a:effectLst/>
                        <a:latin typeface="Times New Roman" charset="0"/>
                        <a:ea typeface="Calibri" charset="0"/>
                        <a:cs typeface="Arial" charset="0"/>
                      </a:endParaRPr>
                    </a:p>
                  </a:txBody>
                  <a:tcPr marL="137160" marR="137160" marT="137160" marB="137160"/>
                </a:tc>
              </a:tr>
            </a:tbl>
          </a:graphicData>
        </a:graphic>
      </p:graphicFrame>
    </p:spTree>
    <p:extLst>
      <p:ext uri="{BB962C8B-B14F-4D97-AF65-F5344CB8AC3E}">
        <p14:creationId xmlns:p14="http://schemas.microsoft.com/office/powerpoint/2010/main" val="1059196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098375914"/>
              </p:ext>
            </p:extLst>
          </p:nvPr>
        </p:nvGraphicFramePr>
        <p:xfrm>
          <a:off x="314884" y="2024072"/>
          <a:ext cx="11562232" cy="2011680"/>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dirty="0">
                          <a:effectLst/>
                          <a:latin typeface="Bookman Old Style" charset="0"/>
                          <a:ea typeface="Bookman Old Style" charset="0"/>
                          <a:cs typeface="Bookman Old Style" charset="0"/>
                        </a:rPr>
                        <a:t>3</a:t>
                      </a:r>
                      <a:endParaRPr lang="fr-FR" sz="2000" dirty="0">
                        <a:effectLst/>
                        <a:latin typeface="Bookman Old Style" charset="0"/>
                        <a:ea typeface="Bookman Old Style" charset="0"/>
                        <a:cs typeface="Bookman Old Style" charset="0"/>
                      </a:endParaRPr>
                    </a:p>
                  </a:txBody>
                  <a:tcPr marL="136800" marR="137160" marT="137160" marB="137160" anchor="ctr"/>
                </a:tc>
                <a:tc>
                  <a:txBody>
                    <a:bodyPr/>
                    <a:lstStyle/>
                    <a:p>
                      <a:pPr algn="just">
                        <a:lnSpc>
                          <a:spcPct val="114000"/>
                        </a:lnSpc>
                        <a:spcAft>
                          <a:spcPts val="0"/>
                        </a:spcAft>
                      </a:pPr>
                      <a:r>
                        <a:rPr lang="en-GB" sz="2000" dirty="0">
                          <a:effectLst/>
                          <a:latin typeface="Bookman Old Style" charset="0"/>
                          <a:ea typeface="Bookman Old Style" charset="0"/>
                          <a:cs typeface="Bookman Old Style" charset="0"/>
                        </a:rPr>
                        <a:t>We strongly condemn continued rocket fire over Israel. It constitutes an unacceptable threat to its citizens.</a:t>
                      </a:r>
                      <a:endParaRPr lang="fr-FR" sz="2000" dirty="0">
                        <a:effectLst/>
                        <a:latin typeface="Bookman Old Style" charset="0"/>
                        <a:ea typeface="Bookman Old Style" charset="0"/>
                        <a:cs typeface="Bookman Old Style" charset="0"/>
                      </a:endParaRPr>
                    </a:p>
                  </a:txBody>
                  <a:tcPr marL="136800" marR="137160" marT="137160" marB="137160"/>
                </a:tc>
                <a:tc>
                  <a:txBody>
                    <a:bodyPr/>
                    <a:lstStyle/>
                    <a:p>
                      <a:pPr algn="just">
                        <a:lnSpc>
                          <a:spcPct val="114000"/>
                        </a:lnSpc>
                        <a:spcAft>
                          <a:spcPts val="0"/>
                        </a:spcAft>
                      </a:pPr>
                      <a:r>
                        <a:rPr lang="fr-BE" sz="2000" dirty="0">
                          <a:effectLst/>
                          <a:latin typeface="Bookman Old Style" charset="0"/>
                          <a:ea typeface="Bookman Old Style" charset="0"/>
                          <a:cs typeface="Bookman Old Style" charset="0"/>
                        </a:rPr>
                        <a:t>Nous condamnons fermement les tirs continus de roquette contre Israël, qui menacent sa population.</a:t>
                      </a:r>
                      <a:endParaRPr lang="fr-FR" sz="2000" dirty="0">
                        <a:effectLst/>
                        <a:latin typeface="Bookman Old Style" charset="0"/>
                        <a:ea typeface="Bookman Old Style" charset="0"/>
                        <a:cs typeface="Bookman Old Style" charset="0"/>
                      </a:endParaRPr>
                    </a:p>
                  </a:txBody>
                  <a:tcPr marL="136800" marR="137160" marT="137160" marB="137160"/>
                </a:tc>
                <a:tc>
                  <a:txBody>
                    <a:bodyPr/>
                    <a:lstStyle/>
                    <a:p>
                      <a:pPr algn="just" rtl="1">
                        <a:lnSpc>
                          <a:spcPct val="114000"/>
                        </a:lnSpc>
                        <a:spcAft>
                          <a:spcPts val="0"/>
                        </a:spcAft>
                      </a:pPr>
                      <a:r>
                        <a:rPr lang="ar-SA" sz="2600" dirty="0">
                          <a:effectLst/>
                          <a:latin typeface="Bookman Old Style" charset="0"/>
                          <a:ea typeface="Bookman Old Style" charset="0"/>
                          <a:cs typeface="+mj-cs"/>
                        </a:rPr>
                        <a:t>ندين بشدة إطلاق الصواريخ المستمر على اسرائيل والذي يهدد سكانها.</a:t>
                      </a:r>
                      <a:endParaRPr lang="fr-FR" sz="2600" dirty="0">
                        <a:effectLst/>
                        <a:latin typeface="Bookman Old Style" charset="0"/>
                        <a:ea typeface="Bookman Old Style" charset="0"/>
                        <a:cs typeface="+mj-cs"/>
                      </a:endParaRPr>
                    </a:p>
                  </a:txBody>
                  <a:tcPr marL="136800" marR="137160" marT="137160" marB="137160"/>
                </a:tc>
              </a:tr>
            </a:tbl>
          </a:graphicData>
        </a:graphic>
      </p:graphicFrame>
    </p:spTree>
    <p:extLst>
      <p:ext uri="{BB962C8B-B14F-4D97-AF65-F5344CB8AC3E}">
        <p14:creationId xmlns:p14="http://schemas.microsoft.com/office/powerpoint/2010/main" val="1279090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82745479"/>
              </p:ext>
            </p:extLst>
          </p:nvPr>
        </p:nvGraphicFramePr>
        <p:xfrm>
          <a:off x="311522" y="2010625"/>
          <a:ext cx="11562232" cy="2011680"/>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dirty="0">
                          <a:effectLst/>
                          <a:latin typeface="Bookman Old Style" charset="0"/>
                          <a:ea typeface="Bookman Old Style" charset="0"/>
                          <a:cs typeface="Bookman Old Style" charset="0"/>
                        </a:rPr>
                        <a:t>3</a:t>
                      </a:r>
                      <a:endParaRPr lang="fr-FR" sz="2000" dirty="0">
                        <a:effectLst/>
                        <a:latin typeface="Bookman Old Style" charset="0"/>
                        <a:ea typeface="Bookman Old Style" charset="0"/>
                        <a:cs typeface="Bookman Old Style" charset="0"/>
                      </a:endParaRPr>
                    </a:p>
                  </a:txBody>
                  <a:tcPr marL="137160" marR="137160" marT="137160" marB="137160" anchor="ctr"/>
                </a:tc>
                <a:tc>
                  <a:txBody>
                    <a:bodyPr/>
                    <a:lstStyle/>
                    <a:p>
                      <a:pPr algn="just">
                        <a:lnSpc>
                          <a:spcPct val="114000"/>
                        </a:lnSpc>
                        <a:spcAft>
                          <a:spcPts val="0"/>
                        </a:spcAft>
                      </a:pPr>
                      <a:r>
                        <a:rPr lang="en-GB" sz="2000" dirty="0">
                          <a:effectLst/>
                          <a:latin typeface="Bookman Old Style" charset="0"/>
                          <a:ea typeface="Bookman Old Style" charset="0"/>
                          <a:cs typeface="Bookman Old Style" charset="0"/>
                        </a:rPr>
                        <a:t>We strongly condemn continued rocket fire over Israel. </a:t>
                      </a:r>
                      <a:r>
                        <a:rPr lang="en-GB" sz="2000" b="1" dirty="0">
                          <a:effectLst/>
                          <a:latin typeface="Bookman Old Style" charset="0"/>
                          <a:ea typeface="Bookman Old Style" charset="0"/>
                          <a:cs typeface="Bookman Old Style" charset="0"/>
                        </a:rPr>
                        <a:t>It constitutes an </a:t>
                      </a:r>
                      <a:r>
                        <a:rPr lang="en-GB" sz="2000" b="0" u="sng" dirty="0">
                          <a:solidFill>
                            <a:srgbClr val="00B050"/>
                          </a:solidFill>
                          <a:effectLst/>
                          <a:latin typeface="Bookman Old Style" charset="0"/>
                          <a:ea typeface="Bookman Old Style" charset="0"/>
                          <a:cs typeface="Bookman Old Style" charset="0"/>
                        </a:rPr>
                        <a:t>unacceptable</a:t>
                      </a:r>
                      <a:r>
                        <a:rPr lang="en-GB" sz="2000" b="1" dirty="0">
                          <a:solidFill>
                            <a:srgbClr val="00B050"/>
                          </a:solidFill>
                          <a:effectLst/>
                          <a:latin typeface="Bookman Old Style" charset="0"/>
                          <a:ea typeface="Bookman Old Style" charset="0"/>
                          <a:cs typeface="Bookman Old Style" charset="0"/>
                        </a:rPr>
                        <a:t> </a:t>
                      </a:r>
                      <a:r>
                        <a:rPr lang="en-GB" sz="2000" b="1" dirty="0">
                          <a:effectLst/>
                          <a:latin typeface="Bookman Old Style" charset="0"/>
                          <a:ea typeface="Bookman Old Style" charset="0"/>
                          <a:cs typeface="Bookman Old Style" charset="0"/>
                        </a:rPr>
                        <a:t>threat to its citizens.</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a:lnSpc>
                          <a:spcPct val="114000"/>
                        </a:lnSpc>
                        <a:spcAft>
                          <a:spcPts val="0"/>
                        </a:spcAft>
                      </a:pPr>
                      <a:r>
                        <a:rPr lang="fr-BE" sz="2000" dirty="0">
                          <a:effectLst/>
                          <a:latin typeface="Bookman Old Style" charset="0"/>
                          <a:ea typeface="Bookman Old Style" charset="0"/>
                          <a:cs typeface="Bookman Old Style" charset="0"/>
                        </a:rPr>
                        <a:t>Nous condamnons fermement les tirs continus de roquette contre Israël</a:t>
                      </a:r>
                      <a:r>
                        <a:rPr lang="fr-BE" sz="2000" b="1" dirty="0">
                          <a:effectLst/>
                          <a:latin typeface="Bookman Old Style" charset="0"/>
                          <a:ea typeface="Bookman Old Style" charset="0"/>
                          <a:cs typeface="Bookman Old Style" charset="0"/>
                        </a:rPr>
                        <a:t>, qui menacent sa population.</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4000"/>
                        </a:lnSpc>
                        <a:spcAft>
                          <a:spcPts val="0"/>
                        </a:spcAft>
                      </a:pPr>
                      <a:r>
                        <a:rPr lang="ar-SA" sz="2600" dirty="0">
                          <a:effectLst/>
                          <a:latin typeface="Times New Roman" charset="0"/>
                          <a:ea typeface="Calibri" charset="0"/>
                          <a:cs typeface="+mj-cs"/>
                        </a:rPr>
                        <a:t>ندين بشدة اطلاق الصواريخ المستمر على اسرائيل </a:t>
                      </a:r>
                      <a:r>
                        <a:rPr lang="ar-SA" sz="2600" b="1" dirty="0">
                          <a:effectLst/>
                          <a:latin typeface="Times New Roman" charset="0"/>
                          <a:ea typeface="Calibri" charset="0"/>
                          <a:cs typeface="+mj-cs"/>
                        </a:rPr>
                        <a:t>والذي يهدد سكانها</a:t>
                      </a:r>
                      <a:r>
                        <a:rPr lang="ar-SA" sz="2600" dirty="0">
                          <a:effectLst/>
                          <a:latin typeface="Times New Roman" charset="0"/>
                          <a:ea typeface="Calibri" charset="0"/>
                          <a:cs typeface="+mj-cs"/>
                        </a:rPr>
                        <a:t>.</a:t>
                      </a:r>
                      <a:endParaRPr lang="fr-FR" sz="2600" dirty="0">
                        <a:effectLst/>
                        <a:latin typeface="Times New Roman" charset="0"/>
                        <a:ea typeface="Calibri" charset="0"/>
                        <a:cs typeface="+mj-cs"/>
                      </a:endParaRPr>
                    </a:p>
                  </a:txBody>
                  <a:tcPr marL="137160" marR="137160" marT="137160" marB="137160"/>
                </a:tc>
              </a:tr>
            </a:tbl>
          </a:graphicData>
        </a:graphic>
      </p:graphicFrame>
    </p:spTree>
    <p:extLst>
      <p:ext uri="{BB962C8B-B14F-4D97-AF65-F5344CB8AC3E}">
        <p14:creationId xmlns:p14="http://schemas.microsoft.com/office/powerpoint/2010/main" val="1711834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My doctoral thesis</a:t>
            </a:r>
            <a:endParaRPr lang="en-GB" sz="3600" dirty="0">
              <a:latin typeface="Bookman Old Style" charset="0"/>
              <a:ea typeface="Bookman Old Style" charset="0"/>
              <a:cs typeface="Bookman Old Style" charset="0"/>
            </a:endParaRPr>
          </a:p>
        </p:txBody>
      </p:sp>
      <p:sp>
        <p:nvSpPr>
          <p:cNvPr id="5" name="ZoneTexte 4"/>
          <p:cNvSpPr txBox="1"/>
          <p:nvPr/>
        </p:nvSpPr>
        <p:spPr>
          <a:xfrm>
            <a:off x="838200" y="1263834"/>
            <a:ext cx="10894454" cy="4923720"/>
          </a:xfrm>
          <a:prstGeom prst="rect">
            <a:avLst/>
          </a:prstGeom>
          <a:noFill/>
        </p:spPr>
        <p:txBody>
          <a:bodyPr wrap="square" rtlCol="0">
            <a:spAutoFit/>
          </a:bodyPr>
          <a:lstStyle/>
          <a:p>
            <a:pPr marL="285750" indent="-285750" algn="just">
              <a:lnSpc>
                <a:spcPct val="200000"/>
              </a:lnSpc>
              <a:buFont typeface="Wingdings" charset="2"/>
              <a:buChar char="§"/>
            </a:pPr>
            <a:r>
              <a:rPr lang="en-GB" sz="2000" dirty="0" smtClean="0">
                <a:latin typeface="Bookman Old Style" charset="0"/>
                <a:ea typeface="Bookman Old Style" charset="0"/>
                <a:cs typeface="Bookman Old Style" charset="0"/>
              </a:rPr>
              <a:t>Studying the link between translation and media story-telling</a:t>
            </a:r>
            <a:endParaRPr lang="en-GB" sz="2000" dirty="0">
              <a:latin typeface="Bookman Old Style" charset="0"/>
              <a:ea typeface="Bookman Old Style" charset="0"/>
              <a:cs typeface="Bookman Old Style" charset="0"/>
            </a:endParaRPr>
          </a:p>
          <a:p>
            <a:pPr marL="285750" indent="-285750" algn="just">
              <a:lnSpc>
                <a:spcPct val="200000"/>
              </a:lnSpc>
              <a:buFont typeface="Wingdings" charset="2"/>
              <a:buChar char="§"/>
            </a:pPr>
            <a:r>
              <a:rPr lang="en-GB" sz="2000" dirty="0" smtClean="0">
                <a:latin typeface="Bookman Old Style" charset="0"/>
                <a:ea typeface="Bookman Old Style" charset="0"/>
                <a:cs typeface="Bookman Old Style" charset="0"/>
              </a:rPr>
              <a:t>About the Israeli-Palestinian conflict (a key event in Modern History)</a:t>
            </a:r>
            <a:endParaRPr lang="en-GB" sz="2000" dirty="0">
              <a:latin typeface="Bookman Old Style" charset="0"/>
              <a:ea typeface="Bookman Old Style" charset="0"/>
              <a:cs typeface="Bookman Old Style" charset="0"/>
            </a:endParaRPr>
          </a:p>
          <a:p>
            <a:pPr marL="285750" indent="-285750" algn="just">
              <a:lnSpc>
                <a:spcPct val="200000"/>
              </a:lnSpc>
              <a:buFont typeface="Wingdings" charset="2"/>
              <a:buChar char="§"/>
            </a:pPr>
            <a:r>
              <a:rPr lang="en-GB" sz="2000" dirty="0" smtClean="0">
                <a:latin typeface="Bookman Old Style" charset="0"/>
                <a:ea typeface="Bookman Old Style" charset="0"/>
                <a:cs typeface="Bookman Old Style" charset="0"/>
              </a:rPr>
              <a:t>Passion for languages and communication</a:t>
            </a:r>
          </a:p>
          <a:p>
            <a:pPr marL="285750" indent="-285750" algn="just">
              <a:lnSpc>
                <a:spcPct val="200000"/>
              </a:lnSpc>
              <a:buFont typeface="Wingdings" charset="2"/>
              <a:buChar char="§"/>
            </a:pPr>
            <a:r>
              <a:rPr lang="en-GB" sz="2000" dirty="0" smtClean="0">
                <a:latin typeface="Bookman Old Style" charset="0"/>
                <a:ea typeface="Bookman Old Style" charset="0"/>
                <a:cs typeface="Bookman Old Style" charset="0"/>
              </a:rPr>
              <a:t>Discourse analysis</a:t>
            </a:r>
          </a:p>
          <a:p>
            <a:pPr marL="285750" indent="-285750" algn="just">
              <a:lnSpc>
                <a:spcPct val="200000"/>
              </a:lnSpc>
              <a:buFont typeface="Wingdings" charset="2"/>
              <a:buChar char="§"/>
            </a:pPr>
            <a:r>
              <a:rPr lang="en-GB" sz="2000" dirty="0" smtClean="0">
                <a:latin typeface="Bookman Old Style" charset="0"/>
                <a:ea typeface="Bookman Old Style" charset="0"/>
                <a:cs typeface="Bookman Old Style" charset="0"/>
              </a:rPr>
              <a:t>Translation is a bridge between cultures, peoples and eras</a:t>
            </a:r>
            <a:endParaRPr lang="en-GB" sz="2000" dirty="0" smtClean="0">
              <a:latin typeface="Bookman Old Style" charset="0"/>
              <a:ea typeface="Bookman Old Style" charset="0"/>
              <a:cs typeface="Bookman Old Style" charset="0"/>
            </a:endParaRPr>
          </a:p>
          <a:p>
            <a:pPr marL="285750" indent="-285750" algn="just">
              <a:lnSpc>
                <a:spcPct val="200000"/>
              </a:lnSpc>
              <a:buFont typeface="Wingdings" charset="2"/>
              <a:buChar char="§"/>
            </a:pPr>
            <a:r>
              <a:rPr lang="en-GB" sz="2000" dirty="0" smtClean="0">
                <a:latin typeface="Bookman Old Style" charset="0"/>
                <a:ea typeface="Bookman Old Style" charset="0"/>
                <a:cs typeface="Bookman Old Style" charset="0"/>
              </a:rPr>
              <a:t>Highlight the major impact of translation in sociological and journalistic analysis</a:t>
            </a:r>
          </a:p>
          <a:p>
            <a:pPr algn="just">
              <a:lnSpc>
                <a:spcPct val="200000"/>
              </a:lnSpc>
            </a:pPr>
            <a:endParaRPr lang="en-GB" sz="2000" dirty="0" smtClean="0">
              <a:latin typeface="Bookman Old Style" charset="0"/>
              <a:ea typeface="Bookman Old Style" charset="0"/>
              <a:cs typeface="Bookman Old Style" charset="0"/>
            </a:endParaRPr>
          </a:p>
          <a:p>
            <a:pPr algn="just">
              <a:lnSpc>
                <a:spcPct val="200000"/>
              </a:lnSpc>
            </a:pPr>
            <a:endParaRPr lang="en-GB" sz="20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14231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heckerboard(across)">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59718570"/>
              </p:ext>
            </p:extLst>
          </p:nvPr>
        </p:nvGraphicFramePr>
        <p:xfrm>
          <a:off x="314884" y="2024072"/>
          <a:ext cx="11562232" cy="1641348"/>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b="0" u="none" dirty="0">
                          <a:effectLst/>
                          <a:latin typeface="Bookman Old Style" charset="0"/>
                          <a:ea typeface="Bookman Old Style" charset="0"/>
                          <a:cs typeface="Bookman Old Style" charset="0"/>
                        </a:rPr>
                        <a:t>4</a:t>
                      </a:r>
                      <a:endParaRPr lang="fr-FR" sz="2000" b="0" u="none" dirty="0">
                        <a:effectLst/>
                        <a:latin typeface="Bookman Old Style" charset="0"/>
                        <a:ea typeface="Bookman Old Style" charset="0"/>
                        <a:cs typeface="Bookman Old Style" charset="0"/>
                      </a:endParaRPr>
                    </a:p>
                  </a:txBody>
                  <a:tcPr marL="137160" marR="137160" marT="137160" marB="137160" anchor="ctr"/>
                </a:tc>
                <a:tc>
                  <a:txBody>
                    <a:bodyPr/>
                    <a:lstStyle/>
                    <a:p>
                      <a:pPr algn="just">
                        <a:spcAft>
                          <a:spcPts val="0"/>
                        </a:spcAft>
                      </a:pPr>
                      <a:r>
                        <a:rPr lang="en-GB" sz="2000" b="0" u="none" dirty="0">
                          <a:effectLst/>
                          <a:latin typeface="Bookman Old Style" charset="0"/>
                          <a:ea typeface="Bookman Old Style" charset="0"/>
                          <a:cs typeface="Bookman Old Style" charset="0"/>
                        </a:rPr>
                        <a:t>Legitimate defence needs to maintain proportionality.</a:t>
                      </a:r>
                      <a:endParaRPr lang="fr-FR" sz="2000" b="0" u="none" dirty="0">
                        <a:effectLst/>
                        <a:latin typeface="Bookman Old Style" charset="0"/>
                        <a:ea typeface="Bookman Old Style" charset="0"/>
                        <a:cs typeface="Bookman Old Style" charset="0"/>
                      </a:endParaRPr>
                    </a:p>
                  </a:txBody>
                  <a:tcPr marL="137160" marR="137160" marT="137160" marB="137160"/>
                </a:tc>
                <a:tc>
                  <a:txBody>
                    <a:bodyPr/>
                    <a:lstStyle/>
                    <a:p>
                      <a:pPr algn="just">
                        <a:spcAft>
                          <a:spcPts val="0"/>
                        </a:spcAft>
                      </a:pPr>
                      <a:r>
                        <a:rPr lang="fr-BE" sz="2000" b="0" u="none" dirty="0">
                          <a:effectLst/>
                          <a:latin typeface="Bookman Old Style" charset="0"/>
                          <a:ea typeface="Bookman Old Style" charset="0"/>
                          <a:cs typeface="Bookman Old Style" charset="0"/>
                        </a:rPr>
                        <a:t>Nous reconnaissons le droit légitime à la défense, mais il doit être proportionné.</a:t>
                      </a:r>
                      <a:endParaRPr lang="fr-FR" sz="2000" b="0" u="none" dirty="0">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5000"/>
                        </a:lnSpc>
                        <a:spcAft>
                          <a:spcPts val="0"/>
                        </a:spcAft>
                      </a:pPr>
                      <a:r>
                        <a:rPr lang="ar-SA" sz="2600" b="0" u="none" dirty="0">
                          <a:effectLst/>
                          <a:latin typeface="Times New Roman" charset="0"/>
                          <a:ea typeface="Calibri" charset="0"/>
                          <a:cs typeface="+mj-cs"/>
                        </a:rPr>
                        <a:t>نعترف بالحق المشروع في الدفاع عن النفس لكن يجب ان يكون متناسبا</a:t>
                      </a:r>
                      <a:r>
                        <a:rPr lang="fr-BE" sz="2600" b="0" u="none" dirty="0">
                          <a:effectLst/>
                          <a:latin typeface="Times New Roman" charset="0"/>
                          <a:ea typeface="Calibri" charset="0"/>
                          <a:cs typeface="+mj-cs"/>
                        </a:rPr>
                        <a:t>.</a:t>
                      </a:r>
                      <a:endParaRPr lang="fr-FR" sz="2600" b="0" u="none" dirty="0">
                        <a:effectLst/>
                        <a:latin typeface="Times New Roman" charset="0"/>
                        <a:ea typeface="Calibri" charset="0"/>
                        <a:cs typeface="+mj-cs"/>
                      </a:endParaRPr>
                    </a:p>
                  </a:txBody>
                  <a:tcPr marL="137160" marR="137160" marT="137160" marB="137160"/>
                </a:tc>
              </a:tr>
            </a:tbl>
          </a:graphicData>
        </a:graphic>
      </p:graphicFrame>
    </p:spTree>
    <p:extLst>
      <p:ext uri="{BB962C8B-B14F-4D97-AF65-F5344CB8AC3E}">
        <p14:creationId xmlns:p14="http://schemas.microsoft.com/office/powerpoint/2010/main" val="1436822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35447240"/>
              </p:ext>
            </p:extLst>
          </p:nvPr>
        </p:nvGraphicFramePr>
        <p:xfrm>
          <a:off x="314884" y="2024072"/>
          <a:ext cx="11562232" cy="1641348"/>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dirty="0">
                          <a:effectLst/>
                          <a:latin typeface="Bookman Old Style" charset="0"/>
                          <a:ea typeface="Bookman Old Style" charset="0"/>
                          <a:cs typeface="Bookman Old Style" charset="0"/>
                        </a:rPr>
                        <a:t>4</a:t>
                      </a:r>
                      <a:endParaRPr lang="fr-FR" sz="2000" dirty="0">
                        <a:effectLst/>
                        <a:latin typeface="Bookman Old Style" charset="0"/>
                        <a:ea typeface="Bookman Old Style" charset="0"/>
                        <a:cs typeface="Bookman Old Style" charset="0"/>
                      </a:endParaRPr>
                    </a:p>
                  </a:txBody>
                  <a:tcPr marL="137160" marR="137160" marT="137160" marB="137160" anchor="ctr"/>
                </a:tc>
                <a:tc>
                  <a:txBody>
                    <a:bodyPr/>
                    <a:lstStyle/>
                    <a:p>
                      <a:pPr algn="just">
                        <a:spcAft>
                          <a:spcPts val="0"/>
                        </a:spcAft>
                      </a:pPr>
                      <a:r>
                        <a:rPr lang="en-GB" sz="2000" b="1" dirty="0">
                          <a:effectLst/>
                          <a:latin typeface="Bookman Old Style" charset="0"/>
                          <a:ea typeface="Bookman Old Style" charset="0"/>
                          <a:cs typeface="Bookman Old Style" charset="0"/>
                        </a:rPr>
                        <a:t>Legitimate defence</a:t>
                      </a:r>
                      <a:r>
                        <a:rPr lang="en-GB" sz="2000" dirty="0">
                          <a:effectLst/>
                          <a:latin typeface="Bookman Old Style" charset="0"/>
                          <a:ea typeface="Bookman Old Style" charset="0"/>
                          <a:cs typeface="Bookman Old Style" charset="0"/>
                        </a:rPr>
                        <a:t> needs to maintain proportionality.</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a:spcAft>
                          <a:spcPts val="0"/>
                        </a:spcAft>
                      </a:pPr>
                      <a:r>
                        <a:rPr lang="fr-BE" sz="2000" u="sng" dirty="0">
                          <a:solidFill>
                            <a:srgbClr val="00B050"/>
                          </a:solidFill>
                          <a:effectLst/>
                          <a:latin typeface="Bookman Old Style" charset="0"/>
                          <a:ea typeface="Bookman Old Style" charset="0"/>
                          <a:cs typeface="Bookman Old Style" charset="0"/>
                        </a:rPr>
                        <a:t>Nous reconnaissons</a:t>
                      </a:r>
                      <a:r>
                        <a:rPr lang="fr-BE" sz="2000" b="1" dirty="0">
                          <a:solidFill>
                            <a:srgbClr val="00B050"/>
                          </a:solidFill>
                          <a:effectLst/>
                          <a:latin typeface="Bookman Old Style" charset="0"/>
                          <a:ea typeface="Bookman Old Style" charset="0"/>
                          <a:cs typeface="Bookman Old Style" charset="0"/>
                        </a:rPr>
                        <a:t> </a:t>
                      </a:r>
                      <a:r>
                        <a:rPr lang="fr-BE" sz="2000" b="1" dirty="0">
                          <a:effectLst/>
                          <a:latin typeface="Bookman Old Style" charset="0"/>
                          <a:ea typeface="Bookman Old Style" charset="0"/>
                          <a:cs typeface="Bookman Old Style" charset="0"/>
                        </a:rPr>
                        <a:t>le droit légitime à la défense</a:t>
                      </a:r>
                      <a:r>
                        <a:rPr lang="fr-BE" sz="2000" dirty="0">
                          <a:effectLst/>
                          <a:latin typeface="Bookman Old Style" charset="0"/>
                          <a:ea typeface="Bookman Old Style" charset="0"/>
                          <a:cs typeface="Bookman Old Style" charset="0"/>
                        </a:rPr>
                        <a:t>, mais il doit être proportionné.</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5000"/>
                        </a:lnSpc>
                        <a:spcAft>
                          <a:spcPts val="0"/>
                        </a:spcAft>
                      </a:pPr>
                      <a:r>
                        <a:rPr lang="ar-SA" sz="2600" dirty="0">
                          <a:effectLst/>
                          <a:latin typeface="Times New Roman" charset="0"/>
                          <a:ea typeface="Calibri" charset="0"/>
                          <a:cs typeface="+mj-cs"/>
                        </a:rPr>
                        <a:t>نعترف </a:t>
                      </a:r>
                      <a:r>
                        <a:rPr lang="ar-SA" sz="2600" b="1" dirty="0">
                          <a:effectLst/>
                          <a:latin typeface="Times New Roman" charset="0"/>
                          <a:ea typeface="Calibri" charset="0"/>
                          <a:cs typeface="+mj-cs"/>
                        </a:rPr>
                        <a:t>بالحق المشروع في الدفاع عن النفس</a:t>
                      </a:r>
                      <a:r>
                        <a:rPr lang="ar-SA" sz="2600" dirty="0">
                          <a:effectLst/>
                          <a:latin typeface="Times New Roman" charset="0"/>
                          <a:ea typeface="Calibri" charset="0"/>
                          <a:cs typeface="+mj-cs"/>
                        </a:rPr>
                        <a:t> لكن يجب ان يكون متناسبا</a:t>
                      </a:r>
                      <a:r>
                        <a:rPr lang="fr-BE" sz="2600" dirty="0">
                          <a:effectLst/>
                          <a:latin typeface="Times New Roman" charset="0"/>
                          <a:ea typeface="Calibri" charset="0"/>
                          <a:cs typeface="+mj-cs"/>
                        </a:rPr>
                        <a:t>.</a:t>
                      </a:r>
                      <a:endParaRPr lang="fr-FR" sz="2600" dirty="0">
                        <a:effectLst/>
                        <a:latin typeface="Times New Roman" charset="0"/>
                        <a:ea typeface="Calibri" charset="0"/>
                        <a:cs typeface="+mj-cs"/>
                      </a:endParaRPr>
                    </a:p>
                  </a:txBody>
                  <a:tcPr marL="137160" marR="137160" marT="137160" marB="137160"/>
                </a:tc>
              </a:tr>
            </a:tbl>
          </a:graphicData>
        </a:graphic>
      </p:graphicFrame>
    </p:spTree>
    <p:extLst>
      <p:ext uri="{BB962C8B-B14F-4D97-AF65-F5344CB8AC3E}">
        <p14:creationId xmlns:p14="http://schemas.microsoft.com/office/powerpoint/2010/main" val="2105979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012269266"/>
              </p:ext>
            </p:extLst>
          </p:nvPr>
        </p:nvGraphicFramePr>
        <p:xfrm>
          <a:off x="314884" y="2024072"/>
          <a:ext cx="11562232" cy="2081276"/>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dirty="0">
                          <a:effectLst/>
                          <a:latin typeface="Bookman Old Style" charset="0"/>
                          <a:ea typeface="Bookman Old Style" charset="0"/>
                          <a:cs typeface="Bookman Old Style" charset="0"/>
                        </a:rPr>
                        <a:t>6</a:t>
                      </a:r>
                      <a:endParaRPr lang="fr-FR" sz="2000" dirty="0">
                        <a:effectLst/>
                        <a:latin typeface="Bookman Old Style" charset="0"/>
                        <a:ea typeface="Bookman Old Style" charset="0"/>
                        <a:cs typeface="Bookman Old Style" charset="0"/>
                      </a:endParaRPr>
                    </a:p>
                  </a:txBody>
                  <a:tcPr marL="137160" marR="137160" marT="137160" marB="137160" anchor="ctr"/>
                </a:tc>
                <a:tc>
                  <a:txBody>
                    <a:bodyPr/>
                    <a:lstStyle/>
                    <a:p>
                      <a:pPr algn="just">
                        <a:lnSpc>
                          <a:spcPct val="114000"/>
                        </a:lnSpc>
                        <a:spcAft>
                          <a:spcPts val="0"/>
                        </a:spcAft>
                      </a:pPr>
                      <a:r>
                        <a:rPr lang="en-GB" sz="2000" u="none" dirty="0">
                          <a:solidFill>
                            <a:schemeClr val="tx1"/>
                          </a:solidFill>
                          <a:effectLst/>
                          <a:latin typeface="Bookman Old Style" charset="0"/>
                          <a:ea typeface="Bookman Old Style" charset="0"/>
                          <a:cs typeface="Bookman Old Style" charset="0"/>
                        </a:rPr>
                        <a:t>Only a negotiated solution, based on two States, living side by side and respectful of each other, will bring lasting peace.</a:t>
                      </a:r>
                      <a:endParaRPr lang="fr-FR" sz="2000" u="none" dirty="0">
                        <a:solidFill>
                          <a:schemeClr val="tx1"/>
                        </a:solidFill>
                        <a:effectLst/>
                        <a:latin typeface="Bookman Old Style" charset="0"/>
                        <a:ea typeface="Bookman Old Style" charset="0"/>
                        <a:cs typeface="Bookman Old Style" charset="0"/>
                      </a:endParaRPr>
                    </a:p>
                  </a:txBody>
                  <a:tcPr marL="137160" marR="137160" marT="137160" marB="137160"/>
                </a:tc>
                <a:tc>
                  <a:txBody>
                    <a:bodyPr/>
                    <a:lstStyle/>
                    <a:p>
                      <a:pPr algn="just">
                        <a:lnSpc>
                          <a:spcPct val="114000"/>
                        </a:lnSpc>
                        <a:spcAft>
                          <a:spcPts val="0"/>
                        </a:spcAft>
                      </a:pPr>
                      <a:r>
                        <a:rPr lang="fr-BE" sz="2000" dirty="0">
                          <a:effectLst/>
                          <a:latin typeface="Bookman Old Style" charset="0"/>
                          <a:ea typeface="Bookman Old Style" charset="0"/>
                          <a:cs typeface="Bookman Old Style" charset="0"/>
                        </a:rPr>
                        <a:t>Seule une solution négociée basée sur deux États respectueux l'un de l'autre peut apporter la paix.</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4000"/>
                        </a:lnSpc>
                        <a:spcAft>
                          <a:spcPts val="0"/>
                        </a:spcAft>
                      </a:pPr>
                      <a:r>
                        <a:rPr lang="ar-SA" sz="2600" dirty="0">
                          <a:effectLst/>
                          <a:latin typeface="Bookman Old Style" charset="0"/>
                          <a:ea typeface="Bookman Old Style" charset="0"/>
                          <a:cs typeface="+mj-cs"/>
                        </a:rPr>
                        <a:t>لا شيء سوى حل تفاوضي يقوم على اساس دولتين تحترم كل منهما الاخر يمكن ان يحقق </a:t>
                      </a:r>
                      <a:r>
                        <a:rPr lang="ar-SA" sz="2600" dirty="0" smtClean="0">
                          <a:effectLst/>
                          <a:latin typeface="Bookman Old Style" charset="0"/>
                          <a:ea typeface="Bookman Old Style" charset="0"/>
                          <a:cs typeface="+mj-cs"/>
                        </a:rPr>
                        <a:t>السلام</a:t>
                      </a:r>
                    </a:p>
                    <a:p>
                      <a:pPr algn="just" rtl="1">
                        <a:lnSpc>
                          <a:spcPct val="114000"/>
                        </a:lnSpc>
                        <a:spcAft>
                          <a:spcPts val="0"/>
                        </a:spcAft>
                      </a:pPr>
                      <a:r>
                        <a:rPr lang="fr-BE" sz="2600" dirty="0" smtClean="0">
                          <a:effectLst/>
                          <a:latin typeface="Bookman Old Style" charset="0"/>
                          <a:ea typeface="Bookman Old Style" charset="0"/>
                          <a:cs typeface="+mj-cs"/>
                        </a:rPr>
                        <a:t>.</a:t>
                      </a:r>
                      <a:endParaRPr lang="fr-FR" sz="2600" dirty="0">
                        <a:effectLst/>
                        <a:latin typeface="Bookman Old Style" charset="0"/>
                        <a:ea typeface="Bookman Old Style" charset="0"/>
                        <a:cs typeface="+mj-cs"/>
                      </a:endParaRPr>
                    </a:p>
                  </a:txBody>
                  <a:tcPr marL="137160" marR="137160" marT="137160" marB="137160"/>
                </a:tc>
              </a:tr>
            </a:tbl>
          </a:graphicData>
        </a:graphic>
      </p:graphicFrame>
    </p:spTree>
    <p:extLst>
      <p:ext uri="{BB962C8B-B14F-4D97-AF65-F5344CB8AC3E}">
        <p14:creationId xmlns:p14="http://schemas.microsoft.com/office/powerpoint/2010/main" val="2029510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12978031"/>
              </p:ext>
            </p:extLst>
          </p:nvPr>
        </p:nvGraphicFramePr>
        <p:xfrm>
          <a:off x="314884" y="2024072"/>
          <a:ext cx="11562232" cy="2081276"/>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dirty="0">
                          <a:effectLst/>
                          <a:latin typeface="Bookman Old Style" charset="0"/>
                          <a:ea typeface="Bookman Old Style" charset="0"/>
                          <a:cs typeface="Bookman Old Style" charset="0"/>
                        </a:rPr>
                        <a:t>6</a:t>
                      </a:r>
                      <a:endParaRPr lang="fr-FR" sz="2000" dirty="0">
                        <a:effectLst/>
                        <a:latin typeface="Bookman Old Style" charset="0"/>
                        <a:ea typeface="Bookman Old Style" charset="0"/>
                        <a:cs typeface="Bookman Old Style" charset="0"/>
                      </a:endParaRPr>
                    </a:p>
                  </a:txBody>
                  <a:tcPr marL="137160" marR="137160" marT="137160" marB="137160" anchor="ctr"/>
                </a:tc>
                <a:tc>
                  <a:txBody>
                    <a:bodyPr/>
                    <a:lstStyle/>
                    <a:p>
                      <a:pPr algn="just">
                        <a:lnSpc>
                          <a:spcPct val="114000"/>
                        </a:lnSpc>
                        <a:spcAft>
                          <a:spcPts val="0"/>
                        </a:spcAft>
                      </a:pPr>
                      <a:r>
                        <a:rPr lang="en-GB" sz="2000" dirty="0">
                          <a:effectLst/>
                          <a:latin typeface="Bookman Old Style" charset="0"/>
                          <a:ea typeface="Bookman Old Style" charset="0"/>
                          <a:cs typeface="Bookman Old Style" charset="0"/>
                        </a:rPr>
                        <a:t>Only a negotiated solution, based on two States, </a:t>
                      </a:r>
                      <a:r>
                        <a:rPr lang="en-GB" sz="2000" u="sng" dirty="0">
                          <a:solidFill>
                            <a:srgbClr val="00B050"/>
                          </a:solidFill>
                          <a:effectLst/>
                          <a:latin typeface="Bookman Old Style" charset="0"/>
                          <a:ea typeface="Bookman Old Style" charset="0"/>
                          <a:cs typeface="Bookman Old Style" charset="0"/>
                        </a:rPr>
                        <a:t>living side by side</a:t>
                      </a:r>
                      <a:r>
                        <a:rPr lang="en-GB" sz="2000" dirty="0">
                          <a:effectLst/>
                          <a:latin typeface="Bookman Old Style" charset="0"/>
                          <a:ea typeface="Bookman Old Style" charset="0"/>
                          <a:cs typeface="Bookman Old Style" charset="0"/>
                        </a:rPr>
                        <a:t> and respectful of each other, will bring </a:t>
                      </a:r>
                      <a:r>
                        <a:rPr lang="en-GB" sz="2000" u="sng" dirty="0">
                          <a:solidFill>
                            <a:srgbClr val="00B050"/>
                          </a:solidFill>
                          <a:effectLst/>
                          <a:latin typeface="Bookman Old Style" charset="0"/>
                          <a:ea typeface="Bookman Old Style" charset="0"/>
                          <a:cs typeface="Bookman Old Style" charset="0"/>
                        </a:rPr>
                        <a:t>lasting</a:t>
                      </a:r>
                      <a:r>
                        <a:rPr lang="en-GB" sz="2000" dirty="0">
                          <a:solidFill>
                            <a:srgbClr val="00B050"/>
                          </a:solidFill>
                          <a:effectLst/>
                          <a:latin typeface="Bookman Old Style" charset="0"/>
                          <a:ea typeface="Bookman Old Style" charset="0"/>
                          <a:cs typeface="Bookman Old Style" charset="0"/>
                        </a:rPr>
                        <a:t> </a:t>
                      </a:r>
                      <a:r>
                        <a:rPr lang="en-GB" sz="2000" dirty="0">
                          <a:effectLst/>
                          <a:latin typeface="Bookman Old Style" charset="0"/>
                          <a:ea typeface="Bookman Old Style" charset="0"/>
                          <a:cs typeface="Bookman Old Style" charset="0"/>
                        </a:rPr>
                        <a:t>peace.</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a:lnSpc>
                          <a:spcPct val="114000"/>
                        </a:lnSpc>
                        <a:spcAft>
                          <a:spcPts val="0"/>
                        </a:spcAft>
                      </a:pPr>
                      <a:r>
                        <a:rPr lang="fr-BE" sz="2000" dirty="0">
                          <a:effectLst/>
                          <a:latin typeface="Bookman Old Style" charset="0"/>
                          <a:ea typeface="Bookman Old Style" charset="0"/>
                          <a:cs typeface="Bookman Old Style" charset="0"/>
                        </a:rPr>
                        <a:t>Seule une solution négociée basée sur deux États respectueux l'un de l'autre peut apporter la paix.</a:t>
                      </a:r>
                      <a:endParaRPr lang="fr-FR" sz="2000" dirty="0">
                        <a:effectLst/>
                        <a:latin typeface="Bookman Old Style" charset="0"/>
                        <a:ea typeface="Bookman Old Style" charset="0"/>
                        <a:cs typeface="Bookman Old Style" charset="0"/>
                      </a:endParaRPr>
                    </a:p>
                  </a:txBody>
                  <a:tcPr marL="137160" marR="137160" marT="137160" marB="137160"/>
                </a:tc>
                <a:tc>
                  <a:txBody>
                    <a:bodyPr/>
                    <a:lstStyle/>
                    <a:p>
                      <a:pPr algn="just" rtl="1">
                        <a:lnSpc>
                          <a:spcPct val="114000"/>
                        </a:lnSpc>
                        <a:spcAft>
                          <a:spcPts val="0"/>
                        </a:spcAft>
                      </a:pPr>
                      <a:r>
                        <a:rPr lang="ar-SA" sz="2600" dirty="0">
                          <a:effectLst/>
                          <a:latin typeface="Bookman Old Style" charset="0"/>
                          <a:ea typeface="Bookman Old Style" charset="0"/>
                          <a:cs typeface="+mj-cs"/>
                        </a:rPr>
                        <a:t>لا شيء سوى حل تفاوضي يقوم على اساس دولتين تحترم كل منهما الاخر يمكن ان يحقق </a:t>
                      </a:r>
                      <a:r>
                        <a:rPr lang="ar-SA" sz="2600" dirty="0" smtClean="0">
                          <a:effectLst/>
                          <a:latin typeface="Bookman Old Style" charset="0"/>
                          <a:ea typeface="Bookman Old Style" charset="0"/>
                          <a:cs typeface="+mj-cs"/>
                        </a:rPr>
                        <a:t>السلام</a:t>
                      </a:r>
                      <a:r>
                        <a:rPr lang="fr-BE" sz="2600" dirty="0" smtClean="0">
                          <a:effectLst/>
                          <a:latin typeface="Bookman Old Style" charset="0"/>
                          <a:ea typeface="Bookman Old Style" charset="0"/>
                          <a:cs typeface="+mj-cs"/>
                        </a:rPr>
                        <a:t>.</a:t>
                      </a:r>
                      <a:endParaRPr lang="fr-FR" sz="2600" dirty="0">
                        <a:effectLst/>
                        <a:latin typeface="Bookman Old Style" charset="0"/>
                        <a:ea typeface="Bookman Old Style" charset="0"/>
                        <a:cs typeface="+mj-cs"/>
                      </a:endParaRPr>
                    </a:p>
                  </a:txBody>
                  <a:tcPr marL="137160" marR="137160" marT="137160" marB="137160"/>
                </a:tc>
              </a:tr>
            </a:tbl>
          </a:graphicData>
        </a:graphic>
      </p:graphicFrame>
    </p:spTree>
    <p:extLst>
      <p:ext uri="{BB962C8B-B14F-4D97-AF65-F5344CB8AC3E}">
        <p14:creationId xmlns:p14="http://schemas.microsoft.com/office/powerpoint/2010/main" val="362563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342637868"/>
              </p:ext>
            </p:extLst>
          </p:nvPr>
        </p:nvGraphicFramePr>
        <p:xfrm>
          <a:off x="314884" y="2024072"/>
          <a:ext cx="11562232" cy="2432304"/>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b="0">
                          <a:solidFill>
                            <a:schemeClr val="tx1"/>
                          </a:solidFill>
                          <a:effectLst/>
                          <a:latin typeface="Bookman Old Style" charset="0"/>
                          <a:ea typeface="Bookman Old Style" charset="0"/>
                          <a:cs typeface="Bookman Old Style" charset="0"/>
                        </a:rPr>
                        <a:t>8</a:t>
                      </a:r>
                      <a:endParaRPr lang="fr-FR" sz="2000" b="0">
                        <a:solidFill>
                          <a:schemeClr val="tx1"/>
                        </a:solidFill>
                        <a:effectLst/>
                        <a:latin typeface="Bookman Old Style" charset="0"/>
                        <a:ea typeface="Bookman Old Style" charset="0"/>
                        <a:cs typeface="Bookman Old Style" charset="0"/>
                      </a:endParaRPr>
                    </a:p>
                  </a:txBody>
                  <a:tcPr marL="68580" marR="68580" marT="0" marB="0" anchor="ctr"/>
                </a:tc>
                <a:tc>
                  <a:txBody>
                    <a:bodyPr/>
                    <a:lstStyle/>
                    <a:p>
                      <a:pPr algn="just">
                        <a:lnSpc>
                          <a:spcPct val="114000"/>
                        </a:lnSpc>
                        <a:spcAft>
                          <a:spcPts val="0"/>
                        </a:spcAft>
                      </a:pPr>
                      <a:r>
                        <a:rPr lang="en-GB" sz="2000" b="0" dirty="0">
                          <a:solidFill>
                            <a:schemeClr val="tx1"/>
                          </a:solidFill>
                          <a:effectLst/>
                          <a:latin typeface="Bookman Old Style" charset="0"/>
                          <a:ea typeface="Bookman Old Style" charset="0"/>
                          <a:cs typeface="Bookman Old Style" charset="0"/>
                        </a:rPr>
                        <a:t>Today we join our voice to those of the Secretary General of the United Nations and other international leaders that are calling on both sides to put an end to hostilities.</a:t>
                      </a:r>
                      <a:endParaRPr lang="fr-FR" sz="2000" b="0" dirty="0">
                        <a:solidFill>
                          <a:schemeClr val="tx1"/>
                        </a:solidFill>
                        <a:effectLst/>
                        <a:latin typeface="Bookman Old Style" charset="0"/>
                        <a:ea typeface="Bookman Old Style" charset="0"/>
                        <a:cs typeface="Bookman Old Style" charset="0"/>
                      </a:endParaRPr>
                    </a:p>
                  </a:txBody>
                  <a:tcPr marL="68580" marR="68580" marT="0" marB="0"/>
                </a:tc>
                <a:tc>
                  <a:txBody>
                    <a:bodyPr/>
                    <a:lstStyle/>
                    <a:p>
                      <a:pPr algn="ctr">
                        <a:lnSpc>
                          <a:spcPct val="114000"/>
                        </a:lnSpc>
                        <a:spcAft>
                          <a:spcPts val="0"/>
                        </a:spcAft>
                      </a:pPr>
                      <a:r>
                        <a:rPr lang="en-US" sz="2000" b="0" dirty="0">
                          <a:solidFill>
                            <a:schemeClr val="tx1"/>
                          </a:solidFill>
                          <a:effectLst/>
                          <a:latin typeface="Bookman Old Style" charset="0"/>
                          <a:ea typeface="Bookman Old Style" charset="0"/>
                          <a:cs typeface="Bookman Old Style" charset="0"/>
                        </a:rPr>
                        <a:t>N/A</a:t>
                      </a:r>
                      <a:endParaRPr lang="fr-FR" sz="2000" b="0" dirty="0">
                        <a:solidFill>
                          <a:schemeClr val="tx1"/>
                        </a:solidFill>
                        <a:effectLst/>
                        <a:latin typeface="Bookman Old Style" charset="0"/>
                        <a:ea typeface="Bookman Old Style" charset="0"/>
                        <a:cs typeface="Bookman Old Style" charset="0"/>
                      </a:endParaRPr>
                    </a:p>
                  </a:txBody>
                  <a:tcPr marL="68580" marR="68580" marT="0" marB="0"/>
                </a:tc>
                <a:tc>
                  <a:txBody>
                    <a:bodyPr/>
                    <a:lstStyle/>
                    <a:p>
                      <a:pPr algn="just" rtl="1">
                        <a:lnSpc>
                          <a:spcPct val="114000"/>
                        </a:lnSpc>
                        <a:spcAft>
                          <a:spcPts val="0"/>
                        </a:spcAft>
                      </a:pPr>
                      <a:r>
                        <a:rPr lang="ar-SA" sz="2600" b="0" dirty="0">
                          <a:solidFill>
                            <a:schemeClr val="tx1"/>
                          </a:solidFill>
                          <a:effectLst/>
                          <a:latin typeface="Bookman Old Style" charset="0"/>
                          <a:ea typeface="Bookman Old Style" charset="0"/>
                          <a:cs typeface="+mj-cs"/>
                        </a:rPr>
                        <a:t>لذلك نضم اصواتنا الى تلك التي تدعو الطرفين الى وقف الاعمال القتالية </a:t>
                      </a:r>
                      <a:r>
                        <a:rPr lang="ar-SA" sz="2600" b="0" u="sng" dirty="0">
                          <a:solidFill>
                            <a:schemeClr val="tx1"/>
                          </a:solidFill>
                          <a:effectLst/>
                          <a:latin typeface="Bookman Old Style" charset="0"/>
                          <a:ea typeface="Bookman Old Style" charset="0"/>
                          <a:cs typeface="+mj-cs"/>
                        </a:rPr>
                        <a:t>فورًا</a:t>
                      </a:r>
                      <a:r>
                        <a:rPr lang="fr-BE" sz="2600" b="0" dirty="0">
                          <a:solidFill>
                            <a:schemeClr val="tx1"/>
                          </a:solidFill>
                          <a:effectLst/>
                          <a:latin typeface="Bookman Old Style" charset="0"/>
                          <a:ea typeface="Bookman Old Style" charset="0"/>
                          <a:cs typeface="+mj-cs"/>
                        </a:rPr>
                        <a:t>.</a:t>
                      </a:r>
                      <a:endParaRPr lang="fr-FR" sz="2600" b="0" dirty="0">
                        <a:solidFill>
                          <a:schemeClr val="tx1"/>
                        </a:solidFill>
                        <a:effectLst/>
                        <a:latin typeface="Bookman Old Style" charset="0"/>
                        <a:ea typeface="Bookman Old Style" charset="0"/>
                        <a:cs typeface="+mj-cs"/>
                      </a:endParaRPr>
                    </a:p>
                  </a:txBody>
                  <a:tcPr marL="68580" marR="68580" marT="0" marB="0"/>
                </a:tc>
              </a:tr>
            </a:tbl>
          </a:graphicData>
        </a:graphic>
      </p:graphicFrame>
    </p:spTree>
    <p:extLst>
      <p:ext uri="{BB962C8B-B14F-4D97-AF65-F5344CB8AC3E}">
        <p14:creationId xmlns:p14="http://schemas.microsoft.com/office/powerpoint/2010/main" val="1652630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05651" y="357289"/>
            <a:ext cx="10864403"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002867216"/>
              </p:ext>
            </p:extLst>
          </p:nvPr>
        </p:nvGraphicFramePr>
        <p:xfrm>
          <a:off x="314884" y="2024072"/>
          <a:ext cx="11562232" cy="2432304"/>
        </p:xfrm>
        <a:graphic>
          <a:graphicData uri="http://schemas.openxmlformats.org/drawingml/2006/table">
            <a:tbl>
              <a:tblPr firstRow="1" firstCol="1" bandRow="1">
                <a:tableStyleId>{2D5ABB26-0587-4C30-8999-92F81FD0307C}</a:tableStyleId>
              </a:tblPr>
              <a:tblGrid>
                <a:gridCol w="335371"/>
                <a:gridCol w="3742287"/>
                <a:gridCol w="3742287"/>
                <a:gridCol w="3742287"/>
              </a:tblGrid>
              <a:tr h="669290">
                <a:tc>
                  <a:txBody>
                    <a:bodyPr/>
                    <a:lstStyle/>
                    <a:p>
                      <a:pPr algn="ctr">
                        <a:spcAft>
                          <a:spcPts val="0"/>
                        </a:spcAft>
                      </a:pPr>
                      <a:r>
                        <a:rPr lang="en-GB" sz="2000">
                          <a:effectLst/>
                          <a:latin typeface="Bookman Old Style" charset="0"/>
                          <a:ea typeface="Bookman Old Style" charset="0"/>
                          <a:cs typeface="Bookman Old Style" charset="0"/>
                        </a:rPr>
                        <a:t>8</a:t>
                      </a:r>
                      <a:endParaRPr lang="fr-FR" sz="2000">
                        <a:effectLst/>
                        <a:latin typeface="Bookman Old Style" charset="0"/>
                        <a:ea typeface="Bookman Old Style" charset="0"/>
                        <a:cs typeface="Bookman Old Style" charset="0"/>
                      </a:endParaRPr>
                    </a:p>
                  </a:txBody>
                  <a:tcPr marL="68580" marR="68580" marT="0" marB="0" anchor="ctr"/>
                </a:tc>
                <a:tc>
                  <a:txBody>
                    <a:bodyPr/>
                    <a:lstStyle/>
                    <a:p>
                      <a:pPr algn="just">
                        <a:lnSpc>
                          <a:spcPct val="114000"/>
                        </a:lnSpc>
                        <a:spcAft>
                          <a:spcPts val="0"/>
                        </a:spcAft>
                      </a:pPr>
                      <a:r>
                        <a:rPr lang="en-GB" sz="2000" dirty="0">
                          <a:solidFill>
                            <a:schemeClr val="tx1"/>
                          </a:solidFill>
                          <a:effectLst/>
                          <a:latin typeface="Bookman Old Style" charset="0"/>
                          <a:ea typeface="Bookman Old Style" charset="0"/>
                          <a:cs typeface="Bookman Old Style" charset="0"/>
                        </a:rPr>
                        <a:t>Today we join our voice to those </a:t>
                      </a:r>
                      <a:r>
                        <a:rPr lang="en-GB" sz="2000" b="1" dirty="0">
                          <a:solidFill>
                            <a:schemeClr val="tx1"/>
                          </a:solidFill>
                          <a:effectLst/>
                          <a:latin typeface="Bookman Old Style" charset="0"/>
                          <a:ea typeface="Bookman Old Style" charset="0"/>
                          <a:cs typeface="Bookman Old Style" charset="0"/>
                        </a:rPr>
                        <a:t>of the Secretary General of the United Nations and other international leaders</a:t>
                      </a:r>
                      <a:r>
                        <a:rPr lang="en-GB" sz="2000" dirty="0">
                          <a:solidFill>
                            <a:schemeClr val="tx1"/>
                          </a:solidFill>
                          <a:effectLst/>
                          <a:latin typeface="Bookman Old Style" charset="0"/>
                          <a:ea typeface="Bookman Old Style" charset="0"/>
                          <a:cs typeface="Bookman Old Style" charset="0"/>
                        </a:rPr>
                        <a:t> that are calling on both sides to put an end to hostilities.</a:t>
                      </a:r>
                      <a:endParaRPr lang="fr-FR" sz="2000" dirty="0">
                        <a:solidFill>
                          <a:schemeClr val="tx1"/>
                        </a:solidFill>
                        <a:effectLst/>
                        <a:latin typeface="Bookman Old Style" charset="0"/>
                        <a:ea typeface="Bookman Old Style" charset="0"/>
                        <a:cs typeface="Bookman Old Style" charset="0"/>
                      </a:endParaRPr>
                    </a:p>
                  </a:txBody>
                  <a:tcPr marL="68580" marR="68580" marT="0" marB="0"/>
                </a:tc>
                <a:tc>
                  <a:txBody>
                    <a:bodyPr/>
                    <a:lstStyle/>
                    <a:p>
                      <a:pPr algn="ctr">
                        <a:lnSpc>
                          <a:spcPct val="114000"/>
                        </a:lnSpc>
                        <a:spcAft>
                          <a:spcPts val="0"/>
                        </a:spcAft>
                      </a:pPr>
                      <a:r>
                        <a:rPr lang="en-US" sz="2000" dirty="0">
                          <a:effectLst/>
                          <a:latin typeface="Bookman Old Style" charset="0"/>
                          <a:ea typeface="Bookman Old Style" charset="0"/>
                          <a:cs typeface="Bookman Old Style" charset="0"/>
                        </a:rPr>
                        <a:t>N/A</a:t>
                      </a:r>
                      <a:endParaRPr lang="fr-FR" sz="2000" dirty="0">
                        <a:effectLst/>
                        <a:latin typeface="Bookman Old Style" charset="0"/>
                        <a:ea typeface="Bookman Old Style" charset="0"/>
                        <a:cs typeface="Bookman Old Style" charset="0"/>
                      </a:endParaRPr>
                    </a:p>
                  </a:txBody>
                  <a:tcPr marL="68580" marR="68580" marT="0" marB="0"/>
                </a:tc>
                <a:tc>
                  <a:txBody>
                    <a:bodyPr/>
                    <a:lstStyle/>
                    <a:p>
                      <a:pPr algn="just" rtl="1">
                        <a:lnSpc>
                          <a:spcPct val="114000"/>
                        </a:lnSpc>
                        <a:spcAft>
                          <a:spcPts val="0"/>
                        </a:spcAft>
                      </a:pPr>
                      <a:r>
                        <a:rPr lang="ar-SA" sz="2600" dirty="0">
                          <a:effectLst/>
                          <a:latin typeface="Bookman Old Style" charset="0"/>
                          <a:ea typeface="Bookman Old Style" charset="0"/>
                          <a:cs typeface="+mj-cs"/>
                        </a:rPr>
                        <a:t>لذلك نضم اصواتنا </a:t>
                      </a:r>
                      <a:r>
                        <a:rPr lang="ar-SA" sz="2600" b="1" dirty="0">
                          <a:effectLst/>
                          <a:latin typeface="Bookman Old Style" charset="0"/>
                          <a:ea typeface="Bookman Old Style" charset="0"/>
                          <a:cs typeface="+mj-cs"/>
                        </a:rPr>
                        <a:t>الى تلك</a:t>
                      </a:r>
                      <a:r>
                        <a:rPr lang="ar-SA" sz="2600" dirty="0">
                          <a:effectLst/>
                          <a:latin typeface="Bookman Old Style" charset="0"/>
                          <a:ea typeface="Bookman Old Style" charset="0"/>
                          <a:cs typeface="+mj-cs"/>
                        </a:rPr>
                        <a:t> التي تدعو الطرفين الى وقف الاعمال القتالية </a:t>
                      </a:r>
                      <a:r>
                        <a:rPr lang="ar-SA" sz="2600" u="sng" dirty="0">
                          <a:solidFill>
                            <a:srgbClr val="00B050"/>
                          </a:solidFill>
                          <a:effectLst/>
                          <a:latin typeface="Bookman Old Style" charset="0"/>
                          <a:ea typeface="Bookman Old Style" charset="0"/>
                          <a:cs typeface="+mj-cs"/>
                        </a:rPr>
                        <a:t>فورًا</a:t>
                      </a:r>
                      <a:r>
                        <a:rPr lang="fr-BE" sz="2600" dirty="0">
                          <a:effectLst/>
                          <a:latin typeface="Bookman Old Style" charset="0"/>
                          <a:ea typeface="Bookman Old Style" charset="0"/>
                          <a:cs typeface="+mj-cs"/>
                        </a:rPr>
                        <a:t>.</a:t>
                      </a:r>
                      <a:endParaRPr lang="fr-FR" sz="2600" dirty="0">
                        <a:effectLst/>
                        <a:latin typeface="Bookman Old Style" charset="0"/>
                        <a:ea typeface="Bookman Old Style" charset="0"/>
                        <a:cs typeface="+mj-cs"/>
                      </a:endParaRPr>
                    </a:p>
                  </a:txBody>
                  <a:tcPr marL="68580" marR="68580" marT="0" marB="0"/>
                </a:tc>
              </a:tr>
            </a:tbl>
          </a:graphicData>
        </a:graphic>
      </p:graphicFrame>
    </p:spTree>
    <p:extLst>
      <p:ext uri="{BB962C8B-B14F-4D97-AF65-F5344CB8AC3E}">
        <p14:creationId xmlns:p14="http://schemas.microsoft.com/office/powerpoint/2010/main" val="1737637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19100" y="343843"/>
            <a:ext cx="10864403" cy="400110"/>
          </a:xfrm>
          <a:prstGeom prst="rect">
            <a:avLst/>
          </a:prstGeom>
          <a:noFill/>
        </p:spPr>
        <p:txBody>
          <a:bodyPr wrap="square" lIns="90000" rtlCol="0">
            <a:spAutoFit/>
          </a:bodyPr>
          <a:lstStyle/>
          <a:p>
            <a:pPr algn="just"/>
            <a:r>
              <a:rPr lang="en-GB" sz="2000" dirty="0" smtClean="0">
                <a:latin typeface="Bookman Old Style" charset="0"/>
                <a:ea typeface="Bookman Old Style" charset="0"/>
                <a:cs typeface="Bookman Old Style" charset="0"/>
              </a:rPr>
              <a:t>Example: </a:t>
            </a:r>
            <a:r>
              <a:rPr lang="en-GB" sz="2000" dirty="0">
                <a:latin typeface="Bookman Old Style" charset="0"/>
                <a:ea typeface="Bookman Old Style" charset="0"/>
                <a:cs typeface="Bookman Old Style" charset="0"/>
              </a:rPr>
              <a:t>Statement 14/247 of the European Commission (3rd August 2014</a:t>
            </a:r>
            <a:r>
              <a:rPr lang="en-GB" sz="2000" dirty="0" smtClean="0">
                <a:latin typeface="Bookman Old Style" charset="0"/>
                <a:ea typeface="Bookman Old Style" charset="0"/>
                <a:cs typeface="Bookman Old Style" charset="0"/>
              </a:rPr>
              <a:t>)</a:t>
            </a:r>
            <a:endParaRPr lang="en-GB" sz="2000" dirty="0">
              <a:latin typeface="Bookman Old Style" charset="0"/>
              <a:ea typeface="Bookman Old Style" charset="0"/>
              <a:cs typeface="Bookman Old Style" charset="0"/>
            </a:endParaRPr>
          </a:p>
        </p:txBody>
      </p:sp>
      <p:sp>
        <p:nvSpPr>
          <p:cNvPr id="7" name="Rectangle 6"/>
          <p:cNvSpPr/>
          <p:nvPr/>
        </p:nvSpPr>
        <p:spPr>
          <a:xfrm>
            <a:off x="1830063" y="1073378"/>
            <a:ext cx="10078571" cy="5460790"/>
          </a:xfrm>
          <a:prstGeom prst="rect">
            <a:avLst/>
          </a:prstGeom>
        </p:spPr>
        <p:txBody>
          <a:bodyPr wrap="square">
            <a:spAutoFit/>
          </a:bodyPr>
          <a:lstStyle/>
          <a:p>
            <a:pPr marL="340" marR="179705" algn="just">
              <a:lnSpc>
                <a:spcPct val="114000"/>
              </a:lnSpc>
            </a:pPr>
            <a:r>
              <a:rPr lang="en-GB" dirty="0">
                <a:solidFill>
                  <a:srgbClr val="0070C0"/>
                </a:solidFill>
                <a:latin typeface="Arial" charset="0"/>
                <a:ea typeface="Arial" charset="0"/>
                <a:cs typeface="Arial" charset="0"/>
              </a:rPr>
              <a:t>Gaza has been suffering from intolerable violence for more than three weeks already. We deplore the terrible loss of lives, including innocent women and children. </a:t>
            </a:r>
            <a:r>
              <a:rPr lang="en-GB" dirty="0">
                <a:latin typeface="Arial" charset="0"/>
                <a:ea typeface="Arial" charset="0"/>
                <a:cs typeface="Arial" charset="0"/>
              </a:rPr>
              <a:t>Many have been injured, property and livelihoods have been destroyed. </a:t>
            </a:r>
            <a:r>
              <a:rPr lang="en-GB" dirty="0">
                <a:solidFill>
                  <a:srgbClr val="0070C0"/>
                </a:solidFill>
                <a:latin typeface="Arial" charset="0"/>
                <a:ea typeface="Arial" charset="0"/>
                <a:cs typeface="Arial" charset="0"/>
              </a:rPr>
              <a:t>This needs to stop immediately. We strongly condemn continued rocket fire over Israel. It constitutes an unacceptable threat to its citizens. </a:t>
            </a:r>
            <a:r>
              <a:rPr lang="en-GB" dirty="0">
                <a:latin typeface="Arial" charset="0"/>
                <a:ea typeface="Arial" charset="0"/>
                <a:cs typeface="Arial" charset="0"/>
              </a:rPr>
              <a:t>Israel has the right to live in peace in its recognised borders. </a:t>
            </a:r>
            <a:r>
              <a:rPr lang="en-GB" dirty="0">
                <a:solidFill>
                  <a:srgbClr val="0070C0"/>
                </a:solidFill>
                <a:latin typeface="Arial" charset="0"/>
                <a:ea typeface="Arial" charset="0"/>
                <a:cs typeface="Arial" charset="0"/>
              </a:rPr>
              <a:t>Legitimate defence needs to maintain proportionality.</a:t>
            </a:r>
            <a:r>
              <a:rPr lang="en-GB" dirty="0">
                <a:latin typeface="Arial" charset="0"/>
                <a:ea typeface="Arial" charset="0"/>
                <a:cs typeface="Arial" charset="0"/>
              </a:rPr>
              <a:t> We have all seen these cycles in the past and </a:t>
            </a:r>
            <a:r>
              <a:rPr lang="en-GB" dirty="0">
                <a:solidFill>
                  <a:srgbClr val="0070C0"/>
                </a:solidFill>
                <a:latin typeface="Arial" charset="0"/>
                <a:ea typeface="Arial" charset="0"/>
                <a:cs typeface="Arial" charset="0"/>
              </a:rPr>
              <a:t>we know that there are limits regarding what military operations can achieve.</a:t>
            </a:r>
            <a:r>
              <a:rPr lang="en-GB" dirty="0">
                <a:latin typeface="Arial" charset="0"/>
                <a:ea typeface="Arial" charset="0"/>
                <a:cs typeface="Arial" charset="0"/>
              </a:rPr>
              <a:t> </a:t>
            </a:r>
            <a:r>
              <a:rPr lang="en-GB" dirty="0">
                <a:solidFill>
                  <a:srgbClr val="0070C0"/>
                </a:solidFill>
                <a:latin typeface="Arial" charset="0"/>
                <a:ea typeface="Arial" charset="0"/>
                <a:cs typeface="Arial" charset="0"/>
              </a:rPr>
              <a:t>Only a negotiated solution, based on two States, living side by side and respectful of each other, will bring lasting peace.</a:t>
            </a:r>
            <a:r>
              <a:rPr lang="en-GB" dirty="0">
                <a:latin typeface="Arial" charset="0"/>
                <a:ea typeface="Arial" charset="0"/>
                <a:cs typeface="Arial" charset="0"/>
              </a:rPr>
              <a:t> </a:t>
            </a:r>
            <a:r>
              <a:rPr lang="en-GB" dirty="0">
                <a:solidFill>
                  <a:srgbClr val="00B050"/>
                </a:solidFill>
                <a:latin typeface="Arial" charset="0"/>
                <a:ea typeface="Arial" charset="0"/>
                <a:cs typeface="Arial" charset="0"/>
              </a:rPr>
              <a:t>The bloodshed needs to stop</a:t>
            </a:r>
            <a:r>
              <a:rPr lang="en-GB" dirty="0">
                <a:solidFill>
                  <a:srgbClr val="595959"/>
                </a:solidFill>
                <a:latin typeface="Arial" charset="0"/>
                <a:ea typeface="Arial" charset="0"/>
                <a:cs typeface="Arial" charset="0"/>
              </a:rPr>
              <a:t>. </a:t>
            </a:r>
            <a:r>
              <a:rPr lang="en-GB" dirty="0">
                <a:solidFill>
                  <a:srgbClr val="00B050"/>
                </a:solidFill>
                <a:latin typeface="Arial" charset="0"/>
                <a:ea typeface="Arial" charset="0"/>
                <a:cs typeface="Arial" charset="0"/>
              </a:rPr>
              <a:t>Today we join our voice to those of the Secretary General of the United Nations and other international leaders that are calling on both sides to put an end to hostilities</a:t>
            </a:r>
            <a:r>
              <a:rPr lang="en-GB" dirty="0">
                <a:solidFill>
                  <a:srgbClr val="595959"/>
                </a:solidFill>
                <a:latin typeface="Arial" charset="0"/>
                <a:ea typeface="Arial" charset="0"/>
                <a:cs typeface="Arial" charset="0"/>
              </a:rPr>
              <a:t>. </a:t>
            </a:r>
            <a:r>
              <a:rPr lang="en-GB" dirty="0">
                <a:solidFill>
                  <a:srgbClr val="00B050"/>
                </a:solidFill>
                <a:latin typeface="Arial" charset="0"/>
                <a:ea typeface="Arial" charset="0"/>
                <a:cs typeface="Arial" charset="0"/>
              </a:rPr>
              <a:t>We are ready to support actively negotiations</a:t>
            </a:r>
            <a:r>
              <a:rPr lang="en-GB" dirty="0">
                <a:solidFill>
                  <a:srgbClr val="595959"/>
                </a:solidFill>
                <a:latin typeface="Arial" charset="0"/>
                <a:ea typeface="Arial" charset="0"/>
                <a:cs typeface="Arial" charset="0"/>
              </a:rPr>
              <a:t>, </a:t>
            </a:r>
            <a:r>
              <a:rPr lang="en-GB" dirty="0">
                <a:latin typeface="Arial" charset="0"/>
                <a:ea typeface="Arial" charset="0"/>
                <a:cs typeface="Arial" charset="0"/>
              </a:rPr>
              <a:t>confidence building measures, reconstruction and reconciliation efforts. No more lives should be wasted. </a:t>
            </a:r>
            <a:r>
              <a:rPr lang="en-GB" dirty="0">
                <a:solidFill>
                  <a:srgbClr val="00B050"/>
                </a:solidFill>
                <a:latin typeface="Arial" charset="0"/>
                <a:ea typeface="Arial" charset="0"/>
                <a:cs typeface="Arial" charset="0"/>
              </a:rPr>
              <a:t>Palestinian and Israeli leaders need to exercise courage by putting an end to this senseless violence</a:t>
            </a:r>
            <a:r>
              <a:rPr lang="en-GB" dirty="0">
                <a:solidFill>
                  <a:srgbClr val="595959"/>
                </a:solidFill>
                <a:latin typeface="Arial" charset="0"/>
                <a:ea typeface="Arial" charset="0"/>
                <a:cs typeface="Arial" charset="0"/>
              </a:rPr>
              <a:t>. </a:t>
            </a:r>
            <a:r>
              <a:rPr lang="en-GB" dirty="0">
                <a:latin typeface="Arial" charset="0"/>
                <a:ea typeface="Arial" charset="0"/>
                <a:cs typeface="Arial" charset="0"/>
              </a:rPr>
              <a:t>They also need to exercise courage and wisdom to move beyond these cycles of violence and advance towards arrangements that will ensure peaceful and dignified coexistence, based on mutual respect. </a:t>
            </a:r>
            <a:endParaRPr lang="en-GB" dirty="0" smtClean="0">
              <a:latin typeface="Arial" charset="0"/>
              <a:ea typeface="Arial" charset="0"/>
              <a:cs typeface="Arial" charset="0"/>
            </a:endParaRPr>
          </a:p>
          <a:p>
            <a:pPr marL="340" marR="179705" algn="just">
              <a:lnSpc>
                <a:spcPct val="114000"/>
              </a:lnSpc>
            </a:pPr>
            <a:endParaRPr lang="fr-FR" dirty="0">
              <a:latin typeface="Arial" charset="0"/>
              <a:ea typeface="Arial" charset="0"/>
              <a:cs typeface="Arial" charset="0"/>
            </a:endParaRPr>
          </a:p>
          <a:p>
            <a:pPr marL="340" marR="179705" algn="just">
              <a:lnSpc>
                <a:spcPct val="114000"/>
              </a:lnSpc>
            </a:pPr>
            <a:r>
              <a:rPr lang="en-GB" dirty="0">
                <a:latin typeface="Arial" charset="0"/>
                <a:ea typeface="Arial" charset="0"/>
                <a:cs typeface="Arial" charset="0"/>
              </a:rPr>
              <a:t>(Source: European Commission </a:t>
            </a:r>
            <a:r>
              <a:rPr lang="en-GB" dirty="0" smtClean="0">
                <a:latin typeface="Arial" charset="0"/>
                <a:ea typeface="Arial" charset="0"/>
                <a:cs typeface="Arial" charset="0"/>
              </a:rPr>
              <a:t>Statement 14/247</a:t>
            </a:r>
            <a:r>
              <a:rPr lang="en-GB" dirty="0">
                <a:latin typeface="Arial" charset="0"/>
                <a:ea typeface="Arial" charset="0"/>
                <a:cs typeface="Arial" charset="0"/>
              </a:rPr>
              <a:t>, 3 August 2014)</a:t>
            </a:r>
            <a:endParaRPr lang="fr-FR" dirty="0">
              <a:effectLst/>
              <a:latin typeface="Arial" charset="0"/>
              <a:ea typeface="Arial" charset="0"/>
              <a:cs typeface="Arial" charset="0"/>
            </a:endParaRPr>
          </a:p>
        </p:txBody>
      </p:sp>
      <p:sp>
        <p:nvSpPr>
          <p:cNvPr id="10" name="Rectangle 9"/>
          <p:cNvSpPr/>
          <p:nvPr/>
        </p:nvSpPr>
        <p:spPr>
          <a:xfrm>
            <a:off x="419100" y="1073378"/>
            <a:ext cx="1410963" cy="3770263"/>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GB" sz="239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ookman Old Style" charset="0"/>
                <a:ea typeface="Bookman Old Style" charset="0"/>
                <a:cs typeface="Bookman Old Style" charset="0"/>
              </a:rPr>
              <a:t>“</a:t>
            </a:r>
            <a:endParaRPr lang="fr-FR" sz="239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endParaRPr>
          </a:p>
        </p:txBody>
      </p:sp>
      <p:sp>
        <p:nvSpPr>
          <p:cNvPr id="2" name="ZoneTexte 1"/>
          <p:cNvSpPr txBox="1"/>
          <p:nvPr/>
        </p:nvSpPr>
        <p:spPr>
          <a:xfrm>
            <a:off x="121024" y="3803773"/>
            <a:ext cx="1709039" cy="1815882"/>
          </a:xfrm>
          <a:prstGeom prst="rect">
            <a:avLst/>
          </a:prstGeom>
          <a:noFill/>
        </p:spPr>
        <p:txBody>
          <a:bodyPr wrap="square" rtlCol="0">
            <a:spAutoFit/>
          </a:bodyPr>
          <a:lstStyle/>
          <a:p>
            <a:pPr>
              <a:tabLst>
                <a:tab pos="306388" algn="l"/>
              </a:tabLst>
            </a:pPr>
            <a:r>
              <a:rPr lang="fr-FR" dirty="0" smtClean="0">
                <a:solidFill>
                  <a:srgbClr val="0070C0"/>
                </a:solidFill>
                <a:latin typeface="Bookman Old Style" charset="0"/>
                <a:ea typeface="Bookman Old Style" charset="0"/>
                <a:cs typeface="Bookman Old Style" charset="0"/>
              </a:rPr>
              <a:t> </a:t>
            </a:r>
            <a:r>
              <a:rPr lang="fr-FR" i="1" dirty="0" smtClean="0">
                <a:latin typeface="Bookman Old Style" charset="0"/>
                <a:ea typeface="Bookman Old Style" charset="0"/>
                <a:cs typeface="Bookman Old Style" charset="0"/>
              </a:rPr>
              <a:t>Le Monde 	</a:t>
            </a:r>
            <a:r>
              <a:rPr lang="fr-FR" dirty="0" smtClean="0">
                <a:latin typeface="Bookman Old Style" charset="0"/>
                <a:ea typeface="Bookman Old Style" charset="0"/>
                <a:cs typeface="Bookman Old Style" charset="0"/>
              </a:rPr>
              <a:t>&amp;</a:t>
            </a:r>
            <a:r>
              <a:rPr lang="fr-FR" i="1" dirty="0" smtClean="0">
                <a:latin typeface="Bookman Old Style" charset="0"/>
                <a:ea typeface="Bookman Old Style" charset="0"/>
                <a:cs typeface="Bookman Old Style" charset="0"/>
              </a:rPr>
              <a:t> Al-</a:t>
            </a:r>
            <a:r>
              <a:rPr lang="fr-FR" i="1" dirty="0" err="1" smtClean="0">
                <a:latin typeface="Bookman Old Style" charset="0"/>
                <a:ea typeface="Bookman Old Style" charset="0"/>
                <a:cs typeface="Bookman Old Style" charset="0"/>
              </a:rPr>
              <a:t>Quds</a:t>
            </a:r>
            <a:endParaRPr lang="fr-FR" i="1" dirty="0" smtClean="0">
              <a:latin typeface="Bookman Old Style" charset="0"/>
              <a:ea typeface="Bookman Old Style" charset="0"/>
              <a:cs typeface="Bookman Old Style" charset="0"/>
            </a:endParaRPr>
          </a:p>
          <a:p>
            <a:pPr>
              <a:tabLst>
                <a:tab pos="306388" algn="l"/>
              </a:tabLst>
            </a:pPr>
            <a:endParaRPr lang="fr-FR" sz="2000" i="1" dirty="0">
              <a:solidFill>
                <a:srgbClr val="0070C0"/>
              </a:solidFill>
              <a:latin typeface="Bookman Old Style" charset="0"/>
              <a:ea typeface="Bookman Old Style" charset="0"/>
              <a:cs typeface="Bookman Old Style" charset="0"/>
            </a:endParaRPr>
          </a:p>
          <a:p>
            <a:pPr lvl="0">
              <a:tabLst>
                <a:tab pos="306388" algn="l"/>
              </a:tabLst>
            </a:pPr>
            <a:r>
              <a:rPr lang="fr-FR" dirty="0">
                <a:solidFill>
                  <a:srgbClr val="00B050"/>
                </a:solidFill>
                <a:latin typeface="Bookman Old Style" charset="0"/>
                <a:ea typeface="Bookman Old Style" charset="0"/>
                <a:cs typeface="Bookman Old Style" charset="0"/>
              </a:rPr>
              <a:t></a:t>
            </a:r>
            <a:r>
              <a:rPr lang="fr-FR" dirty="0">
                <a:solidFill>
                  <a:srgbClr val="0070C0"/>
                </a:solidFill>
                <a:latin typeface="Bookman Old Style" charset="0"/>
                <a:ea typeface="Bookman Old Style" charset="0"/>
                <a:cs typeface="Bookman Old Style" charset="0"/>
              </a:rPr>
              <a:t> </a:t>
            </a:r>
            <a:r>
              <a:rPr lang="fr-FR" i="1" dirty="0" smtClean="0">
                <a:solidFill>
                  <a:prstClr val="black"/>
                </a:solidFill>
                <a:latin typeface="Bookman Old Style" charset="0"/>
                <a:ea typeface="Bookman Old Style" charset="0"/>
                <a:cs typeface="Bookman Old Style" charset="0"/>
              </a:rPr>
              <a:t>Al-</a:t>
            </a:r>
            <a:r>
              <a:rPr lang="fr-FR" i="1" dirty="0" err="1" smtClean="0">
                <a:solidFill>
                  <a:prstClr val="black"/>
                </a:solidFill>
                <a:latin typeface="Bookman Old Style" charset="0"/>
                <a:ea typeface="Bookman Old Style" charset="0"/>
                <a:cs typeface="Bookman Old Style" charset="0"/>
              </a:rPr>
              <a:t>Quds</a:t>
            </a:r>
            <a:r>
              <a:rPr lang="fr-FR" i="1" dirty="0" smtClean="0">
                <a:solidFill>
                  <a:prstClr val="black"/>
                </a:solidFill>
                <a:latin typeface="Bookman Old Style" charset="0"/>
                <a:ea typeface="Bookman Old Style" charset="0"/>
                <a:cs typeface="Bookman Old Style" charset="0"/>
              </a:rPr>
              <a:t> 	</a:t>
            </a:r>
            <a:r>
              <a:rPr lang="fr-FR" i="1" dirty="0" err="1" smtClean="0">
                <a:solidFill>
                  <a:prstClr val="black"/>
                </a:solidFill>
                <a:latin typeface="Bookman Old Style" charset="0"/>
                <a:ea typeface="Bookman Old Style" charset="0"/>
                <a:cs typeface="Bookman Old Style" charset="0"/>
              </a:rPr>
              <a:t>only</a:t>
            </a:r>
            <a:endParaRPr lang="fr-FR" i="1" dirty="0">
              <a:solidFill>
                <a:prstClr val="black"/>
              </a:solidFill>
              <a:latin typeface="Bookman Old Style" charset="0"/>
              <a:ea typeface="Bookman Old Style" charset="0"/>
              <a:cs typeface="Bookman Old Style" charset="0"/>
            </a:endParaRPr>
          </a:p>
          <a:p>
            <a:pPr>
              <a:tabLst>
                <a:tab pos="306388" algn="l"/>
              </a:tabLst>
            </a:pPr>
            <a:endParaRPr lang="fr-FR" sz="2000" dirty="0">
              <a:solidFill>
                <a:srgbClr val="0070C0"/>
              </a:solidFill>
              <a:latin typeface="Bookman Old Style" charset="0"/>
              <a:ea typeface="Bookman Old Style" charset="0"/>
              <a:cs typeface="Bookman Old Style" charset="0"/>
            </a:endParaRPr>
          </a:p>
        </p:txBody>
      </p:sp>
    </p:spTree>
    <p:extLst>
      <p:ext uri="{BB962C8B-B14F-4D97-AF65-F5344CB8AC3E}">
        <p14:creationId xmlns:p14="http://schemas.microsoft.com/office/powerpoint/2010/main" val="1191780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My doctoral thesis</a:t>
            </a:r>
            <a:endParaRPr lang="en-GB" sz="3600" dirty="0">
              <a:latin typeface="Bookman Old Style" charset="0"/>
              <a:ea typeface="Bookman Old Style" charset="0"/>
              <a:cs typeface="Bookman Old Style" charset="0"/>
            </a:endParaRPr>
          </a:p>
        </p:txBody>
      </p:sp>
      <p:sp>
        <p:nvSpPr>
          <p:cNvPr id="6" name="ZoneTexte 5"/>
          <p:cNvSpPr txBox="1"/>
          <p:nvPr/>
        </p:nvSpPr>
        <p:spPr>
          <a:xfrm>
            <a:off x="838200" y="1263834"/>
            <a:ext cx="10894454" cy="3822585"/>
          </a:xfrm>
          <a:prstGeom prst="rect">
            <a:avLst/>
          </a:prstGeom>
          <a:noFill/>
        </p:spPr>
        <p:txBody>
          <a:bodyPr wrap="square" rtlCol="0">
            <a:spAutoFit/>
          </a:bodyPr>
          <a:lstStyle/>
          <a:p>
            <a:pPr marL="342900" marR="0" lvl="0" indent="-342900" algn="just" defTabSz="914400" eaLnBrk="1" fontAlgn="auto" latinLnBrk="0" hangingPunct="1">
              <a:lnSpc>
                <a:spcPct val="114000"/>
              </a:lnSpc>
              <a:spcBef>
                <a:spcPts val="0"/>
              </a:spcBef>
              <a:spcAft>
                <a:spcPts val="1200"/>
              </a:spcAft>
              <a:buClrTx/>
              <a:buSzTx/>
              <a:buFont typeface="Arial" charset="0"/>
              <a:buNone/>
              <a:tabLst/>
              <a:defRPr/>
            </a:pPr>
            <a:r>
              <a:rPr lang="en-GB" sz="2000" dirty="0" smtClean="0">
                <a:latin typeface="Bookman Old Style" charset="0"/>
                <a:ea typeface="Bookman Old Style" charset="0"/>
                <a:cs typeface="Bookman Old Style" charset="0"/>
              </a:rPr>
              <a:t>Methodology:</a:t>
            </a:r>
          </a:p>
          <a:p>
            <a:pPr marL="800100" lvl="1" indent="-342900" algn="just">
              <a:lnSpc>
                <a:spcPct val="114000"/>
              </a:lnSpc>
              <a:spcAft>
                <a:spcPts val="1200"/>
              </a:spcAft>
              <a:buFont typeface="Wingdings" charset="2"/>
              <a:buChar char="§"/>
            </a:pPr>
            <a:r>
              <a:rPr lang="en-GB" sz="2000" dirty="0" smtClean="0">
                <a:latin typeface="Bookman Old Style" charset="0"/>
                <a:ea typeface="Bookman Old Style" charset="0"/>
                <a:cs typeface="Bookman Old Style" charset="0"/>
              </a:rPr>
              <a:t>Find quotations in newspapers (with several linguistic units)</a:t>
            </a:r>
          </a:p>
          <a:p>
            <a:pPr marL="800100" lvl="1" indent="-342900" algn="just">
              <a:lnSpc>
                <a:spcPct val="114000"/>
              </a:lnSpc>
              <a:spcAft>
                <a:spcPts val="1200"/>
              </a:spcAft>
              <a:buFont typeface="Wingdings" charset="2"/>
              <a:buChar char="§"/>
            </a:pPr>
            <a:r>
              <a:rPr lang="en-GB" sz="2000" dirty="0" smtClean="0">
                <a:latin typeface="Bookman Old Style" charset="0"/>
                <a:ea typeface="Bookman Old Style" charset="0"/>
                <a:cs typeface="Bookman Old Style" charset="0"/>
              </a:rPr>
              <a:t>Compare the occurrences of those quotations (several versions in the same language?)</a:t>
            </a:r>
          </a:p>
          <a:p>
            <a:pPr marL="800100" lvl="1" indent="-342900" algn="just">
              <a:lnSpc>
                <a:spcPct val="114000"/>
              </a:lnSpc>
              <a:spcAft>
                <a:spcPts val="1200"/>
              </a:spcAft>
              <a:buFont typeface="Wingdings" charset="2"/>
              <a:buChar char="§"/>
            </a:pPr>
            <a:r>
              <a:rPr lang="en-GB" sz="2000" dirty="0" smtClean="0">
                <a:latin typeface="Bookman Old Style" charset="0"/>
                <a:ea typeface="Bookman Old Style" charset="0"/>
                <a:cs typeface="Bookman Old Style" charset="0"/>
              </a:rPr>
              <a:t> Find the translations of the quoted passages</a:t>
            </a:r>
          </a:p>
          <a:p>
            <a:pPr marL="800100" lvl="1" indent="-342900" algn="just">
              <a:lnSpc>
                <a:spcPct val="114000"/>
              </a:lnSpc>
              <a:spcAft>
                <a:spcPts val="1200"/>
              </a:spcAft>
              <a:buFont typeface="Wingdings" charset="2"/>
              <a:buChar char="§"/>
            </a:pPr>
            <a:r>
              <a:rPr lang="en-GB" sz="2000" dirty="0" smtClean="0">
                <a:latin typeface="Bookman Old Style" charset="0"/>
                <a:ea typeface="Bookman Old Style" charset="0"/>
                <a:cs typeface="Bookman Old Style" charset="0"/>
              </a:rPr>
              <a:t>Read the newspaper articles where I found an occurrence</a:t>
            </a:r>
          </a:p>
          <a:p>
            <a:pPr marL="800100" lvl="1" indent="-342900" algn="just">
              <a:lnSpc>
                <a:spcPct val="114000"/>
              </a:lnSpc>
              <a:spcAft>
                <a:spcPts val="1200"/>
              </a:spcAft>
              <a:buFont typeface="Wingdings" charset="2"/>
              <a:buChar char="§"/>
            </a:pPr>
            <a:r>
              <a:rPr lang="en-GB" sz="2000" dirty="0" smtClean="0">
                <a:latin typeface="Bookman Old Style" charset="0"/>
                <a:ea typeface="Bookman Old Style" charset="0"/>
                <a:cs typeface="Bookman Old Style" charset="0"/>
              </a:rPr>
              <a:t>Compare the texts and point out their similarities and differences</a:t>
            </a:r>
          </a:p>
          <a:p>
            <a:pPr marL="800100" lvl="1" indent="-342900" algn="just">
              <a:lnSpc>
                <a:spcPct val="114000"/>
              </a:lnSpc>
              <a:spcAft>
                <a:spcPts val="1200"/>
              </a:spcAft>
              <a:buFont typeface="Wingdings" charset="2"/>
              <a:buChar char="§"/>
            </a:pPr>
            <a:endParaRPr lang="en-GB" sz="20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205492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heckerboard(across)">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checkerboard(across)">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The predominant role of news agencies</a:t>
            </a:r>
            <a:endParaRPr lang="en-GB" sz="3600" dirty="0">
              <a:latin typeface="Bookman Old Style" charset="0"/>
              <a:ea typeface="Bookman Old Style" charset="0"/>
              <a:cs typeface="Bookman Old Style"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0010" y="1095141"/>
            <a:ext cx="7891537" cy="5579761"/>
          </a:xfrm>
          <a:prstGeom prst="roundRect">
            <a:avLst>
              <a:gd name="adj" fmla="val 4167"/>
            </a:avLst>
          </a:prstGeom>
          <a:solidFill>
            <a:srgbClr val="FFFFFF"/>
          </a:solidFill>
          <a:ln w="28575"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5" name="ZoneTexte 14"/>
          <p:cNvSpPr txBox="1"/>
          <p:nvPr/>
        </p:nvSpPr>
        <p:spPr>
          <a:xfrm>
            <a:off x="409955" y="6151802"/>
            <a:ext cx="3411033" cy="523220"/>
          </a:xfrm>
          <a:prstGeom prst="rect">
            <a:avLst/>
          </a:prstGeom>
          <a:noFill/>
        </p:spPr>
        <p:txBody>
          <a:bodyPr wrap="square" rtlCol="0">
            <a:spAutoFit/>
          </a:bodyPr>
          <a:lstStyle/>
          <a:p>
            <a:pPr marL="717550" indent="-717550"/>
            <a:r>
              <a:rPr lang="fr-FR" sz="1400" dirty="0" smtClean="0">
                <a:latin typeface="Bookman Old Style" charset="0"/>
                <a:ea typeface="Bookman Old Style" charset="0"/>
                <a:cs typeface="Bookman Old Style" charset="0"/>
              </a:rPr>
              <a:t>Source: </a:t>
            </a:r>
            <a:r>
              <a:rPr lang="fr-FR" sz="1400" dirty="0" err="1" smtClean="0">
                <a:latin typeface="Bookman Old Style" charset="0"/>
                <a:ea typeface="Bookman Old Style" charset="0"/>
                <a:cs typeface="Bookman Old Style" charset="0"/>
              </a:rPr>
              <a:t>www.afp.com</a:t>
            </a:r>
            <a:r>
              <a:rPr lang="fr-FR" sz="1400" dirty="0" smtClean="0">
                <a:latin typeface="Bookman Old Style" charset="0"/>
                <a:ea typeface="Bookman Old Style" charset="0"/>
                <a:cs typeface="Bookman Old Style" charset="0"/>
              </a:rPr>
              <a:t>/</a:t>
            </a:r>
            <a:r>
              <a:rPr lang="fr-FR" sz="1400" dirty="0" err="1" smtClean="0">
                <a:latin typeface="Bookman Old Style" charset="0"/>
                <a:ea typeface="Bookman Old Style" charset="0"/>
                <a:cs typeface="Bookman Old Style" charset="0"/>
              </a:rPr>
              <a:t>fr</a:t>
            </a:r>
            <a:r>
              <a:rPr lang="fr-FR" sz="1400" dirty="0" smtClean="0">
                <a:latin typeface="Bookman Old Style" charset="0"/>
                <a:ea typeface="Bookman Old Style" charset="0"/>
                <a:cs typeface="Bookman Old Style" charset="0"/>
              </a:rPr>
              <a:t>/</a:t>
            </a:r>
            <a:r>
              <a:rPr lang="fr-FR" sz="1400" dirty="0" err="1" smtClean="0">
                <a:latin typeface="Bookman Old Style" charset="0"/>
                <a:ea typeface="Bookman Old Style" charset="0"/>
                <a:cs typeface="Bookman Old Style" charset="0"/>
              </a:rPr>
              <a:t>lagence</a:t>
            </a:r>
            <a:r>
              <a:rPr lang="fr-FR" sz="1400" dirty="0" smtClean="0">
                <a:latin typeface="Bookman Old Style" charset="0"/>
                <a:ea typeface="Bookman Old Style" charset="0"/>
                <a:cs typeface="Bookman Old Style" charset="0"/>
              </a:rPr>
              <a:t>/le-circuit-de-</a:t>
            </a:r>
            <a:r>
              <a:rPr lang="fr-FR" sz="1400" dirty="0" err="1" smtClean="0">
                <a:latin typeface="Bookman Old Style" charset="0"/>
                <a:ea typeface="Bookman Old Style" charset="0"/>
                <a:cs typeface="Bookman Old Style" charset="0"/>
              </a:rPr>
              <a:t>linfo</a:t>
            </a:r>
            <a:endParaRPr lang="fr-FR" sz="1400" dirty="0">
              <a:latin typeface="Bookman Old Style" charset="0"/>
              <a:ea typeface="Bookman Old Style" charset="0"/>
              <a:cs typeface="Bookman Old Style" charset="0"/>
            </a:endParaRPr>
          </a:p>
        </p:txBody>
      </p:sp>
      <p:sp>
        <p:nvSpPr>
          <p:cNvPr id="20" name="ZoneTexte 19"/>
          <p:cNvSpPr txBox="1"/>
          <p:nvPr/>
        </p:nvSpPr>
        <p:spPr>
          <a:xfrm>
            <a:off x="211214" y="1278508"/>
            <a:ext cx="3522133" cy="646331"/>
          </a:xfrm>
          <a:prstGeom prst="rect">
            <a:avLst/>
          </a:prstGeom>
          <a:noFill/>
        </p:spPr>
        <p:txBody>
          <a:bodyPr wrap="square" rtlCol="0">
            <a:spAutoFit/>
          </a:bodyPr>
          <a:lstStyle/>
          <a:p>
            <a:pPr marL="285750" indent="-285750" algn="just">
              <a:buFont typeface="Wingdings" charset="2"/>
              <a:buChar char="§"/>
            </a:pPr>
            <a:r>
              <a:rPr lang="en-GB" dirty="0" smtClean="0">
                <a:latin typeface="Bookman Old Style" charset="0"/>
                <a:ea typeface="Bookman Old Style" charset="0"/>
                <a:cs typeface="Bookman Old Style" charset="0"/>
              </a:rPr>
              <a:t>General basic information about news agencies</a:t>
            </a:r>
            <a:endParaRPr lang="en-GB" dirty="0">
              <a:latin typeface="Bookman Old Style" charset="0"/>
              <a:ea typeface="Bookman Old Style" charset="0"/>
              <a:cs typeface="Bookman Old Style" charset="0"/>
            </a:endParaRPr>
          </a:p>
        </p:txBody>
      </p:sp>
      <p:sp>
        <p:nvSpPr>
          <p:cNvPr id="22" name="ZoneTexte 21"/>
          <p:cNvSpPr txBox="1"/>
          <p:nvPr/>
        </p:nvSpPr>
        <p:spPr>
          <a:xfrm>
            <a:off x="211215" y="2356326"/>
            <a:ext cx="3522133" cy="923330"/>
          </a:xfrm>
          <a:prstGeom prst="rect">
            <a:avLst/>
          </a:prstGeom>
          <a:noFill/>
        </p:spPr>
        <p:txBody>
          <a:bodyPr wrap="square" rtlCol="0">
            <a:spAutoFit/>
          </a:bodyPr>
          <a:lstStyle/>
          <a:p>
            <a:pPr marL="285750" indent="-285750" algn="just">
              <a:buFont typeface="Wingdings" charset="2"/>
              <a:buChar char="§"/>
            </a:pPr>
            <a:r>
              <a:rPr lang="en-GB" dirty="0" smtClean="0">
                <a:latin typeface="Bookman Old Style" charset="0"/>
                <a:ea typeface="Bookman Old Style" charset="0"/>
                <a:cs typeface="Bookman Old Style" charset="0"/>
              </a:rPr>
              <a:t>They are at the centre of the modern information system</a:t>
            </a:r>
            <a:endParaRPr lang="en-GB" dirty="0">
              <a:latin typeface="Bookman Old Style" charset="0"/>
              <a:ea typeface="Bookman Old Style" charset="0"/>
              <a:cs typeface="Bookman Old Style" charset="0"/>
            </a:endParaRPr>
          </a:p>
        </p:txBody>
      </p:sp>
      <p:cxnSp>
        <p:nvCxnSpPr>
          <p:cNvPr id="24" name="Connecteur en arc 23"/>
          <p:cNvCxnSpPr>
            <a:stCxn id="22" idx="3"/>
          </p:cNvCxnSpPr>
          <p:nvPr/>
        </p:nvCxnSpPr>
        <p:spPr>
          <a:xfrm>
            <a:off x="3733348" y="2817991"/>
            <a:ext cx="3697966" cy="11879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211215" y="3463142"/>
            <a:ext cx="3522133" cy="1415772"/>
          </a:xfrm>
          <a:prstGeom prst="rect">
            <a:avLst/>
          </a:prstGeom>
          <a:noFill/>
        </p:spPr>
        <p:txBody>
          <a:bodyPr wrap="square" rtlCol="0">
            <a:spAutoFit/>
          </a:bodyPr>
          <a:lstStyle/>
          <a:p>
            <a:pPr algn="just"/>
            <a:r>
              <a:rPr lang="en-GB" dirty="0" smtClean="0">
                <a:latin typeface="Bookman Old Style" charset="0"/>
                <a:ea typeface="Bookman Old Style" charset="0"/>
                <a:cs typeface="Bookman Old Style" charset="0"/>
              </a:rPr>
              <a:t>On this illustration, the AFP invites reader to question the information system</a:t>
            </a:r>
          </a:p>
          <a:p>
            <a:pPr algn="just"/>
            <a:endParaRPr lang="en-GB" sz="1100" dirty="0">
              <a:latin typeface="Bookman Old Style" charset="0"/>
              <a:ea typeface="Bookman Old Style" charset="0"/>
              <a:cs typeface="Bookman Old Style" charset="0"/>
            </a:endParaRPr>
          </a:p>
          <a:p>
            <a:pPr algn="just"/>
            <a:r>
              <a:rPr lang="en-GB" dirty="0" smtClean="0">
                <a:latin typeface="Bookman Old Style" charset="0"/>
                <a:ea typeface="Bookman Old Style" charset="0"/>
                <a:cs typeface="Bookman Old Style" charset="0"/>
              </a:rPr>
              <a:t>➡ That is what I did !</a:t>
            </a:r>
            <a:endParaRPr lang="en-GB" dirty="0">
              <a:latin typeface="Bookman Old Style" charset="0"/>
              <a:ea typeface="Bookman Old Style" charset="0"/>
              <a:cs typeface="Bookman Old Style" charset="0"/>
            </a:endParaRPr>
          </a:p>
        </p:txBody>
      </p:sp>
      <p:sp>
        <p:nvSpPr>
          <p:cNvPr id="30" name="ZoneTexte 29"/>
          <p:cNvSpPr txBox="1"/>
          <p:nvPr/>
        </p:nvSpPr>
        <p:spPr>
          <a:xfrm>
            <a:off x="211214" y="5057051"/>
            <a:ext cx="3522133" cy="923330"/>
          </a:xfrm>
          <a:prstGeom prst="rect">
            <a:avLst/>
          </a:prstGeom>
          <a:noFill/>
        </p:spPr>
        <p:txBody>
          <a:bodyPr wrap="square" rtlCol="0">
            <a:spAutoFit/>
          </a:bodyPr>
          <a:lstStyle/>
          <a:p>
            <a:pPr algn="just"/>
            <a:r>
              <a:rPr lang="en-GB" dirty="0" smtClean="0">
                <a:latin typeface="Bookman Old Style" charset="0"/>
                <a:ea typeface="Bookman Old Style" charset="0"/>
                <a:cs typeface="Bookman Old Style" charset="0"/>
              </a:rPr>
              <a:t>The AFP provides some details on how they check the information</a:t>
            </a:r>
            <a:endParaRPr lang="en-GB" dirty="0">
              <a:latin typeface="Bookman Old Style" charset="0"/>
              <a:ea typeface="Bookman Old Style" charset="0"/>
              <a:cs typeface="Bookman Old Style" charset="0"/>
            </a:endParaRPr>
          </a:p>
        </p:txBody>
      </p:sp>
      <p:cxnSp>
        <p:nvCxnSpPr>
          <p:cNvPr id="32" name="Connecteur droit avec flèche 31"/>
          <p:cNvCxnSpPr/>
          <p:nvPr/>
        </p:nvCxnSpPr>
        <p:spPr>
          <a:xfrm flipH="1">
            <a:off x="2949071" y="4135886"/>
            <a:ext cx="1241777" cy="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flipV="1">
            <a:off x="3243749" y="5768796"/>
            <a:ext cx="791726" cy="6634"/>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Rectangle à coins arrondis 38"/>
          <p:cNvSpPr/>
          <p:nvPr/>
        </p:nvSpPr>
        <p:spPr>
          <a:xfrm>
            <a:off x="10247086" y="4005943"/>
            <a:ext cx="1524000" cy="266907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011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heckerboard(across)">
                                      <p:cBhvr>
                                        <p:cTn id="20" dur="500"/>
                                        <p:tgtEl>
                                          <p:spTgt spid="22"/>
                                        </p:tgtEl>
                                      </p:cBhvr>
                                    </p:animEffect>
                                  </p:childTnLst>
                                </p:cTn>
                              </p:par>
                              <p:par>
                                <p:cTn id="21" presetID="5"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heckerboard(across)">
                                      <p:cBhvr>
                                        <p:cTn id="28" dur="500"/>
                                        <p:tgtEl>
                                          <p:spTgt spid="30"/>
                                        </p:tgtEl>
                                      </p:cBhvr>
                                    </p:animEffect>
                                  </p:childTnLst>
                                </p:cTn>
                              </p:par>
                              <p:par>
                                <p:cTn id="29" presetID="5"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heckerboard(across)">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checkerboard(across)">
                                      <p:cBhvr>
                                        <p:cTn id="36" dur="500"/>
                                        <p:tgtEl>
                                          <p:spTgt spid="29"/>
                                        </p:tgtEl>
                                      </p:cBhvr>
                                    </p:animEffect>
                                  </p:childTnLst>
                                </p:cTn>
                              </p:par>
                              <p:par>
                                <p:cTn id="37" presetID="5" presetClass="entr" presetSubtype="1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edge">
                                      <p:cBhvr>
                                        <p:cTn id="4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2" grpId="0"/>
      <p:bldP spid="29" grpId="0"/>
      <p:bldP spid="30" grpId="0"/>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557" y="675000"/>
            <a:ext cx="3405220" cy="5508000"/>
          </a:xfrm>
          <a:prstGeom prst="roundRect">
            <a:avLst>
              <a:gd name="adj" fmla="val 4167"/>
            </a:avLst>
          </a:prstGeom>
          <a:solidFill>
            <a:srgbClr val="FFFFFF"/>
          </a:solidFill>
          <a:ln w="76200" cap="sq">
            <a:solidFill>
              <a:schemeClr val="tx1"/>
            </a:solidFill>
            <a:miter lim="800000"/>
          </a:ln>
          <a:effectLst/>
          <a:scene3d>
            <a:camera prst="orthographicFront"/>
            <a:lightRig rig="threePt" dir="t">
              <a:rot lat="0" lon="0" rev="2700000"/>
            </a:lightRig>
          </a:scene3d>
          <a:sp3d contourW="6350">
            <a:bevelT h="38100"/>
            <a:contourClr>
              <a:srgbClr val="C0C0C0"/>
            </a:contourClr>
          </a:sp3d>
        </p:spPr>
      </p:pic>
      <p:cxnSp>
        <p:nvCxnSpPr>
          <p:cNvPr id="14" name="Connecteur en arc 13"/>
          <p:cNvCxnSpPr/>
          <p:nvPr/>
        </p:nvCxnSpPr>
        <p:spPr>
          <a:xfrm rot="16200000" flipH="1">
            <a:off x="7494940" y="1398939"/>
            <a:ext cx="1132116" cy="598462"/>
          </a:xfrm>
          <a:prstGeom prst="curvedConnector3">
            <a:avLst>
              <a:gd name="adj1" fmla="val 100208"/>
            </a:avLst>
          </a:prstGeom>
          <a:ln w="381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19" name="Connecteur en arc 18"/>
          <p:cNvCxnSpPr/>
          <p:nvPr/>
        </p:nvCxnSpPr>
        <p:spPr>
          <a:xfrm>
            <a:off x="5078630" y="1267519"/>
            <a:ext cx="3292485" cy="3236091"/>
          </a:xfrm>
          <a:prstGeom prst="curvedConnector3">
            <a:avLst>
              <a:gd name="adj1" fmla="val 54879"/>
            </a:avLst>
          </a:prstGeom>
          <a:ln w="381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117855" y="811403"/>
            <a:ext cx="8367821" cy="707886"/>
          </a:xfrm>
          <a:prstGeom prst="rect">
            <a:avLst/>
          </a:prstGeom>
          <a:noFill/>
        </p:spPr>
        <p:txBody>
          <a:bodyPr wrap="square" rtlCol="0">
            <a:spAutoFit/>
          </a:bodyPr>
          <a:lstStyle/>
          <a:p>
            <a:r>
              <a:rPr lang="en-GB" sz="2000" dirty="0" smtClean="0">
                <a:latin typeface="Bookman Old Style" charset="0"/>
                <a:ea typeface="Bookman Old Style" charset="0"/>
                <a:cs typeface="Bookman Old Style" charset="0"/>
              </a:rPr>
              <a:t>“a fact verified through reliable sources, quoted and crosschecked”</a:t>
            </a:r>
          </a:p>
        </p:txBody>
      </p:sp>
      <p:cxnSp>
        <p:nvCxnSpPr>
          <p:cNvPr id="24" name="Connecteur en arc 23"/>
          <p:cNvCxnSpPr/>
          <p:nvPr/>
        </p:nvCxnSpPr>
        <p:spPr>
          <a:xfrm rot="16200000" flipH="1">
            <a:off x="7776841" y="4597798"/>
            <a:ext cx="832245" cy="500114"/>
          </a:xfrm>
          <a:prstGeom prst="curvedConnector3">
            <a:avLst>
              <a:gd name="adj1" fmla="val 97512"/>
            </a:avLst>
          </a:prstGeom>
          <a:ln w="381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9" name="Connecteur en arc 38"/>
          <p:cNvCxnSpPr/>
          <p:nvPr/>
        </p:nvCxnSpPr>
        <p:spPr>
          <a:xfrm rot="16200000" flipH="1">
            <a:off x="7633377" y="4741266"/>
            <a:ext cx="1171822" cy="552759"/>
          </a:xfrm>
          <a:prstGeom prst="curvedConnector3">
            <a:avLst>
              <a:gd name="adj1" fmla="val 101670"/>
            </a:avLst>
          </a:prstGeom>
          <a:ln w="381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116958" y="1132112"/>
            <a:ext cx="7644809" cy="400110"/>
          </a:xfrm>
          <a:prstGeom prst="rect">
            <a:avLst/>
          </a:prstGeom>
          <a:noFill/>
        </p:spPr>
        <p:txBody>
          <a:bodyPr wrap="square" rtlCol="0">
            <a:spAutoFit/>
          </a:bodyPr>
          <a:lstStyle/>
          <a:p>
            <a:endParaRPr lang="en-GB" sz="2000"/>
          </a:p>
        </p:txBody>
      </p:sp>
      <p:sp>
        <p:nvSpPr>
          <p:cNvPr id="49" name="ZoneTexte 48"/>
          <p:cNvSpPr txBox="1"/>
          <p:nvPr/>
        </p:nvSpPr>
        <p:spPr>
          <a:xfrm>
            <a:off x="355518" y="2012395"/>
            <a:ext cx="7272270" cy="400110"/>
          </a:xfrm>
          <a:prstGeom prst="rect">
            <a:avLst/>
          </a:prstGeom>
          <a:noFill/>
        </p:spPr>
        <p:txBody>
          <a:bodyPr wrap="square" rtlCol="0">
            <a:spAutoFit/>
          </a:bodyPr>
          <a:lstStyle/>
          <a:p>
            <a:r>
              <a:rPr lang="en-GB" sz="2000" dirty="0" smtClean="0">
                <a:latin typeface="Bookman Old Style" charset="0"/>
                <a:ea typeface="Bookman Old Style" charset="0"/>
                <a:cs typeface="Bookman Old Style" charset="0"/>
              </a:rPr>
              <a:t>What about translation in this complex process?</a:t>
            </a:r>
            <a:endParaRPr lang="en-GB" sz="2000" dirty="0">
              <a:latin typeface="Bookman Old Style" charset="0"/>
              <a:ea typeface="Bookman Old Style" charset="0"/>
              <a:cs typeface="Bookman Old Style" charset="0"/>
            </a:endParaRPr>
          </a:p>
        </p:txBody>
      </p:sp>
      <p:sp>
        <p:nvSpPr>
          <p:cNvPr id="51" name="ZoneTexte 50"/>
          <p:cNvSpPr txBox="1"/>
          <p:nvPr/>
        </p:nvSpPr>
        <p:spPr>
          <a:xfrm>
            <a:off x="731075" y="2544021"/>
            <a:ext cx="7272270" cy="400110"/>
          </a:xfrm>
          <a:prstGeom prst="rect">
            <a:avLst/>
          </a:prstGeom>
          <a:noFill/>
        </p:spPr>
        <p:txBody>
          <a:bodyPr wrap="square" rtlCol="0">
            <a:spAutoFit/>
          </a:bodyPr>
          <a:lstStyle/>
          <a:p>
            <a:pPr marL="285750" indent="-285750">
              <a:buFont typeface="Wingdings" charset="2"/>
              <a:buChar char="§"/>
            </a:pPr>
            <a:r>
              <a:rPr lang="en-GB" sz="2000" dirty="0" smtClean="0">
                <a:latin typeface="Bookman Old Style" charset="0"/>
                <a:ea typeface="Bookman Old Style" charset="0"/>
                <a:cs typeface="Bookman Old Style" charset="0"/>
              </a:rPr>
              <a:t>how are translations carried out?</a:t>
            </a:r>
            <a:endParaRPr lang="en-GB" sz="2000" dirty="0">
              <a:latin typeface="Bookman Old Style" charset="0"/>
              <a:ea typeface="Bookman Old Style" charset="0"/>
              <a:cs typeface="Bookman Old Style" charset="0"/>
            </a:endParaRPr>
          </a:p>
        </p:txBody>
      </p:sp>
      <p:sp>
        <p:nvSpPr>
          <p:cNvPr id="52" name="ZoneTexte 51"/>
          <p:cNvSpPr txBox="1"/>
          <p:nvPr/>
        </p:nvSpPr>
        <p:spPr>
          <a:xfrm>
            <a:off x="731075" y="3018786"/>
            <a:ext cx="7272270" cy="400110"/>
          </a:xfrm>
          <a:prstGeom prst="rect">
            <a:avLst/>
          </a:prstGeom>
          <a:noFill/>
        </p:spPr>
        <p:txBody>
          <a:bodyPr wrap="square" rtlCol="0">
            <a:spAutoFit/>
          </a:bodyPr>
          <a:lstStyle/>
          <a:p>
            <a:pPr marL="285750" indent="-285750">
              <a:buFont typeface="Wingdings" charset="2"/>
              <a:buChar char="§"/>
            </a:pPr>
            <a:r>
              <a:rPr lang="en-GB" sz="2000" dirty="0" smtClean="0">
                <a:latin typeface="Bookman Old Style" charset="0"/>
                <a:ea typeface="Bookman Old Style" charset="0"/>
                <a:cs typeface="Bookman Old Style" charset="0"/>
              </a:rPr>
              <a:t>who is in charge of those translations?</a:t>
            </a:r>
            <a:endParaRPr lang="en-GB" sz="2000" dirty="0">
              <a:latin typeface="Bookman Old Style" charset="0"/>
              <a:ea typeface="Bookman Old Style" charset="0"/>
              <a:cs typeface="Bookman Old Style" charset="0"/>
            </a:endParaRPr>
          </a:p>
        </p:txBody>
      </p:sp>
      <p:sp>
        <p:nvSpPr>
          <p:cNvPr id="53" name="ZoneTexte 52"/>
          <p:cNvSpPr txBox="1"/>
          <p:nvPr/>
        </p:nvSpPr>
        <p:spPr>
          <a:xfrm>
            <a:off x="731075" y="3491470"/>
            <a:ext cx="7272270" cy="400110"/>
          </a:xfrm>
          <a:prstGeom prst="rect">
            <a:avLst/>
          </a:prstGeom>
          <a:noFill/>
        </p:spPr>
        <p:txBody>
          <a:bodyPr wrap="square" rtlCol="0">
            <a:spAutoFit/>
          </a:bodyPr>
          <a:lstStyle/>
          <a:p>
            <a:pPr marL="285750" indent="-285750">
              <a:buFont typeface="Wingdings" charset="2"/>
              <a:buChar char="§"/>
            </a:pPr>
            <a:r>
              <a:rPr lang="en-GB" sz="2000" dirty="0" smtClean="0">
                <a:latin typeface="Bookman Old Style" charset="0"/>
                <a:ea typeface="Bookman Old Style" charset="0"/>
                <a:cs typeface="Bookman Old Style" charset="0"/>
              </a:rPr>
              <a:t>how reliable are they?</a:t>
            </a:r>
            <a:endParaRPr lang="en-GB" sz="2000" dirty="0">
              <a:latin typeface="Bookman Old Style" charset="0"/>
              <a:ea typeface="Bookman Old Style" charset="0"/>
              <a:cs typeface="Bookman Old Style" charset="0"/>
            </a:endParaRPr>
          </a:p>
        </p:txBody>
      </p:sp>
      <p:sp>
        <p:nvSpPr>
          <p:cNvPr id="54" name="ZoneTexte 53"/>
          <p:cNvSpPr txBox="1"/>
          <p:nvPr/>
        </p:nvSpPr>
        <p:spPr>
          <a:xfrm>
            <a:off x="731075" y="3971294"/>
            <a:ext cx="7200944" cy="707886"/>
          </a:xfrm>
          <a:prstGeom prst="rect">
            <a:avLst/>
          </a:prstGeom>
          <a:noFill/>
        </p:spPr>
        <p:txBody>
          <a:bodyPr wrap="square" rtlCol="0">
            <a:spAutoFit/>
          </a:bodyPr>
          <a:lstStyle/>
          <a:p>
            <a:pPr marL="285750" indent="-285750">
              <a:buFont typeface="Wingdings" charset="2"/>
              <a:buChar char="§"/>
            </a:pPr>
            <a:r>
              <a:rPr lang="en-GB" sz="2000" dirty="0" smtClean="0">
                <a:latin typeface="Bookman Old Style" charset="0"/>
                <a:ea typeface="Bookman Old Style" charset="0"/>
                <a:cs typeface="Bookman Old Style" charset="0"/>
              </a:rPr>
              <a:t>how are they inserted in the whole account of a newspaper article?</a:t>
            </a:r>
            <a:endParaRPr lang="en-GB" sz="2000" dirty="0">
              <a:latin typeface="Bookman Old Style" charset="0"/>
              <a:ea typeface="Bookman Old Style" charset="0"/>
              <a:cs typeface="Bookman Old Style" charset="0"/>
            </a:endParaRPr>
          </a:p>
        </p:txBody>
      </p:sp>
      <p:sp>
        <p:nvSpPr>
          <p:cNvPr id="55" name="ZoneTexte 54"/>
          <p:cNvSpPr txBox="1"/>
          <p:nvPr/>
        </p:nvSpPr>
        <p:spPr>
          <a:xfrm>
            <a:off x="355518" y="4980184"/>
            <a:ext cx="7515485" cy="707886"/>
          </a:xfrm>
          <a:prstGeom prst="rect">
            <a:avLst/>
          </a:prstGeom>
          <a:noFill/>
        </p:spPr>
        <p:txBody>
          <a:bodyPr wrap="square" rtlCol="0">
            <a:spAutoFit/>
          </a:bodyPr>
          <a:lstStyle/>
          <a:p>
            <a:r>
              <a:rPr lang="en-GB" sz="2000" dirty="0" smtClean="0">
                <a:latin typeface="Bookman Old Style" charset="0"/>
                <a:ea typeface="Bookman Old Style" charset="0"/>
                <a:cs typeface="Bookman Old Style" charset="0"/>
              </a:rPr>
              <a:t>We can draw an answer analysing a few examples, following the evolution of a translation. </a:t>
            </a:r>
            <a:endParaRPr lang="en-GB" sz="20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8511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checkerboard(across)">
                                      <p:cBhvr>
                                        <p:cTn id="7" dur="500"/>
                                        <p:tgtEl>
                                          <p:spTgt spid="16">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linds(horizontal)">
                                      <p:cBhvr>
                                        <p:cTn id="15" dur="500"/>
                                        <p:tgtEl>
                                          <p:spTgt spid="39"/>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par>
                                <p:cTn id="19" presetID="3"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heckerboard(across)">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linds(horizontal)">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linds(horizontal)">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blinds(horizontal)">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blinds(horizontal)">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checkerboard(across)">
                                      <p:cBhvr>
                                        <p:cTn id="5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9" grpId="0"/>
      <p:bldP spid="51" grpId="0"/>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The information flow at a glance</a:t>
            </a:r>
            <a:endParaRPr lang="en-GB" sz="3600" dirty="0">
              <a:latin typeface="Bookman Old Style" charset="0"/>
              <a:ea typeface="Bookman Old Style" charset="0"/>
              <a:cs typeface="Bookman Old Style"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0010" y="1095022"/>
            <a:ext cx="7891537" cy="5580000"/>
          </a:xfrm>
          <a:prstGeom prst="roundRect">
            <a:avLst>
              <a:gd name="adj" fmla="val 4167"/>
            </a:avLst>
          </a:prstGeom>
          <a:solidFill>
            <a:srgbClr val="FFFFFF"/>
          </a:solidFill>
          <a:ln w="28575" cap="sq">
            <a:solidFill>
              <a:srgbClr val="292929"/>
            </a:solidFill>
            <a:miter lim="800000"/>
          </a:ln>
          <a:effectLst/>
          <a:scene3d>
            <a:camera prst="orthographicFront"/>
            <a:lightRig rig="threePt" dir="t">
              <a:rot lat="0" lon="0" rev="2700000"/>
            </a:lightRig>
          </a:scene3d>
          <a:sp3d>
            <a:bevelT h="38100"/>
            <a:contourClr>
              <a:srgbClr val="C0C0C0"/>
            </a:contourClr>
          </a:sp3d>
        </p:spPr>
      </p:pic>
      <p:cxnSp>
        <p:nvCxnSpPr>
          <p:cNvPr id="6" name="Connecteur en angle 5"/>
          <p:cNvCxnSpPr/>
          <p:nvPr/>
        </p:nvCxnSpPr>
        <p:spPr>
          <a:xfrm>
            <a:off x="3431823" y="1483112"/>
            <a:ext cx="468187" cy="287631"/>
          </a:xfrm>
          <a:prstGeom prst="bentConnector3">
            <a:avLst>
              <a:gd name="adj1" fmla="val 37600"/>
            </a:avLst>
          </a:prstGeom>
          <a:ln w="381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01601" y="1264356"/>
            <a:ext cx="3330222" cy="1671291"/>
          </a:xfrm>
          <a:prstGeom prst="rect">
            <a:avLst/>
          </a:prstGeom>
          <a:noFill/>
        </p:spPr>
        <p:txBody>
          <a:bodyPr wrap="square" rtlCol="0">
            <a:spAutoFit/>
          </a:bodyPr>
          <a:lstStyle/>
          <a:p>
            <a:pPr algn="just">
              <a:lnSpc>
                <a:spcPct val="114000"/>
              </a:lnSpc>
            </a:pPr>
            <a:r>
              <a:rPr lang="en-GB" spc="-150" dirty="0" smtClean="0">
                <a:latin typeface="Bookman Old Style" charset="0"/>
                <a:ea typeface="Bookman Old Style" charset="0"/>
                <a:cs typeface="Bookman Old Style" charset="0"/>
              </a:rPr>
              <a:t>Here are the different theoretical steps separating the happening of the even</a:t>
            </a:r>
            <a:r>
              <a:rPr lang="nl-BE" spc="-150" dirty="0" smtClean="0">
                <a:latin typeface="Bookman Old Style" charset="0"/>
                <a:ea typeface="Bookman Old Style" charset="0"/>
                <a:cs typeface="Bookman Old Style" charset="0"/>
              </a:rPr>
              <a:t>t </a:t>
            </a:r>
            <a:r>
              <a:rPr lang="en-GB" sz="1600" spc="-150" dirty="0" smtClean="0">
                <a:latin typeface="Bookman Old Style" charset="0"/>
                <a:ea typeface="Bookman Old Style" charset="0"/>
                <a:cs typeface="Bookman Old Style" charset="0"/>
              </a:rPr>
              <a:t>①</a:t>
            </a:r>
            <a:r>
              <a:rPr lang="en-GB" spc="-150" dirty="0" smtClean="0">
                <a:latin typeface="Bookman Old Style" charset="0"/>
                <a:ea typeface="Bookman Old Style" charset="0"/>
                <a:cs typeface="Bookman Old Style" charset="0"/>
              </a:rPr>
              <a:t> and its publication </a:t>
            </a:r>
            <a:r>
              <a:rPr lang="en-GB" sz="1600" spc="-150" dirty="0" smtClean="0">
                <a:latin typeface="Bookman Old Style" charset="0"/>
                <a:ea typeface="Bookman Old Style" charset="0"/>
                <a:cs typeface="Bookman Old Style" charset="0"/>
              </a:rPr>
              <a:t>⑤</a:t>
            </a:r>
            <a:r>
              <a:rPr lang="en-GB" spc="-150" dirty="0" smtClean="0">
                <a:latin typeface="Bookman Old Style" charset="0"/>
                <a:ea typeface="Bookman Old Style" charset="0"/>
                <a:cs typeface="Bookman Old Style" charset="0"/>
              </a:rPr>
              <a:t> as a “dispatch” by a news agency</a:t>
            </a:r>
            <a:endParaRPr lang="en-GB" spc="-150" dirty="0">
              <a:latin typeface="Bookman Old Style" charset="0"/>
              <a:ea typeface="Bookman Old Style" charset="0"/>
              <a:cs typeface="Bookman Old Style" charset="0"/>
            </a:endParaRPr>
          </a:p>
        </p:txBody>
      </p:sp>
      <p:sp>
        <p:nvSpPr>
          <p:cNvPr id="12" name="Ellipse 11"/>
          <p:cNvSpPr/>
          <p:nvPr/>
        </p:nvSpPr>
        <p:spPr>
          <a:xfrm>
            <a:off x="4370231" y="2030569"/>
            <a:ext cx="248992" cy="2489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1</a:t>
            </a:r>
            <a:endParaRPr lang="fr-FR"/>
          </a:p>
        </p:txBody>
      </p:sp>
      <p:sp>
        <p:nvSpPr>
          <p:cNvPr id="13" name="Ellipse 12"/>
          <p:cNvSpPr/>
          <p:nvPr/>
        </p:nvSpPr>
        <p:spPr>
          <a:xfrm>
            <a:off x="10822546" y="2266682"/>
            <a:ext cx="248992" cy="248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5</a:t>
            </a:r>
            <a:endParaRPr lang="fr-FR"/>
          </a:p>
        </p:txBody>
      </p:sp>
      <p:sp>
        <p:nvSpPr>
          <p:cNvPr id="15" name="ZoneTexte 14"/>
          <p:cNvSpPr txBox="1"/>
          <p:nvPr/>
        </p:nvSpPr>
        <p:spPr>
          <a:xfrm>
            <a:off x="409955" y="6151802"/>
            <a:ext cx="3411033" cy="523220"/>
          </a:xfrm>
          <a:prstGeom prst="rect">
            <a:avLst/>
          </a:prstGeom>
          <a:noFill/>
        </p:spPr>
        <p:txBody>
          <a:bodyPr wrap="square" rtlCol="0">
            <a:spAutoFit/>
          </a:bodyPr>
          <a:lstStyle/>
          <a:p>
            <a:pPr marL="717550" indent="-717550"/>
            <a:r>
              <a:rPr lang="fr-FR" sz="1400" dirty="0" smtClean="0">
                <a:latin typeface="Bookman Old Style" charset="0"/>
                <a:ea typeface="Bookman Old Style" charset="0"/>
                <a:cs typeface="Bookman Old Style" charset="0"/>
              </a:rPr>
              <a:t>Source: </a:t>
            </a:r>
            <a:r>
              <a:rPr lang="fr-FR" sz="1400" dirty="0" err="1" smtClean="0">
                <a:latin typeface="Bookman Old Style" charset="0"/>
                <a:ea typeface="Bookman Old Style" charset="0"/>
                <a:cs typeface="Bookman Old Style" charset="0"/>
              </a:rPr>
              <a:t>www.afp.com</a:t>
            </a:r>
            <a:r>
              <a:rPr lang="fr-FR" sz="1400" dirty="0" smtClean="0">
                <a:latin typeface="Bookman Old Style" charset="0"/>
                <a:ea typeface="Bookman Old Style" charset="0"/>
                <a:cs typeface="Bookman Old Style" charset="0"/>
              </a:rPr>
              <a:t>/</a:t>
            </a:r>
            <a:r>
              <a:rPr lang="fr-FR" sz="1400" dirty="0" err="1" smtClean="0">
                <a:latin typeface="Bookman Old Style" charset="0"/>
                <a:ea typeface="Bookman Old Style" charset="0"/>
                <a:cs typeface="Bookman Old Style" charset="0"/>
              </a:rPr>
              <a:t>fr</a:t>
            </a:r>
            <a:r>
              <a:rPr lang="fr-FR" sz="1400" dirty="0" smtClean="0">
                <a:latin typeface="Bookman Old Style" charset="0"/>
                <a:ea typeface="Bookman Old Style" charset="0"/>
                <a:cs typeface="Bookman Old Style" charset="0"/>
              </a:rPr>
              <a:t>/</a:t>
            </a:r>
            <a:r>
              <a:rPr lang="fr-FR" sz="1400" dirty="0" err="1" smtClean="0">
                <a:latin typeface="Bookman Old Style" charset="0"/>
                <a:ea typeface="Bookman Old Style" charset="0"/>
                <a:cs typeface="Bookman Old Style" charset="0"/>
              </a:rPr>
              <a:t>lagence</a:t>
            </a:r>
            <a:r>
              <a:rPr lang="fr-FR" sz="1400" dirty="0" smtClean="0">
                <a:latin typeface="Bookman Old Style" charset="0"/>
                <a:ea typeface="Bookman Old Style" charset="0"/>
                <a:cs typeface="Bookman Old Style" charset="0"/>
              </a:rPr>
              <a:t>/le-circuit-de-</a:t>
            </a:r>
            <a:r>
              <a:rPr lang="fr-FR" sz="1400" dirty="0" err="1" smtClean="0">
                <a:latin typeface="Bookman Old Style" charset="0"/>
                <a:ea typeface="Bookman Old Style" charset="0"/>
                <a:cs typeface="Bookman Old Style" charset="0"/>
              </a:rPr>
              <a:t>linfo</a:t>
            </a:r>
            <a:endParaRPr lang="fr-FR" sz="1400" dirty="0">
              <a:latin typeface="Bookman Old Style" charset="0"/>
              <a:ea typeface="Bookman Old Style" charset="0"/>
              <a:cs typeface="Bookman Old Style" charset="0"/>
            </a:endParaRPr>
          </a:p>
        </p:txBody>
      </p:sp>
      <p:cxnSp>
        <p:nvCxnSpPr>
          <p:cNvPr id="17" name="Connecteur droit avec flèche 16"/>
          <p:cNvCxnSpPr/>
          <p:nvPr/>
        </p:nvCxnSpPr>
        <p:spPr>
          <a:xfrm flipH="1">
            <a:off x="3137338" y="3791415"/>
            <a:ext cx="683651" cy="8075"/>
          </a:xfrm>
          <a:prstGeom prst="straightConnector1">
            <a:avLst/>
          </a:prstGeom>
          <a:ln w="3810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01601" y="3606749"/>
            <a:ext cx="3360780" cy="723916"/>
          </a:xfrm>
          <a:prstGeom prst="rect">
            <a:avLst/>
          </a:prstGeom>
          <a:noFill/>
        </p:spPr>
        <p:txBody>
          <a:bodyPr wrap="square" rtlCol="0">
            <a:spAutoFit/>
          </a:bodyPr>
          <a:lstStyle/>
          <a:p>
            <a:pPr algn="just">
              <a:lnSpc>
                <a:spcPct val="114000"/>
              </a:lnSpc>
            </a:pPr>
            <a:r>
              <a:rPr lang="en-GB" dirty="0" smtClean="0">
                <a:latin typeface="Bookman Old Style" charset="0"/>
                <a:ea typeface="Bookman Old Style" charset="0"/>
                <a:cs typeface="Bookman Old Style" charset="0"/>
              </a:rPr>
              <a:t>Purpose of news agencies:</a:t>
            </a:r>
          </a:p>
          <a:p>
            <a:pPr algn="ctr">
              <a:lnSpc>
                <a:spcPct val="114000"/>
              </a:lnSpc>
              <a:tabLst>
                <a:tab pos="352425" algn="l"/>
              </a:tabLst>
            </a:pPr>
            <a:r>
              <a:rPr lang="en-GB" i="1" dirty="0" smtClean="0">
                <a:latin typeface="Bookman Old Style" charset="0"/>
                <a:ea typeface="Bookman Old Style" charset="0"/>
                <a:cs typeface="Bookman Old Style" charset="0"/>
              </a:rPr>
              <a:t>publish it first</a:t>
            </a:r>
          </a:p>
        </p:txBody>
      </p:sp>
    </p:spTree>
    <p:extLst>
      <p:ext uri="{BB962C8B-B14F-4D97-AF65-F5344CB8AC3E}">
        <p14:creationId xmlns:p14="http://schemas.microsoft.com/office/powerpoint/2010/main" val="6351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365125"/>
            <a:ext cx="10515600" cy="729897"/>
          </a:xfrm>
        </p:spPr>
        <p:txBody>
          <a:bodyPr>
            <a:normAutofit/>
          </a:bodyPr>
          <a:lstStyle/>
          <a:p>
            <a:pPr algn="ctr"/>
            <a:r>
              <a:rPr lang="en-GB" sz="3600" dirty="0" smtClean="0">
                <a:latin typeface="Bookman Old Style" charset="0"/>
                <a:ea typeface="Bookman Old Style" charset="0"/>
                <a:cs typeface="Bookman Old Style" charset="0"/>
              </a:rPr>
              <a:t>Translation and news agencies</a:t>
            </a:r>
            <a:endParaRPr lang="en-GB" sz="3600" dirty="0">
              <a:latin typeface="Bookman Old Style" charset="0"/>
              <a:ea typeface="Bookman Old Style" charset="0"/>
              <a:cs typeface="Bookman Old Style" charset="0"/>
            </a:endParaRPr>
          </a:p>
        </p:txBody>
      </p:sp>
      <p:sp>
        <p:nvSpPr>
          <p:cNvPr id="5" name="ZoneTexte 4"/>
          <p:cNvSpPr txBox="1"/>
          <p:nvPr/>
        </p:nvSpPr>
        <p:spPr>
          <a:xfrm>
            <a:off x="838200" y="1433054"/>
            <a:ext cx="10894454" cy="707886"/>
          </a:xfrm>
          <a:prstGeom prst="rect">
            <a:avLst/>
          </a:prstGeom>
          <a:noFill/>
        </p:spPr>
        <p:txBody>
          <a:bodyPr wrap="square" rtlCol="0">
            <a:spAutoFit/>
          </a:bodyPr>
          <a:lstStyle/>
          <a:p>
            <a:pPr marL="285750" indent="-285750" algn="just">
              <a:buFont typeface="Wingdings" charset="2"/>
              <a:buChar char="§"/>
            </a:pPr>
            <a:r>
              <a:rPr lang="en-GB" sz="2000" dirty="0" smtClean="0">
                <a:latin typeface="Bookman Old Style" charset="0"/>
                <a:ea typeface="Bookman Old Style" charset="0"/>
                <a:cs typeface="Bookman Old Style" charset="0"/>
              </a:rPr>
              <a:t>Few academic researchers have already studied the translation process inside news agencies</a:t>
            </a:r>
            <a:endParaRPr lang="en-GB" sz="2000" dirty="0">
              <a:latin typeface="Bookman Old Style" charset="0"/>
              <a:ea typeface="Bookman Old Style" charset="0"/>
              <a:cs typeface="Bookman Old Style" charset="0"/>
            </a:endParaRPr>
          </a:p>
        </p:txBody>
      </p:sp>
      <p:sp>
        <p:nvSpPr>
          <p:cNvPr id="6" name="ZoneTexte 5"/>
          <p:cNvSpPr txBox="1"/>
          <p:nvPr/>
        </p:nvSpPr>
        <p:spPr>
          <a:xfrm>
            <a:off x="838200" y="2293792"/>
            <a:ext cx="10894454" cy="1880515"/>
          </a:xfrm>
          <a:prstGeom prst="rect">
            <a:avLst/>
          </a:prstGeom>
          <a:noFill/>
        </p:spPr>
        <p:txBody>
          <a:bodyPr wrap="square" rtlCol="0">
            <a:spAutoFit/>
          </a:bodyPr>
          <a:lstStyle/>
          <a:p>
            <a:pPr marL="285750" indent="-285750" algn="just">
              <a:spcAft>
                <a:spcPts val="600"/>
              </a:spcAft>
              <a:buFont typeface="Wingdings" charset="2"/>
              <a:buChar char="§"/>
            </a:pPr>
            <a:r>
              <a:rPr lang="en-GB" sz="2000" dirty="0" smtClean="0">
                <a:latin typeface="Bookman Old Style" charset="0"/>
                <a:ea typeface="Bookman Old Style" charset="0"/>
                <a:cs typeface="Bookman Old Style" charset="0"/>
              </a:rPr>
              <a:t>The main theorists of translation in the media are:</a:t>
            </a:r>
          </a:p>
          <a:p>
            <a:pPr marL="1200150" lvl="2" indent="-285750" algn="just">
              <a:lnSpc>
                <a:spcPct val="114000"/>
              </a:lnSpc>
              <a:buFont typeface="Wingdings" charset="2"/>
              <a:buChar char="§"/>
            </a:pPr>
            <a:r>
              <a:rPr lang="en-GB" sz="2000" dirty="0" smtClean="0">
                <a:latin typeface="Bookman Old Style" charset="0"/>
                <a:ea typeface="Bookman Old Style" charset="0"/>
                <a:cs typeface="Bookman Old Style" charset="0"/>
              </a:rPr>
              <a:t>Susan </a:t>
            </a:r>
            <a:r>
              <a:rPr lang="en-GB" sz="2000" dirty="0" err="1" smtClean="0">
                <a:latin typeface="Bookman Old Style" charset="0"/>
                <a:ea typeface="Bookman Old Style" charset="0"/>
                <a:cs typeface="Bookman Old Style" charset="0"/>
              </a:rPr>
              <a:t>Bassnett</a:t>
            </a:r>
            <a:r>
              <a:rPr lang="en-GB" sz="2000" dirty="0" smtClean="0">
                <a:latin typeface="Bookman Old Style" charset="0"/>
                <a:ea typeface="Bookman Old Style" charset="0"/>
                <a:cs typeface="Bookman Old Style" charset="0"/>
              </a:rPr>
              <a:t> and </a:t>
            </a:r>
            <a:r>
              <a:rPr lang="en-GB" sz="2000" dirty="0" err="1" smtClean="0">
                <a:latin typeface="Bookman Old Style" charset="0"/>
                <a:ea typeface="Bookman Old Style" charset="0"/>
                <a:cs typeface="Bookman Old Style" charset="0"/>
              </a:rPr>
              <a:t>Esperança</a:t>
            </a:r>
            <a:r>
              <a:rPr lang="en-GB" sz="2000" dirty="0" smtClean="0">
                <a:latin typeface="Bookman Old Style" charset="0"/>
                <a:ea typeface="Bookman Old Style" charset="0"/>
                <a:cs typeface="Bookman Old Style" charset="0"/>
              </a:rPr>
              <a:t> </a:t>
            </a:r>
            <a:r>
              <a:rPr lang="en-GB" sz="2000" dirty="0" err="1" smtClean="0">
                <a:latin typeface="Bookman Old Style" charset="0"/>
                <a:ea typeface="Bookman Old Style" charset="0"/>
                <a:cs typeface="Bookman Old Style" charset="0"/>
              </a:rPr>
              <a:t>Bielsa</a:t>
            </a:r>
            <a:endParaRPr lang="en-GB" sz="2000" dirty="0" smtClean="0">
              <a:latin typeface="Bookman Old Style" charset="0"/>
              <a:ea typeface="Bookman Old Style" charset="0"/>
              <a:cs typeface="Bookman Old Style" charset="0"/>
            </a:endParaRPr>
          </a:p>
          <a:p>
            <a:pPr marL="1200150" lvl="2" indent="-285750" algn="just">
              <a:lnSpc>
                <a:spcPct val="114000"/>
              </a:lnSpc>
              <a:buFont typeface="Wingdings" charset="2"/>
              <a:buChar char="§"/>
            </a:pPr>
            <a:r>
              <a:rPr lang="en-GB" sz="2000" dirty="0" smtClean="0">
                <a:latin typeface="Bookman Old Style" charset="0"/>
                <a:ea typeface="Bookman Old Style" charset="0"/>
                <a:cs typeface="Bookman Old Style" charset="0"/>
              </a:rPr>
              <a:t>Mathieu </a:t>
            </a:r>
            <a:r>
              <a:rPr lang="en-GB" sz="2000" dirty="0" err="1" smtClean="0">
                <a:latin typeface="Bookman Old Style" charset="0"/>
                <a:ea typeface="Bookman Old Style" charset="0"/>
                <a:cs typeface="Bookman Old Style" charset="0"/>
              </a:rPr>
              <a:t>Guidère</a:t>
            </a:r>
            <a:endParaRPr lang="en-GB" sz="2000" dirty="0">
              <a:latin typeface="Bookman Old Style" charset="0"/>
              <a:ea typeface="Bookman Old Style" charset="0"/>
              <a:cs typeface="Bookman Old Style" charset="0"/>
            </a:endParaRPr>
          </a:p>
          <a:p>
            <a:pPr marL="1200150" lvl="2" indent="-285750" algn="just">
              <a:lnSpc>
                <a:spcPct val="114000"/>
              </a:lnSpc>
              <a:buFont typeface="Wingdings" charset="2"/>
              <a:buChar char="§"/>
            </a:pPr>
            <a:r>
              <a:rPr lang="en-GB" sz="2000" dirty="0" smtClean="0">
                <a:latin typeface="Bookman Old Style" charset="0"/>
                <a:ea typeface="Bookman Old Style" charset="0"/>
                <a:cs typeface="Bookman Old Style" charset="0"/>
              </a:rPr>
              <a:t>Mona Baker</a:t>
            </a:r>
          </a:p>
          <a:p>
            <a:pPr marL="1200150" lvl="2" indent="-285750" algn="just">
              <a:lnSpc>
                <a:spcPct val="114000"/>
              </a:lnSpc>
              <a:buFont typeface="Wingdings" charset="2"/>
              <a:buChar char="§"/>
            </a:pPr>
            <a:r>
              <a:rPr lang="en-GB" sz="2000" dirty="0" smtClean="0">
                <a:latin typeface="Bookman Old Style" charset="0"/>
                <a:ea typeface="Bookman Old Style" charset="0"/>
                <a:cs typeface="Bookman Old Style" charset="0"/>
              </a:rPr>
              <a:t>Lucile </a:t>
            </a:r>
            <a:r>
              <a:rPr lang="en-GB" sz="2000" dirty="0" err="1" smtClean="0">
                <a:latin typeface="Bookman Old Style" charset="0"/>
                <a:ea typeface="Bookman Old Style" charset="0"/>
                <a:cs typeface="Bookman Old Style" charset="0"/>
              </a:rPr>
              <a:t>Davier</a:t>
            </a:r>
            <a:r>
              <a:rPr lang="en-GB" sz="2000" dirty="0" smtClean="0">
                <a:latin typeface="Bookman Old Style" charset="0"/>
                <a:ea typeface="Bookman Old Style" charset="0"/>
                <a:cs typeface="Bookman Old Style" charset="0"/>
              </a:rPr>
              <a:t> (PhD in 2013)</a:t>
            </a:r>
            <a:endParaRPr lang="en-GB" sz="2000" dirty="0">
              <a:latin typeface="Bookman Old Style" charset="0"/>
              <a:ea typeface="Bookman Old Style" charset="0"/>
              <a:cs typeface="Bookman Old Style" charset="0"/>
            </a:endParaRPr>
          </a:p>
        </p:txBody>
      </p:sp>
      <p:sp>
        <p:nvSpPr>
          <p:cNvPr id="7" name="ZoneTexte 6"/>
          <p:cNvSpPr txBox="1"/>
          <p:nvPr/>
        </p:nvSpPr>
        <p:spPr>
          <a:xfrm>
            <a:off x="838200" y="4507463"/>
            <a:ext cx="10894454" cy="707886"/>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An important thing to take into account is that news broadcasting has changed a lot after the emergence of the Internet and instant diffusion mechanisms.</a:t>
            </a:r>
            <a:endParaRPr lang="en-GB" sz="2000" dirty="0">
              <a:latin typeface="Bookman Old Style" charset="0"/>
              <a:ea typeface="Bookman Old Style" charset="0"/>
              <a:cs typeface="Bookman Old Style" charset="0"/>
            </a:endParaRPr>
          </a:p>
        </p:txBody>
      </p:sp>
      <p:sp>
        <p:nvSpPr>
          <p:cNvPr id="8" name="ZoneTexte 7"/>
          <p:cNvSpPr txBox="1"/>
          <p:nvPr/>
        </p:nvSpPr>
        <p:spPr>
          <a:xfrm>
            <a:off x="838200" y="5348450"/>
            <a:ext cx="10894454"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What do we know about the translation process inside </a:t>
            </a:r>
            <a:r>
              <a:rPr lang="en-GB" sz="2000" smtClean="0">
                <a:latin typeface="Bookman Old Style" charset="0"/>
                <a:ea typeface="Bookman Old Style" charset="0"/>
                <a:cs typeface="Bookman Old Style" charset="0"/>
              </a:rPr>
              <a:t>news agencies?</a:t>
            </a:r>
            <a:endParaRPr lang="en-GB" sz="20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55012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51119" y="360465"/>
            <a:ext cx="10289762" cy="646331"/>
          </a:xfrm>
          <a:prstGeom prst="rect">
            <a:avLst/>
          </a:prstGeom>
          <a:noFill/>
        </p:spPr>
        <p:txBody>
          <a:bodyPr wrap="square" rtlCol="0">
            <a:spAutoFit/>
          </a:bodyPr>
          <a:lstStyle/>
          <a:p>
            <a:pPr algn="just"/>
            <a:r>
              <a:rPr lang="en-GB" sz="3600" smtClean="0">
                <a:latin typeface="Bookman Old Style" charset="0"/>
                <a:ea typeface="Bookman Old Style" charset="0"/>
                <a:cs typeface="Bookman Old Style" charset="0"/>
              </a:rPr>
              <a:t>The </a:t>
            </a:r>
            <a:r>
              <a:rPr lang="en-GB" sz="3600" dirty="0" smtClean="0">
                <a:latin typeface="Bookman Old Style" charset="0"/>
                <a:ea typeface="Bookman Old Style" charset="0"/>
                <a:cs typeface="Bookman Old Style" charset="0"/>
              </a:rPr>
              <a:t>translation process inside </a:t>
            </a:r>
            <a:r>
              <a:rPr lang="en-GB" sz="3600" smtClean="0">
                <a:latin typeface="Bookman Old Style" charset="0"/>
                <a:ea typeface="Bookman Old Style" charset="0"/>
                <a:cs typeface="Bookman Old Style" charset="0"/>
              </a:rPr>
              <a:t>news agencies</a:t>
            </a:r>
            <a:endParaRPr lang="en-GB" sz="3600" dirty="0">
              <a:latin typeface="Bookman Old Style" charset="0"/>
              <a:ea typeface="Bookman Old Style" charset="0"/>
              <a:cs typeface="Bookman Old Style" charset="0"/>
            </a:endParaRPr>
          </a:p>
        </p:txBody>
      </p:sp>
      <p:sp>
        <p:nvSpPr>
          <p:cNvPr id="6" name="Rectangle 5"/>
          <p:cNvSpPr/>
          <p:nvPr/>
        </p:nvSpPr>
        <p:spPr>
          <a:xfrm>
            <a:off x="2280107" y="2567198"/>
            <a:ext cx="9080938" cy="3088025"/>
          </a:xfrm>
          <a:prstGeom prst="rect">
            <a:avLst/>
          </a:prstGeom>
        </p:spPr>
        <p:txBody>
          <a:bodyPr wrap="square">
            <a:spAutoFit/>
          </a:bodyPr>
          <a:lstStyle/>
          <a:p>
            <a:pPr algn="just">
              <a:lnSpc>
                <a:spcPct val="150000"/>
              </a:lnSpc>
              <a:spcAft>
                <a:spcPct val="0"/>
              </a:spcAft>
            </a:pPr>
            <a:r>
              <a:rPr lang="en-US" altLang="fr-FR" sz="1600" dirty="0" smtClean="0">
                <a:latin typeface="Arial" charset="0"/>
                <a:ea typeface="Arial" charset="0"/>
                <a:cs typeface="Arial" charset="0"/>
              </a:rPr>
              <a:t>In </a:t>
            </a:r>
            <a:r>
              <a:rPr lang="en-US" altLang="fr-FR" sz="1600" dirty="0">
                <a:latin typeface="Arial" charset="0"/>
                <a:ea typeface="Arial" charset="0"/>
                <a:cs typeface="Arial" charset="0"/>
              </a:rPr>
              <a:t>the case of a news translator, and specifically of a translator who works in a news agency, what is characteristic is that faithfulness to the original text is subordinated to faithfulness to the narrated facts, which on some occasions and whenever there exists a clear justification allows for the introduction of alterations of meaning, which are intolerable to a translator specialized in other fields; that is to say, it obliges the translator to combine his translating task with the task of a journalistic editor.</a:t>
            </a:r>
          </a:p>
          <a:p>
            <a:pPr algn="just">
              <a:lnSpc>
                <a:spcPct val="150000"/>
              </a:lnSpc>
              <a:spcAft>
                <a:spcPct val="0"/>
              </a:spcAft>
            </a:pPr>
            <a:endParaRPr lang="en-US" altLang="fr-FR" sz="1600" dirty="0">
              <a:latin typeface="Arial" charset="0"/>
              <a:ea typeface="Arial" charset="0"/>
              <a:cs typeface="Arial" charset="0"/>
            </a:endParaRPr>
          </a:p>
          <a:p>
            <a:pPr algn="just">
              <a:lnSpc>
                <a:spcPct val="150000"/>
              </a:lnSpc>
              <a:spcAft>
                <a:spcPct val="0"/>
              </a:spcAft>
            </a:pPr>
            <a:r>
              <a:rPr lang="en-US" altLang="fr-FR" sz="1600" dirty="0">
                <a:latin typeface="Arial" charset="0"/>
                <a:ea typeface="Arial" charset="0"/>
                <a:cs typeface="Arial" charset="0"/>
              </a:rPr>
              <a:t>(</a:t>
            </a:r>
            <a:r>
              <a:rPr lang="en-US" altLang="fr-FR" sz="1600" dirty="0" err="1">
                <a:latin typeface="Arial" charset="0"/>
                <a:ea typeface="Arial" charset="0"/>
                <a:cs typeface="Arial" charset="0"/>
              </a:rPr>
              <a:t>Bielsa</a:t>
            </a:r>
            <a:r>
              <a:rPr lang="en-US" altLang="fr-FR" sz="1600" dirty="0">
                <a:latin typeface="Arial" charset="0"/>
                <a:ea typeface="Arial" charset="0"/>
                <a:cs typeface="Arial" charset="0"/>
              </a:rPr>
              <a:t>, &amp; </a:t>
            </a:r>
            <a:r>
              <a:rPr lang="en-US" altLang="fr-FR" sz="1600" dirty="0" err="1">
                <a:latin typeface="Arial" charset="0"/>
                <a:ea typeface="Arial" charset="0"/>
                <a:cs typeface="Arial" charset="0"/>
              </a:rPr>
              <a:t>Bassnett</a:t>
            </a:r>
            <a:r>
              <a:rPr lang="en-US" altLang="fr-FR" sz="1600" dirty="0">
                <a:latin typeface="Arial" charset="0"/>
                <a:ea typeface="Arial" charset="0"/>
                <a:cs typeface="Arial" charset="0"/>
              </a:rPr>
              <a:t>, 2008, 64-65)</a:t>
            </a:r>
          </a:p>
        </p:txBody>
      </p:sp>
      <p:sp>
        <p:nvSpPr>
          <p:cNvPr id="7" name="ZoneTexte 6"/>
          <p:cNvSpPr txBox="1"/>
          <p:nvPr/>
        </p:nvSpPr>
        <p:spPr>
          <a:xfrm>
            <a:off x="489397" y="1433054"/>
            <a:ext cx="11243257" cy="707886"/>
          </a:xfrm>
          <a:prstGeom prst="rect">
            <a:avLst/>
          </a:prstGeom>
          <a:noFill/>
        </p:spPr>
        <p:txBody>
          <a:bodyPr wrap="square" rtlCol="0">
            <a:spAutoFit/>
          </a:bodyPr>
          <a:lstStyle/>
          <a:p>
            <a:pPr marL="285750" indent="-285750" algn="just">
              <a:buFont typeface="Wingdings" charset="2"/>
              <a:buChar char="§"/>
            </a:pPr>
            <a:r>
              <a:rPr lang="en-GB" sz="2000" dirty="0" smtClean="0">
                <a:latin typeface="Bookman Old Style" charset="0"/>
                <a:ea typeface="Bookman Old Style" charset="0"/>
                <a:cs typeface="Bookman Old Style" charset="0"/>
              </a:rPr>
              <a:t>The whole reporting process from the happening of the event to its being mentioned on an agency’s database has to be very quick (less than 30 minutes).</a:t>
            </a:r>
            <a:endParaRPr lang="en-GB" sz="2000" dirty="0">
              <a:latin typeface="Bookman Old Style" charset="0"/>
              <a:ea typeface="Bookman Old Style" charset="0"/>
              <a:cs typeface="Bookman Old Style" charset="0"/>
            </a:endParaRPr>
          </a:p>
        </p:txBody>
      </p:sp>
      <p:sp>
        <p:nvSpPr>
          <p:cNvPr id="3" name="Rectangle 2"/>
          <p:cNvSpPr/>
          <p:nvPr/>
        </p:nvSpPr>
        <p:spPr>
          <a:xfrm>
            <a:off x="869144" y="2140940"/>
            <a:ext cx="1410963" cy="3770263"/>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GB" sz="239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ookman Old Style" charset="0"/>
                <a:ea typeface="Bookman Old Style" charset="0"/>
                <a:cs typeface="Bookman Old Style" charset="0"/>
              </a:rPr>
              <a:t>“</a:t>
            </a:r>
            <a:endParaRPr lang="fr-FR" sz="239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982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89397" y="801042"/>
            <a:ext cx="11243257" cy="400110"/>
          </a:xfrm>
          <a:prstGeom prst="rect">
            <a:avLst/>
          </a:prstGeom>
          <a:noFill/>
        </p:spPr>
        <p:txBody>
          <a:bodyPr wrap="square" rtlCol="0">
            <a:spAutoFit/>
          </a:bodyPr>
          <a:lstStyle/>
          <a:p>
            <a:pPr algn="just"/>
            <a:r>
              <a:rPr lang="en-GB" sz="2000" dirty="0" smtClean="0">
                <a:latin typeface="Bookman Old Style" charset="0"/>
                <a:ea typeface="Bookman Old Style" charset="0"/>
                <a:cs typeface="Bookman Old Style" charset="0"/>
              </a:rPr>
              <a:t>In simple words, what could be a general definition of translation?</a:t>
            </a:r>
            <a:endParaRPr lang="en-GB" sz="2000" dirty="0">
              <a:latin typeface="Bookman Old Style" charset="0"/>
              <a:ea typeface="Bookman Old Style" charset="0"/>
              <a:cs typeface="Bookman Old Style" charset="0"/>
            </a:endParaRPr>
          </a:p>
        </p:txBody>
      </p:sp>
      <p:sp>
        <p:nvSpPr>
          <p:cNvPr id="5" name="ZoneTexte 4"/>
          <p:cNvSpPr txBox="1"/>
          <p:nvPr/>
        </p:nvSpPr>
        <p:spPr>
          <a:xfrm>
            <a:off x="489397" y="1433054"/>
            <a:ext cx="11243257" cy="2246769"/>
          </a:xfrm>
          <a:prstGeom prst="rect">
            <a:avLst/>
          </a:prstGeom>
          <a:noFill/>
        </p:spPr>
        <p:txBody>
          <a:bodyPr wrap="square" rtlCol="0">
            <a:spAutoFit/>
          </a:bodyPr>
          <a:lstStyle/>
          <a:p>
            <a:pPr marL="285750" indent="-285750" algn="just">
              <a:buFont typeface="Wingdings" charset="2"/>
              <a:buChar char="§"/>
            </a:pPr>
            <a:r>
              <a:rPr lang="en-GB" sz="2000" dirty="0" smtClean="0">
                <a:latin typeface="Bookman Old Style" charset="0"/>
                <a:ea typeface="Bookman Old Style" charset="0"/>
                <a:cs typeface="Bookman Old Style" charset="0"/>
              </a:rPr>
              <a:t>As </a:t>
            </a:r>
            <a:r>
              <a:rPr lang="en-GB" sz="2000" dirty="0" err="1" smtClean="0">
                <a:latin typeface="Bookman Old Style" charset="0"/>
                <a:ea typeface="Bookman Old Style" charset="0"/>
                <a:cs typeface="Bookman Old Style" charset="0"/>
              </a:rPr>
              <a:t>Davier</a:t>
            </a:r>
            <a:r>
              <a:rPr lang="en-GB" sz="2000" dirty="0" smtClean="0">
                <a:latin typeface="Bookman Old Style" charset="0"/>
                <a:ea typeface="Bookman Old Style" charset="0"/>
                <a:cs typeface="Bookman Old Style" charset="0"/>
              </a:rPr>
              <a:t> explains, many were those who tried to define translation without providing an elaborated definition of the discipline.</a:t>
            </a:r>
            <a:endParaRPr lang="en-GB" sz="2000" dirty="0">
              <a:latin typeface="Bookman Old Style" charset="0"/>
              <a:ea typeface="Bookman Old Style" charset="0"/>
              <a:cs typeface="Bookman Old Style" charset="0"/>
            </a:endParaRPr>
          </a:p>
          <a:p>
            <a:pPr algn="just"/>
            <a:endParaRPr lang="en-GB" sz="2000" dirty="0" smtClean="0">
              <a:latin typeface="Bookman Old Style" charset="0"/>
              <a:ea typeface="Bookman Old Style" charset="0"/>
              <a:cs typeface="Bookman Old Style" charset="0"/>
            </a:endParaRPr>
          </a:p>
          <a:p>
            <a:pPr algn="just"/>
            <a:endParaRPr lang="en-GB" sz="2000" dirty="0" smtClean="0">
              <a:latin typeface="Bookman Old Style" charset="0"/>
              <a:ea typeface="Bookman Old Style" charset="0"/>
              <a:cs typeface="Bookman Old Style" charset="0"/>
            </a:endParaRPr>
          </a:p>
          <a:p>
            <a:pPr algn="just"/>
            <a:endParaRPr lang="en-GB" sz="2000" dirty="0">
              <a:latin typeface="Bookman Old Style" charset="0"/>
              <a:ea typeface="Bookman Old Style" charset="0"/>
              <a:cs typeface="Bookman Old Style" charset="0"/>
            </a:endParaRPr>
          </a:p>
          <a:p>
            <a:pPr algn="just"/>
            <a:endParaRPr lang="en-GB" sz="2000" dirty="0" smtClean="0">
              <a:latin typeface="Bookman Old Style" charset="0"/>
              <a:ea typeface="Bookman Old Style" charset="0"/>
              <a:cs typeface="Bookman Old Style" charset="0"/>
            </a:endParaRPr>
          </a:p>
          <a:p>
            <a:pPr algn="just"/>
            <a:endParaRPr lang="en-GB" sz="2000" dirty="0">
              <a:latin typeface="Bookman Old Style" charset="0"/>
              <a:ea typeface="Bookman Old Style" charset="0"/>
              <a:cs typeface="Bookman Old Style" charset="0"/>
            </a:endParaRPr>
          </a:p>
        </p:txBody>
      </p:sp>
      <p:sp>
        <p:nvSpPr>
          <p:cNvPr id="7" name="ZoneTexte 6"/>
          <p:cNvSpPr txBox="1"/>
          <p:nvPr/>
        </p:nvSpPr>
        <p:spPr>
          <a:xfrm>
            <a:off x="1732429" y="2456140"/>
            <a:ext cx="8727142" cy="18774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effectLst>
            <a:outerShdw blurRad="50800" dist="38100" dir="2700000" algn="tl" rotWithShape="0">
              <a:prstClr val="black">
                <a:alpha val="40000"/>
              </a:prstClr>
            </a:outerShdw>
            <a:softEdge rad="31750"/>
          </a:effectLst>
        </p:spPr>
        <p:txBody>
          <a:bodyPr wrap="square" rtlCol="0">
            <a:spAutoFit/>
          </a:bodyPr>
          <a:lstStyle/>
          <a:p>
            <a:r>
              <a:rPr lang="en-GB" sz="2000" dirty="0" smtClean="0">
                <a:latin typeface="Bookman Old Style" charset="0"/>
                <a:ea typeface="Bookman Old Style" charset="0"/>
                <a:cs typeface="Bookman Old Style" charset="0"/>
              </a:rPr>
              <a:t>Source Text 		</a:t>
            </a:r>
          </a:p>
          <a:p>
            <a:endParaRPr lang="en-GB" sz="2000" dirty="0" smtClean="0">
              <a:latin typeface="Bookman Old Style" charset="0"/>
              <a:ea typeface="Bookman Old Style" charset="0"/>
              <a:cs typeface="Bookman Old Style" charset="0"/>
            </a:endParaRPr>
          </a:p>
          <a:p>
            <a:pPr lvl="0"/>
            <a:r>
              <a:rPr lang="en-GB" sz="1600" dirty="0">
                <a:latin typeface="Bookman Old Style" charset="0"/>
                <a:ea typeface="Bookman Old Style" charset="0"/>
                <a:cs typeface="Bookman Old Style" charset="0"/>
              </a:rPr>
              <a:t> </a:t>
            </a:r>
            <a:r>
              <a:rPr lang="en-GB" sz="1600" dirty="0" smtClean="0">
                <a:latin typeface="Bookman Old Style" charset="0"/>
                <a:ea typeface="Bookman Old Style" charset="0"/>
                <a:cs typeface="Bookman Old Style" charset="0"/>
              </a:rPr>
              <a:t>           </a:t>
            </a:r>
            <a:r>
              <a:rPr lang="en-GB" sz="1600" dirty="0" smtClean="0">
                <a:effectLst>
                  <a:glow rad="139700">
                    <a:schemeClr val="accent4">
                      <a:satMod val="175000"/>
                      <a:alpha val="40000"/>
                    </a:schemeClr>
                  </a:glow>
                </a:effectLst>
                <a:latin typeface="Bookman Old Style" charset="0"/>
                <a:ea typeface="Bookman Old Style" charset="0"/>
                <a:cs typeface="Bookman Old Style" charset="0"/>
              </a:rPr>
              <a:t>interpretation </a:t>
            </a:r>
            <a:r>
              <a:rPr lang="en-GB" sz="1600" dirty="0">
                <a:effectLst>
                  <a:glow rad="139700">
                    <a:schemeClr val="accent4">
                      <a:satMod val="175000"/>
                      <a:alpha val="40000"/>
                    </a:schemeClr>
                  </a:glow>
                </a:effectLst>
                <a:latin typeface="Bookman Old Style" charset="0"/>
                <a:ea typeface="Bookman Old Style" charset="0"/>
                <a:cs typeface="Bookman Old Style" charset="0"/>
              </a:rPr>
              <a:t>/ understanding</a:t>
            </a:r>
            <a:r>
              <a:rPr lang="en-GB" sz="1600" dirty="0">
                <a:latin typeface="Bookman Old Style" charset="0"/>
                <a:ea typeface="Bookman Old Style" charset="0"/>
                <a:cs typeface="Bookman Old Style" charset="0"/>
              </a:rPr>
              <a:t> </a:t>
            </a:r>
            <a:r>
              <a:rPr lang="en-GB" sz="1600" dirty="0" smtClean="0">
                <a:latin typeface="Bookman Old Style" charset="0"/>
                <a:ea typeface="Bookman Old Style" charset="0"/>
                <a:cs typeface="Bookman Old Style" charset="0"/>
              </a:rPr>
              <a:t>                       </a:t>
            </a:r>
            <a:r>
              <a:rPr lang="en-GB" sz="2000" dirty="0" smtClean="0">
                <a:solidFill>
                  <a:prstClr val="black"/>
                </a:solidFill>
                <a:latin typeface="Bookman Old Style" charset="0"/>
                <a:ea typeface="Bookman Old Style" charset="0"/>
                <a:cs typeface="Bookman Old Style" charset="0"/>
              </a:rPr>
              <a:t>Target </a:t>
            </a:r>
            <a:r>
              <a:rPr lang="en-GB" sz="2000" dirty="0">
                <a:solidFill>
                  <a:prstClr val="black"/>
                </a:solidFill>
                <a:latin typeface="Bookman Old Style" charset="0"/>
                <a:ea typeface="Bookman Old Style" charset="0"/>
                <a:cs typeface="Bookman Old Style" charset="0"/>
              </a:rPr>
              <a:t>Text (translation)</a:t>
            </a:r>
          </a:p>
          <a:p>
            <a:endParaRPr lang="en-GB" sz="1600" dirty="0" smtClean="0">
              <a:latin typeface="Bookman Old Style" charset="0"/>
              <a:ea typeface="Bookman Old Style" charset="0"/>
              <a:cs typeface="Bookman Old Style" charset="0"/>
            </a:endParaRPr>
          </a:p>
          <a:p>
            <a:endParaRPr lang="en-GB" sz="2000" dirty="0" smtClean="0">
              <a:latin typeface="Bookman Old Style" charset="0"/>
              <a:ea typeface="Bookman Old Style" charset="0"/>
              <a:cs typeface="Bookman Old Style" charset="0"/>
            </a:endParaRPr>
          </a:p>
          <a:p>
            <a:r>
              <a:rPr lang="en-GB" sz="2000" dirty="0" smtClean="0">
                <a:latin typeface="Bookman Old Style" charset="0"/>
                <a:ea typeface="Bookman Old Style" charset="0"/>
                <a:cs typeface="Bookman Old Style" charset="0"/>
              </a:rPr>
              <a:t> Translator 		</a:t>
            </a:r>
          </a:p>
        </p:txBody>
      </p:sp>
      <p:cxnSp>
        <p:nvCxnSpPr>
          <p:cNvPr id="9" name="Connecteur droit avec flèche 8"/>
          <p:cNvCxnSpPr/>
          <p:nvPr/>
        </p:nvCxnSpPr>
        <p:spPr>
          <a:xfrm>
            <a:off x="2516841" y="2823360"/>
            <a:ext cx="13447" cy="1183340"/>
          </a:xfrm>
          <a:prstGeom prst="straightConnector1">
            <a:avLst/>
          </a:prstGeom>
          <a:ln w="38100">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5755341" y="3281082"/>
            <a:ext cx="1465730" cy="13447"/>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89397" y="4700797"/>
            <a:ext cx="11243257" cy="1092607"/>
          </a:xfrm>
          <a:prstGeom prst="rect">
            <a:avLst/>
          </a:prstGeom>
          <a:noFill/>
        </p:spPr>
        <p:txBody>
          <a:bodyPr wrap="square" rtlCol="0">
            <a:spAutoFit/>
          </a:bodyPr>
          <a:lstStyle/>
          <a:p>
            <a:pPr marL="342900" marR="0" lvl="0" indent="-342900" algn="just" defTabSz="914400" eaLnBrk="1" fontAlgn="auto" latinLnBrk="0" hangingPunct="1">
              <a:lnSpc>
                <a:spcPct val="100000"/>
              </a:lnSpc>
              <a:spcBef>
                <a:spcPts val="0"/>
              </a:spcBef>
              <a:spcAft>
                <a:spcPts val="600"/>
              </a:spcAft>
              <a:buClrTx/>
              <a:buSzTx/>
              <a:buFont typeface="Wingdings" charset="2"/>
              <a:buNone/>
              <a:tabLst/>
              <a:defRPr/>
            </a:pPr>
            <a:r>
              <a:rPr lang="en-GB" sz="2000" dirty="0" smtClean="0">
                <a:latin typeface="Bookman Old Style" charset="0"/>
                <a:ea typeface="Bookman Old Style" charset="0"/>
                <a:cs typeface="Bookman Old Style" charset="0"/>
              </a:rPr>
              <a:t>How faithful or accurate regarding the source text are news agencies’ translations?</a:t>
            </a:r>
          </a:p>
          <a:p>
            <a:pPr marL="800100" lvl="1" indent="-342900" algn="just">
              <a:buFont typeface="Wingdings" charset="2"/>
              <a:buChar char="§"/>
            </a:pPr>
            <a:r>
              <a:rPr lang="en-GB" sz="2000" dirty="0">
                <a:latin typeface="Bookman Old Style" charset="0"/>
                <a:ea typeface="Bookman Old Style" charset="0"/>
                <a:cs typeface="Bookman Old Style" charset="0"/>
              </a:rPr>
              <a:t>c</a:t>
            </a:r>
            <a:r>
              <a:rPr lang="en-GB" sz="2000" dirty="0" smtClean="0">
                <a:latin typeface="Bookman Old Style" charset="0"/>
                <a:ea typeface="Bookman Old Style" charset="0"/>
                <a:cs typeface="Bookman Old Style" charset="0"/>
              </a:rPr>
              <a:t>omplex question</a:t>
            </a:r>
          </a:p>
          <a:p>
            <a:pPr marL="800100" lvl="1" indent="-342900" algn="just">
              <a:buFont typeface="Wingdings" charset="2"/>
              <a:buChar char="§"/>
            </a:pPr>
            <a:r>
              <a:rPr lang="en-GB" sz="2000" dirty="0" smtClean="0">
                <a:latin typeface="Bookman Old Style" charset="0"/>
                <a:ea typeface="Bookman Old Style" charset="0"/>
                <a:cs typeface="Bookman Old Style" charset="0"/>
              </a:rPr>
              <a:t>depending on the working conditions</a:t>
            </a:r>
          </a:p>
        </p:txBody>
      </p:sp>
    </p:spTree>
    <p:extLst>
      <p:ext uri="{BB962C8B-B14F-4D97-AF65-F5344CB8AC3E}">
        <p14:creationId xmlns:p14="http://schemas.microsoft.com/office/powerpoint/2010/main" val="155985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checkerboard(across)">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6" grpId="0" build="p" bldLvl="2"/>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2073</TotalTime>
  <Words>3440</Words>
  <Application>Microsoft Macintosh PowerPoint</Application>
  <PresentationFormat>Grand écran</PresentationFormat>
  <Paragraphs>210</Paragraphs>
  <Slides>26</Slides>
  <Notes>15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26</vt:i4>
      </vt:variant>
    </vt:vector>
  </HeadingPairs>
  <TitlesOfParts>
    <vt:vector size="36" baseType="lpstr">
      <vt:lpstr>A Thuluth</vt:lpstr>
      <vt:lpstr>Al Tarikh</vt:lpstr>
      <vt:lpstr>Baskerville</vt:lpstr>
      <vt:lpstr>Bookman Old Style</vt:lpstr>
      <vt:lpstr>Calibri</vt:lpstr>
      <vt:lpstr>Calibri Light</vt:lpstr>
      <vt:lpstr>Times New Roman</vt:lpstr>
      <vt:lpstr>Wingdings</vt:lpstr>
      <vt:lpstr>Arial</vt:lpstr>
      <vt:lpstr>Thème Office</vt:lpstr>
      <vt:lpstr>Présentation PowerPoint</vt:lpstr>
      <vt:lpstr>My doctoral thesis</vt:lpstr>
      <vt:lpstr>My doctoral thesis</vt:lpstr>
      <vt:lpstr>The predominant role of news agencies</vt:lpstr>
      <vt:lpstr>Présentation PowerPoint</vt:lpstr>
      <vt:lpstr>The information flow at a glance</vt:lpstr>
      <vt:lpstr>Translation and news agencies</vt:lpstr>
      <vt:lpstr>Présentation PowerPoint</vt:lpstr>
      <vt:lpstr>Présentation PowerPoint</vt:lpstr>
      <vt:lpstr>Working conditions inside news agencies</vt:lpstr>
      <vt:lpstr>Translation in the press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Romu</dc:creator>
  <cp:lastModifiedBy>Romu</cp:lastModifiedBy>
  <cp:revision>120</cp:revision>
  <cp:lastPrinted>2017-09-08T21:06:48Z</cp:lastPrinted>
  <dcterms:created xsi:type="dcterms:W3CDTF">2017-08-26T17:28:16Z</dcterms:created>
  <dcterms:modified xsi:type="dcterms:W3CDTF">2017-09-08T21:54:17Z</dcterms:modified>
</cp:coreProperties>
</file>