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6" r:id="rId8"/>
    <p:sldId id="262" r:id="rId9"/>
    <p:sldId id="261" r:id="rId10"/>
    <p:sldId id="264" r:id="rId11"/>
    <p:sldId id="265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RECHERCHES\DoX\DOC\RECHERCHE\GAMES_II\RESULTATS\02.Resulta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RECHERCHES\DoX\DOC\RECHERCHE\GAMES_II\RESULTATS\02.Resulta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RECHERCHES\DoX\DOC\RECHERCHE\GAMES_II\RESULTATS\02.Resulta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RECHERCHES\DoX\DOC\RECHERCHE\GAMES_II\RESULTATS\02.Resulta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Minimum effort game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Belgian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'G2'!$X$10:$AD$10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'G2'!$X$11:$AD$11</c:f>
              <c:numCache>
                <c:formatCode>0%</c:formatCode>
                <c:ptCount val="7"/>
                <c:pt idx="0">
                  <c:v>2.564102564102564E-2</c:v>
                </c:pt>
                <c:pt idx="1">
                  <c:v>3.663003663003663E-3</c:v>
                </c:pt>
                <c:pt idx="2">
                  <c:v>4.0293040293040296E-2</c:v>
                </c:pt>
                <c:pt idx="3">
                  <c:v>0.18681318681318682</c:v>
                </c:pt>
                <c:pt idx="4">
                  <c:v>0.28205128205128205</c:v>
                </c:pt>
                <c:pt idx="5">
                  <c:v>0.18315018315018314</c:v>
                </c:pt>
                <c:pt idx="6">
                  <c:v>0.2783882783882784</c:v>
                </c:pt>
              </c:numCache>
            </c:numRef>
          </c:val>
        </c:ser>
        <c:ser>
          <c:idx val="1"/>
          <c:order val="1"/>
          <c:tx>
            <c:v>North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'G2'!$X$10:$AD$10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'G2'!$X$12:$AD$12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1.8181818181818181E-2</c:v>
                </c:pt>
                <c:pt idx="3">
                  <c:v>0.32727272727272727</c:v>
                </c:pt>
                <c:pt idx="4">
                  <c:v>0.23636363636363636</c:v>
                </c:pt>
                <c:pt idx="5">
                  <c:v>0.2</c:v>
                </c:pt>
                <c:pt idx="6">
                  <c:v>0.21818181818181817</c:v>
                </c:pt>
              </c:numCache>
            </c:numRef>
          </c:val>
        </c:ser>
        <c:ser>
          <c:idx val="2"/>
          <c:order val="2"/>
          <c:tx>
            <c:v>South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'G2'!$X$10:$AD$10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'G2'!$X$13:$AD$13</c:f>
              <c:numCache>
                <c:formatCode>0%</c:formatCode>
                <c:ptCount val="7"/>
                <c:pt idx="0">
                  <c:v>2.1276595744680851E-2</c:v>
                </c:pt>
                <c:pt idx="1">
                  <c:v>2.1276595744680851E-2</c:v>
                </c:pt>
                <c:pt idx="2">
                  <c:v>3.1914893617021274E-2</c:v>
                </c:pt>
                <c:pt idx="3">
                  <c:v>0.24468085106382978</c:v>
                </c:pt>
                <c:pt idx="4">
                  <c:v>0.23404255319148937</c:v>
                </c:pt>
                <c:pt idx="5">
                  <c:v>0.21276595744680851</c:v>
                </c:pt>
                <c:pt idx="6">
                  <c:v>0.23404255319148937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619008"/>
        <c:axId val="768618464"/>
      </c:barChart>
      <c:catAx>
        <c:axId val="76861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8618464"/>
        <c:crosses val="autoZero"/>
        <c:auto val="1"/>
        <c:lblAlgn val="ctr"/>
        <c:lblOffset val="100"/>
        <c:noMultiLvlLbl val="0"/>
      </c:catAx>
      <c:valAx>
        <c:axId val="76861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8619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Build or renovate a building with other residents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Belgian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'4ABC'!$B$36:$F$36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'4ABC'!$B$37:$F$37</c:f>
              <c:numCache>
                <c:formatCode>0%</c:formatCode>
                <c:ptCount val="5"/>
                <c:pt idx="0">
                  <c:v>3.6630036630036632E-2</c:v>
                </c:pt>
                <c:pt idx="1">
                  <c:v>8.7912087912087919E-2</c:v>
                </c:pt>
                <c:pt idx="2">
                  <c:v>0.15384615384615385</c:v>
                </c:pt>
                <c:pt idx="3">
                  <c:v>0.304029304029304</c:v>
                </c:pt>
                <c:pt idx="4">
                  <c:v>0.4175824175824176</c:v>
                </c:pt>
              </c:numCache>
            </c:numRef>
          </c:val>
        </c:ser>
        <c:ser>
          <c:idx val="1"/>
          <c:order val="1"/>
          <c:tx>
            <c:v>North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'4ABC'!$B$36:$F$36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'4ABC'!$B$38:$F$38</c:f>
              <c:numCache>
                <c:formatCode>0%</c:formatCode>
                <c:ptCount val="5"/>
                <c:pt idx="0">
                  <c:v>1.8181818181818181E-2</c:v>
                </c:pt>
                <c:pt idx="1">
                  <c:v>0.25454545454545452</c:v>
                </c:pt>
                <c:pt idx="2">
                  <c:v>0.14545454545454545</c:v>
                </c:pt>
                <c:pt idx="3">
                  <c:v>0.23636363636363636</c:v>
                </c:pt>
                <c:pt idx="4">
                  <c:v>0.34545454545454546</c:v>
                </c:pt>
              </c:numCache>
            </c:numRef>
          </c:val>
        </c:ser>
        <c:ser>
          <c:idx val="2"/>
          <c:order val="2"/>
          <c:tx>
            <c:v>South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'4ABC'!$B$36:$F$36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'4ABC'!$B$39:$F$39</c:f>
              <c:numCache>
                <c:formatCode>0%</c:formatCode>
                <c:ptCount val="5"/>
                <c:pt idx="0">
                  <c:v>5.3191489361702128E-2</c:v>
                </c:pt>
                <c:pt idx="1">
                  <c:v>0.11702127659574468</c:v>
                </c:pt>
                <c:pt idx="2">
                  <c:v>0.25531914893617019</c:v>
                </c:pt>
                <c:pt idx="3">
                  <c:v>0.32978723404255317</c:v>
                </c:pt>
                <c:pt idx="4">
                  <c:v>0.24468085106382978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620640"/>
        <c:axId val="768619552"/>
      </c:barChart>
      <c:catAx>
        <c:axId val="7686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8619552"/>
        <c:crosses val="autoZero"/>
        <c:auto val="1"/>
        <c:lblAlgn val="ctr"/>
        <c:lblOffset val="100"/>
        <c:noMultiLvlLbl val="0"/>
      </c:catAx>
      <c:valAx>
        <c:axId val="76861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862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dirty="0" smtClean="0"/>
              <a:t>Share </a:t>
            </a:r>
            <a:r>
              <a:rPr lang="en-GB" sz="1800" b="1" dirty="0"/>
              <a:t>a common green space (common garden) with other inhabitants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Belgian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'4ABC'!$J$36:$N$36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'4ABC'!$J$37:$N$37</c:f>
              <c:numCache>
                <c:formatCode>0%</c:formatCode>
                <c:ptCount val="5"/>
                <c:pt idx="0">
                  <c:v>8.7912087912087919E-2</c:v>
                </c:pt>
                <c:pt idx="1">
                  <c:v>0.11355311355311355</c:v>
                </c:pt>
                <c:pt idx="2">
                  <c:v>0.16483516483516483</c:v>
                </c:pt>
                <c:pt idx="3">
                  <c:v>0.24175824175824176</c:v>
                </c:pt>
                <c:pt idx="4">
                  <c:v>0.39194139194139194</c:v>
                </c:pt>
              </c:numCache>
            </c:numRef>
          </c:val>
        </c:ser>
        <c:ser>
          <c:idx val="1"/>
          <c:order val="1"/>
          <c:tx>
            <c:v>North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'4ABC'!$J$36:$N$36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'4ABC'!$J$38:$N$38</c:f>
              <c:numCache>
                <c:formatCode>0%</c:formatCode>
                <c:ptCount val="5"/>
                <c:pt idx="0">
                  <c:v>0.25454545454545452</c:v>
                </c:pt>
                <c:pt idx="1">
                  <c:v>0.14545454545454545</c:v>
                </c:pt>
                <c:pt idx="2">
                  <c:v>0.2</c:v>
                </c:pt>
                <c:pt idx="3">
                  <c:v>0.14545454545454545</c:v>
                </c:pt>
                <c:pt idx="4">
                  <c:v>0.25454545454545452</c:v>
                </c:pt>
              </c:numCache>
            </c:numRef>
          </c:val>
        </c:ser>
        <c:ser>
          <c:idx val="2"/>
          <c:order val="2"/>
          <c:tx>
            <c:v>South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'4ABC'!$J$36:$N$36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'4ABC'!$J$39:$N$39</c:f>
              <c:numCache>
                <c:formatCode>0%</c:formatCode>
                <c:ptCount val="5"/>
                <c:pt idx="0">
                  <c:v>0.20212765957446807</c:v>
                </c:pt>
                <c:pt idx="1">
                  <c:v>0.22340425531914893</c:v>
                </c:pt>
                <c:pt idx="2">
                  <c:v>0.23404255319148937</c:v>
                </c:pt>
                <c:pt idx="3">
                  <c:v>0.1702127659574468</c:v>
                </c:pt>
                <c:pt idx="4">
                  <c:v>0.1702127659574468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7185808"/>
        <c:axId val="617180368"/>
      </c:barChart>
      <c:catAx>
        <c:axId val="61718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7180368"/>
        <c:crosses val="autoZero"/>
        <c:auto val="1"/>
        <c:lblAlgn val="ctr"/>
        <c:lblOffset val="100"/>
        <c:noMultiLvlLbl val="0"/>
      </c:catAx>
      <c:valAx>
        <c:axId val="617180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71858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Share a common room with other inhabitants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Belgian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'4ABC'!$R$36:$V$36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'4ABC'!$R$37:$V$37</c:f>
              <c:numCache>
                <c:formatCode>0%</c:formatCode>
                <c:ptCount val="5"/>
                <c:pt idx="0">
                  <c:v>5.128205128205128E-2</c:v>
                </c:pt>
                <c:pt idx="1">
                  <c:v>0.13186813186813187</c:v>
                </c:pt>
                <c:pt idx="2">
                  <c:v>9.1575091575091569E-2</c:v>
                </c:pt>
                <c:pt idx="3">
                  <c:v>0.21245421245421245</c:v>
                </c:pt>
                <c:pt idx="4">
                  <c:v>0.51282051282051277</c:v>
                </c:pt>
              </c:numCache>
            </c:numRef>
          </c:val>
        </c:ser>
        <c:ser>
          <c:idx val="1"/>
          <c:order val="1"/>
          <c:tx>
            <c:v>North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'4ABC'!$R$36:$V$36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'4ABC'!$R$38:$V$38</c:f>
              <c:numCache>
                <c:formatCode>0%</c:formatCode>
                <c:ptCount val="5"/>
                <c:pt idx="0">
                  <c:v>0.10909090909090909</c:v>
                </c:pt>
                <c:pt idx="1">
                  <c:v>0.10909090909090909</c:v>
                </c:pt>
                <c:pt idx="2">
                  <c:v>0.18181818181818182</c:v>
                </c:pt>
                <c:pt idx="3">
                  <c:v>0.2</c:v>
                </c:pt>
                <c:pt idx="4">
                  <c:v>0.4</c:v>
                </c:pt>
              </c:numCache>
            </c:numRef>
          </c:val>
        </c:ser>
        <c:ser>
          <c:idx val="2"/>
          <c:order val="2"/>
          <c:tx>
            <c:v>South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'4ABC'!$R$36:$V$36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'4ABC'!$R$39:$V$39</c:f>
              <c:numCache>
                <c:formatCode>0%</c:formatCode>
                <c:ptCount val="5"/>
                <c:pt idx="0">
                  <c:v>0.19148936170212766</c:v>
                </c:pt>
                <c:pt idx="1">
                  <c:v>0.20212765957446807</c:v>
                </c:pt>
                <c:pt idx="2">
                  <c:v>0.21276595744680851</c:v>
                </c:pt>
                <c:pt idx="3">
                  <c:v>0.13829787234042554</c:v>
                </c:pt>
                <c:pt idx="4">
                  <c:v>0.25531914893617019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7181456"/>
        <c:axId val="617187440"/>
      </c:barChart>
      <c:catAx>
        <c:axId val="61718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7187440"/>
        <c:crosses val="autoZero"/>
        <c:auto val="1"/>
        <c:lblAlgn val="ctr"/>
        <c:lblOffset val="100"/>
        <c:noMultiLvlLbl val="0"/>
      </c:catAx>
      <c:valAx>
        <c:axId val="61718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7181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32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57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653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95130"/>
            <a:ext cx="9720072" cy="9541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49287"/>
            <a:ext cx="9720071" cy="4560073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62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5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96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881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8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29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16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6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39CD70-EA31-4691-A7E5-5F338382AAB6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CB5735-9BAA-46F8-B22F-BAAA87FAD4C3}" type="slidenum">
              <a:rPr lang="en-GB" smtClean="0"/>
              <a:t>‹N°›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4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r>
              <a:rPr lang="en-GB" sz="6000" dirty="0"/>
              <a:t>Measuring planning cultures for co-housing development 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496296" y="4960137"/>
            <a:ext cx="3733800" cy="1463040"/>
          </a:xfrm>
        </p:spPr>
        <p:txBody>
          <a:bodyPr>
            <a:normAutofit/>
          </a:bodyPr>
          <a:lstStyle/>
          <a:p>
            <a:r>
              <a:rPr lang="fr-BE" dirty="0" smtClean="0"/>
              <a:t>Perrine Dethier et Jean-Marie Halleux</a:t>
            </a:r>
          </a:p>
          <a:p>
            <a:r>
              <a:rPr lang="fr-BE" dirty="0" smtClean="0"/>
              <a:t>AESOP 2018</a:t>
            </a:r>
            <a:endParaRPr lang="en-GB" dirty="0"/>
          </a:p>
          <a:p>
            <a:r>
              <a:rPr lang="en-GB" b="1" dirty="0" smtClean="0"/>
              <a:t>Special </a:t>
            </a:r>
            <a:r>
              <a:rPr lang="en-GB" b="1" dirty="0"/>
              <a:t>Session: Comparing Planning Cultures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009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Survey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502142"/>
              </p:ext>
            </p:extLst>
          </p:nvPr>
        </p:nvGraphicFramePr>
        <p:xfrm>
          <a:off x="838200" y="1837886"/>
          <a:ext cx="6748463" cy="4023360"/>
        </p:xfrm>
        <a:graphic>
          <a:graphicData uri="http://schemas.openxmlformats.org/drawingml/2006/table">
            <a:tbl>
              <a:tblPr firstRow="1" lastRow="1" bandRow="1">
                <a:tableStyleId>{F5AB1C69-6EDB-4FF4-983F-18BD219EF322}</a:tableStyleId>
              </a:tblPr>
              <a:tblGrid>
                <a:gridCol w="1831849"/>
                <a:gridCol w="1516893"/>
                <a:gridCol w="1785233"/>
                <a:gridCol w="1614488"/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endParaRPr lang="en-GB" sz="2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fr-BE" sz="2400" b="1" u="none" strike="noStrike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9.</a:t>
                      </a:r>
                    </a:p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GB" sz="2400" dirty="0" smtClean="0">
                          <a:latin typeface="+mn-lt"/>
                          <a:cs typeface="Calibri" panose="020F0502020204030204" pitchFamily="34" charset="0"/>
                        </a:rPr>
                        <a:t>Most people can be trusted</a:t>
                      </a:r>
                      <a:endParaRPr lang="en-US" sz="24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2400" b="1" u="none" strike="noStrike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EVS (2008)</a:t>
                      </a:r>
                      <a:endParaRPr lang="en-US" sz="24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Belgian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North</a:t>
                      </a:r>
                      <a:r>
                        <a:rPr lang="en-GB" sz="24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 ~</a:t>
                      </a:r>
                      <a:r>
                        <a:rPr lang="fr-B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South</a:t>
                      </a:r>
                      <a:r>
                        <a:rPr lang="en-GB" sz="24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 -30%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Total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586662" y="1837885"/>
            <a:ext cx="42719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cs typeface="Calibri" panose="020F0502020204030204" pitchFamily="34" charset="0"/>
              </a:rPr>
              <a:t>1. Have you heard about cohousing before?</a:t>
            </a:r>
          </a:p>
          <a:p>
            <a:r>
              <a:rPr lang="en-GB" sz="2400" dirty="0">
                <a:cs typeface="Calibri" panose="020F0502020204030204" pitchFamily="34" charset="0"/>
              </a:rPr>
              <a:t>9. Generally </a:t>
            </a:r>
            <a:r>
              <a:rPr lang="en-GB" sz="2400" dirty="0" smtClean="0">
                <a:cs typeface="Calibri" panose="020F0502020204030204" pitchFamily="34" charset="0"/>
              </a:rPr>
              <a:t>speaking. </a:t>
            </a:r>
            <a:r>
              <a:rPr lang="en-GB" sz="2400" dirty="0">
                <a:cs typeface="Calibri" panose="020F0502020204030204" pitchFamily="34" charset="0"/>
              </a:rPr>
              <a:t>would you say that most people can be trusted or that you can’t be too careful in dealing with people?</a:t>
            </a:r>
          </a:p>
        </p:txBody>
      </p:sp>
    </p:spTree>
    <p:extLst>
      <p:ext uri="{BB962C8B-B14F-4D97-AF65-F5344CB8AC3E}">
        <p14:creationId xmlns:p14="http://schemas.microsoft.com/office/powerpoint/2010/main" val="198570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3. For the housing of your future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family.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see yourself rather</a:t>
            </a:r>
            <a:endParaRPr lang="en-GB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633274"/>
              </p:ext>
            </p:extLst>
          </p:nvPr>
        </p:nvGraphicFramePr>
        <p:xfrm>
          <a:off x="7132270" y="1857375"/>
          <a:ext cx="3810750" cy="211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652402"/>
              </p:ext>
            </p:extLst>
          </p:nvPr>
        </p:nvGraphicFramePr>
        <p:xfrm>
          <a:off x="586506" y="2913061"/>
          <a:ext cx="5784513" cy="345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Groupe 5"/>
          <p:cNvGrpSpPr/>
          <p:nvPr/>
        </p:nvGrpSpPr>
        <p:grpSpPr>
          <a:xfrm>
            <a:off x="2047603" y="1836737"/>
            <a:ext cx="2398125" cy="495300"/>
            <a:chOff x="1080000" y="1800000"/>
            <a:chExt cx="2398125" cy="495300"/>
          </a:xfrm>
        </p:grpSpPr>
        <p:grpSp>
          <p:nvGrpSpPr>
            <p:cNvPr id="7" name="Groupe 6"/>
            <p:cNvGrpSpPr/>
            <p:nvPr/>
          </p:nvGrpSpPr>
          <p:grpSpPr>
            <a:xfrm>
              <a:off x="1080000" y="1800000"/>
              <a:ext cx="238125" cy="495300"/>
              <a:chOff x="1133475" y="1857375"/>
              <a:chExt cx="238125" cy="495300"/>
            </a:xfrm>
          </p:grpSpPr>
          <p:cxnSp>
            <p:nvCxnSpPr>
              <p:cNvPr id="20" name="Connecteur droit 19"/>
              <p:cNvCxnSpPr/>
              <p:nvPr/>
            </p:nvCxnSpPr>
            <p:spPr>
              <a:xfrm>
                <a:off x="1276350" y="2171700"/>
                <a:ext cx="0" cy="1809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ZoneTexte 20"/>
              <p:cNvSpPr txBox="1"/>
              <p:nvPr/>
            </p:nvSpPr>
            <p:spPr>
              <a:xfrm>
                <a:off x="1133475" y="1857375"/>
                <a:ext cx="2381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/>
                  <a:t>1</a:t>
                </a:r>
                <a:endParaRPr lang="en-GB" dirty="0"/>
              </a:p>
            </p:txBody>
          </p:sp>
        </p:grpSp>
        <p:grpSp>
          <p:nvGrpSpPr>
            <p:cNvPr id="8" name="Groupe 7"/>
            <p:cNvGrpSpPr/>
            <p:nvPr/>
          </p:nvGrpSpPr>
          <p:grpSpPr>
            <a:xfrm>
              <a:off x="1620000" y="1800000"/>
              <a:ext cx="238125" cy="495300"/>
              <a:chOff x="1133475" y="1857375"/>
              <a:chExt cx="238125" cy="495300"/>
            </a:xfrm>
          </p:grpSpPr>
          <p:cxnSp>
            <p:nvCxnSpPr>
              <p:cNvPr id="18" name="Connecteur droit 17"/>
              <p:cNvCxnSpPr/>
              <p:nvPr/>
            </p:nvCxnSpPr>
            <p:spPr>
              <a:xfrm>
                <a:off x="1276350" y="2171700"/>
                <a:ext cx="0" cy="1809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ZoneTexte 18"/>
              <p:cNvSpPr txBox="1"/>
              <p:nvPr/>
            </p:nvSpPr>
            <p:spPr>
              <a:xfrm>
                <a:off x="1133475" y="1857375"/>
                <a:ext cx="2381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/>
                  <a:t>2</a:t>
                </a:r>
                <a:endParaRPr lang="en-GB" dirty="0"/>
              </a:p>
            </p:txBody>
          </p:sp>
        </p:grpSp>
        <p:grpSp>
          <p:nvGrpSpPr>
            <p:cNvPr id="9" name="Groupe 8"/>
            <p:cNvGrpSpPr/>
            <p:nvPr/>
          </p:nvGrpSpPr>
          <p:grpSpPr>
            <a:xfrm>
              <a:off x="2160000" y="1800000"/>
              <a:ext cx="238125" cy="495300"/>
              <a:chOff x="1133475" y="1857375"/>
              <a:chExt cx="238125" cy="495300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1276350" y="2171700"/>
                <a:ext cx="0" cy="1809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ZoneTexte 16"/>
              <p:cNvSpPr txBox="1"/>
              <p:nvPr/>
            </p:nvSpPr>
            <p:spPr>
              <a:xfrm>
                <a:off x="1133475" y="1857375"/>
                <a:ext cx="2381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/>
                  <a:t>3</a:t>
                </a:r>
                <a:endParaRPr lang="en-GB" dirty="0"/>
              </a:p>
            </p:txBody>
          </p:sp>
        </p:grpSp>
        <p:grpSp>
          <p:nvGrpSpPr>
            <p:cNvPr id="10" name="Groupe 9"/>
            <p:cNvGrpSpPr/>
            <p:nvPr/>
          </p:nvGrpSpPr>
          <p:grpSpPr>
            <a:xfrm>
              <a:off x="2700000" y="1800000"/>
              <a:ext cx="238125" cy="495300"/>
              <a:chOff x="1133475" y="1857375"/>
              <a:chExt cx="238125" cy="495300"/>
            </a:xfrm>
          </p:grpSpPr>
          <p:cxnSp>
            <p:nvCxnSpPr>
              <p:cNvPr id="14" name="Connecteur droit 13"/>
              <p:cNvCxnSpPr/>
              <p:nvPr/>
            </p:nvCxnSpPr>
            <p:spPr>
              <a:xfrm>
                <a:off x="1276350" y="2171700"/>
                <a:ext cx="0" cy="1809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ZoneTexte 14"/>
              <p:cNvSpPr txBox="1"/>
              <p:nvPr/>
            </p:nvSpPr>
            <p:spPr>
              <a:xfrm>
                <a:off x="1133475" y="1857375"/>
                <a:ext cx="2381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/>
                  <a:t>4</a:t>
                </a:r>
                <a:endParaRPr lang="en-GB" dirty="0"/>
              </a:p>
            </p:txBody>
          </p:sp>
        </p:grpSp>
        <p:grpSp>
          <p:nvGrpSpPr>
            <p:cNvPr id="11" name="Groupe 10"/>
            <p:cNvGrpSpPr/>
            <p:nvPr/>
          </p:nvGrpSpPr>
          <p:grpSpPr>
            <a:xfrm>
              <a:off x="3240000" y="1800000"/>
              <a:ext cx="238125" cy="495300"/>
              <a:chOff x="1133475" y="1857375"/>
              <a:chExt cx="238125" cy="495300"/>
            </a:xfrm>
          </p:grpSpPr>
          <p:cxnSp>
            <p:nvCxnSpPr>
              <p:cNvPr id="12" name="Connecteur droit 11"/>
              <p:cNvCxnSpPr/>
              <p:nvPr/>
            </p:nvCxnSpPr>
            <p:spPr>
              <a:xfrm>
                <a:off x="1276350" y="2171700"/>
                <a:ext cx="0" cy="1809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ZoneTexte 12"/>
              <p:cNvSpPr txBox="1"/>
              <p:nvPr/>
            </p:nvSpPr>
            <p:spPr>
              <a:xfrm>
                <a:off x="1133475" y="1857375"/>
                <a:ext cx="2381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/>
                  <a:t>5</a:t>
                </a:r>
                <a:endParaRPr lang="en-GB" dirty="0"/>
              </a:p>
            </p:txBody>
          </p:sp>
        </p:grpSp>
      </p:grpSp>
      <p:cxnSp>
        <p:nvCxnSpPr>
          <p:cNvPr id="22" name="Connecteur droit avec flèche 21"/>
          <p:cNvCxnSpPr/>
          <p:nvPr/>
        </p:nvCxnSpPr>
        <p:spPr>
          <a:xfrm>
            <a:off x="1789405" y="2333394"/>
            <a:ext cx="3032567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586507" y="2084387"/>
            <a:ext cx="1283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Collectively</a:t>
            </a:r>
            <a:endParaRPr lang="en-US" dirty="0"/>
          </a:p>
        </p:txBody>
      </p:sp>
      <p:sp>
        <p:nvSpPr>
          <p:cNvPr id="24" name="ZoneTexte 23"/>
          <p:cNvSpPr txBox="1"/>
          <p:nvPr/>
        </p:nvSpPr>
        <p:spPr>
          <a:xfrm>
            <a:off x="4812076" y="2078466"/>
            <a:ext cx="1283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Individually</a:t>
            </a:r>
            <a:endParaRPr lang="en-US" dirty="0"/>
          </a:p>
        </p:txBody>
      </p:sp>
      <p:graphicFrame>
        <p:nvGraphicFramePr>
          <p:cNvPr id="25" name="Graphique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528962"/>
              </p:ext>
            </p:extLst>
          </p:nvPr>
        </p:nvGraphicFramePr>
        <p:xfrm>
          <a:off x="7132270" y="4229100"/>
          <a:ext cx="3926256" cy="2243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149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ConclusioN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cs typeface="Calibri" panose="020F0502020204030204" pitchFamily="34" charset="0"/>
              </a:rPr>
              <a:t>Methodology</a:t>
            </a:r>
          </a:p>
          <a:p>
            <a:pPr lvl="1"/>
            <a:r>
              <a:rPr lang="en-US" sz="2800" b="1" dirty="0" smtClean="0">
                <a:cs typeface="Calibri" panose="020F0502020204030204" pitchFamily="34" charset="0"/>
              </a:rPr>
              <a:t>Difficulties:</a:t>
            </a:r>
          </a:p>
          <a:p>
            <a:pPr lvl="2"/>
            <a:r>
              <a:rPr lang="en-US" sz="2400" b="1" dirty="0" smtClean="0">
                <a:cs typeface="Calibri" panose="020F0502020204030204" pitchFamily="34" charset="0"/>
              </a:rPr>
              <a:t>To recruit participant: issues of data privacy and security (Maastricht, Nijmegen, Liverpool, Aachen, Dortmund, Paderborn and Bielefeld)</a:t>
            </a:r>
          </a:p>
          <a:p>
            <a:pPr lvl="2"/>
            <a:r>
              <a:rPr lang="en-US" sz="2400" b="1" dirty="0" smtClean="0">
                <a:cs typeface="Calibri" panose="020F0502020204030204" pitchFamily="34" charset="0"/>
              </a:rPr>
              <a:t>Balance between contextualization and complexity</a:t>
            </a:r>
          </a:p>
          <a:p>
            <a:pPr lvl="1"/>
            <a:r>
              <a:rPr lang="en-US" sz="2800" b="1" dirty="0">
                <a:cs typeface="Calibri" panose="020F0502020204030204" pitchFamily="34" charset="0"/>
              </a:rPr>
              <a:t>Results are in line with others studies and with other </a:t>
            </a:r>
            <a:r>
              <a:rPr lang="en-US" sz="2800" b="1" dirty="0" smtClean="0">
                <a:cs typeface="Calibri" panose="020F0502020204030204" pitchFamily="34" charset="0"/>
              </a:rPr>
              <a:t>surveys</a:t>
            </a:r>
          </a:p>
          <a:p>
            <a:r>
              <a:rPr lang="en-US" sz="3200" b="1" dirty="0" smtClean="0">
                <a:cs typeface="Calibri" panose="020F0502020204030204" pitchFamily="34" charset="0"/>
              </a:rPr>
              <a:t>Co-housing</a:t>
            </a:r>
          </a:p>
          <a:p>
            <a:pPr lvl="1"/>
            <a:r>
              <a:rPr lang="en-US" sz="2800" b="1" dirty="0" smtClean="0">
                <a:cs typeface="Calibri" panose="020F0502020204030204" pitchFamily="34" charset="0"/>
              </a:rPr>
              <a:t>Lack of knowledge</a:t>
            </a:r>
          </a:p>
          <a:p>
            <a:pPr lvl="1"/>
            <a:r>
              <a:rPr lang="en-US" sz="2800" b="1" dirty="0" smtClean="0">
                <a:cs typeface="Calibri" panose="020F0502020204030204" pitchFamily="34" charset="0"/>
              </a:rPr>
              <a:t>Distrust </a:t>
            </a:r>
            <a:r>
              <a:rPr lang="en-US" sz="2800" b="1" dirty="0">
                <a:cs typeface="Calibri" panose="020F0502020204030204" pitchFamily="34" charset="0"/>
              </a:rPr>
              <a:t>of consultants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041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450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Co-</a:t>
            </a:r>
            <a:r>
              <a:rPr lang="fr-BE" dirty="0" err="1" smtClean="0"/>
              <a:t>housing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/>
              <a:t> Definition</a:t>
            </a:r>
          </a:p>
          <a:p>
            <a:pPr marL="271463" indent="-185738">
              <a:spcBef>
                <a:spcPts val="0"/>
              </a:spcBef>
            </a:pPr>
            <a:r>
              <a:rPr lang="en-US" sz="2400" dirty="0" smtClean="0"/>
              <a:t>« </a:t>
            </a:r>
            <a:r>
              <a:rPr lang="en-US" sz="2400" i="1" dirty="0" smtClean="0"/>
              <a:t>Co-housing is a type of collaborative housing in which residents actively participate in the design and operation of their own </a:t>
            </a:r>
            <a:r>
              <a:rPr lang="en-US" sz="2400" i="1" dirty="0" err="1" smtClean="0"/>
              <a:t>neighbourhoods</a:t>
            </a:r>
            <a:r>
              <a:rPr lang="en-US" sz="2400" i="1" dirty="0" smtClean="0"/>
              <a:t>. Co-housing residents are consciously committed to living as a community. The physical design encourages both social contact and individual space </a:t>
            </a:r>
            <a:r>
              <a:rPr lang="en-US" sz="2400" dirty="0" smtClean="0"/>
              <a:t>» (The Cohousing Association of the United States, </a:t>
            </a:r>
            <a:r>
              <a:rPr lang="en-US" sz="2400" dirty="0" err="1" smtClean="0"/>
              <a:t>n.d.</a:t>
            </a:r>
            <a:r>
              <a:rPr lang="en-US" sz="2400" dirty="0" smtClean="0"/>
              <a:t>) </a:t>
            </a:r>
          </a:p>
          <a:p>
            <a:pPr marL="185738" indent="-4763"/>
            <a:r>
              <a:rPr lang="en-US" sz="2400" dirty="0" smtClean="0"/>
              <a:t>2 notions: building together and sharing spaces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Increasing all over Europe since the 2000s . </a:t>
            </a:r>
          </a:p>
          <a:p>
            <a:pPr marL="185738" indent="0">
              <a:spcBef>
                <a:spcPts val="0"/>
              </a:spcBef>
              <a:buNone/>
            </a:pPr>
            <a:r>
              <a:rPr lang="en-US" sz="2400" dirty="0" smtClean="0"/>
              <a:t>French-speaking Belgium (Wallonia and Brussels): the evolution there remains limited.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Manny obstacles: land acquisition, planning permission, time investment…</a:t>
            </a:r>
          </a:p>
          <a:p>
            <a:pPr marL="185738" indent="0">
              <a:spcBef>
                <a:spcPts val="0"/>
              </a:spcBef>
              <a:buNone/>
            </a:pPr>
            <a:r>
              <a:rPr lang="en-US" sz="2400" b="1" dirty="0" smtClean="0"/>
              <a:t>Planning culture is important: </a:t>
            </a:r>
            <a:r>
              <a:rPr lang="en-US" sz="2400" b="1" dirty="0" smtClean="0">
                <a:cs typeface="Calibri" panose="020F0502020204030204" pitchFamily="34" charset="0"/>
              </a:rPr>
              <a:t>Acceptability of consultants and cooperation between co-owner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07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052" y="157164"/>
            <a:ext cx="9332614" cy="64353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1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Experimental </a:t>
            </a:r>
            <a:r>
              <a:rPr lang="en-GB" dirty="0"/>
              <a:t>economics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 smtClean="0"/>
              <a:t>Definition: Experiments motivated by economics questions </a:t>
            </a:r>
          </a:p>
          <a:p>
            <a:r>
              <a:rPr lang="en-US" sz="3000" b="1" dirty="0" smtClean="0"/>
              <a:t>2 experiments + 1 survey</a:t>
            </a:r>
          </a:p>
          <a:p>
            <a:pPr lvl="2"/>
            <a:r>
              <a:rPr lang="fr-BE" sz="2600" b="1" dirty="0">
                <a:cs typeface="Calibri" panose="020F0502020204030204" pitchFamily="34" charset="0"/>
              </a:rPr>
              <a:t>Trust </a:t>
            </a:r>
            <a:r>
              <a:rPr lang="fr-BE" sz="2600" b="1" dirty="0" err="1">
                <a:cs typeface="Calibri" panose="020F0502020204030204" pitchFamily="34" charset="0"/>
              </a:rPr>
              <a:t>game</a:t>
            </a:r>
            <a:r>
              <a:rPr lang="fr-BE" sz="2600" b="1" dirty="0">
                <a:cs typeface="Calibri" panose="020F0502020204030204" pitchFamily="34" charset="0"/>
              </a:rPr>
              <a:t> (</a:t>
            </a:r>
            <a:r>
              <a:rPr lang="en-US" sz="2600" b="1" dirty="0">
                <a:cs typeface="Calibri" panose="020F0502020204030204" pitchFamily="34" charset="0"/>
              </a:rPr>
              <a:t>Acceptability of consultants)</a:t>
            </a:r>
          </a:p>
          <a:p>
            <a:pPr lvl="2"/>
            <a:r>
              <a:rPr lang="fr-BE" sz="2600" b="1" dirty="0">
                <a:cs typeface="Calibri" panose="020F0502020204030204" pitchFamily="34" charset="0"/>
              </a:rPr>
              <a:t>Minimum-effort </a:t>
            </a:r>
            <a:r>
              <a:rPr lang="fr-BE" sz="2600" b="1" dirty="0" err="1">
                <a:cs typeface="Calibri" panose="020F0502020204030204" pitchFamily="34" charset="0"/>
              </a:rPr>
              <a:t>game</a:t>
            </a:r>
            <a:r>
              <a:rPr lang="fr-BE" sz="2600" b="1" dirty="0">
                <a:cs typeface="Calibri" panose="020F0502020204030204" pitchFamily="34" charset="0"/>
              </a:rPr>
              <a:t> (</a:t>
            </a:r>
            <a:r>
              <a:rPr lang="en-US" sz="2600" b="1" dirty="0">
                <a:cs typeface="Calibri" panose="020F0502020204030204" pitchFamily="34" charset="0"/>
              </a:rPr>
              <a:t>Cooperation for co-housing </a:t>
            </a:r>
            <a:r>
              <a:rPr lang="en-US" sz="2600" b="1" dirty="0" smtClean="0">
                <a:cs typeface="Calibri" panose="020F0502020204030204" pitchFamily="34" charset="0"/>
              </a:rPr>
              <a:t>development)</a:t>
            </a:r>
          </a:p>
          <a:p>
            <a:pPr lvl="2"/>
            <a:r>
              <a:rPr lang="en-US" sz="2600" b="1" dirty="0" smtClean="0">
                <a:cs typeface="Calibri" panose="020F0502020204030204" pitchFamily="34" charset="0"/>
              </a:rPr>
              <a:t>Survey </a:t>
            </a:r>
            <a:r>
              <a:rPr lang="en-US" sz="2600" b="1" dirty="0">
                <a:cs typeface="Calibri" panose="020F0502020204030204" pitchFamily="34" charset="0"/>
              </a:rPr>
              <a:t>(Co-housing perception)</a:t>
            </a:r>
          </a:p>
          <a:p>
            <a:r>
              <a:rPr lang="en-US" sz="3000" b="1" dirty="0" smtClean="0"/>
              <a:t>3 Regions:</a:t>
            </a:r>
          </a:p>
          <a:p>
            <a:pPr marL="265113" lvl="1" indent="6350"/>
            <a:r>
              <a:rPr lang="en-US" sz="2600" b="1" dirty="0" smtClean="0"/>
              <a:t>French-speaking Belgium </a:t>
            </a:r>
          </a:p>
          <a:p>
            <a:pPr marL="265113" lvl="1" indent="6350"/>
            <a:r>
              <a:rPr lang="en-US" sz="2600" b="1" dirty="0" smtClean="0"/>
              <a:t>North of Europe</a:t>
            </a:r>
          </a:p>
          <a:p>
            <a:pPr marL="265113" lvl="1" indent="6350"/>
            <a:r>
              <a:rPr lang="en-US" sz="2600" b="1" dirty="0" smtClean="0"/>
              <a:t>South of Europe</a:t>
            </a:r>
          </a:p>
          <a:p>
            <a:r>
              <a:rPr lang="en-US" sz="3000" b="1" dirty="0" smtClean="0"/>
              <a:t>Participants</a:t>
            </a:r>
          </a:p>
          <a:p>
            <a:pPr marL="357188" lvl="1" indent="-136525"/>
            <a:r>
              <a:rPr lang="en-US" sz="2600" b="1" dirty="0" smtClean="0"/>
              <a:t>422 students</a:t>
            </a:r>
          </a:p>
          <a:p>
            <a:pPr lvl="1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</a:t>
            </a:r>
            <a:endParaRPr lang="en-GB" dirty="0"/>
          </a:p>
        </p:txBody>
      </p:sp>
      <p:graphicFrame>
        <p:nvGraphicFramePr>
          <p:cNvPr id="4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449783"/>
              </p:ext>
            </p:extLst>
          </p:nvPr>
        </p:nvGraphicFramePr>
        <p:xfrm>
          <a:off x="781051" y="2069925"/>
          <a:ext cx="6362700" cy="3657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18900"/>
                <a:gridCol w="1425262"/>
                <a:gridCol w="2818538"/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endParaRPr lang="en-GB" sz="2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fr-BE" sz="2400" b="1" u="none" strike="noStrike" kern="1200" noProof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Number</a:t>
                      </a:r>
                      <a:endParaRPr lang="en-US" sz="24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en-GB" sz="2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Percentage of women</a:t>
                      </a:r>
                      <a:endParaRPr lang="en-GB" sz="2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Belgian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273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63%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North</a:t>
                      </a:r>
                      <a:r>
                        <a:rPr lang="en-GB" sz="24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BE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55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52%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South</a:t>
                      </a:r>
                      <a:r>
                        <a:rPr lang="en-GB" sz="24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BE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67%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4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Other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18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Trust GAME</a:t>
            </a:r>
            <a:endParaRPr lang="en-GB" dirty="0"/>
          </a:p>
        </p:txBody>
      </p:sp>
      <p:pic>
        <p:nvPicPr>
          <p:cNvPr id="4" name="Espace réservé du contenu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254" y="1743072"/>
            <a:ext cx="5867630" cy="48513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996749" y="6325227"/>
            <a:ext cx="4195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Berg. </a:t>
            </a:r>
            <a:r>
              <a:rPr lang="en-GB" dirty="0"/>
              <a:t>J</a:t>
            </a:r>
            <a:r>
              <a:rPr lang="en-GB" dirty="0" smtClean="0"/>
              <a:t>.. </a:t>
            </a:r>
            <a:r>
              <a:rPr lang="en-GB" dirty="0" err="1" smtClean="0"/>
              <a:t>Dickhaut</a:t>
            </a:r>
            <a:r>
              <a:rPr lang="en-GB" dirty="0" smtClean="0"/>
              <a:t>. </a:t>
            </a:r>
            <a:r>
              <a:rPr lang="en-GB" dirty="0"/>
              <a:t>J</a:t>
            </a:r>
            <a:r>
              <a:rPr lang="en-GB" dirty="0" smtClean="0"/>
              <a:t>.. </a:t>
            </a:r>
            <a:r>
              <a:rPr lang="en-GB" dirty="0"/>
              <a:t>&amp; </a:t>
            </a:r>
            <a:r>
              <a:rPr lang="en-GB" dirty="0" smtClean="0"/>
              <a:t>McCabe. </a:t>
            </a:r>
            <a:r>
              <a:rPr lang="en-GB" dirty="0"/>
              <a:t>K. (1995</a:t>
            </a:r>
            <a:r>
              <a:rPr lang="en-GB" dirty="0" smtClean="0"/>
              <a:t>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61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Trust GAME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786391"/>
              </p:ext>
            </p:extLst>
          </p:nvPr>
        </p:nvGraphicFramePr>
        <p:xfrm>
          <a:off x="838200" y="1837886"/>
          <a:ext cx="8250111" cy="4267200"/>
        </p:xfrm>
        <a:graphic>
          <a:graphicData uri="http://schemas.openxmlformats.org/drawingml/2006/table">
            <a:tbl>
              <a:tblPr firstRow="1" lastRow="1" bandRow="1">
                <a:tableStyleId>{F5AB1C69-6EDB-4FF4-983F-18BD219EF322}</a:tableStyleId>
              </a:tblPr>
              <a:tblGrid>
                <a:gridCol w="1965325"/>
                <a:gridCol w="2645093"/>
                <a:gridCol w="2506218"/>
                <a:gridCol w="1133475"/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endParaRPr lang="en-GB" sz="28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With a consultant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fr-BE" sz="2800" b="1" u="none" strike="noStrike" kern="1200" noProof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With</a:t>
                      </a:r>
                      <a:r>
                        <a:rPr lang="fr-BE" sz="2800" b="1" u="none" strike="noStrike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 a </a:t>
                      </a:r>
                      <a:r>
                        <a:rPr lang="fr-BE" sz="2800" b="1" u="none" strike="noStrike" kern="1200" noProof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co-owner</a:t>
                      </a:r>
                      <a:endParaRPr lang="en-US" sz="28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fr-BE" sz="2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Total</a:t>
                      </a:r>
                      <a:endParaRPr lang="en-GB" sz="28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8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Belgian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42.18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45.48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43.80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8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North</a:t>
                      </a:r>
                      <a:r>
                        <a:rPr lang="en-GB" sz="28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48.03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49.36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48.56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8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South</a:t>
                      </a:r>
                      <a:r>
                        <a:rPr lang="en-GB" sz="2800" u="none" strike="noStrike" baseline="0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Europe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44.32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47.44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45.68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GB" sz="2800" u="none" strike="noStrike" dirty="0" smtClean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Total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43.54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46.32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44.84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9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Cooperation</a:t>
            </a:r>
            <a:r>
              <a:rPr lang="fr-BE" dirty="0" smtClean="0"/>
              <a:t> GAME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800" b="1" dirty="0" smtClean="0"/>
              <a:t>Minimum-effort </a:t>
            </a:r>
            <a:r>
              <a:rPr lang="fr-BE" sz="2800" b="1" dirty="0" err="1" smtClean="0"/>
              <a:t>game</a:t>
            </a:r>
            <a:endParaRPr lang="fr-BE" sz="2800" b="1" dirty="0" smtClean="0"/>
          </a:p>
          <a:p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00" y="2257426"/>
            <a:ext cx="9596226" cy="40607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20987" y="6409186"/>
            <a:ext cx="487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Van </a:t>
            </a:r>
            <a:r>
              <a:rPr lang="en-GB" dirty="0" err="1" smtClean="0"/>
              <a:t>Huyck</a:t>
            </a:r>
            <a:r>
              <a:rPr lang="en-GB" dirty="0" smtClean="0"/>
              <a:t>. J. B.. </a:t>
            </a:r>
            <a:r>
              <a:rPr lang="en-GB" dirty="0" err="1" smtClean="0"/>
              <a:t>Battalio</a:t>
            </a:r>
            <a:r>
              <a:rPr lang="en-GB" dirty="0" smtClean="0"/>
              <a:t>. R. C.. &amp; </a:t>
            </a:r>
            <a:r>
              <a:rPr lang="en-GB" dirty="0" err="1" smtClean="0"/>
              <a:t>Beil</a:t>
            </a:r>
            <a:r>
              <a:rPr lang="en-GB" dirty="0" smtClean="0"/>
              <a:t>. R. O.. 1990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2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Cooperation</a:t>
            </a:r>
            <a:r>
              <a:rPr lang="fr-BE" dirty="0" smtClean="0"/>
              <a:t> GAME</a:t>
            </a:r>
            <a:endParaRPr lang="en-GB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41559"/>
              </p:ext>
            </p:extLst>
          </p:nvPr>
        </p:nvGraphicFramePr>
        <p:xfrm>
          <a:off x="1476377" y="1485900"/>
          <a:ext cx="9067798" cy="531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458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108</TotalTime>
  <Words>344</Words>
  <Application>Microsoft Office PowerPoint</Application>
  <PresentationFormat>Grand écran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Calibri</vt:lpstr>
      <vt:lpstr>Source Sans Pro</vt:lpstr>
      <vt:lpstr>Tw Cen MT</vt:lpstr>
      <vt:lpstr>Tw Cen MT Condensed</vt:lpstr>
      <vt:lpstr>Wingdings</vt:lpstr>
      <vt:lpstr>Wingdings 3</vt:lpstr>
      <vt:lpstr>Intégral</vt:lpstr>
      <vt:lpstr>  Measuring planning cultures for co-housing development </vt:lpstr>
      <vt:lpstr>Co-housing</vt:lpstr>
      <vt:lpstr>Présentation PowerPoint</vt:lpstr>
      <vt:lpstr>Experimental economics </vt:lpstr>
      <vt:lpstr>Demographic</vt:lpstr>
      <vt:lpstr>Trust GAME</vt:lpstr>
      <vt:lpstr>Trust GAME</vt:lpstr>
      <vt:lpstr>Cooperation GAME</vt:lpstr>
      <vt:lpstr>Cooperation GAME</vt:lpstr>
      <vt:lpstr>Survey</vt:lpstr>
      <vt:lpstr>3. For the housing of your future family. you see yourself rather</vt:lpstr>
      <vt:lpstr>ConclusioN</vt:lpstr>
      <vt:lpstr>Présentation PowerPoint</vt:lpstr>
    </vt:vector>
  </TitlesOfParts>
  <Company>ULg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Measuring planning cultures for co-housing development </dc:title>
  <dc:creator>Perrine Dethier</dc:creator>
  <cp:lastModifiedBy>Perrine Dethier</cp:lastModifiedBy>
  <cp:revision>20</cp:revision>
  <dcterms:created xsi:type="dcterms:W3CDTF">2018-07-04T14:45:47Z</dcterms:created>
  <dcterms:modified xsi:type="dcterms:W3CDTF">2018-07-11T07:59:37Z</dcterms:modified>
</cp:coreProperties>
</file>