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399288" cy="46799500"/>
  <p:notesSz cx="7102475" cy="10234613"/>
  <p:defaultTextStyle>
    <a:defPPr>
      <a:defRPr lang="fr-FR"/>
    </a:defPPr>
    <a:lvl1pPr marL="0" algn="l" defTabSz="4012918" rtl="0" eaLnBrk="1" latinLnBrk="0" hangingPunct="1">
      <a:defRPr sz="7910" kern="1200">
        <a:solidFill>
          <a:schemeClr val="tx1"/>
        </a:solidFill>
        <a:latin typeface="+mn-lt"/>
        <a:ea typeface="+mn-ea"/>
        <a:cs typeface="+mn-cs"/>
      </a:defRPr>
    </a:lvl1pPr>
    <a:lvl2pPr marL="2006459" algn="l" defTabSz="4012918" rtl="0" eaLnBrk="1" latinLnBrk="0" hangingPunct="1">
      <a:defRPr sz="7910" kern="1200">
        <a:solidFill>
          <a:schemeClr val="tx1"/>
        </a:solidFill>
        <a:latin typeface="+mn-lt"/>
        <a:ea typeface="+mn-ea"/>
        <a:cs typeface="+mn-cs"/>
      </a:defRPr>
    </a:lvl2pPr>
    <a:lvl3pPr marL="4012918" algn="l" defTabSz="4012918" rtl="0" eaLnBrk="1" latinLnBrk="0" hangingPunct="1">
      <a:defRPr sz="7910" kern="1200">
        <a:solidFill>
          <a:schemeClr val="tx1"/>
        </a:solidFill>
        <a:latin typeface="+mn-lt"/>
        <a:ea typeface="+mn-ea"/>
        <a:cs typeface="+mn-cs"/>
      </a:defRPr>
    </a:lvl3pPr>
    <a:lvl4pPr marL="6019376" algn="l" defTabSz="4012918" rtl="0" eaLnBrk="1" latinLnBrk="0" hangingPunct="1">
      <a:defRPr sz="7910" kern="1200">
        <a:solidFill>
          <a:schemeClr val="tx1"/>
        </a:solidFill>
        <a:latin typeface="+mn-lt"/>
        <a:ea typeface="+mn-ea"/>
        <a:cs typeface="+mn-cs"/>
      </a:defRPr>
    </a:lvl4pPr>
    <a:lvl5pPr marL="8025835" algn="l" defTabSz="4012918" rtl="0" eaLnBrk="1" latinLnBrk="0" hangingPunct="1">
      <a:defRPr sz="7910" kern="1200">
        <a:solidFill>
          <a:schemeClr val="tx1"/>
        </a:solidFill>
        <a:latin typeface="+mn-lt"/>
        <a:ea typeface="+mn-ea"/>
        <a:cs typeface="+mn-cs"/>
      </a:defRPr>
    </a:lvl5pPr>
    <a:lvl6pPr marL="10032294" algn="l" defTabSz="4012918" rtl="0" eaLnBrk="1" latinLnBrk="0" hangingPunct="1">
      <a:defRPr sz="7910" kern="1200">
        <a:solidFill>
          <a:schemeClr val="tx1"/>
        </a:solidFill>
        <a:latin typeface="+mn-lt"/>
        <a:ea typeface="+mn-ea"/>
        <a:cs typeface="+mn-cs"/>
      </a:defRPr>
    </a:lvl6pPr>
    <a:lvl7pPr marL="12038753" algn="l" defTabSz="4012918" rtl="0" eaLnBrk="1" latinLnBrk="0" hangingPunct="1">
      <a:defRPr sz="7910" kern="1200">
        <a:solidFill>
          <a:schemeClr val="tx1"/>
        </a:solidFill>
        <a:latin typeface="+mn-lt"/>
        <a:ea typeface="+mn-ea"/>
        <a:cs typeface="+mn-cs"/>
      </a:defRPr>
    </a:lvl7pPr>
    <a:lvl8pPr marL="14045211" algn="l" defTabSz="4012918" rtl="0" eaLnBrk="1" latinLnBrk="0" hangingPunct="1">
      <a:defRPr sz="7910" kern="1200">
        <a:solidFill>
          <a:schemeClr val="tx1"/>
        </a:solidFill>
        <a:latin typeface="+mn-lt"/>
        <a:ea typeface="+mn-ea"/>
        <a:cs typeface="+mn-cs"/>
      </a:defRPr>
    </a:lvl8pPr>
    <a:lvl9pPr marL="16051670" algn="l" defTabSz="4012918" rtl="0" eaLnBrk="1" latinLnBrk="0" hangingPunct="1">
      <a:defRPr sz="791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740"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2" d="100"/>
          <a:sy n="12" d="100"/>
        </p:scale>
        <p:origin x="3168" y="158"/>
      </p:cViewPr>
      <p:guideLst>
        <p:guide orient="horz" pos="14740"/>
        <p:guide pos="10205"/>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7739" cy="511731"/>
          </a:xfrm>
          <a:prstGeom prst="rect">
            <a:avLst/>
          </a:prstGeom>
        </p:spPr>
        <p:txBody>
          <a:bodyPr vert="horz" lIns="99066" tIns="49533" rIns="99066" bIns="49533" rtlCol="0"/>
          <a:lstStyle>
            <a:lvl1pPr algn="l">
              <a:defRPr sz="1300"/>
            </a:lvl1pPr>
          </a:lstStyle>
          <a:p>
            <a:endParaRPr lang="fr-FR" dirty="0"/>
          </a:p>
        </p:txBody>
      </p:sp>
      <p:sp>
        <p:nvSpPr>
          <p:cNvPr id="3" name="Espace réservé de la date 2"/>
          <p:cNvSpPr>
            <a:spLocks noGrp="1"/>
          </p:cNvSpPr>
          <p:nvPr>
            <p:ph type="dt" idx="1"/>
          </p:nvPr>
        </p:nvSpPr>
        <p:spPr>
          <a:xfrm>
            <a:off x="4023092" y="0"/>
            <a:ext cx="3077739" cy="511731"/>
          </a:xfrm>
          <a:prstGeom prst="rect">
            <a:avLst/>
          </a:prstGeom>
        </p:spPr>
        <p:txBody>
          <a:bodyPr vert="horz" lIns="99066" tIns="49533" rIns="99066" bIns="49533" rtlCol="0"/>
          <a:lstStyle>
            <a:lvl1pPr algn="r">
              <a:defRPr sz="1300"/>
            </a:lvl1pPr>
          </a:lstStyle>
          <a:p>
            <a:fld id="{DB4FBDED-9E80-407D-8784-61D5DF979850}" type="datetimeFigureOut">
              <a:rPr lang="fr-FR" smtClean="0"/>
              <a:pPr/>
              <a:t>30/04/2018</a:t>
            </a:fld>
            <a:endParaRPr lang="fr-FR" dirty="0"/>
          </a:p>
        </p:txBody>
      </p:sp>
      <p:sp>
        <p:nvSpPr>
          <p:cNvPr id="4" name="Espace réservé de l'image des diapositives 3"/>
          <p:cNvSpPr>
            <a:spLocks noGrp="1" noRot="1" noChangeAspect="1"/>
          </p:cNvSpPr>
          <p:nvPr>
            <p:ph type="sldImg" idx="2"/>
          </p:nvPr>
        </p:nvSpPr>
        <p:spPr>
          <a:xfrm>
            <a:off x="2222500" y="768350"/>
            <a:ext cx="2657475" cy="3836988"/>
          </a:xfrm>
          <a:prstGeom prst="rect">
            <a:avLst/>
          </a:prstGeom>
          <a:noFill/>
          <a:ln w="12700">
            <a:solidFill>
              <a:prstClr val="black"/>
            </a:solidFill>
          </a:ln>
        </p:spPr>
        <p:txBody>
          <a:bodyPr vert="horz" lIns="99066" tIns="49533" rIns="99066" bIns="49533" rtlCol="0" anchor="ctr"/>
          <a:lstStyle/>
          <a:p>
            <a:endParaRPr lang="fr-FR" dirty="0"/>
          </a:p>
        </p:txBody>
      </p:sp>
      <p:sp>
        <p:nvSpPr>
          <p:cNvPr id="5" name="Espace réservé des commentaires 4"/>
          <p:cNvSpPr>
            <a:spLocks noGrp="1"/>
          </p:cNvSpPr>
          <p:nvPr>
            <p:ph type="body" sz="quarter" idx="3"/>
          </p:nvPr>
        </p:nvSpPr>
        <p:spPr>
          <a:xfrm>
            <a:off x="710248" y="4861441"/>
            <a:ext cx="5681980" cy="4605576"/>
          </a:xfrm>
          <a:prstGeom prst="rect">
            <a:avLst/>
          </a:prstGeom>
        </p:spPr>
        <p:txBody>
          <a:bodyPr vert="horz" lIns="99066" tIns="49533" rIns="99066" bIns="49533"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721106"/>
            <a:ext cx="3077739" cy="511731"/>
          </a:xfrm>
          <a:prstGeom prst="rect">
            <a:avLst/>
          </a:prstGeom>
        </p:spPr>
        <p:txBody>
          <a:bodyPr vert="horz" lIns="99066" tIns="49533" rIns="99066" bIns="49533" rtlCol="0" anchor="b"/>
          <a:lstStyle>
            <a:lvl1pPr algn="l">
              <a:defRPr sz="1300"/>
            </a:lvl1pPr>
          </a:lstStyle>
          <a:p>
            <a:endParaRPr lang="fr-FR" dirty="0"/>
          </a:p>
        </p:txBody>
      </p:sp>
      <p:sp>
        <p:nvSpPr>
          <p:cNvPr id="7" name="Espace réservé du numéro de diapositive 6"/>
          <p:cNvSpPr>
            <a:spLocks noGrp="1"/>
          </p:cNvSpPr>
          <p:nvPr>
            <p:ph type="sldNum" sz="quarter" idx="5"/>
          </p:nvPr>
        </p:nvSpPr>
        <p:spPr>
          <a:xfrm>
            <a:off x="4023092" y="9721106"/>
            <a:ext cx="3077739" cy="511731"/>
          </a:xfrm>
          <a:prstGeom prst="rect">
            <a:avLst/>
          </a:prstGeom>
        </p:spPr>
        <p:txBody>
          <a:bodyPr vert="horz" lIns="99066" tIns="49533" rIns="99066" bIns="49533" rtlCol="0" anchor="b"/>
          <a:lstStyle>
            <a:lvl1pPr algn="r">
              <a:defRPr sz="1300"/>
            </a:lvl1pPr>
          </a:lstStyle>
          <a:p>
            <a:fld id="{210AA574-8166-4C9F-BC8A-2C133F620B24}" type="slidenum">
              <a:rPr lang="fr-FR" smtClean="0"/>
              <a:pPr/>
              <a:t>‹N°›</a:t>
            </a:fld>
            <a:endParaRPr lang="fr-FR" dirty="0"/>
          </a:p>
        </p:txBody>
      </p:sp>
    </p:spTree>
    <p:extLst>
      <p:ext uri="{BB962C8B-B14F-4D97-AF65-F5344CB8AC3E}">
        <p14:creationId xmlns:p14="http://schemas.microsoft.com/office/powerpoint/2010/main" val="202352939"/>
      </p:ext>
    </p:extLst>
  </p:cSld>
  <p:clrMap bg1="lt1" tx1="dk1" bg2="lt2" tx2="dk2" accent1="accent1" accent2="accent2" accent3="accent3" accent4="accent4" accent5="accent5" accent6="accent6" hlink="hlink" folHlink="folHlink"/>
  <p:notesStyle>
    <a:lvl1pPr marL="0" algn="l" defTabSz="4012918" rtl="0" eaLnBrk="1" latinLnBrk="0" hangingPunct="1">
      <a:defRPr sz="5310" kern="1200">
        <a:solidFill>
          <a:schemeClr val="tx1"/>
        </a:solidFill>
        <a:latin typeface="+mn-lt"/>
        <a:ea typeface="+mn-ea"/>
        <a:cs typeface="+mn-cs"/>
      </a:defRPr>
    </a:lvl1pPr>
    <a:lvl2pPr marL="2006459" algn="l" defTabSz="4012918" rtl="0" eaLnBrk="1" latinLnBrk="0" hangingPunct="1">
      <a:defRPr sz="5310" kern="1200">
        <a:solidFill>
          <a:schemeClr val="tx1"/>
        </a:solidFill>
        <a:latin typeface="+mn-lt"/>
        <a:ea typeface="+mn-ea"/>
        <a:cs typeface="+mn-cs"/>
      </a:defRPr>
    </a:lvl2pPr>
    <a:lvl3pPr marL="4012918" algn="l" defTabSz="4012918" rtl="0" eaLnBrk="1" latinLnBrk="0" hangingPunct="1">
      <a:defRPr sz="5310" kern="1200">
        <a:solidFill>
          <a:schemeClr val="tx1"/>
        </a:solidFill>
        <a:latin typeface="+mn-lt"/>
        <a:ea typeface="+mn-ea"/>
        <a:cs typeface="+mn-cs"/>
      </a:defRPr>
    </a:lvl3pPr>
    <a:lvl4pPr marL="6019376" algn="l" defTabSz="4012918" rtl="0" eaLnBrk="1" latinLnBrk="0" hangingPunct="1">
      <a:defRPr sz="5310" kern="1200">
        <a:solidFill>
          <a:schemeClr val="tx1"/>
        </a:solidFill>
        <a:latin typeface="+mn-lt"/>
        <a:ea typeface="+mn-ea"/>
        <a:cs typeface="+mn-cs"/>
      </a:defRPr>
    </a:lvl4pPr>
    <a:lvl5pPr marL="8025835" algn="l" defTabSz="4012918" rtl="0" eaLnBrk="1" latinLnBrk="0" hangingPunct="1">
      <a:defRPr sz="5310" kern="1200">
        <a:solidFill>
          <a:schemeClr val="tx1"/>
        </a:solidFill>
        <a:latin typeface="+mn-lt"/>
        <a:ea typeface="+mn-ea"/>
        <a:cs typeface="+mn-cs"/>
      </a:defRPr>
    </a:lvl5pPr>
    <a:lvl6pPr marL="10032294" algn="l" defTabSz="4012918" rtl="0" eaLnBrk="1" latinLnBrk="0" hangingPunct="1">
      <a:defRPr sz="5310" kern="1200">
        <a:solidFill>
          <a:schemeClr val="tx1"/>
        </a:solidFill>
        <a:latin typeface="+mn-lt"/>
        <a:ea typeface="+mn-ea"/>
        <a:cs typeface="+mn-cs"/>
      </a:defRPr>
    </a:lvl6pPr>
    <a:lvl7pPr marL="12038753" algn="l" defTabSz="4012918" rtl="0" eaLnBrk="1" latinLnBrk="0" hangingPunct="1">
      <a:defRPr sz="5310" kern="1200">
        <a:solidFill>
          <a:schemeClr val="tx1"/>
        </a:solidFill>
        <a:latin typeface="+mn-lt"/>
        <a:ea typeface="+mn-ea"/>
        <a:cs typeface="+mn-cs"/>
      </a:defRPr>
    </a:lvl7pPr>
    <a:lvl8pPr marL="14045211" algn="l" defTabSz="4012918" rtl="0" eaLnBrk="1" latinLnBrk="0" hangingPunct="1">
      <a:defRPr sz="5310" kern="1200">
        <a:solidFill>
          <a:schemeClr val="tx1"/>
        </a:solidFill>
        <a:latin typeface="+mn-lt"/>
        <a:ea typeface="+mn-ea"/>
        <a:cs typeface="+mn-cs"/>
      </a:defRPr>
    </a:lvl8pPr>
    <a:lvl9pPr marL="16051670" algn="l" defTabSz="4012918" rtl="0" eaLnBrk="1" latinLnBrk="0" hangingPunct="1">
      <a:defRPr sz="531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222500" y="768350"/>
            <a:ext cx="2657475" cy="3836988"/>
          </a:xfrm>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10AA574-8166-4C9F-BC8A-2C133F620B24}" type="slidenum">
              <a:rPr lang="fr-FR" smtClean="0"/>
              <a:pPr/>
              <a:t>1</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429948" y="14538183"/>
            <a:ext cx="27539395" cy="10031559"/>
          </a:xfrm>
        </p:spPr>
        <p:txBody>
          <a:bodyPr/>
          <a:lstStyle/>
          <a:p>
            <a:r>
              <a:rPr lang="fr-FR"/>
              <a:t>Cliquez pour modifier le style du titre</a:t>
            </a:r>
            <a:endParaRPr lang="fr-BE"/>
          </a:p>
        </p:txBody>
      </p:sp>
      <p:sp>
        <p:nvSpPr>
          <p:cNvPr id="3" name="Sous-titre 2"/>
          <p:cNvSpPr>
            <a:spLocks noGrp="1"/>
          </p:cNvSpPr>
          <p:nvPr>
            <p:ph type="subTitle" idx="1"/>
          </p:nvPr>
        </p:nvSpPr>
        <p:spPr>
          <a:xfrm>
            <a:off x="4859895" y="26519716"/>
            <a:ext cx="22679502" cy="11959872"/>
          </a:xfrm>
        </p:spPr>
        <p:txBody>
          <a:bodyPr/>
          <a:lstStyle>
            <a:lvl1pPr marL="0" indent="0" algn="ctr">
              <a:buNone/>
              <a:defRPr>
                <a:solidFill>
                  <a:schemeClr val="tx1">
                    <a:tint val="75000"/>
                  </a:schemeClr>
                </a:solidFill>
              </a:defRPr>
            </a:lvl1pPr>
            <a:lvl2pPr marL="1851660" indent="0" algn="ctr">
              <a:buNone/>
              <a:defRPr>
                <a:solidFill>
                  <a:schemeClr val="tx1">
                    <a:tint val="75000"/>
                  </a:schemeClr>
                </a:solidFill>
              </a:defRPr>
            </a:lvl2pPr>
            <a:lvl3pPr marL="3703320" indent="0" algn="ctr">
              <a:buNone/>
              <a:defRPr>
                <a:solidFill>
                  <a:schemeClr val="tx1">
                    <a:tint val="75000"/>
                  </a:schemeClr>
                </a:solidFill>
              </a:defRPr>
            </a:lvl3pPr>
            <a:lvl4pPr marL="5554980" indent="0" algn="ctr">
              <a:buNone/>
              <a:defRPr>
                <a:solidFill>
                  <a:schemeClr val="tx1">
                    <a:tint val="75000"/>
                  </a:schemeClr>
                </a:solidFill>
              </a:defRPr>
            </a:lvl4pPr>
            <a:lvl5pPr marL="7406640" indent="0" algn="ctr">
              <a:buNone/>
              <a:defRPr>
                <a:solidFill>
                  <a:schemeClr val="tx1">
                    <a:tint val="75000"/>
                  </a:schemeClr>
                </a:solidFill>
              </a:defRPr>
            </a:lvl5pPr>
            <a:lvl6pPr marL="9258300" indent="0" algn="ctr">
              <a:buNone/>
              <a:defRPr>
                <a:solidFill>
                  <a:schemeClr val="tx1">
                    <a:tint val="75000"/>
                  </a:schemeClr>
                </a:solidFill>
              </a:defRPr>
            </a:lvl6pPr>
            <a:lvl7pPr marL="11109960" indent="0" algn="ctr">
              <a:buNone/>
              <a:defRPr>
                <a:solidFill>
                  <a:schemeClr val="tx1">
                    <a:tint val="75000"/>
                  </a:schemeClr>
                </a:solidFill>
              </a:defRPr>
            </a:lvl7pPr>
            <a:lvl8pPr marL="12961620" indent="0" algn="ctr">
              <a:buNone/>
              <a:defRPr>
                <a:solidFill>
                  <a:schemeClr val="tx1">
                    <a:tint val="75000"/>
                  </a:schemeClr>
                </a:solidFill>
              </a:defRPr>
            </a:lvl8pPr>
            <a:lvl9pPr marL="14813280"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30/04/2018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30/04/2018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3489484" y="1874154"/>
            <a:ext cx="7289839" cy="39931239"/>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1619966" y="1874154"/>
            <a:ext cx="21329531" cy="3993123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30/04/2018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30/04/2018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559322" y="30073017"/>
            <a:ext cx="27539395" cy="9294901"/>
          </a:xfrm>
        </p:spPr>
        <p:txBody>
          <a:bodyPr anchor="t"/>
          <a:lstStyle>
            <a:lvl1pPr algn="l">
              <a:defRPr sz="162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2559322" y="19835629"/>
            <a:ext cx="27539395" cy="10237388"/>
          </a:xfrm>
        </p:spPr>
        <p:txBody>
          <a:bodyPr anchor="b"/>
          <a:lstStyle>
            <a:lvl1pPr marL="0" indent="0">
              <a:buNone/>
              <a:defRPr sz="8100">
                <a:solidFill>
                  <a:schemeClr val="tx1">
                    <a:tint val="75000"/>
                  </a:schemeClr>
                </a:solidFill>
              </a:defRPr>
            </a:lvl1pPr>
            <a:lvl2pPr marL="1851660" indent="0">
              <a:buNone/>
              <a:defRPr sz="7300">
                <a:solidFill>
                  <a:schemeClr val="tx1">
                    <a:tint val="75000"/>
                  </a:schemeClr>
                </a:solidFill>
              </a:defRPr>
            </a:lvl2pPr>
            <a:lvl3pPr marL="3703320" indent="0">
              <a:buNone/>
              <a:defRPr sz="6500">
                <a:solidFill>
                  <a:schemeClr val="tx1">
                    <a:tint val="75000"/>
                  </a:schemeClr>
                </a:solidFill>
              </a:defRPr>
            </a:lvl3pPr>
            <a:lvl4pPr marL="5554980" indent="0">
              <a:buNone/>
              <a:defRPr sz="5700">
                <a:solidFill>
                  <a:schemeClr val="tx1">
                    <a:tint val="75000"/>
                  </a:schemeClr>
                </a:solidFill>
              </a:defRPr>
            </a:lvl4pPr>
            <a:lvl5pPr marL="7406640" indent="0">
              <a:buNone/>
              <a:defRPr sz="5700">
                <a:solidFill>
                  <a:schemeClr val="tx1">
                    <a:tint val="75000"/>
                  </a:schemeClr>
                </a:solidFill>
              </a:defRPr>
            </a:lvl5pPr>
            <a:lvl6pPr marL="9258300" indent="0">
              <a:buNone/>
              <a:defRPr sz="5700">
                <a:solidFill>
                  <a:schemeClr val="tx1">
                    <a:tint val="75000"/>
                  </a:schemeClr>
                </a:solidFill>
              </a:defRPr>
            </a:lvl6pPr>
            <a:lvl7pPr marL="11109960" indent="0">
              <a:buNone/>
              <a:defRPr sz="5700">
                <a:solidFill>
                  <a:schemeClr val="tx1">
                    <a:tint val="75000"/>
                  </a:schemeClr>
                </a:solidFill>
              </a:defRPr>
            </a:lvl7pPr>
            <a:lvl8pPr marL="12961620" indent="0">
              <a:buNone/>
              <a:defRPr sz="5700">
                <a:solidFill>
                  <a:schemeClr val="tx1">
                    <a:tint val="75000"/>
                  </a:schemeClr>
                </a:solidFill>
              </a:defRPr>
            </a:lvl8pPr>
            <a:lvl9pPr marL="14813280" indent="0">
              <a:buNone/>
              <a:defRPr sz="57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30/04/2018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1619965" y="10919887"/>
            <a:ext cx="14309686" cy="30885507"/>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16469637" y="10919887"/>
            <a:ext cx="14309686" cy="30885507"/>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30/04/2018</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1619965" y="10475727"/>
            <a:ext cx="14315312" cy="4365784"/>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fr-FR"/>
              <a:t>Cliquez pour modifier les styles du texte du masque</a:t>
            </a:r>
          </a:p>
        </p:txBody>
      </p:sp>
      <p:sp>
        <p:nvSpPr>
          <p:cNvPr id="4" name="Espace réservé du contenu 3"/>
          <p:cNvSpPr>
            <a:spLocks noGrp="1"/>
          </p:cNvSpPr>
          <p:nvPr>
            <p:ph sz="half" idx="2"/>
          </p:nvPr>
        </p:nvSpPr>
        <p:spPr>
          <a:xfrm>
            <a:off x="1619965" y="14841509"/>
            <a:ext cx="14315312" cy="2696388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16458392" y="10475727"/>
            <a:ext cx="14320935" cy="4365784"/>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fr-FR"/>
              <a:t>Cliquez pour modifier les styles du texte du masque</a:t>
            </a:r>
          </a:p>
        </p:txBody>
      </p:sp>
      <p:sp>
        <p:nvSpPr>
          <p:cNvPr id="6" name="Espace réservé du contenu 5"/>
          <p:cNvSpPr>
            <a:spLocks noGrp="1"/>
          </p:cNvSpPr>
          <p:nvPr>
            <p:ph sz="quarter" idx="4"/>
          </p:nvPr>
        </p:nvSpPr>
        <p:spPr>
          <a:xfrm>
            <a:off x="16458392" y="14841509"/>
            <a:ext cx="14320935" cy="2696388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30/04/2018</a:t>
            </a:fld>
            <a:endParaRPr lang="fr-BE" dirty="0"/>
          </a:p>
        </p:txBody>
      </p:sp>
      <p:sp>
        <p:nvSpPr>
          <p:cNvPr id="8" name="Espace réservé du pied de page 7"/>
          <p:cNvSpPr>
            <a:spLocks noGrp="1"/>
          </p:cNvSpPr>
          <p:nvPr>
            <p:ph type="ftr" sz="quarter" idx="11"/>
          </p:nvPr>
        </p:nvSpPr>
        <p:spPr/>
        <p:txBody>
          <a:bodyPr/>
          <a:lstStyle/>
          <a:p>
            <a:endParaRPr lang="fr-BE" dirty="0"/>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30/04/2018</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30/04/2018</a:t>
            </a:fld>
            <a:endParaRPr lang="fr-BE" dirty="0"/>
          </a:p>
        </p:txBody>
      </p:sp>
      <p:sp>
        <p:nvSpPr>
          <p:cNvPr id="3" name="Espace réservé du pied de page 2"/>
          <p:cNvSpPr>
            <a:spLocks noGrp="1"/>
          </p:cNvSpPr>
          <p:nvPr>
            <p:ph type="ftr" sz="quarter" idx="1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19969" y="1863315"/>
            <a:ext cx="10659142" cy="7929916"/>
          </a:xfrm>
        </p:spPr>
        <p:txBody>
          <a:bodyPr anchor="b"/>
          <a:lstStyle>
            <a:lvl1pPr algn="l">
              <a:defRPr sz="8100" b="1"/>
            </a:lvl1pPr>
          </a:lstStyle>
          <a:p>
            <a:r>
              <a:rPr lang="fr-FR"/>
              <a:t>Cliquez pour modifier le style du titre</a:t>
            </a:r>
            <a:endParaRPr lang="fr-BE"/>
          </a:p>
        </p:txBody>
      </p:sp>
      <p:sp>
        <p:nvSpPr>
          <p:cNvPr id="3" name="Espace réservé du contenu 2"/>
          <p:cNvSpPr>
            <a:spLocks noGrp="1"/>
          </p:cNvSpPr>
          <p:nvPr>
            <p:ph idx="1"/>
          </p:nvPr>
        </p:nvSpPr>
        <p:spPr>
          <a:xfrm>
            <a:off x="12667221" y="1863318"/>
            <a:ext cx="18112103" cy="39942077"/>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1619969" y="9793234"/>
            <a:ext cx="10659142" cy="32012162"/>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30/04/2018</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50489" y="32759652"/>
            <a:ext cx="19439573" cy="3867463"/>
          </a:xfrm>
        </p:spPr>
        <p:txBody>
          <a:bodyPr anchor="b"/>
          <a:lstStyle>
            <a:lvl1pPr algn="l">
              <a:defRPr sz="8100" b="1"/>
            </a:lvl1pPr>
          </a:lstStyle>
          <a:p>
            <a:r>
              <a:rPr lang="fr-FR"/>
              <a:t>Cliquez pour modifier le style du titre</a:t>
            </a:r>
            <a:endParaRPr lang="fr-BE"/>
          </a:p>
        </p:txBody>
      </p:sp>
      <p:sp>
        <p:nvSpPr>
          <p:cNvPr id="3" name="Espace réservé pour une image  2"/>
          <p:cNvSpPr>
            <a:spLocks noGrp="1"/>
          </p:cNvSpPr>
          <p:nvPr>
            <p:ph type="pic" idx="1"/>
          </p:nvPr>
        </p:nvSpPr>
        <p:spPr>
          <a:xfrm>
            <a:off x="6350489" y="4181623"/>
            <a:ext cx="19439573" cy="28079700"/>
          </a:xfrm>
        </p:spPr>
        <p:txBody>
          <a:bodyPr/>
          <a:lstStyle>
            <a:lvl1pPr marL="0" indent="0">
              <a:buNone/>
              <a:defRPr sz="13000"/>
            </a:lvl1pPr>
            <a:lvl2pPr marL="1851660" indent="0">
              <a:buNone/>
              <a:defRPr sz="11300"/>
            </a:lvl2pPr>
            <a:lvl3pPr marL="3703320" indent="0">
              <a:buNone/>
              <a:defRPr sz="9700"/>
            </a:lvl3pPr>
            <a:lvl4pPr marL="5554980" indent="0">
              <a:buNone/>
              <a:defRPr sz="8100"/>
            </a:lvl4pPr>
            <a:lvl5pPr marL="7406640" indent="0">
              <a:buNone/>
              <a:defRPr sz="8100"/>
            </a:lvl5pPr>
            <a:lvl6pPr marL="9258300" indent="0">
              <a:buNone/>
              <a:defRPr sz="8100"/>
            </a:lvl6pPr>
            <a:lvl7pPr marL="11109960" indent="0">
              <a:buNone/>
              <a:defRPr sz="8100"/>
            </a:lvl7pPr>
            <a:lvl8pPr marL="12961620" indent="0">
              <a:buNone/>
              <a:defRPr sz="8100"/>
            </a:lvl8pPr>
            <a:lvl9pPr marL="14813280" indent="0">
              <a:buNone/>
              <a:defRPr sz="8100"/>
            </a:lvl9pPr>
          </a:lstStyle>
          <a:p>
            <a:endParaRPr lang="fr-BE" dirty="0"/>
          </a:p>
        </p:txBody>
      </p:sp>
      <p:sp>
        <p:nvSpPr>
          <p:cNvPr id="4" name="Espace réservé du texte 3"/>
          <p:cNvSpPr>
            <a:spLocks noGrp="1"/>
          </p:cNvSpPr>
          <p:nvPr>
            <p:ph type="body" sz="half" idx="2"/>
          </p:nvPr>
        </p:nvSpPr>
        <p:spPr>
          <a:xfrm>
            <a:off x="6350489" y="36627112"/>
            <a:ext cx="19439573" cy="5492439"/>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30/04/2018</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619965" y="1874151"/>
            <a:ext cx="29159360" cy="7799916"/>
          </a:xfrm>
          <a:prstGeom prst="rect">
            <a:avLst/>
          </a:prstGeom>
        </p:spPr>
        <p:txBody>
          <a:bodyPr vert="horz" lIns="370332" tIns="185166" rIns="370332" bIns="185166"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1619965" y="10919887"/>
            <a:ext cx="29159360" cy="30885507"/>
          </a:xfrm>
          <a:prstGeom prst="rect">
            <a:avLst/>
          </a:prstGeom>
        </p:spPr>
        <p:txBody>
          <a:bodyPr vert="horz" lIns="370332" tIns="185166" rIns="370332" bIns="185166"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1619965" y="43376208"/>
            <a:ext cx="7559834" cy="2491639"/>
          </a:xfrm>
          <a:prstGeom prst="rect">
            <a:avLst/>
          </a:prstGeom>
        </p:spPr>
        <p:txBody>
          <a:bodyPr vert="horz" lIns="370332" tIns="185166" rIns="370332" bIns="185166" rtlCol="0" anchor="ctr"/>
          <a:lstStyle>
            <a:lvl1pPr algn="l">
              <a:defRPr sz="4900">
                <a:solidFill>
                  <a:schemeClr val="tx1">
                    <a:tint val="75000"/>
                  </a:schemeClr>
                </a:solidFill>
              </a:defRPr>
            </a:lvl1pPr>
          </a:lstStyle>
          <a:p>
            <a:fld id="{AA309A6D-C09C-4548-B29A-6CF363A7E532}" type="datetimeFigureOut">
              <a:rPr lang="fr-FR" smtClean="0"/>
              <a:pPr/>
              <a:t>30/04/2018</a:t>
            </a:fld>
            <a:endParaRPr lang="fr-BE" dirty="0"/>
          </a:p>
        </p:txBody>
      </p:sp>
      <p:sp>
        <p:nvSpPr>
          <p:cNvPr id="5" name="Espace réservé du pied de page 4"/>
          <p:cNvSpPr>
            <a:spLocks noGrp="1"/>
          </p:cNvSpPr>
          <p:nvPr>
            <p:ph type="ftr" sz="quarter" idx="3"/>
          </p:nvPr>
        </p:nvSpPr>
        <p:spPr>
          <a:xfrm>
            <a:off x="11069758" y="43376208"/>
            <a:ext cx="10259775" cy="2491639"/>
          </a:xfrm>
          <a:prstGeom prst="rect">
            <a:avLst/>
          </a:prstGeom>
        </p:spPr>
        <p:txBody>
          <a:bodyPr vert="horz" lIns="370332" tIns="185166" rIns="370332" bIns="185166" rtlCol="0" anchor="ctr"/>
          <a:lstStyle>
            <a:lvl1pPr algn="ctr">
              <a:defRPr sz="4900">
                <a:solidFill>
                  <a:schemeClr val="tx1">
                    <a:tint val="75000"/>
                  </a:schemeClr>
                </a:solidFill>
              </a:defRPr>
            </a:lvl1pPr>
          </a:lstStyle>
          <a:p>
            <a:endParaRPr lang="fr-BE" dirty="0"/>
          </a:p>
        </p:txBody>
      </p:sp>
      <p:sp>
        <p:nvSpPr>
          <p:cNvPr id="6" name="Espace réservé du numéro de diapositive 5"/>
          <p:cNvSpPr>
            <a:spLocks noGrp="1"/>
          </p:cNvSpPr>
          <p:nvPr>
            <p:ph type="sldNum" sz="quarter" idx="4"/>
          </p:nvPr>
        </p:nvSpPr>
        <p:spPr>
          <a:xfrm>
            <a:off x="23219490" y="43376208"/>
            <a:ext cx="7559834" cy="2491639"/>
          </a:xfrm>
          <a:prstGeom prst="rect">
            <a:avLst/>
          </a:prstGeom>
        </p:spPr>
        <p:txBody>
          <a:bodyPr vert="horz" lIns="370332" tIns="185166" rIns="370332" bIns="185166" rtlCol="0" anchor="ctr"/>
          <a:lstStyle>
            <a:lvl1pPr algn="r">
              <a:defRPr sz="4900">
                <a:solidFill>
                  <a:schemeClr val="tx1">
                    <a:tint val="75000"/>
                  </a:schemeClr>
                </a:solidFill>
              </a:defRPr>
            </a:lvl1pPr>
          </a:lstStyle>
          <a:p>
            <a:fld id="{CF4668DC-857F-487D-BFFA-8C0CA5037977}" type="slidenum">
              <a:rPr lang="fr-BE" smtClean="0"/>
              <a:pPr/>
              <a:t>‹N°›</a:t>
            </a:fld>
            <a:endParaRPr lang="fr-B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3320" rtl="0" eaLnBrk="1" latinLnBrk="0" hangingPunct="1">
        <a:spcBef>
          <a:spcPct val="0"/>
        </a:spcBef>
        <a:buNone/>
        <a:defRPr sz="17800" kern="1200">
          <a:solidFill>
            <a:schemeClr val="tx1"/>
          </a:solidFill>
          <a:latin typeface="+mj-lt"/>
          <a:ea typeface="+mj-ea"/>
          <a:cs typeface="+mj-cs"/>
        </a:defRPr>
      </a:lvl1pPr>
    </p:titleStyle>
    <p:bodyStyle>
      <a:lvl1pPr marL="1388745" indent="-1388745" algn="l" defTabSz="3703320" rtl="0" eaLnBrk="1" latinLnBrk="0" hangingPunct="1">
        <a:spcBef>
          <a:spcPct val="20000"/>
        </a:spcBef>
        <a:buFont typeface="Arial" pitchFamily="34" charset="0"/>
        <a:buChar char="•"/>
        <a:defRPr sz="13000" kern="1200">
          <a:solidFill>
            <a:schemeClr val="tx1"/>
          </a:solidFill>
          <a:latin typeface="+mn-lt"/>
          <a:ea typeface="+mn-ea"/>
          <a:cs typeface="+mn-cs"/>
        </a:defRPr>
      </a:lvl1pPr>
      <a:lvl2pPr marL="3008948" indent="-1157288" algn="l" defTabSz="3703320" rtl="0" eaLnBrk="1" latinLnBrk="0" hangingPunct="1">
        <a:spcBef>
          <a:spcPct val="20000"/>
        </a:spcBef>
        <a:buFont typeface="Arial" pitchFamily="34" charset="0"/>
        <a:buChar char="–"/>
        <a:defRPr sz="11300" kern="1200">
          <a:solidFill>
            <a:schemeClr val="tx1"/>
          </a:solidFill>
          <a:latin typeface="+mn-lt"/>
          <a:ea typeface="+mn-ea"/>
          <a:cs typeface="+mn-cs"/>
        </a:defRPr>
      </a:lvl2pPr>
      <a:lvl3pPr marL="4629150" indent="-925830" algn="l" defTabSz="3703320" rtl="0" eaLnBrk="1" latinLnBrk="0" hangingPunct="1">
        <a:spcBef>
          <a:spcPct val="20000"/>
        </a:spcBef>
        <a:buFont typeface="Arial" pitchFamily="34" charset="0"/>
        <a:buChar char="•"/>
        <a:defRPr sz="9700" kern="1200">
          <a:solidFill>
            <a:schemeClr val="tx1"/>
          </a:solidFill>
          <a:latin typeface="+mn-lt"/>
          <a:ea typeface="+mn-ea"/>
          <a:cs typeface="+mn-cs"/>
        </a:defRPr>
      </a:lvl3pPr>
      <a:lvl4pPr marL="6480810" indent="-925830" algn="l" defTabSz="3703320" rtl="0" eaLnBrk="1" latinLnBrk="0" hangingPunct="1">
        <a:spcBef>
          <a:spcPct val="20000"/>
        </a:spcBef>
        <a:buFont typeface="Arial" pitchFamily="34" charset="0"/>
        <a:buChar char="–"/>
        <a:defRPr sz="8100" kern="1200">
          <a:solidFill>
            <a:schemeClr val="tx1"/>
          </a:solidFill>
          <a:latin typeface="+mn-lt"/>
          <a:ea typeface="+mn-ea"/>
          <a:cs typeface="+mn-cs"/>
        </a:defRPr>
      </a:lvl4pPr>
      <a:lvl5pPr marL="8332470" indent="-925830" algn="l" defTabSz="3703320" rtl="0" eaLnBrk="1" latinLnBrk="0" hangingPunct="1">
        <a:spcBef>
          <a:spcPct val="20000"/>
        </a:spcBef>
        <a:buFont typeface="Arial" pitchFamily="34" charset="0"/>
        <a:buChar char="»"/>
        <a:defRPr sz="8100" kern="1200">
          <a:solidFill>
            <a:schemeClr val="tx1"/>
          </a:solidFill>
          <a:latin typeface="+mn-lt"/>
          <a:ea typeface="+mn-ea"/>
          <a:cs typeface="+mn-cs"/>
        </a:defRPr>
      </a:lvl5pPr>
      <a:lvl6pPr marL="10184130" indent="-925830" algn="l" defTabSz="3703320" rtl="0" eaLnBrk="1" latinLnBrk="0" hangingPunct="1">
        <a:spcBef>
          <a:spcPct val="20000"/>
        </a:spcBef>
        <a:buFont typeface="Arial" pitchFamily="34" charset="0"/>
        <a:buChar char="•"/>
        <a:defRPr sz="8100" kern="1200">
          <a:solidFill>
            <a:schemeClr val="tx1"/>
          </a:solidFill>
          <a:latin typeface="+mn-lt"/>
          <a:ea typeface="+mn-ea"/>
          <a:cs typeface="+mn-cs"/>
        </a:defRPr>
      </a:lvl6pPr>
      <a:lvl7pPr marL="12035790" indent="-925830" algn="l" defTabSz="3703320" rtl="0" eaLnBrk="1" latinLnBrk="0" hangingPunct="1">
        <a:spcBef>
          <a:spcPct val="20000"/>
        </a:spcBef>
        <a:buFont typeface="Arial" pitchFamily="34" charset="0"/>
        <a:buChar char="•"/>
        <a:defRPr sz="8100" kern="1200">
          <a:solidFill>
            <a:schemeClr val="tx1"/>
          </a:solidFill>
          <a:latin typeface="+mn-lt"/>
          <a:ea typeface="+mn-ea"/>
          <a:cs typeface="+mn-cs"/>
        </a:defRPr>
      </a:lvl7pPr>
      <a:lvl8pPr marL="13887450" indent="-925830" algn="l" defTabSz="3703320" rtl="0" eaLnBrk="1" latinLnBrk="0" hangingPunct="1">
        <a:spcBef>
          <a:spcPct val="20000"/>
        </a:spcBef>
        <a:buFont typeface="Arial" pitchFamily="34" charset="0"/>
        <a:buChar char="•"/>
        <a:defRPr sz="8100" kern="1200">
          <a:solidFill>
            <a:schemeClr val="tx1"/>
          </a:solidFill>
          <a:latin typeface="+mn-lt"/>
          <a:ea typeface="+mn-ea"/>
          <a:cs typeface="+mn-cs"/>
        </a:defRPr>
      </a:lvl8pPr>
      <a:lvl9pPr marL="15739110" indent="-925830" algn="l" defTabSz="3703320" rtl="0" eaLnBrk="1" latinLnBrk="0" hangingPunct="1">
        <a:spcBef>
          <a:spcPct val="20000"/>
        </a:spcBef>
        <a:buFont typeface="Arial" pitchFamily="34" charset="0"/>
        <a:buChar char="•"/>
        <a:defRPr sz="8100" kern="1200">
          <a:solidFill>
            <a:schemeClr val="tx1"/>
          </a:solidFill>
          <a:latin typeface="+mn-lt"/>
          <a:ea typeface="+mn-ea"/>
          <a:cs typeface="+mn-cs"/>
        </a:defRPr>
      </a:lvl9pPr>
    </p:bodyStyle>
    <p:otherStyle>
      <a:defPPr>
        <a:defRPr lang="fr-FR"/>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Image 21">
            <a:extLst>
              <a:ext uri="{FF2B5EF4-FFF2-40B4-BE49-F238E27FC236}">
                <a16:creationId xmlns:a16="http://schemas.microsoft.com/office/drawing/2014/main" id="{488E9B56-4AA6-45DB-B253-48218C1D366C}"/>
              </a:ext>
            </a:extLst>
          </p:cNvPr>
          <p:cNvPicPr>
            <a:picLocks noChangeAspect="1"/>
          </p:cNvPicPr>
          <p:nvPr/>
        </p:nvPicPr>
        <p:blipFill rotWithShape="1">
          <a:blip r:embed="rId3"/>
          <a:srcRect l="42864" t="36994" r="27658" b="27624"/>
          <a:stretch/>
        </p:blipFill>
        <p:spPr>
          <a:xfrm>
            <a:off x="18719680" y="31257931"/>
            <a:ext cx="11665783" cy="7876182"/>
          </a:xfrm>
          <a:prstGeom prst="rect">
            <a:avLst/>
          </a:prstGeom>
          <a:ln>
            <a:solidFill>
              <a:schemeClr val="tx1"/>
            </a:solidFill>
          </a:ln>
        </p:spPr>
      </p:pic>
      <p:sp>
        <p:nvSpPr>
          <p:cNvPr id="5" name="ZoneTexte 4"/>
          <p:cNvSpPr txBox="1"/>
          <p:nvPr/>
        </p:nvSpPr>
        <p:spPr>
          <a:xfrm>
            <a:off x="1109935" y="3467318"/>
            <a:ext cx="30279975" cy="2369880"/>
          </a:xfrm>
          <a:prstGeom prst="rect">
            <a:avLst/>
          </a:prstGeom>
          <a:noFill/>
        </p:spPr>
        <p:txBody>
          <a:bodyPr wrap="square" rtlCol="0">
            <a:spAutoFit/>
          </a:bodyPr>
          <a:lstStyle/>
          <a:p>
            <a:pPr algn="ctr"/>
            <a:r>
              <a:rPr lang="fr-FR" sz="4400" b="1" dirty="0"/>
              <a:t>S Bataille </a:t>
            </a:r>
            <a:r>
              <a:rPr lang="fr-FR" sz="4400" b="1" baseline="30000" dirty="0"/>
              <a:t>1,2</a:t>
            </a:r>
            <a:r>
              <a:rPr lang="fr-FR" sz="4400" b="1" dirty="0"/>
              <a:t>; Kevin Quinonez</a:t>
            </a:r>
            <a:r>
              <a:rPr lang="fr-FR" sz="4400" b="1" baseline="30000" dirty="0"/>
              <a:t>3</a:t>
            </a:r>
            <a:r>
              <a:rPr lang="fr-FR" sz="4400" b="1" dirty="0"/>
              <a:t>, Jean-Marie Krzesinski</a:t>
            </a:r>
            <a:r>
              <a:rPr lang="fr-FR" sz="4400" b="1" baseline="30000" dirty="0"/>
              <a:t>3</a:t>
            </a:r>
            <a:r>
              <a:rPr lang="fr-FR" sz="4400" b="1" dirty="0"/>
              <a:t>, Stéphane Burtey</a:t>
            </a:r>
            <a:r>
              <a:rPr lang="fr-FR" sz="4400" b="1" baseline="30000" dirty="0"/>
              <a:t>2, 4</a:t>
            </a:r>
            <a:r>
              <a:rPr lang="fr-FR" sz="4400" b="1" dirty="0"/>
              <a:t>, Pierre Delanaye</a:t>
            </a:r>
            <a:r>
              <a:rPr lang="fr-FR" sz="4400" b="1" baseline="30000" dirty="0"/>
              <a:t>3</a:t>
            </a:r>
            <a:endParaRPr lang="fr-FR" sz="4400" b="1" dirty="0"/>
          </a:p>
          <a:p>
            <a:pPr algn="ctr"/>
            <a:r>
              <a:rPr lang="fr-FR" sz="3600" dirty="0"/>
              <a:t>  (1) Institut Phocéen de Néphrologie, Clinique Bouchard, Marseille (2) Aix Marseille Univ, INSERM, INRA, C2VN, Marseille, France </a:t>
            </a:r>
          </a:p>
          <a:p>
            <a:pPr algn="ctr"/>
            <a:r>
              <a:rPr lang="fr-FR" sz="3600" dirty="0"/>
              <a:t>(3) </a:t>
            </a:r>
            <a:r>
              <a:rPr lang="en-US" sz="3600" dirty="0"/>
              <a:t>Department of Nephrology, Dialysis, Transplantation, University of Liège (CHU </a:t>
            </a:r>
            <a:r>
              <a:rPr lang="en-US" sz="3600" dirty="0" err="1"/>
              <a:t>ULg</a:t>
            </a:r>
            <a:r>
              <a:rPr lang="en-US" sz="3600" dirty="0"/>
              <a:t>), Liège, Belgium</a:t>
            </a:r>
            <a:endParaRPr lang="fr-FR" sz="3600" dirty="0"/>
          </a:p>
          <a:p>
            <a:pPr algn="ctr"/>
            <a:endParaRPr lang="fr-FR" sz="3200" dirty="0"/>
          </a:p>
        </p:txBody>
      </p:sp>
      <p:sp>
        <p:nvSpPr>
          <p:cNvPr id="9" name="ZoneTexte 8"/>
          <p:cNvSpPr txBox="1"/>
          <p:nvPr/>
        </p:nvSpPr>
        <p:spPr>
          <a:xfrm>
            <a:off x="1019437" y="5614929"/>
            <a:ext cx="30460972" cy="4247317"/>
          </a:xfrm>
          <a:prstGeom prst="rect">
            <a:avLst/>
          </a:prstGeom>
          <a:noFill/>
          <a:ln w="76200">
            <a:noFill/>
          </a:ln>
        </p:spPr>
        <p:txBody>
          <a:bodyPr wrap="square" rtlCol="0">
            <a:spAutoFit/>
          </a:bodyPr>
          <a:lstStyle/>
          <a:p>
            <a:pPr algn="just"/>
            <a:r>
              <a:rPr lang="fr-FR" sz="5400" b="1" u="sng" dirty="0"/>
              <a:t>Introduction</a:t>
            </a:r>
          </a:p>
          <a:p>
            <a:pPr algn="just"/>
            <a:r>
              <a:rPr lang="en-US" sz="5400" dirty="0"/>
              <a:t>Identification of easy-to-use biomarkers is crucial to identify hemodialysis patients with impaired muscle strength. Plasma concentration of creatinine is until now the best biomarker, but it is influenced by dialysis quality and renal residual function. Myostatin and IGF-1 (insulin-like growth factor 1) were tested as two potential candidate biomarkers of muscle strength. </a:t>
            </a:r>
            <a:endParaRPr lang="fr-FR" sz="5400" b="1" u="sng" dirty="0"/>
          </a:p>
        </p:txBody>
      </p:sp>
      <p:sp>
        <p:nvSpPr>
          <p:cNvPr id="10" name="ZoneTexte 9"/>
          <p:cNvSpPr txBox="1"/>
          <p:nvPr/>
        </p:nvSpPr>
        <p:spPr>
          <a:xfrm>
            <a:off x="1019437" y="16482328"/>
            <a:ext cx="30460973" cy="4247317"/>
          </a:xfrm>
          <a:prstGeom prst="rect">
            <a:avLst/>
          </a:prstGeom>
          <a:noFill/>
          <a:ln w="76200">
            <a:noFill/>
          </a:ln>
        </p:spPr>
        <p:txBody>
          <a:bodyPr wrap="square" rtlCol="0">
            <a:spAutoFit/>
          </a:bodyPr>
          <a:lstStyle/>
          <a:p>
            <a:pPr algn="just"/>
            <a:r>
              <a:rPr lang="fr-FR" sz="5400" b="1" u="sng" dirty="0" err="1"/>
              <a:t>Results</a:t>
            </a:r>
            <a:endParaRPr lang="fr-FR" sz="5400" b="1" u="sng" dirty="0"/>
          </a:p>
          <a:p>
            <a:pPr algn="just"/>
            <a:r>
              <a:rPr lang="en-US" sz="5400" dirty="0"/>
              <a:t>Population:</a:t>
            </a:r>
          </a:p>
          <a:p>
            <a:pPr algn="just"/>
            <a:r>
              <a:rPr lang="en-US" sz="5400" dirty="0"/>
              <a:t>• N=204 hemodialysis patients	• Age: 71 [58-81] years 	• 60% of men 	 • 42% with diabetes</a:t>
            </a:r>
          </a:p>
          <a:p>
            <a:pPr algn="just"/>
            <a:r>
              <a:rPr lang="en-US" sz="5400" dirty="0"/>
              <a:t>• Myostatin: 2573 [1663-3703] </a:t>
            </a:r>
            <a:r>
              <a:rPr lang="en-US" sz="5400" dirty="0" err="1"/>
              <a:t>pg</a:t>
            </a:r>
            <a:r>
              <a:rPr lang="en-US" sz="5400" dirty="0"/>
              <a:t>/L 	• IGF-1: 118 [84-172] µg/L</a:t>
            </a:r>
          </a:p>
          <a:p>
            <a:pPr algn="just"/>
            <a:r>
              <a:rPr lang="en-US" sz="5400" dirty="0"/>
              <a:t>• Normal HGS: 67% of patients 	• 1-year mortality : 28%.</a:t>
            </a:r>
            <a:endParaRPr lang="fr-FR" sz="5400" b="1" u="sng" dirty="0"/>
          </a:p>
        </p:txBody>
      </p:sp>
      <p:sp>
        <p:nvSpPr>
          <p:cNvPr id="4" name="ZoneTexte 3"/>
          <p:cNvSpPr txBox="1"/>
          <p:nvPr/>
        </p:nvSpPr>
        <p:spPr>
          <a:xfrm>
            <a:off x="1059660" y="636436"/>
            <a:ext cx="30279974" cy="2526846"/>
          </a:xfrm>
          <a:prstGeom prst="rect">
            <a:avLst/>
          </a:prstGeom>
          <a:noFill/>
          <a:ln w="76200">
            <a:solidFill>
              <a:srgbClr val="0000FF"/>
            </a:solidFill>
          </a:ln>
        </p:spPr>
        <p:txBody>
          <a:bodyPr wrap="square" rtlCol="0">
            <a:spAutoFit/>
          </a:bodyPr>
          <a:lstStyle/>
          <a:p>
            <a:pPr algn="ctr"/>
            <a:r>
              <a:rPr lang="en-US" b="1" dirty="0"/>
              <a:t>Myostatin: a new biomarker </a:t>
            </a:r>
          </a:p>
          <a:p>
            <a:pPr algn="ctr"/>
            <a:r>
              <a:rPr lang="en-US" b="1" dirty="0"/>
              <a:t>of muscle strength in hemodialysis patients.</a:t>
            </a:r>
            <a:endParaRPr lang="fr-FR" dirty="0"/>
          </a:p>
        </p:txBody>
      </p:sp>
      <p:sp>
        <p:nvSpPr>
          <p:cNvPr id="11" name="ZoneTexte 10"/>
          <p:cNvSpPr txBox="1"/>
          <p:nvPr/>
        </p:nvSpPr>
        <p:spPr>
          <a:xfrm>
            <a:off x="1284751" y="40294128"/>
            <a:ext cx="30054883" cy="4247317"/>
          </a:xfrm>
          <a:prstGeom prst="rect">
            <a:avLst/>
          </a:prstGeom>
          <a:noFill/>
          <a:ln w="101600">
            <a:solidFill>
              <a:srgbClr val="FF0000"/>
            </a:solidFill>
          </a:ln>
        </p:spPr>
        <p:txBody>
          <a:bodyPr wrap="square" rtlCol="0">
            <a:spAutoFit/>
          </a:bodyPr>
          <a:lstStyle/>
          <a:p>
            <a:pPr algn="just"/>
            <a:r>
              <a:rPr lang="fr-FR" sz="5400" b="1" dirty="0"/>
              <a:t>Discussion and Conclusion</a:t>
            </a:r>
          </a:p>
          <a:p>
            <a:pPr algn="just"/>
            <a:r>
              <a:rPr lang="en-US" sz="5400" dirty="0"/>
              <a:t>IGF-1 and still more myostatin seem promising biomarkers of muscle strength. Myostatin is efficient to detect low muscle strength in hemodialysis patients, with the advantage of being not influenced by dialysis procedure. Interestingly, myostatin was also associated with one-year mortality. More studies are needed to confirm the everyday practice interest of myostatin as a muscle strength biomarker.</a:t>
            </a:r>
            <a:endParaRPr lang="fr-FR" sz="5400" b="1" dirty="0"/>
          </a:p>
        </p:txBody>
      </p:sp>
      <p:sp>
        <p:nvSpPr>
          <p:cNvPr id="18" name="ZoneTexte 17"/>
          <p:cNvSpPr txBox="1"/>
          <p:nvPr/>
        </p:nvSpPr>
        <p:spPr>
          <a:xfrm>
            <a:off x="1500010" y="45002150"/>
            <a:ext cx="29275705" cy="646331"/>
          </a:xfrm>
          <a:prstGeom prst="rect">
            <a:avLst/>
          </a:prstGeom>
          <a:noFill/>
        </p:spPr>
        <p:txBody>
          <a:bodyPr wrap="square" rtlCol="0">
            <a:spAutoFit/>
          </a:bodyPr>
          <a:lstStyle/>
          <a:p>
            <a:r>
              <a:rPr lang="fr-FR" sz="3600" b="1" dirty="0">
                <a:solidFill>
                  <a:srgbClr val="FF0000"/>
                </a:solidFill>
              </a:rPr>
              <a:t>* This </a:t>
            </a:r>
            <a:r>
              <a:rPr lang="fr-FR" sz="3600" b="1" dirty="0" err="1">
                <a:solidFill>
                  <a:srgbClr val="FF0000"/>
                </a:solidFill>
              </a:rPr>
              <a:t>work</a:t>
            </a:r>
            <a:r>
              <a:rPr lang="fr-FR" sz="3600" b="1" dirty="0">
                <a:solidFill>
                  <a:srgbClr val="FF0000"/>
                </a:solidFill>
              </a:rPr>
              <a:t> </a:t>
            </a:r>
            <a:r>
              <a:rPr lang="fr-FR" sz="3600" b="1" dirty="0" err="1">
                <a:solidFill>
                  <a:srgbClr val="FF0000"/>
                </a:solidFill>
              </a:rPr>
              <a:t>was</a:t>
            </a:r>
            <a:r>
              <a:rPr lang="fr-FR" sz="3600" b="1" dirty="0">
                <a:solidFill>
                  <a:srgbClr val="FF0000"/>
                </a:solidFill>
              </a:rPr>
              <a:t> </a:t>
            </a:r>
            <a:r>
              <a:rPr lang="fr-FR" sz="3600" b="1" dirty="0" err="1">
                <a:solidFill>
                  <a:srgbClr val="FF0000"/>
                </a:solidFill>
              </a:rPr>
              <a:t>submitted</a:t>
            </a:r>
            <a:r>
              <a:rPr lang="fr-FR" sz="3600" b="1" dirty="0">
                <a:solidFill>
                  <a:srgbClr val="FF0000"/>
                </a:solidFill>
              </a:rPr>
              <a:t> for publication in…</a:t>
            </a:r>
            <a:endParaRPr lang="fr-FR" dirty="0">
              <a:solidFill>
                <a:srgbClr val="FF0000"/>
              </a:solidFill>
            </a:endParaRPr>
          </a:p>
        </p:txBody>
      </p:sp>
      <p:sp>
        <p:nvSpPr>
          <p:cNvPr id="13" name="ZoneTexte 12"/>
          <p:cNvSpPr txBox="1"/>
          <p:nvPr/>
        </p:nvSpPr>
        <p:spPr>
          <a:xfrm>
            <a:off x="1059660" y="10128182"/>
            <a:ext cx="30242882" cy="5909310"/>
          </a:xfrm>
          <a:prstGeom prst="rect">
            <a:avLst/>
          </a:prstGeom>
          <a:noFill/>
          <a:ln w="76200">
            <a:noFill/>
          </a:ln>
        </p:spPr>
        <p:txBody>
          <a:bodyPr wrap="square" rtlCol="0">
            <a:spAutoFit/>
          </a:bodyPr>
          <a:lstStyle/>
          <a:p>
            <a:pPr algn="just"/>
            <a:r>
              <a:rPr lang="fr-FR" sz="5400" b="1" u="sng" dirty="0"/>
              <a:t>Methods</a:t>
            </a:r>
          </a:p>
          <a:p>
            <a:pPr marL="685800" indent="-685800" algn="just">
              <a:buFont typeface="Arial" panose="020B0604020202020204" pitchFamily="34" charset="0"/>
              <a:buChar char="•"/>
            </a:pPr>
            <a:r>
              <a:rPr lang="en-US" sz="5400" dirty="0"/>
              <a:t>Observational prospective study</a:t>
            </a:r>
          </a:p>
          <a:p>
            <a:pPr marL="685800" indent="-685800" algn="just">
              <a:buFont typeface="Arial" panose="020B0604020202020204" pitchFamily="34" charset="0"/>
              <a:buChar char="•"/>
            </a:pPr>
            <a:r>
              <a:rPr lang="en-US" sz="5400" dirty="0"/>
              <a:t>Three hemodialysis facilities in Europe (2 in Liège, Belgium and 1 in Marseille, France)</a:t>
            </a:r>
          </a:p>
          <a:p>
            <a:pPr marL="685800" indent="-685800" algn="just">
              <a:buFont typeface="Arial" panose="020B0604020202020204" pitchFamily="34" charset="0"/>
              <a:buChar char="•"/>
            </a:pPr>
            <a:r>
              <a:rPr lang="en-US" sz="5400" dirty="0"/>
              <a:t>Muscle strength measured with handgrip strength (HGS)</a:t>
            </a:r>
          </a:p>
          <a:p>
            <a:pPr marL="685800" indent="-685800" algn="just">
              <a:buFont typeface="Arial" panose="020B0604020202020204" pitchFamily="34" charset="0"/>
              <a:buChar char="•"/>
            </a:pPr>
            <a:r>
              <a:rPr lang="en-US" sz="5400" dirty="0"/>
              <a:t>Normal HGS values: &gt;20 kg for women and &gt;30 kg for men</a:t>
            </a:r>
          </a:p>
          <a:p>
            <a:pPr marL="685800" indent="-685800" algn="just">
              <a:buFont typeface="Arial" panose="020B0604020202020204" pitchFamily="34" charset="0"/>
              <a:buChar char="•"/>
            </a:pPr>
            <a:r>
              <a:rPr lang="en-US" sz="5400" dirty="0"/>
              <a:t>Plasma IGF-1 (IDS </a:t>
            </a:r>
            <a:r>
              <a:rPr lang="en-US" sz="5400" dirty="0" err="1"/>
              <a:t>Isys</a:t>
            </a:r>
            <a:r>
              <a:rPr lang="en-US" sz="5400" dirty="0"/>
              <a:t>) and myostatin (R&amp;D) concentrations measured before hemodialysis session </a:t>
            </a:r>
          </a:p>
          <a:p>
            <a:pPr marL="685800" indent="-685800" algn="just">
              <a:buFont typeface="Arial" panose="020B0604020202020204" pitchFamily="34" charset="0"/>
              <a:buChar char="•"/>
            </a:pPr>
            <a:r>
              <a:rPr lang="en-US" sz="5400" dirty="0"/>
              <a:t>One-year survival </a:t>
            </a:r>
          </a:p>
        </p:txBody>
      </p:sp>
      <p:grpSp>
        <p:nvGrpSpPr>
          <p:cNvPr id="17" name="Groupe 16">
            <a:extLst>
              <a:ext uri="{FF2B5EF4-FFF2-40B4-BE49-F238E27FC236}">
                <a16:creationId xmlns:a16="http://schemas.microsoft.com/office/drawing/2014/main" id="{5D07C687-DDF1-4802-9408-CB31748E1BB5}"/>
              </a:ext>
            </a:extLst>
          </p:cNvPr>
          <p:cNvGrpSpPr/>
          <p:nvPr/>
        </p:nvGrpSpPr>
        <p:grpSpPr>
          <a:xfrm>
            <a:off x="20658404" y="23463026"/>
            <a:ext cx="11219766" cy="7713588"/>
            <a:chOff x="19165454" y="31145862"/>
            <a:chExt cx="11219766" cy="7713588"/>
          </a:xfrm>
        </p:grpSpPr>
        <p:pic>
          <p:nvPicPr>
            <p:cNvPr id="8" name="Image 7">
              <a:extLst>
                <a:ext uri="{FF2B5EF4-FFF2-40B4-BE49-F238E27FC236}">
                  <a16:creationId xmlns:a16="http://schemas.microsoft.com/office/drawing/2014/main" id="{811A9D32-452C-4261-90DD-157D357A5C15}"/>
                </a:ext>
              </a:extLst>
            </p:cNvPr>
            <p:cNvPicPr>
              <a:picLocks noChangeAspect="1"/>
            </p:cNvPicPr>
            <p:nvPr/>
          </p:nvPicPr>
          <p:blipFill rotWithShape="1">
            <a:blip r:embed="rId4"/>
            <a:srcRect l="26375" t="19183" r="15744" b="8999"/>
            <a:stretch/>
          </p:blipFill>
          <p:spPr>
            <a:xfrm>
              <a:off x="19473383" y="31145862"/>
              <a:ext cx="10585176" cy="7387990"/>
            </a:xfrm>
            <a:prstGeom prst="rect">
              <a:avLst/>
            </a:prstGeom>
          </p:spPr>
        </p:pic>
        <p:sp>
          <p:nvSpPr>
            <p:cNvPr id="12" name="Rectangle 11">
              <a:extLst>
                <a:ext uri="{FF2B5EF4-FFF2-40B4-BE49-F238E27FC236}">
                  <a16:creationId xmlns:a16="http://schemas.microsoft.com/office/drawing/2014/main" id="{0533C693-6ED8-4168-98EC-26A49200B9A4}"/>
                </a:ext>
              </a:extLst>
            </p:cNvPr>
            <p:cNvSpPr/>
            <p:nvPr/>
          </p:nvSpPr>
          <p:spPr>
            <a:xfrm>
              <a:off x="19165454" y="38377414"/>
              <a:ext cx="11219766" cy="4820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19" name="Rectangle 18">
            <a:extLst>
              <a:ext uri="{FF2B5EF4-FFF2-40B4-BE49-F238E27FC236}">
                <a16:creationId xmlns:a16="http://schemas.microsoft.com/office/drawing/2014/main" id="{BDEDCCAD-1C9F-46A5-8337-06DADE50C6A0}"/>
              </a:ext>
            </a:extLst>
          </p:cNvPr>
          <p:cNvSpPr/>
          <p:nvPr/>
        </p:nvSpPr>
        <p:spPr>
          <a:xfrm>
            <a:off x="21168196" y="21748624"/>
            <a:ext cx="10975671" cy="1446550"/>
          </a:xfrm>
          <a:prstGeom prst="rect">
            <a:avLst/>
          </a:prstGeom>
        </p:spPr>
        <p:txBody>
          <a:bodyPr wrap="square">
            <a:spAutoFit/>
          </a:bodyPr>
          <a:lstStyle/>
          <a:p>
            <a:r>
              <a:rPr lang="en-US" sz="4400" b="1" dirty="0">
                <a:ea typeface="Calibri" panose="020F0502020204030204" pitchFamily="34" charset="0"/>
              </a:rPr>
              <a:t>Figure 1: Coefficient of correlation between Hand Grip Strength and myostatin </a:t>
            </a:r>
            <a:endParaRPr lang="fr-FR" sz="4400" dirty="0"/>
          </a:p>
        </p:txBody>
      </p:sp>
      <p:pic>
        <p:nvPicPr>
          <p:cNvPr id="20" name="Image 19">
            <a:extLst>
              <a:ext uri="{FF2B5EF4-FFF2-40B4-BE49-F238E27FC236}">
                <a16:creationId xmlns:a16="http://schemas.microsoft.com/office/drawing/2014/main" id="{0095B7FB-698F-4F70-A124-E4429EAC7687}"/>
              </a:ext>
            </a:extLst>
          </p:cNvPr>
          <p:cNvPicPr>
            <a:picLocks noChangeAspect="1"/>
          </p:cNvPicPr>
          <p:nvPr/>
        </p:nvPicPr>
        <p:blipFill rotWithShape="1">
          <a:blip r:embed="rId5"/>
          <a:srcRect l="36115" t="31675" r="25195" b="26645"/>
          <a:stretch/>
        </p:blipFill>
        <p:spPr>
          <a:xfrm>
            <a:off x="2413335" y="31176614"/>
            <a:ext cx="12994709" cy="7874451"/>
          </a:xfrm>
          <a:prstGeom prst="rect">
            <a:avLst/>
          </a:prstGeom>
          <a:ln>
            <a:solidFill>
              <a:schemeClr val="tx1"/>
            </a:solidFill>
          </a:ln>
        </p:spPr>
      </p:pic>
      <p:sp>
        <p:nvSpPr>
          <p:cNvPr id="21" name="Rectangle 20">
            <a:extLst>
              <a:ext uri="{FF2B5EF4-FFF2-40B4-BE49-F238E27FC236}">
                <a16:creationId xmlns:a16="http://schemas.microsoft.com/office/drawing/2014/main" id="{E6B4DF25-C2A1-4BA6-871B-9A50437EAFE0}"/>
              </a:ext>
            </a:extLst>
          </p:cNvPr>
          <p:cNvSpPr/>
          <p:nvPr/>
        </p:nvSpPr>
        <p:spPr>
          <a:xfrm>
            <a:off x="1172202" y="39113188"/>
            <a:ext cx="30054883" cy="769441"/>
          </a:xfrm>
          <a:prstGeom prst="rect">
            <a:avLst/>
          </a:prstGeom>
        </p:spPr>
        <p:txBody>
          <a:bodyPr wrap="square">
            <a:spAutoFit/>
          </a:bodyPr>
          <a:lstStyle/>
          <a:p>
            <a:r>
              <a:rPr lang="en-US" sz="4400" b="1" dirty="0">
                <a:ea typeface="Calibri" panose="020F0502020204030204" pitchFamily="34" charset="0"/>
              </a:rPr>
              <a:t>Figure 2: Roc curves for myostatin, IGF-1 and serum creatinine A. to detect a decreased HGS and B. to predict one-year mortality</a:t>
            </a:r>
            <a:endParaRPr lang="fr-FR" sz="4400" dirty="0"/>
          </a:p>
        </p:txBody>
      </p:sp>
      <p:sp>
        <p:nvSpPr>
          <p:cNvPr id="24" name="ZoneTexte 23">
            <a:extLst>
              <a:ext uri="{FF2B5EF4-FFF2-40B4-BE49-F238E27FC236}">
                <a16:creationId xmlns:a16="http://schemas.microsoft.com/office/drawing/2014/main" id="{26D874B2-1B4C-4628-A1F9-DF9509210FAB}"/>
              </a:ext>
            </a:extLst>
          </p:cNvPr>
          <p:cNvSpPr txBox="1"/>
          <p:nvPr/>
        </p:nvSpPr>
        <p:spPr>
          <a:xfrm>
            <a:off x="14236843" y="31402775"/>
            <a:ext cx="1224136" cy="1107996"/>
          </a:xfrm>
          <a:prstGeom prst="rect">
            <a:avLst/>
          </a:prstGeom>
          <a:noFill/>
        </p:spPr>
        <p:txBody>
          <a:bodyPr wrap="square" rtlCol="0">
            <a:spAutoFit/>
          </a:bodyPr>
          <a:lstStyle/>
          <a:p>
            <a:r>
              <a:rPr lang="fr-FR" sz="6600" b="1" dirty="0"/>
              <a:t>A.</a:t>
            </a:r>
          </a:p>
        </p:txBody>
      </p:sp>
      <p:sp>
        <p:nvSpPr>
          <p:cNvPr id="25" name="ZoneTexte 24">
            <a:extLst>
              <a:ext uri="{FF2B5EF4-FFF2-40B4-BE49-F238E27FC236}">
                <a16:creationId xmlns:a16="http://schemas.microsoft.com/office/drawing/2014/main" id="{BC036807-7946-4EFA-AE87-9FD5F1041E07}"/>
              </a:ext>
            </a:extLst>
          </p:cNvPr>
          <p:cNvSpPr txBox="1"/>
          <p:nvPr/>
        </p:nvSpPr>
        <p:spPr>
          <a:xfrm>
            <a:off x="29373885" y="31449014"/>
            <a:ext cx="1224136" cy="1107996"/>
          </a:xfrm>
          <a:prstGeom prst="rect">
            <a:avLst/>
          </a:prstGeom>
          <a:noFill/>
        </p:spPr>
        <p:txBody>
          <a:bodyPr wrap="square" rtlCol="0">
            <a:spAutoFit/>
          </a:bodyPr>
          <a:lstStyle/>
          <a:p>
            <a:r>
              <a:rPr lang="fr-FR" sz="6600" b="1" dirty="0"/>
              <a:t>B.</a:t>
            </a:r>
          </a:p>
        </p:txBody>
      </p:sp>
      <p:cxnSp>
        <p:nvCxnSpPr>
          <p:cNvPr id="23" name="Connecteur droit 22">
            <a:extLst>
              <a:ext uri="{FF2B5EF4-FFF2-40B4-BE49-F238E27FC236}">
                <a16:creationId xmlns:a16="http://schemas.microsoft.com/office/drawing/2014/main" id="{495258AB-9E5F-4D05-9CFB-48D215A5CF2E}"/>
              </a:ext>
            </a:extLst>
          </p:cNvPr>
          <p:cNvCxnSpPr/>
          <p:nvPr/>
        </p:nvCxnSpPr>
        <p:spPr>
          <a:xfrm>
            <a:off x="997874" y="10006262"/>
            <a:ext cx="30279975" cy="0"/>
          </a:xfrm>
          <a:prstGeom prst="line">
            <a:avLst/>
          </a:prstGeom>
          <a:ln w="1270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27" name="Connecteur droit 26">
            <a:extLst>
              <a:ext uri="{FF2B5EF4-FFF2-40B4-BE49-F238E27FC236}">
                <a16:creationId xmlns:a16="http://schemas.microsoft.com/office/drawing/2014/main" id="{5345FEA1-0A78-4A6D-B548-3FB42BB93B36}"/>
              </a:ext>
            </a:extLst>
          </p:cNvPr>
          <p:cNvCxnSpPr/>
          <p:nvPr/>
        </p:nvCxnSpPr>
        <p:spPr>
          <a:xfrm>
            <a:off x="947110" y="16360571"/>
            <a:ext cx="30279975" cy="0"/>
          </a:xfrm>
          <a:prstGeom prst="line">
            <a:avLst/>
          </a:prstGeom>
          <a:ln w="127000">
            <a:solidFill>
              <a:srgbClr val="0000FF"/>
            </a:solidFill>
          </a:ln>
        </p:spPr>
        <p:style>
          <a:lnRef idx="1">
            <a:schemeClr val="accent1"/>
          </a:lnRef>
          <a:fillRef idx="0">
            <a:schemeClr val="accent1"/>
          </a:fillRef>
          <a:effectRef idx="0">
            <a:schemeClr val="accent1"/>
          </a:effectRef>
          <a:fontRef idx="minor">
            <a:schemeClr val="tx1"/>
          </a:fontRef>
        </p:style>
      </p:cxnSp>
      <p:sp>
        <p:nvSpPr>
          <p:cNvPr id="28" name="ZoneTexte 27">
            <a:extLst>
              <a:ext uri="{FF2B5EF4-FFF2-40B4-BE49-F238E27FC236}">
                <a16:creationId xmlns:a16="http://schemas.microsoft.com/office/drawing/2014/main" id="{452E6ADA-D3C0-47A1-9981-7836F608BD34}"/>
              </a:ext>
            </a:extLst>
          </p:cNvPr>
          <p:cNvSpPr txBox="1"/>
          <p:nvPr/>
        </p:nvSpPr>
        <p:spPr>
          <a:xfrm>
            <a:off x="1172202" y="23597162"/>
            <a:ext cx="17929992" cy="8402300"/>
          </a:xfrm>
          <a:prstGeom prst="rect">
            <a:avLst/>
          </a:prstGeom>
          <a:noFill/>
          <a:ln w="76200">
            <a:noFill/>
          </a:ln>
        </p:spPr>
        <p:txBody>
          <a:bodyPr wrap="square" rtlCol="0">
            <a:spAutoFit/>
          </a:bodyPr>
          <a:lstStyle/>
          <a:p>
            <a:pPr algn="just"/>
            <a:r>
              <a:rPr lang="en-US" sz="5400" dirty="0"/>
              <a:t>ROC curve AUC analysis showed that Myostatin and IGF-1 predict low HGS and one-year mortality at least as well as creatinine (</a:t>
            </a:r>
            <a:r>
              <a:rPr lang="en-US" sz="5400" dirty="0">
                <a:solidFill>
                  <a:schemeClr val="accent1"/>
                </a:solidFill>
              </a:rPr>
              <a:t>Figure 2</a:t>
            </a:r>
            <a:r>
              <a:rPr lang="en-US" sz="5400" dirty="0"/>
              <a:t>).</a:t>
            </a:r>
          </a:p>
          <a:p>
            <a:pPr algn="just"/>
            <a:r>
              <a:rPr lang="en-US" sz="5400" dirty="0"/>
              <a:t>In a cox proportional hazard multivariable model combining myostatin, IGF-1, serum creatinine, age, gender, albumin, CRP, and percentage of patients treated by hemodiafiltration, only myostatin (HR=1.49, 95%CI 1.03-2.15), p=0.0356 and IGF-1 (HR=1.11, 95%CI 1.01-1.21), p=0.0250 were associated with one-year mortality. </a:t>
            </a:r>
          </a:p>
          <a:p>
            <a:pPr algn="just"/>
            <a:endParaRPr lang="fr-FR" sz="5400" b="1" u="sng" dirty="0"/>
          </a:p>
        </p:txBody>
      </p:sp>
      <p:sp>
        <p:nvSpPr>
          <p:cNvPr id="29" name="ZoneTexte 28">
            <a:extLst>
              <a:ext uri="{FF2B5EF4-FFF2-40B4-BE49-F238E27FC236}">
                <a16:creationId xmlns:a16="http://schemas.microsoft.com/office/drawing/2014/main" id="{FEBB4E61-4E66-4C54-AE21-08A65D4CB877}"/>
              </a:ext>
            </a:extLst>
          </p:cNvPr>
          <p:cNvSpPr txBox="1"/>
          <p:nvPr/>
        </p:nvSpPr>
        <p:spPr>
          <a:xfrm>
            <a:off x="1059660" y="21546825"/>
            <a:ext cx="19033932" cy="2585323"/>
          </a:xfrm>
          <a:prstGeom prst="rect">
            <a:avLst/>
          </a:prstGeom>
          <a:noFill/>
          <a:ln w="76200">
            <a:noFill/>
          </a:ln>
        </p:spPr>
        <p:txBody>
          <a:bodyPr wrap="square" rtlCol="0">
            <a:spAutoFit/>
          </a:bodyPr>
          <a:lstStyle/>
          <a:p>
            <a:pPr algn="just"/>
            <a:r>
              <a:rPr lang="en-US" sz="5400" dirty="0"/>
              <a:t>Myostatin and IGF-1 were correlated with HGS (</a:t>
            </a:r>
            <a:r>
              <a:rPr lang="pl-PL" sz="5400" dirty="0"/>
              <a:t>r=0.37 </a:t>
            </a:r>
            <a:r>
              <a:rPr lang="fr-FR" sz="5400" dirty="0"/>
              <a:t>9</a:t>
            </a:r>
            <a:r>
              <a:rPr lang="pl-PL" sz="5400" dirty="0"/>
              <a:t>5%CI 0.25</a:t>
            </a:r>
            <a:r>
              <a:rPr lang="fr-FR" sz="5400" dirty="0"/>
              <a:t>-</a:t>
            </a:r>
            <a:r>
              <a:rPr lang="pl-PL" sz="5400" dirty="0"/>
              <a:t>0.48</a:t>
            </a:r>
            <a:r>
              <a:rPr lang="fr-FR" sz="5400" dirty="0"/>
              <a:t>;</a:t>
            </a:r>
            <a:r>
              <a:rPr lang="pl-PL" sz="5400" dirty="0"/>
              <a:t> p&lt;0.0001 </a:t>
            </a:r>
            <a:r>
              <a:rPr lang="en-US" sz="5400" dirty="0"/>
              <a:t>and </a:t>
            </a:r>
            <a:r>
              <a:rPr lang="pl-PL" sz="5400" dirty="0"/>
              <a:t>r=0.46 95%CI 0.35</a:t>
            </a:r>
            <a:r>
              <a:rPr lang="fr-FR" sz="5400" dirty="0"/>
              <a:t>-</a:t>
            </a:r>
            <a:r>
              <a:rPr lang="pl-PL" sz="5400" dirty="0"/>
              <a:t>0.57</a:t>
            </a:r>
            <a:r>
              <a:rPr lang="fr-FR" sz="5400" dirty="0"/>
              <a:t>;</a:t>
            </a:r>
            <a:r>
              <a:rPr lang="pl-PL" sz="5400" dirty="0"/>
              <a:t> p&lt;0.0001)</a:t>
            </a:r>
            <a:r>
              <a:rPr lang="en-US" sz="5400" dirty="0"/>
              <a:t>, </a:t>
            </a:r>
            <a:r>
              <a:rPr lang="en-US" sz="5400" dirty="0">
                <a:solidFill>
                  <a:schemeClr val="accent1"/>
                </a:solidFill>
              </a:rPr>
              <a:t>Figure 1</a:t>
            </a:r>
            <a:r>
              <a:rPr lang="en-US" sz="5400" dirty="0"/>
              <a:t>). </a:t>
            </a:r>
          </a:p>
          <a:p>
            <a:pPr algn="just"/>
            <a:endParaRPr lang="fr-FR" sz="5400" b="1" u="sng"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585</TotalTime>
  <Words>436</Words>
  <Application>Microsoft Office PowerPoint</Application>
  <PresentationFormat>Personnalisé</PresentationFormat>
  <Paragraphs>30</Paragraphs>
  <Slides>1</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vt:i4>
      </vt:variant>
    </vt:vector>
  </HeadingPairs>
  <TitlesOfParts>
    <vt:vector size="4" baseType="lpstr">
      <vt:lpstr>Arial</vt:lpstr>
      <vt:lpstr>Calibri</vt:lpstr>
      <vt:lpstr>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sbataille</dc:creator>
  <cp:lastModifiedBy>PDelanaye</cp:lastModifiedBy>
  <cp:revision>62</cp:revision>
  <cp:lastPrinted>2015-09-09T13:46:43Z</cp:lastPrinted>
  <dcterms:created xsi:type="dcterms:W3CDTF">2014-06-23T15:57:35Z</dcterms:created>
  <dcterms:modified xsi:type="dcterms:W3CDTF">2018-04-30T12:06:55Z</dcterms:modified>
</cp:coreProperties>
</file>