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0" r:id="rId6"/>
    <p:sldId id="259" r:id="rId7"/>
    <p:sldId id="260" r:id="rId8"/>
    <p:sldId id="262" r:id="rId9"/>
    <p:sldId id="273" r:id="rId10"/>
    <p:sldId id="274" r:id="rId11"/>
    <p:sldId id="275" r:id="rId12"/>
    <p:sldId id="27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73A7-5301-4383-A01B-B26B50FD1D29}" type="datetimeFigureOut">
              <a:rPr lang="fr-BE" smtClean="0"/>
              <a:t>16-05-18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BFBF-83C7-4FAE-8793-36B6C02D2B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597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73A7-5301-4383-A01B-B26B50FD1D29}" type="datetimeFigureOut">
              <a:rPr lang="fr-BE" smtClean="0"/>
              <a:t>16-05-18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BFBF-83C7-4FAE-8793-36B6C02D2B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577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73A7-5301-4383-A01B-B26B50FD1D29}" type="datetimeFigureOut">
              <a:rPr lang="fr-BE" smtClean="0"/>
              <a:t>16-05-18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BFBF-83C7-4FAE-8793-36B6C02D2B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596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73A7-5301-4383-A01B-B26B50FD1D29}" type="datetimeFigureOut">
              <a:rPr lang="fr-BE" smtClean="0"/>
              <a:t>16-05-18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BFBF-83C7-4FAE-8793-36B6C02D2B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079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73A7-5301-4383-A01B-B26B50FD1D29}" type="datetimeFigureOut">
              <a:rPr lang="fr-BE" smtClean="0"/>
              <a:t>16-05-18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BFBF-83C7-4FAE-8793-36B6C02D2B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306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73A7-5301-4383-A01B-B26B50FD1D29}" type="datetimeFigureOut">
              <a:rPr lang="fr-BE" smtClean="0"/>
              <a:t>16-05-18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BFBF-83C7-4FAE-8793-36B6C02D2B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214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73A7-5301-4383-A01B-B26B50FD1D29}" type="datetimeFigureOut">
              <a:rPr lang="fr-BE" smtClean="0"/>
              <a:t>16-05-18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BFBF-83C7-4FAE-8793-36B6C02D2B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49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73A7-5301-4383-A01B-B26B50FD1D29}" type="datetimeFigureOut">
              <a:rPr lang="fr-BE" smtClean="0"/>
              <a:t>16-05-18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BFBF-83C7-4FAE-8793-36B6C02D2B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368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73A7-5301-4383-A01B-B26B50FD1D29}" type="datetimeFigureOut">
              <a:rPr lang="fr-BE" smtClean="0"/>
              <a:t>16-05-18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BFBF-83C7-4FAE-8793-36B6C02D2B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925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73A7-5301-4383-A01B-B26B50FD1D29}" type="datetimeFigureOut">
              <a:rPr lang="fr-BE" smtClean="0"/>
              <a:t>16-05-18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BFBF-83C7-4FAE-8793-36B6C02D2B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621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73A7-5301-4383-A01B-B26B50FD1D29}" type="datetimeFigureOut">
              <a:rPr lang="fr-BE" smtClean="0"/>
              <a:t>16-05-18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BFBF-83C7-4FAE-8793-36B6C02D2B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020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73A7-5301-4383-A01B-B26B50FD1D29}" type="datetimeFigureOut">
              <a:rPr lang="fr-BE" smtClean="0"/>
              <a:t>16-05-18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BFBF-83C7-4FAE-8793-36B6C02D2B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539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41514"/>
            <a:ext cx="12039600" cy="2646035"/>
          </a:xfrm>
        </p:spPr>
        <p:txBody>
          <a:bodyPr>
            <a:normAutofit/>
          </a:bodyPr>
          <a:lstStyle/>
          <a:p>
            <a:r>
              <a:rPr lang="en-US" sz="4400" dirty="0"/>
              <a:t>Reinforcement learning: a generic tool for solving  sequential decision-making problems for electrical systems</a:t>
            </a:r>
            <a:endParaRPr lang="fr-BE" sz="4400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4347888" y="4948462"/>
            <a:ext cx="3453043" cy="643468"/>
          </a:xfrm>
        </p:spPr>
        <p:txBody>
          <a:bodyPr>
            <a:normAutofit fontScale="92500"/>
          </a:bodyPr>
          <a:lstStyle/>
          <a:p>
            <a:r>
              <a:rPr lang="en-GB" sz="3200" dirty="0"/>
              <a:t>Prof. Damien ERNST</a:t>
            </a:r>
          </a:p>
          <a:p>
            <a:endParaRPr lang="en-GB" sz="3200" dirty="0"/>
          </a:p>
        </p:txBody>
      </p:sp>
      <p:pic>
        <p:nvPicPr>
          <p:cNvPr id="7" name="Picture 2" descr="Résultat de recherche d'images pour &quot;logo universite de Lièg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24" y="5591930"/>
            <a:ext cx="2321773" cy="112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-452" t="-1518" r="51783" b="1518"/>
          <a:stretch/>
        </p:blipFill>
        <p:spPr>
          <a:xfrm>
            <a:off x="5247094" y="2776328"/>
            <a:ext cx="1654629" cy="14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49" y="1262743"/>
            <a:ext cx="8127923" cy="471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8" y="669310"/>
            <a:ext cx="4838700" cy="40005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722237" y="-786275"/>
            <a:ext cx="107696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dirty="0" err="1" smtClean="0"/>
              <a:t>Reinforcement</a:t>
            </a:r>
            <a:r>
              <a:rPr lang="fr-BE" sz="3600" dirty="0" smtClean="0"/>
              <a:t> </a:t>
            </a:r>
            <a:r>
              <a:rPr lang="fr-BE" sz="3600" dirty="0" err="1" smtClean="0"/>
              <a:t>learning</a:t>
            </a:r>
            <a:r>
              <a:rPr lang="fr-BE" sz="3600" dirty="0" smtClean="0"/>
              <a:t> for trading in the </a:t>
            </a:r>
            <a:r>
              <a:rPr lang="fr-BE" sz="3600" dirty="0" err="1" smtClean="0"/>
              <a:t>intraday</a:t>
            </a:r>
            <a:r>
              <a:rPr lang="fr-BE" sz="3600" dirty="0" smtClean="0"/>
              <a:t> </a:t>
            </a:r>
            <a:r>
              <a:rPr lang="fr-BE" sz="3600" dirty="0" err="1" smtClean="0"/>
              <a:t>market</a:t>
            </a:r>
            <a:endParaRPr lang="fr-BE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757" y="4746011"/>
            <a:ext cx="2135641" cy="14803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6396335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More:</a:t>
            </a:r>
            <a:r>
              <a:rPr lang="en-US" sz="1200" dirty="0"/>
              <a:t>  “Intra-day Bidding Strategies for Storage </a:t>
            </a:r>
            <a:r>
              <a:rPr lang="en-US" sz="1200" dirty="0" smtClean="0"/>
              <a:t>Devices Using </a:t>
            </a:r>
            <a:r>
              <a:rPr lang="en-US" sz="1200" dirty="0"/>
              <a:t>Deep </a:t>
            </a:r>
            <a:r>
              <a:rPr lang="en-US" sz="1200" dirty="0" smtClean="0"/>
              <a:t>Reinforcement”. I. </a:t>
            </a:r>
            <a:r>
              <a:rPr lang="en-US" sz="1200" dirty="0" err="1" smtClean="0"/>
              <a:t>Boukas</a:t>
            </a:r>
            <a:r>
              <a:rPr lang="en-US" sz="1200" dirty="0" smtClean="0"/>
              <a:t>, D. </a:t>
            </a:r>
            <a:r>
              <a:rPr lang="en-US" sz="1200" dirty="0"/>
              <a:t>Ernst, </a:t>
            </a:r>
            <a:r>
              <a:rPr lang="en-US" sz="1200" dirty="0" smtClean="0"/>
              <a:t>A. </a:t>
            </a:r>
            <a:r>
              <a:rPr lang="en-US" sz="1200" dirty="0" err="1" smtClean="0"/>
              <a:t>Papavasiliou</a:t>
            </a:r>
            <a:r>
              <a:rPr lang="en-US" sz="1200" dirty="0" smtClean="0"/>
              <a:t>, and B. </a:t>
            </a:r>
            <a:r>
              <a:rPr lang="en-US" sz="1200" dirty="0" err="1" smtClean="0"/>
              <a:t>Cornélusse</a:t>
            </a:r>
            <a:r>
              <a:rPr lang="en-US" sz="1200" dirty="0" smtClean="0"/>
              <a:t>. Proceedings of the </a:t>
            </a:r>
            <a:r>
              <a:rPr lang="en-US" sz="1200" dirty="0"/>
              <a:t>2018 15th International Conference on the European Energy Market (EEM</a:t>
            </a:r>
            <a:r>
              <a:rPr lang="en-US" sz="1200" dirty="0" smtClean="0"/>
              <a:t>).</a:t>
            </a:r>
            <a:endParaRPr lang="en-US" sz="12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498771" y="1601325"/>
            <a:ext cx="4209661" cy="306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 err="1" smtClean="0"/>
              <a:t>Complex</a:t>
            </a:r>
            <a:r>
              <a:rPr lang="fr-BE" sz="2800" dirty="0" smtClean="0"/>
              <a:t> </a:t>
            </a:r>
            <a:r>
              <a:rPr lang="fr-BE" sz="2800" dirty="0" err="1" smtClean="0"/>
              <a:t>problem</a:t>
            </a:r>
            <a:r>
              <a:rPr lang="fr-BE" sz="28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 err="1" smtClean="0"/>
              <a:t>Adversarial</a:t>
            </a:r>
            <a:r>
              <a:rPr lang="fr-BE" sz="2800" dirty="0" smtClean="0"/>
              <a:t> </a:t>
            </a:r>
            <a:r>
              <a:rPr lang="fr-BE" sz="2800" dirty="0" err="1" smtClean="0"/>
              <a:t>environment</a:t>
            </a:r>
            <a:endParaRPr lang="fr-B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 err="1" smtClean="0"/>
              <a:t>Highly</a:t>
            </a:r>
            <a:r>
              <a:rPr lang="fr-BE" sz="2800" dirty="0" smtClean="0"/>
              <a:t> </a:t>
            </a:r>
            <a:r>
              <a:rPr lang="fr-BE" sz="2800" dirty="0" err="1" smtClean="0"/>
              <a:t>dimensional</a:t>
            </a:r>
            <a:endParaRPr lang="fr-B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 err="1" smtClean="0"/>
              <a:t>Partially</a:t>
            </a:r>
            <a:r>
              <a:rPr lang="fr-BE" sz="2800" dirty="0" smtClean="0"/>
              <a:t> observable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BE" sz="2800" dirty="0"/>
          </a:p>
          <a:p>
            <a:endParaRPr lang="fr-BE" sz="2800" dirty="0" smtClean="0"/>
          </a:p>
          <a:p>
            <a:r>
              <a:rPr lang="fr-BE" sz="2800" dirty="0" smtClean="0"/>
              <a:t>Best </a:t>
            </a:r>
            <a:r>
              <a:rPr lang="fr-BE" sz="2800" dirty="0" err="1" smtClean="0"/>
              <a:t>results</a:t>
            </a:r>
            <a:r>
              <a:rPr lang="fr-BE" sz="2800" dirty="0" smtClean="0"/>
              <a:t> </a:t>
            </a:r>
            <a:r>
              <a:rPr lang="fr-BE" sz="2800" dirty="0" err="1" smtClean="0"/>
              <a:t>obtained</a:t>
            </a:r>
            <a:r>
              <a:rPr lang="fr-BE" sz="2800" dirty="0" smtClean="0"/>
              <a:t> </a:t>
            </a:r>
            <a:r>
              <a:rPr lang="fr-BE" sz="2800" dirty="0" err="1" smtClean="0"/>
              <a:t>with</a:t>
            </a:r>
            <a:r>
              <a:rPr lang="fr-BE" sz="2800" dirty="0" smtClean="0"/>
              <a:t> optimisation </a:t>
            </a:r>
          </a:p>
          <a:p>
            <a:r>
              <a:rPr lang="fr-BE" sz="2800" dirty="0" smtClean="0"/>
              <a:t>of </a:t>
            </a:r>
            <a:r>
              <a:rPr lang="fr-BE" sz="2800" dirty="0" err="1" smtClean="0"/>
              <a:t>strategies</a:t>
            </a:r>
            <a:r>
              <a:rPr lang="fr-BE" sz="2800" dirty="0" smtClean="0"/>
              <a:t> </a:t>
            </a:r>
            <a:r>
              <a:rPr lang="fr-BE" sz="2800" dirty="0" err="1" smtClean="0"/>
              <a:t>based</a:t>
            </a:r>
            <a:r>
              <a:rPr lang="fr-BE" sz="2800" dirty="0" smtClean="0"/>
              <a:t> on </a:t>
            </a:r>
            <a:r>
              <a:rPr lang="fr-BE" sz="2800" dirty="0" err="1" smtClean="0"/>
              <a:t>past</a:t>
            </a:r>
            <a:r>
              <a:rPr lang="fr-BE" sz="2800" dirty="0" smtClean="0"/>
              <a:t> data </a:t>
            </a:r>
            <a:r>
              <a:rPr lang="fr-BE" sz="2800" dirty="0" err="1" smtClean="0"/>
              <a:t>together</a:t>
            </a:r>
            <a:r>
              <a:rPr lang="fr-BE" sz="2800" dirty="0" smtClean="0"/>
              <a:t> </a:t>
            </a:r>
            <a:r>
              <a:rPr lang="fr-BE" sz="2800" dirty="0" err="1" smtClean="0"/>
              <a:t>with</a:t>
            </a:r>
            <a:r>
              <a:rPr lang="fr-BE" sz="2800" dirty="0" smtClean="0"/>
              <a:t> </a:t>
            </a:r>
            <a:r>
              <a:rPr lang="fr-BE" sz="2800" dirty="0" err="1" smtClean="0"/>
              <a:t>supervised</a:t>
            </a:r>
            <a:r>
              <a:rPr lang="fr-BE" sz="2800" dirty="0" smtClean="0"/>
              <a:t> </a:t>
            </a:r>
            <a:r>
              <a:rPr lang="fr-BE" sz="2800" dirty="0" err="1" smtClean="0"/>
              <a:t>learning</a:t>
            </a:r>
            <a:r>
              <a:rPr lang="fr-BE" sz="2800" dirty="0" smtClean="0"/>
              <a:t> to </a:t>
            </a:r>
            <a:r>
              <a:rPr lang="fr-BE" sz="2800" dirty="0" err="1" smtClean="0"/>
              <a:t>learn</a:t>
            </a:r>
            <a:r>
              <a:rPr lang="fr-BE" sz="2800" dirty="0" smtClean="0"/>
              <a:t> </a:t>
            </a:r>
            <a:r>
              <a:rPr lang="fr-BE" sz="2800" dirty="0" err="1" smtClean="0"/>
              <a:t>from</a:t>
            </a:r>
            <a:r>
              <a:rPr lang="fr-BE" sz="2800" dirty="0" smtClean="0"/>
              <a:t> the </a:t>
            </a:r>
            <a:r>
              <a:rPr lang="fr-BE" sz="2800" dirty="0" err="1" smtClean="0"/>
              <a:t>optimised</a:t>
            </a:r>
            <a:r>
              <a:rPr lang="fr-BE" sz="2800" dirty="0" smtClean="0"/>
              <a:t> </a:t>
            </a:r>
          </a:p>
          <a:p>
            <a:r>
              <a:rPr lang="fr-BE" sz="2800" dirty="0" err="1" smtClean="0"/>
              <a:t>strategies</a:t>
            </a:r>
            <a:r>
              <a:rPr lang="fr-BE" sz="2800" dirty="0" smtClean="0"/>
              <a:t> (</a:t>
            </a:r>
            <a:r>
              <a:rPr lang="fr-BE" sz="2800" dirty="0" smtClean="0"/>
              <a:t>imitative-</a:t>
            </a:r>
            <a:r>
              <a:rPr lang="fr-BE" sz="2800" dirty="0" err="1" smtClean="0"/>
              <a:t>learning</a:t>
            </a:r>
            <a:r>
              <a:rPr lang="fr-BE" sz="2800" dirty="0" smtClean="0"/>
              <a:t> </a:t>
            </a:r>
            <a:r>
              <a:rPr lang="fr-BE" sz="2800" dirty="0" smtClean="0"/>
              <a:t>type of </a:t>
            </a:r>
            <a:r>
              <a:rPr lang="fr-BE" sz="2800" dirty="0" err="1" smtClean="0"/>
              <a:t>approach</a:t>
            </a:r>
            <a:r>
              <a:rPr lang="fr-BE" sz="2800" dirty="0" smtClean="0"/>
              <a:t>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BE" sz="3600" dirty="0" smtClean="0"/>
          </a:p>
          <a:p>
            <a:endParaRPr lang="fr-BE" sz="36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946967" y="1828911"/>
            <a:ext cx="7164598" cy="2217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312520" marR="0" indent="-312520" algn="l" defTabSz="410740" eaLnBrk="1" latinLnBrk="0" hangingPunct="1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Eurostile"/>
              </a:defRPr>
            </a:lvl1pPr>
            <a:lvl2pPr marL="625040" marR="0" indent="-312520" algn="l" defTabSz="410740" eaLnBrk="1" latinLnBrk="0" hangingPunct="1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Tx/>
              <a:buSzPct val="50000"/>
              <a:buFontTx/>
              <a:buChar char="✦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Eurostile"/>
              </a:defRPr>
            </a:lvl2pPr>
            <a:lvl3pPr marL="937561" marR="0" indent="-312520" algn="l" defTabSz="410740" eaLnBrk="1" latinLnBrk="0" hangingPunct="1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Eurostile"/>
              </a:defRPr>
            </a:lvl3pPr>
            <a:lvl4pPr marL="1250081" marR="0" indent="-312520" algn="l" defTabSz="410740" eaLnBrk="1" latinLnBrk="0" hangingPunct="1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Eurostile"/>
              </a:defRPr>
            </a:lvl4pPr>
            <a:lvl5pPr marL="1562601" marR="0" indent="-312520" algn="l" defTabSz="410740" eaLnBrk="1" latinLnBrk="0" hangingPunct="1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Eurostile"/>
              </a:defRPr>
            </a:lvl5pPr>
            <a:lvl6pPr marL="1875121" marR="0" indent="-312520" algn="l" defTabSz="410740" eaLnBrk="1" latinLnBrk="0" hangingPunct="1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Eurostile"/>
              </a:defRPr>
            </a:lvl6pPr>
            <a:lvl7pPr marL="2187641" marR="0" indent="-312520" algn="l" defTabSz="410740" eaLnBrk="1" latinLnBrk="0" hangingPunct="1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Eurostile"/>
              </a:defRPr>
            </a:lvl7pPr>
            <a:lvl8pPr marL="2500161" marR="0" indent="-312520" algn="l" defTabSz="410740" eaLnBrk="1" latinLnBrk="0" hangingPunct="1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Eurostile"/>
              </a:defRPr>
            </a:lvl8pPr>
            <a:lvl9pPr marL="2812682" marR="0" indent="-312520" algn="l" defTabSz="410740" eaLnBrk="1" latinLnBrk="0" hangingPunct="1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Eurostile"/>
              </a:defRPr>
            </a:lvl9pPr>
          </a:lstStyle>
          <a:p>
            <a:pPr>
              <a:spcBef>
                <a:spcPts val="600"/>
              </a:spcBef>
            </a:pPr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0430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28" y="0"/>
            <a:ext cx="10583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039"/>
            <a:ext cx="12192000" cy="62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6210" y="5339131"/>
            <a:ext cx="3052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/>
              <a:t>Agent </a:t>
            </a:r>
            <a:endParaRPr lang="fr-BE" sz="4000" dirty="0"/>
          </a:p>
        </p:txBody>
      </p:sp>
      <p:sp>
        <p:nvSpPr>
          <p:cNvPr id="7" name="Rectangle 6"/>
          <p:cNvSpPr/>
          <p:nvPr/>
        </p:nvSpPr>
        <p:spPr>
          <a:xfrm>
            <a:off x="4554210" y="2093575"/>
            <a:ext cx="3052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err="1" smtClean="0"/>
              <a:t>Environment</a:t>
            </a:r>
            <a:endParaRPr lang="fr-BE" sz="4000" dirty="0"/>
          </a:p>
        </p:txBody>
      </p:sp>
      <p:sp>
        <p:nvSpPr>
          <p:cNvPr id="11" name="Flèche courbée vers la droite 10"/>
          <p:cNvSpPr/>
          <p:nvPr/>
        </p:nvSpPr>
        <p:spPr>
          <a:xfrm>
            <a:off x="3471880" y="2428880"/>
            <a:ext cx="939462" cy="3386137"/>
          </a:xfrm>
          <a:prstGeom prst="curvedRightArrow">
            <a:avLst>
              <a:gd name="adj1" fmla="val 6169"/>
              <a:gd name="adj2" fmla="val 20478"/>
              <a:gd name="adj3" fmla="val 21911"/>
            </a:avLst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3508" y="3593242"/>
            <a:ext cx="30522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</a:t>
            </a:r>
            <a:r>
              <a:rPr lang="en-GB" sz="2800" dirty="0" smtClean="0"/>
              <a:t>tate</a:t>
            </a:r>
          </a:p>
          <a:p>
            <a:r>
              <a:rPr lang="en-GB" sz="2800" dirty="0" smtClean="0"/>
              <a:t>reward </a:t>
            </a:r>
            <a:endParaRPr lang="fr-BE" sz="2800" dirty="0"/>
          </a:p>
        </p:txBody>
      </p:sp>
      <p:sp>
        <p:nvSpPr>
          <p:cNvPr id="16" name="Flèche courbée vers la droite 15"/>
          <p:cNvSpPr/>
          <p:nvPr/>
        </p:nvSpPr>
        <p:spPr>
          <a:xfrm rot="10800000">
            <a:off x="7571835" y="2377226"/>
            <a:ext cx="939462" cy="3386137"/>
          </a:xfrm>
          <a:prstGeom prst="curvedRightArrow">
            <a:avLst>
              <a:gd name="adj1" fmla="val 6169"/>
              <a:gd name="adj2" fmla="val 20478"/>
              <a:gd name="adj3" fmla="val 21911"/>
            </a:avLst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20205" y="3808684"/>
            <a:ext cx="3052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action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715751" y="4331904"/>
            <a:ext cx="497698" cy="440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87018" y="4704129"/>
            <a:ext cx="3052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n</a:t>
            </a:r>
            <a:r>
              <a:rPr lang="en-GB" sz="2400" dirty="0" smtClean="0">
                <a:solidFill>
                  <a:srgbClr val="FF0000"/>
                </a:solidFill>
              </a:rPr>
              <a:t>umerical value</a:t>
            </a: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22" name="Titre 1"/>
          <p:cNvSpPr>
            <a:spLocks noGrp="1"/>
          </p:cNvSpPr>
          <p:nvPr>
            <p:ph type="ctrTitle"/>
          </p:nvPr>
        </p:nvSpPr>
        <p:spPr>
          <a:xfrm>
            <a:off x="515407" y="-1232588"/>
            <a:ext cx="10769600" cy="2387600"/>
          </a:xfrm>
        </p:spPr>
        <p:txBody>
          <a:bodyPr>
            <a:normAutofit/>
          </a:bodyPr>
          <a:lstStyle/>
          <a:p>
            <a:r>
              <a:rPr lang="fr-BE" sz="4400" dirty="0" err="1" smtClean="0"/>
              <a:t>Reinforcement</a:t>
            </a:r>
            <a:r>
              <a:rPr lang="fr-BE" sz="4400" dirty="0" smtClean="0"/>
              <a:t> </a:t>
            </a:r>
            <a:r>
              <a:rPr lang="fr-BE" sz="4400" dirty="0" err="1" smtClean="0"/>
              <a:t>learning</a:t>
            </a:r>
            <a:r>
              <a:rPr lang="fr-BE" sz="4400" dirty="0" smtClean="0"/>
              <a:t> agent</a:t>
            </a:r>
            <a:endParaRPr lang="fr-BE" sz="4400" dirty="0"/>
          </a:p>
        </p:txBody>
      </p:sp>
    </p:spTree>
    <p:extLst>
      <p:ext uri="{BB962C8B-B14F-4D97-AF65-F5344CB8AC3E}">
        <p14:creationId xmlns:p14="http://schemas.microsoft.com/office/powerpoint/2010/main" val="32125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78863" y="5399518"/>
            <a:ext cx="3052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The battery</a:t>
            </a:r>
          </a:p>
          <a:p>
            <a:r>
              <a:rPr lang="en-GB" sz="2400" dirty="0" smtClean="0"/>
              <a:t>controller </a:t>
            </a:r>
            <a:endParaRPr lang="fr-BE" sz="2400" dirty="0"/>
          </a:p>
        </p:txBody>
      </p:sp>
      <p:sp>
        <p:nvSpPr>
          <p:cNvPr id="7" name="Flèche courbée vers la droite 6"/>
          <p:cNvSpPr/>
          <p:nvPr/>
        </p:nvSpPr>
        <p:spPr>
          <a:xfrm>
            <a:off x="3471880" y="2428880"/>
            <a:ext cx="939462" cy="3386137"/>
          </a:xfrm>
          <a:prstGeom prst="curvedRightArrow">
            <a:avLst>
              <a:gd name="adj1" fmla="val 6169"/>
              <a:gd name="adj2" fmla="val 20478"/>
              <a:gd name="adj3" fmla="val 21911"/>
            </a:avLst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774" y="2863252"/>
            <a:ext cx="30522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State</a:t>
            </a:r>
            <a:r>
              <a:rPr lang="en-GB" sz="2400" dirty="0" smtClean="0"/>
              <a:t>: (</a:t>
            </a:r>
            <a:r>
              <a:rPr lang="en-GB" sz="2400" dirty="0" err="1" smtClean="0"/>
              <a:t>i</a:t>
            </a:r>
            <a:r>
              <a:rPr lang="en-GB" sz="2400" dirty="0" smtClean="0"/>
              <a:t>) the battery level (ii)</a:t>
            </a:r>
          </a:p>
          <a:p>
            <a:r>
              <a:rPr lang="en-GB" sz="2400" i="1" dirty="0" smtClean="0"/>
              <a:t>Everything you know about the market </a:t>
            </a:r>
          </a:p>
          <a:p>
            <a:r>
              <a:rPr lang="en-GB" sz="2400" b="1" dirty="0" smtClean="0"/>
              <a:t>Reward:</a:t>
            </a:r>
            <a:r>
              <a:rPr lang="en-GB" sz="2400" dirty="0" smtClean="0"/>
              <a:t> The money you make during the market period. </a:t>
            </a:r>
            <a:endParaRPr lang="fr-BE" sz="2400" dirty="0"/>
          </a:p>
        </p:txBody>
      </p:sp>
      <p:sp>
        <p:nvSpPr>
          <p:cNvPr id="9" name="Flèche courbée vers la droite 8"/>
          <p:cNvSpPr/>
          <p:nvPr/>
        </p:nvSpPr>
        <p:spPr>
          <a:xfrm rot="10800000">
            <a:off x="7571835" y="2377226"/>
            <a:ext cx="939462" cy="3386137"/>
          </a:xfrm>
          <a:prstGeom prst="curvedRightArrow">
            <a:avLst>
              <a:gd name="adj1" fmla="val 6169"/>
              <a:gd name="adj2" fmla="val 20478"/>
              <a:gd name="adj3" fmla="val 21911"/>
            </a:avLst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19571" y="3593240"/>
            <a:ext cx="3052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The battery setting</a:t>
            </a:r>
            <a:endParaRPr lang="fr-BE" sz="2400" dirty="0"/>
          </a:p>
          <a:p>
            <a:r>
              <a:rPr lang="fr-BE" sz="2400" dirty="0" smtClean="0"/>
              <a:t>for the </a:t>
            </a:r>
            <a:r>
              <a:rPr lang="fr-BE" sz="2400" dirty="0" err="1" smtClean="0"/>
              <a:t>next</a:t>
            </a:r>
            <a:r>
              <a:rPr lang="fr-BE" sz="2400" dirty="0" smtClean="0"/>
              <a:t> </a:t>
            </a:r>
            <a:r>
              <a:rPr lang="fr-BE" sz="2400" dirty="0" err="1" smtClean="0"/>
              <a:t>market</a:t>
            </a:r>
            <a:r>
              <a:rPr lang="fr-BE" sz="2400" dirty="0" smtClean="0"/>
              <a:t> </a:t>
            </a:r>
            <a:r>
              <a:rPr lang="fr-BE" sz="2400" dirty="0" err="1" smtClean="0"/>
              <a:t>period</a:t>
            </a:r>
            <a:r>
              <a:rPr lang="fr-BE" sz="2400" dirty="0" smtClean="0"/>
              <a:t>. </a:t>
            </a:r>
            <a:endParaRPr lang="en-GB" sz="2400" dirty="0" smtClean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416" y="1817914"/>
            <a:ext cx="1660487" cy="11509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86903" y="2013381"/>
            <a:ext cx="18203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+ the energy </a:t>
            </a:r>
          </a:p>
          <a:p>
            <a:r>
              <a:rPr lang="en-GB" sz="2400" dirty="0" smtClean="0"/>
              <a:t>market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86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20" y="0"/>
            <a:ext cx="5263410" cy="60524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0"/>
            <a:ext cx="4996543" cy="629194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396335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Table </a:t>
            </a:r>
            <a:r>
              <a:rPr lang="fr-BE" sz="1200" dirty="0" err="1" smtClean="0"/>
              <a:t>taken</a:t>
            </a:r>
            <a:r>
              <a:rPr lang="fr-BE" sz="1200" dirty="0" smtClean="0"/>
              <a:t> </a:t>
            </a:r>
            <a:r>
              <a:rPr lang="fr-BE" sz="1200" dirty="0" err="1" smtClean="0"/>
              <a:t>from</a:t>
            </a:r>
            <a:r>
              <a:rPr lang="fr-BE" sz="1200" dirty="0" smtClean="0"/>
              <a:t>:</a:t>
            </a:r>
            <a:r>
              <a:rPr lang="en-US" sz="1200" dirty="0" smtClean="0"/>
              <a:t>  “Reinforcement </a:t>
            </a:r>
            <a:r>
              <a:rPr lang="en-US" sz="1200" dirty="0"/>
              <a:t>Learning for Electric Power System Decision and Control: Past Considerations and </a:t>
            </a:r>
            <a:r>
              <a:rPr lang="en-US" sz="1200" dirty="0" smtClean="0"/>
              <a:t>Perspectives”. M. </a:t>
            </a:r>
            <a:r>
              <a:rPr lang="en-US" sz="1200" dirty="0" err="1" smtClean="0"/>
              <a:t>Glavic</a:t>
            </a:r>
            <a:r>
              <a:rPr lang="en-US" sz="1200" dirty="0" smtClean="0"/>
              <a:t>, R. </a:t>
            </a:r>
            <a:r>
              <a:rPr lang="en-US" sz="1200" dirty="0" err="1" smtClean="0"/>
              <a:t>Fonteneau</a:t>
            </a:r>
            <a:r>
              <a:rPr lang="en-US" sz="1200" dirty="0" smtClean="0"/>
              <a:t> and D. Ernst. Proceedings of the 20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IFAC World Congress.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83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4" y="1257302"/>
            <a:ext cx="5184186" cy="1643942"/>
          </a:xfrm>
          <a:prstGeom prst="rect">
            <a:avLst/>
          </a:prstGeom>
        </p:spPr>
      </p:pic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-476563" y="613834"/>
            <a:ext cx="3453043" cy="643468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Learning:</a:t>
            </a:r>
            <a:r>
              <a:rPr lang="en-GB" sz="3200" dirty="0" smtClean="0"/>
              <a:t> </a:t>
            </a:r>
            <a:endParaRPr lang="en-GB" sz="3200" dirty="0"/>
          </a:p>
          <a:p>
            <a:endParaRPr lang="en-GB" sz="32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358814" y="3470293"/>
            <a:ext cx="6041986" cy="1544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 smtClean="0"/>
              <a:t>Exploration/exploitation:</a:t>
            </a:r>
            <a:r>
              <a:rPr lang="en-GB" sz="3200" dirty="0" smtClean="0"/>
              <a:t> Not always take the action that is believed to be optimal to allow exploration. </a:t>
            </a:r>
          </a:p>
          <a:p>
            <a:endParaRPr lang="en-GB" sz="3200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358814" y="5282690"/>
            <a:ext cx="5895230" cy="1219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 smtClean="0"/>
              <a:t>Generalization:</a:t>
            </a:r>
            <a:r>
              <a:rPr lang="en-GB" sz="3200" dirty="0" smtClean="0"/>
              <a:t> Generalize the experience gained in some states to other states. </a:t>
            </a:r>
            <a:endParaRPr lang="en-GB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475" y="1636732"/>
            <a:ext cx="38290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nadl-ja.github.io/nnadl_site_ja/images/tikz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04" y="1776061"/>
            <a:ext cx="5943247" cy="327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visualstudiomagazine.com/articles/2014/06/01/%7E/media/ECG/visualstudiomagazine/Images/introimages/0913vsm_McCaffery.as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66" y="1781881"/>
            <a:ext cx="4707167" cy="327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sequence_short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3007" y="79893"/>
            <a:ext cx="5552370" cy="664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03" y="304119"/>
            <a:ext cx="4133850" cy="3267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886" y="-65317"/>
            <a:ext cx="5508851" cy="23571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971" y="2117055"/>
            <a:ext cx="5627915" cy="23035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379" y="4293611"/>
            <a:ext cx="5782507" cy="23392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083" y="4328350"/>
            <a:ext cx="2575832" cy="2159536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V="1">
            <a:off x="4691743" y="1284514"/>
            <a:ext cx="82799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600076" y="1372584"/>
            <a:ext cx="105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Learning </a:t>
            </a:r>
          </a:p>
          <a:p>
            <a:r>
              <a:rPr lang="fr-BE" b="1" dirty="0" smtClean="0"/>
              <a:t>phase</a:t>
            </a:r>
            <a:endParaRPr lang="en-US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254147" y="5286085"/>
            <a:ext cx="1750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/>
              <a:t>Effect</a:t>
            </a:r>
            <a:r>
              <a:rPr lang="fr-BE" b="1" dirty="0" smtClean="0"/>
              <a:t> of the</a:t>
            </a:r>
          </a:p>
          <a:p>
            <a:r>
              <a:rPr lang="fr-BE" b="1" dirty="0" err="1"/>
              <a:t>r</a:t>
            </a:r>
            <a:r>
              <a:rPr lang="fr-BE" b="1" dirty="0" err="1" smtClean="0"/>
              <a:t>esulting</a:t>
            </a:r>
            <a:r>
              <a:rPr lang="fr-BE" b="1" dirty="0" smtClean="0"/>
              <a:t> control</a:t>
            </a:r>
          </a:p>
          <a:p>
            <a:r>
              <a:rPr lang="fr-BE" b="1" dirty="0" err="1" smtClean="0"/>
              <a:t>policy</a:t>
            </a:r>
            <a:endParaRPr lang="en-US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4499566" y="5265792"/>
            <a:ext cx="821192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6396335"/>
            <a:ext cx="118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First control </a:t>
            </a:r>
            <a:r>
              <a:rPr lang="fr-BE" sz="1200" dirty="0" err="1" smtClean="0"/>
              <a:t>law</a:t>
            </a:r>
            <a:r>
              <a:rPr lang="fr-BE" sz="1200" dirty="0" smtClean="0"/>
              <a:t>  for </a:t>
            </a:r>
            <a:r>
              <a:rPr lang="fr-BE" sz="1200" dirty="0" err="1" smtClean="0"/>
              <a:t>stabilizing</a:t>
            </a:r>
            <a:r>
              <a:rPr lang="fr-BE" sz="1200" dirty="0" smtClean="0"/>
              <a:t> power </a:t>
            </a:r>
            <a:r>
              <a:rPr lang="fr-BE" sz="1200" dirty="0" err="1" smtClean="0"/>
              <a:t>systems</a:t>
            </a:r>
            <a:r>
              <a:rPr lang="fr-BE" sz="1200" dirty="0" smtClean="0"/>
              <a:t> </a:t>
            </a:r>
            <a:r>
              <a:rPr lang="fr-BE" sz="1200" dirty="0" err="1" smtClean="0"/>
              <a:t>every</a:t>
            </a:r>
            <a:r>
              <a:rPr lang="fr-BE" sz="1200" dirty="0" smtClean="0"/>
              <a:t> </a:t>
            </a:r>
            <a:r>
              <a:rPr lang="fr-BE" sz="1200" dirty="0" err="1" smtClean="0"/>
              <a:t>computed</a:t>
            </a:r>
            <a:r>
              <a:rPr lang="fr-BE" sz="1200" dirty="0" smtClean="0"/>
              <a:t> </a:t>
            </a:r>
            <a:r>
              <a:rPr lang="fr-BE" sz="1200" dirty="0" err="1" smtClean="0"/>
              <a:t>using</a:t>
            </a:r>
            <a:r>
              <a:rPr lang="fr-BE" sz="1200" dirty="0" smtClean="0"/>
              <a:t> </a:t>
            </a:r>
            <a:r>
              <a:rPr lang="fr-BE" sz="1200" dirty="0" err="1" smtClean="0"/>
              <a:t>reinforcement</a:t>
            </a:r>
            <a:r>
              <a:rPr lang="fr-BE" sz="1200" dirty="0" smtClean="0"/>
              <a:t> </a:t>
            </a:r>
            <a:r>
              <a:rPr lang="fr-BE" sz="1200" dirty="0" err="1" smtClean="0"/>
              <a:t>learning</a:t>
            </a:r>
            <a:r>
              <a:rPr lang="fr-BE" sz="1200" dirty="0" smtClean="0"/>
              <a:t>. More at:</a:t>
            </a:r>
            <a:r>
              <a:rPr lang="en-US" sz="1200" dirty="0"/>
              <a:t>  “Reinforcement Learning Versus Model Predictive Control: A Comparison on a Power System Problem”. </a:t>
            </a:r>
            <a:r>
              <a:rPr lang="en-US" sz="1200" dirty="0" smtClean="0"/>
              <a:t>D. </a:t>
            </a:r>
            <a:r>
              <a:rPr lang="en-US" sz="1200" dirty="0"/>
              <a:t>Ernst, </a:t>
            </a:r>
            <a:r>
              <a:rPr lang="en-US" sz="1200" dirty="0" smtClean="0"/>
              <a:t>M. </a:t>
            </a:r>
            <a:r>
              <a:rPr lang="en-US" sz="1200" dirty="0" err="1" smtClean="0"/>
              <a:t>Glavic</a:t>
            </a:r>
            <a:r>
              <a:rPr lang="en-US" sz="1200" dirty="0"/>
              <a:t>, </a:t>
            </a:r>
            <a:r>
              <a:rPr lang="en-US" sz="1200" dirty="0" err="1" smtClean="0"/>
              <a:t>F.Capitanescu</a:t>
            </a:r>
            <a:r>
              <a:rPr lang="en-US" sz="1200" dirty="0"/>
              <a:t>, and </a:t>
            </a:r>
            <a:r>
              <a:rPr lang="en-US" sz="1200" dirty="0" smtClean="0"/>
              <a:t>L. </a:t>
            </a:r>
            <a:r>
              <a:rPr lang="en-US" sz="1200" dirty="0" err="1" smtClean="0"/>
              <a:t>Wehenkel</a:t>
            </a:r>
            <a:r>
              <a:rPr lang="en-US" sz="1200" dirty="0"/>
              <a:t>. IEEE </a:t>
            </a:r>
            <a:r>
              <a:rPr lang="en-US" sz="1200" dirty="0" smtClean="0"/>
              <a:t>Transactions on </a:t>
            </a:r>
            <a:r>
              <a:rPr lang="en-US" sz="1200" dirty="0" err="1" smtClean="0"/>
              <a:t>Syestems</a:t>
            </a:r>
            <a:r>
              <a:rPr lang="en-US" sz="1200" dirty="0" smtClean="0"/>
              <a:t>, Man, An Cybernetics—PART </a:t>
            </a:r>
            <a:r>
              <a:rPr lang="en-US" sz="1200" dirty="0"/>
              <a:t>B: </a:t>
            </a:r>
            <a:r>
              <a:rPr lang="en-US" sz="1200" dirty="0" smtClean="0"/>
              <a:t>Cybernetics, Vol. </a:t>
            </a:r>
            <a:r>
              <a:rPr lang="en-US" sz="1200" dirty="0"/>
              <a:t>39, </a:t>
            </a:r>
            <a:r>
              <a:rPr lang="en-US" sz="1200" dirty="0" smtClean="0"/>
              <a:t>No. </a:t>
            </a:r>
            <a:r>
              <a:rPr lang="en-US" sz="1200" dirty="0"/>
              <a:t>2, </a:t>
            </a:r>
            <a:r>
              <a:rPr lang="en-US" sz="1200" dirty="0" smtClean="0"/>
              <a:t>April 2009.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2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306</Words>
  <Application>Microsoft Office PowerPoint</Application>
  <PresentationFormat>Grand écran</PresentationFormat>
  <Paragraphs>39</Paragraphs>
  <Slides>12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Eurostile</vt:lpstr>
      <vt:lpstr>Thème Office</vt:lpstr>
      <vt:lpstr>Reinforcement learning: a generic tool for solving  sequential decision-making problems for electrical systems</vt:lpstr>
      <vt:lpstr>Présentation PowerPoint</vt:lpstr>
      <vt:lpstr>Reinforcement learning agent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</dc:creator>
  <cp:lastModifiedBy>Damien</cp:lastModifiedBy>
  <cp:revision>33</cp:revision>
  <dcterms:created xsi:type="dcterms:W3CDTF">2016-05-05T17:08:34Z</dcterms:created>
  <dcterms:modified xsi:type="dcterms:W3CDTF">2018-05-16T12:01:34Z</dcterms:modified>
</cp:coreProperties>
</file>