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12"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3590"/>
    <p:restoredTop sz="92932"/>
  </p:normalViewPr>
  <p:slideViewPr>
    <p:cSldViewPr snapToGrid="0" snapToObjects="1">
      <p:cViewPr varScale="1">
        <p:scale>
          <a:sx n="76" d="100"/>
          <a:sy n="76" d="100"/>
        </p:scale>
        <p:origin x="224" y="4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5/8/18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4010526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4AAD347D-5ACD-4C99-B74B-A9C85AD731AF}" type="datetimeFigureOut">
              <a:rPr lang="en-US" smtClean="0"/>
              <a:t>5/8/18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391672171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4" name="Date Placeholder 3"/>
          <p:cNvSpPr>
            <a:spLocks noGrp="1"/>
          </p:cNvSpPr>
          <p:nvPr>
            <p:ph type="dt" sz="half" idx="10"/>
          </p:nvPr>
        </p:nvSpPr>
        <p:spPr/>
        <p:txBody>
          <a:bodyPr/>
          <a:lstStyle/>
          <a:p>
            <a:fld id="{4AAD347D-5ACD-4C99-B74B-A9C85AD731AF}" type="datetimeFigureOut">
              <a:rPr lang="en-US" smtClean="0"/>
              <a:t>5/8/18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3487720674"/>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a:t>Modifiez le style du titre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a:t>Modifier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4" name="Date Placeholder 3"/>
          <p:cNvSpPr>
            <a:spLocks noGrp="1"/>
          </p:cNvSpPr>
          <p:nvPr>
            <p:ph type="dt" sz="half" idx="10"/>
          </p:nvPr>
        </p:nvSpPr>
        <p:spPr/>
        <p:txBody>
          <a:bodyPr/>
          <a:lstStyle/>
          <a:p>
            <a:fld id="{4AAD347D-5ACD-4C99-B74B-A9C85AD731AF}" type="datetimeFigureOut">
              <a:rPr lang="en-US" smtClean="0"/>
              <a:t>5/8/18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600426571"/>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professionnell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4AAD347D-5ACD-4C99-B74B-A9C85AD731AF}" type="datetimeFigureOut">
              <a:rPr lang="en-US" smtClean="0"/>
              <a:t>5/8/18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4074701182"/>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AAD347D-5ACD-4C99-B74B-A9C85AD731AF}" type="datetimeFigureOut">
              <a:rPr lang="en-US" smtClean="0"/>
              <a:t>5/8/18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509130759"/>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AAD347D-5ACD-4C99-B74B-A9C85AD731AF}" type="datetimeFigureOut">
              <a:rPr lang="en-US" smtClean="0"/>
              <a:t>5/8/18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762204825"/>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5/8/18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37475552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5/8/18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049920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smtClean="0"/>
              <a:t>5/8/18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3421074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9796027F-7875-4030-9381-8BD8C4F21935}" type="datetimeFigureOut">
              <a:rPr lang="en-US" smtClean="0"/>
              <a:t>5/8/18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4074503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smtClean="0"/>
              <a:t>5/8/18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730690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smtClean="0"/>
              <a:t>5/8/18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035343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smtClean="0"/>
              <a:t>5/8/18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3111588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smtClean="0"/>
              <a:t>5/8/18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187660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7" name="Date Placeholder 4"/>
          <p:cNvSpPr>
            <a:spLocks noGrp="1"/>
          </p:cNvSpPr>
          <p:nvPr>
            <p:ph type="dt" sz="half" idx="10"/>
          </p:nvPr>
        </p:nvSpPr>
        <p:spPr/>
        <p:txBody>
          <a:bodyPr/>
          <a:lstStyle/>
          <a:p>
            <a:fld id="{4509A250-FF31-4206-8172-F9D3106AACB1}" type="datetimeFigureOut">
              <a:rPr lang="en-US" smtClean="0"/>
              <a:t>5/8/18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087881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4509A250-FF31-4206-8172-F9D3106AACB1}" type="datetimeFigureOut">
              <a:rPr lang="en-US" smtClean="0"/>
              <a:t>5/8/18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4086301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smtClean="0"/>
              <a:t>5/8/18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smtClean="0"/>
              <a:t>‹N°›</a:t>
            </a:fld>
            <a:endParaRPr lang="en-US" dirty="0"/>
          </a:p>
        </p:txBody>
      </p:sp>
    </p:spTree>
    <p:extLst>
      <p:ext uri="{BB962C8B-B14F-4D97-AF65-F5344CB8AC3E}">
        <p14:creationId xmlns:p14="http://schemas.microsoft.com/office/powerpoint/2010/main" val="1649684991"/>
      </p:ext>
    </p:extLst>
  </p:cSld>
  <p:clrMap bg1="dk1" tx1="lt1" bg2="dk2" tx2="lt2" accent1="accent1" accent2="accent2" accent3="accent3" accent4="accent4" accent5="accent5" accent6="accent6" hlink="hlink" folHlink="folHlink"/>
  <p:sldLayoutIdLst>
    <p:sldLayoutId id="2147483813" r:id="rId1"/>
    <p:sldLayoutId id="2147483814" r:id="rId2"/>
    <p:sldLayoutId id="2147483815" r:id="rId3"/>
    <p:sldLayoutId id="2147483816" r:id="rId4"/>
    <p:sldLayoutId id="2147483817" r:id="rId5"/>
    <p:sldLayoutId id="2147483818" r:id="rId6"/>
    <p:sldLayoutId id="2147483819" r:id="rId7"/>
    <p:sldLayoutId id="2147483820" r:id="rId8"/>
    <p:sldLayoutId id="2147483821" r:id="rId9"/>
    <p:sldLayoutId id="2147483822" r:id="rId10"/>
    <p:sldLayoutId id="2147483823" r:id="rId11"/>
    <p:sldLayoutId id="2147483824" r:id="rId12"/>
    <p:sldLayoutId id="2147483825" r:id="rId13"/>
    <p:sldLayoutId id="2147483826" r:id="rId14"/>
    <p:sldLayoutId id="2147483827" r:id="rId15"/>
    <p:sldLayoutId id="2147483828" r:id="rId16"/>
    <p:sldLayoutId id="214748382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A70435-5FCF-1F4D-BEF1-BB13313F7FCA}"/>
              </a:ext>
            </a:extLst>
          </p:cNvPr>
          <p:cNvSpPr>
            <a:spLocks noGrp="1"/>
          </p:cNvSpPr>
          <p:nvPr>
            <p:ph type="ctrTitle"/>
          </p:nvPr>
        </p:nvSpPr>
        <p:spPr>
          <a:xfrm>
            <a:off x="1154955" y="1447800"/>
            <a:ext cx="8825658" cy="2581275"/>
          </a:xfrm>
        </p:spPr>
        <p:txBody>
          <a:bodyPr/>
          <a:lstStyle/>
          <a:p>
            <a:r>
              <a:rPr lang="fr-CA" sz="3600" dirty="0"/>
              <a:t>La politique culturelle de l’UE à l’ère du numérique</a:t>
            </a:r>
          </a:p>
        </p:txBody>
      </p:sp>
      <p:sp>
        <p:nvSpPr>
          <p:cNvPr id="3" name="Sous-titre 2">
            <a:extLst>
              <a:ext uri="{FF2B5EF4-FFF2-40B4-BE49-F238E27FC236}">
                <a16:creationId xmlns:a16="http://schemas.microsoft.com/office/drawing/2014/main" id="{CCA3140A-9137-2048-A2C2-8F33A0860C89}"/>
              </a:ext>
            </a:extLst>
          </p:cNvPr>
          <p:cNvSpPr>
            <a:spLocks noGrp="1"/>
          </p:cNvSpPr>
          <p:nvPr>
            <p:ph type="subTitle" idx="1"/>
          </p:nvPr>
        </p:nvSpPr>
        <p:spPr>
          <a:xfrm>
            <a:off x="1154955" y="4029075"/>
            <a:ext cx="8825658" cy="2228849"/>
          </a:xfrm>
        </p:spPr>
        <p:txBody>
          <a:bodyPr>
            <a:normAutofit fontScale="92500" lnSpcReduction="20000"/>
          </a:bodyPr>
          <a:lstStyle/>
          <a:p>
            <a:r>
              <a:rPr lang="fr-CA" dirty="0"/>
              <a:t>DES voix politiques multiples, une seule Europe numérique ?</a:t>
            </a:r>
          </a:p>
          <a:p>
            <a:endParaRPr lang="fr-CA" dirty="0"/>
          </a:p>
          <a:p>
            <a:endParaRPr lang="fr-CA" dirty="0"/>
          </a:p>
          <a:p>
            <a:r>
              <a:rPr lang="fr-CA" dirty="0"/>
              <a:t>DR. </a:t>
            </a:r>
            <a:r>
              <a:rPr lang="fr-CA" dirty="0" err="1"/>
              <a:t>Antonios</a:t>
            </a:r>
            <a:r>
              <a:rPr lang="fr-CA" dirty="0"/>
              <a:t> </a:t>
            </a:r>
            <a:r>
              <a:rPr lang="fr-CA" dirty="0" err="1"/>
              <a:t>vlassis</a:t>
            </a:r>
            <a:endParaRPr lang="fr-CA" dirty="0"/>
          </a:p>
          <a:p>
            <a:r>
              <a:rPr lang="fr-CA" dirty="0"/>
              <a:t>Center for international relations </a:t>
            </a:r>
            <a:r>
              <a:rPr lang="fr-CA" dirty="0" err="1"/>
              <a:t>studies</a:t>
            </a:r>
            <a:r>
              <a:rPr lang="fr-CA" dirty="0"/>
              <a:t> (</a:t>
            </a:r>
            <a:r>
              <a:rPr lang="fr-CA" dirty="0" err="1"/>
              <a:t>cefir</a:t>
            </a:r>
            <a:r>
              <a:rPr lang="fr-CA" dirty="0"/>
              <a:t>), ULIEGE</a:t>
            </a:r>
          </a:p>
          <a:p>
            <a:r>
              <a:rPr lang="fr-CA" dirty="0"/>
              <a:t>08/05/2018</a:t>
            </a:r>
          </a:p>
        </p:txBody>
      </p:sp>
    </p:spTree>
    <p:extLst>
      <p:ext uri="{BB962C8B-B14F-4D97-AF65-F5344CB8AC3E}">
        <p14:creationId xmlns:p14="http://schemas.microsoft.com/office/powerpoint/2010/main" val="1437480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9BBCD1-7234-9447-8169-FBE234A5B568}"/>
              </a:ext>
            </a:extLst>
          </p:cNvPr>
          <p:cNvSpPr>
            <a:spLocks noGrp="1"/>
          </p:cNvSpPr>
          <p:nvPr>
            <p:ph type="title"/>
          </p:nvPr>
        </p:nvSpPr>
        <p:spPr/>
        <p:txBody>
          <a:bodyPr/>
          <a:lstStyle/>
          <a:p>
            <a:r>
              <a:rPr lang="en-US" dirty="0" err="1"/>
              <a:t>En</a:t>
            </a:r>
            <a:r>
              <a:rPr lang="en-US" dirty="0"/>
              <a:t> guise de conclusion</a:t>
            </a:r>
          </a:p>
        </p:txBody>
      </p:sp>
      <p:sp>
        <p:nvSpPr>
          <p:cNvPr id="3" name="Espace réservé du contenu 2">
            <a:extLst>
              <a:ext uri="{FF2B5EF4-FFF2-40B4-BE49-F238E27FC236}">
                <a16:creationId xmlns:a16="http://schemas.microsoft.com/office/drawing/2014/main" id="{65CCB4AF-86BE-CF41-9D1A-E7967E596ED0}"/>
              </a:ext>
            </a:extLst>
          </p:cNvPr>
          <p:cNvSpPr>
            <a:spLocks noGrp="1"/>
          </p:cNvSpPr>
          <p:nvPr>
            <p:ph idx="1"/>
          </p:nvPr>
        </p:nvSpPr>
        <p:spPr/>
        <p:txBody>
          <a:bodyPr/>
          <a:lstStyle/>
          <a:p>
            <a:r>
              <a:rPr lang="fr-CA" dirty="0"/>
              <a:t>Commission européenne, Communiqué de presse, 26 avril 2018 : </a:t>
            </a:r>
          </a:p>
          <a:p>
            <a:r>
              <a:rPr lang="fr-CA" b="1" dirty="0"/>
              <a:t>“Services de médias audiovisuels: avancée majeure dans les négociations de l'UE pour des règles modernes et plus équitables”</a:t>
            </a:r>
          </a:p>
          <a:p>
            <a:r>
              <a:rPr lang="fr-CA" dirty="0"/>
              <a:t>Les négociations s'achèveront officiellement en juin 2018</a:t>
            </a:r>
          </a:p>
          <a:p>
            <a:endParaRPr lang="fr-CA" b="1" dirty="0"/>
          </a:p>
          <a:p>
            <a:r>
              <a:rPr lang="fr-CA" b="1" dirty="0"/>
              <a:t>Une victoire à la Pyrrhus d’une exception culturelle numérique ?</a:t>
            </a:r>
          </a:p>
          <a:p>
            <a:endParaRPr lang="en-US" dirty="0"/>
          </a:p>
        </p:txBody>
      </p:sp>
      <p:pic>
        <p:nvPicPr>
          <p:cNvPr id="5" name="Image 4">
            <a:extLst>
              <a:ext uri="{FF2B5EF4-FFF2-40B4-BE49-F238E27FC236}">
                <a16:creationId xmlns:a16="http://schemas.microsoft.com/office/drawing/2014/main" id="{4C07EFD2-BB2E-6841-AD5B-1B58FBBC65CC}"/>
              </a:ext>
            </a:extLst>
          </p:cNvPr>
          <p:cNvPicPr>
            <a:picLocks noChangeAspect="1"/>
          </p:cNvPicPr>
          <p:nvPr/>
        </p:nvPicPr>
        <p:blipFill>
          <a:blip r:embed="rId2"/>
          <a:stretch>
            <a:fillRect/>
          </a:stretch>
        </p:blipFill>
        <p:spPr>
          <a:xfrm>
            <a:off x="9692640" y="3255264"/>
            <a:ext cx="2499359" cy="3602736"/>
          </a:xfrm>
          <a:prstGeom prst="rect">
            <a:avLst/>
          </a:prstGeom>
        </p:spPr>
      </p:pic>
    </p:spTree>
    <p:extLst>
      <p:ext uri="{BB962C8B-B14F-4D97-AF65-F5344CB8AC3E}">
        <p14:creationId xmlns:p14="http://schemas.microsoft.com/office/powerpoint/2010/main" val="4183974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5ED2CC-B23A-8B4F-8FBA-7011E9D4FAD2}"/>
              </a:ext>
            </a:extLst>
          </p:cNvPr>
          <p:cNvSpPr>
            <a:spLocks noGrp="1"/>
          </p:cNvSpPr>
          <p:nvPr>
            <p:ph type="title"/>
          </p:nvPr>
        </p:nvSpPr>
        <p:spPr/>
        <p:txBody>
          <a:bodyPr/>
          <a:lstStyle/>
          <a:p>
            <a:r>
              <a:rPr lang="fr-CA" sz="4400" dirty="0"/>
              <a:t>La politique culturelle de l’UE - Réflexions</a:t>
            </a:r>
            <a:endParaRPr lang="en-US" dirty="0"/>
          </a:p>
        </p:txBody>
      </p:sp>
      <p:sp>
        <p:nvSpPr>
          <p:cNvPr id="3" name="Espace réservé du contenu 2">
            <a:extLst>
              <a:ext uri="{FF2B5EF4-FFF2-40B4-BE49-F238E27FC236}">
                <a16:creationId xmlns:a16="http://schemas.microsoft.com/office/drawing/2014/main" id="{2AF0A20A-B7B6-B14B-9A40-05353FAAD689}"/>
              </a:ext>
            </a:extLst>
          </p:cNvPr>
          <p:cNvSpPr>
            <a:spLocks noGrp="1"/>
          </p:cNvSpPr>
          <p:nvPr>
            <p:ph idx="1"/>
          </p:nvPr>
        </p:nvSpPr>
        <p:spPr/>
        <p:txBody>
          <a:bodyPr/>
          <a:lstStyle/>
          <a:p>
            <a:r>
              <a:rPr lang="fr-CA" b="1" dirty="0"/>
              <a:t>« Si c’était à refaire, je commencerai par la culture »</a:t>
            </a:r>
            <a:r>
              <a:rPr lang="fr-CA" dirty="0"/>
              <a:t> (Jean Monnet)</a:t>
            </a:r>
          </a:p>
          <a:p>
            <a:endParaRPr lang="fr-CA" dirty="0"/>
          </a:p>
          <a:p>
            <a:r>
              <a:rPr lang="fr-CA" dirty="0"/>
              <a:t>Les frontières de la politique culturelle comme forme d’intervention publique sont difficiles à établir</a:t>
            </a:r>
          </a:p>
          <a:p>
            <a:r>
              <a:rPr lang="fr-CA" dirty="0"/>
              <a:t>La culture renvoie à un objet de politique publique vaste et </a:t>
            </a:r>
            <a:r>
              <a:rPr lang="fr-CA" dirty="0" err="1"/>
              <a:t>polysemique</a:t>
            </a:r>
            <a:endParaRPr lang="fr-CA" dirty="0"/>
          </a:p>
          <a:p>
            <a:endParaRPr lang="fr-CA" dirty="0"/>
          </a:p>
          <a:p>
            <a:r>
              <a:rPr lang="fr-CA" dirty="0"/>
              <a:t>Double nature de la culture</a:t>
            </a:r>
          </a:p>
          <a:p>
            <a:r>
              <a:rPr lang="fr-CA" dirty="0"/>
              <a:t>L’action européenne dans le secteur de la culture est liée à trois types d’enjeux </a:t>
            </a:r>
          </a:p>
        </p:txBody>
      </p:sp>
    </p:spTree>
    <p:extLst>
      <p:ext uri="{BB962C8B-B14F-4D97-AF65-F5344CB8AC3E}">
        <p14:creationId xmlns:p14="http://schemas.microsoft.com/office/powerpoint/2010/main" val="369106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F02242-B123-6244-A1EB-C5F3F06573E7}"/>
              </a:ext>
            </a:extLst>
          </p:cNvPr>
          <p:cNvSpPr>
            <a:spLocks noGrp="1"/>
          </p:cNvSpPr>
          <p:nvPr>
            <p:ph type="title"/>
          </p:nvPr>
        </p:nvSpPr>
        <p:spPr/>
        <p:txBody>
          <a:bodyPr/>
          <a:lstStyle/>
          <a:p>
            <a:r>
              <a:rPr lang="fr-CA" sz="4000" dirty="0"/>
              <a:t>La politique culturelle de l’UE - Réflexions</a:t>
            </a:r>
            <a:endParaRPr lang="en-US" dirty="0"/>
          </a:p>
        </p:txBody>
      </p:sp>
      <p:sp>
        <p:nvSpPr>
          <p:cNvPr id="3" name="Espace réservé du contenu 2">
            <a:extLst>
              <a:ext uri="{FF2B5EF4-FFF2-40B4-BE49-F238E27FC236}">
                <a16:creationId xmlns:a16="http://schemas.microsoft.com/office/drawing/2014/main" id="{9083B516-8010-7346-9060-45386420AD46}"/>
              </a:ext>
            </a:extLst>
          </p:cNvPr>
          <p:cNvSpPr>
            <a:spLocks noGrp="1"/>
          </p:cNvSpPr>
          <p:nvPr>
            <p:ph idx="1"/>
          </p:nvPr>
        </p:nvSpPr>
        <p:spPr/>
        <p:txBody>
          <a:bodyPr/>
          <a:lstStyle/>
          <a:p>
            <a:r>
              <a:rPr lang="fr-CA" dirty="0"/>
              <a:t>L’émergence d’une action culturelle communautaire est traversée par une tension majeure </a:t>
            </a:r>
            <a:endParaRPr lang="fr-FR" dirty="0"/>
          </a:p>
          <a:p>
            <a:r>
              <a:rPr lang="fr-CA" b="1" dirty="0"/>
              <a:t>Cette opposition entre culture et marché et de la possible « exceptionnalité » des biens culturels au sein de ce marché. </a:t>
            </a:r>
          </a:p>
          <a:p>
            <a:r>
              <a:rPr lang="fr-CA" dirty="0"/>
              <a:t>Ce clivage s’est cristallisé autour du concept d’« exception culturelle »</a:t>
            </a:r>
            <a:r>
              <a:rPr lang="fr-FR" dirty="0"/>
              <a:t> </a:t>
            </a:r>
            <a:endParaRPr lang="fr-FR" b="1" dirty="0"/>
          </a:p>
          <a:p>
            <a:r>
              <a:rPr lang="fr-CA" dirty="0"/>
              <a:t>Directive « Télévisions sans frontières »</a:t>
            </a:r>
            <a:r>
              <a:rPr lang="fr-FR" dirty="0"/>
              <a:t>  en 1989; </a:t>
            </a:r>
            <a:r>
              <a:rPr lang="fr-CA" dirty="0"/>
              <a:t>Accord général sur le commerce des services en 1993</a:t>
            </a:r>
            <a:r>
              <a:rPr lang="fr-FR" dirty="0"/>
              <a:t> </a:t>
            </a:r>
          </a:p>
          <a:p>
            <a:endParaRPr lang="fr-FR" dirty="0"/>
          </a:p>
          <a:p>
            <a:r>
              <a:rPr lang="fr-FR" b="1" dirty="0"/>
              <a:t>Spécificité des biens et services culturels ; reconnaissance de l’importance des politiques culturelles</a:t>
            </a:r>
            <a:endParaRPr lang="en-US" b="1" dirty="0"/>
          </a:p>
        </p:txBody>
      </p:sp>
    </p:spTree>
    <p:extLst>
      <p:ext uri="{BB962C8B-B14F-4D97-AF65-F5344CB8AC3E}">
        <p14:creationId xmlns:p14="http://schemas.microsoft.com/office/powerpoint/2010/main" val="2980669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CF9ED2-EC25-664C-941F-7258C1FD2D09}"/>
              </a:ext>
            </a:extLst>
          </p:cNvPr>
          <p:cNvSpPr>
            <a:spLocks noGrp="1"/>
          </p:cNvSpPr>
          <p:nvPr>
            <p:ph type="title"/>
          </p:nvPr>
        </p:nvSpPr>
        <p:spPr/>
        <p:txBody>
          <a:bodyPr/>
          <a:lstStyle/>
          <a:p>
            <a:r>
              <a:rPr lang="fr-CA" sz="4400" dirty="0"/>
              <a:t>La politique culturelle de l’UE - Réflexions</a:t>
            </a:r>
            <a:endParaRPr lang="en-US" dirty="0"/>
          </a:p>
        </p:txBody>
      </p:sp>
      <p:sp>
        <p:nvSpPr>
          <p:cNvPr id="3" name="Espace réservé du contenu 2">
            <a:extLst>
              <a:ext uri="{FF2B5EF4-FFF2-40B4-BE49-F238E27FC236}">
                <a16:creationId xmlns:a16="http://schemas.microsoft.com/office/drawing/2014/main" id="{66E5C2C2-9E74-144C-8702-47AD224B0604}"/>
              </a:ext>
            </a:extLst>
          </p:cNvPr>
          <p:cNvSpPr>
            <a:spLocks noGrp="1"/>
          </p:cNvSpPr>
          <p:nvPr>
            <p:ph idx="1"/>
          </p:nvPr>
        </p:nvSpPr>
        <p:spPr/>
        <p:txBody>
          <a:bodyPr/>
          <a:lstStyle/>
          <a:p>
            <a:r>
              <a:rPr lang="fr-CA" dirty="0"/>
              <a:t>Agenda européen de la culture à l’ère de la mondialisation </a:t>
            </a:r>
            <a:r>
              <a:rPr lang="fr-FR" dirty="0"/>
              <a:t> (2007)</a:t>
            </a:r>
          </a:p>
          <a:p>
            <a:r>
              <a:rPr lang="fr-CA" b="1" dirty="0"/>
              <a:t>Ce texte propose trois objectifs à cette politique</a:t>
            </a:r>
            <a:r>
              <a:rPr lang="fr-CA" dirty="0"/>
              <a:t> </a:t>
            </a:r>
          </a:p>
          <a:p>
            <a:r>
              <a:rPr lang="fr-CA" dirty="0"/>
              <a:t>Trois dimensions de la culture comme enjeu européen </a:t>
            </a:r>
            <a:r>
              <a:rPr lang="fr-FR" dirty="0"/>
              <a:t> </a:t>
            </a:r>
          </a:p>
          <a:p>
            <a:endParaRPr lang="fr-FR" dirty="0"/>
          </a:p>
          <a:p>
            <a:r>
              <a:rPr lang="fr-FR" b="1" dirty="0"/>
              <a:t>Contexte numérique : </a:t>
            </a:r>
            <a:r>
              <a:rPr lang="fr-CA" dirty="0"/>
              <a:t>repenser radicalement la nature et les objectifs de l’intervention publique en matière culturelle</a:t>
            </a:r>
          </a:p>
          <a:p>
            <a:r>
              <a:rPr lang="fr-CA" dirty="0"/>
              <a:t>Dimension transnationale et déterritorialisée du numérique</a:t>
            </a:r>
            <a:r>
              <a:rPr lang="fr-FR" dirty="0"/>
              <a:t> et </a:t>
            </a:r>
            <a:r>
              <a:rPr lang="fr-CA" dirty="0"/>
              <a:t>stratégies commerciales des géants d’Internet</a:t>
            </a:r>
            <a:r>
              <a:rPr lang="fr-FR" dirty="0"/>
              <a:t> </a:t>
            </a:r>
            <a:endParaRPr lang="en-US" dirty="0"/>
          </a:p>
        </p:txBody>
      </p:sp>
    </p:spTree>
    <p:extLst>
      <p:ext uri="{BB962C8B-B14F-4D97-AF65-F5344CB8AC3E}">
        <p14:creationId xmlns:p14="http://schemas.microsoft.com/office/powerpoint/2010/main" val="1333939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BAC286-001D-0041-BB6C-1CD4D6B7FB0A}"/>
              </a:ext>
            </a:extLst>
          </p:cNvPr>
          <p:cNvSpPr>
            <a:spLocks noGrp="1"/>
          </p:cNvSpPr>
          <p:nvPr>
            <p:ph type="title"/>
          </p:nvPr>
        </p:nvSpPr>
        <p:spPr/>
        <p:txBody>
          <a:bodyPr/>
          <a:lstStyle/>
          <a:p>
            <a:r>
              <a:rPr lang="fr-CA" dirty="0"/>
              <a:t>Plusieurs voix politiques pour une Europe numérique ?</a:t>
            </a:r>
          </a:p>
        </p:txBody>
      </p:sp>
      <p:sp>
        <p:nvSpPr>
          <p:cNvPr id="3" name="Espace réservé du contenu 2">
            <a:extLst>
              <a:ext uri="{FF2B5EF4-FFF2-40B4-BE49-F238E27FC236}">
                <a16:creationId xmlns:a16="http://schemas.microsoft.com/office/drawing/2014/main" id="{E41CC58E-6DBB-B146-83D4-AC39BC0544B3}"/>
              </a:ext>
            </a:extLst>
          </p:cNvPr>
          <p:cNvSpPr>
            <a:spLocks noGrp="1"/>
          </p:cNvSpPr>
          <p:nvPr>
            <p:ph idx="1"/>
          </p:nvPr>
        </p:nvSpPr>
        <p:spPr>
          <a:xfrm>
            <a:off x="1103312" y="2052918"/>
            <a:ext cx="8946541" cy="4633632"/>
          </a:xfrm>
        </p:spPr>
        <p:txBody>
          <a:bodyPr>
            <a:normAutofit fontScale="92500" lnSpcReduction="20000"/>
          </a:bodyPr>
          <a:lstStyle/>
          <a:p>
            <a:r>
              <a:rPr lang="fr-CA" b="1" dirty="0"/>
              <a:t>Révision de la directive Services Médias Audiovisuels </a:t>
            </a:r>
            <a:r>
              <a:rPr lang="fr-CA" dirty="0"/>
              <a:t>(SMA-2007)</a:t>
            </a:r>
          </a:p>
          <a:p>
            <a:endParaRPr lang="fr-CA" dirty="0"/>
          </a:p>
          <a:p>
            <a:r>
              <a:rPr lang="fr-FR" b="1" dirty="0"/>
              <a:t>Marché unique numérique (Digital Single </a:t>
            </a:r>
            <a:r>
              <a:rPr lang="fr-FR" b="1" dirty="0" err="1"/>
              <a:t>Market</a:t>
            </a:r>
            <a:r>
              <a:rPr lang="fr-FR" b="1" dirty="0"/>
              <a:t>)</a:t>
            </a:r>
          </a:p>
          <a:p>
            <a:r>
              <a:rPr lang="fr-CA" dirty="0"/>
              <a:t>Moderniser certains instruments de politique publique en vue de suivre les transformations de l’économie numérique</a:t>
            </a:r>
            <a:r>
              <a:rPr lang="fr-FR" dirty="0"/>
              <a:t> </a:t>
            </a:r>
          </a:p>
          <a:p>
            <a:endParaRPr lang="fr-FR" dirty="0"/>
          </a:p>
          <a:p>
            <a:r>
              <a:rPr lang="fr-CA" dirty="0"/>
              <a:t>Comment les multinationales du numérique, les sociétés de communication, mais aussi les professionnels de la culture, les organisations de la société civile abordent-ils la gouvernance du secteur de l’audiovisuel dans le contexte numérique</a:t>
            </a:r>
            <a:r>
              <a:rPr lang="fr-FR" dirty="0"/>
              <a:t> ?</a:t>
            </a:r>
          </a:p>
          <a:p>
            <a:endParaRPr lang="fr-FR" dirty="0"/>
          </a:p>
          <a:p>
            <a:r>
              <a:rPr lang="fr-CA" b="1" dirty="0"/>
              <a:t>L’objectif est de comprendre les intérêts et les positions de ces acteurs, qui sont les forces motrices de la transformation numérique ou qui subissent les effets sociaux, économiques ou culturels de cette transformation. </a:t>
            </a:r>
          </a:p>
          <a:p>
            <a:pPr marL="0" indent="0">
              <a:buNone/>
            </a:pPr>
            <a:endParaRPr lang="fr-CA" dirty="0"/>
          </a:p>
          <a:p>
            <a:endParaRPr lang="en-US" dirty="0"/>
          </a:p>
        </p:txBody>
      </p:sp>
    </p:spTree>
    <p:extLst>
      <p:ext uri="{BB962C8B-B14F-4D97-AF65-F5344CB8AC3E}">
        <p14:creationId xmlns:p14="http://schemas.microsoft.com/office/powerpoint/2010/main" val="4124995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E05478-3FB3-ED44-8EDD-B81752C04771}"/>
              </a:ext>
            </a:extLst>
          </p:cNvPr>
          <p:cNvSpPr>
            <a:spLocks noGrp="1"/>
          </p:cNvSpPr>
          <p:nvPr>
            <p:ph type="title"/>
          </p:nvPr>
        </p:nvSpPr>
        <p:spPr/>
        <p:txBody>
          <a:bodyPr/>
          <a:lstStyle/>
          <a:p>
            <a:r>
              <a:rPr lang="fr-CA" dirty="0"/>
              <a:t>Plusieurs voix politiques pour une Europe numérique ?</a:t>
            </a:r>
            <a:endParaRPr lang="en-US" dirty="0"/>
          </a:p>
        </p:txBody>
      </p:sp>
      <p:sp>
        <p:nvSpPr>
          <p:cNvPr id="3" name="Espace réservé du contenu 2">
            <a:extLst>
              <a:ext uri="{FF2B5EF4-FFF2-40B4-BE49-F238E27FC236}">
                <a16:creationId xmlns:a16="http://schemas.microsoft.com/office/drawing/2014/main" id="{7D0463D0-1A85-FD49-8093-F3E66B953FFA}"/>
              </a:ext>
            </a:extLst>
          </p:cNvPr>
          <p:cNvSpPr>
            <a:spLocks noGrp="1"/>
          </p:cNvSpPr>
          <p:nvPr>
            <p:ph idx="1"/>
          </p:nvPr>
        </p:nvSpPr>
        <p:spPr/>
        <p:txBody>
          <a:bodyPr/>
          <a:lstStyle/>
          <a:p>
            <a:r>
              <a:rPr lang="fr-CA" dirty="0"/>
              <a:t>Consultation publique ; analyse des contributions soumises</a:t>
            </a:r>
          </a:p>
          <a:p>
            <a:r>
              <a:rPr lang="en-US" dirty="0"/>
              <a:t>Netflix, Association of Commercial Television in Europe, DIGITALEUROPE, European Association of Communication Agencies, European Broadcasting Union, European Coalitions for Cultural Diversity, European digital media association, European Internet Services Providers Association, EUROCINEMA, Federation of Screenwriters in Europe, and Federation of European Film Directors</a:t>
            </a:r>
          </a:p>
          <a:p>
            <a:endParaRPr lang="en-US" dirty="0"/>
          </a:p>
          <a:p>
            <a:r>
              <a:rPr lang="fr-CA" dirty="0"/>
              <a:t>Trois questions majeures de la révision : la portée de la directive révisée ; la question de la promotion des œuvres européennes dans le contexte numérique ; la pertinence du principe du pays d’origine. </a:t>
            </a:r>
            <a:endParaRPr lang="fr-FR" dirty="0"/>
          </a:p>
          <a:p>
            <a:endParaRPr lang="fr-FR" dirty="0"/>
          </a:p>
          <a:p>
            <a:endParaRPr lang="en-US" dirty="0"/>
          </a:p>
        </p:txBody>
      </p:sp>
    </p:spTree>
    <p:extLst>
      <p:ext uri="{BB962C8B-B14F-4D97-AF65-F5344CB8AC3E}">
        <p14:creationId xmlns:p14="http://schemas.microsoft.com/office/powerpoint/2010/main" val="3022234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D1D590-DC48-D64F-8540-9F94B1DD4631}"/>
              </a:ext>
            </a:extLst>
          </p:cNvPr>
          <p:cNvSpPr>
            <a:spLocks noGrp="1"/>
          </p:cNvSpPr>
          <p:nvPr>
            <p:ph type="title"/>
          </p:nvPr>
        </p:nvSpPr>
        <p:spPr/>
        <p:txBody>
          <a:bodyPr/>
          <a:lstStyle/>
          <a:p>
            <a:r>
              <a:rPr lang="fr-CA" dirty="0"/>
              <a:t>Plusieurs voix politiques pour une Europe numérique ?</a:t>
            </a:r>
            <a:endParaRPr lang="en-US" dirty="0"/>
          </a:p>
        </p:txBody>
      </p:sp>
      <p:sp>
        <p:nvSpPr>
          <p:cNvPr id="3" name="Espace réservé du contenu 2">
            <a:extLst>
              <a:ext uri="{FF2B5EF4-FFF2-40B4-BE49-F238E27FC236}">
                <a16:creationId xmlns:a16="http://schemas.microsoft.com/office/drawing/2014/main" id="{0C137313-2360-4A4B-9BC2-34E4D2B62D03}"/>
              </a:ext>
            </a:extLst>
          </p:cNvPr>
          <p:cNvSpPr>
            <a:spLocks noGrp="1"/>
          </p:cNvSpPr>
          <p:nvPr>
            <p:ph idx="1"/>
          </p:nvPr>
        </p:nvSpPr>
        <p:spPr/>
        <p:txBody>
          <a:bodyPr/>
          <a:lstStyle/>
          <a:p>
            <a:r>
              <a:rPr lang="fr-CA" dirty="0"/>
              <a:t>Deux positions divergentes</a:t>
            </a:r>
          </a:p>
          <a:p>
            <a:endParaRPr lang="fr-CA" dirty="0"/>
          </a:p>
          <a:p>
            <a:r>
              <a:rPr lang="fr-CA" b="1" dirty="0"/>
              <a:t>Pour les associations du numérique, du secteur de la radiotélévision privée et de communication, la question pertinente est la suivante : est-ce que dans ces conditions changeantes, l’intervention publique est nécessaire ?</a:t>
            </a:r>
          </a:p>
          <a:p>
            <a:endParaRPr lang="fr-CA" b="1" dirty="0"/>
          </a:p>
          <a:p>
            <a:r>
              <a:rPr lang="fr-CA" b="1" dirty="0"/>
              <a:t>Régulation de l’environnement audiovisuel numérique vue comme une entrave</a:t>
            </a:r>
            <a:r>
              <a:rPr lang="fr-CA" dirty="0"/>
              <a:t> économique</a:t>
            </a:r>
          </a:p>
          <a:p>
            <a:r>
              <a:rPr lang="fr-CA" b="1" dirty="0"/>
              <a:t>Rationalité des consommateurs</a:t>
            </a:r>
            <a:r>
              <a:rPr lang="fr-FR" dirty="0"/>
              <a:t> </a:t>
            </a:r>
          </a:p>
          <a:p>
            <a:endParaRPr lang="fr-CA" dirty="0"/>
          </a:p>
        </p:txBody>
      </p:sp>
    </p:spTree>
    <p:extLst>
      <p:ext uri="{BB962C8B-B14F-4D97-AF65-F5344CB8AC3E}">
        <p14:creationId xmlns:p14="http://schemas.microsoft.com/office/powerpoint/2010/main" val="1066582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3A3892-996D-1548-B608-D307703472E5}"/>
              </a:ext>
            </a:extLst>
          </p:cNvPr>
          <p:cNvSpPr>
            <a:spLocks noGrp="1"/>
          </p:cNvSpPr>
          <p:nvPr>
            <p:ph type="title"/>
          </p:nvPr>
        </p:nvSpPr>
        <p:spPr/>
        <p:txBody>
          <a:bodyPr/>
          <a:lstStyle/>
          <a:p>
            <a:r>
              <a:rPr lang="fr-CA" dirty="0"/>
              <a:t>Plusieurs voix politiques pour une Europe numérique ?</a:t>
            </a:r>
            <a:endParaRPr lang="en-US" dirty="0"/>
          </a:p>
        </p:txBody>
      </p:sp>
      <p:sp>
        <p:nvSpPr>
          <p:cNvPr id="3" name="Espace réservé du contenu 2">
            <a:extLst>
              <a:ext uri="{FF2B5EF4-FFF2-40B4-BE49-F238E27FC236}">
                <a16:creationId xmlns:a16="http://schemas.microsoft.com/office/drawing/2014/main" id="{0F5F1A42-A5ED-9546-B698-18F6332467F3}"/>
              </a:ext>
            </a:extLst>
          </p:cNvPr>
          <p:cNvSpPr>
            <a:spLocks noGrp="1"/>
          </p:cNvSpPr>
          <p:nvPr>
            <p:ph idx="1"/>
          </p:nvPr>
        </p:nvSpPr>
        <p:spPr/>
        <p:txBody>
          <a:bodyPr>
            <a:normAutofit/>
          </a:bodyPr>
          <a:lstStyle/>
          <a:p>
            <a:r>
              <a:rPr lang="fr-CA" dirty="0"/>
              <a:t>Ces associations attribuent aux technologies numériques le rôle de la promotion de l’identité européenne, de la promotion de la diversité culturelle et des œuvres culturelles européennes. </a:t>
            </a:r>
          </a:p>
          <a:p>
            <a:endParaRPr lang="fr-CA" dirty="0"/>
          </a:p>
          <a:p>
            <a:r>
              <a:rPr lang="fr-CA" dirty="0"/>
              <a:t>Au-delà </a:t>
            </a:r>
            <a:r>
              <a:rPr lang="fr-CA" b="1" dirty="0"/>
              <a:t>de la dichotomie</a:t>
            </a:r>
            <a:r>
              <a:rPr lang="fr-CA" dirty="0"/>
              <a:t> entre marché libre, libéralisation des échanges d’un côté et d’un autre, préoccupations culturelles. </a:t>
            </a:r>
          </a:p>
          <a:p>
            <a:r>
              <a:rPr lang="fr-CA" dirty="0"/>
              <a:t>Il s’agit d’un modèle économique qui accomplit des objectifs majeurs de la politique audiovisuelle de l’UE</a:t>
            </a:r>
            <a:r>
              <a:rPr lang="fr-FR" dirty="0"/>
              <a:t> </a:t>
            </a:r>
          </a:p>
          <a:p>
            <a:endParaRPr lang="fr-FR" dirty="0"/>
          </a:p>
          <a:p>
            <a:r>
              <a:rPr lang="fr-CA" dirty="0"/>
              <a:t>Plus que jamais, le </a:t>
            </a:r>
            <a:r>
              <a:rPr lang="fr-CA" b="1" dirty="0"/>
              <a:t>marché finira par se-régler de lui-même</a:t>
            </a:r>
            <a:r>
              <a:rPr lang="fr-FR" dirty="0"/>
              <a:t> </a:t>
            </a:r>
          </a:p>
          <a:p>
            <a:endParaRPr lang="fr-FR" dirty="0"/>
          </a:p>
          <a:p>
            <a:endParaRPr lang="fr-FR" dirty="0"/>
          </a:p>
          <a:p>
            <a:endParaRPr lang="en-US" dirty="0"/>
          </a:p>
        </p:txBody>
      </p:sp>
    </p:spTree>
    <p:extLst>
      <p:ext uri="{BB962C8B-B14F-4D97-AF65-F5344CB8AC3E}">
        <p14:creationId xmlns:p14="http://schemas.microsoft.com/office/powerpoint/2010/main" val="2478108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5EB83C-22A6-5440-92F5-7D76E84A68CE}"/>
              </a:ext>
            </a:extLst>
          </p:cNvPr>
          <p:cNvSpPr>
            <a:spLocks noGrp="1"/>
          </p:cNvSpPr>
          <p:nvPr>
            <p:ph type="title"/>
          </p:nvPr>
        </p:nvSpPr>
        <p:spPr/>
        <p:txBody>
          <a:bodyPr/>
          <a:lstStyle/>
          <a:p>
            <a:r>
              <a:rPr lang="fr-CA" dirty="0"/>
              <a:t>Plusieurs voix politiques pour une Europe numérique ?</a:t>
            </a:r>
            <a:endParaRPr lang="en-US" dirty="0"/>
          </a:p>
        </p:txBody>
      </p:sp>
      <p:sp>
        <p:nvSpPr>
          <p:cNvPr id="3" name="Espace réservé du contenu 2">
            <a:extLst>
              <a:ext uri="{FF2B5EF4-FFF2-40B4-BE49-F238E27FC236}">
                <a16:creationId xmlns:a16="http://schemas.microsoft.com/office/drawing/2014/main" id="{701E5F0E-4371-6A4D-B722-1ED43AF0DF39}"/>
              </a:ext>
            </a:extLst>
          </p:cNvPr>
          <p:cNvSpPr>
            <a:spLocks noGrp="1"/>
          </p:cNvSpPr>
          <p:nvPr>
            <p:ph idx="1"/>
          </p:nvPr>
        </p:nvSpPr>
        <p:spPr/>
        <p:txBody>
          <a:bodyPr>
            <a:normAutofit fontScale="92500" lnSpcReduction="10000"/>
          </a:bodyPr>
          <a:lstStyle/>
          <a:p>
            <a:r>
              <a:rPr lang="fr-CA" dirty="0"/>
              <a:t>Des associations de professionnels de la culture et des radiodiffuseurs publics : alors que l’intervention publique est </a:t>
            </a:r>
            <a:r>
              <a:rPr lang="fr-CA" b="1" dirty="0"/>
              <a:t>assez courante dans le secteur audiovisuel </a:t>
            </a:r>
            <a:r>
              <a:rPr lang="fr-CA" dirty="0"/>
              <a:t>en vue d’accomplir une série d’objectifs, les mesures existantes renforcent la puissance des grands acteurs du numérique, générant des conditions d’une concurrence déloyale. </a:t>
            </a:r>
          </a:p>
          <a:p>
            <a:endParaRPr lang="fr-CA" dirty="0"/>
          </a:p>
          <a:p>
            <a:r>
              <a:rPr lang="fr-CA" dirty="0"/>
              <a:t>Menace sur l’équilibre soigneusement établi parmi les différents acteurs qui s’impliquent dans les différentes chaines de valeur </a:t>
            </a:r>
          </a:p>
          <a:p>
            <a:r>
              <a:rPr lang="fr-CA" dirty="0"/>
              <a:t>Dépendance au chemin emprunté</a:t>
            </a:r>
            <a:r>
              <a:rPr lang="fr-FR" dirty="0"/>
              <a:t> (</a:t>
            </a:r>
            <a:r>
              <a:rPr lang="fr-FR" dirty="0" err="1"/>
              <a:t>path</a:t>
            </a:r>
            <a:r>
              <a:rPr lang="fr-FR" dirty="0"/>
              <a:t> </a:t>
            </a:r>
            <a:r>
              <a:rPr lang="fr-FR" dirty="0" err="1"/>
              <a:t>dependence</a:t>
            </a:r>
            <a:r>
              <a:rPr lang="fr-FR" dirty="0"/>
              <a:t>)</a:t>
            </a:r>
          </a:p>
          <a:p>
            <a:r>
              <a:rPr lang="fr-CA" dirty="0"/>
              <a:t>Principe du pays d’origine : la question la plus controversée</a:t>
            </a:r>
          </a:p>
          <a:p>
            <a:r>
              <a:rPr lang="fr-CA" dirty="0"/>
              <a:t>Concurrence </a:t>
            </a:r>
            <a:r>
              <a:rPr lang="fr-CA" dirty="0" err="1"/>
              <a:t>deloyale</a:t>
            </a:r>
            <a:endParaRPr lang="fr-CA" dirty="0"/>
          </a:p>
          <a:p>
            <a:r>
              <a:rPr lang="fr-CA" dirty="0"/>
              <a:t>Forum shopping</a:t>
            </a:r>
            <a:endParaRPr lang="fr-FR" dirty="0"/>
          </a:p>
          <a:p>
            <a:endParaRPr lang="en-US" dirty="0"/>
          </a:p>
        </p:txBody>
      </p:sp>
    </p:spTree>
    <p:extLst>
      <p:ext uri="{BB962C8B-B14F-4D97-AF65-F5344CB8AC3E}">
        <p14:creationId xmlns:p14="http://schemas.microsoft.com/office/powerpoint/2010/main" val="39718525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{732A2B17-CE31-2448-864D-EB32E1BC03A8}tf10001062</Template>
  <TotalTime>430</TotalTime>
  <Words>451</Words>
  <Application>Microsoft Macintosh PowerPoint</Application>
  <PresentationFormat>Grand écran</PresentationFormat>
  <Paragraphs>72</Paragraphs>
  <Slides>10</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10</vt:i4>
      </vt:variant>
    </vt:vector>
  </HeadingPairs>
  <TitlesOfParts>
    <vt:vector size="14" baseType="lpstr">
      <vt:lpstr>Arial</vt:lpstr>
      <vt:lpstr>Century Gothic</vt:lpstr>
      <vt:lpstr>Wingdings 3</vt:lpstr>
      <vt:lpstr>Ion</vt:lpstr>
      <vt:lpstr>La politique culturelle de l’UE à l’ère du numérique</vt:lpstr>
      <vt:lpstr>La politique culturelle de l’UE - Réflexions</vt:lpstr>
      <vt:lpstr>La politique culturelle de l’UE - Réflexions</vt:lpstr>
      <vt:lpstr>La politique culturelle de l’UE - Réflexions</vt:lpstr>
      <vt:lpstr>Plusieurs voix politiques pour une Europe numérique ?</vt:lpstr>
      <vt:lpstr>Plusieurs voix politiques pour une Europe numérique ?</vt:lpstr>
      <vt:lpstr>Plusieurs voix politiques pour une Europe numérique ?</vt:lpstr>
      <vt:lpstr>Plusieurs voix politiques pour une Europe numérique ?</vt:lpstr>
      <vt:lpstr>Plusieurs voix politiques pour une Europe numérique ?</vt:lpstr>
      <vt:lpstr>En guise de conclusion</vt:lpstr>
    </vt:vector>
  </TitlesOfParts>
  <Company/>
  <LinksUpToDate>false</LinksUpToDate>
  <SharedDoc>false</SharedDoc>
  <HyperlinksChanged>false</HyperlinksChanged>
  <AppVersion>16.0011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politique culturelle de l’UE à l’ère du numérique</dc:title>
  <dc:creator>Antonios Vlassis</dc:creator>
  <cp:lastModifiedBy>Antonios Vlassis</cp:lastModifiedBy>
  <cp:revision>15</cp:revision>
  <dcterms:created xsi:type="dcterms:W3CDTF">2018-05-07T08:20:31Z</dcterms:created>
  <dcterms:modified xsi:type="dcterms:W3CDTF">2018-05-08T13:41:47Z</dcterms:modified>
</cp:coreProperties>
</file>