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fr-FR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357"/>
    <a:srgbClr val="A4CC47"/>
    <a:srgbClr val="E19E9E"/>
    <a:srgbClr val="B4D462"/>
    <a:srgbClr val="B6E1F2"/>
    <a:srgbClr val="FDC96D"/>
    <a:srgbClr val="EA2427"/>
    <a:srgbClr val="F7B482"/>
    <a:srgbClr val="8EB2FF"/>
    <a:srgbClr val="CA9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57" autoAdjust="0"/>
    <p:restoredTop sz="97090" autoAdjust="0"/>
  </p:normalViewPr>
  <p:slideViewPr>
    <p:cSldViewPr snapToGrid="0" snapToObjects="1">
      <p:cViewPr>
        <p:scale>
          <a:sx n="75" d="100"/>
          <a:sy n="75" d="100"/>
        </p:scale>
        <p:origin x="-304" y="12600"/>
      </p:cViewPr>
      <p:guideLst>
        <p:guide orient="horz" pos="13484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09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9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03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46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00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0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5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82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7444-AEA5-8D44-9B95-ABCF7E1F8CA5}" type="datetimeFigureOut">
              <a:rPr lang="fr-FR" smtClean="0"/>
              <a:t>16/05/18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FDF3-6E80-7849-8DF1-ACB7D04CF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06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303"/>
          <p:cNvSpPr/>
          <p:nvPr/>
        </p:nvSpPr>
        <p:spPr>
          <a:xfrm>
            <a:off x="-1" y="1930742"/>
            <a:ext cx="30275213" cy="2319815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59000"/>
                </a:srgbClr>
              </a:gs>
              <a:gs pos="100000">
                <a:srgbClr val="FFFFFF">
                  <a:alpha val="59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045139" y="2032343"/>
            <a:ext cx="28184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latin typeface="Arial Narrow"/>
                <a:cs typeface="Arial Narrow"/>
              </a:rPr>
              <a:t>Novel genomes of </a:t>
            </a:r>
            <a:r>
              <a:rPr lang="en-US" sz="7000" b="1" dirty="0" err="1" smtClean="0">
                <a:latin typeface="Arial Narrow"/>
                <a:cs typeface="Arial Narrow"/>
              </a:rPr>
              <a:t>macroalga</a:t>
            </a:r>
            <a:r>
              <a:rPr lang="en-US" sz="7000" b="1" dirty="0">
                <a:latin typeface="Arial Narrow"/>
                <a:cs typeface="Arial Narrow"/>
              </a:rPr>
              <a:t>-associated </a:t>
            </a:r>
            <a:r>
              <a:rPr lang="en-US" sz="7000" b="1" i="1" dirty="0" err="1" smtClean="0">
                <a:latin typeface="Arial Narrow"/>
                <a:cs typeface="Arial Narrow"/>
              </a:rPr>
              <a:t>Flavobacteriaceae</a:t>
            </a:r>
            <a:r>
              <a:rPr lang="en-US" sz="7000" b="1" dirty="0">
                <a:latin typeface="Arial Narrow"/>
                <a:cs typeface="Arial Narrow"/>
              </a:rPr>
              <a:t> </a:t>
            </a:r>
            <a:r>
              <a:rPr lang="en-US" sz="7000" b="1" dirty="0" smtClean="0">
                <a:latin typeface="Arial Narrow"/>
                <a:cs typeface="Arial Narrow"/>
              </a:rPr>
              <a:t>to </a:t>
            </a:r>
            <a:r>
              <a:rPr lang="en-US" sz="7000" b="1" dirty="0">
                <a:latin typeface="Arial Narrow"/>
                <a:cs typeface="Arial Narrow"/>
              </a:rPr>
              <a:t>gain </a:t>
            </a:r>
            <a:r>
              <a:rPr lang="en-US" sz="7000" b="1" dirty="0" smtClean="0">
                <a:latin typeface="Arial Narrow"/>
                <a:cs typeface="Arial Narrow"/>
              </a:rPr>
              <a:t>insights</a:t>
            </a:r>
          </a:p>
          <a:p>
            <a:pPr algn="ctr"/>
            <a:r>
              <a:rPr lang="en-US" sz="7000" b="1" dirty="0" smtClean="0">
                <a:latin typeface="Arial Narrow"/>
                <a:cs typeface="Arial Narrow"/>
              </a:rPr>
              <a:t>into </a:t>
            </a:r>
            <a:r>
              <a:rPr lang="en-US" sz="7000" b="1" dirty="0">
                <a:latin typeface="Arial Narrow"/>
                <a:cs typeface="Arial Narrow"/>
              </a:rPr>
              <a:t>the </a:t>
            </a:r>
            <a:r>
              <a:rPr lang="en-US" sz="7000" b="1" dirty="0" smtClean="0">
                <a:latin typeface="Arial Narrow"/>
                <a:cs typeface="Arial Narrow"/>
              </a:rPr>
              <a:t>evolution and </a:t>
            </a:r>
            <a:r>
              <a:rPr lang="en-US" sz="7000" b="1" dirty="0">
                <a:latin typeface="Arial Narrow"/>
                <a:cs typeface="Arial Narrow"/>
              </a:rPr>
              <a:t>ecological </a:t>
            </a:r>
            <a:r>
              <a:rPr lang="en-US" sz="7000" b="1" dirty="0" smtClean="0">
                <a:latin typeface="Arial Narrow"/>
                <a:cs typeface="Arial Narrow"/>
              </a:rPr>
              <a:t>strategies of </a:t>
            </a:r>
            <a:r>
              <a:rPr lang="en-US" sz="7000" b="1" dirty="0">
                <a:latin typeface="Arial Narrow"/>
                <a:cs typeface="Arial Narrow"/>
              </a:rPr>
              <a:t>marine polysaccharide degraders</a:t>
            </a:r>
            <a:endParaRPr lang="fr-FR" sz="7000" b="1" i="1" cap="small" dirty="0">
              <a:effectLst/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25193"/>
            <a:ext cx="302752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500" i="1" baseline="30000" dirty="0" smtClean="0">
                <a:latin typeface="Arial Narrow"/>
                <a:cs typeface="Arial Narrow"/>
              </a:rPr>
              <a:t>1 </a:t>
            </a:r>
            <a:r>
              <a:rPr lang="de-DE" sz="2500" i="1" dirty="0" err="1">
                <a:latin typeface="Arial Narrow"/>
                <a:cs typeface="Arial Narrow"/>
              </a:rPr>
              <a:t>Sorbonne</a:t>
            </a:r>
            <a:r>
              <a:rPr lang="de-DE" sz="2500" i="1" dirty="0">
                <a:latin typeface="Arial Narrow"/>
                <a:cs typeface="Arial Narrow"/>
              </a:rPr>
              <a:t> </a:t>
            </a:r>
            <a:r>
              <a:rPr lang="de-DE" sz="2500" i="1" dirty="0" err="1">
                <a:latin typeface="Arial Narrow"/>
                <a:cs typeface="Arial Narrow"/>
              </a:rPr>
              <a:t>Université</a:t>
            </a:r>
            <a:r>
              <a:rPr lang="de-DE" sz="2500" i="1" dirty="0">
                <a:latin typeface="Arial Narrow"/>
                <a:cs typeface="Arial Narrow"/>
              </a:rPr>
              <a:t>, </a:t>
            </a:r>
            <a:r>
              <a:rPr lang="de-DE" sz="2500" i="1" dirty="0" smtClean="0">
                <a:latin typeface="Arial Narrow"/>
                <a:cs typeface="Arial Narrow"/>
              </a:rPr>
              <a:t>CNRS, Integrative </a:t>
            </a:r>
            <a:r>
              <a:rPr lang="de-DE" sz="2500" i="1" dirty="0" err="1">
                <a:latin typeface="Arial Narrow"/>
                <a:cs typeface="Arial Narrow"/>
              </a:rPr>
              <a:t>Biology</a:t>
            </a:r>
            <a:r>
              <a:rPr lang="de-DE" sz="2500" i="1" dirty="0">
                <a:latin typeface="Arial Narrow"/>
                <a:cs typeface="Arial Narrow"/>
              </a:rPr>
              <a:t> </a:t>
            </a:r>
            <a:r>
              <a:rPr lang="de-DE" sz="2500" i="1" dirty="0" err="1">
                <a:latin typeface="Arial Narrow"/>
                <a:cs typeface="Arial Narrow"/>
              </a:rPr>
              <a:t>of</a:t>
            </a:r>
            <a:r>
              <a:rPr lang="de-DE" sz="2500" i="1" dirty="0">
                <a:latin typeface="Arial Narrow"/>
                <a:cs typeface="Arial Narrow"/>
              </a:rPr>
              <a:t> Marine </a:t>
            </a:r>
            <a:r>
              <a:rPr lang="de-DE" sz="2500" i="1" dirty="0" smtClean="0">
                <a:latin typeface="Arial Narrow"/>
                <a:cs typeface="Arial Narrow"/>
              </a:rPr>
              <a:t>Models (LBI2M), </a:t>
            </a:r>
            <a:r>
              <a:rPr lang="de-DE" sz="2500" i="1" dirty="0">
                <a:latin typeface="Arial Narrow"/>
                <a:cs typeface="Arial Narrow"/>
              </a:rPr>
              <a:t>Station </a:t>
            </a:r>
            <a:r>
              <a:rPr lang="de-DE" sz="2500" i="1" dirty="0" err="1" smtClean="0">
                <a:latin typeface="Arial Narrow"/>
                <a:cs typeface="Arial Narrow"/>
              </a:rPr>
              <a:t>Biologique</a:t>
            </a:r>
            <a:r>
              <a:rPr lang="de-DE" sz="2500" i="1" dirty="0">
                <a:latin typeface="Arial Narrow"/>
                <a:cs typeface="Arial Narrow"/>
              </a:rPr>
              <a:t> </a:t>
            </a:r>
            <a:r>
              <a:rPr lang="de-DE" sz="2500" i="1" dirty="0" smtClean="0">
                <a:latin typeface="Arial Narrow"/>
                <a:cs typeface="Arial Narrow"/>
              </a:rPr>
              <a:t>de </a:t>
            </a:r>
            <a:r>
              <a:rPr lang="de-DE" sz="2500" i="1" dirty="0" err="1" smtClean="0">
                <a:latin typeface="Arial Narrow"/>
                <a:cs typeface="Arial Narrow"/>
              </a:rPr>
              <a:t>Roscoff</a:t>
            </a:r>
            <a:r>
              <a:rPr lang="de-DE" sz="2500" i="1" dirty="0" smtClean="0">
                <a:latin typeface="Arial Narrow"/>
                <a:cs typeface="Arial Narrow"/>
              </a:rPr>
              <a:t>, France</a:t>
            </a:r>
            <a:r>
              <a:rPr lang="fr-FR" sz="2500" dirty="0" smtClean="0">
                <a:latin typeface="Arial Narrow"/>
                <a:cs typeface="Arial Narrow"/>
              </a:rPr>
              <a:t>; </a:t>
            </a:r>
            <a:r>
              <a:rPr lang="fr-FR" sz="2500" i="1" baseline="30000" dirty="0">
                <a:latin typeface="Arial Narrow"/>
                <a:cs typeface="Arial Narrow"/>
              </a:rPr>
              <a:t>2</a:t>
            </a:r>
            <a:r>
              <a:rPr lang="fr-FR" sz="2500" i="1" dirty="0">
                <a:latin typeface="Arial Narrow"/>
                <a:cs typeface="Arial Narrow"/>
              </a:rPr>
              <a:t> </a:t>
            </a:r>
            <a:r>
              <a:rPr lang="fr-FR" sz="2500" i="1" dirty="0" err="1">
                <a:latin typeface="Arial Narrow"/>
                <a:cs typeface="Arial Narrow"/>
              </a:rPr>
              <a:t>Microbiology</a:t>
            </a:r>
            <a:r>
              <a:rPr lang="fr-FR" sz="2500" i="1" dirty="0">
                <a:latin typeface="Arial Narrow"/>
                <a:cs typeface="Arial Narrow"/>
              </a:rPr>
              <a:t> and </a:t>
            </a:r>
            <a:r>
              <a:rPr lang="fr-FR" sz="2500" i="1" dirty="0" err="1">
                <a:latin typeface="Arial Narrow"/>
                <a:cs typeface="Arial Narrow"/>
              </a:rPr>
              <a:t>Genomics</a:t>
            </a:r>
            <a:r>
              <a:rPr lang="fr-FR" sz="2500" i="1" dirty="0">
                <a:latin typeface="Arial Narrow"/>
                <a:cs typeface="Arial Narrow"/>
              </a:rPr>
              <a:t> Unit, Gembloux Agro-Bio Tech, </a:t>
            </a:r>
            <a:r>
              <a:rPr lang="fr-FR" sz="2500" i="1" dirty="0" err="1">
                <a:latin typeface="Arial Narrow"/>
                <a:cs typeface="Arial Narrow"/>
              </a:rPr>
              <a:t>University</a:t>
            </a:r>
            <a:r>
              <a:rPr lang="fr-FR" sz="2500" i="1" dirty="0">
                <a:latin typeface="Arial Narrow"/>
                <a:cs typeface="Arial Narrow"/>
              </a:rPr>
              <a:t> of Liège, Gembloux, </a:t>
            </a:r>
            <a:r>
              <a:rPr lang="fr-FR" sz="2500" i="1" dirty="0" err="1">
                <a:latin typeface="Arial Narrow"/>
                <a:cs typeface="Arial Narrow"/>
              </a:rPr>
              <a:t>Belgium</a:t>
            </a:r>
            <a:endParaRPr lang="fr-FR" sz="2500" i="1" dirty="0">
              <a:latin typeface="Arial Narrow"/>
              <a:cs typeface="Arial Narrow"/>
            </a:endParaRPr>
          </a:p>
          <a:p>
            <a:pPr algn="ctr"/>
            <a:r>
              <a:rPr lang="fr-FR" sz="2500" i="1" baseline="30000" dirty="0">
                <a:latin typeface="Arial Narrow"/>
                <a:cs typeface="Arial Narrow"/>
              </a:rPr>
              <a:t>3</a:t>
            </a:r>
            <a:r>
              <a:rPr lang="fr-FR" sz="2500" i="1" dirty="0">
                <a:latin typeface="Arial Narrow"/>
                <a:cs typeface="Arial Narrow"/>
              </a:rPr>
              <a:t> </a:t>
            </a:r>
            <a:r>
              <a:rPr lang="fr-FR" sz="2500" i="1" dirty="0" smtClean="0">
                <a:latin typeface="Arial Narrow"/>
                <a:cs typeface="Arial Narrow"/>
              </a:rPr>
              <a:t>CNRS, FR2424</a:t>
            </a:r>
            <a:r>
              <a:rPr lang="fr-FR" sz="2500" i="1" dirty="0">
                <a:latin typeface="Arial Narrow"/>
                <a:cs typeface="Arial Narrow"/>
              </a:rPr>
              <a:t>, </a:t>
            </a:r>
            <a:r>
              <a:rPr lang="fr-FR" sz="2500" i="1" dirty="0" err="1">
                <a:latin typeface="Arial Narrow"/>
                <a:cs typeface="Arial Narrow"/>
              </a:rPr>
              <a:t>ABiMS</a:t>
            </a:r>
            <a:r>
              <a:rPr lang="fr-FR" sz="2500" i="1" dirty="0">
                <a:latin typeface="Arial Narrow"/>
                <a:cs typeface="Arial Narrow"/>
              </a:rPr>
              <a:t>, Station Biologique de </a:t>
            </a:r>
            <a:r>
              <a:rPr lang="fr-FR" sz="2500" i="1" dirty="0" smtClean="0">
                <a:latin typeface="Arial Narrow"/>
                <a:cs typeface="Arial Narrow"/>
              </a:rPr>
              <a:t>Roscoff, France; </a:t>
            </a:r>
            <a:r>
              <a:rPr lang="fr-FR" sz="2500" i="1" baseline="30000" dirty="0" smtClean="0">
                <a:latin typeface="Arial Narrow"/>
                <a:cs typeface="Arial Narrow"/>
              </a:rPr>
              <a:t>4</a:t>
            </a:r>
            <a:r>
              <a:rPr lang="fr-FR" sz="2500" i="1" dirty="0" smtClean="0">
                <a:latin typeface="Arial Narrow"/>
                <a:cs typeface="Arial Narrow"/>
              </a:rPr>
              <a:t> </a:t>
            </a:r>
            <a:r>
              <a:rPr lang="fr-FR" sz="2500" i="1" dirty="0">
                <a:latin typeface="Arial Narrow"/>
                <a:cs typeface="Arial Narrow"/>
              </a:rPr>
              <a:t>CNRS, </a:t>
            </a:r>
            <a:r>
              <a:rPr lang="fr-FR" sz="2500" i="1" dirty="0" smtClean="0">
                <a:latin typeface="Arial Narrow"/>
                <a:cs typeface="Arial Narrow"/>
              </a:rPr>
              <a:t>FR2424</a:t>
            </a:r>
            <a:r>
              <a:rPr lang="fr-FR" sz="2500" i="1" dirty="0">
                <a:latin typeface="Arial Narrow"/>
                <a:cs typeface="Arial Narrow"/>
              </a:rPr>
              <a:t>, </a:t>
            </a:r>
            <a:r>
              <a:rPr lang="fr-FR" sz="2500" i="1" dirty="0" err="1">
                <a:latin typeface="Arial Narrow"/>
                <a:cs typeface="Arial Narrow"/>
              </a:rPr>
              <a:t>Genomer</a:t>
            </a:r>
            <a:r>
              <a:rPr lang="fr-FR" sz="2500" i="1" dirty="0">
                <a:latin typeface="Arial Narrow"/>
                <a:cs typeface="Arial Narrow"/>
              </a:rPr>
              <a:t> </a:t>
            </a:r>
            <a:r>
              <a:rPr lang="fr-FR" sz="2500" i="1" dirty="0" err="1">
                <a:latin typeface="Arial Narrow"/>
                <a:cs typeface="Arial Narrow"/>
              </a:rPr>
              <a:t>genomics</a:t>
            </a:r>
            <a:r>
              <a:rPr lang="fr-FR" sz="2500" i="1" dirty="0">
                <a:latin typeface="Arial Narrow"/>
                <a:cs typeface="Arial Narrow"/>
              </a:rPr>
              <a:t> </a:t>
            </a:r>
            <a:r>
              <a:rPr lang="fr-FR" sz="2500" i="1" dirty="0" err="1">
                <a:latin typeface="Arial Narrow"/>
                <a:cs typeface="Arial Narrow"/>
              </a:rPr>
              <a:t>core</a:t>
            </a:r>
            <a:r>
              <a:rPr lang="fr-FR" sz="2500" i="1" dirty="0">
                <a:latin typeface="Arial Narrow"/>
                <a:cs typeface="Arial Narrow"/>
              </a:rPr>
              <a:t> </a:t>
            </a:r>
            <a:r>
              <a:rPr lang="fr-FR" sz="2500" i="1" dirty="0" err="1">
                <a:latin typeface="Arial Narrow"/>
                <a:cs typeface="Arial Narrow"/>
              </a:rPr>
              <a:t>facility</a:t>
            </a:r>
            <a:r>
              <a:rPr lang="fr-FR" sz="2500" i="1" dirty="0">
                <a:latin typeface="Arial Narrow"/>
                <a:cs typeface="Arial Narrow"/>
              </a:rPr>
              <a:t>, Station Biologique de </a:t>
            </a:r>
            <a:r>
              <a:rPr lang="fr-FR" sz="2500" i="1" dirty="0" smtClean="0">
                <a:latin typeface="Arial Narrow"/>
                <a:cs typeface="Arial Narrow"/>
              </a:rPr>
              <a:t>Roscoff, </a:t>
            </a:r>
            <a:r>
              <a:rPr lang="fr-FR" sz="2500" i="1" dirty="0">
                <a:latin typeface="Arial Narrow"/>
                <a:cs typeface="Arial Narrow"/>
              </a:rPr>
              <a:t>France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6264" y="4250557"/>
            <a:ext cx="27122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u="sng" dirty="0">
                <a:latin typeface="Arial Narrow"/>
                <a:cs typeface="Arial Narrow"/>
              </a:rPr>
              <a:t>François Thomas</a:t>
            </a:r>
            <a:r>
              <a:rPr lang="fr-FR" sz="4400" u="sng" baseline="30000" dirty="0">
                <a:latin typeface="Arial Narrow"/>
                <a:cs typeface="Arial Narrow"/>
              </a:rPr>
              <a:t>1</a:t>
            </a:r>
            <a:r>
              <a:rPr lang="fr-FR" sz="4400" dirty="0">
                <a:latin typeface="Arial Narrow"/>
                <a:cs typeface="Arial Narrow"/>
              </a:rPr>
              <a:t>, Marjolaine Martin</a:t>
            </a:r>
            <a:r>
              <a:rPr lang="fr-FR" sz="4400" baseline="30000" dirty="0">
                <a:latin typeface="Arial Narrow"/>
                <a:cs typeface="Arial Narrow"/>
              </a:rPr>
              <a:t>2</a:t>
            </a:r>
            <a:r>
              <a:rPr lang="fr-FR" sz="4400" dirty="0">
                <a:latin typeface="Arial Narrow"/>
                <a:cs typeface="Arial Narrow"/>
              </a:rPr>
              <a:t>, Erwan Corre</a:t>
            </a:r>
            <a:r>
              <a:rPr lang="fr-FR" sz="4400" baseline="30000" dirty="0">
                <a:latin typeface="Arial Narrow"/>
                <a:cs typeface="Arial Narrow"/>
              </a:rPr>
              <a:t>3</a:t>
            </a:r>
            <a:r>
              <a:rPr lang="fr-FR" sz="4400" dirty="0">
                <a:latin typeface="Arial Narrow"/>
                <a:cs typeface="Arial Narrow"/>
              </a:rPr>
              <a:t>, Gwenn Tanguy</a:t>
            </a:r>
            <a:r>
              <a:rPr lang="fr-FR" sz="4400" baseline="30000" dirty="0">
                <a:latin typeface="Arial Narrow"/>
                <a:cs typeface="Arial Narrow"/>
              </a:rPr>
              <a:t>4</a:t>
            </a:r>
            <a:r>
              <a:rPr lang="fr-FR" sz="4400" dirty="0">
                <a:latin typeface="Arial Narrow"/>
                <a:cs typeface="Arial Narrow"/>
              </a:rPr>
              <a:t>, Tristan Barbeyron</a:t>
            </a:r>
            <a:r>
              <a:rPr lang="fr-FR" sz="4400" baseline="30000" dirty="0">
                <a:latin typeface="Arial Narrow"/>
                <a:cs typeface="Arial Narrow"/>
              </a:rPr>
              <a:t>1</a:t>
            </a:r>
            <a:r>
              <a:rPr lang="fr-FR" sz="4400" dirty="0">
                <a:latin typeface="Arial Narrow"/>
                <a:cs typeface="Arial Narrow"/>
              </a:rPr>
              <a:t>, Micheline Vandenbol</a:t>
            </a:r>
            <a:r>
              <a:rPr lang="fr-FR" sz="4400" baseline="30000" dirty="0">
                <a:latin typeface="Arial Narrow"/>
                <a:cs typeface="Arial Narrow"/>
              </a:rPr>
              <a:t>2</a:t>
            </a:r>
            <a:r>
              <a:rPr lang="fr-FR" sz="4400" dirty="0">
                <a:latin typeface="Arial Narrow"/>
                <a:cs typeface="Arial Narrow"/>
              </a:rPr>
              <a:t> &amp;</a:t>
            </a:r>
            <a:r>
              <a:rPr lang="fr-FR" sz="4400" dirty="0" smtClean="0">
                <a:latin typeface="Arial Narrow"/>
                <a:cs typeface="Arial Narrow"/>
              </a:rPr>
              <a:t> </a:t>
            </a:r>
            <a:r>
              <a:rPr lang="fr-FR" sz="4400" dirty="0" err="1">
                <a:latin typeface="Arial Narrow"/>
                <a:cs typeface="Arial Narrow"/>
              </a:rPr>
              <a:t>Gurvan</a:t>
            </a:r>
            <a:r>
              <a:rPr lang="fr-FR" sz="4400" dirty="0">
                <a:latin typeface="Arial Narrow"/>
                <a:cs typeface="Arial Narrow"/>
              </a:rPr>
              <a:t> Michel</a:t>
            </a:r>
            <a:r>
              <a:rPr lang="fr-FR" sz="4400" baseline="30000" dirty="0">
                <a:latin typeface="Arial Narrow"/>
                <a:cs typeface="Arial Narrow"/>
              </a:rPr>
              <a:t>1</a:t>
            </a:r>
            <a:endParaRPr lang="fr-FR" sz="4400" b="1" baseline="30000" dirty="0">
              <a:latin typeface="Arial Narrow"/>
              <a:cs typeface="Arial Narrow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238098" y="6129673"/>
            <a:ext cx="29925554" cy="7163652"/>
            <a:chOff x="15421808" y="4383466"/>
            <a:chExt cx="14796278" cy="5608149"/>
          </a:xfrm>
        </p:grpSpPr>
        <p:sp>
          <p:nvSpPr>
            <p:cNvPr id="306" name="Rectangle 305"/>
            <p:cNvSpPr/>
            <p:nvPr/>
          </p:nvSpPr>
          <p:spPr>
            <a:xfrm>
              <a:off x="15421808" y="4388833"/>
              <a:ext cx="14796278" cy="641082"/>
            </a:xfrm>
            <a:prstGeom prst="rect">
              <a:avLst/>
            </a:prstGeom>
            <a:solidFill>
              <a:srgbClr val="FF6600">
                <a:alpha val="5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5529306" y="4383466"/>
              <a:ext cx="7735459" cy="650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 i="1" dirty="0" err="1" smtClean="0">
                  <a:latin typeface="Arial Narrow"/>
                  <a:cs typeface="Arial Narrow"/>
                </a:rPr>
                <a:t>Flavobacteriaceae</a:t>
              </a:r>
              <a:r>
                <a:rPr lang="fr-FR" sz="4800" b="1" dirty="0">
                  <a:latin typeface="Arial Narrow"/>
                  <a:cs typeface="Arial Narrow"/>
                </a:rPr>
                <a:t> </a:t>
              </a:r>
              <a:r>
                <a:rPr lang="fr-FR" sz="4800" b="1" dirty="0" smtClean="0">
                  <a:latin typeface="Arial Narrow"/>
                  <a:cs typeface="Arial Narrow"/>
                </a:rPr>
                <a:t>on </a:t>
              </a:r>
              <a:r>
                <a:rPr lang="fr-FR" sz="4800" b="1" dirty="0" err="1" smtClean="0">
                  <a:latin typeface="Arial Narrow"/>
                  <a:cs typeface="Arial Narrow"/>
                </a:rPr>
                <a:t>brown</a:t>
              </a:r>
              <a:r>
                <a:rPr lang="fr-FR" sz="4800" b="1" dirty="0" smtClean="0">
                  <a:latin typeface="Arial Narrow"/>
                  <a:cs typeface="Arial Narrow"/>
                </a:rPr>
                <a:t> macroalgae </a:t>
              </a:r>
              <a:r>
                <a:rPr lang="fr-FR" sz="4800" b="1" i="1" dirty="0" err="1" smtClean="0">
                  <a:latin typeface="Arial Narrow"/>
                  <a:cs typeface="Arial Narrow"/>
                </a:rPr>
                <a:t>Ascophyllum</a:t>
              </a:r>
              <a:r>
                <a:rPr lang="fr-FR" sz="4800" b="1" i="1" dirty="0" smtClean="0">
                  <a:latin typeface="Arial Narrow"/>
                  <a:cs typeface="Arial Narrow"/>
                </a:rPr>
                <a:t> </a:t>
              </a:r>
              <a:r>
                <a:rPr lang="fr-FR" sz="4800" b="1" i="1" dirty="0" err="1" smtClean="0">
                  <a:latin typeface="Arial Narrow"/>
                  <a:cs typeface="Arial Narrow"/>
                </a:rPr>
                <a:t>nodosum</a:t>
              </a:r>
              <a:endParaRPr lang="fr-FR" sz="4800" b="1" i="1" dirty="0">
                <a:latin typeface="Arial Narrow"/>
                <a:cs typeface="Arial Narrow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5421808" y="4383466"/>
              <a:ext cx="14796277" cy="56081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0" name="Rectangle 309"/>
          <p:cNvSpPr/>
          <p:nvPr/>
        </p:nvSpPr>
        <p:spPr>
          <a:xfrm>
            <a:off x="18517594" y="13701186"/>
            <a:ext cx="11700491" cy="830997"/>
          </a:xfrm>
          <a:prstGeom prst="rect">
            <a:avLst/>
          </a:prstGeom>
          <a:solidFill>
            <a:srgbClr val="FF66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9" name="ZoneTexte 208"/>
          <p:cNvSpPr txBox="1"/>
          <p:nvPr/>
        </p:nvSpPr>
        <p:spPr>
          <a:xfrm>
            <a:off x="21413301" y="13720260"/>
            <a:ext cx="6903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latin typeface="Arial Narrow"/>
                <a:cs typeface="Arial Narrow"/>
              </a:rPr>
              <a:t>Case </a:t>
            </a:r>
            <a:r>
              <a:rPr lang="fr-FR" sz="4800" b="1" dirty="0" err="1" smtClean="0">
                <a:latin typeface="Arial Narrow"/>
                <a:cs typeface="Arial Narrow"/>
              </a:rPr>
              <a:t>study</a:t>
            </a:r>
            <a:r>
              <a:rPr lang="fr-FR" sz="4800" b="1" dirty="0" smtClean="0">
                <a:latin typeface="Arial Narrow"/>
                <a:cs typeface="Arial Narrow"/>
              </a:rPr>
              <a:t>: </a:t>
            </a:r>
            <a:r>
              <a:rPr lang="fr-FR" sz="4800" b="1" dirty="0" err="1" smtClean="0">
                <a:latin typeface="Arial Narrow"/>
                <a:cs typeface="Arial Narrow"/>
              </a:rPr>
              <a:t>Genus</a:t>
            </a:r>
            <a:r>
              <a:rPr lang="fr-FR" sz="4800" b="1" dirty="0" smtClean="0">
                <a:latin typeface="Arial Narrow"/>
                <a:cs typeface="Arial Narrow"/>
              </a:rPr>
              <a:t> </a:t>
            </a:r>
            <a:r>
              <a:rPr lang="fr-FR" sz="4800" b="1" i="1" dirty="0" err="1" smtClean="0">
                <a:latin typeface="Arial Narrow"/>
                <a:cs typeface="Arial Narrow"/>
              </a:rPr>
              <a:t>Zobellia</a:t>
            </a:r>
            <a:endParaRPr lang="fr-FR" sz="4800" b="1" i="1" dirty="0">
              <a:latin typeface="Arial Narrow"/>
              <a:cs typeface="Arial Narrow"/>
            </a:endParaRPr>
          </a:p>
        </p:txBody>
      </p:sp>
      <p:grpSp>
        <p:nvGrpSpPr>
          <p:cNvPr id="275" name="Grouper 274"/>
          <p:cNvGrpSpPr/>
          <p:nvPr/>
        </p:nvGrpSpPr>
        <p:grpSpPr>
          <a:xfrm>
            <a:off x="203235" y="36240141"/>
            <a:ext cx="10736142" cy="6537816"/>
            <a:chOff x="202211" y="38312430"/>
            <a:chExt cx="15513785" cy="3632387"/>
          </a:xfrm>
        </p:grpSpPr>
        <p:sp>
          <p:nvSpPr>
            <p:cNvPr id="311" name="Rectangle 310"/>
            <p:cNvSpPr/>
            <p:nvPr/>
          </p:nvSpPr>
          <p:spPr>
            <a:xfrm>
              <a:off x="202211" y="38330256"/>
              <a:ext cx="15513785" cy="441193"/>
            </a:xfrm>
            <a:prstGeom prst="rect">
              <a:avLst/>
            </a:prstGeom>
            <a:solidFill>
              <a:srgbClr val="FF6600">
                <a:alpha val="5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4" name="ZoneTexte 273"/>
            <p:cNvSpPr txBox="1"/>
            <p:nvPr/>
          </p:nvSpPr>
          <p:spPr>
            <a:xfrm>
              <a:off x="4887756" y="38312430"/>
              <a:ext cx="6142696" cy="46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b="1" dirty="0" smtClean="0">
                  <a:latin typeface="Arial Narrow"/>
                  <a:cs typeface="Arial Narrow"/>
                </a:rPr>
                <a:t>On-</a:t>
              </a:r>
              <a:r>
                <a:rPr lang="fr-FR" sz="4800" b="1" dirty="0" err="1" smtClean="0">
                  <a:latin typeface="Arial Narrow"/>
                  <a:cs typeface="Arial Narrow"/>
                </a:rPr>
                <a:t>going</a:t>
              </a:r>
              <a:r>
                <a:rPr lang="fr-FR" sz="4800" b="1" dirty="0" smtClean="0">
                  <a:latin typeface="Arial Narrow"/>
                  <a:cs typeface="Arial Narrow"/>
                </a:rPr>
                <a:t> </a:t>
              </a:r>
              <a:r>
                <a:rPr lang="fr-FR" sz="4800" b="1" dirty="0" err="1" smtClean="0">
                  <a:latin typeface="Arial Narrow"/>
                  <a:cs typeface="Arial Narrow"/>
                </a:rPr>
                <a:t>work</a:t>
              </a:r>
              <a:r>
                <a:rPr lang="fr-FR" sz="4800" b="1" dirty="0" smtClean="0">
                  <a:latin typeface="Arial Narrow"/>
                  <a:cs typeface="Arial Narrow"/>
                </a:rPr>
                <a:t>…</a:t>
              </a:r>
              <a:endParaRPr lang="fr-FR" sz="4800" b="1" dirty="0">
                <a:latin typeface="Arial Narrow"/>
                <a:cs typeface="Arial Narrow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02211" y="38327542"/>
              <a:ext cx="15513785" cy="36172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406035" y="40962085"/>
            <a:ext cx="11812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 Narrow"/>
                <a:cs typeface="Arial Narrow"/>
              </a:rPr>
              <a:t>[1] </a:t>
            </a:r>
            <a:r>
              <a:rPr lang="en-US" sz="1400" dirty="0" smtClean="0">
                <a:latin typeface="Arial Narrow"/>
                <a:cs typeface="Arial Narrow"/>
              </a:rPr>
              <a:t>Thomas </a:t>
            </a:r>
            <a:r>
              <a:rPr lang="en-US" sz="1400" i="1" dirty="0">
                <a:latin typeface="Arial Narrow"/>
                <a:cs typeface="Arial Narrow"/>
              </a:rPr>
              <a:t>et al.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dirty="0" smtClean="0">
                <a:latin typeface="Arial Narrow"/>
                <a:cs typeface="Arial Narrow"/>
              </a:rPr>
              <a:t>Environmental and gut </a:t>
            </a:r>
            <a:r>
              <a:rPr lang="en-US" sz="1400" i="1" dirty="0" err="1" smtClean="0">
                <a:latin typeface="Arial Narrow"/>
                <a:cs typeface="Arial Narrow"/>
              </a:rPr>
              <a:t>Bacteroidetes</a:t>
            </a:r>
            <a:r>
              <a:rPr lang="en-US" sz="1400" dirty="0" smtClean="0">
                <a:latin typeface="Arial Narrow"/>
                <a:cs typeface="Arial Narrow"/>
              </a:rPr>
              <a:t>: the food connection. </a:t>
            </a:r>
            <a:r>
              <a:rPr lang="en-US" sz="1400" i="1" dirty="0">
                <a:latin typeface="Arial Narrow"/>
                <a:cs typeface="Arial Narrow"/>
              </a:rPr>
              <a:t>Front </a:t>
            </a:r>
            <a:r>
              <a:rPr lang="en-US" sz="1400" i="1" dirty="0" err="1">
                <a:latin typeface="Arial Narrow"/>
                <a:cs typeface="Arial Narrow"/>
              </a:rPr>
              <a:t>Microbiol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dirty="0" smtClean="0">
                <a:latin typeface="Arial Narrow"/>
                <a:cs typeface="Arial Narrow"/>
              </a:rPr>
              <a:t>2, 93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>
                <a:latin typeface="Arial Narrow"/>
                <a:cs typeface="Arial Narrow"/>
              </a:rPr>
              <a:t>(</a:t>
            </a:r>
            <a:r>
              <a:rPr lang="de-DE" sz="1400" dirty="0" smtClean="0">
                <a:latin typeface="Arial Narrow"/>
                <a:cs typeface="Arial Narrow"/>
              </a:rPr>
              <a:t>2011).</a:t>
            </a:r>
            <a:endParaRPr lang="en-US" sz="1400" dirty="0" smtClean="0">
              <a:latin typeface="Arial Narrow"/>
              <a:cs typeface="Arial Narrow"/>
            </a:endParaRPr>
          </a:p>
          <a:p>
            <a:pPr algn="just"/>
            <a:r>
              <a:rPr lang="en-US" sz="1400" dirty="0" smtClean="0">
                <a:latin typeface="Arial Narrow"/>
                <a:cs typeface="Arial Narrow"/>
              </a:rPr>
              <a:t>[</a:t>
            </a:r>
            <a:r>
              <a:rPr lang="en-US" sz="1400" dirty="0">
                <a:latin typeface="Arial Narrow"/>
                <a:cs typeface="Arial Narrow"/>
              </a:rPr>
              <a:t>2</a:t>
            </a:r>
            <a:r>
              <a:rPr lang="en-US" sz="1400" dirty="0" smtClean="0">
                <a:latin typeface="Arial Narrow"/>
                <a:cs typeface="Arial Narrow"/>
              </a:rPr>
              <a:t>] Martin </a:t>
            </a:r>
            <a:r>
              <a:rPr lang="en-US" sz="1400" i="1" dirty="0" smtClean="0">
                <a:latin typeface="Arial Narrow"/>
                <a:cs typeface="Arial Narrow"/>
              </a:rPr>
              <a:t>et </a:t>
            </a:r>
            <a:r>
              <a:rPr lang="en-US" sz="1400" i="1" dirty="0">
                <a:latin typeface="Arial Narrow"/>
                <a:cs typeface="Arial Narrow"/>
              </a:rPr>
              <a:t>al.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dirty="0" smtClean="0">
                <a:latin typeface="Arial Narrow"/>
                <a:cs typeface="Arial Narrow"/>
              </a:rPr>
              <a:t>The cultivable surface </a:t>
            </a:r>
            <a:r>
              <a:rPr lang="en-US" sz="1400" dirty="0" err="1" smtClean="0">
                <a:latin typeface="Arial Narrow"/>
                <a:cs typeface="Arial Narrow"/>
              </a:rPr>
              <a:t>microbiota</a:t>
            </a:r>
            <a:r>
              <a:rPr lang="en-US" sz="1400" dirty="0" smtClean="0">
                <a:latin typeface="Arial Narrow"/>
                <a:cs typeface="Arial Narrow"/>
              </a:rPr>
              <a:t> of the brown alga </a:t>
            </a:r>
            <a:r>
              <a:rPr lang="en-US" sz="1400" i="1" dirty="0" err="1" smtClean="0">
                <a:latin typeface="Arial Narrow"/>
                <a:cs typeface="Arial Narrow"/>
              </a:rPr>
              <a:t>Ascophyllum</a:t>
            </a:r>
            <a:r>
              <a:rPr lang="en-US" sz="1400" i="1" dirty="0" smtClean="0">
                <a:latin typeface="Arial Narrow"/>
                <a:cs typeface="Arial Narrow"/>
              </a:rPr>
              <a:t> </a:t>
            </a:r>
            <a:r>
              <a:rPr lang="en-US" sz="1400" i="1" dirty="0" err="1" smtClean="0">
                <a:latin typeface="Arial Narrow"/>
                <a:cs typeface="Arial Narrow"/>
              </a:rPr>
              <a:t>nodosum</a:t>
            </a:r>
            <a:r>
              <a:rPr lang="en-US" sz="1400" i="1" dirty="0" smtClean="0">
                <a:latin typeface="Arial Narrow"/>
                <a:cs typeface="Arial Narrow"/>
              </a:rPr>
              <a:t> </a:t>
            </a:r>
            <a:r>
              <a:rPr lang="en-US" sz="1400" dirty="0" smtClean="0">
                <a:latin typeface="Arial Narrow"/>
                <a:cs typeface="Arial Narrow"/>
              </a:rPr>
              <a:t>is enriched in macroalgal-polysaccharide-degrading bacteria. </a:t>
            </a:r>
            <a:r>
              <a:rPr lang="en-US" sz="1400" i="1" dirty="0" smtClean="0">
                <a:latin typeface="Arial Narrow"/>
                <a:cs typeface="Arial Narrow"/>
              </a:rPr>
              <a:t>Front </a:t>
            </a:r>
            <a:r>
              <a:rPr lang="en-US" sz="1400" i="1" dirty="0" err="1" smtClean="0">
                <a:latin typeface="Arial Narrow"/>
                <a:cs typeface="Arial Narrow"/>
              </a:rPr>
              <a:t>Microbiol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>
                <a:latin typeface="Arial Narrow"/>
                <a:cs typeface="Arial Narrow"/>
              </a:rPr>
              <a:t>6</a:t>
            </a:r>
            <a:r>
              <a:rPr lang="en-US" sz="1400" dirty="0" smtClean="0">
                <a:latin typeface="Arial Narrow"/>
                <a:cs typeface="Arial Narrow"/>
              </a:rPr>
              <a:t>, 1-14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smtClean="0">
                <a:latin typeface="Arial Narrow"/>
                <a:cs typeface="Arial Narrow"/>
              </a:rPr>
              <a:t>(</a:t>
            </a:r>
            <a:r>
              <a:rPr lang="de-DE" sz="1400" dirty="0" smtClean="0">
                <a:latin typeface="Arial Narrow"/>
                <a:cs typeface="Arial Narrow"/>
              </a:rPr>
              <a:t>2015)</a:t>
            </a:r>
            <a:r>
              <a:rPr lang="de-DE" sz="1400" dirty="0" smtClean="0">
                <a:latin typeface="Arial Narrow"/>
                <a:cs typeface="Arial Narrow"/>
              </a:rPr>
              <a:t>.</a:t>
            </a:r>
            <a:endParaRPr lang="en-US" sz="1400" dirty="0" smtClean="0">
              <a:latin typeface="Arial Narrow"/>
              <a:cs typeface="Arial Narrow"/>
            </a:endParaRPr>
          </a:p>
          <a:p>
            <a:pPr algn="just"/>
            <a:r>
              <a:rPr lang="en-US" sz="1400" dirty="0" smtClean="0">
                <a:latin typeface="Arial Narrow"/>
                <a:cs typeface="Arial Narrow"/>
              </a:rPr>
              <a:t>[3] </a:t>
            </a:r>
            <a:r>
              <a:rPr lang="en-US" sz="1400" dirty="0" err="1" smtClean="0">
                <a:latin typeface="Arial Narrow"/>
                <a:cs typeface="Arial Narrow"/>
              </a:rPr>
              <a:t>Bankevich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i="1" dirty="0">
                <a:latin typeface="Arial Narrow"/>
                <a:cs typeface="Arial Narrow"/>
              </a:rPr>
              <a:t>et al.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dirty="0" err="1">
                <a:latin typeface="Arial Narrow"/>
                <a:cs typeface="Arial Narrow"/>
              </a:rPr>
              <a:t>SPAdes</a:t>
            </a:r>
            <a:r>
              <a:rPr lang="en-US" sz="1400" dirty="0">
                <a:latin typeface="Arial Narrow"/>
                <a:cs typeface="Arial Narrow"/>
              </a:rPr>
              <a:t>: a new genome assembly algorithm and its applications to single-cell sequencing. </a:t>
            </a:r>
            <a:r>
              <a:rPr lang="de-DE" sz="1400" i="1" dirty="0" smtClean="0">
                <a:latin typeface="Arial Narrow"/>
                <a:cs typeface="Arial Narrow"/>
              </a:rPr>
              <a:t>J </a:t>
            </a:r>
            <a:r>
              <a:rPr lang="de-DE" sz="1400" i="1" dirty="0" err="1" smtClean="0">
                <a:latin typeface="Arial Narrow"/>
                <a:cs typeface="Arial Narrow"/>
              </a:rPr>
              <a:t>Comput</a:t>
            </a:r>
            <a:r>
              <a:rPr lang="de-DE" sz="1400" i="1" dirty="0" smtClean="0">
                <a:latin typeface="Arial Narrow"/>
                <a:cs typeface="Arial Narrow"/>
              </a:rPr>
              <a:t> </a:t>
            </a:r>
            <a:r>
              <a:rPr lang="de-DE" sz="1400" i="1" dirty="0" err="1" smtClean="0">
                <a:latin typeface="Arial Narrow"/>
                <a:cs typeface="Arial Narrow"/>
              </a:rPr>
              <a:t>Biol</a:t>
            </a:r>
            <a:r>
              <a:rPr lang="de-DE" sz="1400" dirty="0" smtClean="0">
                <a:latin typeface="Arial Narrow"/>
                <a:cs typeface="Arial Narrow"/>
              </a:rPr>
              <a:t> 19</a:t>
            </a:r>
            <a:r>
              <a:rPr lang="de-DE" sz="1400" b="1" dirty="0" smtClean="0">
                <a:latin typeface="Arial Narrow"/>
                <a:cs typeface="Arial Narrow"/>
              </a:rPr>
              <a:t>,</a:t>
            </a:r>
            <a:r>
              <a:rPr lang="de-DE" sz="1400" dirty="0" smtClean="0">
                <a:latin typeface="Arial Narrow"/>
                <a:cs typeface="Arial Narrow"/>
              </a:rPr>
              <a:t> 455-77 </a:t>
            </a:r>
            <a:r>
              <a:rPr lang="de-DE" sz="1400" dirty="0">
                <a:latin typeface="Arial Narrow"/>
                <a:cs typeface="Arial Narrow"/>
              </a:rPr>
              <a:t>(2012)</a:t>
            </a:r>
            <a:r>
              <a:rPr lang="de-DE" sz="1400" dirty="0" smtClean="0">
                <a:latin typeface="Arial Narrow"/>
                <a:cs typeface="Arial Narrow"/>
              </a:rPr>
              <a:t>.</a:t>
            </a:r>
          </a:p>
          <a:p>
            <a:pPr algn="just"/>
            <a:r>
              <a:rPr lang="de-DE" sz="1400" dirty="0" smtClean="0">
                <a:latin typeface="Arial Narrow"/>
                <a:cs typeface="Arial Narrow"/>
              </a:rPr>
              <a:t>[4] </a:t>
            </a:r>
            <a:r>
              <a:rPr lang="de-DE" sz="1400" dirty="0" err="1" smtClean="0">
                <a:latin typeface="Arial Narrow"/>
                <a:cs typeface="Arial Narrow"/>
              </a:rPr>
              <a:t>Bosi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i="1" dirty="0" smtClean="0">
                <a:latin typeface="Arial Narrow"/>
                <a:cs typeface="Arial Narrow"/>
              </a:rPr>
              <a:t>et al</a:t>
            </a:r>
            <a:r>
              <a:rPr lang="de-DE" sz="1400" dirty="0" smtClean="0">
                <a:latin typeface="Arial Narrow"/>
                <a:cs typeface="Arial Narrow"/>
              </a:rPr>
              <a:t>.</a:t>
            </a:r>
            <a:r>
              <a:rPr lang="en-US" sz="1400" dirty="0">
                <a:latin typeface="Arial Narrow"/>
                <a:ea typeface="ＭＳ 明朝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ea typeface="ＭＳ 明朝"/>
                <a:cs typeface="Arial Narrow"/>
              </a:rPr>
              <a:t>MeDuSa</a:t>
            </a:r>
            <a:r>
              <a:rPr lang="en-US" sz="1400" dirty="0" smtClean="0">
                <a:latin typeface="Arial Narrow"/>
                <a:ea typeface="ＭＳ 明朝"/>
                <a:cs typeface="Arial Narrow"/>
              </a:rPr>
              <a:t>: a multi-draft based </a:t>
            </a:r>
            <a:r>
              <a:rPr lang="en-US" sz="1400" dirty="0" err="1" smtClean="0">
                <a:latin typeface="Arial Narrow"/>
                <a:ea typeface="ＭＳ 明朝"/>
                <a:cs typeface="Arial Narrow"/>
              </a:rPr>
              <a:t>scaffolder</a:t>
            </a:r>
            <a:r>
              <a:rPr lang="en-US" sz="1400" dirty="0" smtClean="0">
                <a:latin typeface="Arial Narrow"/>
                <a:ea typeface="ＭＳ 明朝"/>
                <a:cs typeface="Arial Narrow"/>
              </a:rPr>
              <a:t>. </a:t>
            </a:r>
            <a:r>
              <a:rPr lang="fr-FR" sz="1400" i="1" dirty="0" err="1" smtClean="0">
                <a:latin typeface="Arial Narrow"/>
                <a:ea typeface="ＭＳ 明朝"/>
                <a:cs typeface="Arial Narrow"/>
              </a:rPr>
              <a:t>Bioinformatics</a:t>
            </a:r>
            <a:r>
              <a:rPr lang="fr-FR" sz="1400" i="1" dirty="0" smtClean="0">
                <a:latin typeface="Arial Narrow"/>
                <a:ea typeface="ＭＳ 明朝"/>
                <a:cs typeface="Arial Narrow"/>
              </a:rPr>
              <a:t> </a:t>
            </a:r>
            <a:r>
              <a:rPr lang="fr-FR" sz="1400" dirty="0" smtClean="0">
                <a:latin typeface="Arial Narrow"/>
                <a:ea typeface="ＭＳ 明朝"/>
                <a:cs typeface="Arial Narrow"/>
              </a:rPr>
              <a:t>31, 2443-51 (2015).</a:t>
            </a:r>
            <a:endParaRPr lang="fr-FR" sz="1400" dirty="0">
              <a:latin typeface="Arial Narrow"/>
              <a:cs typeface="Arial Narrow"/>
            </a:endParaRPr>
          </a:p>
          <a:p>
            <a:pPr algn="just"/>
            <a:r>
              <a:rPr lang="en-US" sz="1400" dirty="0" smtClean="0">
                <a:latin typeface="Arial Narrow"/>
                <a:cs typeface="Arial Narrow"/>
              </a:rPr>
              <a:t>[5] </a:t>
            </a:r>
            <a:r>
              <a:rPr lang="en-US" sz="1400" dirty="0" err="1" smtClean="0">
                <a:latin typeface="Arial Narrow"/>
                <a:cs typeface="Arial Narrow"/>
              </a:rPr>
              <a:t>Luo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i="1" dirty="0">
                <a:latin typeface="Arial Narrow"/>
                <a:cs typeface="Arial Narrow"/>
              </a:rPr>
              <a:t>et al.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dirty="0">
                <a:latin typeface="Arial Narrow"/>
                <a:cs typeface="Arial Narrow"/>
              </a:rPr>
              <a:t>SOAPdenovo2: an empirically improved memory-efficient short-read de novo assembler. </a:t>
            </a:r>
            <a:r>
              <a:rPr lang="de-DE" sz="1400" i="1" dirty="0" err="1" smtClean="0">
                <a:latin typeface="Arial Narrow"/>
                <a:cs typeface="Arial Narrow"/>
              </a:rPr>
              <a:t>Gigascience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dirty="0" smtClean="0">
                <a:latin typeface="Arial Narrow"/>
                <a:cs typeface="Arial Narrow"/>
              </a:rPr>
              <a:t>1, 18 </a:t>
            </a:r>
            <a:r>
              <a:rPr lang="de-DE" sz="1400" dirty="0" smtClean="0">
                <a:latin typeface="Arial Narrow"/>
                <a:cs typeface="Arial Narrow"/>
              </a:rPr>
              <a:t>(2012)</a:t>
            </a:r>
            <a:r>
              <a:rPr lang="de-DE" sz="1400" dirty="0" smtClean="0">
                <a:latin typeface="Arial Narrow"/>
                <a:cs typeface="Arial Narrow"/>
              </a:rPr>
              <a:t>.</a:t>
            </a:r>
          </a:p>
          <a:p>
            <a:pPr algn="just"/>
            <a:r>
              <a:rPr lang="de-DE" sz="1400" dirty="0" smtClean="0">
                <a:effectLst/>
                <a:latin typeface="Arial Narrow"/>
                <a:cs typeface="Arial Narrow"/>
              </a:rPr>
              <a:t>[6] Parks </a:t>
            </a:r>
            <a:r>
              <a:rPr lang="de-DE" sz="1400" i="1" dirty="0" smtClean="0">
                <a:effectLst/>
                <a:latin typeface="Arial Narrow"/>
                <a:cs typeface="Arial Narrow"/>
              </a:rPr>
              <a:t>et al. </a:t>
            </a:r>
            <a:r>
              <a:rPr lang="de-DE" sz="1400" dirty="0" err="1">
                <a:latin typeface="Arial Narrow"/>
                <a:cs typeface="Arial Narrow"/>
              </a:rPr>
              <a:t>CheckM</a:t>
            </a:r>
            <a:r>
              <a:rPr lang="de-DE" sz="1400" dirty="0">
                <a:latin typeface="Arial Narrow"/>
                <a:cs typeface="Arial Narrow"/>
              </a:rPr>
              <a:t>: </a:t>
            </a:r>
            <a:r>
              <a:rPr lang="de-DE" sz="1400" dirty="0" err="1">
                <a:latin typeface="Arial Narrow"/>
                <a:cs typeface="Arial Narrow"/>
              </a:rPr>
              <a:t>assessing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the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quality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of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microbial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genomes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recovered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from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isolates</a:t>
            </a:r>
            <a:r>
              <a:rPr lang="de-DE" sz="1400" dirty="0">
                <a:latin typeface="Arial Narrow"/>
                <a:cs typeface="Arial Narrow"/>
              </a:rPr>
              <a:t>, </a:t>
            </a:r>
            <a:r>
              <a:rPr lang="de-DE" sz="1400" dirty="0" err="1">
                <a:latin typeface="Arial Narrow"/>
                <a:cs typeface="Arial Narrow"/>
              </a:rPr>
              <a:t>single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cells</a:t>
            </a:r>
            <a:r>
              <a:rPr lang="de-DE" sz="1400" dirty="0">
                <a:latin typeface="Arial Narrow"/>
                <a:cs typeface="Arial Narrow"/>
              </a:rPr>
              <a:t>, </a:t>
            </a:r>
            <a:r>
              <a:rPr lang="de-DE" sz="1400" dirty="0" err="1">
                <a:latin typeface="Arial Narrow"/>
                <a:cs typeface="Arial Narrow"/>
              </a:rPr>
              <a:t>and</a:t>
            </a:r>
            <a:r>
              <a:rPr lang="de-DE" sz="1400" dirty="0">
                <a:latin typeface="Arial Narrow"/>
                <a:cs typeface="Arial Narrow"/>
              </a:rPr>
              <a:t> metagenomes. </a:t>
            </a:r>
            <a:r>
              <a:rPr lang="de-DE" sz="1400" i="1" dirty="0" smtClean="0">
                <a:effectLst/>
                <a:latin typeface="Arial Narrow"/>
                <a:cs typeface="Arial Narrow"/>
              </a:rPr>
              <a:t>Genome Research </a:t>
            </a:r>
            <a:r>
              <a:rPr lang="de-DE" sz="1400" dirty="0" smtClean="0">
                <a:effectLst/>
                <a:latin typeface="Arial Narrow"/>
                <a:cs typeface="Arial Narrow"/>
              </a:rPr>
              <a:t>25, 1043-55 (2015).</a:t>
            </a:r>
          </a:p>
          <a:p>
            <a:pPr algn="just"/>
            <a:r>
              <a:rPr lang="de-DE" sz="1400" dirty="0" smtClean="0">
                <a:latin typeface="Arial Narrow"/>
                <a:cs typeface="Arial Narrow"/>
              </a:rPr>
              <a:t>[7] </a:t>
            </a:r>
            <a:r>
              <a:rPr lang="de-DE" sz="1400" dirty="0" err="1" smtClean="0">
                <a:latin typeface="Arial Narrow"/>
                <a:cs typeface="Arial Narrow"/>
              </a:rPr>
              <a:t>Vallenet</a:t>
            </a:r>
            <a:r>
              <a:rPr lang="de-DE" sz="1400" dirty="0" smtClean="0">
                <a:latin typeface="Arial Narrow"/>
                <a:cs typeface="Arial Narrow"/>
              </a:rPr>
              <a:t> </a:t>
            </a:r>
            <a:r>
              <a:rPr lang="de-DE" sz="1400" i="1" dirty="0">
                <a:latin typeface="Arial Narrow"/>
                <a:cs typeface="Arial Narrow"/>
              </a:rPr>
              <a:t>et al. </a:t>
            </a:r>
            <a:r>
              <a:rPr lang="de-DE" sz="1400" dirty="0" err="1">
                <a:latin typeface="Arial Narrow"/>
                <a:cs typeface="Arial Narrow"/>
              </a:rPr>
              <a:t>MicroScope</a:t>
            </a:r>
            <a:r>
              <a:rPr lang="de-DE" sz="1400" dirty="0">
                <a:latin typeface="Arial Narrow"/>
                <a:cs typeface="Arial Narrow"/>
              </a:rPr>
              <a:t> in 2017: an </a:t>
            </a:r>
            <a:r>
              <a:rPr lang="de-DE" sz="1400" dirty="0" err="1">
                <a:latin typeface="Arial Narrow"/>
                <a:cs typeface="Arial Narrow"/>
              </a:rPr>
              <a:t>expanding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and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evolving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integrated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resource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for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community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expertise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of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microbial</a:t>
            </a:r>
            <a:r>
              <a:rPr lang="de-DE" sz="1400" dirty="0">
                <a:latin typeface="Arial Narrow"/>
                <a:cs typeface="Arial Narrow"/>
              </a:rPr>
              <a:t> </a:t>
            </a:r>
            <a:r>
              <a:rPr lang="de-DE" sz="1400" dirty="0" err="1">
                <a:latin typeface="Arial Narrow"/>
                <a:cs typeface="Arial Narrow"/>
              </a:rPr>
              <a:t>genomes</a:t>
            </a:r>
            <a:r>
              <a:rPr lang="de-DE" sz="1400" dirty="0">
                <a:latin typeface="Arial Narrow"/>
                <a:cs typeface="Arial Narrow"/>
              </a:rPr>
              <a:t>. </a:t>
            </a:r>
            <a:r>
              <a:rPr lang="de-DE" sz="1400" i="1" dirty="0" err="1" smtClean="0">
                <a:latin typeface="Arial Narrow"/>
                <a:cs typeface="Arial Narrow"/>
              </a:rPr>
              <a:t>Nucleic</a:t>
            </a:r>
            <a:r>
              <a:rPr lang="de-DE" sz="1400" i="1" dirty="0" smtClean="0">
                <a:latin typeface="Arial Narrow"/>
                <a:cs typeface="Arial Narrow"/>
              </a:rPr>
              <a:t> </a:t>
            </a:r>
            <a:r>
              <a:rPr lang="de-DE" sz="1400" i="1" dirty="0" err="1" smtClean="0">
                <a:latin typeface="Arial Narrow"/>
                <a:cs typeface="Arial Narrow"/>
              </a:rPr>
              <a:t>Acids</a:t>
            </a:r>
            <a:r>
              <a:rPr lang="de-DE" sz="1400" i="1" dirty="0" smtClean="0">
                <a:latin typeface="Arial Narrow"/>
                <a:cs typeface="Arial Narrow"/>
              </a:rPr>
              <a:t> </a:t>
            </a:r>
            <a:r>
              <a:rPr lang="de-DE" sz="1400" i="1" dirty="0">
                <a:latin typeface="Arial Narrow"/>
                <a:cs typeface="Arial Narrow"/>
              </a:rPr>
              <a:t>Research </a:t>
            </a:r>
            <a:r>
              <a:rPr lang="de-DE" sz="1400" dirty="0" smtClean="0">
                <a:latin typeface="Arial Narrow"/>
                <a:cs typeface="Arial Narrow"/>
              </a:rPr>
              <a:t>45, 517-28 (2017).</a:t>
            </a:r>
            <a:endParaRPr lang="fr-FR" sz="1400" dirty="0">
              <a:effectLst/>
              <a:latin typeface="Arial Narrow"/>
              <a:cs typeface="Arial Narrow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517593" y="13699703"/>
            <a:ext cx="11700491" cy="271465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4" name="Rectangle 383"/>
          <p:cNvSpPr/>
          <p:nvPr/>
        </p:nvSpPr>
        <p:spPr>
          <a:xfrm>
            <a:off x="203233" y="13699703"/>
            <a:ext cx="10768991" cy="818878"/>
          </a:xfrm>
          <a:prstGeom prst="rect">
            <a:avLst/>
          </a:prstGeom>
          <a:solidFill>
            <a:srgbClr val="FF66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5" name="ZoneTexte 384"/>
          <p:cNvSpPr txBox="1"/>
          <p:nvPr/>
        </p:nvSpPr>
        <p:spPr>
          <a:xfrm>
            <a:off x="2930002" y="13684248"/>
            <a:ext cx="513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latin typeface="Arial Narrow"/>
                <a:cs typeface="Arial Narrow"/>
              </a:rPr>
              <a:t>Sequencing</a:t>
            </a:r>
            <a:r>
              <a:rPr lang="fr-FR" sz="4800" b="1" dirty="0" smtClean="0">
                <a:latin typeface="Arial Narrow"/>
                <a:cs typeface="Arial Narrow"/>
              </a:rPr>
              <a:t> </a:t>
            </a:r>
            <a:r>
              <a:rPr lang="fr-FR" sz="4800" b="1" dirty="0" err="1" smtClean="0">
                <a:latin typeface="Arial Narrow"/>
                <a:cs typeface="Arial Narrow"/>
              </a:rPr>
              <a:t>strategy</a:t>
            </a:r>
            <a:endParaRPr lang="fr-FR" sz="4800" b="1" i="1" dirty="0">
              <a:latin typeface="Arial Narrow"/>
              <a:cs typeface="Arial Narrow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203231" y="13699703"/>
            <a:ext cx="10768993" cy="222314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5" name="Image 5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4" y="-92697"/>
            <a:ext cx="7195133" cy="24030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218" y="306849"/>
            <a:ext cx="4554471" cy="1603966"/>
          </a:xfrm>
          <a:prstGeom prst="rect">
            <a:avLst/>
          </a:prstGeom>
        </p:spPr>
      </p:pic>
      <p:pic>
        <p:nvPicPr>
          <p:cNvPr id="17" name="Image 16" descr="LOGO_SU_HORIZ_SIGNATURE_RVB_PN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2863" y="176111"/>
            <a:ext cx="4629404" cy="18654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909" y="32727"/>
            <a:ext cx="2127002" cy="2152211"/>
          </a:xfrm>
          <a:prstGeom prst="rect">
            <a:avLst/>
          </a:prstGeom>
        </p:spPr>
      </p:pic>
      <p:pic>
        <p:nvPicPr>
          <p:cNvPr id="20" name="Image 19" descr="Arbre_FlavoAsnod2_1429nt_NJK2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991"/>
          <a:stretch/>
        </p:blipFill>
        <p:spPr>
          <a:xfrm>
            <a:off x="11804094" y="15469960"/>
            <a:ext cx="6284445" cy="27308008"/>
          </a:xfrm>
          <a:prstGeom prst="rect">
            <a:avLst/>
          </a:prstGeom>
        </p:spPr>
      </p:pic>
      <p:pic>
        <p:nvPicPr>
          <p:cNvPr id="33" name="Image 32" descr="VennDiagram_Zgal_Z1A08_Z1F08_Z2B02B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83"/>
          <a:stretch/>
        </p:blipFill>
        <p:spPr>
          <a:xfrm>
            <a:off x="20941790" y="29532357"/>
            <a:ext cx="7303008" cy="402104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319908" y="13690464"/>
            <a:ext cx="6914254" cy="818878"/>
          </a:xfrm>
          <a:prstGeom prst="rect">
            <a:avLst/>
          </a:prstGeom>
          <a:solidFill>
            <a:srgbClr val="FF6600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2315797" y="13675009"/>
            <a:ext cx="493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latin typeface="Arial Narrow"/>
                <a:cs typeface="Arial Narrow"/>
              </a:rPr>
              <a:t>Diversity</a:t>
            </a:r>
            <a:r>
              <a:rPr lang="fr-FR" sz="4800" b="1" dirty="0" smtClean="0">
                <a:latin typeface="Arial Narrow"/>
                <a:cs typeface="Arial Narrow"/>
              </a:rPr>
              <a:t> of </a:t>
            </a:r>
            <a:r>
              <a:rPr lang="fr-FR" sz="4800" b="1" dirty="0" err="1" smtClean="0">
                <a:latin typeface="Arial Narrow"/>
                <a:cs typeface="Arial Narrow"/>
              </a:rPr>
              <a:t>isolates</a:t>
            </a:r>
            <a:endParaRPr lang="fr-FR" sz="4800" b="1" i="1" dirty="0">
              <a:latin typeface="Arial Narrow"/>
              <a:cs typeface="Arial Narrow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319908" y="13684248"/>
            <a:ext cx="6914253" cy="2909372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2249266" y="14577407"/>
            <a:ext cx="499688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err="1" smtClean="0">
                <a:latin typeface="Arial Narrow"/>
                <a:cs typeface="Arial Narrow"/>
              </a:rPr>
              <a:t>Phylogeny</a:t>
            </a:r>
            <a:r>
              <a:rPr lang="fr-FR" sz="3200" b="1" dirty="0" smtClean="0">
                <a:latin typeface="Arial Narrow"/>
                <a:cs typeface="Arial Narrow"/>
              </a:rPr>
              <a:t> of 16S </a:t>
            </a:r>
            <a:r>
              <a:rPr lang="fr-FR" sz="3200" b="1" dirty="0" err="1" smtClean="0">
                <a:latin typeface="Arial Narrow"/>
                <a:cs typeface="Arial Narrow"/>
              </a:rPr>
              <a:t>rRNA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genes</a:t>
            </a:r>
            <a:endParaRPr lang="fr-FR" sz="3200" b="1" dirty="0">
              <a:latin typeface="Arial Narrow"/>
              <a:cs typeface="Arial Narrow"/>
            </a:endParaRPr>
          </a:p>
          <a:p>
            <a:pPr algn="ctr"/>
            <a:r>
              <a:rPr lang="fr-FR" sz="2000" dirty="0" smtClean="0">
                <a:latin typeface="Arial Narrow"/>
                <a:cs typeface="Arial Narrow"/>
              </a:rPr>
              <a:t>(1429 nt, K2 model, </a:t>
            </a:r>
            <a:r>
              <a:rPr lang="fr-FR" sz="2000" dirty="0" err="1" smtClean="0">
                <a:latin typeface="Arial Narrow"/>
                <a:cs typeface="Arial Narrow"/>
              </a:rPr>
              <a:t>Neighbor-Joining</a:t>
            </a:r>
            <a:r>
              <a:rPr lang="fr-FR" sz="2000" dirty="0" smtClean="0">
                <a:latin typeface="Arial Narrow"/>
                <a:cs typeface="Arial Narrow"/>
              </a:rPr>
              <a:t>)</a:t>
            </a:r>
            <a:endParaRPr lang="fr-FR" sz="2000" dirty="0">
              <a:latin typeface="Arial Narrow"/>
              <a:cs typeface="Arial Narrow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506967" y="18470257"/>
            <a:ext cx="54324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smtClean="0">
                <a:latin typeface="Arial Narrow"/>
                <a:cs typeface="Arial Narrow"/>
              </a:rPr>
              <a:t>746-1523 </a:t>
            </a:r>
            <a:r>
              <a:rPr lang="fr-FR" sz="3400" dirty="0" err="1" smtClean="0">
                <a:latin typeface="Arial Narrow"/>
                <a:cs typeface="Arial Narrow"/>
              </a:rPr>
              <a:t>bp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mean</a:t>
            </a:r>
            <a:r>
              <a:rPr lang="fr-FR" sz="3400" dirty="0" smtClean="0">
                <a:latin typeface="Arial Narrow"/>
                <a:cs typeface="Arial Narrow"/>
              </a:rPr>
              <a:t> fragment size</a:t>
            </a:r>
            <a:endParaRPr lang="fr-FR" sz="3400" dirty="0">
              <a:latin typeface="Arial Narrow"/>
              <a:cs typeface="Arial Narrow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506967" y="22861860"/>
            <a:ext cx="49550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smtClean="0">
                <a:latin typeface="Arial Narrow"/>
                <a:cs typeface="Arial Narrow"/>
              </a:rPr>
              <a:t>0.47-2.24 Mb max. contig size</a:t>
            </a:r>
          </a:p>
          <a:p>
            <a:r>
              <a:rPr lang="fr-FR" sz="3400" dirty="0" smtClean="0">
                <a:latin typeface="Arial Narrow"/>
                <a:cs typeface="Arial Narrow"/>
              </a:rPr>
              <a:t>6-108 contigs &gt;1kb</a:t>
            </a:r>
            <a:endParaRPr lang="fr-FR" sz="3400" dirty="0">
              <a:latin typeface="Arial Narrow"/>
              <a:cs typeface="Arial Narrow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506967" y="20726043"/>
            <a:ext cx="52725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smtClean="0">
                <a:latin typeface="Arial Narrow"/>
                <a:cs typeface="Arial Narrow"/>
              </a:rPr>
              <a:t>1.6-7.8 million </a:t>
            </a:r>
            <a:r>
              <a:rPr lang="fr-FR" sz="3400" dirty="0" err="1" smtClean="0">
                <a:latin typeface="Arial Narrow"/>
                <a:cs typeface="Arial Narrow"/>
              </a:rPr>
              <a:t>reads</a:t>
            </a:r>
            <a:r>
              <a:rPr lang="fr-FR" sz="3400" dirty="0" smtClean="0">
                <a:latin typeface="Arial Narrow"/>
                <a:cs typeface="Arial Narrow"/>
              </a:rPr>
              <a:t> per </a:t>
            </a:r>
            <a:r>
              <a:rPr lang="fr-FR" sz="3400" dirty="0" err="1" smtClean="0">
                <a:latin typeface="Arial Narrow"/>
                <a:cs typeface="Arial Narrow"/>
              </a:rPr>
              <a:t>sample</a:t>
            </a:r>
            <a:endParaRPr lang="fr-FR" sz="3400" dirty="0">
              <a:latin typeface="Arial Narrow"/>
              <a:cs typeface="Arial Narrow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506967" y="25209496"/>
            <a:ext cx="495509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smtClean="0">
                <a:latin typeface="Arial Narrow"/>
                <a:cs typeface="Arial Narrow"/>
              </a:rPr>
              <a:t>1.38-5.00 Mb max. contig size</a:t>
            </a:r>
          </a:p>
          <a:p>
            <a:r>
              <a:rPr lang="fr-FR" sz="3400" dirty="0" smtClean="0">
                <a:latin typeface="Arial Narrow"/>
                <a:cs typeface="Arial Narrow"/>
              </a:rPr>
              <a:t>1-71 </a:t>
            </a:r>
            <a:r>
              <a:rPr lang="fr-FR" sz="3400" dirty="0" err="1" smtClean="0">
                <a:latin typeface="Arial Narrow"/>
                <a:cs typeface="Arial Narrow"/>
              </a:rPr>
              <a:t>scaffolds</a:t>
            </a:r>
            <a:r>
              <a:rPr lang="fr-FR" sz="3400" dirty="0" smtClean="0">
                <a:latin typeface="Arial Narrow"/>
                <a:cs typeface="Arial Narrow"/>
              </a:rPr>
              <a:t> &gt;1kb</a:t>
            </a:r>
          </a:p>
          <a:p>
            <a:r>
              <a:rPr lang="fr-FR" sz="3400" dirty="0" smtClean="0">
                <a:latin typeface="Arial Narrow"/>
                <a:cs typeface="Arial Narrow"/>
              </a:rPr>
              <a:t>2-24 gaps</a:t>
            </a:r>
            <a:endParaRPr lang="fr-FR" sz="3400" dirty="0">
              <a:latin typeface="Arial Narrow"/>
              <a:cs typeface="Arial Narrow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506967" y="28270773"/>
            <a:ext cx="495509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smtClean="0">
                <a:latin typeface="Arial Narrow"/>
                <a:cs typeface="Arial Narrow"/>
              </a:rPr>
              <a:t>1.38-5.00 Mb max. contig size</a:t>
            </a:r>
          </a:p>
          <a:p>
            <a:r>
              <a:rPr lang="fr-FR" sz="3400" dirty="0" smtClean="0">
                <a:latin typeface="Arial Narrow"/>
                <a:cs typeface="Arial Narrow"/>
              </a:rPr>
              <a:t>1-71 </a:t>
            </a:r>
            <a:r>
              <a:rPr lang="fr-FR" sz="3400" dirty="0" err="1" smtClean="0">
                <a:latin typeface="Arial Narrow"/>
                <a:cs typeface="Arial Narrow"/>
              </a:rPr>
              <a:t>scaffolds</a:t>
            </a:r>
            <a:r>
              <a:rPr lang="fr-FR" sz="3400" dirty="0" smtClean="0">
                <a:latin typeface="Arial Narrow"/>
                <a:cs typeface="Arial Narrow"/>
              </a:rPr>
              <a:t> &gt;1kb</a:t>
            </a:r>
          </a:p>
          <a:p>
            <a:r>
              <a:rPr lang="fr-FR" sz="3400" dirty="0">
                <a:latin typeface="Arial Narrow"/>
                <a:cs typeface="Arial Narrow"/>
              </a:rPr>
              <a:t>0</a:t>
            </a:r>
            <a:r>
              <a:rPr lang="fr-FR" sz="3400" dirty="0" smtClean="0">
                <a:latin typeface="Arial Narrow"/>
                <a:cs typeface="Arial Narrow"/>
              </a:rPr>
              <a:t>-12 gaps</a:t>
            </a:r>
          </a:p>
          <a:p>
            <a:r>
              <a:rPr lang="fr-FR" sz="3400" dirty="0" smtClean="0">
                <a:latin typeface="Arial Narrow"/>
                <a:cs typeface="Arial Narrow"/>
              </a:rPr>
              <a:t>3.16-5.52 Mb total </a:t>
            </a:r>
            <a:r>
              <a:rPr lang="fr-FR" sz="3400" dirty="0" err="1" smtClean="0">
                <a:latin typeface="Arial Narrow"/>
                <a:cs typeface="Arial Narrow"/>
              </a:rPr>
              <a:t>residues</a:t>
            </a:r>
            <a:endParaRPr lang="fr-FR" sz="3400" dirty="0">
              <a:latin typeface="Arial Narrow"/>
              <a:cs typeface="Arial Narrow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506967" y="31179750"/>
            <a:ext cx="530349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dirty="0" err="1" smtClean="0">
                <a:latin typeface="Arial Narrow"/>
                <a:cs typeface="Arial Narrow"/>
              </a:rPr>
              <a:t>search</a:t>
            </a:r>
            <a:r>
              <a:rPr lang="fr-FR" sz="3400" dirty="0" smtClean="0">
                <a:latin typeface="Arial Narrow"/>
                <a:cs typeface="Arial Narrow"/>
              </a:rPr>
              <a:t> for 457 marker </a:t>
            </a:r>
            <a:r>
              <a:rPr lang="fr-FR" sz="3400" dirty="0" err="1" smtClean="0">
                <a:latin typeface="Arial Narrow"/>
                <a:cs typeface="Arial Narrow"/>
              </a:rPr>
              <a:t>genes</a:t>
            </a:r>
            <a:endParaRPr lang="fr-FR" sz="3400" dirty="0" smtClean="0">
              <a:latin typeface="Arial Narrow"/>
              <a:cs typeface="Arial Narrow"/>
            </a:endParaRPr>
          </a:p>
          <a:p>
            <a:r>
              <a:rPr lang="fr-FR" sz="3400" dirty="0" err="1" smtClean="0">
                <a:latin typeface="Arial Narrow"/>
                <a:cs typeface="Arial Narrow"/>
              </a:rPr>
              <a:t>conserved</a:t>
            </a:r>
            <a:r>
              <a:rPr lang="fr-FR" sz="3400" dirty="0" smtClean="0">
                <a:latin typeface="Arial Narrow"/>
                <a:cs typeface="Arial Narrow"/>
              </a:rPr>
              <a:t> in </a:t>
            </a:r>
            <a:r>
              <a:rPr lang="fr-FR" sz="3400" i="1" dirty="0" err="1" smtClean="0">
                <a:latin typeface="Arial Narrow"/>
                <a:cs typeface="Arial Narrow"/>
              </a:rPr>
              <a:t>Flavobacteriaceae</a:t>
            </a:r>
            <a:endParaRPr lang="fr-FR" sz="3400" i="1" dirty="0" smtClean="0">
              <a:latin typeface="Arial Narrow"/>
              <a:cs typeface="Arial Narrow"/>
            </a:endParaRPr>
          </a:p>
          <a:p>
            <a:r>
              <a:rPr lang="fr-FR" sz="3400" dirty="0" smtClean="0">
                <a:latin typeface="Arial Narrow"/>
                <a:cs typeface="Arial Narrow"/>
              </a:rPr>
              <a:t> &gt;99.7% </a:t>
            </a:r>
            <a:r>
              <a:rPr lang="fr-FR" sz="3400" dirty="0" err="1" smtClean="0">
                <a:latin typeface="Arial Narrow"/>
                <a:cs typeface="Arial Narrow"/>
              </a:rPr>
              <a:t>complete</a:t>
            </a:r>
            <a:endParaRPr lang="fr-FR" sz="3400" dirty="0">
              <a:latin typeface="Arial Narrow"/>
              <a:cs typeface="Arial Narrow"/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693536" y="14800593"/>
            <a:ext cx="4626499" cy="20736859"/>
            <a:chOff x="1286128" y="14800593"/>
            <a:chExt cx="4626499" cy="20736859"/>
          </a:xfrm>
        </p:grpSpPr>
        <p:sp>
          <p:nvSpPr>
            <p:cNvPr id="56" name="Rectangle à coins arrondis 55"/>
            <p:cNvSpPr/>
            <p:nvPr/>
          </p:nvSpPr>
          <p:spPr>
            <a:xfrm>
              <a:off x="1286128" y="19982596"/>
              <a:ext cx="4626499" cy="2182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Library </a:t>
              </a:r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sequencing</a:t>
              </a:r>
              <a:endParaRPr lang="fr-FR" sz="4000" b="1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4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runs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Illumina</a:t>
              </a: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MiSeq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v3 PE300</a:t>
              </a:r>
              <a:endParaRPr lang="fr-FR" sz="4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>
            <a:xfrm>
              <a:off x="1286128" y="14800593"/>
              <a:ext cx="4626499" cy="7831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50 </a:t>
              </a:r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isolates</a:t>
              </a:r>
              <a:endParaRPr lang="fr-FR" sz="4000" b="1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1286128" y="16073902"/>
              <a:ext cx="4626499" cy="146423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gDNA</a:t>
              </a:r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extraction</a:t>
              </a: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commercial kit</a:t>
              </a:r>
              <a:endParaRPr lang="fr-FR" sz="4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1286128" y="18028249"/>
              <a:ext cx="4626499" cy="146423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Library </a:t>
              </a:r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preparation</a:t>
              </a:r>
              <a:endParaRPr lang="fr-FR" sz="4000" b="1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Nextera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XT DNA kit</a:t>
              </a:r>
              <a:endParaRPr lang="fr-FR" sz="4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1286128" y="22655384"/>
              <a:ext cx="4626499" cy="146423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Assemby</a:t>
              </a:r>
              <a:endParaRPr lang="fr-FR" sz="4000" b="1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SPAdes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v3.11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[3]</a:t>
              </a:r>
              <a:endParaRPr lang="fr-FR" sz="4000" baseline="30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>
            <a:xfrm>
              <a:off x="1286128" y="24609731"/>
              <a:ext cx="4626499" cy="282630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Scaffolding</a:t>
              </a:r>
              <a:endParaRPr lang="fr-FR" sz="4000" b="1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MeDuSa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v1.6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[4]</a:t>
              </a:r>
              <a:endParaRPr lang="fr-FR" sz="4000" baseline="30000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use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closed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genomes</a:t>
              </a:r>
              <a:endParaRPr lang="fr-FR" sz="4000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as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backbone</a:t>
              </a:r>
              <a:endParaRPr lang="fr-FR" sz="4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2" name="Rectangle à coins arrondis 61"/>
            <p:cNvSpPr/>
            <p:nvPr/>
          </p:nvSpPr>
          <p:spPr>
            <a:xfrm>
              <a:off x="1286128" y="27926153"/>
              <a:ext cx="4626499" cy="282630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i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in silico </a:t>
              </a:r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gap </a:t>
              </a:r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filling</a:t>
              </a:r>
              <a:endParaRPr lang="fr-FR" sz="4000" b="1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GapCloser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v1.12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[5]</a:t>
              </a:r>
              <a:endParaRPr lang="fr-FR" sz="4000" baseline="30000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rescue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unassembled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reads</a:t>
              </a:r>
              <a:endParaRPr lang="fr-FR" sz="4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1286128" y="31310043"/>
              <a:ext cx="4626499" cy="146423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Check </a:t>
              </a:r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completeness</a:t>
              </a:r>
              <a:endParaRPr lang="fr-FR" sz="4000" b="1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CheckM</a:t>
              </a:r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v1.0.11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[6]</a:t>
              </a:r>
              <a:endParaRPr lang="fr-FR" sz="4000" baseline="30000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1286128" y="33331859"/>
              <a:ext cx="4626499" cy="220559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Gene </a:t>
              </a:r>
              <a:r>
                <a:rPr lang="fr-FR" sz="40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prediction</a:t>
              </a:r>
              <a:endParaRPr lang="fr-FR" sz="4000" b="1" dirty="0">
                <a:solidFill>
                  <a:schemeClr val="tx1"/>
                </a:solidFill>
                <a:latin typeface="Arial Narrow"/>
                <a:cs typeface="Arial Narrow"/>
              </a:endParaRPr>
            </a:p>
            <a:p>
              <a:pPr algn="ctr"/>
              <a:r>
                <a:rPr lang="fr-FR" sz="4000" b="1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&amp; annotation</a:t>
              </a:r>
            </a:p>
            <a:p>
              <a:pPr algn="ctr"/>
              <a:r>
                <a:rPr lang="fr-FR" sz="4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Microscope </a:t>
              </a:r>
              <a:r>
                <a:rPr lang="fr-FR" sz="4000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platform</a:t>
              </a:r>
              <a:r>
                <a:rPr lang="fr-FR" sz="4000" dirty="0">
                  <a:solidFill>
                    <a:schemeClr val="tx1"/>
                  </a:solidFill>
                  <a:latin typeface="Arial Narrow"/>
                  <a:cs typeface="Arial Narrow"/>
                </a:rPr>
                <a:t> </a:t>
              </a:r>
              <a:r>
                <a:rPr lang="fr-FR" sz="4000" baseline="30000" dirty="0" smtClean="0">
                  <a:solidFill>
                    <a:schemeClr val="tx1"/>
                  </a:solidFill>
                  <a:latin typeface="Arial Narrow"/>
                  <a:cs typeface="Arial Narrow"/>
                </a:rPr>
                <a:t>[7]</a:t>
              </a:r>
              <a:endParaRPr lang="fr-FR" sz="4000" baseline="30000" dirty="0" smtClean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13" name="Connecteur droit avec flèche 12"/>
            <p:cNvCxnSpPr>
              <a:stCxn id="57" idx="2"/>
              <a:endCxn id="58" idx="0"/>
            </p:cNvCxnSpPr>
            <p:nvPr/>
          </p:nvCxnSpPr>
          <p:spPr>
            <a:xfrm>
              <a:off x="3599378" y="15583786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>
              <a:off x="3608824" y="17522941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3584403" y="19492480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>
              <a:off x="3584403" y="22165268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>
              <a:off x="3584403" y="24119615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>
              <a:off x="3584403" y="27436037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3584403" y="30752459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>
              <a:off x="3584403" y="32841743"/>
              <a:ext cx="0" cy="49011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 descr="Fig 1 Martin et al., 2015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9151" y="7214883"/>
            <a:ext cx="7763538" cy="50202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327200" y="12180373"/>
            <a:ext cx="883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 Narrow"/>
                <a:cs typeface="Arial Narrow"/>
              </a:rPr>
              <a:t>PCoA</a:t>
            </a:r>
            <a:r>
              <a:rPr lang="en-US" sz="2000" dirty="0" smtClean="0">
                <a:latin typeface="Arial Narrow"/>
                <a:cs typeface="Arial Narrow"/>
              </a:rPr>
              <a:t> of the genera found on algal samples S1-3, where spot area depicts the genus relative abundance. The closer a spot is to a sample name, the more abundant the genus is in that sample. Genera found on the 3 samples (i.e. core microbiome) are shadowed in grey </a:t>
            </a:r>
            <a:r>
              <a:rPr lang="en-US" sz="2000" baseline="30000" dirty="0" smtClean="0">
                <a:latin typeface="Arial Narrow"/>
                <a:cs typeface="Arial Narrow"/>
              </a:rPr>
              <a:t>[2]</a:t>
            </a:r>
            <a:r>
              <a:rPr lang="en-US" sz="2000" dirty="0" smtClean="0">
                <a:latin typeface="Arial Narrow"/>
                <a:cs typeface="Arial Narrow"/>
              </a:rPr>
              <a:t>. </a:t>
            </a:r>
            <a:endParaRPr lang="en-US" sz="2000" dirty="0">
              <a:latin typeface="Arial Narrow"/>
              <a:cs typeface="Arial Narrow"/>
            </a:endParaRPr>
          </a:p>
        </p:txBody>
      </p:sp>
      <p:pic>
        <p:nvPicPr>
          <p:cNvPr id="9" name="Image 8" descr="TidalPoo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70" y="7589262"/>
            <a:ext cx="7597025" cy="514487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54908" y="7214883"/>
            <a:ext cx="12759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fr-FR" sz="3200" dirty="0" smtClean="0">
                <a:latin typeface="Arial Narrow"/>
                <a:cs typeface="Arial Narrow"/>
              </a:rPr>
              <a:t>Brown macroalgae are </a:t>
            </a:r>
            <a:r>
              <a:rPr lang="fr-FR" sz="3200" dirty="0" err="1" smtClean="0">
                <a:latin typeface="Arial Narrow"/>
                <a:cs typeface="Arial Narrow"/>
              </a:rPr>
              <a:t>abundant</a:t>
            </a:r>
            <a:r>
              <a:rPr lang="fr-FR" sz="3200" dirty="0" smtClean="0">
                <a:latin typeface="Arial Narrow"/>
                <a:cs typeface="Arial Narrow"/>
              </a:rPr>
              <a:t> in </a:t>
            </a:r>
            <a:r>
              <a:rPr lang="fr-FR" sz="3200" dirty="0" err="1" smtClean="0">
                <a:latin typeface="Arial Narrow"/>
                <a:cs typeface="Arial Narrow"/>
              </a:rPr>
              <a:t>coastal</a:t>
            </a:r>
            <a:r>
              <a:rPr lang="fr-FR" sz="3200" dirty="0" smtClean="0">
                <a:latin typeface="Arial Narrow"/>
                <a:cs typeface="Arial Narrow"/>
              </a:rPr>
              <a:t> habitats and host diverse </a:t>
            </a:r>
            <a:r>
              <a:rPr lang="fr-FR" sz="3200" dirty="0" err="1" smtClean="0">
                <a:latin typeface="Arial Narrow"/>
                <a:cs typeface="Arial Narrow"/>
              </a:rPr>
              <a:t>bacterial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communities</a:t>
            </a:r>
            <a:r>
              <a:rPr lang="fr-FR" sz="3200" dirty="0" smtClean="0">
                <a:latin typeface="Arial Narrow"/>
                <a:cs typeface="Arial Narrow"/>
              </a:rPr>
              <a:t>. </a:t>
            </a:r>
            <a:r>
              <a:rPr lang="fr-FR" sz="3200" dirty="0" err="1" smtClean="0">
                <a:latin typeface="Arial Narrow"/>
                <a:cs typeface="Arial Narrow"/>
              </a:rPr>
              <a:t>Among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these</a:t>
            </a:r>
            <a:r>
              <a:rPr lang="fr-FR" sz="3200" dirty="0" smtClean="0">
                <a:latin typeface="Arial Narrow"/>
                <a:cs typeface="Arial Narrow"/>
              </a:rPr>
              <a:t>, </a:t>
            </a:r>
            <a:r>
              <a:rPr lang="fr-FR" sz="3200" dirty="0" err="1" smtClean="0">
                <a:latin typeface="Arial Narrow"/>
                <a:cs typeface="Arial Narrow"/>
              </a:rPr>
              <a:t>Flavobacteria</a:t>
            </a:r>
            <a:r>
              <a:rPr lang="fr-FR" sz="3200" dirty="0" smtClean="0">
                <a:latin typeface="Arial Narrow"/>
                <a:cs typeface="Arial Narrow"/>
              </a:rPr>
              <a:t> are </a:t>
            </a:r>
            <a:r>
              <a:rPr lang="fr-FR" sz="3200" dirty="0" err="1" smtClean="0">
                <a:latin typeface="Arial Narrow"/>
                <a:cs typeface="Arial Narrow"/>
              </a:rPr>
              <a:t>recognized</a:t>
            </a:r>
            <a:r>
              <a:rPr lang="fr-FR" sz="3200" dirty="0" smtClean="0">
                <a:latin typeface="Arial Narrow"/>
                <a:cs typeface="Arial Narrow"/>
              </a:rPr>
              <a:t> as </a:t>
            </a:r>
            <a:r>
              <a:rPr lang="fr-FR" sz="3200" dirty="0" err="1" smtClean="0">
                <a:latin typeface="Arial Narrow"/>
                <a:cs typeface="Arial Narrow"/>
              </a:rPr>
              <a:t>key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players</a:t>
            </a:r>
            <a:r>
              <a:rPr lang="fr-FR" sz="3200" dirty="0" smtClean="0">
                <a:latin typeface="Arial Narrow"/>
                <a:cs typeface="Arial Narrow"/>
              </a:rPr>
              <a:t> for </a:t>
            </a:r>
            <a:r>
              <a:rPr lang="fr-FR" sz="3200" dirty="0" err="1" smtClean="0">
                <a:latin typeface="Arial Narrow"/>
                <a:cs typeface="Arial Narrow"/>
              </a:rPr>
              <a:t>biomass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recycling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baseline="30000" dirty="0" smtClean="0">
                <a:latin typeface="Arial Narrow"/>
                <a:cs typeface="Arial Narrow"/>
              </a:rPr>
              <a:t>[1]</a:t>
            </a:r>
            <a:r>
              <a:rPr lang="fr-FR" sz="3200" dirty="0" smtClean="0">
                <a:latin typeface="Arial Narrow"/>
                <a:cs typeface="Arial Narrow"/>
              </a:rPr>
              <a:t>.</a:t>
            </a:r>
            <a:endParaRPr lang="fr-FR" sz="3200" dirty="0" smtClean="0">
              <a:latin typeface="Arial Narrow"/>
              <a:cs typeface="Arial Narrow"/>
            </a:endParaRPr>
          </a:p>
          <a:p>
            <a:pPr marL="457200" indent="-457200" algn="just">
              <a:buFont typeface="Arial"/>
              <a:buChar char="•"/>
            </a:pPr>
            <a:r>
              <a:rPr lang="fr-FR" sz="3200" dirty="0" err="1" smtClean="0">
                <a:latin typeface="Arial Narrow"/>
                <a:cs typeface="Arial Narrow"/>
              </a:rPr>
              <a:t>We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previously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studied</a:t>
            </a:r>
            <a:r>
              <a:rPr lang="fr-FR" sz="3200" dirty="0" smtClean="0">
                <a:latin typeface="Arial Narrow"/>
                <a:cs typeface="Arial Narrow"/>
              </a:rPr>
              <a:t> cultivable </a:t>
            </a:r>
            <a:r>
              <a:rPr lang="fr-FR" sz="3200" dirty="0" err="1" smtClean="0">
                <a:latin typeface="Arial Narrow"/>
                <a:cs typeface="Arial Narrow"/>
              </a:rPr>
              <a:t>bacteria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from</a:t>
            </a:r>
            <a:r>
              <a:rPr lang="fr-FR" sz="3200" dirty="0" smtClean="0">
                <a:latin typeface="Arial Narrow"/>
                <a:cs typeface="Arial Narrow"/>
              </a:rPr>
              <a:t> the surface of the </a:t>
            </a:r>
            <a:r>
              <a:rPr lang="fr-FR" sz="3200" dirty="0" err="1" smtClean="0">
                <a:latin typeface="Arial Narrow"/>
                <a:cs typeface="Arial Narrow"/>
              </a:rPr>
              <a:t>alga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i="1" dirty="0" err="1" smtClean="0">
                <a:latin typeface="Arial Narrow"/>
                <a:cs typeface="Arial Narrow"/>
              </a:rPr>
              <a:t>Ascophyllum</a:t>
            </a:r>
            <a:r>
              <a:rPr lang="fr-FR" sz="3200" i="1" dirty="0" smtClean="0">
                <a:latin typeface="Arial Narrow"/>
                <a:cs typeface="Arial Narrow"/>
              </a:rPr>
              <a:t> </a:t>
            </a:r>
            <a:r>
              <a:rPr lang="fr-FR" sz="3200" i="1" dirty="0" err="1" smtClean="0">
                <a:latin typeface="Arial Narrow"/>
                <a:cs typeface="Arial Narrow"/>
              </a:rPr>
              <a:t>nodosum</a:t>
            </a:r>
            <a:r>
              <a:rPr lang="fr-FR" sz="3200" i="1" dirty="0" smtClean="0">
                <a:latin typeface="Arial Narrow"/>
                <a:cs typeface="Arial Narrow"/>
              </a:rPr>
              <a:t> </a:t>
            </a:r>
            <a:r>
              <a:rPr lang="fr-FR" sz="3200" baseline="30000" dirty="0" smtClean="0">
                <a:latin typeface="Arial Narrow"/>
                <a:cs typeface="Arial Narrow"/>
              </a:rPr>
              <a:t>[2]</a:t>
            </a:r>
            <a:r>
              <a:rPr lang="fr-FR" sz="3200" dirty="0" smtClean="0">
                <a:latin typeface="Arial Narrow"/>
                <a:cs typeface="Arial Narrow"/>
              </a:rPr>
              <a:t>. In total, 324 </a:t>
            </a:r>
            <a:r>
              <a:rPr lang="fr-FR" sz="3200" dirty="0" err="1" smtClean="0">
                <a:latin typeface="Arial Narrow"/>
                <a:cs typeface="Arial Narrow"/>
              </a:rPr>
              <a:t>strains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were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isolated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from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triplicate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samples</a:t>
            </a:r>
            <a:r>
              <a:rPr lang="fr-FR" sz="3200" dirty="0" smtClean="0">
                <a:latin typeface="Arial Narrow"/>
                <a:cs typeface="Arial Narrow"/>
              </a:rPr>
              <a:t>. </a:t>
            </a:r>
            <a:r>
              <a:rPr lang="fr-FR" sz="3200" dirty="0" err="1" smtClean="0">
                <a:latin typeface="Arial Narrow"/>
                <a:cs typeface="Arial Narrow"/>
              </a:rPr>
              <a:t>Flavobacteria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accounted</a:t>
            </a:r>
            <a:r>
              <a:rPr lang="fr-FR" sz="3200" dirty="0" smtClean="0">
                <a:latin typeface="Arial Narrow"/>
                <a:cs typeface="Arial Narrow"/>
              </a:rPr>
              <a:t> for 43% of the </a:t>
            </a:r>
            <a:r>
              <a:rPr lang="fr-FR" sz="3200" dirty="0" err="1" smtClean="0">
                <a:latin typeface="Arial Narrow"/>
                <a:cs typeface="Arial Narrow"/>
              </a:rPr>
              <a:t>isolates</a:t>
            </a:r>
            <a:r>
              <a:rPr lang="fr-FR" sz="3200" dirty="0" smtClean="0">
                <a:latin typeface="Arial Narrow"/>
                <a:cs typeface="Arial Narrow"/>
              </a:rPr>
              <a:t> and </a:t>
            </a:r>
            <a:r>
              <a:rPr lang="fr-FR" sz="3200" dirty="0" err="1" smtClean="0">
                <a:latin typeface="Arial Narrow"/>
                <a:cs typeface="Arial Narrow"/>
              </a:rPr>
              <a:t>belonged</a:t>
            </a:r>
            <a:r>
              <a:rPr lang="fr-FR" sz="3200" dirty="0" smtClean="0">
                <a:latin typeface="Arial Narrow"/>
                <a:cs typeface="Arial Narrow"/>
              </a:rPr>
              <a:t> to the </a:t>
            </a:r>
            <a:r>
              <a:rPr lang="fr-FR" sz="3200" dirty="0" err="1" smtClean="0">
                <a:latin typeface="Arial Narrow"/>
                <a:cs typeface="Arial Narrow"/>
              </a:rPr>
              <a:t>core</a:t>
            </a:r>
            <a:r>
              <a:rPr lang="fr-FR" sz="3200" dirty="0" smtClean="0">
                <a:latin typeface="Arial Narrow"/>
                <a:cs typeface="Arial Narrow"/>
              </a:rPr>
              <a:t> microbiome </a:t>
            </a:r>
            <a:r>
              <a:rPr lang="fr-FR" sz="3200" dirty="0" err="1" smtClean="0">
                <a:latin typeface="Arial Narrow"/>
                <a:cs typeface="Arial Narrow"/>
              </a:rPr>
              <a:t>found</a:t>
            </a:r>
            <a:r>
              <a:rPr lang="fr-FR" sz="3200" dirty="0" smtClean="0">
                <a:latin typeface="Arial Narrow"/>
                <a:cs typeface="Arial Narrow"/>
              </a:rPr>
              <a:t> on the 3 algal </a:t>
            </a:r>
            <a:r>
              <a:rPr lang="fr-FR" sz="3200" dirty="0" err="1" smtClean="0">
                <a:latin typeface="Arial Narrow"/>
                <a:cs typeface="Arial Narrow"/>
              </a:rPr>
              <a:t>specimens</a:t>
            </a:r>
            <a:r>
              <a:rPr lang="fr-FR" sz="3200" dirty="0" smtClean="0">
                <a:latin typeface="Arial Narrow"/>
                <a:cs typeface="Arial Narrow"/>
              </a:rPr>
              <a:t>.</a:t>
            </a:r>
          </a:p>
          <a:p>
            <a:pPr marL="457200" indent="-457200" algn="just">
              <a:buFont typeface="Arial"/>
              <a:buChar char="•"/>
            </a:pPr>
            <a:r>
              <a:rPr lang="fr-FR" sz="3200" dirty="0" err="1" smtClean="0">
                <a:latin typeface="Arial Narrow"/>
                <a:cs typeface="Arial Narrow"/>
              </a:rPr>
              <a:t>We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selected</a:t>
            </a:r>
            <a:r>
              <a:rPr lang="fr-FR" sz="3200" dirty="0" smtClean="0">
                <a:latin typeface="Arial Narrow"/>
                <a:cs typeface="Arial Narrow"/>
              </a:rPr>
              <a:t> 50 </a:t>
            </a:r>
            <a:r>
              <a:rPr lang="fr-FR" sz="3200" dirty="0" err="1" smtClean="0">
                <a:latin typeface="Arial Narrow"/>
                <a:cs typeface="Arial Narrow"/>
              </a:rPr>
              <a:t>Flavobacteria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isolates</a:t>
            </a:r>
            <a:r>
              <a:rPr lang="fr-FR" sz="3200" dirty="0" smtClean="0">
                <a:latin typeface="Arial Narrow"/>
                <a:cs typeface="Arial Narrow"/>
              </a:rPr>
              <a:t> for </a:t>
            </a:r>
            <a:r>
              <a:rPr lang="fr-FR" sz="3200" dirty="0" err="1" smtClean="0">
                <a:latin typeface="Arial Narrow"/>
                <a:cs typeface="Arial Narrow"/>
              </a:rPr>
              <a:t>genome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sequencing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smtClean="0">
                <a:latin typeface="Arial Narrow"/>
                <a:cs typeface="Arial Narrow"/>
              </a:rPr>
              <a:t>and </a:t>
            </a:r>
            <a:r>
              <a:rPr lang="fr-FR" sz="3200" dirty="0" err="1" smtClean="0">
                <a:latin typeface="Arial Narrow"/>
                <a:cs typeface="Arial Narrow"/>
              </a:rPr>
              <a:t>catabolic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profiling</a:t>
            </a:r>
            <a:endParaRPr lang="fr-FR" sz="3200" dirty="0" smtClean="0">
              <a:latin typeface="Arial Narrow"/>
              <a:cs typeface="Arial Narrow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2315797" y="11739198"/>
            <a:ext cx="869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>
                <a:latin typeface="Arial Narrow"/>
                <a:cs typeface="Arial Narrow"/>
              </a:rPr>
              <a:t>Diversity</a:t>
            </a:r>
            <a:r>
              <a:rPr lang="fr-FR" sz="4000" b="1" dirty="0" smtClean="0">
                <a:latin typeface="Arial Narrow"/>
                <a:cs typeface="Arial Narrow"/>
              </a:rPr>
              <a:t>, </a:t>
            </a:r>
            <a:r>
              <a:rPr lang="fr-FR" sz="4000" b="1" dirty="0" err="1" smtClean="0">
                <a:latin typeface="Arial Narrow"/>
                <a:cs typeface="Arial Narrow"/>
              </a:rPr>
              <a:t>evolution</a:t>
            </a:r>
            <a:r>
              <a:rPr lang="fr-FR" sz="4000" b="1" dirty="0" smtClean="0">
                <a:latin typeface="Arial Narrow"/>
                <a:cs typeface="Arial Narrow"/>
              </a:rPr>
              <a:t> and niche </a:t>
            </a:r>
            <a:r>
              <a:rPr lang="fr-FR" sz="4000" b="1" dirty="0" err="1" smtClean="0">
                <a:latin typeface="Arial Narrow"/>
                <a:cs typeface="Arial Narrow"/>
              </a:rPr>
              <a:t>speciation</a:t>
            </a:r>
            <a:endParaRPr lang="fr-FR" sz="4000" b="1" dirty="0">
              <a:latin typeface="Arial Narrow"/>
              <a:cs typeface="Arial Narrow"/>
            </a:endParaRPr>
          </a:p>
          <a:p>
            <a:pPr algn="ctr"/>
            <a:r>
              <a:rPr lang="fr-FR" sz="4000" b="1" dirty="0" smtClean="0">
                <a:latin typeface="Arial Narrow"/>
                <a:cs typeface="Arial Narrow"/>
              </a:rPr>
              <a:t>of </a:t>
            </a:r>
            <a:r>
              <a:rPr lang="fr-FR" sz="4000" b="1" dirty="0" err="1" smtClean="0">
                <a:latin typeface="Arial Narrow"/>
                <a:cs typeface="Arial Narrow"/>
              </a:rPr>
              <a:t>alga-associated</a:t>
            </a:r>
            <a:r>
              <a:rPr lang="fr-FR" sz="4000" b="1" dirty="0" smtClean="0">
                <a:latin typeface="Arial Narrow"/>
                <a:cs typeface="Arial Narrow"/>
              </a:rPr>
              <a:t> </a:t>
            </a:r>
            <a:r>
              <a:rPr lang="fr-FR" sz="4000" b="1" dirty="0" err="1" smtClean="0">
                <a:latin typeface="Arial Narrow"/>
                <a:cs typeface="Arial Narrow"/>
              </a:rPr>
              <a:t>Flavobacteria</a:t>
            </a:r>
            <a:r>
              <a:rPr lang="fr-FR" sz="4000" b="1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15" name="Flèche vers la droite 14"/>
          <p:cNvSpPr/>
          <p:nvPr/>
        </p:nvSpPr>
        <p:spPr>
          <a:xfrm>
            <a:off x="10810464" y="12081184"/>
            <a:ext cx="1290292" cy="8659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?</a:t>
            </a:r>
            <a:endParaRPr lang="fr-FR" sz="3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130290" y="29242594"/>
            <a:ext cx="26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dirty="0" smtClean="0">
                <a:latin typeface="Arial Narrow"/>
                <a:cs typeface="Arial Narrow"/>
              </a:rPr>
              <a:t>Z. </a:t>
            </a:r>
            <a:r>
              <a:rPr lang="fr-FR" sz="2800" i="1" dirty="0" smtClean="0">
                <a:latin typeface="Arial Narrow"/>
                <a:cs typeface="Arial Narrow"/>
              </a:rPr>
              <a:t>galactanivorans</a:t>
            </a:r>
          </a:p>
          <a:p>
            <a:pPr algn="r"/>
            <a:r>
              <a:rPr lang="fr-FR" sz="2000" dirty="0" smtClean="0">
                <a:latin typeface="Arial Narrow"/>
                <a:cs typeface="Arial Narrow"/>
              </a:rPr>
              <a:t>versatile </a:t>
            </a:r>
            <a:r>
              <a:rPr lang="fr-FR" sz="2000" dirty="0" err="1" smtClean="0">
                <a:latin typeface="Arial Narrow"/>
                <a:cs typeface="Arial Narrow"/>
              </a:rPr>
              <a:t>degrader</a:t>
            </a:r>
            <a:endParaRPr lang="fr-FR" sz="2000" dirty="0">
              <a:latin typeface="Arial Narrow"/>
              <a:cs typeface="Arial Narrow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9576086" y="29242594"/>
            <a:ext cx="25702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err="1" smtClean="0">
                <a:latin typeface="Arial Narrow"/>
                <a:cs typeface="Arial Narrow"/>
              </a:rPr>
              <a:t>Zobellia</a:t>
            </a:r>
            <a:r>
              <a:rPr lang="fr-FR" sz="2800" dirty="0" smtClean="0">
                <a:latin typeface="Arial Narrow"/>
                <a:cs typeface="Arial Narrow"/>
              </a:rPr>
              <a:t> </a:t>
            </a:r>
            <a:r>
              <a:rPr lang="fr-FR" sz="2800" dirty="0" err="1" smtClean="0">
                <a:latin typeface="Arial Narrow"/>
                <a:cs typeface="Arial Narrow"/>
              </a:rPr>
              <a:t>species</a:t>
            </a:r>
            <a:r>
              <a:rPr lang="fr-FR" sz="2800" dirty="0" smtClean="0">
                <a:latin typeface="Arial Narrow"/>
                <a:cs typeface="Arial Narrow"/>
              </a:rPr>
              <a:t> A</a:t>
            </a:r>
          </a:p>
          <a:p>
            <a:r>
              <a:rPr lang="fr-FR" sz="1800" dirty="0" err="1" smtClean="0">
                <a:latin typeface="Arial Narrow"/>
                <a:cs typeface="Arial Narrow"/>
              </a:rPr>
              <a:t>poor</a:t>
            </a:r>
            <a:r>
              <a:rPr lang="fr-FR" sz="1800" dirty="0" smtClean="0">
                <a:latin typeface="Arial Narrow"/>
                <a:cs typeface="Arial Narrow"/>
              </a:rPr>
              <a:t> </a:t>
            </a:r>
            <a:r>
              <a:rPr lang="fr-FR" sz="1800" dirty="0" err="1" smtClean="0">
                <a:latin typeface="Arial Narrow"/>
                <a:cs typeface="Arial Narrow"/>
              </a:rPr>
              <a:t>degrader</a:t>
            </a:r>
            <a:endParaRPr lang="fr-FR" sz="1800" dirty="0">
              <a:latin typeface="Arial Narrow"/>
              <a:cs typeface="Arial Narrow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27269"/>
              </p:ext>
            </p:extLst>
          </p:nvPr>
        </p:nvGraphicFramePr>
        <p:xfrm>
          <a:off x="22352171" y="25673256"/>
          <a:ext cx="532835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394"/>
                <a:gridCol w="407884"/>
                <a:gridCol w="407884"/>
                <a:gridCol w="407884"/>
                <a:gridCol w="407884"/>
                <a:gridCol w="407884"/>
                <a:gridCol w="407884"/>
                <a:gridCol w="407884"/>
                <a:gridCol w="407884"/>
                <a:gridCol w="4078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Asnod1-A08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000" dirty="0" err="1" smtClean="0">
                          <a:latin typeface="Arial Narrow"/>
                          <a:cs typeface="Arial Narrow"/>
                        </a:rPr>
                        <a:t>Dsij</a:t>
                      </a:r>
                      <a:r>
                        <a:rPr lang="fr-FR" sz="2000" baseline="30000" dirty="0" err="1" smtClean="0">
                          <a:latin typeface="Arial Narrow"/>
                          <a:cs typeface="Arial Narrow"/>
                        </a:rPr>
                        <a:t>T</a:t>
                      </a:r>
                      <a:endParaRPr lang="fr-FR" sz="2000" baseline="30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Asnod1-F08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Asnod2-B02-B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+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EA2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 Narrow"/>
                          <a:cs typeface="Arial Narrow"/>
                        </a:rPr>
                        <a:t>-</a:t>
                      </a:r>
                      <a:endParaRPr lang="fr-FR" sz="20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er 24"/>
          <p:cNvGrpSpPr/>
          <p:nvPr/>
        </p:nvGrpSpPr>
        <p:grpSpPr>
          <a:xfrm>
            <a:off x="20107706" y="24864286"/>
            <a:ext cx="7823285" cy="2224251"/>
            <a:chOff x="19459496" y="24477559"/>
            <a:chExt cx="7823285" cy="2224251"/>
          </a:xfrm>
        </p:grpSpPr>
        <p:sp>
          <p:nvSpPr>
            <p:cNvPr id="21" name="ZoneTexte 20"/>
            <p:cNvSpPr txBox="1"/>
            <p:nvPr/>
          </p:nvSpPr>
          <p:spPr>
            <a:xfrm rot="18992548">
              <a:off x="23317200" y="24810889"/>
              <a:ext cx="628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Arial Narrow"/>
                  <a:cs typeface="Arial Narrow"/>
                </a:rPr>
                <a:t>Agar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 rot="18992548">
              <a:off x="23638346" y="24629955"/>
              <a:ext cx="1154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Arial Narrow"/>
                  <a:cs typeface="Arial Narrow"/>
                </a:rPr>
                <a:t>Porphyran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 rot="18992548">
              <a:off x="24007668" y="24501006"/>
              <a:ext cx="1529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Lucida Grande"/>
                  <a:ea typeface="Lucida Grande"/>
                  <a:cs typeface="Lucida Grande"/>
                </a:rPr>
                <a:t>ι</a:t>
              </a:r>
              <a:r>
                <a:rPr lang="fr-FR" sz="2000" dirty="0" err="1" smtClean="0">
                  <a:latin typeface="Arial Narrow"/>
                  <a:cs typeface="Arial Narrow"/>
                </a:rPr>
                <a:t>-carrageenan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 rot="18992548">
              <a:off x="24446971" y="24497431"/>
              <a:ext cx="1540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Arial Narrow"/>
                  <a:cs typeface="Arial Narrow"/>
                </a:rPr>
                <a:t>κ-carrageenan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 rot="18992548">
              <a:off x="24799910" y="24477559"/>
              <a:ext cx="1598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Lucida Grande"/>
                  <a:ea typeface="Lucida Grande"/>
                  <a:cs typeface="Lucida Grande"/>
                </a:rPr>
                <a:t>λ</a:t>
              </a:r>
              <a:r>
                <a:rPr lang="fr-FR" sz="2000" dirty="0" err="1" smtClean="0">
                  <a:latin typeface="Arial Narrow"/>
                  <a:cs typeface="Arial Narrow"/>
                </a:rPr>
                <a:t>-carrageenan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 rot="18992548">
              <a:off x="25338782" y="24710279"/>
              <a:ext cx="921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latin typeface="Arial Narrow"/>
                  <a:cs typeface="Arial Narrow"/>
                </a:rPr>
                <a:t>alginate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 rot="18992548">
              <a:off x="25715941" y="24690166"/>
              <a:ext cx="979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Arial Narrow"/>
                  <a:cs typeface="Arial Narrow"/>
                </a:rPr>
                <a:t>fucoidan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 rot="18992548">
              <a:off x="26100060" y="24670225"/>
              <a:ext cx="1037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Arial Narrow"/>
                  <a:cs typeface="Arial Narrow"/>
                </a:rPr>
                <a:t>laminarin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 rot="18992548">
              <a:off x="26607070" y="24794781"/>
              <a:ext cx="67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 smtClean="0">
                  <a:latin typeface="Arial Narrow"/>
                  <a:cs typeface="Arial Narrow"/>
                </a:rPr>
                <a:t>xylan</a:t>
              </a:r>
              <a:endParaRPr lang="fr-FR" sz="2000" dirty="0">
                <a:latin typeface="Arial Narrow"/>
                <a:cs typeface="Arial Narrow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459496" y="25514300"/>
              <a:ext cx="2082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i="1" dirty="0" smtClean="0">
                  <a:latin typeface="Arial Narrow"/>
                  <a:cs typeface="Arial Narrow"/>
                </a:rPr>
                <a:t>Z. galactanivorans</a:t>
              </a:r>
              <a:endParaRPr lang="fr-FR" sz="2000" b="1" i="1" dirty="0">
                <a:latin typeface="Arial Narrow"/>
                <a:cs typeface="Arial Narrow"/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21572267" y="25495864"/>
              <a:ext cx="0" cy="41854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>
              <a:off x="19459496" y="26301700"/>
              <a:ext cx="20628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i="1" dirty="0" err="1" smtClean="0">
                  <a:latin typeface="Arial Narrow"/>
                  <a:cs typeface="Arial Narrow"/>
                </a:rPr>
                <a:t>Zobellia</a:t>
              </a:r>
              <a:r>
                <a:rPr lang="fr-FR" sz="2000" b="1" i="1" dirty="0" smtClean="0">
                  <a:latin typeface="Arial Narrow"/>
                  <a:cs typeface="Arial Narrow"/>
                </a:rPr>
                <a:t> </a:t>
              </a:r>
              <a:r>
                <a:rPr lang="fr-FR" sz="2000" b="1" dirty="0" err="1" smtClean="0">
                  <a:latin typeface="Arial Narrow"/>
                  <a:cs typeface="Arial Narrow"/>
                </a:rPr>
                <a:t>species</a:t>
              </a:r>
              <a:r>
                <a:rPr lang="fr-FR" sz="2000" b="1" dirty="0" smtClean="0">
                  <a:latin typeface="Arial Narrow"/>
                  <a:cs typeface="Arial Narrow"/>
                </a:rPr>
                <a:t> A</a:t>
              </a:r>
              <a:endParaRPr lang="fr-FR" sz="2000" b="1" i="1" dirty="0">
                <a:latin typeface="Arial Narrow"/>
                <a:cs typeface="Arial Narrow"/>
              </a:endParaRPr>
            </a:p>
          </p:txBody>
        </p:sp>
        <p:cxnSp>
          <p:nvCxnSpPr>
            <p:cNvPr id="84" name="Connecteur droit 83"/>
            <p:cNvCxnSpPr/>
            <p:nvPr/>
          </p:nvCxnSpPr>
          <p:spPr>
            <a:xfrm>
              <a:off x="21572267" y="26283264"/>
              <a:ext cx="0" cy="418546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18831643" y="24187047"/>
            <a:ext cx="494834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latin typeface="Arial Narrow"/>
                <a:cs typeface="Arial Narrow"/>
              </a:rPr>
              <a:t>Cataboli</a:t>
            </a:r>
            <a:r>
              <a:rPr lang="fr-FR" sz="3200" b="1" dirty="0" err="1" smtClean="0">
                <a:latin typeface="Arial Narrow"/>
                <a:cs typeface="Arial Narrow"/>
              </a:rPr>
              <a:t>c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profiling</a:t>
            </a:r>
            <a:endParaRPr lang="fr-FR" sz="3200" b="1" dirty="0" smtClean="0">
              <a:latin typeface="Arial Narrow"/>
              <a:cs typeface="Arial Narrow"/>
            </a:endParaRPr>
          </a:p>
          <a:p>
            <a:r>
              <a:rPr lang="fr-FR" sz="2000" dirty="0" err="1" smtClean="0">
                <a:latin typeface="Arial Narrow"/>
                <a:cs typeface="Arial Narrow"/>
              </a:rPr>
              <a:t>Growth</a:t>
            </a:r>
            <a:r>
              <a:rPr lang="fr-FR" sz="2000" dirty="0" smtClean="0">
                <a:latin typeface="Arial Narrow"/>
                <a:cs typeface="Arial Narrow"/>
              </a:rPr>
              <a:t> in minimum medium + algal polysaccharide</a:t>
            </a:r>
            <a:endParaRPr lang="fr-FR" sz="2000" dirty="0"/>
          </a:p>
        </p:txBody>
      </p:sp>
      <p:sp>
        <p:nvSpPr>
          <p:cNvPr id="86" name="Rectangle 85"/>
          <p:cNvSpPr/>
          <p:nvPr/>
        </p:nvSpPr>
        <p:spPr>
          <a:xfrm>
            <a:off x="18831643" y="14577407"/>
            <a:ext cx="33269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3200" b="1" dirty="0" err="1" smtClean="0">
                <a:latin typeface="Arial Narrow"/>
                <a:cs typeface="Arial Narrow"/>
              </a:rPr>
              <a:t>Species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delineatio</a:t>
            </a:r>
            <a:r>
              <a:rPr lang="fr-FR" sz="3200" b="1" dirty="0" err="1" smtClean="0">
                <a:latin typeface="Arial Narrow"/>
                <a:cs typeface="Arial Narrow"/>
              </a:rPr>
              <a:t>n</a:t>
            </a:r>
            <a:endParaRPr lang="fr-FR" sz="3200" b="1" dirty="0" smtClean="0">
              <a:latin typeface="Arial Narrow"/>
              <a:cs typeface="Arial Narrow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19269542" y="16033202"/>
            <a:ext cx="10894108" cy="7398045"/>
            <a:chOff x="19269542" y="16033202"/>
            <a:chExt cx="10894108" cy="7398045"/>
          </a:xfrm>
        </p:grpSpPr>
        <p:pic>
          <p:nvPicPr>
            <p:cNvPr id="31" name="Image 30" descr="Zobellia_ANI_heatma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69542" y="16574500"/>
              <a:ext cx="10894108" cy="6856747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19269542" y="16033202"/>
              <a:ext cx="5000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 smtClean="0">
                  <a:latin typeface="Arial Narrow"/>
                  <a:cs typeface="Arial Narrow"/>
                </a:rPr>
                <a:t>A.</a:t>
              </a:r>
              <a:endParaRPr lang="fr-FR" sz="3000" b="1" dirty="0">
                <a:latin typeface="Arial Narrow"/>
                <a:cs typeface="Arial Narrow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1633127" y="16033202"/>
              <a:ext cx="5000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000" b="1" dirty="0">
                  <a:latin typeface="Arial Narrow"/>
                  <a:cs typeface="Arial Narrow"/>
                </a:rPr>
                <a:t>B</a:t>
              </a:r>
              <a:r>
                <a:rPr lang="fr-FR" sz="3000" b="1" dirty="0" smtClean="0">
                  <a:latin typeface="Arial Narrow"/>
                  <a:cs typeface="Arial Narrow"/>
                </a:rPr>
                <a:t>.</a:t>
              </a:r>
              <a:endParaRPr lang="fr-FR" sz="3000" b="1" dirty="0">
                <a:latin typeface="Arial Narrow"/>
                <a:cs typeface="Arial Narrow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22644101" y="14869507"/>
            <a:ext cx="682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UcPeriod"/>
            </a:pPr>
            <a:r>
              <a:rPr lang="fr-FR" sz="2000" dirty="0" err="1" smtClean="0">
                <a:latin typeface="Arial Narrow"/>
                <a:cs typeface="Arial Narrow"/>
              </a:rPr>
              <a:t>Phylogenetic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tree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inferred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using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FastTree</a:t>
            </a:r>
            <a:r>
              <a:rPr lang="fr-FR" sz="2000" dirty="0" smtClean="0">
                <a:latin typeface="Arial Narrow"/>
                <a:cs typeface="Arial Narrow"/>
              </a:rPr>
              <a:t> MP </a:t>
            </a:r>
            <a:r>
              <a:rPr lang="fr-FR" sz="2000" dirty="0" err="1" smtClean="0">
                <a:latin typeface="Arial Narrow"/>
                <a:cs typeface="Arial Narrow"/>
              </a:rPr>
              <a:t>from</a:t>
            </a:r>
            <a:r>
              <a:rPr lang="fr-FR" sz="2000" dirty="0" smtClean="0">
                <a:latin typeface="Arial Narrow"/>
                <a:cs typeface="Arial Narrow"/>
              </a:rPr>
              <a:t> a </a:t>
            </a:r>
            <a:r>
              <a:rPr lang="fr-FR" sz="2000" dirty="0" err="1" smtClean="0">
                <a:latin typeface="Arial Narrow"/>
                <a:cs typeface="Arial Narrow"/>
              </a:rPr>
              <a:t>concatenated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alignment</a:t>
            </a:r>
            <a:r>
              <a:rPr lang="fr-FR" sz="2000" dirty="0" smtClean="0">
                <a:latin typeface="Arial Narrow"/>
                <a:cs typeface="Arial Narrow"/>
              </a:rPr>
              <a:t> of 2573 </a:t>
            </a:r>
            <a:r>
              <a:rPr lang="fr-FR" sz="2000" dirty="0" err="1" smtClean="0">
                <a:latin typeface="Arial Narrow"/>
                <a:cs typeface="Arial Narrow"/>
              </a:rPr>
              <a:t>genes</a:t>
            </a:r>
            <a:r>
              <a:rPr lang="fr-FR" sz="2000" dirty="0" smtClean="0">
                <a:latin typeface="Arial Narrow"/>
                <a:cs typeface="Arial Narrow"/>
              </a:rPr>
              <a:t> in the </a:t>
            </a:r>
            <a:r>
              <a:rPr lang="fr-FR" sz="2000" dirty="0" err="1" smtClean="0">
                <a:latin typeface="Arial Narrow"/>
                <a:cs typeface="Arial Narrow"/>
              </a:rPr>
              <a:t>core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genome</a:t>
            </a:r>
            <a:r>
              <a:rPr lang="fr-FR" sz="2000" dirty="0" smtClean="0">
                <a:latin typeface="Arial Narrow"/>
                <a:cs typeface="Arial Narrow"/>
              </a:rPr>
              <a:t> of </a:t>
            </a:r>
            <a:r>
              <a:rPr lang="fr-FR" sz="2000" i="1" dirty="0" err="1" smtClean="0">
                <a:latin typeface="Arial Narrow"/>
                <a:cs typeface="Arial Narrow"/>
              </a:rPr>
              <a:t>Zobellia</a:t>
            </a:r>
            <a:endParaRPr lang="fr-FR" sz="2000" dirty="0" smtClean="0">
              <a:latin typeface="Arial Narrow"/>
              <a:cs typeface="Arial Narrow"/>
            </a:endParaRPr>
          </a:p>
          <a:p>
            <a:pPr marL="457200" indent="-457200" algn="just">
              <a:buAutoNum type="alphaUcPeriod"/>
            </a:pPr>
            <a:r>
              <a:rPr lang="fr-FR" sz="2000" dirty="0" err="1" smtClean="0">
                <a:latin typeface="Arial Narrow"/>
                <a:cs typeface="Arial Narrow"/>
              </a:rPr>
              <a:t>Heatmap</a:t>
            </a:r>
            <a:r>
              <a:rPr lang="fr-FR" sz="2000" dirty="0" smtClean="0">
                <a:latin typeface="Arial Narrow"/>
                <a:cs typeface="Arial Narrow"/>
              </a:rPr>
              <a:t> of </a:t>
            </a:r>
            <a:r>
              <a:rPr lang="fr-FR" sz="2000" i="1" dirty="0" err="1" smtClean="0">
                <a:latin typeface="Arial Narrow"/>
                <a:cs typeface="Arial Narrow"/>
              </a:rPr>
              <a:t>Zobellia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Average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Nucleotide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Identities</a:t>
            </a:r>
            <a:r>
              <a:rPr lang="fr-FR" sz="2000" dirty="0" smtClean="0">
                <a:latin typeface="Arial Narrow"/>
                <a:cs typeface="Arial Narrow"/>
              </a:rPr>
              <a:t> (</a:t>
            </a:r>
            <a:r>
              <a:rPr lang="fr-FR" sz="2000" dirty="0" err="1" smtClean="0">
                <a:latin typeface="Arial Narrow"/>
                <a:cs typeface="Arial Narrow"/>
              </a:rPr>
              <a:t>ANIb</a:t>
            </a:r>
            <a:r>
              <a:rPr lang="fr-FR" sz="2000" dirty="0" smtClean="0">
                <a:latin typeface="Arial Narrow"/>
                <a:cs typeface="Arial Narrow"/>
              </a:rPr>
              <a:t>)</a:t>
            </a:r>
            <a:endParaRPr lang="fr-FR" sz="2000" dirty="0">
              <a:latin typeface="Arial Narrow"/>
              <a:cs typeface="Arial Narrow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8831643" y="27864774"/>
            <a:ext cx="1146417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rial Narrow"/>
                <a:cs typeface="Arial Narrow"/>
              </a:rPr>
              <a:t>Comparative </a:t>
            </a:r>
            <a:r>
              <a:rPr lang="fr-FR" sz="3200" b="1" dirty="0" err="1" smtClean="0">
                <a:latin typeface="Arial Narrow"/>
                <a:cs typeface="Arial Narrow"/>
              </a:rPr>
              <a:t>genomics</a:t>
            </a:r>
            <a:endParaRPr lang="fr-FR" sz="3200" b="1" dirty="0" smtClean="0">
              <a:latin typeface="Arial Narrow"/>
              <a:cs typeface="Arial Narrow"/>
            </a:endParaRPr>
          </a:p>
          <a:p>
            <a:r>
              <a:rPr lang="fr-FR" sz="2000" dirty="0" err="1" smtClean="0">
                <a:latin typeface="Arial Narrow"/>
                <a:cs typeface="Arial Narrow"/>
              </a:rPr>
              <a:t>Venn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diagram</a:t>
            </a:r>
            <a:r>
              <a:rPr lang="fr-FR" sz="2000" dirty="0" smtClean="0">
                <a:latin typeface="Arial Narrow"/>
                <a:cs typeface="Arial Narrow"/>
              </a:rPr>
              <a:t> of </a:t>
            </a:r>
            <a:r>
              <a:rPr lang="fr-FR" sz="2000" dirty="0" err="1" smtClean="0">
                <a:latin typeface="Arial Narrow"/>
                <a:cs typeface="Arial Narrow"/>
              </a:rPr>
              <a:t>shared</a:t>
            </a:r>
            <a:r>
              <a:rPr lang="fr-FR" sz="2000" dirty="0" smtClean="0">
                <a:latin typeface="Arial Narrow"/>
                <a:cs typeface="Arial Narrow"/>
              </a:rPr>
              <a:t> vs. </a:t>
            </a:r>
            <a:r>
              <a:rPr lang="fr-FR" sz="2000" dirty="0" err="1" smtClean="0">
                <a:latin typeface="Arial Narrow"/>
                <a:cs typeface="Arial Narrow"/>
              </a:rPr>
              <a:t>strain-specific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genes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between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selected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i="1" dirty="0" err="1" smtClean="0">
                <a:latin typeface="Arial Narrow"/>
                <a:cs typeface="Arial Narrow"/>
              </a:rPr>
              <a:t>Zobellia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strains</a:t>
            </a:r>
            <a:r>
              <a:rPr lang="fr-FR" sz="2000" dirty="0" smtClean="0">
                <a:latin typeface="Arial Narrow"/>
                <a:cs typeface="Arial Narrow"/>
              </a:rPr>
              <a:t> (80% </a:t>
            </a:r>
            <a:r>
              <a:rPr lang="fr-FR" sz="2000" dirty="0" err="1" smtClean="0">
                <a:latin typeface="Arial Narrow"/>
                <a:cs typeface="Arial Narrow"/>
              </a:rPr>
              <a:t>aa</a:t>
            </a:r>
            <a:r>
              <a:rPr lang="fr-FR" sz="2000" dirty="0" smtClean="0">
                <a:latin typeface="Arial Narrow"/>
                <a:cs typeface="Arial Narrow"/>
              </a:rPr>
              <a:t> </a:t>
            </a:r>
            <a:r>
              <a:rPr lang="fr-FR" sz="2000" dirty="0" err="1" smtClean="0">
                <a:latin typeface="Arial Narrow"/>
                <a:cs typeface="Arial Narrow"/>
              </a:rPr>
              <a:t>identity</a:t>
            </a:r>
            <a:r>
              <a:rPr lang="fr-FR" sz="2000" dirty="0" smtClean="0">
                <a:latin typeface="Arial Narrow"/>
                <a:cs typeface="Arial Narrow"/>
              </a:rPr>
              <a:t>, 80% </a:t>
            </a:r>
            <a:r>
              <a:rPr lang="fr-FR" sz="2000" dirty="0" err="1" smtClean="0">
                <a:latin typeface="Arial Narrow"/>
                <a:cs typeface="Arial Narrow"/>
              </a:rPr>
              <a:t>align</a:t>
            </a:r>
            <a:r>
              <a:rPr lang="fr-FR" sz="2000" dirty="0" smtClean="0">
                <a:latin typeface="Arial Narrow"/>
                <a:cs typeface="Arial Narrow"/>
              </a:rPr>
              <a:t>. </a:t>
            </a:r>
            <a:r>
              <a:rPr lang="fr-FR" sz="2000" dirty="0" err="1" smtClean="0">
                <a:latin typeface="Arial Narrow"/>
                <a:cs typeface="Arial Narrow"/>
              </a:rPr>
              <a:t>coverage</a:t>
            </a:r>
            <a:r>
              <a:rPr lang="fr-FR" sz="2000" dirty="0" smtClean="0">
                <a:latin typeface="Arial Narrow"/>
                <a:cs typeface="Arial Narrow"/>
              </a:rPr>
              <a:t>)</a:t>
            </a:r>
            <a:endParaRPr lang="fr-FR" sz="2000" dirty="0"/>
          </a:p>
        </p:txBody>
      </p:sp>
      <p:grpSp>
        <p:nvGrpSpPr>
          <p:cNvPr id="257" name="Grouper 256"/>
          <p:cNvGrpSpPr/>
          <p:nvPr/>
        </p:nvGrpSpPr>
        <p:grpSpPr>
          <a:xfrm>
            <a:off x="27685661" y="32508760"/>
            <a:ext cx="2174141" cy="823099"/>
            <a:chOff x="27103641" y="34036000"/>
            <a:chExt cx="2174141" cy="823099"/>
          </a:xfrm>
        </p:grpSpPr>
        <p:grpSp>
          <p:nvGrpSpPr>
            <p:cNvPr id="256" name="Grouper 255"/>
            <p:cNvGrpSpPr/>
            <p:nvPr/>
          </p:nvGrpSpPr>
          <p:grpSpPr>
            <a:xfrm>
              <a:off x="27103641" y="34036000"/>
              <a:ext cx="1980614" cy="276999"/>
              <a:chOff x="27103641" y="33870900"/>
              <a:chExt cx="1980614" cy="276999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27103641" y="33947100"/>
                <a:ext cx="290259" cy="152400"/>
              </a:xfrm>
              <a:prstGeom prst="ellipse">
                <a:avLst/>
              </a:prstGeom>
              <a:solidFill>
                <a:srgbClr val="FDC96D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7405340" y="33870900"/>
                <a:ext cx="1678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err="1" smtClean="0">
                    <a:latin typeface="Arial Narrow"/>
                    <a:cs typeface="Arial Narrow"/>
                  </a:rPr>
                  <a:t>Zobellia</a:t>
                </a:r>
                <a:r>
                  <a:rPr lang="fr-FR" sz="1200" dirty="0" smtClean="0">
                    <a:latin typeface="Arial Narrow"/>
                    <a:cs typeface="Arial Narrow"/>
                  </a:rPr>
                  <a:t> </a:t>
                </a:r>
                <a:r>
                  <a:rPr lang="fr-FR" sz="1200" dirty="0" err="1" smtClean="0">
                    <a:latin typeface="Arial Narrow"/>
                    <a:cs typeface="Arial Narrow"/>
                  </a:rPr>
                  <a:t>sp</a:t>
                </a:r>
                <a:r>
                  <a:rPr lang="fr-FR" sz="1200" dirty="0" smtClean="0">
                    <a:latin typeface="Arial Narrow"/>
                    <a:cs typeface="Arial Narrow"/>
                  </a:rPr>
                  <a:t>. Asnod2-B02-B</a:t>
                </a:r>
                <a:endParaRPr lang="fr-FR" sz="1200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1" name="Grouper 90"/>
            <p:cNvGrpSpPr/>
            <p:nvPr/>
          </p:nvGrpSpPr>
          <p:grpSpPr>
            <a:xfrm>
              <a:off x="27103641" y="34218033"/>
              <a:ext cx="1853966" cy="276999"/>
              <a:chOff x="27103641" y="33870900"/>
              <a:chExt cx="1853966" cy="276999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27103641" y="33947100"/>
                <a:ext cx="290259" cy="152400"/>
              </a:xfrm>
              <a:prstGeom prst="ellipse">
                <a:avLst/>
              </a:prstGeom>
              <a:solidFill>
                <a:srgbClr val="B6E1F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27405340" y="33870900"/>
                <a:ext cx="1552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err="1" smtClean="0">
                    <a:latin typeface="Arial Narrow"/>
                    <a:cs typeface="Arial Narrow"/>
                  </a:rPr>
                  <a:t>Zobellia</a:t>
                </a:r>
                <a:r>
                  <a:rPr lang="fr-FR" sz="1200" dirty="0" smtClean="0">
                    <a:latin typeface="Arial Narrow"/>
                    <a:cs typeface="Arial Narrow"/>
                  </a:rPr>
                  <a:t> </a:t>
                </a:r>
                <a:r>
                  <a:rPr lang="fr-FR" sz="1200" dirty="0" err="1" smtClean="0">
                    <a:latin typeface="Arial Narrow"/>
                    <a:cs typeface="Arial Narrow"/>
                  </a:rPr>
                  <a:t>sp</a:t>
                </a:r>
                <a:r>
                  <a:rPr lang="fr-FR" sz="1200" dirty="0" smtClean="0">
                    <a:latin typeface="Arial Narrow"/>
                    <a:cs typeface="Arial Narrow"/>
                  </a:rPr>
                  <a:t>. Asnod1-F08</a:t>
                </a:r>
                <a:endParaRPr lang="fr-FR" sz="1200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4" name="Grouper 93"/>
            <p:cNvGrpSpPr/>
            <p:nvPr/>
          </p:nvGrpSpPr>
          <p:grpSpPr>
            <a:xfrm>
              <a:off x="27103641" y="34400066"/>
              <a:ext cx="1861029" cy="276999"/>
              <a:chOff x="27103641" y="33870900"/>
              <a:chExt cx="1861029" cy="276999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27103641" y="33947100"/>
                <a:ext cx="290259" cy="152400"/>
              </a:xfrm>
              <a:prstGeom prst="ellipse">
                <a:avLst/>
              </a:prstGeom>
              <a:solidFill>
                <a:srgbClr val="B4D46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ZoneTexte 95"/>
              <p:cNvSpPr txBox="1"/>
              <p:nvPr/>
            </p:nvSpPr>
            <p:spPr>
              <a:xfrm>
                <a:off x="27405340" y="33870900"/>
                <a:ext cx="15593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err="1" smtClean="0">
                    <a:latin typeface="Arial Narrow"/>
                    <a:cs typeface="Arial Narrow"/>
                  </a:rPr>
                  <a:t>Zobellia</a:t>
                </a:r>
                <a:r>
                  <a:rPr lang="fr-FR" sz="1200" dirty="0" smtClean="0">
                    <a:latin typeface="Arial Narrow"/>
                    <a:cs typeface="Arial Narrow"/>
                  </a:rPr>
                  <a:t> </a:t>
                </a:r>
                <a:r>
                  <a:rPr lang="fr-FR" sz="1200" dirty="0" err="1" smtClean="0">
                    <a:latin typeface="Arial Narrow"/>
                    <a:cs typeface="Arial Narrow"/>
                  </a:rPr>
                  <a:t>sp</a:t>
                </a:r>
                <a:r>
                  <a:rPr lang="fr-FR" sz="1200" dirty="0" smtClean="0">
                    <a:latin typeface="Arial Narrow"/>
                    <a:cs typeface="Arial Narrow"/>
                  </a:rPr>
                  <a:t>. Asnod1-A08</a:t>
                </a:r>
                <a:endParaRPr lang="fr-FR" sz="1200" dirty="0">
                  <a:latin typeface="Arial Narrow"/>
                  <a:cs typeface="Arial Narrow"/>
                </a:endParaRPr>
              </a:p>
            </p:txBody>
          </p:sp>
        </p:grpSp>
        <p:grpSp>
          <p:nvGrpSpPr>
            <p:cNvPr id="97" name="Grouper 96"/>
            <p:cNvGrpSpPr/>
            <p:nvPr/>
          </p:nvGrpSpPr>
          <p:grpSpPr>
            <a:xfrm>
              <a:off x="27103641" y="34582100"/>
              <a:ext cx="2174141" cy="276999"/>
              <a:chOff x="27103641" y="33870900"/>
              <a:chExt cx="2174141" cy="276999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27103641" y="33947100"/>
                <a:ext cx="290259" cy="152400"/>
              </a:xfrm>
              <a:prstGeom prst="ellipse">
                <a:avLst/>
              </a:prstGeom>
              <a:solidFill>
                <a:srgbClr val="E19E9E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ZoneTexte 98"/>
              <p:cNvSpPr txBox="1"/>
              <p:nvPr/>
            </p:nvSpPr>
            <p:spPr>
              <a:xfrm>
                <a:off x="27405340" y="33870900"/>
                <a:ext cx="18724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i="1" dirty="0" err="1" smtClean="0">
                    <a:latin typeface="Arial Narrow"/>
                    <a:cs typeface="Arial Narrow"/>
                  </a:rPr>
                  <a:t>Zobellia</a:t>
                </a:r>
                <a:r>
                  <a:rPr lang="fr-FR" sz="1200" i="1" dirty="0" smtClean="0">
                    <a:latin typeface="Arial Narrow"/>
                    <a:cs typeface="Arial Narrow"/>
                  </a:rPr>
                  <a:t> galactanivorans </a:t>
                </a:r>
                <a:r>
                  <a:rPr lang="fr-FR" sz="1200" dirty="0" err="1" smtClean="0">
                    <a:latin typeface="Arial Narrow"/>
                    <a:cs typeface="Arial Narrow"/>
                  </a:rPr>
                  <a:t>Dsij</a:t>
                </a:r>
                <a:r>
                  <a:rPr lang="fr-FR" sz="1200" baseline="30000" dirty="0" err="1" smtClean="0">
                    <a:latin typeface="Arial Narrow"/>
                    <a:cs typeface="Arial Narrow"/>
                  </a:rPr>
                  <a:t>T</a:t>
                </a:r>
                <a:endParaRPr lang="fr-FR" sz="1200" baseline="30000" dirty="0">
                  <a:latin typeface="Arial Narrow"/>
                  <a:cs typeface="Arial Narrow"/>
                </a:endParaRPr>
              </a:p>
            </p:txBody>
          </p:sp>
        </p:grpSp>
      </p:grpSp>
      <p:cxnSp>
        <p:nvCxnSpPr>
          <p:cNvPr id="101" name="Connecteur droit 100"/>
          <p:cNvCxnSpPr/>
          <p:nvPr/>
        </p:nvCxnSpPr>
        <p:spPr>
          <a:xfrm flipH="1">
            <a:off x="21500073" y="29537538"/>
            <a:ext cx="1055127" cy="47223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26576830" y="29537538"/>
            <a:ext cx="1055127" cy="47223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>
            <a:off x="25857200" y="30314900"/>
            <a:ext cx="540865" cy="2794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18764788" y="34378900"/>
            <a:ext cx="811298" cy="419100"/>
          </a:xfrm>
          <a:prstGeom prst="rect">
            <a:avLst/>
          </a:prstGeom>
          <a:solidFill>
            <a:srgbClr val="A4CC47"/>
          </a:solidFill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rial Narrow"/>
                <a:cs typeface="Arial Narrow"/>
              </a:rPr>
              <a:t>772</a:t>
            </a:r>
            <a:endParaRPr lang="fr-FR" sz="2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9578537" y="34036974"/>
            <a:ext cx="80788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latin typeface="Arial Narrow"/>
                <a:cs typeface="Arial Narrow"/>
              </a:rPr>
              <a:t>Genes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specifically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shared</a:t>
            </a:r>
            <a:r>
              <a:rPr lang="fr-FR" sz="3200" b="1" dirty="0" smtClean="0">
                <a:latin typeface="Arial Narrow"/>
                <a:cs typeface="Arial Narrow"/>
              </a:rPr>
              <a:t> by versatile </a:t>
            </a:r>
            <a:r>
              <a:rPr lang="fr-FR" sz="3200" b="1" dirty="0" err="1" smtClean="0">
                <a:latin typeface="Arial Narrow"/>
                <a:cs typeface="Arial Narrow"/>
              </a:rPr>
              <a:t>degraders</a:t>
            </a:r>
            <a:r>
              <a:rPr lang="fr-FR" sz="3200" b="1" dirty="0" smtClean="0">
                <a:latin typeface="Arial Narrow"/>
                <a:cs typeface="Arial Narrow"/>
              </a:rPr>
              <a:t>,</a:t>
            </a:r>
          </a:p>
          <a:p>
            <a:r>
              <a:rPr lang="fr-FR" sz="3200" b="1" dirty="0" smtClean="0">
                <a:latin typeface="Arial Narrow"/>
                <a:cs typeface="Arial Narrow"/>
              </a:rPr>
              <a:t>absent </a:t>
            </a:r>
            <a:r>
              <a:rPr lang="fr-FR" sz="3200" b="1" dirty="0" err="1" smtClean="0">
                <a:latin typeface="Arial Narrow"/>
                <a:cs typeface="Arial Narrow"/>
              </a:rPr>
              <a:t>from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poor</a:t>
            </a:r>
            <a:r>
              <a:rPr lang="fr-FR" sz="3200" b="1" dirty="0" smtClean="0">
                <a:latin typeface="Arial Narrow"/>
                <a:cs typeface="Arial Narrow"/>
              </a:rPr>
              <a:t> </a:t>
            </a:r>
            <a:r>
              <a:rPr lang="fr-FR" sz="3200" b="1" dirty="0" err="1" smtClean="0">
                <a:latin typeface="Arial Narrow"/>
                <a:cs typeface="Arial Narrow"/>
              </a:rPr>
              <a:t>degraders</a:t>
            </a:r>
            <a:endParaRPr lang="fr-FR" sz="2000" dirty="0"/>
          </a:p>
        </p:txBody>
      </p:sp>
      <p:sp>
        <p:nvSpPr>
          <p:cNvPr id="261" name="ZoneTexte 260"/>
          <p:cNvSpPr txBox="1"/>
          <p:nvPr/>
        </p:nvSpPr>
        <p:spPr>
          <a:xfrm>
            <a:off x="27758052" y="25822663"/>
            <a:ext cx="25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rial Narrow"/>
                <a:cs typeface="Arial Narrow"/>
              </a:rPr>
              <a:t>versatile </a:t>
            </a:r>
            <a:r>
              <a:rPr lang="fr-FR" sz="2400" b="1" i="1" dirty="0" err="1" smtClean="0">
                <a:latin typeface="Arial Narrow"/>
                <a:cs typeface="Arial Narrow"/>
              </a:rPr>
              <a:t>degraders</a:t>
            </a:r>
            <a:endParaRPr lang="fr-FR" sz="2400" b="1" i="1" dirty="0">
              <a:latin typeface="Arial Narrow"/>
              <a:cs typeface="Arial Narrow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27758052" y="26614172"/>
            <a:ext cx="209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latin typeface="Arial Narrow"/>
                <a:cs typeface="Arial Narrow"/>
              </a:rPr>
              <a:t>poor</a:t>
            </a:r>
            <a:r>
              <a:rPr lang="fr-FR" sz="2400" b="1" i="1" dirty="0" smtClean="0">
                <a:latin typeface="Arial Narrow"/>
                <a:cs typeface="Arial Narrow"/>
              </a:rPr>
              <a:t> </a:t>
            </a:r>
            <a:r>
              <a:rPr lang="fr-FR" sz="2400" b="1" i="1" dirty="0" err="1" smtClean="0">
                <a:latin typeface="Arial Narrow"/>
                <a:cs typeface="Arial Narrow"/>
              </a:rPr>
              <a:t>degraders</a:t>
            </a:r>
            <a:endParaRPr lang="fr-FR" sz="2400" b="1" i="1" dirty="0">
              <a:latin typeface="Arial Narrow"/>
              <a:cs typeface="Arial Narrow"/>
            </a:endParaRPr>
          </a:p>
        </p:txBody>
      </p:sp>
      <p:cxnSp>
        <p:nvCxnSpPr>
          <p:cNvPr id="110" name="Connecteur droit 109"/>
          <p:cNvCxnSpPr/>
          <p:nvPr/>
        </p:nvCxnSpPr>
        <p:spPr>
          <a:xfrm>
            <a:off x="27764287" y="25882591"/>
            <a:ext cx="0" cy="41854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27764287" y="26669991"/>
            <a:ext cx="0" cy="41854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Signalisation droite 112"/>
          <p:cNvSpPr/>
          <p:nvPr/>
        </p:nvSpPr>
        <p:spPr>
          <a:xfrm flipH="1">
            <a:off x="19491950" y="38346508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Signalisation droite 113"/>
          <p:cNvSpPr/>
          <p:nvPr/>
        </p:nvSpPr>
        <p:spPr>
          <a:xfrm flipH="1">
            <a:off x="19790400" y="38346508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Signalisation droite 114"/>
          <p:cNvSpPr/>
          <p:nvPr/>
        </p:nvSpPr>
        <p:spPr>
          <a:xfrm flipH="1">
            <a:off x="20088850" y="38346508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Signalisation droite 115"/>
          <p:cNvSpPr/>
          <p:nvPr/>
        </p:nvSpPr>
        <p:spPr>
          <a:xfrm flipH="1">
            <a:off x="20380950" y="38346508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 rot="18894061">
            <a:off x="19426456" y="38004839"/>
            <a:ext cx="584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GH105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19" name="ZoneTexte 118"/>
          <p:cNvSpPr txBox="1"/>
          <p:nvPr/>
        </p:nvSpPr>
        <p:spPr>
          <a:xfrm rot="18894061">
            <a:off x="19756512" y="38023015"/>
            <a:ext cx="53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SGBP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20" name="ZoneTexte 119"/>
          <p:cNvSpPr txBox="1"/>
          <p:nvPr/>
        </p:nvSpPr>
        <p:spPr>
          <a:xfrm rot="18894061">
            <a:off x="20043921" y="3802381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TBDR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21" name="ZoneTexte 120"/>
          <p:cNvSpPr txBox="1"/>
          <p:nvPr/>
        </p:nvSpPr>
        <p:spPr>
          <a:xfrm rot="18894061">
            <a:off x="20278418" y="38029695"/>
            <a:ext cx="514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Arial Narrow"/>
                <a:cs typeface="Arial Narrow"/>
              </a:rPr>
              <a:t>Regul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22" name="Signalisation droite 121"/>
          <p:cNvSpPr/>
          <p:nvPr/>
        </p:nvSpPr>
        <p:spPr>
          <a:xfrm>
            <a:off x="22905513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Signalisation droite 122"/>
          <p:cNvSpPr/>
          <p:nvPr/>
        </p:nvSpPr>
        <p:spPr>
          <a:xfrm>
            <a:off x="23203963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Signalisation droite 123"/>
          <p:cNvSpPr/>
          <p:nvPr/>
        </p:nvSpPr>
        <p:spPr>
          <a:xfrm>
            <a:off x="23502413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Signalisation droite 124"/>
          <p:cNvSpPr/>
          <p:nvPr/>
        </p:nvSpPr>
        <p:spPr>
          <a:xfrm>
            <a:off x="23800863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Signalisation droite 125"/>
          <p:cNvSpPr/>
          <p:nvPr/>
        </p:nvSpPr>
        <p:spPr>
          <a:xfrm>
            <a:off x="24092963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/>
        </p:nvSpPr>
        <p:spPr>
          <a:xfrm rot="18894061">
            <a:off x="22884692" y="3957777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TBDR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28" name="ZoneTexte 127"/>
          <p:cNvSpPr txBox="1"/>
          <p:nvPr/>
        </p:nvSpPr>
        <p:spPr>
          <a:xfrm rot="18894061">
            <a:off x="23164131" y="39576973"/>
            <a:ext cx="53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SGBP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31" name="ZoneTexte 130"/>
          <p:cNvSpPr txBox="1"/>
          <p:nvPr/>
        </p:nvSpPr>
        <p:spPr>
          <a:xfrm rot="18894061">
            <a:off x="23955341" y="39558797"/>
            <a:ext cx="584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GH130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32" name="Signalisation droite 131"/>
          <p:cNvSpPr/>
          <p:nvPr/>
        </p:nvSpPr>
        <p:spPr>
          <a:xfrm>
            <a:off x="24390646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Signalisation droite 132"/>
          <p:cNvSpPr/>
          <p:nvPr/>
        </p:nvSpPr>
        <p:spPr>
          <a:xfrm>
            <a:off x="24682746" y="39900310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/>
          <p:cNvSpPr txBox="1"/>
          <p:nvPr/>
        </p:nvSpPr>
        <p:spPr>
          <a:xfrm rot="18894061">
            <a:off x="24272719" y="39510762"/>
            <a:ext cx="72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Transport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35" name="ZoneTexte 134"/>
          <p:cNvSpPr txBox="1"/>
          <p:nvPr/>
        </p:nvSpPr>
        <p:spPr>
          <a:xfrm rot="18894061">
            <a:off x="24570141" y="39613485"/>
            <a:ext cx="43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CE6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36" name="Signalisation droite 135"/>
          <p:cNvSpPr/>
          <p:nvPr/>
        </p:nvSpPr>
        <p:spPr>
          <a:xfrm>
            <a:off x="20839334" y="38352742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Signalisation droite 136"/>
          <p:cNvSpPr/>
          <p:nvPr/>
        </p:nvSpPr>
        <p:spPr>
          <a:xfrm>
            <a:off x="21137784" y="38352742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Signalisation droite 137"/>
          <p:cNvSpPr/>
          <p:nvPr/>
        </p:nvSpPr>
        <p:spPr>
          <a:xfrm>
            <a:off x="21436234" y="38352742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Signalisation droite 138"/>
          <p:cNvSpPr/>
          <p:nvPr/>
        </p:nvSpPr>
        <p:spPr>
          <a:xfrm>
            <a:off x="21728334" y="38352742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ZoneTexte 139"/>
          <p:cNvSpPr txBox="1"/>
          <p:nvPr/>
        </p:nvSpPr>
        <p:spPr>
          <a:xfrm rot="18894061">
            <a:off x="20800628" y="3801107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TBDR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41" name="ZoneTexte 140"/>
          <p:cNvSpPr txBox="1"/>
          <p:nvPr/>
        </p:nvSpPr>
        <p:spPr>
          <a:xfrm rot="18894061">
            <a:off x="21103896" y="38029249"/>
            <a:ext cx="53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SGBP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43" name="ZoneTexte 142"/>
          <p:cNvSpPr txBox="1"/>
          <p:nvPr/>
        </p:nvSpPr>
        <p:spPr>
          <a:xfrm rot="18894061">
            <a:off x="21500873" y="37627547"/>
            <a:ext cx="124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GH16</a:t>
            </a:r>
          </a:p>
          <a:p>
            <a:r>
              <a:rPr lang="fr-FR" sz="1200" dirty="0" err="1" smtClean="0">
                <a:latin typeface="Arial Narrow"/>
                <a:cs typeface="Arial Narrow"/>
              </a:rPr>
              <a:t>laminarinase</a:t>
            </a:r>
            <a:r>
              <a:rPr lang="fr-FR" sz="1200" dirty="0" smtClean="0">
                <a:latin typeface="Arial Narrow"/>
                <a:cs typeface="Arial Narrow"/>
              </a:rPr>
              <a:t> </a:t>
            </a:r>
            <a:r>
              <a:rPr lang="fr-FR" sz="1200" i="1" dirty="0" err="1" smtClean="0">
                <a:latin typeface="Arial Narrow"/>
                <a:cs typeface="Arial Narrow"/>
              </a:rPr>
              <a:t>lamB</a:t>
            </a:r>
            <a:endParaRPr lang="fr-FR" sz="1200" i="1" dirty="0">
              <a:latin typeface="Arial Narrow"/>
              <a:cs typeface="Arial Narrow"/>
            </a:endParaRPr>
          </a:p>
        </p:txBody>
      </p:sp>
      <p:sp>
        <p:nvSpPr>
          <p:cNvPr id="144" name="Signalisation droite 143"/>
          <p:cNvSpPr/>
          <p:nvPr/>
        </p:nvSpPr>
        <p:spPr>
          <a:xfrm flipH="1">
            <a:off x="22473238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Signalisation droite 144"/>
          <p:cNvSpPr/>
          <p:nvPr/>
        </p:nvSpPr>
        <p:spPr>
          <a:xfrm flipH="1">
            <a:off x="22771688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Signalisation droite 145"/>
          <p:cNvSpPr/>
          <p:nvPr/>
        </p:nvSpPr>
        <p:spPr>
          <a:xfrm flipH="1">
            <a:off x="23070138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Signalisation droite 146"/>
          <p:cNvSpPr/>
          <p:nvPr/>
        </p:nvSpPr>
        <p:spPr>
          <a:xfrm flipH="1">
            <a:off x="23362238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Signalisation droite 150"/>
          <p:cNvSpPr/>
          <p:nvPr/>
        </p:nvSpPr>
        <p:spPr>
          <a:xfrm flipH="1">
            <a:off x="23660688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ZoneTexte 151"/>
          <p:cNvSpPr txBox="1"/>
          <p:nvPr/>
        </p:nvSpPr>
        <p:spPr>
          <a:xfrm rot="18894061">
            <a:off x="22283787" y="37587418"/>
            <a:ext cx="123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GH16</a:t>
            </a:r>
          </a:p>
          <a:p>
            <a:r>
              <a:rPr lang="fr-FR" sz="1200" dirty="0" err="1" smtClean="0">
                <a:latin typeface="Arial Narrow"/>
                <a:cs typeface="Arial Narrow"/>
              </a:rPr>
              <a:t>laminarinase</a:t>
            </a:r>
            <a:r>
              <a:rPr lang="fr-FR" sz="1200" dirty="0" smtClean="0">
                <a:latin typeface="Arial Narrow"/>
                <a:cs typeface="Arial Narrow"/>
              </a:rPr>
              <a:t> </a:t>
            </a:r>
            <a:r>
              <a:rPr lang="fr-FR" sz="1200" i="1" dirty="0" err="1" smtClean="0">
                <a:latin typeface="Arial Narrow"/>
                <a:cs typeface="Arial Narrow"/>
              </a:rPr>
              <a:t>lamA</a:t>
            </a:r>
            <a:endParaRPr lang="fr-FR" sz="1200" i="1" dirty="0">
              <a:latin typeface="Arial Narrow"/>
              <a:cs typeface="Arial Narrow"/>
            </a:endParaRPr>
          </a:p>
        </p:txBody>
      </p:sp>
      <p:sp>
        <p:nvSpPr>
          <p:cNvPr id="153" name="ZoneTexte 152"/>
          <p:cNvSpPr txBox="1"/>
          <p:nvPr/>
        </p:nvSpPr>
        <p:spPr>
          <a:xfrm rot="18894061">
            <a:off x="23078093" y="37989386"/>
            <a:ext cx="53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SGBP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54" name="ZoneTexte 153"/>
          <p:cNvSpPr txBox="1"/>
          <p:nvPr/>
        </p:nvSpPr>
        <p:spPr>
          <a:xfrm rot="18894061">
            <a:off x="23365502" y="3799018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TBDR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55" name="Signalisation droite 154"/>
          <p:cNvSpPr/>
          <p:nvPr/>
        </p:nvSpPr>
        <p:spPr>
          <a:xfrm flipH="1">
            <a:off x="24112227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Signalisation droite 155"/>
          <p:cNvSpPr/>
          <p:nvPr/>
        </p:nvSpPr>
        <p:spPr>
          <a:xfrm flipH="1">
            <a:off x="24410677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Signalisation droite 156"/>
          <p:cNvSpPr/>
          <p:nvPr/>
        </p:nvSpPr>
        <p:spPr>
          <a:xfrm flipH="1">
            <a:off x="24709127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Signalisation droite 157"/>
          <p:cNvSpPr/>
          <p:nvPr/>
        </p:nvSpPr>
        <p:spPr>
          <a:xfrm flipH="1">
            <a:off x="25001227" y="38338436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ZoneTexte 158"/>
          <p:cNvSpPr txBox="1"/>
          <p:nvPr/>
        </p:nvSpPr>
        <p:spPr>
          <a:xfrm rot="18894061">
            <a:off x="23906168" y="37583302"/>
            <a:ext cx="133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PL7</a:t>
            </a:r>
          </a:p>
          <a:p>
            <a:r>
              <a:rPr lang="fr-FR" sz="1200" dirty="0" smtClean="0">
                <a:latin typeface="Arial Narrow"/>
                <a:cs typeface="Arial Narrow"/>
              </a:rPr>
              <a:t>alginate lyase </a:t>
            </a:r>
            <a:r>
              <a:rPr lang="fr-FR" sz="1200" i="1" dirty="0" smtClean="0">
                <a:latin typeface="Arial Narrow"/>
                <a:cs typeface="Arial Narrow"/>
              </a:rPr>
              <a:t>alyA2</a:t>
            </a:r>
            <a:endParaRPr lang="fr-FR" sz="1200" i="1" dirty="0">
              <a:latin typeface="Arial Narrow"/>
              <a:cs typeface="Arial Narrow"/>
            </a:endParaRPr>
          </a:p>
        </p:txBody>
      </p:sp>
      <p:sp>
        <p:nvSpPr>
          <p:cNvPr id="160" name="ZoneTexte 159"/>
          <p:cNvSpPr txBox="1"/>
          <p:nvPr/>
        </p:nvSpPr>
        <p:spPr>
          <a:xfrm rot="18894061">
            <a:off x="24706989" y="38014943"/>
            <a:ext cx="53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SGBP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61" name="ZoneTexte 160"/>
          <p:cNvSpPr txBox="1"/>
          <p:nvPr/>
        </p:nvSpPr>
        <p:spPr>
          <a:xfrm rot="18894061">
            <a:off x="24994398" y="3801574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TBDR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63" name="Signalisation droite 162"/>
          <p:cNvSpPr/>
          <p:nvPr/>
        </p:nvSpPr>
        <p:spPr>
          <a:xfrm>
            <a:off x="19503206" y="39900153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Signalisation droite 163"/>
          <p:cNvSpPr/>
          <p:nvPr/>
        </p:nvSpPr>
        <p:spPr>
          <a:xfrm>
            <a:off x="19801656" y="39900153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Signalisation droite 164"/>
          <p:cNvSpPr/>
          <p:nvPr/>
        </p:nvSpPr>
        <p:spPr>
          <a:xfrm>
            <a:off x="20100106" y="39900153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Signalisation droite 165"/>
          <p:cNvSpPr/>
          <p:nvPr/>
        </p:nvSpPr>
        <p:spPr>
          <a:xfrm>
            <a:off x="20398556" y="39900153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Signalisation droite 166"/>
          <p:cNvSpPr/>
          <p:nvPr/>
        </p:nvSpPr>
        <p:spPr>
          <a:xfrm>
            <a:off x="20690656" y="39900153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ZoneTexte 167"/>
          <p:cNvSpPr txBox="1"/>
          <p:nvPr/>
        </p:nvSpPr>
        <p:spPr>
          <a:xfrm rot="18894061">
            <a:off x="19482385" y="39577615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TBDR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69" name="ZoneTexte 168"/>
          <p:cNvSpPr txBox="1"/>
          <p:nvPr/>
        </p:nvSpPr>
        <p:spPr>
          <a:xfrm rot="18894061">
            <a:off x="19761824" y="39576816"/>
            <a:ext cx="533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SGBP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70" name="ZoneTexte 169"/>
          <p:cNvSpPr txBox="1"/>
          <p:nvPr/>
        </p:nvSpPr>
        <p:spPr>
          <a:xfrm rot="18894061">
            <a:off x="20221867" y="39230646"/>
            <a:ext cx="1534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GH95 </a:t>
            </a:r>
            <a:r>
              <a:rPr lang="fr-FR" sz="1200" dirty="0" err="1" smtClean="0">
                <a:latin typeface="Arial Narrow"/>
                <a:cs typeface="Arial Narrow"/>
              </a:rPr>
              <a:t>fucosidase</a:t>
            </a:r>
            <a:r>
              <a:rPr lang="fr-FR" sz="1200" dirty="0" smtClean="0">
                <a:latin typeface="Arial Narrow"/>
                <a:cs typeface="Arial Narrow"/>
              </a:rPr>
              <a:t> </a:t>
            </a:r>
            <a:r>
              <a:rPr lang="fr-FR" sz="1200" i="1" dirty="0" smtClean="0">
                <a:latin typeface="Arial Narrow"/>
                <a:cs typeface="Arial Narrow"/>
              </a:rPr>
              <a:t>afcA4</a:t>
            </a:r>
            <a:endParaRPr lang="fr-FR" sz="1200" i="1" dirty="0">
              <a:latin typeface="Arial Narrow"/>
              <a:cs typeface="Arial Narrow"/>
            </a:endParaRPr>
          </a:p>
        </p:txBody>
      </p:sp>
      <p:sp>
        <p:nvSpPr>
          <p:cNvPr id="175" name="ZoneTexte 174"/>
          <p:cNvSpPr txBox="1"/>
          <p:nvPr/>
        </p:nvSpPr>
        <p:spPr>
          <a:xfrm rot="18894061">
            <a:off x="19926258" y="39309648"/>
            <a:ext cx="130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GH2 </a:t>
            </a:r>
            <a:r>
              <a:rPr lang="fr-FR" sz="1200" dirty="0" smtClean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200" dirty="0" err="1" smtClean="0">
                <a:latin typeface="Arial Narrow"/>
                <a:ea typeface="Lucida Grande"/>
                <a:cs typeface="Arial Narrow"/>
              </a:rPr>
              <a:t>gal'ase</a:t>
            </a:r>
            <a:r>
              <a:rPr lang="fr-FR" sz="1200" dirty="0" smtClean="0">
                <a:latin typeface="Arial Narrow"/>
                <a:ea typeface="Lucida Grande"/>
                <a:cs typeface="Arial Narrow"/>
              </a:rPr>
              <a:t> </a:t>
            </a:r>
            <a:r>
              <a:rPr lang="fr-FR" sz="1200" i="1" dirty="0" err="1" smtClean="0">
                <a:latin typeface="Arial Narrow"/>
                <a:ea typeface="Lucida Grande"/>
                <a:cs typeface="Arial Narrow"/>
              </a:rPr>
              <a:t>bgaC</a:t>
            </a:r>
            <a:endParaRPr lang="fr-FR" sz="1200" i="1" dirty="0">
              <a:latin typeface="Arial Narrow"/>
              <a:cs typeface="Arial Narrow"/>
            </a:endParaRPr>
          </a:p>
        </p:txBody>
      </p:sp>
      <p:sp>
        <p:nvSpPr>
          <p:cNvPr id="177" name="ZoneTexte 176"/>
          <p:cNvSpPr txBox="1"/>
          <p:nvPr/>
        </p:nvSpPr>
        <p:spPr>
          <a:xfrm rot="18894061">
            <a:off x="20501058" y="39230646"/>
            <a:ext cx="1534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GH95 </a:t>
            </a:r>
            <a:r>
              <a:rPr lang="fr-FR" sz="1200" dirty="0" err="1" smtClean="0">
                <a:latin typeface="Arial Narrow"/>
                <a:cs typeface="Arial Narrow"/>
              </a:rPr>
              <a:t>fucosidase</a:t>
            </a:r>
            <a:r>
              <a:rPr lang="fr-FR" sz="1200" dirty="0" smtClean="0">
                <a:latin typeface="Arial Narrow"/>
                <a:cs typeface="Arial Narrow"/>
              </a:rPr>
              <a:t> </a:t>
            </a:r>
            <a:r>
              <a:rPr lang="fr-FR" sz="1200" i="1" dirty="0" smtClean="0">
                <a:latin typeface="Arial Narrow"/>
                <a:cs typeface="Arial Narrow"/>
              </a:rPr>
              <a:t>afcA5</a:t>
            </a:r>
            <a:endParaRPr lang="fr-FR" sz="1200" i="1" dirty="0">
              <a:latin typeface="Arial Narrow"/>
              <a:cs typeface="Arial Narrow"/>
            </a:endParaRPr>
          </a:p>
        </p:txBody>
      </p:sp>
      <p:sp>
        <p:nvSpPr>
          <p:cNvPr id="264" name="ZoneTexte 263"/>
          <p:cNvSpPr txBox="1"/>
          <p:nvPr/>
        </p:nvSpPr>
        <p:spPr>
          <a:xfrm>
            <a:off x="18764788" y="35090100"/>
            <a:ext cx="1625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>
                <a:latin typeface="Arial Narrow"/>
                <a:cs typeface="Arial Narrow"/>
              </a:rPr>
              <a:t>Including</a:t>
            </a:r>
            <a:r>
              <a:rPr lang="fr-FR" sz="3200" dirty="0" smtClean="0">
                <a:latin typeface="Arial Narrow"/>
                <a:cs typeface="Arial Narrow"/>
              </a:rPr>
              <a:t>:</a:t>
            </a:r>
            <a:endParaRPr lang="fr-FR" sz="3200" dirty="0">
              <a:latin typeface="Arial Narrow"/>
              <a:cs typeface="Arial Narrow"/>
            </a:endParaRPr>
          </a:p>
        </p:txBody>
      </p:sp>
      <p:sp>
        <p:nvSpPr>
          <p:cNvPr id="179" name="ZoneTexte 178"/>
          <p:cNvSpPr txBox="1"/>
          <p:nvPr/>
        </p:nvSpPr>
        <p:spPr>
          <a:xfrm>
            <a:off x="20569413" y="35092956"/>
            <a:ext cx="9811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Narrow"/>
                <a:cs typeface="Arial Narrow"/>
              </a:rPr>
              <a:t>41 glycoside hydrolases (GH), 7 polysaccharide lyases (PL)</a:t>
            </a:r>
          </a:p>
          <a:p>
            <a:r>
              <a:rPr lang="fr-FR" sz="3200" dirty="0" smtClean="0">
                <a:latin typeface="Arial Narrow"/>
                <a:cs typeface="Arial Narrow"/>
              </a:rPr>
              <a:t>6 carbohydrate </a:t>
            </a:r>
            <a:r>
              <a:rPr lang="fr-FR" sz="3200" dirty="0" err="1" smtClean="0">
                <a:latin typeface="Arial Narrow"/>
                <a:cs typeface="Arial Narrow"/>
              </a:rPr>
              <a:t>esterases</a:t>
            </a:r>
            <a:r>
              <a:rPr lang="fr-FR" sz="3200" dirty="0" smtClean="0">
                <a:latin typeface="Arial Narrow"/>
                <a:cs typeface="Arial Narrow"/>
              </a:rPr>
              <a:t> (CE), 7 sulfatases</a:t>
            </a:r>
          </a:p>
          <a:p>
            <a:r>
              <a:rPr lang="fr-FR" sz="3200" dirty="0" smtClean="0">
                <a:latin typeface="Arial Narrow"/>
                <a:cs typeface="Arial Narrow"/>
              </a:rPr>
              <a:t>22 tandems </a:t>
            </a:r>
            <a:r>
              <a:rPr lang="fr-FR" sz="3200" dirty="0" err="1" smtClean="0">
                <a:latin typeface="Arial Narrow"/>
                <a:cs typeface="Arial Narrow"/>
              </a:rPr>
              <a:t>TonB-dependent</a:t>
            </a:r>
            <a:r>
              <a:rPr lang="fr-FR" sz="3200" dirty="0" smtClean="0">
                <a:latin typeface="Arial Narrow"/>
                <a:cs typeface="Arial Narrow"/>
              </a:rPr>
              <a:t> </a:t>
            </a:r>
            <a:r>
              <a:rPr lang="fr-FR" sz="3200" dirty="0" err="1" smtClean="0">
                <a:latin typeface="Arial Narrow"/>
                <a:cs typeface="Arial Narrow"/>
              </a:rPr>
              <a:t>receptor</a:t>
            </a:r>
            <a:r>
              <a:rPr lang="fr-FR" sz="3200" dirty="0" smtClean="0">
                <a:latin typeface="Arial Narrow"/>
                <a:cs typeface="Arial Narrow"/>
              </a:rPr>
              <a:t> / </a:t>
            </a:r>
            <a:r>
              <a:rPr lang="fr-FR" sz="3200" dirty="0" err="1" smtClean="0">
                <a:latin typeface="Arial Narrow"/>
                <a:cs typeface="Arial Narrow"/>
              </a:rPr>
              <a:t>SusD-like</a:t>
            </a:r>
            <a:r>
              <a:rPr lang="fr-FR" sz="3200" dirty="0" smtClean="0">
                <a:latin typeface="Arial Narrow"/>
                <a:cs typeface="Arial Narrow"/>
              </a:rPr>
              <a:t> (TBDR/SGBP)</a:t>
            </a:r>
            <a:endParaRPr lang="fr-FR" sz="3200" dirty="0">
              <a:latin typeface="Arial Narrow"/>
              <a:cs typeface="Arial Narrow"/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18764788" y="36970898"/>
            <a:ext cx="1166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err="1" smtClean="0">
                <a:latin typeface="Arial Narrow"/>
                <a:cs typeface="Arial Narrow"/>
              </a:rPr>
              <a:t>Examples</a:t>
            </a:r>
            <a:r>
              <a:rPr lang="fr-FR" sz="2000" u="sng" dirty="0" smtClean="0">
                <a:latin typeface="Arial Narrow"/>
                <a:cs typeface="Arial Narrow"/>
              </a:rPr>
              <a:t>:</a:t>
            </a:r>
            <a:endParaRPr lang="fr-FR" sz="2000" u="sng" dirty="0">
              <a:latin typeface="Arial Narrow"/>
              <a:cs typeface="Arial Narrow"/>
            </a:endParaRPr>
          </a:p>
        </p:txBody>
      </p:sp>
      <p:sp>
        <p:nvSpPr>
          <p:cNvPr id="181" name="Signalisation droite 180"/>
          <p:cNvSpPr/>
          <p:nvPr/>
        </p:nvSpPr>
        <p:spPr>
          <a:xfrm>
            <a:off x="21634857" y="39897041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Signalisation droite 181"/>
          <p:cNvSpPr/>
          <p:nvPr/>
        </p:nvSpPr>
        <p:spPr>
          <a:xfrm>
            <a:off x="21926957" y="39897041"/>
            <a:ext cx="292100" cy="203200"/>
          </a:xfrm>
          <a:prstGeom prst="homePlat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ZoneTexte 182"/>
          <p:cNvSpPr txBox="1"/>
          <p:nvPr/>
        </p:nvSpPr>
        <p:spPr>
          <a:xfrm rot="18894061">
            <a:off x="21544807" y="39542908"/>
            <a:ext cx="514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GH31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84" name="ZoneTexte 183"/>
          <p:cNvSpPr txBox="1"/>
          <p:nvPr/>
        </p:nvSpPr>
        <p:spPr>
          <a:xfrm rot="18894061">
            <a:off x="21784385" y="39365761"/>
            <a:ext cx="11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 Narrow"/>
                <a:cs typeface="Arial Narrow"/>
              </a:rPr>
              <a:t>GH29 </a:t>
            </a:r>
            <a:r>
              <a:rPr lang="fr-FR" sz="1200" dirty="0" err="1" smtClean="0">
                <a:latin typeface="Arial Narrow"/>
                <a:cs typeface="Arial Narrow"/>
              </a:rPr>
              <a:t>fucosidase</a:t>
            </a:r>
            <a:endParaRPr lang="fr-FR" sz="1200" dirty="0">
              <a:latin typeface="Arial Narrow"/>
              <a:cs typeface="Arial Narrow"/>
            </a:endParaRPr>
          </a:p>
        </p:txBody>
      </p:sp>
      <p:sp>
        <p:nvSpPr>
          <p:cNvPr id="185" name="ZoneTexte 184"/>
          <p:cNvSpPr txBox="1"/>
          <p:nvPr/>
        </p:nvSpPr>
        <p:spPr>
          <a:xfrm>
            <a:off x="25894522" y="37279079"/>
            <a:ext cx="41629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latin typeface="Arial Narrow"/>
                <a:ea typeface="Lucida Grande"/>
                <a:cs typeface="Arial Narrow"/>
              </a:rPr>
              <a:t>κ</a:t>
            </a:r>
            <a:r>
              <a:rPr lang="fr-FR" sz="1800" dirty="0" err="1" smtClean="0">
                <a:latin typeface="Arial Narrow"/>
                <a:cs typeface="Arial Narrow"/>
              </a:rPr>
              <a:t>-carrageenase</a:t>
            </a:r>
            <a:r>
              <a:rPr lang="fr-FR" sz="1800" dirty="0" smtClean="0">
                <a:latin typeface="Arial Narrow"/>
                <a:cs typeface="Arial Narrow"/>
              </a:rPr>
              <a:t> GH16 </a:t>
            </a:r>
            <a:r>
              <a:rPr lang="fr-FR" sz="1800" i="1" dirty="0" err="1" smtClean="0">
                <a:latin typeface="Arial Narrow"/>
                <a:cs typeface="Arial Narrow"/>
              </a:rPr>
              <a:t>cgkA</a:t>
            </a:r>
            <a:endParaRPr lang="fr-FR" sz="1800" i="1" dirty="0" smtClean="0">
              <a:latin typeface="Arial Narrow"/>
              <a:cs typeface="Arial Narrow"/>
            </a:endParaRPr>
          </a:p>
          <a:p>
            <a:r>
              <a:rPr lang="fr-FR" sz="1800" dirty="0" err="1" smtClean="0">
                <a:latin typeface="Arial Narrow"/>
                <a:ea typeface="Lucida Grande"/>
                <a:cs typeface="Arial Narrow"/>
              </a:rPr>
              <a:t>ι</a:t>
            </a:r>
            <a:r>
              <a:rPr lang="fr-FR" sz="1800" dirty="0" err="1" smtClean="0">
                <a:latin typeface="Arial Narrow"/>
                <a:cs typeface="Arial Narrow"/>
              </a:rPr>
              <a:t>-carrageenase</a:t>
            </a:r>
            <a:r>
              <a:rPr lang="fr-FR" sz="1800" dirty="0" smtClean="0">
                <a:latin typeface="Arial Narrow"/>
                <a:cs typeface="Arial Narrow"/>
              </a:rPr>
              <a:t> GH82 </a:t>
            </a:r>
            <a:r>
              <a:rPr lang="fr-FR" sz="1800" i="1" dirty="0" err="1" smtClean="0">
                <a:latin typeface="Arial Narrow"/>
                <a:cs typeface="Arial Narrow"/>
              </a:rPr>
              <a:t>cgiA</a:t>
            </a:r>
            <a:r>
              <a:rPr lang="fr-FR" sz="1800" dirty="0" smtClean="0">
                <a:latin typeface="Arial Narrow"/>
                <a:cs typeface="Arial Narrow"/>
              </a:rPr>
              <a:t> &amp; </a:t>
            </a:r>
            <a:r>
              <a:rPr lang="fr-FR" sz="1800" i="1" dirty="0" smtClean="0">
                <a:latin typeface="Arial Narrow"/>
                <a:cs typeface="Arial Narrow"/>
              </a:rPr>
              <a:t>cgiA2</a:t>
            </a:r>
          </a:p>
          <a:p>
            <a:r>
              <a:rPr lang="fr-FR" sz="1800" dirty="0" smtClean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800" dirty="0" smtClean="0">
                <a:latin typeface="Arial Narrow"/>
                <a:cs typeface="Arial Narrow"/>
              </a:rPr>
              <a:t>-</a:t>
            </a:r>
            <a:r>
              <a:rPr lang="fr-FR" sz="1800" dirty="0" err="1" smtClean="0">
                <a:latin typeface="Arial Narrow"/>
                <a:cs typeface="Arial Narrow"/>
              </a:rPr>
              <a:t>porphyranase</a:t>
            </a:r>
            <a:r>
              <a:rPr lang="fr-FR" sz="1800" dirty="0" smtClean="0">
                <a:latin typeface="Arial Narrow"/>
                <a:cs typeface="Arial Narrow"/>
              </a:rPr>
              <a:t> GH16 </a:t>
            </a:r>
            <a:r>
              <a:rPr lang="fr-FR" sz="1800" i="1" dirty="0" err="1" smtClean="0">
                <a:latin typeface="Arial Narrow"/>
                <a:cs typeface="Arial Narrow"/>
              </a:rPr>
              <a:t>porA</a:t>
            </a:r>
            <a:r>
              <a:rPr lang="fr-FR" sz="1800" i="1" dirty="0" smtClean="0">
                <a:latin typeface="Arial Narrow"/>
                <a:cs typeface="Arial Narrow"/>
              </a:rPr>
              <a:t>, </a:t>
            </a:r>
            <a:r>
              <a:rPr lang="fr-FR" sz="1800" i="1" dirty="0" err="1" smtClean="0">
                <a:latin typeface="Arial Narrow"/>
                <a:cs typeface="Arial Narrow"/>
              </a:rPr>
              <a:t>porB</a:t>
            </a:r>
            <a:r>
              <a:rPr lang="fr-FR" sz="1800" i="1" dirty="0" smtClean="0">
                <a:latin typeface="Arial Narrow"/>
                <a:cs typeface="Arial Narrow"/>
              </a:rPr>
              <a:t>, </a:t>
            </a:r>
            <a:r>
              <a:rPr lang="fr-FR" sz="1800" i="1" dirty="0" err="1" smtClean="0">
                <a:latin typeface="Arial Narrow"/>
                <a:cs typeface="Arial Narrow"/>
              </a:rPr>
              <a:t>porC</a:t>
            </a:r>
            <a:r>
              <a:rPr lang="fr-FR" sz="1800" i="1" dirty="0" smtClean="0">
                <a:latin typeface="Arial Narrow"/>
                <a:cs typeface="Arial Narrow"/>
              </a:rPr>
              <a:t> </a:t>
            </a:r>
            <a:r>
              <a:rPr lang="fr-FR" sz="1800" dirty="0" smtClean="0">
                <a:latin typeface="Arial Narrow"/>
                <a:cs typeface="Arial Narrow"/>
              </a:rPr>
              <a:t>&amp; </a:t>
            </a:r>
            <a:r>
              <a:rPr lang="fr-FR" sz="1800" i="1" dirty="0" err="1" smtClean="0">
                <a:latin typeface="Arial Narrow"/>
                <a:cs typeface="Arial Narrow"/>
              </a:rPr>
              <a:t>porE</a:t>
            </a:r>
            <a:endParaRPr lang="fr-FR" sz="1800" i="1" dirty="0" smtClean="0">
              <a:latin typeface="Arial Narrow"/>
              <a:cs typeface="Arial Narrow"/>
            </a:endParaRPr>
          </a:p>
          <a:p>
            <a:r>
              <a:rPr lang="fr-FR" sz="1800" dirty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800" dirty="0" smtClean="0">
                <a:latin typeface="Arial Narrow"/>
                <a:cs typeface="Arial Narrow"/>
              </a:rPr>
              <a:t>-</a:t>
            </a:r>
            <a:r>
              <a:rPr lang="fr-FR" sz="1800" dirty="0" err="1" smtClean="0">
                <a:latin typeface="Arial Narrow"/>
                <a:cs typeface="Arial Narrow"/>
              </a:rPr>
              <a:t>agarase</a:t>
            </a:r>
            <a:r>
              <a:rPr lang="fr-FR" sz="1800" dirty="0" smtClean="0">
                <a:latin typeface="Arial Narrow"/>
                <a:cs typeface="Arial Narrow"/>
              </a:rPr>
              <a:t> GH16 </a:t>
            </a:r>
            <a:r>
              <a:rPr lang="fr-FR" sz="1800" i="1" dirty="0" err="1" smtClean="0">
                <a:latin typeface="Arial Narrow"/>
                <a:cs typeface="Arial Narrow"/>
              </a:rPr>
              <a:t>agaA</a:t>
            </a:r>
            <a:r>
              <a:rPr lang="fr-FR" sz="1800" dirty="0" smtClean="0">
                <a:latin typeface="Arial Narrow"/>
                <a:cs typeface="Arial Narrow"/>
              </a:rPr>
              <a:t> &amp; </a:t>
            </a:r>
            <a:r>
              <a:rPr lang="fr-FR" sz="1800" i="1" dirty="0" err="1" smtClean="0">
                <a:latin typeface="Arial Narrow"/>
                <a:cs typeface="Arial Narrow"/>
              </a:rPr>
              <a:t>agaD</a:t>
            </a:r>
            <a:r>
              <a:rPr lang="fr-FR" sz="1800" dirty="0" smtClean="0">
                <a:latin typeface="Arial Narrow"/>
                <a:cs typeface="Arial Narrow"/>
              </a:rPr>
              <a:t> </a:t>
            </a:r>
          </a:p>
          <a:p>
            <a:r>
              <a:rPr lang="fr-FR" sz="1800" dirty="0" smtClean="0">
                <a:latin typeface="Arial Narrow"/>
                <a:ea typeface="Lucida Grande"/>
                <a:cs typeface="Arial Narrow"/>
              </a:rPr>
              <a:t>α</a:t>
            </a:r>
            <a:r>
              <a:rPr lang="fr-FR" sz="1800" dirty="0" smtClean="0">
                <a:latin typeface="Arial Narrow"/>
                <a:cs typeface="Arial Narrow"/>
              </a:rPr>
              <a:t>-L-</a:t>
            </a:r>
            <a:r>
              <a:rPr lang="fr-FR" sz="1800" dirty="0" err="1" smtClean="0">
                <a:latin typeface="Arial Narrow"/>
                <a:cs typeface="Arial Narrow"/>
              </a:rPr>
              <a:t>fucosidase</a:t>
            </a:r>
            <a:r>
              <a:rPr lang="fr-FR" sz="1800" dirty="0" smtClean="0">
                <a:latin typeface="Arial Narrow"/>
                <a:cs typeface="Arial Narrow"/>
              </a:rPr>
              <a:t> GH95 </a:t>
            </a:r>
            <a:r>
              <a:rPr lang="fr-FR" sz="1800" i="1" dirty="0" smtClean="0">
                <a:latin typeface="Arial Narrow"/>
                <a:cs typeface="Arial Narrow"/>
              </a:rPr>
              <a:t>afcA1</a:t>
            </a:r>
          </a:p>
          <a:p>
            <a:r>
              <a:rPr lang="fr-FR" sz="1800" dirty="0" smtClean="0">
                <a:latin typeface="Arial Narrow"/>
                <a:cs typeface="Arial Narrow"/>
              </a:rPr>
              <a:t>endo</a:t>
            </a:r>
            <a:r>
              <a:rPr lang="fr-FR" sz="1800" dirty="0">
                <a:latin typeface="Arial Narrow"/>
                <a:cs typeface="Arial Narrow"/>
              </a:rPr>
              <a:t>-</a:t>
            </a:r>
            <a:r>
              <a:rPr lang="fr-FR" sz="1800" dirty="0" smtClean="0">
                <a:latin typeface="Arial Narrow"/>
                <a:cs typeface="Arial Narrow"/>
              </a:rPr>
              <a:t>1,3-</a:t>
            </a:r>
            <a:r>
              <a:rPr lang="fr-FR" sz="1800" dirty="0" smtClean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800" dirty="0" smtClean="0">
                <a:latin typeface="Arial Narrow"/>
                <a:cs typeface="Arial Narrow"/>
              </a:rPr>
              <a:t>-</a:t>
            </a:r>
            <a:r>
              <a:rPr lang="fr-FR" sz="1800" dirty="0" err="1" smtClean="0">
                <a:latin typeface="Arial Narrow"/>
                <a:cs typeface="Arial Narrow"/>
              </a:rPr>
              <a:t>glucanase</a:t>
            </a:r>
            <a:r>
              <a:rPr lang="fr-FR" sz="1800" dirty="0" smtClean="0">
                <a:latin typeface="Arial Narrow"/>
                <a:cs typeface="Arial Narrow"/>
              </a:rPr>
              <a:t> GH16 </a:t>
            </a:r>
            <a:r>
              <a:rPr lang="fr-FR" sz="1800" i="1" dirty="0" err="1" smtClean="0">
                <a:latin typeface="Arial Narrow"/>
                <a:cs typeface="Arial Narrow"/>
              </a:rPr>
              <a:t>lamC</a:t>
            </a:r>
            <a:r>
              <a:rPr lang="fr-FR" sz="1800" dirty="0" smtClean="0">
                <a:latin typeface="Arial Narrow"/>
                <a:cs typeface="Arial Narrow"/>
              </a:rPr>
              <a:t> &amp; </a:t>
            </a:r>
            <a:r>
              <a:rPr lang="fr-FR" sz="1800" i="1" dirty="0" err="1" smtClean="0">
                <a:latin typeface="Arial Narrow"/>
                <a:cs typeface="Arial Narrow"/>
              </a:rPr>
              <a:t>lamD</a:t>
            </a:r>
            <a:endParaRPr lang="fr-FR" sz="1800" i="1" dirty="0" smtClean="0">
              <a:latin typeface="Arial Narrow"/>
              <a:cs typeface="Arial Narrow"/>
            </a:endParaRPr>
          </a:p>
          <a:p>
            <a:r>
              <a:rPr lang="fr-FR" sz="1800" dirty="0">
                <a:latin typeface="Arial Narrow"/>
                <a:cs typeface="Arial Narrow"/>
              </a:rPr>
              <a:t>endo-1,3-</a:t>
            </a:r>
            <a:r>
              <a:rPr lang="fr-FR" sz="1800" dirty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800" dirty="0">
                <a:latin typeface="Arial Narrow"/>
                <a:cs typeface="Arial Narrow"/>
              </a:rPr>
              <a:t>-</a:t>
            </a:r>
            <a:r>
              <a:rPr lang="fr-FR" sz="1800" dirty="0" err="1">
                <a:latin typeface="Arial Narrow"/>
                <a:cs typeface="Arial Narrow"/>
              </a:rPr>
              <a:t>glucanase</a:t>
            </a:r>
            <a:r>
              <a:rPr lang="fr-FR" sz="1800" dirty="0">
                <a:latin typeface="Arial Narrow"/>
                <a:cs typeface="Arial Narrow"/>
              </a:rPr>
              <a:t> </a:t>
            </a:r>
            <a:r>
              <a:rPr lang="fr-FR" sz="1800" dirty="0" smtClean="0">
                <a:latin typeface="Arial Narrow"/>
                <a:cs typeface="Arial Narrow"/>
              </a:rPr>
              <a:t>GH64 </a:t>
            </a:r>
            <a:r>
              <a:rPr lang="fr-FR" sz="1800" i="1" dirty="0" err="1" smtClean="0">
                <a:latin typeface="Arial Narrow"/>
                <a:cs typeface="Arial Narrow"/>
              </a:rPr>
              <a:t>lamE</a:t>
            </a:r>
            <a:endParaRPr lang="fr-FR" sz="1800" i="1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latin typeface="Arial Narrow"/>
                <a:cs typeface="Arial Narrow"/>
              </a:rPr>
              <a:t>alginate lyase PL7 </a:t>
            </a:r>
            <a:r>
              <a:rPr lang="fr-FR" sz="1800" i="1" dirty="0" smtClean="0">
                <a:latin typeface="Arial Narrow"/>
                <a:cs typeface="Arial Narrow"/>
              </a:rPr>
              <a:t>alyA1</a:t>
            </a:r>
          </a:p>
          <a:p>
            <a:r>
              <a:rPr lang="fr-FR" sz="1800" dirty="0">
                <a:latin typeface="Arial Narrow"/>
                <a:cs typeface="Arial Narrow"/>
              </a:rPr>
              <a:t>alginate lyase </a:t>
            </a:r>
            <a:r>
              <a:rPr lang="fr-FR" sz="1800" dirty="0" smtClean="0">
                <a:latin typeface="Arial Narrow"/>
                <a:cs typeface="Arial Narrow"/>
              </a:rPr>
              <a:t>PL14 </a:t>
            </a:r>
            <a:r>
              <a:rPr lang="fr-FR" sz="1800" i="1" dirty="0" smtClean="0">
                <a:latin typeface="Arial Narrow"/>
                <a:cs typeface="Arial Narrow"/>
              </a:rPr>
              <a:t>alyA7</a:t>
            </a:r>
          </a:p>
          <a:p>
            <a:r>
              <a:rPr lang="fr-FR" sz="1800" dirty="0" smtClean="0">
                <a:latin typeface="Arial Narrow"/>
                <a:cs typeface="Arial Narrow"/>
              </a:rPr>
              <a:t>polysaccharide lyase PL9 </a:t>
            </a:r>
            <a:r>
              <a:rPr lang="fr-FR" sz="1800" i="1" dirty="0" err="1" smtClean="0">
                <a:latin typeface="Arial Narrow"/>
                <a:cs typeface="Arial Narrow"/>
              </a:rPr>
              <a:t>dssA</a:t>
            </a:r>
            <a:endParaRPr lang="fr-FR" sz="1800" i="1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latin typeface="Arial Narrow"/>
                <a:cs typeface="Arial Narrow"/>
              </a:rPr>
              <a:t>endo-1,4-</a:t>
            </a:r>
            <a:r>
              <a:rPr lang="fr-FR" sz="1800" dirty="0" smtClean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800" dirty="0" smtClean="0">
                <a:latin typeface="Arial Narrow"/>
                <a:cs typeface="Arial Narrow"/>
              </a:rPr>
              <a:t>-</a:t>
            </a:r>
            <a:r>
              <a:rPr lang="fr-FR" sz="1800" dirty="0" err="1" smtClean="0">
                <a:latin typeface="Arial Narrow"/>
                <a:cs typeface="Arial Narrow"/>
              </a:rPr>
              <a:t>glucanase</a:t>
            </a:r>
            <a:r>
              <a:rPr lang="fr-FR" sz="1800" dirty="0" smtClean="0">
                <a:latin typeface="Arial Narrow"/>
                <a:cs typeface="Arial Narrow"/>
              </a:rPr>
              <a:t> GH5 </a:t>
            </a:r>
            <a:r>
              <a:rPr lang="fr-FR" sz="1800" i="1" dirty="0" err="1" smtClean="0">
                <a:latin typeface="Arial Narrow"/>
                <a:cs typeface="Arial Narrow"/>
              </a:rPr>
              <a:t>bglC</a:t>
            </a:r>
            <a:endParaRPr lang="fr-FR" sz="1800" i="1" dirty="0" smtClean="0">
              <a:latin typeface="Arial Narrow"/>
              <a:cs typeface="Arial Narrow"/>
            </a:endParaRPr>
          </a:p>
          <a:p>
            <a:r>
              <a:rPr lang="fr-FR" sz="1800" dirty="0" smtClean="0">
                <a:latin typeface="Arial Narrow"/>
                <a:cs typeface="Arial Narrow"/>
              </a:rPr>
              <a:t>endo-1,4-</a:t>
            </a:r>
            <a:r>
              <a:rPr lang="fr-FR" sz="1800" dirty="0" smtClean="0">
                <a:latin typeface="Arial Narrow"/>
                <a:ea typeface="Lucida Grande"/>
                <a:cs typeface="Arial Narrow"/>
              </a:rPr>
              <a:t>β</a:t>
            </a:r>
            <a:r>
              <a:rPr lang="fr-FR" sz="1800" dirty="0" smtClean="0">
                <a:latin typeface="Arial Narrow"/>
                <a:cs typeface="Arial Narrow"/>
              </a:rPr>
              <a:t>-</a:t>
            </a:r>
            <a:r>
              <a:rPr lang="fr-FR" sz="1800" dirty="0" err="1" smtClean="0">
                <a:latin typeface="Arial Narrow"/>
                <a:cs typeface="Arial Narrow"/>
              </a:rPr>
              <a:t>xylanase</a:t>
            </a:r>
            <a:r>
              <a:rPr lang="fr-FR" sz="1800" dirty="0" smtClean="0">
                <a:latin typeface="Arial Narrow"/>
                <a:cs typeface="Arial Narrow"/>
              </a:rPr>
              <a:t> GH10 </a:t>
            </a:r>
            <a:r>
              <a:rPr lang="fr-FR" sz="1800" i="1" dirty="0" smtClean="0">
                <a:latin typeface="Arial Narrow"/>
                <a:cs typeface="Arial Narrow"/>
              </a:rPr>
              <a:t>xynA2</a:t>
            </a:r>
            <a:endParaRPr lang="fr-FR" sz="1800" i="1" dirty="0">
              <a:latin typeface="Arial Narrow"/>
              <a:cs typeface="Arial Narrow"/>
            </a:endParaRPr>
          </a:p>
        </p:txBody>
      </p:sp>
      <p:sp>
        <p:nvSpPr>
          <p:cNvPr id="186" name="ZoneTexte 185"/>
          <p:cNvSpPr txBox="1"/>
          <p:nvPr/>
        </p:nvSpPr>
        <p:spPr>
          <a:xfrm>
            <a:off x="529242" y="37208218"/>
            <a:ext cx="102502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charset="2"/>
              <a:buChar char="q"/>
            </a:pPr>
            <a:r>
              <a:rPr lang="fr-FR" sz="3400" dirty="0" smtClean="0">
                <a:latin typeface="Arial Narrow"/>
                <a:cs typeface="Arial Narrow"/>
              </a:rPr>
              <a:t>Test </a:t>
            </a:r>
            <a:r>
              <a:rPr lang="fr-FR" sz="3400" dirty="0" err="1" smtClean="0">
                <a:latin typeface="Arial Narrow"/>
                <a:cs typeface="Arial Narrow"/>
              </a:rPr>
              <a:t>Nanopore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sequencing</a:t>
            </a:r>
            <a:r>
              <a:rPr lang="fr-FR" sz="3400" dirty="0" smtClean="0">
                <a:latin typeface="Arial Narrow"/>
                <a:cs typeface="Arial Narrow"/>
              </a:rPr>
              <a:t> on a </a:t>
            </a:r>
            <a:r>
              <a:rPr lang="fr-FR" sz="3400" dirty="0" err="1" smtClean="0">
                <a:latin typeface="Arial Narrow"/>
                <a:cs typeface="Arial Narrow"/>
              </a:rPr>
              <a:t>selection</a:t>
            </a:r>
            <a:r>
              <a:rPr lang="fr-FR" sz="3400" dirty="0" smtClean="0">
                <a:latin typeface="Arial Narrow"/>
                <a:cs typeface="Arial Narrow"/>
              </a:rPr>
              <a:t> of </a:t>
            </a:r>
            <a:r>
              <a:rPr lang="fr-FR" sz="3400" dirty="0" err="1" smtClean="0">
                <a:latin typeface="Arial Narrow"/>
                <a:cs typeface="Arial Narrow"/>
              </a:rPr>
              <a:t>isolates</a:t>
            </a:r>
            <a:r>
              <a:rPr lang="fr-FR" sz="3400" dirty="0" smtClean="0">
                <a:latin typeface="Arial Narrow"/>
                <a:cs typeface="Arial Narrow"/>
              </a:rPr>
              <a:t> to </a:t>
            </a:r>
            <a:r>
              <a:rPr lang="fr-FR" sz="3400" dirty="0" err="1" smtClean="0">
                <a:latin typeface="Arial Narrow"/>
                <a:cs typeface="Arial Narrow"/>
              </a:rPr>
              <a:t>obtain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closed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genomes</a:t>
            </a:r>
            <a:endParaRPr lang="fr-FR" sz="3400" dirty="0" smtClean="0">
              <a:latin typeface="Arial Narrow"/>
              <a:cs typeface="Arial Narrow"/>
            </a:endParaRPr>
          </a:p>
          <a:p>
            <a:pPr marL="457200" indent="-457200" algn="just">
              <a:buFont typeface="Wingdings" charset="2"/>
              <a:buChar char="q"/>
            </a:pPr>
            <a:r>
              <a:rPr lang="fr-FR" sz="3400" dirty="0" smtClean="0">
                <a:latin typeface="Arial Narrow"/>
                <a:cs typeface="Arial Narrow"/>
              </a:rPr>
              <a:t>Expert annotation of CAZymes, </a:t>
            </a:r>
            <a:r>
              <a:rPr lang="fr-FR" sz="3400" dirty="0" err="1" smtClean="0">
                <a:latin typeface="Arial Narrow"/>
                <a:cs typeface="Arial Narrow"/>
              </a:rPr>
              <a:t>census</a:t>
            </a:r>
            <a:r>
              <a:rPr lang="fr-FR" sz="3400" dirty="0" smtClean="0">
                <a:latin typeface="Arial Narrow"/>
                <a:cs typeface="Arial Narrow"/>
              </a:rPr>
              <a:t> of polysaccharide </a:t>
            </a:r>
            <a:r>
              <a:rPr lang="fr-FR" sz="3400" dirty="0" err="1" smtClean="0">
                <a:latin typeface="Arial Narrow"/>
                <a:cs typeface="Arial Narrow"/>
              </a:rPr>
              <a:t>utilization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loci</a:t>
            </a:r>
            <a:endParaRPr lang="fr-FR" sz="3400" dirty="0" smtClean="0">
              <a:latin typeface="Arial Narrow"/>
              <a:cs typeface="Arial Narrow"/>
            </a:endParaRPr>
          </a:p>
          <a:p>
            <a:pPr marL="457200" indent="-457200" algn="just">
              <a:buFont typeface="Wingdings" charset="2"/>
              <a:buChar char="q"/>
            </a:pPr>
            <a:r>
              <a:rPr lang="fr-FR" sz="3400" dirty="0" err="1" smtClean="0">
                <a:latin typeface="Arial Narrow"/>
                <a:cs typeface="Arial Narrow"/>
              </a:rPr>
              <a:t>Catabolic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profiling</a:t>
            </a:r>
            <a:r>
              <a:rPr lang="fr-FR" sz="3400" dirty="0" smtClean="0">
                <a:latin typeface="Arial Narrow"/>
                <a:cs typeface="Arial Narrow"/>
              </a:rPr>
              <a:t> and comparative </a:t>
            </a:r>
            <a:r>
              <a:rPr lang="fr-FR" sz="3400" dirty="0" err="1" smtClean="0">
                <a:latin typeface="Arial Narrow"/>
                <a:cs typeface="Arial Narrow"/>
              </a:rPr>
              <a:t>genomics</a:t>
            </a:r>
            <a:r>
              <a:rPr lang="fr-FR" sz="3400" dirty="0" smtClean="0">
                <a:latin typeface="Arial Narrow"/>
                <a:cs typeface="Arial Narrow"/>
              </a:rPr>
              <a:t> for all </a:t>
            </a:r>
            <a:r>
              <a:rPr lang="fr-FR" sz="3400" dirty="0" err="1" smtClean="0">
                <a:latin typeface="Arial Narrow"/>
                <a:cs typeface="Arial Narrow"/>
              </a:rPr>
              <a:t>strains</a:t>
            </a:r>
            <a:endParaRPr lang="fr-FR" sz="3400" dirty="0" smtClean="0">
              <a:latin typeface="Arial Narrow"/>
              <a:cs typeface="Arial Narrow"/>
            </a:endParaRPr>
          </a:p>
          <a:p>
            <a:pPr marL="457200" indent="-457200" algn="just">
              <a:buFont typeface="Wingdings" charset="2"/>
              <a:buChar char="q"/>
            </a:pPr>
            <a:r>
              <a:rPr lang="fr-FR" sz="3400" dirty="0" err="1" smtClean="0">
                <a:latin typeface="Arial Narrow"/>
                <a:cs typeface="Arial Narrow"/>
              </a:rPr>
              <a:t>Systematic</a:t>
            </a:r>
            <a:r>
              <a:rPr lang="fr-FR" sz="3400" dirty="0" smtClean="0">
                <a:latin typeface="Arial Narrow"/>
                <a:cs typeface="Arial Narrow"/>
              </a:rPr>
              <a:t> description of new </a:t>
            </a:r>
            <a:r>
              <a:rPr lang="fr-FR" sz="3400" dirty="0" err="1" smtClean="0">
                <a:latin typeface="Arial Narrow"/>
                <a:cs typeface="Arial Narrow"/>
              </a:rPr>
              <a:t>bacterial</a:t>
            </a:r>
            <a:r>
              <a:rPr lang="fr-FR" sz="3400" dirty="0" smtClean="0">
                <a:latin typeface="Arial Narrow"/>
                <a:cs typeface="Arial Narrow"/>
              </a:rPr>
              <a:t> </a:t>
            </a:r>
            <a:r>
              <a:rPr lang="fr-FR" sz="3400" dirty="0" err="1" smtClean="0">
                <a:latin typeface="Arial Narrow"/>
                <a:cs typeface="Arial Narrow"/>
              </a:rPr>
              <a:t>species</a:t>
            </a:r>
            <a:endParaRPr lang="fr-FR" sz="3400" dirty="0">
              <a:latin typeface="Arial Narrow"/>
              <a:cs typeface="Arial Narrow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2060720" y="40829200"/>
            <a:ext cx="81323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400" b="1" dirty="0" smtClean="0">
                <a:latin typeface="Arial Narrow"/>
                <a:cs typeface="Arial Narrow"/>
              </a:rPr>
              <a:t>Evolution, interaction and </a:t>
            </a:r>
            <a:r>
              <a:rPr lang="fr-FR" sz="3400" b="1" dirty="0" err="1" smtClean="0">
                <a:latin typeface="Arial Narrow"/>
                <a:cs typeface="Arial Narrow"/>
              </a:rPr>
              <a:t>metabolic</a:t>
            </a:r>
            <a:r>
              <a:rPr lang="fr-FR" sz="3400" b="1" dirty="0" smtClean="0">
                <a:latin typeface="Arial Narrow"/>
                <a:cs typeface="Arial Narrow"/>
              </a:rPr>
              <a:t> </a:t>
            </a:r>
            <a:r>
              <a:rPr lang="fr-FR" sz="3400" b="1" dirty="0" err="1" smtClean="0">
                <a:latin typeface="Arial Narrow"/>
                <a:cs typeface="Arial Narrow"/>
              </a:rPr>
              <a:t>strategies</a:t>
            </a:r>
            <a:endParaRPr lang="fr-FR" sz="3400" b="1" dirty="0">
              <a:latin typeface="Arial Narrow"/>
              <a:cs typeface="Arial Narrow"/>
            </a:endParaRPr>
          </a:p>
          <a:p>
            <a:pPr algn="ctr"/>
            <a:r>
              <a:rPr lang="fr-FR" sz="3400" b="1" dirty="0" smtClean="0">
                <a:latin typeface="Arial Narrow"/>
                <a:cs typeface="Arial Narrow"/>
              </a:rPr>
              <a:t>of </a:t>
            </a:r>
            <a:r>
              <a:rPr lang="fr-FR" sz="3400" b="1" dirty="0" err="1" smtClean="0">
                <a:latin typeface="Arial Narrow"/>
                <a:cs typeface="Arial Narrow"/>
              </a:rPr>
              <a:t>co-occurring</a:t>
            </a:r>
            <a:r>
              <a:rPr lang="fr-FR" sz="3400" b="1" dirty="0" smtClean="0">
                <a:latin typeface="Arial Narrow"/>
                <a:cs typeface="Arial Narrow"/>
              </a:rPr>
              <a:t> </a:t>
            </a:r>
            <a:r>
              <a:rPr lang="fr-FR" sz="3400" b="1" dirty="0" err="1" smtClean="0">
                <a:latin typeface="Arial Narrow"/>
                <a:cs typeface="Arial Narrow"/>
              </a:rPr>
              <a:t>Flavobacteria</a:t>
            </a:r>
            <a:r>
              <a:rPr lang="fr-FR" sz="3400" b="1" dirty="0" smtClean="0">
                <a:latin typeface="Arial Narrow"/>
                <a:cs typeface="Arial Narrow"/>
              </a:rPr>
              <a:t> </a:t>
            </a:r>
            <a:r>
              <a:rPr lang="fr-FR" sz="3400" b="1" dirty="0" err="1" smtClean="0">
                <a:latin typeface="Arial Narrow"/>
                <a:cs typeface="Arial Narrow"/>
              </a:rPr>
              <a:t>ecotypes</a:t>
            </a:r>
            <a:endParaRPr lang="fr-FR" sz="3400" b="1" dirty="0" smtClean="0">
              <a:latin typeface="Arial Narrow"/>
              <a:cs typeface="Arial Narrow"/>
            </a:endParaRPr>
          </a:p>
          <a:p>
            <a:pPr algn="ctr"/>
            <a:r>
              <a:rPr lang="fr-FR" sz="3400" b="1" dirty="0" err="1" smtClean="0">
                <a:latin typeface="Arial Narrow"/>
                <a:cs typeface="Arial Narrow"/>
              </a:rPr>
              <a:t>from</a:t>
            </a:r>
            <a:r>
              <a:rPr lang="fr-FR" sz="3400" b="1" dirty="0" smtClean="0">
                <a:latin typeface="Arial Narrow"/>
                <a:cs typeface="Arial Narrow"/>
              </a:rPr>
              <a:t> </a:t>
            </a:r>
            <a:r>
              <a:rPr lang="fr-FR" sz="3400" b="1" dirty="0" err="1" smtClean="0">
                <a:latin typeface="Arial Narrow"/>
                <a:cs typeface="Arial Narrow"/>
              </a:rPr>
              <a:t>brown</a:t>
            </a:r>
            <a:r>
              <a:rPr lang="fr-FR" sz="3400" b="1" dirty="0" smtClean="0">
                <a:latin typeface="Arial Narrow"/>
                <a:cs typeface="Arial Narrow"/>
              </a:rPr>
              <a:t> algal microbiomes</a:t>
            </a:r>
            <a:r>
              <a:rPr lang="fr-FR" sz="3400" b="1" dirty="0" smtClean="0">
                <a:latin typeface="Arial Narrow"/>
                <a:cs typeface="Arial Narrow"/>
              </a:rPr>
              <a:t> </a:t>
            </a:r>
            <a:endParaRPr lang="fr-FR" sz="3400" b="1" dirty="0">
              <a:latin typeface="Arial Narrow"/>
              <a:cs typeface="Arial Narrow"/>
            </a:endParaRPr>
          </a:p>
        </p:txBody>
      </p:sp>
      <p:sp>
        <p:nvSpPr>
          <p:cNvPr id="188" name="Flèche vers la droite 187"/>
          <p:cNvSpPr/>
          <p:nvPr/>
        </p:nvSpPr>
        <p:spPr>
          <a:xfrm>
            <a:off x="693536" y="40965635"/>
            <a:ext cx="1290292" cy="86590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6421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1093</Words>
  <Application>Microsoft Macintosh PowerPoint</Application>
  <PresentationFormat>Personnalisé</PresentationFormat>
  <Paragraphs>187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Station Biologique de Roscoff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Thomas</dc:creator>
  <cp:lastModifiedBy>François Thomas</cp:lastModifiedBy>
  <cp:revision>147</cp:revision>
  <dcterms:created xsi:type="dcterms:W3CDTF">2016-05-10T09:45:32Z</dcterms:created>
  <dcterms:modified xsi:type="dcterms:W3CDTF">2018-05-16T15:08:02Z</dcterms:modified>
</cp:coreProperties>
</file>