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9975" cy="42808525"/>
  <p:notesSz cx="6858000" cy="9144000"/>
  <p:defaultText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960000"/>
    <a:srgbClr val="76A8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79" autoAdjust="0"/>
    <p:restoredTop sz="93548" autoAdjust="0"/>
  </p:normalViewPr>
  <p:slideViewPr>
    <p:cSldViewPr>
      <p:cViewPr>
        <p:scale>
          <a:sx n="30" d="100"/>
          <a:sy n="30" d="100"/>
        </p:scale>
        <p:origin x="-1776" y="-102"/>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SUS\AppData\Local\Temp\1.%20Extractions,%20rd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SUS\AppData\Local\Temp\3.%20Acti%20antiox.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view3D>
      <c:rotX val="15"/>
      <c:rotY val="20"/>
      <c:rAngAx val="1"/>
    </c:view3D>
    <c:floor>
      <c:thickness val="0"/>
      <c:spPr>
        <a:solidFill>
          <a:srgbClr val="EEF8E4"/>
        </a:solidFill>
      </c:spPr>
    </c:floor>
    <c:sideWall>
      <c:thickness val="0"/>
    </c:sideWall>
    <c:backWall>
      <c:thickness val="0"/>
    </c:backWall>
    <c:plotArea>
      <c:layout/>
      <c:bar3DChart>
        <c:barDir val="col"/>
        <c:grouping val="clustered"/>
        <c:varyColors val="0"/>
        <c:ser>
          <c:idx val="0"/>
          <c:order val="0"/>
          <c:invertIfNegative val="0"/>
          <c:cat>
            <c:strRef>
              <c:f>Rdts!$I$55:$I$57</c:f>
              <c:strCache>
                <c:ptCount val="3"/>
                <c:pt idx="0">
                  <c:v>n-hexane</c:v>
                </c:pt>
                <c:pt idx="1">
                  <c:v>Folch</c:v>
                </c:pt>
                <c:pt idx="2">
                  <c:v>Green solvent </c:v>
                </c:pt>
              </c:strCache>
            </c:strRef>
          </c:cat>
          <c:val>
            <c:numRef>
              <c:f>Rdts!$J$55:$J$57</c:f>
              <c:numCache>
                <c:formatCode>0.000</c:formatCode>
                <c:ptCount val="3"/>
                <c:pt idx="0">
                  <c:v>15.498976958507972</c:v>
                </c:pt>
                <c:pt idx="1">
                  <c:v>20.74763367590398</c:v>
                </c:pt>
                <c:pt idx="2">
                  <c:v>22.350970418703987</c:v>
                </c:pt>
              </c:numCache>
            </c:numRef>
          </c:val>
        </c:ser>
        <c:dLbls>
          <c:showLegendKey val="0"/>
          <c:showVal val="0"/>
          <c:showCatName val="0"/>
          <c:showSerName val="0"/>
          <c:showPercent val="0"/>
          <c:showBubbleSize val="0"/>
        </c:dLbls>
        <c:gapWidth val="150"/>
        <c:shape val="box"/>
        <c:axId val="70492160"/>
        <c:axId val="32533312"/>
        <c:axId val="0"/>
      </c:bar3DChart>
      <c:catAx>
        <c:axId val="70492160"/>
        <c:scaling>
          <c:orientation val="minMax"/>
        </c:scaling>
        <c:delete val="0"/>
        <c:axPos val="b"/>
        <c:majorTickMark val="in"/>
        <c:minorTickMark val="none"/>
        <c:tickLblPos val="nextTo"/>
        <c:txPr>
          <a:bodyPr/>
          <a:lstStyle/>
          <a:p>
            <a:pPr>
              <a:defRPr sz="2400" b="1">
                <a:latin typeface="Times New Roman" pitchFamily="18" charset="0"/>
                <a:cs typeface="Times New Roman" pitchFamily="18" charset="0"/>
              </a:defRPr>
            </a:pPr>
            <a:endParaRPr lang="fr-FR"/>
          </a:p>
        </c:txPr>
        <c:crossAx val="32533312"/>
        <c:crosses val="autoZero"/>
        <c:auto val="1"/>
        <c:lblAlgn val="ctr"/>
        <c:lblOffset val="100"/>
        <c:noMultiLvlLbl val="0"/>
      </c:catAx>
      <c:valAx>
        <c:axId val="32533312"/>
        <c:scaling>
          <c:orientation val="minMax"/>
        </c:scaling>
        <c:delete val="0"/>
        <c:axPos val="l"/>
        <c:numFmt formatCode="General" sourceLinked="0"/>
        <c:majorTickMark val="in"/>
        <c:minorTickMark val="none"/>
        <c:tickLblPos val="nextTo"/>
        <c:txPr>
          <a:bodyPr/>
          <a:lstStyle/>
          <a:p>
            <a:pPr>
              <a:defRPr sz="2400" b="1"/>
            </a:pPr>
            <a:endParaRPr lang="fr-FR"/>
          </a:p>
        </c:txPr>
        <c:crossAx val="7049216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spPr>
        <a:solidFill>
          <a:schemeClr val="accent5">
            <a:lumMod val="20000"/>
            <a:lumOff val="80000"/>
          </a:schemeClr>
        </a:solidFill>
      </c:spPr>
    </c:floor>
    <c:sideWall>
      <c:thickness val="0"/>
    </c:sideWall>
    <c:backWall>
      <c:thickness val="0"/>
    </c:backWall>
    <c:plotArea>
      <c:layout/>
      <c:bar3DChart>
        <c:barDir val="col"/>
        <c:grouping val="clustered"/>
        <c:varyColors val="0"/>
        <c:ser>
          <c:idx val="0"/>
          <c:order val="0"/>
          <c:spPr>
            <a:solidFill>
              <a:schemeClr val="accent5">
                <a:lumMod val="75000"/>
              </a:schemeClr>
            </a:solidFill>
          </c:spPr>
          <c:invertIfNegative val="0"/>
          <c:cat>
            <c:strRef>
              <c:f>Récap!$C$70:$C$72</c:f>
              <c:strCache>
                <c:ptCount val="3"/>
                <c:pt idx="0">
                  <c:v>n-Hexane</c:v>
                </c:pt>
                <c:pt idx="1">
                  <c:v>Folch</c:v>
                </c:pt>
                <c:pt idx="2">
                  <c:v>green solvent</c:v>
                </c:pt>
              </c:strCache>
            </c:strRef>
          </c:cat>
          <c:val>
            <c:numRef>
              <c:f>Récap!$D$70:$D$72</c:f>
              <c:numCache>
                <c:formatCode>0.00</c:formatCode>
                <c:ptCount val="3"/>
                <c:pt idx="0">
                  <c:v>45.714396966406284</c:v>
                </c:pt>
                <c:pt idx="1">
                  <c:v>58.37720336104929</c:v>
                </c:pt>
                <c:pt idx="2">
                  <c:v>87.037264779235201</c:v>
                </c:pt>
              </c:numCache>
            </c:numRef>
          </c:val>
        </c:ser>
        <c:dLbls>
          <c:showLegendKey val="0"/>
          <c:showVal val="0"/>
          <c:showCatName val="0"/>
          <c:showSerName val="0"/>
          <c:showPercent val="0"/>
          <c:showBubbleSize val="0"/>
        </c:dLbls>
        <c:gapWidth val="150"/>
        <c:shape val="box"/>
        <c:axId val="35863040"/>
        <c:axId val="32535616"/>
        <c:axId val="0"/>
      </c:bar3DChart>
      <c:catAx>
        <c:axId val="35863040"/>
        <c:scaling>
          <c:orientation val="minMax"/>
        </c:scaling>
        <c:delete val="0"/>
        <c:axPos val="b"/>
        <c:majorTickMark val="in"/>
        <c:minorTickMark val="none"/>
        <c:tickLblPos val="nextTo"/>
        <c:txPr>
          <a:bodyPr/>
          <a:lstStyle/>
          <a:p>
            <a:pPr>
              <a:defRPr sz="2400" b="1">
                <a:latin typeface="Times New Roman" pitchFamily="18" charset="0"/>
                <a:cs typeface="Times New Roman" pitchFamily="18" charset="0"/>
              </a:defRPr>
            </a:pPr>
            <a:endParaRPr lang="fr-FR"/>
          </a:p>
        </c:txPr>
        <c:crossAx val="32535616"/>
        <c:crosses val="autoZero"/>
        <c:auto val="1"/>
        <c:lblAlgn val="ctr"/>
        <c:lblOffset val="100"/>
        <c:noMultiLvlLbl val="0"/>
      </c:catAx>
      <c:valAx>
        <c:axId val="32535616"/>
        <c:scaling>
          <c:orientation val="minMax"/>
        </c:scaling>
        <c:delete val="0"/>
        <c:axPos val="l"/>
        <c:numFmt formatCode="General" sourceLinked="0"/>
        <c:majorTickMark val="in"/>
        <c:minorTickMark val="none"/>
        <c:tickLblPos val="nextTo"/>
        <c:txPr>
          <a:bodyPr/>
          <a:lstStyle/>
          <a:p>
            <a:pPr>
              <a:defRPr sz="2400" b="1">
                <a:latin typeface="Times New Roman" pitchFamily="18" charset="0"/>
                <a:cs typeface="Times New Roman" pitchFamily="18" charset="0"/>
              </a:defRPr>
            </a:pPr>
            <a:endParaRPr lang="fr-FR"/>
          </a:p>
        </c:txPr>
        <c:crossAx val="35863040"/>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AB6E3D-58D9-4D10-8E5E-A0A11F90B686}" type="datetimeFigureOut">
              <a:rPr lang="fr-BE" smtClean="0"/>
              <a:pPr/>
              <a:t>26/04/2018</a:t>
            </a:fld>
            <a:endParaRPr lang="fr-BE"/>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1C35B-B909-4067-B20B-56272571AB51}" type="slidenum">
              <a:rPr lang="fr-BE" smtClean="0"/>
              <a:pPr/>
              <a:t>‹N°›</a:t>
            </a:fld>
            <a:endParaRPr lang="fr-BE"/>
          </a:p>
        </p:txBody>
      </p:sp>
    </p:spTree>
    <p:extLst>
      <p:ext uri="{BB962C8B-B14F-4D97-AF65-F5344CB8AC3E}">
        <p14:creationId xmlns:p14="http://schemas.microsoft.com/office/powerpoint/2010/main" val="4082258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851C35B-B909-4067-B20B-56272571AB51}" type="slidenum">
              <a:rPr lang="fr-BE" smtClean="0"/>
              <a:pPr/>
              <a:t>1</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998" y="13298392"/>
            <a:ext cx="25737979" cy="9176087"/>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952982" y="1714329"/>
            <a:ext cx="6812994" cy="36525978"/>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1513999" y="1714329"/>
            <a:ext cx="19934317" cy="3652597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91909" y="27508444"/>
            <a:ext cx="25737979" cy="8502249"/>
          </a:xfrm>
        </p:spPr>
        <p:txBody>
          <a:bodyPr anchor="t"/>
          <a:lstStyle>
            <a:lvl1pPr algn="l">
              <a:defRPr sz="183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1513999"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15392320"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0" y="1704413"/>
            <a:ext cx="9961903" cy="7253667"/>
          </a:xfrm>
        </p:spPr>
        <p:txBody>
          <a:bodyPr anchor="b"/>
          <a:lstStyle>
            <a:lvl1pPr algn="l">
              <a:defRPr sz="9100" b="1"/>
            </a:lvl1pPr>
          </a:lstStyle>
          <a:p>
            <a:r>
              <a:rPr lang="fr-FR" smtClean="0"/>
              <a:t>Cliquez pour modifier le style du titre</a:t>
            </a:r>
            <a:endParaRPr lang="fr-BE"/>
          </a:p>
        </p:txBody>
      </p:sp>
      <p:sp>
        <p:nvSpPr>
          <p:cNvPr id="3" name="Espace réservé du contenu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5087" y="29965968"/>
            <a:ext cx="18167985" cy="3537652"/>
          </a:xfrm>
        </p:spPr>
        <p:txBody>
          <a:bodyPr anchor="b"/>
          <a:lstStyle>
            <a:lvl1pPr algn="l">
              <a:defRPr sz="91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fr-BE"/>
          </a:p>
        </p:txBody>
      </p:sp>
      <p:sp>
        <p:nvSpPr>
          <p:cNvPr id="4" name="Espace réservé du texte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26/04/2018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AA309A6D-C09C-4548-B29A-6CF363A7E532}" type="datetimeFigureOut">
              <a:rPr lang="fr-FR" smtClean="0"/>
              <a:pPr/>
              <a:t>26/04/2018</a:t>
            </a:fld>
            <a:endParaRPr lang="fr-BE"/>
          </a:p>
        </p:txBody>
      </p:sp>
      <p:sp>
        <p:nvSpPr>
          <p:cNvPr id="5" name="Espace réservé du pied de page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jpeg"/><Relationship Id="rId5" Type="http://schemas.openxmlformats.org/officeDocument/2006/relationships/chart" Target="../charts/chart1.xml"/><Relationship Id="rId10" Type="http://schemas.openxmlformats.org/officeDocument/2006/relationships/image" Target="../media/image6.jpeg"/><Relationship Id="rId4" Type="http://schemas.openxmlformats.org/officeDocument/2006/relationships/image" Target="../media/image2.png"/><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6A83A"/>
        </a:solidFill>
        <a:effectLst/>
      </p:bgPr>
    </p:bg>
    <p:spTree>
      <p:nvGrpSpPr>
        <p:cNvPr id="1" name=""/>
        <p:cNvGrpSpPr/>
        <p:nvPr/>
      </p:nvGrpSpPr>
      <p:grpSpPr>
        <a:xfrm>
          <a:off x="0" y="0"/>
          <a:ext cx="0" cy="0"/>
          <a:chOff x="0" y="0"/>
          <a:chExt cx="0" cy="0"/>
        </a:xfrm>
      </p:grpSpPr>
      <p:sp>
        <p:nvSpPr>
          <p:cNvPr id="8" name="Rectangle à coins arrondis 7"/>
          <p:cNvSpPr/>
          <p:nvPr/>
        </p:nvSpPr>
        <p:spPr>
          <a:xfrm>
            <a:off x="638073" y="142876"/>
            <a:ext cx="29191546" cy="4402018"/>
          </a:xfrm>
          <a:prstGeom prst="roundRect">
            <a:avLst/>
          </a:prstGeom>
          <a:solidFill>
            <a:schemeClr val="bg1"/>
          </a:solidFill>
          <a:ln w="57150">
            <a:solidFill>
              <a:srgbClr val="76A8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chemeClr val="tx1"/>
              </a:solidFill>
            </a:endParaRPr>
          </a:p>
        </p:txBody>
      </p:sp>
      <p:pic>
        <p:nvPicPr>
          <p:cNvPr id="1026" name="Picture 2" descr="http://www.gembloux.ulg.ac.be/wp-content/uploads/2014/02/Logo828x160px.png"/>
          <p:cNvPicPr>
            <a:picLocks noChangeAspect="1" noChangeArrowheads="1"/>
          </p:cNvPicPr>
          <p:nvPr/>
        </p:nvPicPr>
        <p:blipFill>
          <a:blip r:embed="rId3" cstate="print"/>
          <a:srcRect/>
          <a:stretch>
            <a:fillRect/>
          </a:stretch>
        </p:blipFill>
        <p:spPr bwMode="auto">
          <a:xfrm>
            <a:off x="923825" y="376894"/>
            <a:ext cx="4929222" cy="2096297"/>
          </a:xfrm>
          <a:prstGeom prst="rect">
            <a:avLst/>
          </a:prstGeom>
          <a:noFill/>
        </p:spPr>
      </p:pic>
      <p:sp>
        <p:nvSpPr>
          <p:cNvPr id="7" name="ZoneTexte 6"/>
          <p:cNvSpPr txBox="1"/>
          <p:nvPr/>
        </p:nvSpPr>
        <p:spPr>
          <a:xfrm>
            <a:off x="357190" y="132393"/>
            <a:ext cx="29570463" cy="5016758"/>
          </a:xfrm>
          <a:prstGeom prst="rect">
            <a:avLst/>
          </a:prstGeom>
          <a:noFill/>
        </p:spPr>
        <p:txBody>
          <a:bodyPr wrap="square" rtlCol="0">
            <a:spAutoFit/>
          </a:bodyPr>
          <a:lstStyle/>
          <a:p>
            <a:endParaRPr lang="fr-FR" sz="6000" dirty="0" smtClean="0"/>
          </a:p>
          <a:p>
            <a:pPr algn="ctr"/>
            <a:r>
              <a:rPr lang="en-US" sz="5400" dirty="0" smtClean="0">
                <a:solidFill>
                  <a:srgbClr val="960000"/>
                </a:solidFill>
                <a:latin typeface="Georgia" pitchFamily="18" charset="0"/>
              </a:rPr>
              <a:t>       </a:t>
            </a:r>
            <a:r>
              <a:rPr lang="en-US" sz="5400" b="1" dirty="0" smtClean="0">
                <a:solidFill>
                  <a:srgbClr val="003300"/>
                </a:solidFill>
                <a:latin typeface="Times New Roman" pitchFamily="18" charset="0"/>
                <a:cs typeface="Times New Roman" pitchFamily="18" charset="0"/>
              </a:rPr>
              <a:t>Eco-extraction of fennel (</a:t>
            </a:r>
            <a:r>
              <a:rPr lang="en-US" sz="5400" b="1" i="1" dirty="0" err="1" smtClean="0">
                <a:solidFill>
                  <a:srgbClr val="003300"/>
                </a:solidFill>
                <a:latin typeface="Times New Roman" pitchFamily="18" charset="0"/>
                <a:cs typeface="Times New Roman" pitchFamily="18" charset="0"/>
              </a:rPr>
              <a:t>Foeniculum</a:t>
            </a:r>
            <a:r>
              <a:rPr lang="en-US" sz="5400" b="1" i="1" dirty="0" smtClean="0">
                <a:solidFill>
                  <a:srgbClr val="003300"/>
                </a:solidFill>
                <a:latin typeface="Times New Roman" pitchFamily="18" charset="0"/>
                <a:cs typeface="Times New Roman" pitchFamily="18" charset="0"/>
              </a:rPr>
              <a:t> </a:t>
            </a:r>
            <a:r>
              <a:rPr lang="en-US" sz="5400" b="1" i="1" dirty="0" err="1" smtClean="0">
                <a:solidFill>
                  <a:srgbClr val="003300"/>
                </a:solidFill>
                <a:latin typeface="Times New Roman" pitchFamily="18" charset="0"/>
                <a:cs typeface="Times New Roman" pitchFamily="18" charset="0"/>
              </a:rPr>
              <a:t>vulgare</a:t>
            </a:r>
            <a:r>
              <a:rPr lang="en-US" sz="5400" b="1" i="1" dirty="0" smtClean="0">
                <a:solidFill>
                  <a:srgbClr val="003300"/>
                </a:solidFill>
                <a:latin typeface="Times New Roman" pitchFamily="18" charset="0"/>
                <a:cs typeface="Times New Roman" pitchFamily="18" charset="0"/>
              </a:rPr>
              <a:t> </a:t>
            </a:r>
            <a:r>
              <a:rPr lang="en-US" sz="5400" b="1" dirty="0" smtClean="0">
                <a:solidFill>
                  <a:srgbClr val="003300"/>
                </a:solidFill>
                <a:latin typeface="Times New Roman" pitchFamily="18" charset="0"/>
                <a:cs typeface="Times New Roman" pitchFamily="18" charset="0"/>
              </a:rPr>
              <a:t>Mill.) seed oil</a:t>
            </a:r>
          </a:p>
          <a:p>
            <a:pPr algn="ctr"/>
            <a:endParaRPr lang="en-US" sz="5400" b="1" dirty="0" smtClean="0">
              <a:solidFill>
                <a:srgbClr val="003300"/>
              </a:solidFill>
              <a:latin typeface="Times New Roman" pitchFamily="18" charset="0"/>
              <a:cs typeface="Times New Roman" pitchFamily="18" charset="0"/>
            </a:endParaRPr>
          </a:p>
          <a:p>
            <a:pPr algn="ctr"/>
            <a:r>
              <a:rPr lang="en-US" sz="4000" b="1" dirty="0" err="1" smtClean="0"/>
              <a:t>Iness</a:t>
            </a:r>
            <a:r>
              <a:rPr lang="en-US" sz="4000" b="1" dirty="0" smtClean="0"/>
              <a:t> BETTAIEB </a:t>
            </a:r>
            <a:r>
              <a:rPr lang="en-US" sz="4000" b="1" dirty="0" err="1" smtClean="0"/>
              <a:t>REBEY</a:t>
            </a:r>
            <a:r>
              <a:rPr lang="en-US" sz="4000" b="1" baseline="30000" dirty="0" err="1" smtClean="0"/>
              <a:t>a,b</a:t>
            </a:r>
            <a:r>
              <a:rPr lang="en-US" sz="4000" b="1" dirty="0" smtClean="0"/>
              <a:t>, </a:t>
            </a:r>
            <a:r>
              <a:rPr lang="en-US" sz="4000" b="1" dirty="0" err="1" smtClean="0"/>
              <a:t>Soumaya</a:t>
            </a:r>
            <a:r>
              <a:rPr lang="en-US" sz="4000" b="1" dirty="0" smtClean="0"/>
              <a:t> </a:t>
            </a:r>
            <a:r>
              <a:rPr lang="en-US" sz="4000" b="1" dirty="0" err="1" smtClean="0"/>
              <a:t>BOURGOU</a:t>
            </a:r>
            <a:r>
              <a:rPr lang="en-US" sz="4000" b="1" baseline="30000" dirty="0" err="1" smtClean="0"/>
              <a:t>a</a:t>
            </a:r>
            <a:r>
              <a:rPr lang="en-US" sz="4000" b="1" dirty="0" smtClean="0"/>
              <a:t>, Pauline </a:t>
            </a:r>
            <a:r>
              <a:rPr lang="en-US" sz="4000" b="1" dirty="0" err="1" smtClean="0"/>
              <a:t>DETRY</a:t>
            </a:r>
            <a:r>
              <a:rPr lang="en-US" sz="4000" b="1" baseline="30000" dirty="0" err="1" smtClean="0"/>
              <a:t>b</a:t>
            </a:r>
            <a:r>
              <a:rPr lang="en-US" sz="4000" b="1" dirty="0" smtClean="0"/>
              <a:t> , </a:t>
            </a:r>
            <a:r>
              <a:rPr lang="fr-FR" sz="4000" b="1" dirty="0" err="1" smtClean="0"/>
              <a:t>Ibtissem</a:t>
            </a:r>
            <a:r>
              <a:rPr lang="fr-FR" sz="4000" b="1" dirty="0" smtClean="0"/>
              <a:t> </a:t>
            </a:r>
            <a:r>
              <a:rPr lang="fr-FR" sz="4000" b="1" dirty="0" err="1" smtClean="0"/>
              <a:t>Hamrouni</a:t>
            </a:r>
            <a:r>
              <a:rPr lang="fr-FR" sz="4000" b="1" dirty="0" smtClean="0"/>
              <a:t> </a:t>
            </a:r>
            <a:r>
              <a:rPr lang="fr-FR" sz="4000" b="1" dirty="0" err="1" smtClean="0"/>
              <a:t>Sellami</a:t>
            </a:r>
            <a:r>
              <a:rPr lang="fr-FR" sz="4000" b="1" baseline="30000" dirty="0" err="1" smtClean="0"/>
              <a:t>a</a:t>
            </a:r>
            <a:r>
              <a:rPr lang="fr-FR" sz="4000" b="1" dirty="0" smtClean="0"/>
              <a:t>, </a:t>
            </a:r>
            <a:r>
              <a:rPr lang="en-US" sz="4000" b="1" dirty="0" err="1" smtClean="0"/>
              <a:t>Riadh</a:t>
            </a:r>
            <a:r>
              <a:rPr lang="en-US" sz="4000" b="1" dirty="0" smtClean="0"/>
              <a:t> </a:t>
            </a:r>
            <a:r>
              <a:rPr lang="en-US" sz="4000" b="1" dirty="0" err="1" smtClean="0"/>
              <a:t>KSOURI</a:t>
            </a:r>
            <a:r>
              <a:rPr lang="en-US" sz="4000" b="1" baseline="30000" dirty="0" err="1" smtClean="0"/>
              <a:t>a</a:t>
            </a:r>
            <a:r>
              <a:rPr lang="en-US" sz="4000" b="1" dirty="0" smtClean="0"/>
              <a:t>, Marie Laure </a:t>
            </a:r>
            <a:r>
              <a:rPr lang="en-US" sz="4000" b="1" dirty="0" err="1" smtClean="0"/>
              <a:t>FAUCONNIER</a:t>
            </a:r>
            <a:r>
              <a:rPr lang="en-US" sz="4000" b="1" baseline="30000" dirty="0" err="1" smtClean="0"/>
              <a:t>b</a:t>
            </a:r>
            <a:endParaRPr lang="en-US" sz="4000" b="1" baseline="30000" dirty="0" smtClean="0"/>
          </a:p>
          <a:p>
            <a:pPr algn="ctr"/>
            <a:r>
              <a:rPr lang="en-US" sz="3600" i="1" baseline="30000" dirty="0" err="1" smtClean="0"/>
              <a:t>a</a:t>
            </a:r>
            <a:r>
              <a:rPr lang="en-US" sz="3600" i="1" dirty="0" err="1" smtClean="0"/>
              <a:t>Laboratory</a:t>
            </a:r>
            <a:r>
              <a:rPr lang="en-US" sz="3600" i="1" dirty="0" smtClean="0"/>
              <a:t> of Medicinal and Aromatic Plants, Center of Biotechnology of </a:t>
            </a:r>
            <a:r>
              <a:rPr lang="en-US" sz="3600" i="1" dirty="0" err="1" smtClean="0"/>
              <a:t>Borj</a:t>
            </a:r>
            <a:r>
              <a:rPr lang="en-US" sz="3600" i="1" dirty="0" smtClean="0"/>
              <a:t> </a:t>
            </a:r>
            <a:r>
              <a:rPr lang="en-US" sz="3600" i="1" dirty="0" err="1" smtClean="0"/>
              <a:t>Cedria</a:t>
            </a:r>
            <a:r>
              <a:rPr lang="en-US" sz="3600" i="1" dirty="0" smtClean="0"/>
              <a:t>, B.P. 901, </a:t>
            </a:r>
            <a:r>
              <a:rPr lang="en-US" sz="3600" i="1" dirty="0" err="1" smtClean="0"/>
              <a:t>Hammam-Lif</a:t>
            </a:r>
            <a:r>
              <a:rPr lang="en-US" sz="3600" i="1" dirty="0" smtClean="0"/>
              <a:t> 2050, Tunisia</a:t>
            </a:r>
            <a:endParaRPr lang="fr-FR" sz="3600" dirty="0" smtClean="0"/>
          </a:p>
          <a:p>
            <a:pPr algn="ctr"/>
            <a:r>
              <a:rPr lang="en-US" sz="3600" i="1" baseline="30000" dirty="0" err="1" smtClean="0"/>
              <a:t>b</a:t>
            </a:r>
            <a:r>
              <a:rPr lang="en-US" sz="3600" i="1" dirty="0" err="1" smtClean="0"/>
              <a:t>General</a:t>
            </a:r>
            <a:r>
              <a:rPr lang="en-US" sz="3600" i="1" dirty="0" smtClean="0"/>
              <a:t> and Organic Chemistry-</a:t>
            </a:r>
            <a:r>
              <a:rPr lang="en-US" sz="3600" i="1" dirty="0" err="1" smtClean="0"/>
              <a:t>Volatolomics</a:t>
            </a:r>
            <a:r>
              <a:rPr lang="en-US" sz="3600" i="1" dirty="0" smtClean="0"/>
              <a:t>, </a:t>
            </a:r>
            <a:r>
              <a:rPr lang="en-US" sz="3600" i="1" dirty="0" err="1" smtClean="0"/>
              <a:t>Gembloux</a:t>
            </a:r>
            <a:r>
              <a:rPr lang="en-US" sz="3600" i="1" dirty="0" smtClean="0"/>
              <a:t> Agro-Bio Tech, University of </a:t>
            </a:r>
            <a:r>
              <a:rPr lang="en-US" sz="3600" i="1" dirty="0" err="1" smtClean="0"/>
              <a:t>Liège</a:t>
            </a:r>
            <a:r>
              <a:rPr lang="en-US" sz="3600" i="1" dirty="0" smtClean="0"/>
              <a:t>, Passage des </a:t>
            </a:r>
            <a:r>
              <a:rPr lang="en-US" sz="3600" i="1" dirty="0" err="1" smtClean="0"/>
              <a:t>Déportés</a:t>
            </a:r>
            <a:r>
              <a:rPr lang="en-US" sz="3600" i="1" dirty="0" smtClean="0"/>
              <a:t>, 2- 5030 </a:t>
            </a:r>
            <a:r>
              <a:rPr lang="en-US" sz="3600" i="1" dirty="0" err="1" smtClean="0"/>
              <a:t>Gembloux</a:t>
            </a:r>
            <a:r>
              <a:rPr lang="en-US" sz="3600" i="1" dirty="0" smtClean="0"/>
              <a:t>- </a:t>
            </a:r>
            <a:r>
              <a:rPr lang="en-US" sz="3600" i="1" dirty="0" err="1" smtClean="0"/>
              <a:t>Belgique</a:t>
            </a:r>
            <a:endParaRPr lang="fr-FR" sz="3600" dirty="0" smtClean="0"/>
          </a:p>
          <a:p>
            <a:pPr algn="ctr"/>
            <a:endParaRPr lang="fr-FR" sz="4000" dirty="0" smtClean="0"/>
          </a:p>
        </p:txBody>
      </p:sp>
      <p:sp>
        <p:nvSpPr>
          <p:cNvPr id="11" name="Rectangle à coins arrondis 10"/>
          <p:cNvSpPr/>
          <p:nvPr/>
        </p:nvSpPr>
        <p:spPr>
          <a:xfrm>
            <a:off x="495197" y="11688694"/>
            <a:ext cx="29307256" cy="7286676"/>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4400" i="1" dirty="0" smtClean="0">
                <a:solidFill>
                  <a:schemeClr val="tx1"/>
                </a:solidFill>
              </a:rPr>
              <a:t>		</a:t>
            </a:r>
            <a:endParaRPr lang="en-GB" sz="4800" i="1" dirty="0" smtClean="0">
              <a:solidFill>
                <a:schemeClr val="tx1"/>
              </a:solidFill>
            </a:endParaRPr>
          </a:p>
          <a:p>
            <a:pPr algn="just"/>
            <a:endParaRPr lang="fr-BE" sz="4800" b="1" dirty="0" smtClean="0">
              <a:solidFill>
                <a:schemeClr val="tx1"/>
              </a:solidFill>
            </a:endParaRPr>
          </a:p>
          <a:p>
            <a:pPr algn="just"/>
            <a:endParaRPr lang="fr-BE" sz="4800" b="1" dirty="0" smtClean="0">
              <a:solidFill>
                <a:schemeClr val="tx1"/>
              </a:solidFill>
            </a:endParaRPr>
          </a:p>
          <a:p>
            <a:pPr algn="just"/>
            <a:endParaRPr lang="fr-BE" sz="4800" b="1" dirty="0" smtClean="0">
              <a:solidFill>
                <a:schemeClr val="tx1"/>
              </a:solidFill>
            </a:endParaRPr>
          </a:p>
          <a:p>
            <a:pPr algn="just"/>
            <a:endParaRPr lang="fr-BE" sz="4800" b="1" dirty="0" smtClean="0">
              <a:solidFill>
                <a:schemeClr val="tx1"/>
              </a:solidFill>
            </a:endParaRPr>
          </a:p>
          <a:p>
            <a:pPr algn="just"/>
            <a:endParaRPr lang="fr-BE" sz="4800" b="1" dirty="0" smtClean="0">
              <a:solidFill>
                <a:schemeClr val="tx1"/>
              </a:solidFill>
            </a:endParaRPr>
          </a:p>
          <a:p>
            <a:pPr algn="just"/>
            <a:r>
              <a:rPr lang="fr-BE" sz="4800" b="1" dirty="0" smtClean="0">
                <a:solidFill>
                  <a:schemeClr val="tx1"/>
                </a:solidFill>
              </a:rPr>
              <a:t>			</a:t>
            </a:r>
            <a:endParaRPr lang="fr-BE" sz="4400" i="1" dirty="0" smtClean="0">
              <a:solidFill>
                <a:schemeClr val="tx1"/>
              </a:solidFill>
            </a:endParaRPr>
          </a:p>
          <a:p>
            <a:pPr algn="just"/>
            <a:endParaRPr lang="fr-BE" sz="1500" b="1" dirty="0" smtClean="0">
              <a:solidFill>
                <a:schemeClr val="tx1"/>
              </a:solidFill>
            </a:endParaRPr>
          </a:p>
          <a:p>
            <a:pPr algn="just"/>
            <a:endParaRPr lang="fr-BE" sz="4800" b="1" dirty="0" smtClean="0">
              <a:solidFill>
                <a:schemeClr val="tx1"/>
              </a:solidFill>
            </a:endParaRPr>
          </a:p>
          <a:p>
            <a:pPr algn="just"/>
            <a:endParaRPr lang="fr-BE" sz="4800" b="1" dirty="0" smtClean="0">
              <a:solidFill>
                <a:schemeClr val="tx1"/>
              </a:solidFill>
            </a:endParaRPr>
          </a:p>
          <a:p>
            <a:pPr algn="just"/>
            <a:endParaRPr lang="fr-BE" sz="1000" b="1" dirty="0" smtClean="0">
              <a:solidFill>
                <a:schemeClr val="tx1"/>
              </a:solidFill>
            </a:endParaRPr>
          </a:p>
          <a:p>
            <a:pPr algn="just"/>
            <a:r>
              <a:rPr lang="fr-BE" sz="4800" b="1" dirty="0" smtClean="0">
                <a:solidFill>
                  <a:schemeClr val="tx1"/>
                </a:solidFill>
              </a:rPr>
              <a:t>	</a:t>
            </a:r>
            <a:endParaRPr lang="en-US" sz="4800" b="1" dirty="0" smtClean="0">
              <a:solidFill>
                <a:schemeClr val="tx1"/>
              </a:solidFill>
            </a:endParaRPr>
          </a:p>
          <a:p>
            <a:pPr algn="just"/>
            <a:endParaRPr lang="en-US" sz="4800" b="1" dirty="0" smtClean="0">
              <a:solidFill>
                <a:schemeClr val="tx1"/>
              </a:solidFill>
            </a:endParaRPr>
          </a:p>
          <a:p>
            <a:pPr algn="just"/>
            <a:endParaRPr lang="fr-BE" dirty="0">
              <a:solidFill>
                <a:schemeClr val="tx1"/>
              </a:solidFill>
            </a:endParaRPr>
          </a:p>
        </p:txBody>
      </p:sp>
      <p:sp>
        <p:nvSpPr>
          <p:cNvPr id="12" name="Rectangle à coins arrondis 11"/>
          <p:cNvSpPr/>
          <p:nvPr/>
        </p:nvSpPr>
        <p:spPr>
          <a:xfrm>
            <a:off x="566635" y="4616332"/>
            <a:ext cx="24003168" cy="6715172"/>
          </a:xfrm>
          <a:prstGeom prst="roundRect">
            <a:avLst/>
          </a:prstGeom>
          <a:solidFill>
            <a:schemeClr val="bg1"/>
          </a:solidFill>
          <a:ln w="57150">
            <a:solidFill>
              <a:srgbClr val="76A8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600"/>
              </a:spcAft>
              <a:tabLst>
                <a:tab pos="25571450" algn="l"/>
              </a:tabLst>
            </a:pPr>
            <a:endParaRPr lang="en-US" sz="3600" i="1" dirty="0" smtClean="0">
              <a:solidFill>
                <a:schemeClr val="tx1"/>
              </a:solidFill>
              <a:latin typeface="Times New Roman" pitchFamily="18" charset="0"/>
              <a:cs typeface="Times New Roman" pitchFamily="18" charset="0"/>
            </a:endParaRPr>
          </a:p>
          <a:p>
            <a:pPr algn="just">
              <a:spcAft>
                <a:spcPts val="600"/>
              </a:spcAft>
              <a:tabLst>
                <a:tab pos="25571450" algn="l"/>
              </a:tabLst>
            </a:pPr>
            <a:endParaRPr lang="en-US" sz="3600" i="1" dirty="0" smtClean="0">
              <a:solidFill>
                <a:schemeClr val="tx1"/>
              </a:solidFill>
              <a:latin typeface="Times New Roman" pitchFamily="18" charset="0"/>
              <a:cs typeface="Times New Roman" pitchFamily="18" charset="0"/>
            </a:endParaRPr>
          </a:p>
          <a:p>
            <a:pPr algn="just">
              <a:spcAft>
                <a:spcPts val="600"/>
              </a:spcAft>
              <a:tabLst>
                <a:tab pos="25571450" algn="l"/>
              </a:tabLst>
            </a:pPr>
            <a:endParaRPr lang="en-US" sz="3600" i="1" dirty="0" smtClean="0">
              <a:solidFill>
                <a:schemeClr val="tx1"/>
              </a:solidFill>
              <a:latin typeface="Times New Roman" pitchFamily="18" charset="0"/>
              <a:cs typeface="Times New Roman" pitchFamily="18" charset="0"/>
            </a:endParaRPr>
          </a:p>
          <a:p>
            <a:pPr algn="just">
              <a:spcAft>
                <a:spcPts val="600"/>
              </a:spcAft>
              <a:tabLst>
                <a:tab pos="25571450" algn="l"/>
              </a:tabLst>
            </a:pPr>
            <a:endParaRPr lang="en-US" sz="3600" i="1" dirty="0" smtClean="0">
              <a:solidFill>
                <a:schemeClr val="tx1"/>
              </a:solidFill>
              <a:latin typeface="Times New Roman" pitchFamily="18" charset="0"/>
              <a:cs typeface="Times New Roman" pitchFamily="18" charset="0"/>
            </a:endParaRPr>
          </a:p>
          <a:p>
            <a:pPr algn="just">
              <a:spcAft>
                <a:spcPts val="600"/>
              </a:spcAft>
              <a:tabLst>
                <a:tab pos="25571450" algn="l"/>
              </a:tabLst>
            </a:pPr>
            <a:endParaRPr lang="en-GB" sz="3600" dirty="0" smtClean="0">
              <a:solidFill>
                <a:schemeClr val="tx1"/>
              </a:solidFill>
            </a:endParaRPr>
          </a:p>
          <a:p>
            <a:pPr algn="just">
              <a:tabLst>
                <a:tab pos="25571450" algn="l"/>
              </a:tabLst>
            </a:pPr>
            <a:endParaRPr lang="fr-BE" sz="3600" dirty="0">
              <a:solidFill>
                <a:schemeClr val="tx1"/>
              </a:solidFill>
            </a:endParaRPr>
          </a:p>
        </p:txBody>
      </p:sp>
      <p:sp>
        <p:nvSpPr>
          <p:cNvPr id="20" name="Rectangle à coins arrondis 19"/>
          <p:cNvSpPr/>
          <p:nvPr/>
        </p:nvSpPr>
        <p:spPr>
          <a:xfrm>
            <a:off x="566635" y="39335200"/>
            <a:ext cx="29003828" cy="2857520"/>
          </a:xfrm>
          <a:prstGeom prst="roundRect">
            <a:avLst/>
          </a:prstGeom>
          <a:solidFill>
            <a:schemeClr val="bg1"/>
          </a:solidFill>
          <a:ln w="57150">
            <a:solidFill>
              <a:srgbClr val="76A8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600" dirty="0" smtClean="0">
              <a:solidFill>
                <a:schemeClr val="tx1"/>
              </a:solidFill>
              <a:latin typeface="Times New Roman" pitchFamily="18" charset="0"/>
              <a:cs typeface="Times New Roman" pitchFamily="18" charset="0"/>
            </a:endParaRPr>
          </a:p>
          <a:p>
            <a:pPr algn="just"/>
            <a:r>
              <a:rPr lang="en-US" sz="3600" dirty="0" smtClean="0">
                <a:solidFill>
                  <a:schemeClr val="tx1"/>
                </a:solidFill>
                <a:latin typeface="Times New Roman" pitchFamily="18" charset="0"/>
                <a:cs typeface="Times New Roman" pitchFamily="18" charset="0"/>
              </a:rPr>
              <a:t>The aim of the present study was to investigate an alternative procedure for the determination of fennel seed oils using green solvent as alternative solvents. This aim was achieved with good results in terms of oil yield, fatty acid composition and antioxidant activity. The promising results allowed to conclude that green solvent can be a non toxic alternative to n-hexane extraction with higher lipid yield and good selectivity.</a:t>
            </a:r>
          </a:p>
        </p:txBody>
      </p:sp>
      <p:sp>
        <p:nvSpPr>
          <p:cNvPr id="25" name="Rectangle à coins arrondis 24"/>
          <p:cNvSpPr/>
          <p:nvPr/>
        </p:nvSpPr>
        <p:spPr>
          <a:xfrm>
            <a:off x="423759" y="19332560"/>
            <a:ext cx="29361018" cy="19574012"/>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i="1" dirty="0" smtClean="0">
              <a:solidFill>
                <a:schemeClr val="tx1"/>
              </a:solidFill>
            </a:endParaRPr>
          </a:p>
          <a:p>
            <a:pPr algn="ctr"/>
            <a:endParaRPr lang="en-GB" sz="4400" i="1" dirty="0" smtClean="0">
              <a:solidFill>
                <a:schemeClr val="tx1"/>
              </a:solidFill>
            </a:endParaRPr>
          </a:p>
          <a:p>
            <a:endParaRPr lang="en-GB" sz="4400" i="1" dirty="0" smtClean="0">
              <a:solidFill>
                <a:schemeClr val="tx1"/>
              </a:solidFill>
            </a:endParaRPr>
          </a:p>
          <a:p>
            <a:endParaRPr lang="en-GB" sz="4400" i="1" dirty="0" smtClean="0">
              <a:solidFill>
                <a:schemeClr val="tx1"/>
              </a:solidFill>
            </a:endParaRPr>
          </a:p>
          <a:p>
            <a:endParaRPr lang="en-GB" sz="20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r>
              <a:rPr lang="en-GB" sz="4800" b="1" dirty="0" smtClean="0">
                <a:solidFill>
                  <a:schemeClr val="tx1"/>
                </a:solidFill>
              </a:rPr>
              <a:t> </a:t>
            </a: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smtClean="0">
              <a:solidFill>
                <a:schemeClr val="tx1"/>
              </a:solidFill>
            </a:endParaRPr>
          </a:p>
          <a:p>
            <a:endParaRPr lang="en-GB" sz="4800" b="1" dirty="0">
              <a:solidFill>
                <a:schemeClr val="tx1"/>
              </a:solidFill>
            </a:endParaRPr>
          </a:p>
        </p:txBody>
      </p:sp>
      <p:sp>
        <p:nvSpPr>
          <p:cNvPr id="30" name="Rectangle à coins arrondis 29"/>
          <p:cNvSpPr/>
          <p:nvPr/>
        </p:nvSpPr>
        <p:spPr>
          <a:xfrm>
            <a:off x="24712679" y="4687770"/>
            <a:ext cx="5116370" cy="657229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a:p>
            <a:pPr algn="ctr"/>
            <a:endParaRPr lang="fr-BE" sz="3600" dirty="0" smtClean="0">
              <a:solidFill>
                <a:schemeClr val="tx1"/>
              </a:solidFill>
            </a:endParaRPr>
          </a:p>
        </p:txBody>
      </p:sp>
      <p:sp>
        <p:nvSpPr>
          <p:cNvPr id="31" name="Forme libre 30"/>
          <p:cNvSpPr/>
          <p:nvPr/>
        </p:nvSpPr>
        <p:spPr>
          <a:xfrm>
            <a:off x="28749499" y="8071719"/>
            <a:ext cx="733719" cy="1019175"/>
          </a:xfrm>
          <a:custGeom>
            <a:avLst/>
            <a:gdLst>
              <a:gd name="connsiteX0" fmla="*/ 466725 w 647700"/>
              <a:gd name="connsiteY0" fmla="*/ 0 h 1019175"/>
              <a:gd name="connsiteX1" fmla="*/ 0 w 647700"/>
              <a:gd name="connsiteY1" fmla="*/ 304800 h 1019175"/>
              <a:gd name="connsiteX2" fmla="*/ 95250 w 647700"/>
              <a:gd name="connsiteY2" fmla="*/ 800100 h 1019175"/>
              <a:gd name="connsiteX3" fmla="*/ 542925 w 647700"/>
              <a:gd name="connsiteY3" fmla="*/ 1019175 h 1019175"/>
              <a:gd name="connsiteX4" fmla="*/ 647700 w 647700"/>
              <a:gd name="connsiteY4" fmla="*/ 904875 h 1019175"/>
              <a:gd name="connsiteX5" fmla="*/ 647700 w 647700"/>
              <a:gd name="connsiteY5" fmla="*/ 114300 h 1019175"/>
              <a:gd name="connsiteX6" fmla="*/ 466725 w 647700"/>
              <a:gd name="connsiteY6" fmla="*/ 0 h 1019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7700" h="1019175">
                <a:moveTo>
                  <a:pt x="466725" y="0"/>
                </a:moveTo>
                <a:lnTo>
                  <a:pt x="0" y="304800"/>
                </a:lnTo>
                <a:lnTo>
                  <a:pt x="95250" y="800100"/>
                </a:lnTo>
                <a:lnTo>
                  <a:pt x="542925" y="1019175"/>
                </a:lnTo>
                <a:lnTo>
                  <a:pt x="647700" y="904875"/>
                </a:lnTo>
                <a:lnTo>
                  <a:pt x="647700" y="114300"/>
                </a:lnTo>
                <a:lnTo>
                  <a:pt x="466725"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3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41505" y="214314"/>
            <a:ext cx="3071834" cy="2401754"/>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0" name="ZoneTexte 39"/>
          <p:cNvSpPr txBox="1"/>
          <p:nvPr/>
        </p:nvSpPr>
        <p:spPr>
          <a:xfrm>
            <a:off x="24712679" y="10259934"/>
            <a:ext cx="5143536" cy="646331"/>
          </a:xfrm>
          <a:prstGeom prst="rect">
            <a:avLst/>
          </a:prstGeom>
          <a:noFill/>
        </p:spPr>
        <p:txBody>
          <a:bodyPr wrap="square" rtlCol="0">
            <a:spAutoFit/>
          </a:bodyPr>
          <a:lstStyle/>
          <a:p>
            <a:pPr algn="ctr"/>
            <a:r>
              <a:rPr lang="en-US" sz="3600" b="1" i="1" dirty="0" err="1" smtClean="0">
                <a:solidFill>
                  <a:srgbClr val="003300"/>
                </a:solidFill>
                <a:latin typeface="Times New Roman" pitchFamily="18" charset="0"/>
                <a:cs typeface="Times New Roman" pitchFamily="18" charset="0"/>
              </a:rPr>
              <a:t>Foeniculum</a:t>
            </a:r>
            <a:r>
              <a:rPr lang="en-US" sz="3600" b="1" i="1" dirty="0" smtClean="0">
                <a:solidFill>
                  <a:srgbClr val="003300"/>
                </a:solidFill>
                <a:latin typeface="Times New Roman" pitchFamily="18" charset="0"/>
                <a:cs typeface="Times New Roman" pitchFamily="18" charset="0"/>
              </a:rPr>
              <a:t> </a:t>
            </a:r>
            <a:r>
              <a:rPr lang="en-US" sz="3600" b="1" i="1" dirty="0" err="1" smtClean="0">
                <a:solidFill>
                  <a:srgbClr val="003300"/>
                </a:solidFill>
                <a:latin typeface="Times New Roman" pitchFamily="18" charset="0"/>
                <a:cs typeface="Times New Roman" pitchFamily="18" charset="0"/>
              </a:rPr>
              <a:t>vulgare</a:t>
            </a:r>
            <a:r>
              <a:rPr lang="en-US" sz="3600" b="1" i="1" dirty="0" smtClean="0">
                <a:solidFill>
                  <a:srgbClr val="003300"/>
                </a:solidFill>
                <a:latin typeface="Times New Roman" pitchFamily="18" charset="0"/>
                <a:cs typeface="Times New Roman" pitchFamily="18" charset="0"/>
              </a:rPr>
              <a:t> </a:t>
            </a:r>
            <a:r>
              <a:rPr lang="en-US" sz="3600" b="1" dirty="0" smtClean="0">
                <a:solidFill>
                  <a:srgbClr val="003300"/>
                </a:solidFill>
                <a:latin typeface="Times New Roman" pitchFamily="18" charset="0"/>
                <a:cs typeface="Times New Roman" pitchFamily="18" charset="0"/>
              </a:rPr>
              <a:t>Mill</a:t>
            </a:r>
            <a:endParaRPr lang="fr-FR" sz="3600" dirty="0">
              <a:latin typeface="Times New Roman" pitchFamily="18" charset="0"/>
              <a:cs typeface="Times New Roman" pitchFamily="18" charset="0"/>
            </a:endParaRPr>
          </a:p>
        </p:txBody>
      </p:sp>
      <p:sp>
        <p:nvSpPr>
          <p:cNvPr id="42" name="ZoneTexte 41"/>
          <p:cNvSpPr txBox="1"/>
          <p:nvPr/>
        </p:nvSpPr>
        <p:spPr>
          <a:xfrm>
            <a:off x="1709643" y="12705203"/>
            <a:ext cx="4286280" cy="769441"/>
          </a:xfrm>
          <a:prstGeom prst="rect">
            <a:avLst/>
          </a:prstGeom>
          <a:noFill/>
        </p:spPr>
        <p:txBody>
          <a:bodyPr wrap="square" rtlCol="0">
            <a:spAutoFit/>
          </a:bodyPr>
          <a:lstStyle/>
          <a:p>
            <a:r>
              <a:rPr lang="fr-FR" sz="4400" b="1" dirty="0" smtClean="0">
                <a:solidFill>
                  <a:srgbClr val="960000"/>
                </a:solidFill>
              </a:rPr>
              <a:t>1</a:t>
            </a:r>
            <a:r>
              <a:rPr lang="fr-FR" sz="4400" b="1" dirty="0" smtClean="0">
                <a:solidFill>
                  <a:srgbClr val="960000"/>
                </a:solidFill>
                <a:latin typeface="Times New Roman" pitchFamily="18" charset="0"/>
                <a:cs typeface="Times New Roman" pitchFamily="18" charset="0"/>
              </a:rPr>
              <a:t>. </a:t>
            </a:r>
            <a:r>
              <a:rPr lang="fr-FR" sz="4400" b="1" dirty="0" err="1" smtClean="0">
                <a:solidFill>
                  <a:srgbClr val="960000"/>
                </a:solidFill>
                <a:latin typeface="Times New Roman" pitchFamily="18" charset="0"/>
                <a:cs typeface="Times New Roman" pitchFamily="18" charset="0"/>
              </a:rPr>
              <a:t>Oil</a:t>
            </a:r>
            <a:r>
              <a:rPr lang="fr-FR" sz="4400" b="1" dirty="0" smtClean="0">
                <a:solidFill>
                  <a:srgbClr val="960000"/>
                </a:solidFill>
                <a:latin typeface="Times New Roman" pitchFamily="18" charset="0"/>
                <a:cs typeface="Times New Roman" pitchFamily="18" charset="0"/>
              </a:rPr>
              <a:t> extraction</a:t>
            </a:r>
            <a:endParaRPr lang="fr-FR" sz="4400" b="1" dirty="0">
              <a:solidFill>
                <a:srgbClr val="960000"/>
              </a:solidFill>
              <a:latin typeface="Times New Roman" pitchFamily="18" charset="0"/>
              <a:cs typeface="Times New Roman" pitchFamily="18" charset="0"/>
            </a:endParaRPr>
          </a:p>
        </p:txBody>
      </p:sp>
      <p:sp>
        <p:nvSpPr>
          <p:cNvPr id="54" name="ZoneTexte 53"/>
          <p:cNvSpPr txBox="1"/>
          <p:nvPr/>
        </p:nvSpPr>
        <p:spPr>
          <a:xfrm>
            <a:off x="852387" y="13617520"/>
            <a:ext cx="8501122" cy="4524315"/>
          </a:xfrm>
          <a:prstGeom prst="rect">
            <a:avLst/>
          </a:prstGeom>
          <a:noFill/>
        </p:spPr>
        <p:txBody>
          <a:bodyPr wrap="square" rtlCol="0">
            <a:spAutoFit/>
          </a:bodyPr>
          <a:lstStyle/>
          <a:p>
            <a:r>
              <a:rPr lang="fr-FR" sz="3600" dirty="0" smtClean="0">
                <a:latin typeface="Times New Roman" pitchFamily="18" charset="0"/>
                <a:cs typeface="Times New Roman" pitchFamily="18" charset="0"/>
              </a:rPr>
              <a:t>                    </a:t>
            </a:r>
            <a:r>
              <a:rPr lang="fr-FR" sz="3600" b="1" i="1" u="sng" dirty="0" err="1" smtClean="0">
                <a:effectLst>
                  <a:outerShdw blurRad="38100" dist="38100" dir="2700000" algn="tl">
                    <a:srgbClr val="000000">
                      <a:alpha val="43137"/>
                    </a:srgbClr>
                  </a:outerShdw>
                </a:effectLst>
                <a:latin typeface="Times New Roman" pitchFamily="18" charset="0"/>
                <a:cs typeface="Times New Roman" pitchFamily="18" charset="0"/>
              </a:rPr>
              <a:t>Conventional</a:t>
            </a:r>
            <a:r>
              <a:rPr lang="fr-FR" sz="3600" b="1" i="1" u="sng"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600" b="1" i="1" u="sng" dirty="0" err="1" smtClean="0">
                <a:effectLst>
                  <a:outerShdw blurRad="38100" dist="38100" dir="2700000" algn="tl">
                    <a:srgbClr val="000000">
                      <a:alpha val="43137"/>
                    </a:srgbClr>
                  </a:outerShdw>
                </a:effectLst>
                <a:latin typeface="Times New Roman" pitchFamily="18" charset="0"/>
                <a:cs typeface="Times New Roman" pitchFamily="18" charset="0"/>
              </a:rPr>
              <a:t>methods</a:t>
            </a:r>
            <a:endParaRPr lang="fr-FR" sz="3600" b="1" i="1" u="sng"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fr-FR" sz="3600" b="1" i="1" dirty="0" smtClean="0">
              <a:effectLst>
                <a:outerShdw blurRad="38100" dist="38100" dir="2700000" algn="tl">
                  <a:srgbClr val="000000">
                    <a:alpha val="43137"/>
                  </a:srgbClr>
                </a:outerShdw>
              </a:effectLst>
            </a:endParaRPr>
          </a:p>
          <a:p>
            <a:pPr algn="just">
              <a:buFont typeface="Wingdings" pitchFamily="2" charset="2"/>
              <a:buChar char="ü"/>
            </a:pPr>
            <a:r>
              <a:rPr lang="en-US" sz="3600" dirty="0" smtClean="0">
                <a:latin typeface="Times New Roman" pitchFamily="18" charset="0"/>
                <a:cs typeface="Times New Roman" pitchFamily="18" charset="0"/>
              </a:rPr>
              <a:t>warm extraction by </a:t>
            </a:r>
            <a:r>
              <a:rPr lang="en-US" sz="3600" b="1" dirty="0" err="1" smtClean="0">
                <a:latin typeface="Times New Roman" pitchFamily="18" charset="0"/>
                <a:cs typeface="Times New Roman" pitchFamily="18" charset="0"/>
              </a:rPr>
              <a:t>soxhlet</a:t>
            </a:r>
            <a:r>
              <a:rPr lang="en-US" sz="3600" b="1" dirty="0" smtClean="0">
                <a:latin typeface="Times New Roman" pitchFamily="18" charset="0"/>
                <a:cs typeface="Times New Roman" pitchFamily="18" charset="0"/>
              </a:rPr>
              <a:t> method </a:t>
            </a:r>
            <a:r>
              <a:rPr lang="en-US" sz="3600" dirty="0" smtClean="0">
                <a:latin typeface="Times New Roman" pitchFamily="18" charset="0"/>
                <a:cs typeface="Times New Roman" pitchFamily="18" charset="0"/>
              </a:rPr>
              <a:t>with hexane .</a:t>
            </a:r>
          </a:p>
          <a:p>
            <a:pPr indent="355600" algn="just">
              <a:buFont typeface="Wingdings" pitchFamily="2" charset="2"/>
              <a:buChar char="ü"/>
            </a:pPr>
            <a:r>
              <a:rPr lang="en-US" sz="3600" dirty="0" smtClean="0">
                <a:latin typeface="Times New Roman" pitchFamily="18" charset="0"/>
                <a:cs typeface="Times New Roman" pitchFamily="18" charset="0"/>
              </a:rPr>
              <a:t>cold extraction by </a:t>
            </a:r>
            <a:r>
              <a:rPr lang="en-US" sz="3600" b="1" dirty="0" err="1" smtClean="0">
                <a:latin typeface="Times New Roman" pitchFamily="18" charset="0"/>
                <a:cs typeface="Times New Roman" pitchFamily="18" charset="0"/>
              </a:rPr>
              <a:t>Folch</a:t>
            </a:r>
            <a:r>
              <a:rPr lang="en-US" sz="36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method .</a:t>
            </a:r>
          </a:p>
          <a:p>
            <a:pPr indent="355600">
              <a:buFont typeface="Wingdings" pitchFamily="2" charset="2"/>
              <a:buChar char="ü"/>
            </a:pPr>
            <a:endParaRPr lang="en-US" sz="3600" dirty="0" smtClean="0"/>
          </a:p>
          <a:p>
            <a:r>
              <a:rPr lang="en-US" sz="3600" dirty="0" smtClean="0"/>
              <a:t>                     </a:t>
            </a:r>
            <a:r>
              <a:rPr lang="en-US" sz="3600" b="1" i="1" u="sng" dirty="0" smtClean="0">
                <a:effectLst>
                  <a:outerShdw blurRad="38100" dist="38100" dir="2700000" algn="tl">
                    <a:srgbClr val="000000">
                      <a:alpha val="43137"/>
                    </a:srgbClr>
                  </a:outerShdw>
                </a:effectLst>
                <a:latin typeface="Times New Roman" pitchFamily="18" charset="0"/>
                <a:cs typeface="Times New Roman" pitchFamily="18" charset="0"/>
              </a:rPr>
              <a:t>Alternative method </a:t>
            </a:r>
          </a:p>
          <a:p>
            <a:pPr>
              <a:buFont typeface="Wingdings" pitchFamily="2" charset="2"/>
              <a:buChar char="ü"/>
            </a:pPr>
            <a:r>
              <a:rPr lang="en-US" sz="3600" dirty="0" err="1" smtClean="0">
                <a:latin typeface="Times New Roman" pitchFamily="18" charset="0"/>
                <a:cs typeface="Times New Roman" pitchFamily="18" charset="0"/>
              </a:rPr>
              <a:t>Soxhlet</a:t>
            </a:r>
            <a:r>
              <a:rPr lang="en-US" sz="3600" dirty="0" smtClean="0">
                <a:latin typeface="Times New Roman" pitchFamily="18" charset="0"/>
                <a:cs typeface="Times New Roman" pitchFamily="18" charset="0"/>
              </a:rPr>
              <a:t> method with a green solvent.</a:t>
            </a:r>
            <a:r>
              <a:rPr lang="fr-FR" sz="3600" dirty="0" smtClean="0">
                <a:latin typeface="Times New Roman" pitchFamily="18" charset="0"/>
                <a:cs typeface="Times New Roman" pitchFamily="18" charset="0"/>
              </a:rPr>
              <a:t> </a:t>
            </a:r>
            <a:endParaRPr lang="fr-FR" sz="3600" dirty="0">
              <a:latin typeface="Times New Roman" pitchFamily="18" charset="0"/>
              <a:cs typeface="Times New Roman" pitchFamily="18" charset="0"/>
            </a:endParaRPr>
          </a:p>
        </p:txBody>
      </p:sp>
      <p:sp>
        <p:nvSpPr>
          <p:cNvPr id="56" name="ZoneTexte 55"/>
          <p:cNvSpPr txBox="1"/>
          <p:nvPr/>
        </p:nvSpPr>
        <p:spPr>
          <a:xfrm>
            <a:off x="9496385" y="15117718"/>
            <a:ext cx="10429948" cy="2031325"/>
          </a:xfrm>
          <a:prstGeom prst="rect">
            <a:avLst/>
          </a:prstGeom>
          <a:noFill/>
        </p:spPr>
        <p:txBody>
          <a:bodyPr wrap="square" rtlCol="0">
            <a:spAutoFit/>
          </a:bodyPr>
          <a:lstStyle/>
          <a:p>
            <a:pPr marL="0" lvl="2"/>
            <a:r>
              <a:rPr lang="en-GB" sz="4400" b="1" dirty="0" smtClean="0">
                <a:solidFill>
                  <a:srgbClr val="960000"/>
                </a:solidFill>
                <a:latin typeface="Times New Roman" pitchFamily="18" charset="0"/>
                <a:cs typeface="Times New Roman" pitchFamily="18" charset="0"/>
              </a:rPr>
              <a:t>3. Fatty acid analysis</a:t>
            </a:r>
            <a:endParaRPr lang="fr-FR" sz="4400" b="1" dirty="0" smtClean="0">
              <a:solidFill>
                <a:srgbClr val="960000"/>
              </a:solidFill>
              <a:latin typeface="Times New Roman" pitchFamily="18" charset="0"/>
              <a:cs typeface="Times New Roman" pitchFamily="18" charset="0"/>
            </a:endParaRPr>
          </a:p>
          <a:p>
            <a:endParaRPr lang="fr-FR" dirty="0"/>
          </a:p>
        </p:txBody>
      </p:sp>
      <p:grpSp>
        <p:nvGrpSpPr>
          <p:cNvPr id="89" name="Groupe 88"/>
          <p:cNvGrpSpPr/>
          <p:nvPr/>
        </p:nvGrpSpPr>
        <p:grpSpPr>
          <a:xfrm>
            <a:off x="9782137" y="12650142"/>
            <a:ext cx="8215370" cy="2110386"/>
            <a:chOff x="638073" y="18436620"/>
            <a:chExt cx="8215370" cy="2110386"/>
          </a:xfrm>
        </p:grpSpPr>
        <p:sp>
          <p:nvSpPr>
            <p:cNvPr id="55" name="ZoneTexte 54"/>
            <p:cNvSpPr txBox="1"/>
            <p:nvPr/>
          </p:nvSpPr>
          <p:spPr>
            <a:xfrm>
              <a:off x="638073" y="18436620"/>
              <a:ext cx="5286412" cy="769441"/>
            </a:xfrm>
            <a:prstGeom prst="rect">
              <a:avLst/>
            </a:prstGeom>
            <a:noFill/>
          </p:spPr>
          <p:txBody>
            <a:bodyPr wrap="square" rtlCol="0">
              <a:spAutoFit/>
            </a:bodyPr>
            <a:lstStyle/>
            <a:p>
              <a:r>
                <a:rPr lang="fr-FR" sz="4400" b="1" dirty="0" smtClean="0">
                  <a:solidFill>
                    <a:srgbClr val="960000"/>
                  </a:solidFill>
                </a:rPr>
                <a:t>2</a:t>
              </a:r>
              <a:r>
                <a:rPr lang="fr-FR" sz="4400" b="1" dirty="0" smtClean="0">
                  <a:solidFill>
                    <a:srgbClr val="960000"/>
                  </a:solidFill>
                  <a:latin typeface="Times New Roman" pitchFamily="18" charset="0"/>
                  <a:cs typeface="Times New Roman" pitchFamily="18" charset="0"/>
                </a:rPr>
                <a:t>. </a:t>
              </a:r>
              <a:r>
                <a:rPr lang="fr-FR" sz="4400" b="1" dirty="0" err="1" smtClean="0">
                  <a:solidFill>
                    <a:srgbClr val="960000"/>
                  </a:solidFill>
                  <a:latin typeface="Times New Roman" pitchFamily="18" charset="0"/>
                  <a:cs typeface="Times New Roman" pitchFamily="18" charset="0"/>
                </a:rPr>
                <a:t>Oil</a:t>
              </a:r>
              <a:r>
                <a:rPr lang="fr-FR" sz="4400" b="1" dirty="0" smtClean="0">
                  <a:solidFill>
                    <a:srgbClr val="960000"/>
                  </a:solidFill>
                  <a:latin typeface="Times New Roman" pitchFamily="18" charset="0"/>
                  <a:cs typeface="Times New Roman" pitchFamily="18" charset="0"/>
                </a:rPr>
                <a:t> </a:t>
              </a:r>
              <a:r>
                <a:rPr lang="fr-FR" sz="4400" b="1" dirty="0" err="1" smtClean="0">
                  <a:solidFill>
                    <a:srgbClr val="960000"/>
                  </a:solidFill>
                  <a:latin typeface="Times New Roman" pitchFamily="18" charset="0"/>
                  <a:cs typeface="Times New Roman" pitchFamily="18" charset="0"/>
                </a:rPr>
                <a:t>yield</a:t>
              </a:r>
              <a:endParaRPr lang="fr-FR" sz="4400" b="1" dirty="0" smtClean="0">
                <a:solidFill>
                  <a:srgbClr val="960000"/>
                </a:solidFill>
                <a:latin typeface="Times New Roman" pitchFamily="18" charset="0"/>
                <a:cs typeface="Times New Roman" pitchFamily="18" charset="0"/>
              </a:endParaRPr>
            </a:p>
          </p:txBody>
        </p:sp>
        <p:grpSp>
          <p:nvGrpSpPr>
            <p:cNvPr id="76" name="Groupe 75"/>
            <p:cNvGrpSpPr/>
            <p:nvPr/>
          </p:nvGrpSpPr>
          <p:grpSpPr>
            <a:xfrm>
              <a:off x="709511" y="19377456"/>
              <a:ext cx="8143932" cy="1169550"/>
              <a:chOff x="9710699" y="14189024"/>
              <a:chExt cx="8143932" cy="1169550"/>
            </a:xfrm>
          </p:grpSpPr>
          <p:sp>
            <p:nvSpPr>
              <p:cNvPr id="59" name="ZoneTexte 58"/>
              <p:cNvSpPr txBox="1"/>
              <p:nvPr/>
            </p:nvSpPr>
            <p:spPr>
              <a:xfrm>
                <a:off x="9710699" y="14331900"/>
                <a:ext cx="2143140" cy="584775"/>
              </a:xfrm>
              <a:prstGeom prst="rect">
                <a:avLst/>
              </a:prstGeom>
              <a:noFill/>
            </p:spPr>
            <p:txBody>
              <a:bodyPr wrap="square" rtlCol="0">
                <a:spAutoFit/>
              </a:bodyPr>
              <a:lstStyle/>
              <a:p>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Yield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 </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0" name="ZoneTexte 59"/>
              <p:cNvSpPr txBox="1"/>
              <p:nvPr/>
            </p:nvSpPr>
            <p:spPr>
              <a:xfrm>
                <a:off x="12139591" y="14189024"/>
                <a:ext cx="4786346" cy="584775"/>
              </a:xfrm>
              <a:prstGeom prst="rect">
                <a:avLst/>
              </a:prstGeom>
              <a:noFill/>
            </p:spPr>
            <p:txBody>
              <a:bodyPr wrap="square" rtlCol="0">
                <a:spAutoFit/>
              </a:bodyPr>
              <a:lstStyle/>
              <a:p>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Mass of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extract</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(g) </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9" name="ZoneTexte 68"/>
              <p:cNvSpPr txBox="1"/>
              <p:nvPr/>
            </p:nvSpPr>
            <p:spPr>
              <a:xfrm>
                <a:off x="11496649" y="14773799"/>
                <a:ext cx="6357982" cy="584775"/>
              </a:xfrm>
              <a:prstGeom prst="rect">
                <a:avLst/>
              </a:prstGeom>
              <a:noFill/>
            </p:spPr>
            <p:txBody>
              <a:bodyPr wrap="square" rtlCol="0">
                <a:spAutoFit/>
              </a:bodyPr>
              <a:lstStyle/>
              <a:p>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Mass of initial plant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material</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(g)</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0" name="ZoneTexte 69"/>
              <p:cNvSpPr txBox="1"/>
              <p:nvPr/>
            </p:nvSpPr>
            <p:spPr>
              <a:xfrm>
                <a:off x="16640185" y="14325122"/>
                <a:ext cx="1143008" cy="584775"/>
              </a:xfrm>
              <a:prstGeom prst="rect">
                <a:avLst/>
              </a:prstGeom>
              <a:noFill/>
            </p:spPr>
            <p:txBody>
              <a:bodyPr wrap="square" rtlCol="0">
                <a:spAutoFit/>
              </a:bodyPr>
              <a:lstStyle/>
              <a:p>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*100</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75" name="Connecteur droit 74"/>
              <p:cNvCxnSpPr/>
              <p:nvPr/>
            </p:nvCxnSpPr>
            <p:spPr>
              <a:xfrm flipV="1">
                <a:off x="11568087" y="14760528"/>
                <a:ext cx="5143536" cy="13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82" name="ZoneTexte 81"/>
          <p:cNvSpPr txBox="1"/>
          <p:nvPr/>
        </p:nvSpPr>
        <p:spPr>
          <a:xfrm>
            <a:off x="9639261" y="15903536"/>
            <a:ext cx="9072626" cy="2862322"/>
          </a:xfrm>
          <a:prstGeom prst="rect">
            <a:avLst/>
          </a:prstGeom>
          <a:noFill/>
        </p:spPr>
        <p:txBody>
          <a:bodyPr wrap="square" rtlCol="0">
            <a:spAutoFit/>
          </a:bodyPr>
          <a:lstStyle/>
          <a:p>
            <a:pPr algn="just"/>
            <a:r>
              <a:rPr lang="en-GB" altLang="zh-CN" sz="3600" dirty="0" smtClean="0">
                <a:latin typeface="Times New Roman" pitchFamily="18" charset="0"/>
                <a:cs typeface="Times New Roman" pitchFamily="18" charset="0"/>
              </a:rPr>
              <a:t>Fatty acids analysis was achieved by gas chromatography using a </a:t>
            </a:r>
            <a:r>
              <a:rPr lang="en-US" altLang="zh-CN" sz="3600" dirty="0" smtClean="0">
                <a:latin typeface="Times New Roman" pitchFamily="18" charset="0"/>
                <a:cs typeface="Times New Roman" pitchFamily="18" charset="0"/>
              </a:rPr>
              <a:t> CP- Select CB 3800 </a:t>
            </a:r>
            <a:r>
              <a:rPr lang="en-GB" altLang="zh-CN" sz="3600" dirty="0" smtClean="0">
                <a:latin typeface="Times New Roman" pitchFamily="18" charset="0"/>
                <a:cs typeface="Times New Roman" pitchFamily="18" charset="0"/>
              </a:rPr>
              <a:t>chromatograph with a capillary column</a:t>
            </a:r>
            <a:r>
              <a:rPr lang="en-US" altLang="zh-CN" sz="3600" dirty="0" smtClean="0">
                <a:latin typeface="Times New Roman" pitchFamily="18" charset="0"/>
                <a:cs typeface="Times New Roman" pitchFamily="18" charset="0"/>
              </a:rPr>
              <a:t> (CP Select CB, 50m x 0.25mm, 0.25µm film thickness)</a:t>
            </a:r>
            <a:r>
              <a:rPr lang="en-GB" altLang="zh-CN" sz="3600" dirty="0" smtClean="0">
                <a:latin typeface="Times New Roman" pitchFamily="18" charset="0"/>
                <a:cs typeface="Times New Roman" pitchFamily="18" charset="0"/>
              </a:rPr>
              <a:t>.</a:t>
            </a:r>
            <a:endParaRPr lang="fr-FR" sz="3600" dirty="0" smtClean="0">
              <a:latin typeface="Times New Roman" pitchFamily="18" charset="0"/>
              <a:cs typeface="Times New Roman" pitchFamily="18" charset="0"/>
            </a:endParaRPr>
          </a:p>
        </p:txBody>
      </p:sp>
      <p:grpSp>
        <p:nvGrpSpPr>
          <p:cNvPr id="86" name="Groupe 85"/>
          <p:cNvGrpSpPr/>
          <p:nvPr/>
        </p:nvGrpSpPr>
        <p:grpSpPr>
          <a:xfrm>
            <a:off x="19926333" y="13809526"/>
            <a:ext cx="10353642" cy="3165580"/>
            <a:chOff x="19926333" y="12545950"/>
            <a:chExt cx="10353642" cy="3165580"/>
          </a:xfrm>
        </p:grpSpPr>
        <p:sp>
          <p:nvSpPr>
            <p:cNvPr id="57" name="ZoneTexte 56"/>
            <p:cNvSpPr txBox="1"/>
            <p:nvPr/>
          </p:nvSpPr>
          <p:spPr>
            <a:xfrm>
              <a:off x="19926333" y="12545950"/>
              <a:ext cx="10353642" cy="769441"/>
            </a:xfrm>
            <a:prstGeom prst="rect">
              <a:avLst/>
            </a:prstGeom>
            <a:noFill/>
          </p:spPr>
          <p:txBody>
            <a:bodyPr wrap="square" rtlCol="0">
              <a:spAutoFit/>
            </a:bodyPr>
            <a:lstStyle/>
            <a:p>
              <a:r>
                <a:rPr lang="fr-FR" sz="4400" b="1" dirty="0" smtClean="0">
                  <a:solidFill>
                    <a:srgbClr val="960000"/>
                  </a:solidFill>
                  <a:latin typeface="Times New Roman" pitchFamily="18" charset="0"/>
                  <a:cs typeface="Times New Roman" pitchFamily="18" charset="0"/>
                </a:rPr>
                <a:t>4. </a:t>
              </a:r>
              <a:r>
                <a:rPr lang="en-GB" altLang="zh-CN" sz="4400" b="1" dirty="0" smtClean="0">
                  <a:solidFill>
                    <a:srgbClr val="960000"/>
                  </a:solidFill>
                  <a:latin typeface="Times New Roman" pitchFamily="18" charset="0"/>
                  <a:cs typeface="Times New Roman" pitchFamily="18" charset="0"/>
                </a:rPr>
                <a:t>DPPH radical scavenging assay</a:t>
              </a:r>
              <a:endParaRPr lang="fr-FR" sz="4400" b="1" dirty="0" smtClean="0">
                <a:solidFill>
                  <a:srgbClr val="960000"/>
                </a:solidFill>
                <a:latin typeface="Times New Roman" pitchFamily="18" charset="0"/>
                <a:cs typeface="Times New Roman" pitchFamily="18" charset="0"/>
              </a:endParaRPr>
            </a:p>
          </p:txBody>
        </p:sp>
        <p:sp>
          <p:nvSpPr>
            <p:cNvPr id="85" name="ZoneTexte 84"/>
            <p:cNvSpPr txBox="1"/>
            <p:nvPr/>
          </p:nvSpPr>
          <p:spPr>
            <a:xfrm>
              <a:off x="19926333" y="13403206"/>
              <a:ext cx="8786874" cy="2308324"/>
            </a:xfrm>
            <a:prstGeom prst="rect">
              <a:avLst/>
            </a:prstGeom>
            <a:noFill/>
          </p:spPr>
          <p:txBody>
            <a:bodyPr wrap="square" rtlCol="0">
              <a:spAutoFit/>
            </a:bodyPr>
            <a:lstStyle/>
            <a:p>
              <a:pPr algn="just"/>
              <a:r>
                <a:rPr lang="en-GB" altLang="zh-CN" sz="3600" dirty="0" smtClean="0">
                  <a:latin typeface="Times New Roman" pitchFamily="18" charset="0"/>
                  <a:cs typeface="Times New Roman" pitchFamily="18" charset="0"/>
                </a:rPr>
                <a:t>DPPH </a:t>
              </a:r>
              <a:r>
                <a:rPr lang="en-GB" altLang="zh-CN" sz="3600" dirty="0" err="1" smtClean="0">
                  <a:latin typeface="Times New Roman" pitchFamily="18" charset="0"/>
                  <a:cs typeface="Times New Roman" pitchFamily="18" charset="0"/>
                </a:rPr>
                <a:t>methanolic</a:t>
              </a:r>
              <a:r>
                <a:rPr lang="en-GB" altLang="zh-CN" sz="3600" dirty="0" smtClean="0">
                  <a:latin typeface="Times New Roman" pitchFamily="18" charset="0"/>
                  <a:cs typeface="Times New Roman" pitchFamily="18" charset="0"/>
                </a:rPr>
                <a:t> solution</a:t>
              </a:r>
              <a:r>
                <a:rPr lang="fr-FR" altLang="zh-CN" sz="3600" dirty="0" smtClean="0">
                  <a:latin typeface="Times New Roman" pitchFamily="18" charset="0"/>
                  <a:cs typeface="Times New Roman" pitchFamily="18" charset="0"/>
                </a:rPr>
                <a:t> </a:t>
              </a:r>
              <a:r>
                <a:rPr lang="en-GB" altLang="zh-CN" sz="3600" dirty="0" smtClean="0">
                  <a:latin typeface="Times New Roman" pitchFamily="18" charset="0"/>
                  <a:cs typeface="Times New Roman" pitchFamily="18" charset="0"/>
                </a:rPr>
                <a:t>Radical-scavenging activity was determined according to </a:t>
              </a:r>
              <a:r>
                <a:rPr lang="en-GB" altLang="zh-CN" sz="3600" dirty="0" err="1" smtClean="0">
                  <a:latin typeface="Times New Roman" pitchFamily="18" charset="0"/>
                  <a:cs typeface="Times New Roman" pitchFamily="18" charset="0"/>
                </a:rPr>
                <a:t>Hanato</a:t>
              </a:r>
              <a:r>
                <a:rPr lang="en-GB" altLang="zh-CN" sz="3600" dirty="0" smtClean="0">
                  <a:latin typeface="Times New Roman" pitchFamily="18" charset="0"/>
                  <a:cs typeface="Times New Roman" pitchFamily="18" charset="0"/>
                </a:rPr>
                <a:t> et al. (1998). </a:t>
              </a:r>
            </a:p>
            <a:p>
              <a:endParaRPr lang="fr-FR" sz="3600" dirty="0"/>
            </a:p>
          </p:txBody>
        </p:sp>
      </p:grpSp>
      <p:sp>
        <p:nvSpPr>
          <p:cNvPr id="90" name="ZoneTexte 89"/>
          <p:cNvSpPr txBox="1"/>
          <p:nvPr/>
        </p:nvSpPr>
        <p:spPr>
          <a:xfrm>
            <a:off x="9710699" y="11607090"/>
            <a:ext cx="15502046" cy="1938992"/>
          </a:xfrm>
          <a:prstGeom prst="rect">
            <a:avLst/>
          </a:prstGeom>
          <a:noFill/>
        </p:spPr>
        <p:txBody>
          <a:bodyPr wrap="square" rtlCol="0">
            <a:spAutoFit/>
          </a:bodyPr>
          <a:lstStyle/>
          <a:p>
            <a:r>
              <a:rPr lang="en-GB" sz="6000" b="1" dirty="0" smtClean="0">
                <a:latin typeface="Times New Roman" pitchFamily="18" charset="0"/>
                <a:cs typeface="Times New Roman" pitchFamily="18" charset="0"/>
              </a:rPr>
              <a:t>Materials and methods</a:t>
            </a:r>
          </a:p>
          <a:p>
            <a:endParaRPr lang="fr-FR" sz="6000" dirty="0">
              <a:latin typeface="Times New Roman" pitchFamily="18" charset="0"/>
              <a:cs typeface="Times New Roman" pitchFamily="18" charset="0"/>
            </a:endParaRPr>
          </a:p>
        </p:txBody>
      </p:sp>
      <p:sp>
        <p:nvSpPr>
          <p:cNvPr id="91" name="ZoneTexte 90"/>
          <p:cNvSpPr txBox="1"/>
          <p:nvPr/>
        </p:nvSpPr>
        <p:spPr>
          <a:xfrm>
            <a:off x="12782533" y="18978475"/>
            <a:ext cx="7929618" cy="1354217"/>
          </a:xfrm>
          <a:prstGeom prst="rect">
            <a:avLst/>
          </a:prstGeom>
          <a:noFill/>
        </p:spPr>
        <p:txBody>
          <a:bodyPr wrap="square" rtlCol="0">
            <a:spAutoFit/>
          </a:bodyPr>
          <a:lstStyle/>
          <a:p>
            <a:r>
              <a:rPr lang="fr-FR" sz="6000" b="1" dirty="0" err="1" smtClean="0">
                <a:latin typeface="Times New Roman" pitchFamily="18" charset="0"/>
                <a:cs typeface="Times New Roman" pitchFamily="18" charset="0"/>
              </a:rPr>
              <a:t>Results</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
        <p:nvSpPr>
          <p:cNvPr id="92" name="ZoneTexte 91"/>
          <p:cNvSpPr txBox="1"/>
          <p:nvPr/>
        </p:nvSpPr>
        <p:spPr>
          <a:xfrm>
            <a:off x="12496781" y="39269126"/>
            <a:ext cx="7429552" cy="923330"/>
          </a:xfrm>
          <a:prstGeom prst="rect">
            <a:avLst/>
          </a:prstGeom>
          <a:noFill/>
        </p:spPr>
        <p:txBody>
          <a:bodyPr wrap="square" rtlCol="0">
            <a:spAutoFit/>
          </a:bodyPr>
          <a:lstStyle/>
          <a:p>
            <a:r>
              <a:rPr lang="fr-FR" sz="5400" b="1" dirty="0" smtClean="0">
                <a:latin typeface="Times New Roman" pitchFamily="18" charset="0"/>
                <a:cs typeface="Times New Roman" pitchFamily="18" charset="0"/>
              </a:rPr>
              <a:t>Conclusion</a:t>
            </a:r>
            <a:endParaRPr lang="fr-FR" sz="5400" b="1" dirty="0">
              <a:latin typeface="Times New Roman" pitchFamily="18" charset="0"/>
              <a:cs typeface="Times New Roman" pitchFamily="18" charset="0"/>
            </a:endParaRPr>
          </a:p>
        </p:txBody>
      </p:sp>
      <p:grpSp>
        <p:nvGrpSpPr>
          <p:cNvPr id="41" name="Groupe 40"/>
          <p:cNvGrpSpPr/>
          <p:nvPr/>
        </p:nvGrpSpPr>
        <p:grpSpPr>
          <a:xfrm>
            <a:off x="1709643" y="20618444"/>
            <a:ext cx="10930014" cy="6429420"/>
            <a:chOff x="1709643" y="21904328"/>
            <a:chExt cx="10930014" cy="6429420"/>
          </a:xfrm>
        </p:grpSpPr>
        <p:sp>
          <p:nvSpPr>
            <p:cNvPr id="101" name="Rectangle 100"/>
            <p:cNvSpPr/>
            <p:nvPr/>
          </p:nvSpPr>
          <p:spPr>
            <a:xfrm>
              <a:off x="1709643" y="21904328"/>
              <a:ext cx="10930014" cy="642942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6" name="Groupe 35"/>
            <p:cNvGrpSpPr/>
            <p:nvPr/>
          </p:nvGrpSpPr>
          <p:grpSpPr>
            <a:xfrm>
              <a:off x="1852520" y="22118641"/>
              <a:ext cx="10501386" cy="5929355"/>
              <a:chOff x="500062" y="704612"/>
              <a:chExt cx="8143875" cy="4581775"/>
            </a:xfrm>
          </p:grpSpPr>
          <p:graphicFrame>
            <p:nvGraphicFramePr>
              <p:cNvPr id="38" name="Graphique 37"/>
              <p:cNvGraphicFramePr/>
              <p:nvPr/>
            </p:nvGraphicFramePr>
            <p:xfrm>
              <a:off x="500062" y="704612"/>
              <a:ext cx="8143875" cy="4581775"/>
            </p:xfrm>
            <a:graphic>
              <a:graphicData uri="http://schemas.openxmlformats.org/drawingml/2006/chart">
                <c:chart xmlns:c="http://schemas.openxmlformats.org/drawingml/2006/chart" xmlns:r="http://schemas.openxmlformats.org/officeDocument/2006/relationships" r:id="rId5"/>
              </a:graphicData>
            </a:graphic>
          </p:graphicFrame>
          <p:sp>
            <p:nvSpPr>
              <p:cNvPr id="39" name="ZoneTexte 38"/>
              <p:cNvSpPr txBox="1"/>
              <p:nvPr/>
            </p:nvSpPr>
            <p:spPr>
              <a:xfrm>
                <a:off x="3500430" y="714356"/>
                <a:ext cx="2286016" cy="461665"/>
              </a:xfrm>
              <a:prstGeom prst="rect">
                <a:avLst/>
              </a:prstGeom>
              <a:noFill/>
            </p:spPr>
            <p:txBody>
              <a:bodyPr wrap="square" rtlCol="0">
                <a:spAutoFit/>
              </a:bodyPr>
              <a:lstStyle/>
              <a:p>
                <a:pPr algn="ctr">
                  <a:defRPr sz="2400" b="1" i="0" u="none" strike="noStrike" kern="1200" baseline="0">
                    <a:solidFill>
                      <a:prstClr val="black"/>
                    </a:solidFill>
                    <a:latin typeface="Times New Roman" pitchFamily="18" charset="0"/>
                    <a:ea typeface="+mn-ea"/>
                    <a:cs typeface="Times New Roman" pitchFamily="18" charset="0"/>
                  </a:defRPr>
                </a:pPr>
                <a:r>
                  <a:rPr lang="fr-FR" sz="2400" b="1" dirty="0" err="1">
                    <a:solidFill>
                      <a:prstClr val="black"/>
                    </a:solidFill>
                    <a:latin typeface="Times New Roman" pitchFamily="18" charset="0"/>
                    <a:cs typeface="Times New Roman" pitchFamily="18" charset="0"/>
                  </a:rPr>
                  <a:t>Oil</a:t>
                </a:r>
                <a:r>
                  <a:rPr lang="fr-FR" sz="2400" b="1" dirty="0">
                    <a:solidFill>
                      <a:prstClr val="black"/>
                    </a:solidFill>
                    <a:latin typeface="Times New Roman" pitchFamily="18" charset="0"/>
                    <a:cs typeface="Times New Roman" pitchFamily="18" charset="0"/>
                  </a:rPr>
                  <a:t> </a:t>
                </a:r>
                <a:r>
                  <a:rPr lang="fr-FR" sz="2400" b="1" dirty="0" err="1" smtClean="0">
                    <a:solidFill>
                      <a:prstClr val="black"/>
                    </a:solidFill>
                    <a:latin typeface="Times New Roman" pitchFamily="18" charset="0"/>
                    <a:cs typeface="Times New Roman" pitchFamily="18" charset="0"/>
                  </a:rPr>
                  <a:t>yield</a:t>
                </a:r>
                <a:r>
                  <a:rPr lang="fr-FR" sz="2400" b="1" dirty="0" smtClean="0">
                    <a:solidFill>
                      <a:prstClr val="black"/>
                    </a:solidFill>
                    <a:latin typeface="Times New Roman" pitchFamily="18" charset="0"/>
                    <a:cs typeface="Times New Roman" pitchFamily="18" charset="0"/>
                  </a:rPr>
                  <a:t> (%)</a:t>
                </a:r>
                <a:endParaRPr lang="fr-FR" sz="2400" b="1" dirty="0">
                  <a:solidFill>
                    <a:prstClr val="black"/>
                  </a:solidFill>
                  <a:latin typeface="Times New Roman" pitchFamily="18" charset="0"/>
                  <a:cs typeface="Times New Roman" pitchFamily="18" charset="0"/>
                </a:endParaRPr>
              </a:p>
            </p:txBody>
          </p:sp>
        </p:grpSp>
      </p:grpSp>
      <p:grpSp>
        <p:nvGrpSpPr>
          <p:cNvPr id="49" name="Groupe 48"/>
          <p:cNvGrpSpPr/>
          <p:nvPr/>
        </p:nvGrpSpPr>
        <p:grpSpPr>
          <a:xfrm>
            <a:off x="14782797" y="20689882"/>
            <a:ext cx="13144592" cy="7215238"/>
            <a:chOff x="14425607" y="20904196"/>
            <a:chExt cx="14287600" cy="7572428"/>
          </a:xfrm>
        </p:grpSpPr>
        <p:grpSp>
          <p:nvGrpSpPr>
            <p:cNvPr id="47" name="Groupe 46"/>
            <p:cNvGrpSpPr/>
            <p:nvPr/>
          </p:nvGrpSpPr>
          <p:grpSpPr>
            <a:xfrm>
              <a:off x="14639921" y="21067936"/>
              <a:ext cx="12358774" cy="6980060"/>
              <a:chOff x="14639921" y="21067936"/>
              <a:chExt cx="12358774" cy="6908622"/>
            </a:xfrm>
          </p:grpSpPr>
          <p:pic>
            <p:nvPicPr>
              <p:cNvPr id="43" name="Image 42" descr="Mac HD:Users:pauline:Desktop:Capture d’écran 2017-08-13 à 22.10.50.jpg"/>
              <p:cNvPicPr/>
              <p:nvPr/>
            </p:nvPicPr>
            <p:blipFill>
              <a:blip r:embed="rId6">
                <a:extLst>
                  <a:ext uri="{28A0092B-C50C-407E-A947-70E740481C1C}">
                    <a14:useLocalDpi xmlns:a14="http://schemas.microsoft.com/office/drawing/2010/main" val="0"/>
                  </a:ext>
                </a:extLst>
              </a:blip>
              <a:srcRect/>
              <a:stretch>
                <a:fillRect/>
              </a:stretch>
            </p:blipFill>
            <p:spPr bwMode="auto">
              <a:xfrm>
                <a:off x="14740356" y="21067936"/>
                <a:ext cx="12258339" cy="2527664"/>
              </a:xfrm>
              <a:prstGeom prst="rect">
                <a:avLst/>
              </a:prstGeom>
              <a:noFill/>
              <a:ln>
                <a:noFill/>
              </a:ln>
            </p:spPr>
          </p:pic>
          <p:pic>
            <p:nvPicPr>
              <p:cNvPr id="44" name="Image 43" descr="Mac HD:Users:pauline:Desktop:Capture d’écran 2017-08-13 à 22.01.36.jpg"/>
              <p:cNvPicPr/>
              <p:nvPr/>
            </p:nvPicPr>
            <p:blipFill rotWithShape="1">
              <a:blip r:embed="rId7">
                <a:extLst>
                  <a:ext uri="{28A0092B-C50C-407E-A947-70E740481C1C}">
                    <a14:useLocalDpi xmlns:a14="http://schemas.microsoft.com/office/drawing/2010/main" val="0"/>
                  </a:ext>
                </a:extLst>
              </a:blip>
              <a:srcRect t="1471" b="1"/>
              <a:stretch/>
            </p:blipFill>
            <p:spPr bwMode="auto">
              <a:xfrm>
                <a:off x="14639921" y="23373628"/>
                <a:ext cx="12329777" cy="2502603"/>
              </a:xfrm>
              <a:prstGeom prst="rect">
                <a:avLst/>
              </a:prstGeom>
              <a:noFill/>
              <a:ln>
                <a:noFill/>
              </a:ln>
              <a:extLst>
                <a:ext uri="{53640926-AAD7-44D8-BBD7-CCE9431645EC}">
                  <a14:shadowObscured xmlns:a14="http://schemas.microsoft.com/office/drawing/2010/main"/>
                </a:ext>
              </a:extLst>
            </p:spPr>
          </p:pic>
          <p:pic>
            <p:nvPicPr>
              <p:cNvPr id="45" name="Image 44" descr="Mac HD:Users:pauline:Desktop:Capture d’écran 2017-08-13 à 22.08.24.jpg"/>
              <p:cNvPicPr/>
              <p:nvPr/>
            </p:nvPicPr>
            <p:blipFill>
              <a:blip r:embed="rId8">
                <a:extLst>
                  <a:ext uri="{28A0092B-C50C-407E-A947-70E740481C1C}">
                    <a14:useLocalDpi xmlns:a14="http://schemas.microsoft.com/office/drawing/2010/main" val="0"/>
                  </a:ext>
                </a:extLst>
              </a:blip>
              <a:srcRect/>
              <a:stretch>
                <a:fillRect/>
              </a:stretch>
            </p:blipFill>
            <p:spPr bwMode="auto">
              <a:xfrm>
                <a:off x="14711359" y="25785006"/>
                <a:ext cx="12073022" cy="2191552"/>
              </a:xfrm>
              <a:prstGeom prst="rect">
                <a:avLst/>
              </a:prstGeom>
              <a:noFill/>
              <a:ln>
                <a:noFill/>
              </a:ln>
            </p:spPr>
          </p:pic>
        </p:grpSp>
        <p:sp>
          <p:nvSpPr>
            <p:cNvPr id="48" name="Rectangle 47"/>
            <p:cNvSpPr/>
            <p:nvPr/>
          </p:nvSpPr>
          <p:spPr>
            <a:xfrm>
              <a:off x="14425607" y="20904196"/>
              <a:ext cx="14287600" cy="75724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aphicFrame>
        <p:nvGraphicFramePr>
          <p:cNvPr id="50" name="Tableau 49"/>
          <p:cNvGraphicFramePr>
            <a:graphicFrameLocks noGrp="1"/>
          </p:cNvGraphicFramePr>
          <p:nvPr/>
        </p:nvGraphicFramePr>
        <p:xfrm>
          <a:off x="2352585" y="31350766"/>
          <a:ext cx="10358511" cy="6769988"/>
        </p:xfrm>
        <a:graphic>
          <a:graphicData uri="http://schemas.openxmlformats.org/drawingml/2006/table">
            <a:tbl>
              <a:tblPr>
                <a:tableStyleId>{8799B23B-EC83-4686-B30A-512413B5E67A}</a:tableStyleId>
              </a:tblPr>
              <a:tblGrid>
                <a:gridCol w="2198195"/>
                <a:gridCol w="2198195"/>
                <a:gridCol w="3247476"/>
                <a:gridCol w="2714645"/>
              </a:tblGrid>
              <a:tr h="1259532">
                <a:tc>
                  <a:txBody>
                    <a:bodyPr/>
                    <a:lstStyle/>
                    <a:p>
                      <a:pPr algn="ctr" fontAlgn="b"/>
                      <a:r>
                        <a:rPr lang="fr-FR" sz="3200" b="1" i="0" u="none" strike="noStrike" dirty="0" smtClean="0">
                          <a:solidFill>
                            <a:srgbClr val="000000"/>
                          </a:solidFill>
                          <a:latin typeface="Times New Roman" pitchFamily="18" charset="0"/>
                          <a:cs typeface="Times New Roman" pitchFamily="18" charset="0"/>
                        </a:rPr>
                        <a:t>%</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b="1" u="none" strike="noStrike" dirty="0" smtClean="0">
                          <a:latin typeface="Times New Roman" pitchFamily="18" charset="0"/>
                          <a:cs typeface="Times New Roman" pitchFamily="18" charset="0"/>
                        </a:rPr>
                        <a:t>n-Hexane</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b="1" u="none" strike="noStrike" dirty="0" err="1">
                          <a:latin typeface="Times New Roman" pitchFamily="18" charset="0"/>
                          <a:cs typeface="Times New Roman" pitchFamily="18" charset="0"/>
                        </a:rPr>
                        <a:t>Folch</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b="1" u="none" strike="noStrike" dirty="0" smtClean="0">
                          <a:latin typeface="Times New Roman" pitchFamily="18" charset="0"/>
                          <a:cs typeface="Times New Roman" pitchFamily="18" charset="0"/>
                        </a:rPr>
                        <a:t>Green </a:t>
                      </a:r>
                      <a:r>
                        <a:rPr lang="fr-FR" sz="3200" b="1" u="none" strike="noStrike" dirty="0" err="1">
                          <a:latin typeface="Times New Roman" pitchFamily="18" charset="0"/>
                          <a:cs typeface="Times New Roman" pitchFamily="18" charset="0"/>
                        </a:rPr>
                        <a:t>solvent</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14:00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0,11</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0,11</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a:latin typeface="Times New Roman" pitchFamily="18" charset="0"/>
                          <a:cs typeface="Times New Roman" pitchFamily="18" charset="0"/>
                        </a:rPr>
                        <a:t>0</a:t>
                      </a:r>
                      <a:endParaRPr lang="fr-FR" sz="3200" b="1" i="0" u="none" strike="noStrike">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16:00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4,31</a:t>
                      </a:r>
                      <a:endParaRPr lang="fr-FR" sz="3200" b="1" i="0" u="none" strike="noStrike" dirty="0">
                        <a:solidFill>
                          <a:srgbClr val="FF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4,77</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4,12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16:01</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0,50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0,60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0,72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18:00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0,95</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1,11</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0,65</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18:01</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70,22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69,66</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70,42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18:02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23,25</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22,98</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23,36</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18:03</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0,54</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0,55</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0,54</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r h="688807">
                <a:tc>
                  <a:txBody>
                    <a:bodyPr/>
                    <a:lstStyle/>
                    <a:p>
                      <a:pPr algn="ctr" fontAlgn="b"/>
                      <a:r>
                        <a:rPr lang="fr-FR" sz="3200" b="1" u="none" strike="noStrike" dirty="0">
                          <a:latin typeface="Times New Roman" pitchFamily="18" charset="0"/>
                          <a:cs typeface="Times New Roman" pitchFamily="18" charset="0"/>
                        </a:rPr>
                        <a:t>20:00</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0,12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0,12</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c>
                  <a:txBody>
                    <a:bodyPr/>
                    <a:lstStyle/>
                    <a:p>
                      <a:pPr algn="ctr" fontAlgn="b"/>
                      <a:r>
                        <a:rPr lang="fr-FR" sz="3200" u="none" strike="noStrike" dirty="0" smtClean="0">
                          <a:latin typeface="Times New Roman" pitchFamily="18" charset="0"/>
                          <a:cs typeface="Times New Roman" pitchFamily="18" charset="0"/>
                        </a:rPr>
                        <a:t>0,16</a:t>
                      </a:r>
                      <a:endParaRPr lang="fr-FR" sz="3200" b="1" i="0" u="none" strike="noStrike" dirty="0">
                        <a:solidFill>
                          <a:srgbClr val="000000"/>
                        </a:solidFill>
                        <a:latin typeface="Times New Roman" pitchFamily="18" charset="0"/>
                        <a:cs typeface="Times New Roman" pitchFamily="18" charset="0"/>
                      </a:endParaRPr>
                    </a:p>
                  </a:txBody>
                  <a:tcPr marL="0" marR="0" marT="0" marB="0" anchor="b"/>
                </a:tc>
              </a:tr>
            </a:tbl>
          </a:graphicData>
        </a:graphic>
      </p:graphicFrame>
      <p:sp>
        <p:nvSpPr>
          <p:cNvPr id="51" name="ZoneTexte 50"/>
          <p:cNvSpPr txBox="1"/>
          <p:nvPr/>
        </p:nvSpPr>
        <p:spPr>
          <a:xfrm>
            <a:off x="14282731" y="27905120"/>
            <a:ext cx="14287600" cy="1569660"/>
          </a:xfrm>
          <a:prstGeom prst="rect">
            <a:avLst/>
          </a:prstGeom>
          <a:noFill/>
        </p:spPr>
        <p:txBody>
          <a:bodyPr wrap="square" rtlCol="0">
            <a:spAutoFit/>
          </a:bodyPr>
          <a:lstStyle/>
          <a:p>
            <a:pPr algn="ctr"/>
            <a:r>
              <a:rPr lang="fr-FR" sz="3200" b="1" dirty="0" smtClean="0">
                <a:solidFill>
                  <a:schemeClr val="accent3">
                    <a:lumMod val="50000"/>
                  </a:schemeClr>
                </a:solidFill>
                <a:latin typeface="Times New Roman" pitchFamily="18" charset="0"/>
                <a:cs typeface="Times New Roman" pitchFamily="18" charset="0"/>
              </a:rPr>
              <a:t>Fig.2</a:t>
            </a:r>
            <a:r>
              <a:rPr lang="fr-FR" sz="3200" dirty="0" smtClean="0">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Fatty</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acid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profiles of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fennel</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seed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oils</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as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extracted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by (a) n-hexane (b)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Folch</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method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and (d) green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solvent</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(1) C14:0, (2) C16:0, (3) C16:1, (4) C18:0, (5) C18:1, (6) C18:2, (7) C18:3 et (8) C20:0.</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2" name="ZoneTexte 51"/>
          <p:cNvSpPr txBox="1"/>
          <p:nvPr/>
        </p:nvSpPr>
        <p:spPr>
          <a:xfrm>
            <a:off x="1709643" y="27833682"/>
            <a:ext cx="9429816" cy="1354217"/>
          </a:xfrm>
          <a:prstGeom prst="rect">
            <a:avLst/>
          </a:prstGeom>
          <a:noFill/>
        </p:spPr>
        <p:txBody>
          <a:bodyPr wrap="square" rtlCol="0">
            <a:spAutoFit/>
          </a:bodyPr>
          <a:lstStyle/>
          <a:p>
            <a:endParaRPr lang="fr-FR" dirty="0"/>
          </a:p>
        </p:txBody>
      </p:sp>
      <p:sp>
        <p:nvSpPr>
          <p:cNvPr id="53" name="ZoneTexte 52"/>
          <p:cNvSpPr txBox="1"/>
          <p:nvPr/>
        </p:nvSpPr>
        <p:spPr>
          <a:xfrm>
            <a:off x="1852519" y="27047864"/>
            <a:ext cx="11072890" cy="584775"/>
          </a:xfrm>
          <a:prstGeom prst="rect">
            <a:avLst/>
          </a:prstGeom>
          <a:noFill/>
        </p:spPr>
        <p:txBody>
          <a:bodyPr wrap="square" rtlCol="0">
            <a:spAutoFit/>
          </a:bodyPr>
          <a:lstStyle/>
          <a:p>
            <a:r>
              <a:rPr lang="fr-FR" sz="3200" b="1" dirty="0" err="1" smtClean="0">
                <a:solidFill>
                  <a:schemeClr val="accent3">
                    <a:lumMod val="50000"/>
                  </a:schemeClr>
                </a:solidFill>
                <a:latin typeface="Times New Roman" pitchFamily="18" charset="0"/>
                <a:cs typeface="Times New Roman" pitchFamily="18" charset="0"/>
              </a:rPr>
              <a:t>Fig</a:t>
            </a:r>
            <a:r>
              <a:rPr lang="fr-FR" sz="3200" b="1" dirty="0" smtClean="0">
                <a:solidFill>
                  <a:schemeClr val="accent3">
                    <a:lumMod val="50000"/>
                  </a:schemeClr>
                </a:solidFill>
                <a:latin typeface="Times New Roman" pitchFamily="18" charset="0"/>
                <a:cs typeface="Times New Roman" pitchFamily="18" charset="0"/>
              </a:rPr>
              <a:t> 1</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Oil</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extraction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yields</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from</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the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different</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extraction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methods</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p>
        </p:txBody>
      </p:sp>
      <p:sp>
        <p:nvSpPr>
          <p:cNvPr id="58" name="ZoneTexte 57"/>
          <p:cNvSpPr txBox="1"/>
          <p:nvPr/>
        </p:nvSpPr>
        <p:spPr>
          <a:xfrm>
            <a:off x="1923957" y="30256926"/>
            <a:ext cx="11215766" cy="1077218"/>
          </a:xfrm>
          <a:prstGeom prst="rect">
            <a:avLst/>
          </a:prstGeom>
          <a:noFill/>
        </p:spPr>
        <p:txBody>
          <a:bodyPr wrap="square" rtlCol="0">
            <a:spAutoFit/>
          </a:bodyPr>
          <a:lstStyle/>
          <a:p>
            <a:pPr algn="ctr"/>
            <a:r>
              <a:rPr lang="fr-FR" sz="3200" b="1" dirty="0" smtClean="0">
                <a:solidFill>
                  <a:schemeClr val="accent3">
                    <a:lumMod val="50000"/>
                  </a:schemeClr>
                </a:solidFill>
                <a:latin typeface="Times New Roman" pitchFamily="18" charset="0"/>
                <a:cs typeface="Times New Roman" pitchFamily="18" charset="0"/>
              </a:rPr>
              <a:t>Table 1.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Fatty</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acid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composition  (%) of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fennel</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seed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oils</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as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affected</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by extraction  </a:t>
            </a:r>
            <a:r>
              <a:rPr lang="fr-FR" sz="3200" dirty="0" err="1" smtClean="0">
                <a:effectLst>
                  <a:outerShdw blurRad="38100" dist="38100" dir="2700000" algn="tl">
                    <a:srgbClr val="000000">
                      <a:alpha val="43137"/>
                    </a:srgbClr>
                  </a:outerShdw>
                </a:effectLst>
                <a:latin typeface="Times New Roman" pitchFamily="18" charset="0"/>
                <a:cs typeface="Times New Roman" pitchFamily="18" charset="0"/>
              </a:rPr>
              <a:t>methods</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p>
        </p:txBody>
      </p:sp>
      <p:grpSp>
        <p:nvGrpSpPr>
          <p:cNvPr id="66" name="Groupe 65"/>
          <p:cNvGrpSpPr/>
          <p:nvPr/>
        </p:nvGrpSpPr>
        <p:grpSpPr>
          <a:xfrm>
            <a:off x="15354301" y="30334012"/>
            <a:ext cx="13001716" cy="7358114"/>
            <a:chOff x="14568483" y="30048260"/>
            <a:chExt cx="13001716" cy="7358114"/>
          </a:xfrm>
        </p:grpSpPr>
        <p:grpSp>
          <p:nvGrpSpPr>
            <p:cNvPr id="61" name="Groupe 60"/>
            <p:cNvGrpSpPr/>
            <p:nvPr/>
          </p:nvGrpSpPr>
          <p:grpSpPr>
            <a:xfrm>
              <a:off x="14568483" y="30405450"/>
              <a:ext cx="13001716" cy="6572296"/>
              <a:chOff x="1285852" y="428604"/>
              <a:chExt cx="7496190" cy="5000660"/>
            </a:xfrm>
          </p:grpSpPr>
          <p:graphicFrame>
            <p:nvGraphicFramePr>
              <p:cNvPr id="62" name="Graphique 61"/>
              <p:cNvGraphicFramePr/>
              <p:nvPr/>
            </p:nvGraphicFramePr>
            <p:xfrm>
              <a:off x="1285852" y="428604"/>
              <a:ext cx="7496190" cy="5000660"/>
            </p:xfrm>
            <a:graphic>
              <a:graphicData uri="http://schemas.openxmlformats.org/drawingml/2006/chart">
                <c:chart xmlns:c="http://schemas.openxmlformats.org/drawingml/2006/chart" xmlns:r="http://schemas.openxmlformats.org/officeDocument/2006/relationships" r:id="rId9"/>
              </a:graphicData>
            </a:graphic>
          </p:graphicFrame>
          <p:sp>
            <p:nvSpPr>
              <p:cNvPr id="63" name="ZoneTexte 62"/>
              <p:cNvSpPr txBox="1"/>
              <p:nvPr/>
            </p:nvSpPr>
            <p:spPr>
              <a:xfrm>
                <a:off x="4071934" y="843819"/>
                <a:ext cx="1857388" cy="400110"/>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IC 50 (µg/ml</a:t>
                </a: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grpSp>
        <p:sp>
          <p:nvSpPr>
            <p:cNvPr id="64" name="Rectangle 63"/>
            <p:cNvSpPr/>
            <p:nvPr/>
          </p:nvSpPr>
          <p:spPr>
            <a:xfrm>
              <a:off x="14568483" y="30048260"/>
              <a:ext cx="11787270" cy="735811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5" name="ZoneTexte 64"/>
          <p:cNvSpPr txBox="1"/>
          <p:nvPr/>
        </p:nvSpPr>
        <p:spPr>
          <a:xfrm>
            <a:off x="15425739" y="37686478"/>
            <a:ext cx="12073022" cy="1077218"/>
          </a:xfrm>
          <a:prstGeom prst="rect">
            <a:avLst/>
          </a:prstGeom>
          <a:noFill/>
        </p:spPr>
        <p:txBody>
          <a:bodyPr wrap="square" rtlCol="0">
            <a:spAutoFit/>
          </a:bodyPr>
          <a:lstStyle/>
          <a:p>
            <a:pPr algn="ctr"/>
            <a:r>
              <a:rPr lang="fr-FR" sz="3200" b="1" dirty="0" err="1" smtClean="0">
                <a:solidFill>
                  <a:schemeClr val="accent3">
                    <a:lumMod val="50000"/>
                  </a:schemeClr>
                </a:solidFill>
                <a:latin typeface="Times New Roman" pitchFamily="18" charset="0"/>
                <a:cs typeface="Times New Roman" pitchFamily="18" charset="0"/>
              </a:rPr>
              <a:t>Fig</a:t>
            </a:r>
            <a:r>
              <a:rPr lang="fr-FR" sz="3200" b="1" dirty="0" smtClean="0">
                <a:solidFill>
                  <a:schemeClr val="accent3">
                    <a:lumMod val="50000"/>
                  </a:schemeClr>
                </a:solidFill>
                <a:latin typeface="Times New Roman" pitchFamily="18" charset="0"/>
                <a:cs typeface="Times New Roman" pitchFamily="18" charset="0"/>
              </a:rPr>
              <a:t> 3</a:t>
            </a:r>
            <a:r>
              <a:rPr lang="fr-FR" sz="320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200" smtClean="0">
                <a:effectLst>
                  <a:outerShdw blurRad="38100" dist="38100" dir="2700000" algn="tl">
                    <a:srgbClr val="000000">
                      <a:alpha val="43137"/>
                    </a:srgbClr>
                  </a:outerShdw>
                </a:effectLst>
                <a:latin typeface="Times New Roman" pitchFamily="18" charset="0"/>
                <a:cs typeface="Times New Roman" pitchFamily="18" charset="0"/>
              </a:rPr>
              <a:t>Antiradical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activity (test DPPH)  of the different fennel  seed extracts expressed  by </a:t>
            </a: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IC50 (g/ml).</a:t>
            </a:r>
          </a:p>
        </p:txBody>
      </p:sp>
      <p:sp>
        <p:nvSpPr>
          <p:cNvPr id="67" name="ZoneTexte 66"/>
          <p:cNvSpPr txBox="1"/>
          <p:nvPr/>
        </p:nvSpPr>
        <p:spPr>
          <a:xfrm>
            <a:off x="8139063" y="4616332"/>
            <a:ext cx="11715832" cy="2277547"/>
          </a:xfrm>
          <a:prstGeom prst="rect">
            <a:avLst/>
          </a:prstGeom>
          <a:noFill/>
        </p:spPr>
        <p:txBody>
          <a:bodyPr wrap="square" rtlCol="0">
            <a:spAutoFit/>
          </a:bodyPr>
          <a:lstStyle/>
          <a:p>
            <a:r>
              <a:rPr lang="en-GB" sz="6000" b="1" dirty="0" smtClean="0">
                <a:latin typeface="Times New Roman" pitchFamily="18" charset="0"/>
                <a:cs typeface="Times New Roman" pitchFamily="18" charset="0"/>
              </a:rPr>
              <a:t>Context and objectives</a:t>
            </a:r>
          </a:p>
          <a:p>
            <a:endParaRPr lang="fr-FR" dirty="0"/>
          </a:p>
        </p:txBody>
      </p:sp>
      <p:sp>
        <p:nvSpPr>
          <p:cNvPr id="68" name="ZoneTexte 67"/>
          <p:cNvSpPr txBox="1"/>
          <p:nvPr/>
        </p:nvSpPr>
        <p:spPr>
          <a:xfrm>
            <a:off x="923825" y="5645261"/>
            <a:ext cx="23360226" cy="5632311"/>
          </a:xfrm>
          <a:prstGeom prst="rect">
            <a:avLst/>
          </a:prstGeom>
          <a:noFill/>
        </p:spPr>
        <p:txBody>
          <a:bodyPr wrap="square" rtlCol="0">
            <a:spAutoFit/>
          </a:bodyPr>
          <a:lstStyle/>
          <a:p>
            <a:pPr algn="just"/>
            <a:r>
              <a:rPr lang="en-US" sz="3600" dirty="0" smtClean="0">
                <a:latin typeface="Times New Roman" pitchFamily="18" charset="0"/>
                <a:cs typeface="Times New Roman" pitchFamily="18" charset="0"/>
              </a:rPr>
              <a:t>Fennel (</a:t>
            </a:r>
            <a:r>
              <a:rPr lang="en-US" sz="3600" i="1" dirty="0" err="1" smtClean="0">
                <a:latin typeface="Times New Roman" pitchFamily="18" charset="0"/>
                <a:cs typeface="Times New Roman" pitchFamily="18" charset="0"/>
              </a:rPr>
              <a:t>Foeniculum</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vulgare</a:t>
            </a:r>
            <a:r>
              <a:rPr lang="en-US" sz="3600" dirty="0" smtClean="0">
                <a:latin typeface="Times New Roman" pitchFamily="18" charset="0"/>
                <a:cs typeface="Times New Roman" pitchFamily="18" charset="0"/>
              </a:rPr>
              <a:t> Mill.) is a commercially important </a:t>
            </a:r>
            <a:r>
              <a:rPr lang="en-US" sz="3600" dirty="0" err="1" smtClean="0">
                <a:latin typeface="Times New Roman" pitchFamily="18" charset="0"/>
                <a:cs typeface="Times New Roman" pitchFamily="18" charset="0"/>
              </a:rPr>
              <a:t>Apiaceae</a:t>
            </a:r>
            <a:r>
              <a:rPr lang="en-US" sz="3600" dirty="0" smtClean="0">
                <a:latin typeface="Times New Roman" pitchFamily="18" charset="0"/>
                <a:cs typeface="Times New Roman" pitchFamily="18" charset="0"/>
              </a:rPr>
              <a:t> species from the Mediterranean area and is among the most widespread medicinal plant worldwide, being extensively grown in arid and semi-arid regions as one of the oldest spice plants. It is recommended traditionally for gastrointestinal and neurological disorder, kidney stones, vomiting and diarrhea, it has also antispasmodic, antiseptic, carminative and antiulcer properties). Recently much attention has been focused on fennel due to the nutritional and health protective value of their seeds that are rich in vegetable and volatile oils. </a:t>
            </a:r>
            <a:r>
              <a:rPr lang="en-US" sz="3600" dirty="0" err="1" smtClean="0">
                <a:latin typeface="Times New Roman" pitchFamily="18" charset="0"/>
                <a:cs typeface="Times New Roman" pitchFamily="18" charset="0"/>
              </a:rPr>
              <a:t>Petroselinic</a:t>
            </a:r>
            <a:r>
              <a:rPr lang="en-US" sz="3600" dirty="0" smtClean="0">
                <a:latin typeface="Times New Roman" pitchFamily="18" charset="0"/>
                <a:cs typeface="Times New Roman" pitchFamily="18" charset="0"/>
              </a:rPr>
              <a:t> acid was the most prevalent fatty acid in fennel seed oil. This one also presents several properties. Nowadays, fixed oils are extracted with the help of </a:t>
            </a:r>
            <a:r>
              <a:rPr lang="en-US" sz="3600" dirty="0" err="1" smtClean="0">
                <a:latin typeface="Times New Roman" pitchFamily="18" charset="0"/>
                <a:cs typeface="Times New Roman" pitchFamily="18" charset="0"/>
              </a:rPr>
              <a:t>petrosolvents</a:t>
            </a:r>
            <a:r>
              <a:rPr lang="en-US" sz="3600" dirty="0" smtClean="0">
                <a:latin typeface="Times New Roman" pitchFamily="18" charset="0"/>
                <a:cs typeface="Times New Roman" pitchFamily="18" charset="0"/>
              </a:rPr>
              <a:t>. This raise issues regarding environment and security, but also public health. Regulations are more and more strict and alternative more and more searched. In general, those ones consist in the use of substitution solvents. Hence, the purpose of this work was devoted to evaluating and comparing the efficiency of using conventional (hexane) and alternative method (green solvent) to obtained oil from fennel seeds. </a:t>
            </a:r>
            <a:endParaRPr lang="fr-FR" sz="3600" dirty="0">
              <a:latin typeface="Times New Roman" pitchFamily="18" charset="0"/>
              <a:cs typeface="Times New Roman" pitchFamily="18" charset="0"/>
            </a:endParaRPr>
          </a:p>
        </p:txBody>
      </p:sp>
      <p:sp>
        <p:nvSpPr>
          <p:cNvPr id="2050" name="AutoShape 2" descr="fenouil-doux 1"/>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052" name="Picture 4" descr="C:\Users\ASUS\Desktop\images.jpg"/>
          <p:cNvPicPr>
            <a:picLocks noChangeAspect="1" noChangeArrowheads="1"/>
          </p:cNvPicPr>
          <p:nvPr/>
        </p:nvPicPr>
        <p:blipFill>
          <a:blip r:embed="rId10"/>
          <a:srcRect/>
          <a:stretch>
            <a:fillRect/>
          </a:stretch>
        </p:blipFill>
        <p:spPr bwMode="auto">
          <a:xfrm>
            <a:off x="24998431" y="5044960"/>
            <a:ext cx="4357718" cy="4786346"/>
          </a:xfrm>
          <a:prstGeom prst="rect">
            <a:avLst/>
          </a:prstGeom>
          <a:ln>
            <a:noFill/>
          </a:ln>
          <a:effectLst>
            <a:softEdge rad="112500"/>
          </a:effectLst>
        </p:spPr>
      </p:pic>
      <p:pic>
        <p:nvPicPr>
          <p:cNvPr id="71" name="Image 70" descr="Description : Description : C:\Users\cbbc009\AppData\Local\Temp\Logo LEVPAM.jpg"/>
          <p:cNvPicPr>
            <a:picLocks noChangeAspect="1" noChangeArrowheads="1"/>
          </p:cNvPicPr>
          <p:nvPr/>
        </p:nvPicPr>
        <p:blipFill>
          <a:blip r:embed="rId11" cstate="print">
            <a:extLst>
              <a:ext uri="{28A0092B-C50C-407E-A947-70E740481C1C}">
                <a14:useLocalDpi xmlns:a14="http://schemas.microsoft.com/office/drawing/2010/main" val="0"/>
              </a:ext>
            </a:extLst>
          </a:blip>
          <a:srcRect l="15805" t="36000" r="15707" b="39172"/>
          <a:stretch>
            <a:fillRect/>
          </a:stretch>
        </p:blipFill>
        <p:spPr bwMode="auto">
          <a:xfrm>
            <a:off x="24426927" y="401490"/>
            <a:ext cx="2643206" cy="20717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2386</TotalTime>
  <Words>638</Words>
  <Application>Microsoft Office PowerPoint</Application>
  <PresentationFormat>Personnalisé</PresentationFormat>
  <Paragraphs>112</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Fabienne</cp:lastModifiedBy>
  <cp:revision>166</cp:revision>
  <dcterms:modified xsi:type="dcterms:W3CDTF">2018-04-26T12:42:49Z</dcterms:modified>
</cp:coreProperties>
</file>