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601200" cy="12801600" type="A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9"/>
    <p:restoredTop sz="94681"/>
  </p:normalViewPr>
  <p:slideViewPr>
    <p:cSldViewPr snapToGrid="0" snapToObjects="1">
      <p:cViewPr>
        <p:scale>
          <a:sx n="110" d="100"/>
          <a:sy n="110" d="100"/>
        </p:scale>
        <p:origin x="1482" y="-3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fr-FR"/>
              <a:t>Modifiez le style du titre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04272FD5-2C90-A445-A359-54A361CD0034}" type="datetimeFigureOut">
              <a:rPr lang="fr-FR" smtClean="0"/>
              <a:t>04/06/2018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84313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272FD5-2C90-A445-A359-54A361CD0034}" type="datetimeFigureOut">
              <a:rPr lang="fr-FR" smtClean="0"/>
              <a:t>04/06/2018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287796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272FD5-2C90-A445-A359-54A361CD0034}" type="datetimeFigureOut">
              <a:rPr lang="fr-FR" smtClean="0"/>
              <a:t>04/06/2018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110297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4272FD5-2C90-A445-A359-54A361CD0034}" type="datetimeFigureOut">
              <a:rPr lang="fr-FR" smtClean="0"/>
              <a:t>04/06/2018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146680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fr-FR"/>
              <a:t>Modifiez le style du titre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4272FD5-2C90-A445-A359-54A361CD0034}" type="datetimeFigureOut">
              <a:rPr lang="fr-FR" smtClean="0"/>
              <a:t>04/06/2018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45070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4272FD5-2C90-A445-A359-54A361CD0034}" type="datetimeFigureOut">
              <a:rPr lang="fr-FR" smtClean="0"/>
              <a:t>04/06/2018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268118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fr-FR"/>
              <a:t>Modifiez le style du titre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Modifier les styles du texte du masque</a:t>
            </a:r>
          </a:p>
        </p:txBody>
      </p:sp>
      <p:sp>
        <p:nvSpPr>
          <p:cNvPr id="4" name="Content Placeholder 3"/>
          <p:cNvSpPr>
            <a:spLocks noGrp="1"/>
          </p:cNvSpPr>
          <p:nvPr>
            <p:ph sz="half" idx="2"/>
          </p:nvPr>
        </p:nvSpPr>
        <p:spPr>
          <a:xfrm>
            <a:off x="661334" y="4676140"/>
            <a:ext cx="4061757" cy="68778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a:t>Modifier les styles du texte du masque</a:t>
            </a:r>
          </a:p>
        </p:txBody>
      </p:sp>
      <p:sp>
        <p:nvSpPr>
          <p:cNvPr id="6" name="Content Placeholder 5"/>
          <p:cNvSpPr>
            <a:spLocks noGrp="1"/>
          </p:cNvSpPr>
          <p:nvPr>
            <p:ph sz="quarter" idx="4"/>
          </p:nvPr>
        </p:nvSpPr>
        <p:spPr>
          <a:xfrm>
            <a:off x="4860608" y="4676140"/>
            <a:ext cx="4081761" cy="687789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4272FD5-2C90-A445-A359-54A361CD0034}" type="datetimeFigureOut">
              <a:rPr lang="fr-FR" smtClean="0"/>
              <a:t>04/06/2018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382721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272FD5-2C90-A445-A359-54A361CD0034}" type="datetimeFigureOut">
              <a:rPr lang="fr-FR" smtClean="0"/>
              <a:t>04/06/2018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229327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72FD5-2C90-A445-A359-54A361CD0034}" type="datetimeFigureOut">
              <a:rPr lang="fr-FR" smtClean="0"/>
              <a:t>04/06/2018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409519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Modifier les styles du texte du masque</a:t>
            </a:r>
          </a:p>
        </p:txBody>
      </p:sp>
      <p:sp>
        <p:nvSpPr>
          <p:cNvPr id="5" name="Date Placeholder 4"/>
          <p:cNvSpPr>
            <a:spLocks noGrp="1"/>
          </p:cNvSpPr>
          <p:nvPr>
            <p:ph type="dt" sz="half" idx="10"/>
          </p:nvPr>
        </p:nvSpPr>
        <p:spPr/>
        <p:txBody>
          <a:bodyPr/>
          <a:lstStyle/>
          <a:p>
            <a:fld id="{04272FD5-2C90-A445-A359-54A361CD0034}" type="datetimeFigureOut">
              <a:rPr lang="fr-FR" smtClean="0"/>
              <a:t>04/06/2018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312359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fr-FR"/>
              <a:t>Modifiez le style du titre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a:t>Cliquez sur l’icône pour ajouter une image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a:t>Modifier les styles du texte du masque</a:t>
            </a:r>
          </a:p>
        </p:txBody>
      </p:sp>
      <p:sp>
        <p:nvSpPr>
          <p:cNvPr id="5" name="Date Placeholder 4"/>
          <p:cNvSpPr>
            <a:spLocks noGrp="1"/>
          </p:cNvSpPr>
          <p:nvPr>
            <p:ph type="dt" sz="half" idx="10"/>
          </p:nvPr>
        </p:nvSpPr>
        <p:spPr/>
        <p:txBody>
          <a:bodyPr/>
          <a:lstStyle/>
          <a:p>
            <a:fld id="{04272FD5-2C90-A445-A359-54A361CD0034}" type="datetimeFigureOut">
              <a:rPr lang="fr-FR" smtClean="0"/>
              <a:t>04/06/2018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8D0767-E70F-464A-BB02-74237CCF1D4D}" type="slidenum">
              <a:rPr lang="fr-FR" smtClean="0"/>
              <a:t>‹N°›</a:t>
            </a:fld>
            <a:endParaRPr lang="fr-FR"/>
          </a:p>
        </p:txBody>
      </p:sp>
    </p:spTree>
    <p:extLst>
      <p:ext uri="{BB962C8B-B14F-4D97-AF65-F5344CB8AC3E}">
        <p14:creationId xmlns:p14="http://schemas.microsoft.com/office/powerpoint/2010/main" val="300912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04272FD5-2C90-A445-A359-54A361CD0034}" type="datetimeFigureOut">
              <a:rPr lang="fr-FR" smtClean="0"/>
              <a:t>04/06/2018</a:t>
            </a:fld>
            <a:endParaRPr lang="fr-FR"/>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ED8D0767-E70F-464A-BB02-74237CCF1D4D}" type="slidenum">
              <a:rPr lang="fr-FR" smtClean="0"/>
              <a:t>‹N°›</a:t>
            </a:fld>
            <a:endParaRPr lang="fr-FR"/>
          </a:p>
        </p:txBody>
      </p:sp>
    </p:spTree>
    <p:extLst>
      <p:ext uri="{BB962C8B-B14F-4D97-AF65-F5344CB8AC3E}">
        <p14:creationId xmlns:p14="http://schemas.microsoft.com/office/powerpoint/2010/main" val="2773524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12"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2.bin"/><Relationship Id="rId5" Type="http://schemas.openxmlformats.org/officeDocument/2006/relationships/image" Target="../media/image5.png"/><Relationship Id="rId10" Type="http://schemas.openxmlformats.org/officeDocument/2006/relationships/image" Target="../media/image1.emf"/><Relationship Id="rId4" Type="http://schemas.openxmlformats.org/officeDocument/2006/relationships/image" Target="../media/image4.emf"/><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33B2D13-9E73-7648-B90B-7F7504D85D6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21154" y="58275"/>
            <a:ext cx="781006" cy="781006"/>
          </a:xfrm>
          <a:prstGeom prst="rect">
            <a:avLst/>
          </a:prstGeom>
        </p:spPr>
      </p:pic>
      <p:pic>
        <p:nvPicPr>
          <p:cNvPr id="5" name="Image 4" descr="uLIEGE_Medecine_Center-Interdisciplinary-Research-Medicines_Logo_CMJN_pos.ai">
            <a:extLst>
              <a:ext uri="{FF2B5EF4-FFF2-40B4-BE49-F238E27FC236}">
                <a16:creationId xmlns:a16="http://schemas.microsoft.com/office/drawing/2014/main" id="{65F298B1-349A-B24D-B00E-17C759C11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755" y="-34078"/>
            <a:ext cx="3268477" cy="846442"/>
          </a:xfrm>
          <a:prstGeom prst="rect">
            <a:avLst/>
          </a:prstGeom>
        </p:spPr>
      </p:pic>
      <p:sp>
        <p:nvSpPr>
          <p:cNvPr id="2" name="Rectangle 1">
            <a:extLst>
              <a:ext uri="{FF2B5EF4-FFF2-40B4-BE49-F238E27FC236}">
                <a16:creationId xmlns:a16="http://schemas.microsoft.com/office/drawing/2014/main" id="{4A37C099-9BF0-48AB-8132-C6681621C39E}"/>
              </a:ext>
            </a:extLst>
          </p:cNvPr>
          <p:cNvSpPr/>
          <p:nvPr/>
        </p:nvSpPr>
        <p:spPr>
          <a:xfrm>
            <a:off x="826188" y="1054835"/>
            <a:ext cx="8136610" cy="461665"/>
          </a:xfrm>
          <a:prstGeom prst="rect">
            <a:avLst/>
          </a:prstGeom>
        </p:spPr>
        <p:txBody>
          <a:bodyPr wrap="square">
            <a:spAutoFit/>
          </a:bodyPr>
          <a:lstStyle/>
          <a:p>
            <a:pPr algn="ctr">
              <a:spcBef>
                <a:spcPts val="1200"/>
              </a:spcBef>
              <a:spcAft>
                <a:spcPts val="0"/>
              </a:spcAft>
            </a:pPr>
            <a:r>
              <a:rPr lang="en-US" sz="2400" b="1" kern="0" dirty="0">
                <a:solidFill>
                  <a:srgbClr val="C00000"/>
                </a:solidFill>
                <a:latin typeface="Calibri Light" panose="020F0302020204030204" pitchFamily="34" charset="0"/>
                <a:ea typeface="Times New Roman" panose="02020603050405020304" pitchFamily="18" charset="0"/>
                <a:cs typeface="Mangal" panose="02040503050203030202" pitchFamily="18" charset="0"/>
              </a:rPr>
              <a:t>Antiplasmodial activity of polyphenolic derivatives.</a:t>
            </a:r>
            <a:endParaRPr lang="fr-BE" sz="2400" b="1" kern="0" dirty="0">
              <a:solidFill>
                <a:srgbClr val="C00000"/>
              </a:solidFill>
              <a:latin typeface="Calibri Light" panose="020F0302020204030204" pitchFamily="34" charset="0"/>
              <a:ea typeface="Times New Roman" panose="02020603050405020304" pitchFamily="18" charset="0"/>
              <a:cs typeface="Mangal" panose="02040503050203030202" pitchFamily="18" charset="0"/>
            </a:endParaRPr>
          </a:p>
        </p:txBody>
      </p:sp>
      <p:pic>
        <p:nvPicPr>
          <p:cNvPr id="3" name="Image 2">
            <a:extLst>
              <a:ext uri="{FF2B5EF4-FFF2-40B4-BE49-F238E27FC236}">
                <a16:creationId xmlns:a16="http://schemas.microsoft.com/office/drawing/2014/main" id="{7C2B961A-55F7-4A40-AEE7-E3213EEA4355}"/>
              </a:ext>
            </a:extLst>
          </p:cNvPr>
          <p:cNvPicPr>
            <a:picLocks noChangeAspect="1"/>
          </p:cNvPicPr>
          <p:nvPr/>
        </p:nvPicPr>
        <p:blipFill rotWithShape="1">
          <a:blip r:embed="rId5"/>
          <a:srcRect l="3395" t="12373" r="2213" b="11053"/>
          <a:stretch/>
        </p:blipFill>
        <p:spPr>
          <a:xfrm>
            <a:off x="1302117" y="58275"/>
            <a:ext cx="743919" cy="781006"/>
          </a:xfrm>
          <a:prstGeom prst="rect">
            <a:avLst/>
          </a:prstGeom>
        </p:spPr>
      </p:pic>
      <p:pic>
        <p:nvPicPr>
          <p:cNvPr id="6" name="Image 5">
            <a:extLst>
              <a:ext uri="{FF2B5EF4-FFF2-40B4-BE49-F238E27FC236}">
                <a16:creationId xmlns:a16="http://schemas.microsoft.com/office/drawing/2014/main" id="{7F7969DB-16A7-46A8-BFC1-07BB56FD54FC}"/>
              </a:ext>
            </a:extLst>
          </p:cNvPr>
          <p:cNvPicPr>
            <a:picLocks noChangeAspect="1"/>
          </p:cNvPicPr>
          <p:nvPr/>
        </p:nvPicPr>
        <p:blipFill>
          <a:blip r:embed="rId6"/>
          <a:stretch>
            <a:fillRect/>
          </a:stretch>
        </p:blipFill>
        <p:spPr>
          <a:xfrm>
            <a:off x="2450707" y="31164"/>
            <a:ext cx="1434600" cy="781200"/>
          </a:xfrm>
          <a:prstGeom prst="rect">
            <a:avLst/>
          </a:prstGeom>
        </p:spPr>
      </p:pic>
      <p:pic>
        <p:nvPicPr>
          <p:cNvPr id="8" name="Image 7">
            <a:extLst>
              <a:ext uri="{FF2B5EF4-FFF2-40B4-BE49-F238E27FC236}">
                <a16:creationId xmlns:a16="http://schemas.microsoft.com/office/drawing/2014/main" id="{14702CE6-2D14-43F5-8E9F-32E29FF5C14B}"/>
              </a:ext>
            </a:extLst>
          </p:cNvPr>
          <p:cNvPicPr>
            <a:picLocks noChangeAspect="1"/>
          </p:cNvPicPr>
          <p:nvPr/>
        </p:nvPicPr>
        <p:blipFill>
          <a:blip r:embed="rId7"/>
          <a:stretch>
            <a:fillRect/>
          </a:stretch>
        </p:blipFill>
        <p:spPr>
          <a:xfrm>
            <a:off x="5128853" y="20543"/>
            <a:ext cx="1174084" cy="781200"/>
          </a:xfrm>
          <a:prstGeom prst="rect">
            <a:avLst/>
          </a:prstGeom>
        </p:spPr>
      </p:pic>
      <p:sp>
        <p:nvSpPr>
          <p:cNvPr id="7" name="Rectangle 6">
            <a:extLst>
              <a:ext uri="{FF2B5EF4-FFF2-40B4-BE49-F238E27FC236}">
                <a16:creationId xmlns:a16="http://schemas.microsoft.com/office/drawing/2014/main" id="{A8F74FF6-84F8-4D63-88FE-121DB3D93756}"/>
              </a:ext>
            </a:extLst>
          </p:cNvPr>
          <p:cNvSpPr/>
          <p:nvPr/>
        </p:nvSpPr>
        <p:spPr>
          <a:xfrm>
            <a:off x="715311" y="1461092"/>
            <a:ext cx="8358364" cy="984885"/>
          </a:xfrm>
          <a:prstGeom prst="rect">
            <a:avLst/>
          </a:prstGeom>
        </p:spPr>
        <p:txBody>
          <a:bodyPr wrap="square">
            <a:spAutoFit/>
          </a:bodyPr>
          <a:lstStyle/>
          <a:p>
            <a:pPr algn="just">
              <a:lnSpc>
                <a:spcPct val="150000"/>
              </a:lnSpc>
              <a:spcAft>
                <a:spcPts val="0"/>
              </a:spcAft>
            </a:pPr>
            <a:r>
              <a:rPr lang="en-US" sz="1000" b="1" dirty="0">
                <a:latin typeface="Times New Roman" panose="02020603050405020304" pitchFamily="18" charset="0"/>
                <a:ea typeface="SimSun" panose="02010600030101010101" pitchFamily="2" charset="-122"/>
                <a:cs typeface="Times New Roman" panose="02020603050405020304" pitchFamily="18" charset="0"/>
              </a:rPr>
              <a:t>G. DEGOTTE</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1,2 </a:t>
            </a:r>
            <a:r>
              <a:rPr lang="en-US" sz="1000" b="1" dirty="0">
                <a:latin typeface="Times New Roman" panose="02020603050405020304" pitchFamily="18" charset="0"/>
                <a:ea typeface="SimSun" panose="02010600030101010101" pitchFamily="2" charset="-122"/>
                <a:cs typeface="Times New Roman" panose="02020603050405020304" pitchFamily="18" charset="0"/>
              </a:rPr>
              <a:t>; S.G. ALSON</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1,3,4 </a:t>
            </a:r>
            <a:r>
              <a:rPr lang="en-US" sz="1000" b="1" dirty="0">
                <a:latin typeface="Times New Roman" panose="02020603050405020304" pitchFamily="18" charset="0"/>
                <a:ea typeface="SimSun" panose="02010600030101010101" pitchFamily="2" charset="-122"/>
                <a:cs typeface="Times New Roman" panose="02020603050405020304" pitchFamily="18" charset="0"/>
              </a:rPr>
              <a:t>; A. HANS</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2 </a:t>
            </a:r>
            <a:r>
              <a:rPr lang="en-US" sz="1000" b="1" dirty="0">
                <a:latin typeface="Times New Roman" panose="02020603050405020304" pitchFamily="18" charset="0"/>
                <a:ea typeface="SimSun" panose="02010600030101010101" pitchFamily="2" charset="-122"/>
                <a:cs typeface="Times New Roman" panose="02020603050405020304" pitchFamily="18" charset="0"/>
              </a:rPr>
              <a:t>; O. JANSEN</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1 </a:t>
            </a:r>
            <a:r>
              <a:rPr lang="en-US" sz="1000" b="1" dirty="0">
                <a:latin typeface="Times New Roman" panose="02020603050405020304" pitchFamily="18" charset="0"/>
                <a:ea typeface="SimSun" panose="02010600030101010101" pitchFamily="2" charset="-122"/>
                <a:cs typeface="Times New Roman" panose="02020603050405020304" pitchFamily="18" charset="0"/>
              </a:rPr>
              <a:t>;  E. CIECKIEWICZ</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1 </a:t>
            </a:r>
            <a:r>
              <a:rPr lang="en-US" sz="1000" b="1" dirty="0">
                <a:latin typeface="Times New Roman" panose="02020603050405020304" pitchFamily="18" charset="0"/>
                <a:ea typeface="SimSun" panose="02010600030101010101" pitchFamily="2" charset="-122"/>
                <a:cs typeface="Times New Roman" panose="02020603050405020304" pitchFamily="18" charset="0"/>
              </a:rPr>
              <a:t>;  H. RAKOTOARIMANANA</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3 </a:t>
            </a:r>
            <a:r>
              <a:rPr lang="en-US" sz="1000" b="1" dirty="0">
                <a:latin typeface="Times New Roman" panose="02020603050405020304" pitchFamily="18" charset="0"/>
                <a:ea typeface="SimSun" panose="02010600030101010101" pitchFamily="2" charset="-122"/>
                <a:cs typeface="Times New Roman" panose="02020603050405020304" pitchFamily="18" charset="0"/>
              </a:rPr>
              <a:t>;  H. RAFATRO</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3 </a:t>
            </a:r>
            <a:r>
              <a:rPr lang="en-US" sz="1000" b="1" dirty="0">
                <a:latin typeface="Times New Roman" panose="02020603050405020304" pitchFamily="18" charset="0"/>
                <a:ea typeface="SimSun" panose="02010600030101010101" pitchFamily="2" charset="-122"/>
                <a:cs typeface="Times New Roman" panose="02020603050405020304" pitchFamily="18" charset="0"/>
              </a:rPr>
              <a:t>; F. RANDIMBIVOLOLONA</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4</a:t>
            </a:r>
            <a:r>
              <a:rPr lang="en-US" sz="1000" b="1" dirty="0">
                <a:latin typeface="Times New Roman" panose="02020603050405020304" pitchFamily="18" charset="0"/>
                <a:ea typeface="SimSun" panose="02010600030101010101" pitchFamily="2" charset="-122"/>
                <a:cs typeface="Times New Roman" panose="02020603050405020304" pitchFamily="18" charset="0"/>
              </a:rPr>
              <a:t> ;  P. FRANCOTTE</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2</a:t>
            </a:r>
            <a:r>
              <a:rPr lang="fr-BE" sz="1000" dirty="0">
                <a:latin typeface="Times New Roman" panose="02020603050405020304" pitchFamily="18" charset="0"/>
                <a:ea typeface="SimSun" panose="02010600030101010101" pitchFamily="2" charset="-122"/>
                <a:cs typeface="Times New Roman" panose="02020603050405020304" pitchFamily="18" charset="0"/>
              </a:rPr>
              <a:t> </a:t>
            </a:r>
            <a:r>
              <a:rPr lang="en-US" sz="1000" b="1" dirty="0">
                <a:latin typeface="Times New Roman" panose="02020603050405020304" pitchFamily="18" charset="0"/>
                <a:ea typeface="SimSun" panose="02010600030101010101" pitchFamily="2" charset="-122"/>
                <a:cs typeface="Times New Roman" panose="02020603050405020304" pitchFamily="18" charset="0"/>
              </a:rPr>
              <a:t>; M. FREDERICH</a:t>
            </a:r>
            <a:r>
              <a:rPr lang="en-US" sz="1000" b="1" baseline="30000" dirty="0">
                <a:latin typeface="Times New Roman" panose="02020603050405020304" pitchFamily="18" charset="0"/>
                <a:ea typeface="SimSun" panose="02010600030101010101" pitchFamily="2" charset="-122"/>
                <a:cs typeface="Times New Roman" panose="02020603050405020304" pitchFamily="18" charset="0"/>
              </a:rPr>
              <a:t>1</a:t>
            </a:r>
            <a:endParaRPr lang="fr-BE" sz="10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fr-BE" sz="700" i="1" baseline="30000" dirty="0">
                <a:latin typeface="Times New Roman" panose="02020603050405020304" pitchFamily="18" charset="0"/>
                <a:ea typeface="SimSun" panose="02010600030101010101" pitchFamily="2" charset="-122"/>
                <a:cs typeface="Times New Roman" panose="02020603050405020304" pitchFamily="18" charset="0"/>
              </a:rPr>
              <a:t>1 </a:t>
            </a:r>
            <a:r>
              <a:rPr lang="fr-BE" sz="700" i="1" dirty="0">
                <a:latin typeface="Times New Roman" panose="02020603050405020304" pitchFamily="18" charset="0"/>
                <a:ea typeface="SimSun" panose="02010600030101010101" pitchFamily="2" charset="-122"/>
                <a:cs typeface="Times New Roman" panose="02020603050405020304" pitchFamily="18" charset="0"/>
              </a:rPr>
              <a:t>Laboratoire de Pharmacognosie, Centre Interdisciplinaire de Recherches sur le Médicament (CIRM), Université de Liège – Belgium</a:t>
            </a:r>
            <a:endParaRPr lang="fr-BE" sz="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BE" sz="700" i="1" baseline="30000" dirty="0">
                <a:latin typeface="Times New Roman" panose="02020603050405020304" pitchFamily="18" charset="0"/>
                <a:ea typeface="SimSun" panose="02010600030101010101" pitchFamily="2" charset="-122"/>
                <a:cs typeface="Times New Roman" panose="02020603050405020304" pitchFamily="18" charset="0"/>
              </a:rPr>
              <a:t>2</a:t>
            </a:r>
            <a:r>
              <a:rPr lang="fr-BE" sz="700" i="1" dirty="0">
                <a:latin typeface="Times New Roman" panose="02020603050405020304" pitchFamily="18" charset="0"/>
                <a:ea typeface="SimSun" panose="02010600030101010101" pitchFamily="2" charset="-122"/>
                <a:cs typeface="Times New Roman" panose="02020603050405020304" pitchFamily="18" charset="0"/>
              </a:rPr>
              <a:t> Laboratoire de Chimie Pharmaceutique, Centre Interdisciplinaire de Recherches sur le Médicament (CIRM), Université de Liège – Belgium </a:t>
            </a:r>
            <a:endParaRPr lang="fr-BE" sz="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BE" sz="700" i="1" baseline="30000" dirty="0">
                <a:latin typeface="Times New Roman" panose="02020603050405020304" pitchFamily="18" charset="0"/>
                <a:ea typeface="SimSun" panose="02010600030101010101" pitchFamily="2" charset="-122"/>
                <a:cs typeface="Times New Roman" panose="02020603050405020304" pitchFamily="18" charset="0"/>
              </a:rPr>
              <a:t>3 </a:t>
            </a:r>
            <a:r>
              <a:rPr lang="fr-BE" sz="700" i="1" dirty="0">
                <a:latin typeface="Times New Roman" panose="02020603050405020304" pitchFamily="18" charset="0"/>
                <a:ea typeface="SimSun" panose="02010600030101010101" pitchFamily="2" charset="-122"/>
                <a:cs typeface="Times New Roman" panose="02020603050405020304" pitchFamily="18" charset="0"/>
              </a:rPr>
              <a:t>Laboratoire d’Evaluation Pharmaco-Clinique (LEPC), Institut Malgaches de Recherches Appliquées (IMRA) BP- Madagascar</a:t>
            </a:r>
            <a:endParaRPr lang="fr-BE" sz="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BE" sz="700" i="1" baseline="30000" dirty="0">
                <a:latin typeface="Times New Roman" panose="02020603050405020304" pitchFamily="18" charset="0"/>
                <a:ea typeface="SimSun" panose="02010600030101010101" pitchFamily="2" charset="-122"/>
                <a:cs typeface="Times New Roman" panose="02020603050405020304" pitchFamily="18" charset="0"/>
              </a:rPr>
              <a:t>4 </a:t>
            </a:r>
            <a:r>
              <a:rPr lang="fr-BE" sz="700" i="1" dirty="0">
                <a:latin typeface="Times New Roman" panose="02020603050405020304" pitchFamily="18" charset="0"/>
                <a:ea typeface="SimSun" panose="02010600030101010101" pitchFamily="2" charset="-122"/>
                <a:cs typeface="Times New Roman" panose="02020603050405020304" pitchFamily="18" charset="0"/>
              </a:rPr>
              <a:t>Laboratoire de Pharmacologie Générale, de Pharmacocinétique et de Cosmétologie (LPGPC), Faculté des sciences, Université d’Antananarivo BP - Madagascar</a:t>
            </a:r>
            <a:endParaRPr lang="fr-BE" sz="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E657884-579C-4E05-806F-BCC01657AAE6}"/>
              </a:ext>
            </a:extLst>
          </p:cNvPr>
          <p:cNvSpPr/>
          <p:nvPr/>
        </p:nvSpPr>
        <p:spPr>
          <a:xfrm>
            <a:off x="61993" y="11802006"/>
            <a:ext cx="9477213" cy="1076641"/>
          </a:xfrm>
          <a:prstGeom prst="rect">
            <a:avLst/>
          </a:prstGeom>
        </p:spPr>
        <p:txBody>
          <a:bodyPr wrap="square">
            <a:spAutoFit/>
          </a:bodyPr>
          <a:lstStyle/>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1. 	World </a:t>
            </a:r>
            <a:r>
              <a:rPr lang="fr-BE" sz="500" dirty="0" err="1">
                <a:latin typeface="Times New Roman" panose="02020603050405020304" pitchFamily="18" charset="0"/>
                <a:ea typeface="Calibri" panose="020F0502020204030204" pitchFamily="34" charset="0"/>
                <a:cs typeface="Times New Roman" panose="02020603050405020304" pitchFamily="18" charset="0"/>
              </a:rPr>
              <a:t>Health</a:t>
            </a:r>
            <a:r>
              <a:rPr lang="fr-BE" sz="500" dirty="0">
                <a:latin typeface="Times New Roman" panose="02020603050405020304" pitchFamily="18" charset="0"/>
                <a:ea typeface="Calibri" panose="020F0502020204030204" pitchFamily="34" charset="0"/>
                <a:cs typeface="Times New Roman" panose="02020603050405020304" pitchFamily="18" charset="0"/>
              </a:rPr>
              <a:t> Organisation. </a:t>
            </a:r>
            <a:r>
              <a:rPr lang="fr-BE" sz="500" i="1" dirty="0">
                <a:latin typeface="Times New Roman" panose="02020603050405020304" pitchFamily="18" charset="0"/>
                <a:ea typeface="Calibri" panose="020F0502020204030204" pitchFamily="34" charset="0"/>
                <a:cs typeface="Times New Roman" panose="02020603050405020304" pitchFamily="18" charset="0"/>
              </a:rPr>
              <a:t>World Malaria Report 2017</a:t>
            </a:r>
            <a:r>
              <a:rPr lang="fr-BE" sz="500" dirty="0">
                <a:latin typeface="Times New Roman" panose="02020603050405020304" pitchFamily="18" charset="0"/>
                <a:ea typeface="Calibri" panose="020F0502020204030204" pitchFamily="34" charset="0"/>
                <a:cs typeface="Times New Roman" panose="02020603050405020304" pitchFamily="18" charset="0"/>
              </a:rPr>
              <a:t>.; 2017. </a:t>
            </a:r>
            <a:r>
              <a:rPr lang="fr-BE" sz="500" dirty="0" err="1">
                <a:latin typeface="Times New Roman" panose="02020603050405020304" pitchFamily="18" charset="0"/>
                <a:ea typeface="Calibri" panose="020F0502020204030204" pitchFamily="34" charset="0"/>
                <a:cs typeface="Times New Roman" panose="02020603050405020304" pitchFamily="18" charset="0"/>
              </a:rPr>
              <a:t>doi:http</a:t>
            </a:r>
            <a:r>
              <a:rPr lang="fr-BE" sz="500" dirty="0">
                <a:latin typeface="Times New Roman" panose="02020603050405020304" pitchFamily="18" charset="0"/>
                <a:ea typeface="Calibri" panose="020F0502020204030204" pitchFamily="34" charset="0"/>
                <a:cs typeface="Times New Roman" panose="02020603050405020304" pitchFamily="18" charset="0"/>
              </a:rPr>
              <a:t>://www.who.int/malaria/publications/world-malaria-report-2017/report/en/</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2. 	Bellanger AP, Faucher JF, </a:t>
            </a:r>
            <a:r>
              <a:rPr lang="fr-BE" sz="500" dirty="0" err="1">
                <a:latin typeface="Times New Roman" panose="02020603050405020304" pitchFamily="18" charset="0"/>
                <a:ea typeface="Calibri" panose="020F0502020204030204" pitchFamily="34" charset="0"/>
                <a:cs typeface="Times New Roman" panose="02020603050405020304" pitchFamily="18" charset="0"/>
              </a:rPr>
              <a:t>Robedat</a:t>
            </a:r>
            <a:r>
              <a:rPr lang="fr-BE" sz="500" dirty="0">
                <a:latin typeface="Times New Roman" panose="02020603050405020304" pitchFamily="18" charset="0"/>
                <a:ea typeface="Calibri" panose="020F0502020204030204" pitchFamily="34" charset="0"/>
                <a:cs typeface="Times New Roman" panose="02020603050405020304" pitchFamily="18" charset="0"/>
              </a:rPr>
              <a:t> P, Schmitt A, Millon L, </a:t>
            </a:r>
            <a:r>
              <a:rPr lang="fr-BE" sz="500" dirty="0" err="1">
                <a:latin typeface="Times New Roman" panose="02020603050405020304" pitchFamily="18" charset="0"/>
                <a:ea typeface="Calibri" panose="020F0502020204030204" pitchFamily="34" charset="0"/>
                <a:cs typeface="Times New Roman" panose="02020603050405020304" pitchFamily="18" charset="0"/>
              </a:rPr>
              <a:t>Hoen</a:t>
            </a:r>
            <a:r>
              <a:rPr lang="fr-BE" sz="500" dirty="0">
                <a:latin typeface="Times New Roman" panose="02020603050405020304" pitchFamily="18" charset="0"/>
                <a:ea typeface="Calibri" panose="020F0502020204030204" pitchFamily="34" charset="0"/>
                <a:cs typeface="Times New Roman" panose="02020603050405020304" pitchFamily="18" charset="0"/>
              </a:rPr>
              <a:t> B. Malaria </a:t>
            </a:r>
            <a:r>
              <a:rPr lang="fr-BE" sz="500" dirty="0" err="1">
                <a:latin typeface="Times New Roman" panose="02020603050405020304" pitchFamily="18" charset="0"/>
                <a:ea typeface="Calibri" panose="020F0502020204030204" pitchFamily="34" charset="0"/>
                <a:cs typeface="Times New Roman" panose="02020603050405020304" pitchFamily="18" charset="0"/>
              </a:rPr>
              <a:t>outbreak</a:t>
            </a:r>
            <a:r>
              <a:rPr lang="fr-BE" sz="500" dirty="0">
                <a:latin typeface="Times New Roman" panose="02020603050405020304" pitchFamily="18" charset="0"/>
                <a:ea typeface="Calibri" panose="020F0502020204030204" pitchFamily="34" charset="0"/>
                <a:cs typeface="Times New Roman" panose="02020603050405020304" pitchFamily="18" charset="0"/>
              </a:rPr>
              <a:t> in French </a:t>
            </a:r>
            <a:r>
              <a:rPr lang="fr-BE" sz="500" dirty="0" err="1">
                <a:latin typeface="Times New Roman" panose="02020603050405020304" pitchFamily="18" charset="0"/>
                <a:ea typeface="Calibri" panose="020F0502020204030204" pitchFamily="34" charset="0"/>
                <a:cs typeface="Times New Roman" panose="02020603050405020304" pitchFamily="18" charset="0"/>
              </a:rPr>
              <a:t>troops</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returning</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from</a:t>
            </a:r>
            <a:r>
              <a:rPr lang="fr-BE" sz="500" dirty="0">
                <a:latin typeface="Times New Roman" panose="02020603050405020304" pitchFamily="18" charset="0"/>
                <a:ea typeface="Calibri" panose="020F0502020204030204" pitchFamily="34" charset="0"/>
                <a:cs typeface="Times New Roman" panose="02020603050405020304" pitchFamily="18" charset="0"/>
              </a:rPr>
              <a:t> Côte d’Ivoire. </a:t>
            </a:r>
            <a:r>
              <a:rPr lang="fr-BE" sz="500" i="1" dirty="0" err="1">
                <a:latin typeface="Times New Roman" panose="02020603050405020304" pitchFamily="18" charset="0"/>
                <a:ea typeface="Calibri" panose="020F0502020204030204" pitchFamily="34" charset="0"/>
                <a:cs typeface="Times New Roman" panose="02020603050405020304" pitchFamily="18" charset="0"/>
              </a:rPr>
              <a:t>Scand</a:t>
            </a:r>
            <a:r>
              <a:rPr lang="fr-BE" sz="500" i="1" dirty="0">
                <a:latin typeface="Times New Roman" panose="02020603050405020304" pitchFamily="18" charset="0"/>
                <a:ea typeface="Calibri" panose="020F0502020204030204" pitchFamily="34" charset="0"/>
                <a:cs typeface="Times New Roman" panose="02020603050405020304" pitchFamily="18" charset="0"/>
              </a:rPr>
              <a:t> J Infect Dis</a:t>
            </a:r>
            <a:r>
              <a:rPr lang="fr-BE" sz="500" dirty="0">
                <a:latin typeface="Times New Roman" panose="02020603050405020304" pitchFamily="18" charset="0"/>
                <a:ea typeface="Calibri" panose="020F0502020204030204" pitchFamily="34" charset="0"/>
                <a:cs typeface="Times New Roman" panose="02020603050405020304" pitchFamily="18" charset="0"/>
              </a:rPr>
              <a:t>. 2011. doi:10.3109/00365548.2010.538857</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3. 	Roberts L. Drug-</a:t>
            </a:r>
            <a:r>
              <a:rPr lang="fr-BE" sz="500" dirty="0" err="1">
                <a:latin typeface="Times New Roman" panose="02020603050405020304" pitchFamily="18" charset="0"/>
                <a:ea typeface="Calibri" panose="020F0502020204030204" pitchFamily="34" charset="0"/>
                <a:cs typeface="Times New Roman" panose="02020603050405020304" pitchFamily="18" charset="0"/>
              </a:rPr>
              <a:t>resistant</a:t>
            </a:r>
            <a:r>
              <a:rPr lang="fr-BE" sz="500" dirty="0">
                <a:latin typeface="Times New Roman" panose="02020603050405020304" pitchFamily="18" charset="0"/>
                <a:ea typeface="Calibri" panose="020F0502020204030204" pitchFamily="34" charset="0"/>
                <a:cs typeface="Times New Roman" panose="02020603050405020304" pitchFamily="18" charset="0"/>
              </a:rPr>
              <a:t> malaria </a:t>
            </a:r>
            <a:r>
              <a:rPr lang="fr-BE" sz="500" dirty="0" err="1">
                <a:latin typeface="Times New Roman" panose="02020603050405020304" pitchFamily="18" charset="0"/>
                <a:ea typeface="Calibri" panose="020F0502020204030204" pitchFamily="34" charset="0"/>
                <a:cs typeface="Times New Roman" panose="02020603050405020304" pitchFamily="18" charset="0"/>
              </a:rPr>
              <a:t>advances</a:t>
            </a:r>
            <a:r>
              <a:rPr lang="fr-BE" sz="500" dirty="0">
                <a:latin typeface="Times New Roman" panose="02020603050405020304" pitchFamily="18" charset="0"/>
                <a:ea typeface="Calibri" panose="020F0502020204030204" pitchFamily="34" charset="0"/>
                <a:cs typeface="Times New Roman" panose="02020603050405020304" pitchFamily="18" charset="0"/>
              </a:rPr>
              <a:t> in </a:t>
            </a:r>
            <a:r>
              <a:rPr lang="fr-BE" sz="500" dirty="0" err="1">
                <a:latin typeface="Times New Roman" panose="02020603050405020304" pitchFamily="18" charset="0"/>
                <a:ea typeface="Calibri" panose="020F0502020204030204" pitchFamily="34" charset="0"/>
                <a:cs typeface="Times New Roman" panose="02020603050405020304" pitchFamily="18" charset="0"/>
              </a:rPr>
              <a:t>Mekong</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i="1" dirty="0">
                <a:latin typeface="Times New Roman" panose="02020603050405020304" pitchFamily="18" charset="0"/>
                <a:ea typeface="Calibri" panose="020F0502020204030204" pitchFamily="34" charset="0"/>
                <a:cs typeface="Times New Roman" panose="02020603050405020304" pitchFamily="18" charset="0"/>
              </a:rPr>
              <a:t>Science (80- )</a:t>
            </a:r>
            <a:r>
              <a:rPr lang="fr-BE" sz="500" dirty="0">
                <a:latin typeface="Times New Roman" panose="02020603050405020304" pitchFamily="18" charset="0"/>
                <a:ea typeface="Calibri" panose="020F0502020204030204" pitchFamily="34" charset="0"/>
                <a:cs typeface="Times New Roman" panose="02020603050405020304" pitchFamily="18" charset="0"/>
              </a:rPr>
              <a:t>. 2017;358(6360):155-156. doi:10.1126/science.358.6360.155</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4. 	Wright JS, Johnson ER, </a:t>
            </a:r>
            <a:r>
              <a:rPr lang="fr-BE" sz="500" dirty="0" err="1">
                <a:latin typeface="Times New Roman" panose="02020603050405020304" pitchFamily="18" charset="0"/>
                <a:ea typeface="Calibri" panose="020F0502020204030204" pitchFamily="34" charset="0"/>
                <a:cs typeface="Times New Roman" panose="02020603050405020304" pitchFamily="18" charset="0"/>
              </a:rPr>
              <a:t>Dilabio</a:t>
            </a:r>
            <a:r>
              <a:rPr lang="fr-BE" sz="500" dirty="0">
                <a:latin typeface="Times New Roman" panose="02020603050405020304" pitchFamily="18" charset="0"/>
                <a:ea typeface="Calibri" panose="020F0502020204030204" pitchFamily="34" charset="0"/>
                <a:cs typeface="Times New Roman" panose="02020603050405020304" pitchFamily="18" charset="0"/>
              </a:rPr>
              <a:t> GA. </a:t>
            </a:r>
            <a:r>
              <a:rPr lang="fr-BE" sz="500" dirty="0" err="1">
                <a:latin typeface="Times New Roman" panose="02020603050405020304" pitchFamily="18" charset="0"/>
                <a:ea typeface="Calibri" panose="020F0502020204030204" pitchFamily="34" charset="0"/>
                <a:cs typeface="Times New Roman" panose="02020603050405020304" pitchFamily="18" charset="0"/>
              </a:rPr>
              <a:t>Predicting</a:t>
            </a:r>
            <a:r>
              <a:rPr lang="fr-BE" sz="500" dirty="0">
                <a:latin typeface="Times New Roman" panose="02020603050405020304" pitchFamily="18" charset="0"/>
                <a:ea typeface="Calibri" panose="020F0502020204030204" pitchFamily="34" charset="0"/>
                <a:cs typeface="Times New Roman" panose="02020603050405020304" pitchFamily="18" charset="0"/>
              </a:rPr>
              <a:t> the Activity of </a:t>
            </a:r>
            <a:r>
              <a:rPr lang="fr-BE" sz="500" dirty="0" err="1">
                <a:latin typeface="Times New Roman" panose="02020603050405020304" pitchFamily="18" charset="0"/>
                <a:ea typeface="Calibri" panose="020F0502020204030204" pitchFamily="34" charset="0"/>
                <a:cs typeface="Times New Roman" panose="02020603050405020304" pitchFamily="18" charset="0"/>
              </a:rPr>
              <a:t>Phenolic</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Antioxidants</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Theoretical</a:t>
            </a:r>
            <a:r>
              <a:rPr lang="fr-BE" sz="500" dirty="0">
                <a:latin typeface="Times New Roman" panose="02020603050405020304" pitchFamily="18" charset="0"/>
                <a:ea typeface="Calibri" panose="020F0502020204030204" pitchFamily="34" charset="0"/>
                <a:cs typeface="Times New Roman" panose="02020603050405020304" pitchFamily="18" charset="0"/>
              </a:rPr>
              <a:t> Method,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Analysis</a:t>
            </a:r>
            <a:r>
              <a:rPr lang="fr-BE" sz="500" dirty="0">
                <a:latin typeface="Times New Roman" panose="02020603050405020304" pitchFamily="18" charset="0"/>
                <a:ea typeface="Calibri" panose="020F0502020204030204" pitchFamily="34" charset="0"/>
                <a:cs typeface="Times New Roman" panose="02020603050405020304" pitchFamily="18" charset="0"/>
              </a:rPr>
              <a:t> of Substituent </a:t>
            </a:r>
            <a:r>
              <a:rPr lang="fr-BE" sz="500" dirty="0" err="1">
                <a:latin typeface="Times New Roman" panose="02020603050405020304" pitchFamily="18" charset="0"/>
                <a:ea typeface="Calibri" panose="020F0502020204030204" pitchFamily="34" charset="0"/>
                <a:cs typeface="Times New Roman" panose="02020603050405020304" pitchFamily="18" charset="0"/>
              </a:rPr>
              <a:t>Effects</a:t>
            </a:r>
            <a:r>
              <a:rPr lang="fr-BE" sz="500" dirty="0">
                <a:latin typeface="Times New Roman" panose="02020603050405020304" pitchFamily="18" charset="0"/>
                <a:ea typeface="Calibri" panose="020F0502020204030204" pitchFamily="34" charset="0"/>
                <a:cs typeface="Times New Roman" panose="02020603050405020304" pitchFamily="18" charset="0"/>
              </a:rPr>
              <a:t>, and Application to Major </a:t>
            </a:r>
            <a:r>
              <a:rPr lang="fr-BE" sz="500" dirty="0" err="1">
                <a:latin typeface="Times New Roman" panose="02020603050405020304" pitchFamily="18" charset="0"/>
                <a:ea typeface="Calibri" panose="020F0502020204030204" pitchFamily="34" charset="0"/>
                <a:cs typeface="Times New Roman" panose="02020603050405020304" pitchFamily="18" charset="0"/>
              </a:rPr>
              <a:t>Families</a:t>
            </a:r>
            <a:r>
              <a:rPr lang="fr-BE" sz="500" dirty="0">
                <a:latin typeface="Times New Roman" panose="02020603050405020304" pitchFamily="18" charset="0"/>
                <a:ea typeface="Calibri" panose="020F0502020204030204" pitchFamily="34" charset="0"/>
                <a:cs typeface="Times New Roman" panose="02020603050405020304" pitchFamily="18" charset="0"/>
              </a:rPr>
              <a:t> of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Antioxidants</a:t>
            </a:r>
            <a:r>
              <a:rPr lang="fr-BE" sz="500" dirty="0">
                <a:latin typeface="Times New Roman" panose="02020603050405020304" pitchFamily="18" charset="0"/>
                <a:ea typeface="Calibri" panose="020F0502020204030204" pitchFamily="34" charset="0"/>
                <a:cs typeface="Times New Roman" panose="02020603050405020304" pitchFamily="18" charset="0"/>
              </a:rPr>
              <a:t>. doi:10.1021/ja002455u</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5. 	T. O. Structure-Activity Relationship of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Antioxidant</a:t>
            </a:r>
            <a:r>
              <a:rPr lang="fr-BE" sz="500" dirty="0">
                <a:latin typeface="Times New Roman" panose="02020603050405020304" pitchFamily="18" charset="0"/>
                <a:ea typeface="Calibri" panose="020F0502020204030204" pitchFamily="34" charset="0"/>
                <a:cs typeface="Times New Roman" panose="02020603050405020304" pitchFamily="18" charset="0"/>
              </a:rPr>
              <a:t> and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Antitumor</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Polyphenols</a:t>
            </a:r>
            <a:r>
              <a:rPr lang="fr-BE" sz="500" dirty="0">
                <a:latin typeface="Times New Roman" panose="02020603050405020304" pitchFamily="18" charset="0"/>
                <a:ea typeface="Calibri" panose="020F0502020204030204" pitchFamily="34" charset="0"/>
                <a:cs typeface="Times New Roman" panose="02020603050405020304" pitchFamily="18" charset="0"/>
              </a:rPr>
              <a:t>. In: </a:t>
            </a:r>
            <a:r>
              <a:rPr lang="fr-BE" sz="500" i="1" dirty="0">
                <a:latin typeface="Times New Roman" panose="02020603050405020304" pitchFamily="18" charset="0"/>
                <a:ea typeface="Calibri" panose="020F0502020204030204" pitchFamily="34" charset="0"/>
                <a:cs typeface="Times New Roman" panose="02020603050405020304" pitchFamily="18" charset="0"/>
              </a:rPr>
              <a:t>Food </a:t>
            </a:r>
            <a:r>
              <a:rPr lang="fr-BE" sz="500" i="1" dirty="0" err="1">
                <a:latin typeface="Times New Roman" panose="02020603050405020304" pitchFamily="18" charset="0"/>
                <a:ea typeface="Calibri" panose="020F0502020204030204" pitchFamily="34" charset="0"/>
                <a:cs typeface="Times New Roman" panose="02020603050405020304" pitchFamily="18" charset="0"/>
              </a:rPr>
              <a:t>Factors</a:t>
            </a:r>
            <a:r>
              <a:rPr lang="fr-BE" sz="500" i="1" dirty="0">
                <a:latin typeface="Times New Roman" panose="02020603050405020304" pitchFamily="18" charset="0"/>
                <a:ea typeface="Calibri" panose="020F0502020204030204" pitchFamily="34" charset="0"/>
                <a:cs typeface="Times New Roman" panose="02020603050405020304" pitchFamily="18" charset="0"/>
              </a:rPr>
              <a:t> for Cancer Prevention</a:t>
            </a:r>
            <a:r>
              <a:rPr lang="fr-BE" sz="500" dirty="0">
                <a:latin typeface="Times New Roman" panose="02020603050405020304" pitchFamily="18" charset="0"/>
                <a:ea typeface="Calibri" panose="020F0502020204030204" pitchFamily="34" charset="0"/>
                <a:cs typeface="Times New Roman" panose="02020603050405020304" pitchFamily="18" charset="0"/>
              </a:rPr>
              <a:t>. Springer. Tokyo; 1997.</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6. 	Xu S, </a:t>
            </a:r>
            <a:r>
              <a:rPr lang="fr-BE" sz="500" dirty="0" err="1">
                <a:latin typeface="Times New Roman" panose="02020603050405020304" pitchFamily="18" charset="0"/>
                <a:ea typeface="Calibri" panose="020F0502020204030204" pitchFamily="34" charset="0"/>
                <a:cs typeface="Times New Roman" panose="02020603050405020304" pitchFamily="18" charset="0"/>
              </a:rPr>
              <a:t>Zuo</a:t>
            </a:r>
            <a:r>
              <a:rPr lang="fr-BE" sz="500" dirty="0">
                <a:latin typeface="Times New Roman" panose="02020603050405020304" pitchFamily="18" charset="0"/>
                <a:ea typeface="Calibri" panose="020F0502020204030204" pitchFamily="34" charset="0"/>
                <a:cs typeface="Times New Roman" panose="02020603050405020304" pitchFamily="18" charset="0"/>
              </a:rPr>
              <a:t> A, Guo Z, Wan C. </a:t>
            </a:r>
            <a:r>
              <a:rPr lang="fr-BE" sz="500" dirty="0" err="1">
                <a:latin typeface="Times New Roman" panose="02020603050405020304" pitchFamily="18" charset="0"/>
                <a:ea typeface="Calibri" panose="020F0502020204030204" pitchFamily="34" charset="0"/>
                <a:cs typeface="Times New Roman" panose="02020603050405020304" pitchFamily="18" charset="0"/>
              </a:rPr>
              <a:t>Ethyl</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Caffeate</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Ameliorates</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Collagen-Induced</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Arthritis</a:t>
            </a:r>
            <a:r>
              <a:rPr lang="fr-BE" sz="500" dirty="0">
                <a:latin typeface="Times New Roman" panose="02020603050405020304" pitchFamily="18" charset="0"/>
                <a:ea typeface="Calibri" panose="020F0502020204030204" pitchFamily="34" charset="0"/>
                <a:cs typeface="Times New Roman" panose="02020603050405020304" pitchFamily="18" charset="0"/>
              </a:rPr>
              <a:t> by </a:t>
            </a:r>
            <a:r>
              <a:rPr lang="fr-BE" sz="500" dirty="0" err="1">
                <a:latin typeface="Times New Roman" panose="02020603050405020304" pitchFamily="18" charset="0"/>
                <a:ea typeface="Calibri" panose="020F0502020204030204" pitchFamily="34" charset="0"/>
                <a:cs typeface="Times New Roman" panose="02020603050405020304" pitchFamily="18" charset="0"/>
              </a:rPr>
              <a:t>Suppressing</a:t>
            </a:r>
            <a:r>
              <a:rPr lang="fr-BE" sz="500" dirty="0">
                <a:latin typeface="Times New Roman" panose="02020603050405020304" pitchFamily="18" charset="0"/>
                <a:ea typeface="Calibri" panose="020F0502020204030204" pitchFamily="34" charset="0"/>
                <a:cs typeface="Times New Roman" panose="02020603050405020304" pitchFamily="18" charset="0"/>
              </a:rPr>
              <a:t> Th1 Immune </a:t>
            </a:r>
            <a:r>
              <a:rPr lang="fr-BE" sz="500" dirty="0" err="1">
                <a:latin typeface="Times New Roman" panose="02020603050405020304" pitchFamily="18" charset="0"/>
                <a:ea typeface="Calibri" panose="020F0502020204030204" pitchFamily="34" charset="0"/>
                <a:cs typeface="Times New Roman" panose="02020603050405020304" pitchFamily="18" charset="0"/>
              </a:rPr>
              <a:t>Response</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i="1" dirty="0">
                <a:latin typeface="Times New Roman" panose="02020603050405020304" pitchFamily="18" charset="0"/>
                <a:ea typeface="Calibri" panose="020F0502020204030204" pitchFamily="34" charset="0"/>
                <a:cs typeface="Times New Roman" panose="02020603050405020304" pitchFamily="18" charset="0"/>
              </a:rPr>
              <a:t>J </a:t>
            </a:r>
            <a:r>
              <a:rPr lang="fr-BE" sz="500" i="1" dirty="0" err="1">
                <a:latin typeface="Times New Roman" panose="02020603050405020304" pitchFamily="18" charset="0"/>
                <a:ea typeface="Calibri" panose="020F0502020204030204" pitchFamily="34" charset="0"/>
                <a:cs typeface="Times New Roman" panose="02020603050405020304" pitchFamily="18" charset="0"/>
              </a:rPr>
              <a:t>Immunol</a:t>
            </a:r>
            <a:r>
              <a:rPr lang="fr-BE" sz="500" i="1" dirty="0">
                <a:latin typeface="Times New Roman" panose="02020603050405020304" pitchFamily="18" charset="0"/>
                <a:ea typeface="Calibri" panose="020F0502020204030204" pitchFamily="34" charset="0"/>
                <a:cs typeface="Times New Roman" panose="02020603050405020304" pitchFamily="18" charset="0"/>
              </a:rPr>
              <a:t> </a:t>
            </a:r>
            <a:r>
              <a:rPr lang="fr-BE" sz="500" i="1" dirty="0" err="1">
                <a:latin typeface="Times New Roman" panose="02020603050405020304" pitchFamily="18" charset="0"/>
                <a:ea typeface="Calibri" panose="020F0502020204030204" pitchFamily="34" charset="0"/>
                <a:cs typeface="Times New Roman" panose="02020603050405020304" pitchFamily="18" charset="0"/>
              </a:rPr>
              <a:t>Res</a:t>
            </a:r>
            <a:r>
              <a:rPr lang="fr-BE" sz="500" dirty="0">
                <a:latin typeface="Times New Roman" panose="02020603050405020304" pitchFamily="18" charset="0"/>
                <a:ea typeface="Calibri" panose="020F0502020204030204" pitchFamily="34" charset="0"/>
                <a:cs typeface="Times New Roman" panose="02020603050405020304" pitchFamily="18" charset="0"/>
              </a:rPr>
              <a:t>. 2017;2017. doi:10.1155/2017/7416792</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7. 	</a:t>
            </a:r>
            <a:r>
              <a:rPr lang="fr-BE" sz="500" dirty="0" err="1">
                <a:latin typeface="Times New Roman" panose="02020603050405020304" pitchFamily="18" charset="0"/>
                <a:ea typeface="Calibri" panose="020F0502020204030204" pitchFamily="34" charset="0"/>
                <a:cs typeface="Times New Roman" panose="02020603050405020304" pitchFamily="18" charset="0"/>
              </a:rPr>
              <a:t>Gangan</a:t>
            </a:r>
            <a:r>
              <a:rPr lang="fr-BE" sz="500" dirty="0">
                <a:latin typeface="Times New Roman" panose="02020603050405020304" pitchFamily="18" charset="0"/>
                <a:ea typeface="Calibri" panose="020F0502020204030204" pitchFamily="34" charset="0"/>
                <a:cs typeface="Times New Roman" panose="02020603050405020304" pitchFamily="18" charset="0"/>
              </a:rPr>
              <a:t> VD, </a:t>
            </a:r>
            <a:r>
              <a:rPr lang="fr-BE" sz="500" dirty="0" err="1">
                <a:latin typeface="Times New Roman" panose="02020603050405020304" pitchFamily="18" charset="0"/>
                <a:ea typeface="Calibri" panose="020F0502020204030204" pitchFamily="34" charset="0"/>
                <a:cs typeface="Times New Roman" panose="02020603050405020304" pitchFamily="18" charset="0"/>
              </a:rPr>
              <a:t>Jazly</a:t>
            </a:r>
            <a:r>
              <a:rPr lang="fr-BE" sz="500" dirty="0">
                <a:latin typeface="Times New Roman" panose="02020603050405020304" pitchFamily="18" charset="0"/>
                <a:ea typeface="Calibri" panose="020F0502020204030204" pitchFamily="34" charset="0"/>
                <a:cs typeface="Times New Roman" panose="02020603050405020304" pitchFamily="18" charset="0"/>
              </a:rPr>
              <a:t> L, </a:t>
            </a:r>
            <a:r>
              <a:rPr lang="fr-BE" sz="500" dirty="0" err="1">
                <a:latin typeface="Times New Roman" panose="02020603050405020304" pitchFamily="18" charset="0"/>
                <a:ea typeface="Calibri" panose="020F0502020204030204" pitchFamily="34" charset="0"/>
                <a:cs typeface="Times New Roman" panose="02020603050405020304" pitchFamily="18" charset="0"/>
              </a:rPr>
              <a:t>Chakraborty</a:t>
            </a:r>
            <a:r>
              <a:rPr lang="fr-BE" sz="500" dirty="0">
                <a:latin typeface="Times New Roman" panose="02020603050405020304" pitchFamily="18" charset="0"/>
                <a:ea typeface="Calibri" panose="020F0502020204030204" pitchFamily="34" charset="0"/>
                <a:cs typeface="Times New Roman" panose="02020603050405020304" pitchFamily="18" charset="0"/>
              </a:rPr>
              <a:t> CT, et al. </a:t>
            </a:r>
            <a:r>
              <a:rPr lang="fr-BE" sz="500" dirty="0" err="1">
                <a:latin typeface="Times New Roman" panose="02020603050405020304" pitchFamily="18" charset="0"/>
                <a:ea typeface="Calibri" panose="020F0502020204030204" pitchFamily="34" charset="0"/>
                <a:cs typeface="Times New Roman" panose="02020603050405020304" pitchFamily="18" charset="0"/>
              </a:rPr>
              <a:t>Ethyl</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caffeate</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ether</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derivatives</a:t>
            </a:r>
            <a:r>
              <a:rPr lang="fr-BE" sz="500" dirty="0">
                <a:latin typeface="Times New Roman" panose="02020603050405020304" pitchFamily="18" charset="0"/>
                <a:ea typeface="Calibri" panose="020F0502020204030204" pitchFamily="34" charset="0"/>
                <a:cs typeface="Times New Roman" panose="02020603050405020304" pitchFamily="18" charset="0"/>
              </a:rPr>
              <a:t> as future </a:t>
            </a:r>
            <a:r>
              <a:rPr lang="fr-BE" sz="500" dirty="0" err="1">
                <a:latin typeface="Times New Roman" panose="02020603050405020304" pitchFamily="18" charset="0"/>
                <a:ea typeface="Calibri" panose="020F0502020204030204" pitchFamily="34" charset="0"/>
                <a:cs typeface="Times New Roman" panose="02020603050405020304" pitchFamily="18" charset="0"/>
              </a:rPr>
              <a:t>potential</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drug</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i="1" dirty="0">
                <a:latin typeface="Times New Roman" panose="02020603050405020304" pitchFamily="18" charset="0"/>
                <a:ea typeface="Calibri" panose="020F0502020204030204" pitchFamily="34" charset="0"/>
                <a:cs typeface="Times New Roman" panose="02020603050405020304" pitchFamily="18" charset="0"/>
              </a:rPr>
              <a:t>J </a:t>
            </a:r>
            <a:r>
              <a:rPr lang="fr-BE" sz="500" i="1" dirty="0" err="1">
                <a:latin typeface="Times New Roman" panose="02020603050405020304" pitchFamily="18" charset="0"/>
                <a:ea typeface="Calibri" panose="020F0502020204030204" pitchFamily="34" charset="0"/>
                <a:cs typeface="Times New Roman" panose="02020603050405020304" pitchFamily="18" charset="0"/>
              </a:rPr>
              <a:t>Pharm</a:t>
            </a:r>
            <a:r>
              <a:rPr lang="fr-BE" sz="500" i="1" dirty="0">
                <a:latin typeface="Times New Roman" panose="02020603050405020304" pitchFamily="18" charset="0"/>
                <a:ea typeface="Calibri" panose="020F0502020204030204" pitchFamily="34" charset="0"/>
                <a:cs typeface="Times New Roman" panose="02020603050405020304" pitchFamily="18" charset="0"/>
              </a:rPr>
              <a:t> </a:t>
            </a:r>
            <a:r>
              <a:rPr lang="fr-BE" sz="500" i="1" dirty="0" err="1">
                <a:latin typeface="Times New Roman" panose="02020603050405020304" pitchFamily="18" charset="0"/>
                <a:ea typeface="Calibri" panose="020F0502020204030204" pitchFamily="34" charset="0"/>
                <a:cs typeface="Times New Roman" panose="02020603050405020304" pitchFamily="18" charset="0"/>
              </a:rPr>
              <a:t>Res</a:t>
            </a:r>
            <a:r>
              <a:rPr lang="fr-BE" sz="500" dirty="0">
                <a:latin typeface="Times New Roman" panose="02020603050405020304" pitchFamily="18" charset="0"/>
                <a:ea typeface="Calibri" panose="020F0502020204030204" pitchFamily="34" charset="0"/>
                <a:cs typeface="Times New Roman" panose="02020603050405020304" pitchFamily="18" charset="0"/>
              </a:rPr>
              <a:t>. 2014;88(66):818-821. http://jprsolutions.info/files/final-file-56c153afcf48f3.25743472.pdf. </a:t>
            </a:r>
            <a:r>
              <a:rPr lang="fr-BE" sz="500" dirty="0" err="1">
                <a:latin typeface="Times New Roman" panose="02020603050405020304" pitchFamily="18" charset="0"/>
                <a:ea typeface="Calibri" panose="020F0502020204030204" pitchFamily="34" charset="0"/>
                <a:cs typeface="Times New Roman" panose="02020603050405020304" pitchFamily="18" charset="0"/>
              </a:rPr>
              <a:t>Accessed</a:t>
            </a:r>
            <a:r>
              <a:rPr lang="fr-BE" sz="500" dirty="0">
                <a:latin typeface="Times New Roman" panose="02020603050405020304" pitchFamily="18" charset="0"/>
                <a:ea typeface="Calibri" panose="020F0502020204030204" pitchFamily="34" charset="0"/>
                <a:cs typeface="Times New Roman" panose="02020603050405020304" pitchFamily="18" charset="0"/>
              </a:rPr>
              <a:t> April 4, 2018.</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8. 	</a:t>
            </a:r>
            <a:r>
              <a:rPr lang="fr-BE" sz="500" dirty="0" err="1">
                <a:latin typeface="Times New Roman" panose="02020603050405020304" pitchFamily="18" charset="0"/>
                <a:ea typeface="Calibri" panose="020F0502020204030204" pitchFamily="34" charset="0"/>
                <a:cs typeface="Times New Roman" panose="02020603050405020304" pitchFamily="18" charset="0"/>
              </a:rPr>
              <a:t>Frédérich</a:t>
            </a:r>
            <a:r>
              <a:rPr lang="fr-BE" sz="500" dirty="0">
                <a:latin typeface="Times New Roman" panose="02020603050405020304" pitchFamily="18" charset="0"/>
                <a:ea typeface="Calibri" panose="020F0502020204030204" pitchFamily="34" charset="0"/>
                <a:cs typeface="Times New Roman" panose="02020603050405020304" pitchFamily="18" charset="0"/>
              </a:rPr>
              <a:t> M, Jacquier M-J, </a:t>
            </a:r>
            <a:r>
              <a:rPr lang="fr-BE" sz="500" dirty="0" err="1">
                <a:latin typeface="Times New Roman" panose="02020603050405020304" pitchFamily="18" charset="0"/>
                <a:ea typeface="Calibri" panose="020F0502020204030204" pitchFamily="34" charset="0"/>
                <a:cs typeface="Times New Roman" panose="02020603050405020304" pitchFamily="18" charset="0"/>
              </a:rPr>
              <a:t>Thépenier</a:t>
            </a:r>
            <a:r>
              <a:rPr lang="fr-BE" sz="500" dirty="0">
                <a:latin typeface="Times New Roman" panose="02020603050405020304" pitchFamily="18" charset="0"/>
                <a:ea typeface="Calibri" panose="020F0502020204030204" pitchFamily="34" charset="0"/>
                <a:cs typeface="Times New Roman" panose="02020603050405020304" pitchFamily="18" charset="0"/>
              </a:rPr>
              <a:t> P, et al.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Antiplasmodial</a:t>
            </a:r>
            <a:r>
              <a:rPr lang="fr-BE" sz="500" dirty="0">
                <a:latin typeface="Times New Roman" panose="02020603050405020304" pitchFamily="18" charset="0"/>
                <a:ea typeface="Calibri" panose="020F0502020204030204" pitchFamily="34" charset="0"/>
                <a:cs typeface="Times New Roman" panose="02020603050405020304" pitchFamily="18" charset="0"/>
              </a:rPr>
              <a:t> Activity of </a:t>
            </a:r>
            <a:r>
              <a:rPr lang="fr-BE" sz="500" dirty="0" err="1">
                <a:latin typeface="Times New Roman" panose="02020603050405020304" pitchFamily="18" charset="0"/>
                <a:ea typeface="Calibri" panose="020F0502020204030204" pitchFamily="34" charset="0"/>
                <a:cs typeface="Times New Roman" panose="02020603050405020304" pitchFamily="18" charset="0"/>
              </a:rPr>
              <a:t>Alkaloids</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from</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Various</a:t>
            </a:r>
            <a:r>
              <a:rPr lang="fr-BE" sz="500" dirty="0">
                <a:latin typeface="Times New Roman" panose="02020603050405020304" pitchFamily="18" charset="0"/>
                <a:ea typeface="Calibri" panose="020F0502020204030204" pitchFamily="34" charset="0"/>
                <a:cs typeface="Times New Roman" panose="02020603050405020304" pitchFamily="18" charset="0"/>
              </a:rPr>
              <a:t> Strychnos </a:t>
            </a:r>
            <a:r>
              <a:rPr lang="fr-BE" sz="500" dirty="0" err="1">
                <a:latin typeface="Times New Roman" panose="02020603050405020304" pitchFamily="18" charset="0"/>
                <a:ea typeface="Calibri" panose="020F0502020204030204" pitchFamily="34" charset="0"/>
                <a:cs typeface="Times New Roman" panose="02020603050405020304" pitchFamily="18" charset="0"/>
              </a:rPr>
              <a:t>Species</a:t>
            </a:r>
            <a:r>
              <a:rPr lang="fr-BE" sz="500" dirty="0">
                <a:latin typeface="Times New Roman" panose="02020603050405020304" pitchFamily="18" charset="0"/>
                <a:ea typeface="Calibri" panose="020F0502020204030204" pitchFamily="34" charset="0"/>
                <a:cs typeface="Times New Roman" panose="02020603050405020304" pitchFamily="18" charset="0"/>
              </a:rPr>
              <a:t>. doi:10.1021/np020070e</a:t>
            </a:r>
            <a:endParaRPr lang="fr-BE" sz="500" dirty="0">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9. 	</a:t>
            </a:r>
            <a:r>
              <a:rPr lang="fr-BE" sz="500" dirty="0" err="1">
                <a:latin typeface="Times New Roman" panose="02020603050405020304" pitchFamily="18" charset="0"/>
                <a:ea typeface="Calibri" panose="020F0502020204030204" pitchFamily="34" charset="0"/>
                <a:cs typeface="Times New Roman" panose="02020603050405020304" pitchFamily="18" charset="0"/>
              </a:rPr>
              <a:t>Makler</a:t>
            </a:r>
            <a:r>
              <a:rPr lang="fr-BE" sz="500" dirty="0">
                <a:latin typeface="Times New Roman" panose="02020603050405020304" pitchFamily="18" charset="0"/>
                <a:ea typeface="Calibri" panose="020F0502020204030204" pitchFamily="34" charset="0"/>
                <a:cs typeface="Times New Roman" panose="02020603050405020304" pitchFamily="18" charset="0"/>
              </a:rPr>
              <a:t> MT, Ries JM, Williams JA, et al. Parasite lactate </a:t>
            </a:r>
            <a:r>
              <a:rPr lang="fr-BE" sz="500" dirty="0" err="1">
                <a:latin typeface="Times New Roman" panose="02020603050405020304" pitchFamily="18" charset="0"/>
                <a:ea typeface="Calibri" panose="020F0502020204030204" pitchFamily="34" charset="0"/>
                <a:cs typeface="Times New Roman" panose="02020603050405020304" pitchFamily="18" charset="0"/>
              </a:rPr>
              <a:t>dehydrogenase</a:t>
            </a:r>
            <a:r>
              <a:rPr lang="fr-BE" sz="500" dirty="0">
                <a:latin typeface="Times New Roman" panose="02020603050405020304" pitchFamily="18" charset="0"/>
                <a:ea typeface="Calibri" panose="020F0502020204030204" pitchFamily="34" charset="0"/>
                <a:cs typeface="Times New Roman" panose="02020603050405020304" pitchFamily="18" charset="0"/>
              </a:rPr>
              <a:t> as an </a:t>
            </a:r>
            <a:r>
              <a:rPr lang="fr-BE" sz="500" dirty="0" err="1">
                <a:latin typeface="Times New Roman" panose="02020603050405020304" pitchFamily="18" charset="0"/>
                <a:ea typeface="Calibri" panose="020F0502020204030204" pitchFamily="34" charset="0"/>
                <a:cs typeface="Times New Roman" panose="02020603050405020304" pitchFamily="18" charset="0"/>
              </a:rPr>
              <a:t>assay</a:t>
            </a:r>
            <a:r>
              <a:rPr lang="fr-BE" sz="500" dirty="0">
                <a:latin typeface="Times New Roman" panose="02020603050405020304" pitchFamily="18" charset="0"/>
                <a:ea typeface="Calibri" panose="020F0502020204030204" pitchFamily="34" charset="0"/>
                <a:cs typeface="Times New Roman" panose="02020603050405020304" pitchFamily="18" charset="0"/>
              </a:rPr>
              <a:t> for Plasmodium falciparum </a:t>
            </a:r>
            <a:r>
              <a:rPr lang="fr-BE" sz="500" dirty="0" err="1">
                <a:latin typeface="Times New Roman" panose="02020603050405020304" pitchFamily="18" charset="0"/>
                <a:ea typeface="Calibri" panose="020F0502020204030204" pitchFamily="34" charset="0"/>
                <a:cs typeface="Times New Roman" panose="02020603050405020304" pitchFamily="18" charset="0"/>
              </a:rPr>
              <a:t>drug</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sensitivity</a:t>
            </a:r>
            <a:r>
              <a:rPr lang="fr-BE" sz="500" dirty="0">
                <a:latin typeface="Times New Roman" panose="02020603050405020304" pitchFamily="18" charset="0"/>
                <a:ea typeface="Calibri" panose="020F0502020204030204" pitchFamily="34" charset="0"/>
                <a:cs typeface="Times New Roman" panose="02020603050405020304" pitchFamily="18" charset="0"/>
              </a:rPr>
              <a:t>. Am J Trop Med </a:t>
            </a:r>
            <a:r>
              <a:rPr lang="fr-BE" sz="500" dirty="0" err="1">
                <a:latin typeface="Times New Roman" panose="02020603050405020304" pitchFamily="18" charset="0"/>
                <a:ea typeface="Calibri" panose="020F0502020204030204" pitchFamily="34" charset="0"/>
                <a:cs typeface="Times New Roman" panose="02020603050405020304" pitchFamily="18" charset="0"/>
              </a:rPr>
              <a:t>Hyg</a:t>
            </a:r>
            <a:r>
              <a:rPr lang="fr-BE" sz="500" dirty="0">
                <a:latin typeface="Times New Roman" panose="02020603050405020304" pitchFamily="18" charset="0"/>
                <a:ea typeface="Calibri" panose="020F0502020204030204" pitchFamily="34" charset="0"/>
                <a:cs typeface="Times New Roman" panose="02020603050405020304" pitchFamily="18" charset="0"/>
              </a:rPr>
              <a:t>. 1993;48(6):739-741. doi:10.4269/ajtmh.1993.48.739</a:t>
            </a: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10. 	</a:t>
            </a:r>
            <a:r>
              <a:rPr lang="fr-BE" sz="500" dirty="0" err="1">
                <a:latin typeface="Times New Roman" panose="02020603050405020304" pitchFamily="18" charset="0"/>
                <a:ea typeface="Calibri" panose="020F0502020204030204" pitchFamily="34" charset="0"/>
                <a:cs typeface="Times New Roman" panose="02020603050405020304" pitchFamily="18" charset="0"/>
              </a:rPr>
              <a:t>Soh</a:t>
            </a:r>
            <a:r>
              <a:rPr lang="fr-BE" sz="500" dirty="0">
                <a:latin typeface="Times New Roman" panose="02020603050405020304" pitchFamily="18" charset="0"/>
                <a:ea typeface="Calibri" panose="020F0502020204030204" pitchFamily="34" charset="0"/>
                <a:cs typeface="Times New Roman" panose="02020603050405020304" pitchFamily="18" charset="0"/>
              </a:rPr>
              <a:t> PN, </a:t>
            </a:r>
            <a:r>
              <a:rPr lang="fr-BE" sz="500" dirty="0" err="1">
                <a:latin typeface="Times New Roman" panose="02020603050405020304" pitchFamily="18" charset="0"/>
                <a:ea typeface="Calibri" panose="020F0502020204030204" pitchFamily="34" charset="0"/>
                <a:cs typeface="Times New Roman" panose="02020603050405020304" pitchFamily="18" charset="0"/>
              </a:rPr>
              <a:t>Witkowski</a:t>
            </a:r>
            <a:r>
              <a:rPr lang="fr-BE" sz="500" dirty="0">
                <a:latin typeface="Times New Roman" panose="02020603050405020304" pitchFamily="18" charset="0"/>
                <a:ea typeface="Calibri" panose="020F0502020204030204" pitchFamily="34" charset="0"/>
                <a:cs typeface="Times New Roman" panose="02020603050405020304" pitchFamily="18" charset="0"/>
              </a:rPr>
              <a:t> B, </a:t>
            </a:r>
            <a:r>
              <a:rPr lang="fr-BE" sz="500" dirty="0" err="1">
                <a:latin typeface="Times New Roman" panose="02020603050405020304" pitchFamily="18" charset="0"/>
                <a:ea typeface="Calibri" panose="020F0502020204030204" pitchFamily="34" charset="0"/>
                <a:cs typeface="Times New Roman" panose="02020603050405020304" pitchFamily="18" charset="0"/>
              </a:rPr>
              <a:t>Olagnier</a:t>
            </a:r>
            <a:r>
              <a:rPr lang="fr-BE" sz="500" dirty="0">
                <a:latin typeface="Times New Roman" panose="02020603050405020304" pitchFamily="18" charset="0"/>
                <a:ea typeface="Calibri" panose="020F0502020204030204" pitchFamily="34" charset="0"/>
                <a:cs typeface="Times New Roman" panose="02020603050405020304" pitchFamily="18" charset="0"/>
              </a:rPr>
              <a:t> D, et al. In vitro and in vivo </a:t>
            </a:r>
            <a:r>
              <a:rPr lang="fr-BE" sz="500" dirty="0" err="1">
                <a:latin typeface="Times New Roman" panose="02020603050405020304" pitchFamily="18" charset="0"/>
                <a:ea typeface="Calibri" panose="020F0502020204030204" pitchFamily="34" charset="0"/>
                <a:cs typeface="Times New Roman" panose="02020603050405020304" pitchFamily="18" charset="0"/>
              </a:rPr>
              <a:t>properties</a:t>
            </a:r>
            <a:r>
              <a:rPr lang="fr-BE" sz="500" dirty="0">
                <a:latin typeface="Times New Roman" panose="02020603050405020304" pitchFamily="18" charset="0"/>
                <a:ea typeface="Calibri" panose="020F0502020204030204" pitchFamily="34" charset="0"/>
                <a:cs typeface="Times New Roman" panose="02020603050405020304" pitchFamily="18" charset="0"/>
              </a:rPr>
              <a:t> of </a:t>
            </a:r>
            <a:r>
              <a:rPr lang="fr-BE" sz="500" dirty="0" err="1">
                <a:latin typeface="Times New Roman" panose="02020603050405020304" pitchFamily="18" charset="0"/>
                <a:ea typeface="Calibri" panose="020F0502020204030204" pitchFamily="34" charset="0"/>
                <a:cs typeface="Times New Roman" panose="02020603050405020304" pitchFamily="18" charset="0"/>
              </a:rPr>
              <a:t>ellagic</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acid</a:t>
            </a:r>
            <a:r>
              <a:rPr lang="fr-BE" sz="500" dirty="0">
                <a:latin typeface="Times New Roman" panose="02020603050405020304" pitchFamily="18" charset="0"/>
                <a:ea typeface="Calibri" panose="020F0502020204030204" pitchFamily="34" charset="0"/>
                <a:cs typeface="Times New Roman" panose="02020603050405020304" pitchFamily="18" charset="0"/>
              </a:rPr>
              <a:t> in malaria </a:t>
            </a:r>
            <a:r>
              <a:rPr lang="fr-BE" sz="500" dirty="0" err="1">
                <a:latin typeface="Times New Roman" panose="02020603050405020304" pitchFamily="18" charset="0"/>
                <a:ea typeface="Calibri" panose="020F0502020204030204" pitchFamily="34" charset="0"/>
                <a:cs typeface="Times New Roman" panose="02020603050405020304" pitchFamily="18" charset="0"/>
              </a:rPr>
              <a:t>treatment</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Antimicrob</a:t>
            </a:r>
            <a:r>
              <a:rPr lang="fr-BE" sz="500" dirty="0">
                <a:latin typeface="Times New Roman" panose="02020603050405020304" pitchFamily="18" charset="0"/>
                <a:ea typeface="Calibri" panose="020F0502020204030204" pitchFamily="34" charset="0"/>
                <a:cs typeface="Times New Roman" panose="02020603050405020304" pitchFamily="18" charset="0"/>
              </a:rPr>
              <a:t> Agents </a:t>
            </a:r>
            <a:r>
              <a:rPr lang="fr-BE" sz="500" dirty="0" err="1">
                <a:latin typeface="Times New Roman" panose="02020603050405020304" pitchFamily="18" charset="0"/>
                <a:ea typeface="Calibri" panose="020F0502020204030204" pitchFamily="34" charset="0"/>
                <a:cs typeface="Times New Roman" panose="02020603050405020304" pitchFamily="18" charset="0"/>
              </a:rPr>
              <a:t>Chemother</a:t>
            </a:r>
            <a:r>
              <a:rPr lang="fr-BE" sz="500" dirty="0">
                <a:latin typeface="Times New Roman" panose="02020603050405020304" pitchFamily="18" charset="0"/>
                <a:ea typeface="Calibri" panose="020F0502020204030204" pitchFamily="34" charset="0"/>
                <a:cs typeface="Times New Roman" panose="02020603050405020304" pitchFamily="18" charset="0"/>
              </a:rPr>
              <a:t>. 2009;53(3):1100-1106. doi:10.1128/AAC.01175-08</a:t>
            </a:r>
          </a:p>
          <a:p>
            <a:pPr marL="406400" indent="-406400">
              <a:lnSpc>
                <a:spcPct val="107000"/>
              </a:lnSpc>
            </a:pPr>
            <a:r>
              <a:rPr lang="fr-BE" sz="500" dirty="0">
                <a:latin typeface="Times New Roman" panose="02020603050405020304" pitchFamily="18" charset="0"/>
                <a:ea typeface="Calibri" panose="020F0502020204030204" pitchFamily="34" charset="0"/>
                <a:cs typeface="Times New Roman" panose="02020603050405020304" pitchFamily="18" charset="0"/>
              </a:rPr>
              <a:t>11. 	Bala I, </a:t>
            </a:r>
            <a:r>
              <a:rPr lang="fr-BE" sz="500" dirty="0" err="1">
                <a:latin typeface="Times New Roman" panose="02020603050405020304" pitchFamily="18" charset="0"/>
                <a:ea typeface="Calibri" panose="020F0502020204030204" pitchFamily="34" charset="0"/>
                <a:cs typeface="Times New Roman" panose="02020603050405020304" pitchFamily="18" charset="0"/>
              </a:rPr>
              <a:t>Bhardwaj</a:t>
            </a:r>
            <a:r>
              <a:rPr lang="fr-BE" sz="500" dirty="0">
                <a:latin typeface="Times New Roman" panose="02020603050405020304" pitchFamily="18" charset="0"/>
                <a:ea typeface="Calibri" panose="020F0502020204030204" pitchFamily="34" charset="0"/>
                <a:cs typeface="Times New Roman" panose="02020603050405020304" pitchFamily="18" charset="0"/>
              </a:rPr>
              <a:t> V, </a:t>
            </a:r>
            <a:r>
              <a:rPr lang="fr-BE" sz="500" dirty="0" err="1">
                <a:latin typeface="Times New Roman" panose="02020603050405020304" pitchFamily="18" charset="0"/>
                <a:ea typeface="Calibri" panose="020F0502020204030204" pitchFamily="34" charset="0"/>
                <a:cs typeface="Times New Roman" panose="02020603050405020304" pitchFamily="18" charset="0"/>
              </a:rPr>
              <a:t>Hariharan</a:t>
            </a:r>
            <a:r>
              <a:rPr lang="fr-BE" sz="500" dirty="0">
                <a:latin typeface="Times New Roman" panose="02020603050405020304" pitchFamily="18" charset="0"/>
                <a:ea typeface="Calibri" panose="020F0502020204030204" pitchFamily="34" charset="0"/>
                <a:cs typeface="Times New Roman" panose="02020603050405020304" pitchFamily="18" charset="0"/>
              </a:rPr>
              <a:t> S, Kumar MNVR. </a:t>
            </a:r>
            <a:r>
              <a:rPr lang="fr-BE" sz="500" dirty="0" err="1">
                <a:latin typeface="Times New Roman" panose="02020603050405020304" pitchFamily="18" charset="0"/>
                <a:ea typeface="Calibri" panose="020F0502020204030204" pitchFamily="34" charset="0"/>
                <a:cs typeface="Times New Roman" panose="02020603050405020304" pitchFamily="18" charset="0"/>
              </a:rPr>
              <a:t>Analytical</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methods</a:t>
            </a:r>
            <a:r>
              <a:rPr lang="fr-BE" sz="500" dirty="0">
                <a:latin typeface="Times New Roman" panose="02020603050405020304" pitchFamily="18" charset="0"/>
                <a:ea typeface="Calibri" panose="020F0502020204030204" pitchFamily="34" charset="0"/>
                <a:cs typeface="Times New Roman" panose="02020603050405020304" pitchFamily="18" charset="0"/>
              </a:rPr>
              <a:t> for </a:t>
            </a:r>
            <a:r>
              <a:rPr lang="fr-BE" sz="500" dirty="0" err="1">
                <a:latin typeface="Times New Roman" panose="02020603050405020304" pitchFamily="18" charset="0"/>
                <a:ea typeface="Calibri" panose="020F0502020204030204" pitchFamily="34" charset="0"/>
                <a:cs typeface="Times New Roman" panose="02020603050405020304" pitchFamily="18" charset="0"/>
              </a:rPr>
              <a:t>assay</a:t>
            </a:r>
            <a:r>
              <a:rPr lang="fr-BE" sz="500" dirty="0">
                <a:latin typeface="Times New Roman" panose="02020603050405020304" pitchFamily="18" charset="0"/>
                <a:ea typeface="Calibri" panose="020F0502020204030204" pitchFamily="34" charset="0"/>
                <a:cs typeface="Times New Roman" panose="02020603050405020304" pitchFamily="18" charset="0"/>
              </a:rPr>
              <a:t> of </a:t>
            </a:r>
            <a:r>
              <a:rPr lang="fr-BE" sz="500" dirty="0" err="1">
                <a:latin typeface="Times New Roman" panose="02020603050405020304" pitchFamily="18" charset="0"/>
                <a:ea typeface="Calibri" panose="020F0502020204030204" pitchFamily="34" charset="0"/>
                <a:cs typeface="Times New Roman" panose="02020603050405020304" pitchFamily="18" charset="0"/>
              </a:rPr>
              <a:t>ellagic</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acid</a:t>
            </a:r>
            <a:r>
              <a:rPr lang="fr-BE" sz="500" dirty="0">
                <a:latin typeface="Times New Roman" panose="02020603050405020304" pitchFamily="18" charset="0"/>
                <a:ea typeface="Calibri" panose="020F0502020204030204" pitchFamily="34" charset="0"/>
                <a:cs typeface="Times New Roman" panose="02020603050405020304" pitchFamily="18" charset="0"/>
              </a:rPr>
              <a:t> and </a:t>
            </a:r>
            <a:r>
              <a:rPr lang="fr-BE" sz="500" dirty="0" err="1">
                <a:latin typeface="Times New Roman" panose="02020603050405020304" pitchFamily="18" charset="0"/>
                <a:ea typeface="Calibri" panose="020F0502020204030204" pitchFamily="34" charset="0"/>
                <a:cs typeface="Times New Roman" panose="02020603050405020304" pitchFamily="18" charset="0"/>
              </a:rPr>
              <a:t>its</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solubility</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studies</a:t>
            </a:r>
            <a:r>
              <a:rPr lang="fr-BE" sz="500" dirty="0">
                <a:latin typeface="Times New Roman" panose="02020603050405020304" pitchFamily="18" charset="0"/>
                <a:ea typeface="Calibri" panose="020F0502020204030204" pitchFamily="34" charset="0"/>
                <a:cs typeface="Times New Roman" panose="02020603050405020304" pitchFamily="18" charset="0"/>
              </a:rPr>
              <a:t>. J </a:t>
            </a:r>
            <a:r>
              <a:rPr lang="fr-BE" sz="500" dirty="0" err="1">
                <a:latin typeface="Times New Roman" panose="02020603050405020304" pitchFamily="18" charset="0"/>
                <a:ea typeface="Calibri" panose="020F0502020204030204" pitchFamily="34" charset="0"/>
                <a:cs typeface="Times New Roman" panose="02020603050405020304" pitchFamily="18" charset="0"/>
              </a:rPr>
              <a:t>Pharm</a:t>
            </a:r>
            <a:r>
              <a:rPr lang="fr-BE" sz="500" dirty="0">
                <a:latin typeface="Times New Roman" panose="02020603050405020304" pitchFamily="18" charset="0"/>
                <a:ea typeface="Calibri" panose="020F0502020204030204" pitchFamily="34" charset="0"/>
                <a:cs typeface="Times New Roman" panose="02020603050405020304" pitchFamily="18" charset="0"/>
              </a:rPr>
              <a:t> </a:t>
            </a:r>
            <a:r>
              <a:rPr lang="fr-BE" sz="500" dirty="0" err="1">
                <a:latin typeface="Times New Roman" panose="02020603050405020304" pitchFamily="18" charset="0"/>
                <a:ea typeface="Calibri" panose="020F0502020204030204" pitchFamily="34" charset="0"/>
                <a:cs typeface="Times New Roman" panose="02020603050405020304" pitchFamily="18" charset="0"/>
              </a:rPr>
              <a:t>Biomed</a:t>
            </a:r>
            <a:r>
              <a:rPr lang="fr-BE" sz="500" dirty="0">
                <a:latin typeface="Times New Roman" panose="02020603050405020304" pitchFamily="18" charset="0"/>
                <a:ea typeface="Calibri" panose="020F0502020204030204" pitchFamily="34" charset="0"/>
                <a:cs typeface="Times New Roman" panose="02020603050405020304" pitchFamily="18" charset="0"/>
              </a:rPr>
              <a:t> Anal. 2006;40(1):206-210. doi:10.1016/j.jpba.2005.07.006</a:t>
            </a:r>
          </a:p>
          <a:p>
            <a:pPr marL="406400" indent="-406400">
              <a:lnSpc>
                <a:spcPct val="107000"/>
              </a:lnSpc>
            </a:pPr>
            <a:endParaRPr lang="fr-BE" sz="5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au 13">
            <a:extLst>
              <a:ext uri="{FF2B5EF4-FFF2-40B4-BE49-F238E27FC236}">
                <a16:creationId xmlns:a16="http://schemas.microsoft.com/office/drawing/2014/main" id="{6AFA4673-3E33-4C43-BAEA-4917CED7885E}"/>
              </a:ext>
            </a:extLst>
          </p:cNvPr>
          <p:cNvGraphicFramePr>
            <a:graphicFrameLocks noGrp="1"/>
          </p:cNvGraphicFramePr>
          <p:nvPr>
            <p:extLst>
              <p:ext uri="{D42A27DB-BD31-4B8C-83A1-F6EECF244321}">
                <p14:modId xmlns:p14="http://schemas.microsoft.com/office/powerpoint/2010/main" val="2450163287"/>
              </p:ext>
            </p:extLst>
          </p:nvPr>
        </p:nvGraphicFramePr>
        <p:xfrm>
          <a:off x="137571" y="6964463"/>
          <a:ext cx="4577725" cy="2441199"/>
        </p:xfrm>
        <a:graphic>
          <a:graphicData uri="http://schemas.openxmlformats.org/drawingml/2006/table">
            <a:tbl>
              <a:tblPr firstRow="1" firstCol="1" bandRow="1"/>
              <a:tblGrid>
                <a:gridCol w="837031">
                  <a:extLst>
                    <a:ext uri="{9D8B030D-6E8A-4147-A177-3AD203B41FA5}">
                      <a16:colId xmlns:a16="http://schemas.microsoft.com/office/drawing/2014/main" val="556080577"/>
                    </a:ext>
                  </a:extLst>
                </a:gridCol>
                <a:gridCol w="969877">
                  <a:extLst>
                    <a:ext uri="{9D8B030D-6E8A-4147-A177-3AD203B41FA5}">
                      <a16:colId xmlns:a16="http://schemas.microsoft.com/office/drawing/2014/main" val="3323361310"/>
                    </a:ext>
                  </a:extLst>
                </a:gridCol>
                <a:gridCol w="806240">
                  <a:extLst>
                    <a:ext uri="{9D8B030D-6E8A-4147-A177-3AD203B41FA5}">
                      <a16:colId xmlns:a16="http://schemas.microsoft.com/office/drawing/2014/main" val="1163496986"/>
                    </a:ext>
                  </a:extLst>
                </a:gridCol>
                <a:gridCol w="580088">
                  <a:extLst>
                    <a:ext uri="{9D8B030D-6E8A-4147-A177-3AD203B41FA5}">
                      <a16:colId xmlns:a16="http://schemas.microsoft.com/office/drawing/2014/main" val="3962436915"/>
                    </a:ext>
                  </a:extLst>
                </a:gridCol>
                <a:gridCol w="1384489">
                  <a:extLst>
                    <a:ext uri="{9D8B030D-6E8A-4147-A177-3AD203B41FA5}">
                      <a16:colId xmlns:a16="http://schemas.microsoft.com/office/drawing/2014/main" val="2140121590"/>
                    </a:ext>
                  </a:extLst>
                </a:gridCol>
              </a:tblGrid>
              <a:tr h="349407">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Compound</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R</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R</a:t>
                      </a:r>
                      <a:r>
                        <a:rPr lang="en-AU" sz="800" baseline="-25000" dirty="0">
                          <a:effectLst/>
                          <a:latin typeface="Times New Roman" panose="02020603050405020304" pitchFamily="18" charset="0"/>
                          <a:ea typeface="SimSun" panose="02010600030101010101" pitchFamily="2" charset="-122"/>
                          <a:cs typeface="Mangal" panose="02040503050203030202" pitchFamily="18" charset="0"/>
                        </a:rPr>
                        <a:t>3</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R</a:t>
                      </a:r>
                      <a:r>
                        <a:rPr lang="en-AU" sz="800" baseline="-25000" dirty="0">
                          <a:effectLst/>
                          <a:latin typeface="Times New Roman" panose="02020603050405020304" pitchFamily="18" charset="0"/>
                          <a:ea typeface="SimSun" panose="02010600030101010101" pitchFamily="2" charset="-122"/>
                          <a:cs typeface="Mangal" panose="02040503050203030202" pitchFamily="18" charset="0"/>
                        </a:rPr>
                        <a:t>4</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IC</a:t>
                      </a:r>
                      <a:r>
                        <a:rPr lang="en-AU" sz="800" baseline="-25000" dirty="0">
                          <a:effectLst/>
                          <a:latin typeface="Times New Roman" panose="02020603050405020304" pitchFamily="18" charset="0"/>
                          <a:ea typeface="SimSun" panose="02010600030101010101" pitchFamily="2" charset="-122"/>
                          <a:cs typeface="Mangal" panose="02040503050203030202" pitchFamily="18" charset="0"/>
                        </a:rPr>
                        <a:t>50</a:t>
                      </a:r>
                      <a:r>
                        <a:rPr lang="en-AU" sz="800" baseline="0" dirty="0">
                          <a:effectLst/>
                          <a:latin typeface="Times New Roman" panose="02020603050405020304" pitchFamily="18" charset="0"/>
                          <a:ea typeface="SimSun" panose="02010600030101010101" pitchFamily="2" charset="-122"/>
                          <a:cs typeface="Mangal" panose="02040503050203030202" pitchFamily="18" charset="0"/>
                        </a:rPr>
                        <a:t> (µg/mL)</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266026573"/>
                  </a:ext>
                </a:extLst>
              </a:tr>
              <a:tr h="261474">
                <a:tc>
                  <a:txBody>
                    <a:bodyPr/>
                    <a:lstStyle/>
                    <a:p>
                      <a:pPr algn="ctr">
                        <a:lnSpc>
                          <a:spcPct val="150000"/>
                        </a:lnSpc>
                        <a:spcAft>
                          <a:spcPts val="0"/>
                        </a:spcAft>
                      </a:pPr>
                      <a:r>
                        <a:rPr lang="en-AU" sz="800" b="1" dirty="0">
                          <a:effectLst/>
                          <a:latin typeface="Times New Roman" panose="02020603050405020304" pitchFamily="18" charset="0"/>
                          <a:ea typeface="SimSun" panose="02010600030101010101" pitchFamily="2" charset="-122"/>
                          <a:cs typeface="Mangal" panose="02040503050203030202" pitchFamily="18" charset="0"/>
                        </a:rPr>
                        <a:t>1a</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14.50 ± 4.12</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27911265"/>
                  </a:ext>
                </a:extLst>
              </a:tr>
              <a:tr h="261474">
                <a:tc>
                  <a:txBody>
                    <a:bodyPr/>
                    <a:lstStyle/>
                    <a:p>
                      <a:pPr algn="ctr">
                        <a:lnSpc>
                          <a:spcPct val="150000"/>
                        </a:lnSpc>
                        <a:spcAft>
                          <a:spcPts val="0"/>
                        </a:spcAft>
                      </a:pPr>
                      <a:r>
                        <a:rPr lang="en-AU" sz="800" b="1">
                          <a:effectLst/>
                          <a:latin typeface="Times New Roman" panose="02020603050405020304" pitchFamily="18" charset="0"/>
                          <a:ea typeface="SimSun" panose="02010600030101010101" pitchFamily="2" charset="-122"/>
                          <a:cs typeface="Mangal" panose="02040503050203030202" pitchFamily="18" charset="0"/>
                        </a:rPr>
                        <a:t>2a</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methyl</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OH</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5.24 ± 0.66</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16261991"/>
                  </a:ext>
                </a:extLst>
              </a:tr>
              <a:tr h="261474">
                <a:tc>
                  <a:txBody>
                    <a:bodyPr/>
                    <a:lstStyle/>
                    <a:p>
                      <a:pPr algn="ctr">
                        <a:lnSpc>
                          <a:spcPct val="150000"/>
                        </a:lnSpc>
                        <a:spcAft>
                          <a:spcPts val="0"/>
                        </a:spcAft>
                      </a:pPr>
                      <a:r>
                        <a:rPr lang="en-AU" sz="800" b="1">
                          <a:effectLst/>
                          <a:latin typeface="Times New Roman" panose="02020603050405020304" pitchFamily="18" charset="0"/>
                          <a:ea typeface="SimSun" panose="02010600030101010101" pitchFamily="2" charset="-122"/>
                          <a:cs typeface="Mangal" panose="02040503050203030202" pitchFamily="18" charset="0"/>
                        </a:rPr>
                        <a:t>2b</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ethyl</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4.55 ± 1.95</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5187177"/>
                  </a:ext>
                </a:extLst>
              </a:tr>
              <a:tr h="261474">
                <a:tc>
                  <a:txBody>
                    <a:bodyPr/>
                    <a:lstStyle/>
                    <a:p>
                      <a:pPr algn="ctr">
                        <a:lnSpc>
                          <a:spcPct val="150000"/>
                        </a:lnSpc>
                        <a:spcAft>
                          <a:spcPts val="0"/>
                        </a:spcAft>
                      </a:pPr>
                      <a:r>
                        <a:rPr lang="en-AU" sz="800" b="1" dirty="0">
                          <a:effectLst/>
                          <a:latin typeface="Times New Roman" panose="02020603050405020304" pitchFamily="18" charset="0"/>
                          <a:ea typeface="SimSun" panose="02010600030101010101" pitchFamily="2" charset="-122"/>
                          <a:cs typeface="Mangal" panose="02040503050203030202" pitchFamily="18" charset="0"/>
                        </a:rPr>
                        <a:t>2c</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isopropyl</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4.86 ± 4.39</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3295313"/>
                  </a:ext>
                </a:extLst>
              </a:tr>
              <a:tr h="261474">
                <a:tc>
                  <a:txBody>
                    <a:bodyPr/>
                    <a:lstStyle/>
                    <a:p>
                      <a:pPr algn="ctr">
                        <a:lnSpc>
                          <a:spcPct val="150000"/>
                        </a:lnSpc>
                        <a:spcAft>
                          <a:spcPts val="0"/>
                        </a:spcAft>
                      </a:pPr>
                      <a:r>
                        <a:rPr lang="en-AU" sz="800" b="1">
                          <a:effectLst/>
                          <a:latin typeface="Times New Roman" panose="02020603050405020304" pitchFamily="18" charset="0"/>
                          <a:ea typeface="SimSun" panose="02010600030101010101" pitchFamily="2" charset="-122"/>
                          <a:cs typeface="Mangal" panose="02040503050203030202" pitchFamily="18" charset="0"/>
                        </a:rPr>
                        <a:t>2d</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ethyl</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H</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OH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34.87 ± 4.42</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226558276"/>
                  </a:ext>
                </a:extLst>
              </a:tr>
              <a:tr h="261474">
                <a:tc>
                  <a:txBody>
                    <a:bodyPr/>
                    <a:lstStyle/>
                    <a:p>
                      <a:pPr algn="ctr">
                        <a:lnSpc>
                          <a:spcPct val="150000"/>
                        </a:lnSpc>
                        <a:spcAft>
                          <a:spcPts val="0"/>
                        </a:spcAft>
                      </a:pPr>
                      <a:r>
                        <a:rPr lang="en-AU" sz="800" b="1">
                          <a:effectLst/>
                          <a:latin typeface="Times New Roman" panose="02020603050405020304" pitchFamily="18" charset="0"/>
                          <a:ea typeface="SimSun" panose="02010600030101010101" pitchFamily="2" charset="-122"/>
                          <a:cs typeface="Mangal" panose="02040503050203030202" pitchFamily="18" charset="0"/>
                        </a:rPr>
                        <a:t>2e</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ethyl</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OH</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H</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18.33 ± 4.17</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78859373"/>
                  </a:ext>
                </a:extLst>
              </a:tr>
              <a:tr h="261474">
                <a:tc>
                  <a:txBody>
                    <a:bodyPr/>
                    <a:lstStyle/>
                    <a:p>
                      <a:pPr algn="ctr">
                        <a:lnSpc>
                          <a:spcPct val="150000"/>
                        </a:lnSpc>
                        <a:spcAft>
                          <a:spcPts val="0"/>
                        </a:spcAft>
                      </a:pPr>
                      <a:r>
                        <a:rPr lang="en-AU" sz="800" b="1" dirty="0">
                          <a:effectLst/>
                          <a:latin typeface="Times New Roman" panose="02020603050405020304" pitchFamily="18" charset="0"/>
                          <a:ea typeface="SimSun" panose="02010600030101010101" pitchFamily="2" charset="-122"/>
                          <a:cs typeface="Mangal" panose="02040503050203030202" pitchFamily="18" charset="0"/>
                        </a:rPr>
                        <a:t>2f</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ethyl</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H</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H</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&gt; 50</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7124566"/>
                  </a:ext>
                </a:extLst>
              </a:tr>
              <a:tr h="261474">
                <a:tc>
                  <a:txBody>
                    <a:bodyPr/>
                    <a:lstStyle/>
                    <a:p>
                      <a:pPr algn="ctr">
                        <a:lnSpc>
                          <a:spcPct val="150000"/>
                        </a:lnSpc>
                        <a:spcAft>
                          <a:spcPts val="0"/>
                        </a:spcAft>
                      </a:pPr>
                      <a:r>
                        <a:rPr lang="en-AU" sz="800" b="1" dirty="0">
                          <a:effectLst/>
                          <a:latin typeface="Times New Roman" panose="02020603050405020304" pitchFamily="18" charset="0"/>
                          <a:ea typeface="SimSun" panose="02010600030101010101" pitchFamily="2" charset="-122"/>
                          <a:cs typeface="Mangal" panose="02040503050203030202" pitchFamily="18" charset="0"/>
                        </a:rPr>
                        <a:t>2g</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ethyl</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OCH</a:t>
                      </a:r>
                      <a:r>
                        <a:rPr lang="en-AU" sz="800" baseline="-25000">
                          <a:effectLst/>
                          <a:latin typeface="Times New Roman" panose="02020603050405020304" pitchFamily="18" charset="0"/>
                          <a:ea typeface="SimSun" panose="02010600030101010101" pitchFamily="2" charset="-122"/>
                          <a:cs typeface="Mangal" panose="02040503050203030202" pitchFamily="18" charset="0"/>
                        </a:rPr>
                        <a:t>3</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a:effectLst/>
                          <a:latin typeface="Times New Roman" panose="02020603050405020304" pitchFamily="18" charset="0"/>
                          <a:ea typeface="SimSun" panose="02010600030101010101" pitchFamily="2" charset="-122"/>
                          <a:cs typeface="Mangal" panose="02040503050203030202" pitchFamily="18" charset="0"/>
                        </a:rPr>
                        <a:t>OCH</a:t>
                      </a:r>
                      <a:r>
                        <a:rPr lang="en-AU" sz="800" baseline="-25000">
                          <a:effectLst/>
                          <a:latin typeface="Times New Roman" panose="02020603050405020304" pitchFamily="18" charset="0"/>
                          <a:ea typeface="SimSun" panose="02010600030101010101" pitchFamily="2" charset="-122"/>
                          <a:cs typeface="Mangal" panose="02040503050203030202" pitchFamily="18" charset="0"/>
                        </a:rPr>
                        <a:t>3</a:t>
                      </a:r>
                      <a:endParaRPr lang="fr-BE"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en-AU" sz="800" dirty="0">
                          <a:effectLst/>
                          <a:latin typeface="Times New Roman" panose="02020603050405020304" pitchFamily="18" charset="0"/>
                          <a:ea typeface="SimSun" panose="02010600030101010101" pitchFamily="2" charset="-122"/>
                          <a:cs typeface="Mangal" panose="02040503050203030202" pitchFamily="18" charset="0"/>
                        </a:rPr>
                        <a:t>46.4 (n=1)</a:t>
                      </a:r>
                      <a:endParaRPr lang="fr-B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2679861"/>
                  </a:ext>
                </a:extLst>
              </a:tr>
            </a:tbl>
          </a:graphicData>
        </a:graphic>
      </p:graphicFrame>
      <p:graphicFrame>
        <p:nvGraphicFramePr>
          <p:cNvPr id="15" name="Tableau 14">
            <a:extLst>
              <a:ext uri="{FF2B5EF4-FFF2-40B4-BE49-F238E27FC236}">
                <a16:creationId xmlns:a16="http://schemas.microsoft.com/office/drawing/2014/main" id="{F9E33FD9-18D6-470C-B13E-B98D983975D8}"/>
              </a:ext>
            </a:extLst>
          </p:cNvPr>
          <p:cNvGraphicFramePr>
            <a:graphicFrameLocks noGrp="1"/>
          </p:cNvGraphicFramePr>
          <p:nvPr>
            <p:extLst>
              <p:ext uri="{D42A27DB-BD31-4B8C-83A1-F6EECF244321}">
                <p14:modId xmlns:p14="http://schemas.microsoft.com/office/powerpoint/2010/main" val="3821968600"/>
              </p:ext>
            </p:extLst>
          </p:nvPr>
        </p:nvGraphicFramePr>
        <p:xfrm>
          <a:off x="4677221" y="6960089"/>
          <a:ext cx="4786408" cy="2423145"/>
        </p:xfrm>
        <a:graphic>
          <a:graphicData uri="http://schemas.openxmlformats.org/drawingml/2006/table">
            <a:tbl>
              <a:tblPr firstRow="1" firstCol="1" bandRow="1">
                <a:tableStyleId>{1FECB4D8-DB02-4DC6-A0A2-4F2EBAE1DC90}</a:tableStyleId>
              </a:tblPr>
              <a:tblGrid>
                <a:gridCol w="872936">
                  <a:extLst>
                    <a:ext uri="{9D8B030D-6E8A-4147-A177-3AD203B41FA5}">
                      <a16:colId xmlns:a16="http://schemas.microsoft.com/office/drawing/2014/main" val="573122194"/>
                    </a:ext>
                  </a:extLst>
                </a:gridCol>
                <a:gridCol w="815754">
                  <a:extLst>
                    <a:ext uri="{9D8B030D-6E8A-4147-A177-3AD203B41FA5}">
                      <a16:colId xmlns:a16="http://schemas.microsoft.com/office/drawing/2014/main" val="1630617431"/>
                    </a:ext>
                  </a:extLst>
                </a:gridCol>
                <a:gridCol w="392322">
                  <a:extLst>
                    <a:ext uri="{9D8B030D-6E8A-4147-A177-3AD203B41FA5}">
                      <a16:colId xmlns:a16="http://schemas.microsoft.com/office/drawing/2014/main" val="3975280569"/>
                    </a:ext>
                  </a:extLst>
                </a:gridCol>
                <a:gridCol w="799384">
                  <a:extLst>
                    <a:ext uri="{9D8B030D-6E8A-4147-A177-3AD203B41FA5}">
                      <a16:colId xmlns:a16="http://schemas.microsoft.com/office/drawing/2014/main" val="2004545295"/>
                    </a:ext>
                  </a:extLst>
                </a:gridCol>
                <a:gridCol w="509629">
                  <a:extLst>
                    <a:ext uri="{9D8B030D-6E8A-4147-A177-3AD203B41FA5}">
                      <a16:colId xmlns:a16="http://schemas.microsoft.com/office/drawing/2014/main" val="3691157318"/>
                    </a:ext>
                  </a:extLst>
                </a:gridCol>
                <a:gridCol w="825599">
                  <a:extLst>
                    <a:ext uri="{9D8B030D-6E8A-4147-A177-3AD203B41FA5}">
                      <a16:colId xmlns:a16="http://schemas.microsoft.com/office/drawing/2014/main" val="966220924"/>
                    </a:ext>
                  </a:extLst>
                </a:gridCol>
                <a:gridCol w="570784">
                  <a:extLst>
                    <a:ext uri="{9D8B030D-6E8A-4147-A177-3AD203B41FA5}">
                      <a16:colId xmlns:a16="http://schemas.microsoft.com/office/drawing/2014/main" val="517010436"/>
                    </a:ext>
                  </a:extLst>
                </a:gridCol>
              </a:tblGrid>
              <a:tr h="194903">
                <a:tc rowSpan="2">
                  <a:txBody>
                    <a:bodyPr/>
                    <a:lstStyle/>
                    <a:p>
                      <a:pPr algn="just">
                        <a:lnSpc>
                          <a:spcPct val="150000"/>
                        </a:lnSpc>
                        <a:spcAft>
                          <a:spcPts val="0"/>
                        </a:spcAft>
                      </a:pPr>
                      <a:r>
                        <a:rPr lang="en-US" sz="800" dirty="0">
                          <a:solidFill>
                            <a:sysClr val="windowText" lastClr="000000"/>
                          </a:solidFill>
                          <a:effectLst/>
                          <a:latin typeface="Times New Roman" panose="02020603050405020304" pitchFamily="18" charset="0"/>
                          <a:cs typeface="Times New Roman" panose="02020603050405020304" pitchFamily="18" charset="0"/>
                        </a:rPr>
                        <a:t>Groups/Doses (mg/kg)</a:t>
                      </a:r>
                      <a:endParaRPr lang="fr-BE" sz="8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gridSpan="6">
                  <a:txBody>
                    <a:bodyPr/>
                    <a:lstStyle/>
                    <a:p>
                      <a:pPr algn="ctr">
                        <a:lnSpc>
                          <a:spcPct val="150000"/>
                        </a:lnSpc>
                        <a:spcAft>
                          <a:spcPts val="0"/>
                        </a:spcAft>
                      </a:pPr>
                      <a:r>
                        <a:rPr lang="en-US" sz="800" dirty="0">
                          <a:solidFill>
                            <a:sysClr val="windowText" lastClr="000000"/>
                          </a:solidFill>
                          <a:effectLst/>
                          <a:latin typeface="Times New Roman" panose="02020603050405020304" pitchFamily="18" charset="0"/>
                          <a:cs typeface="Times New Roman" panose="02020603050405020304" pitchFamily="18" charset="0"/>
                        </a:rPr>
                        <a:t>Repetition</a:t>
                      </a:r>
                      <a:endParaRPr lang="fr-BE" sz="8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2355603850"/>
                  </a:ext>
                </a:extLst>
              </a:tr>
              <a:tr h="168854">
                <a:tc vMerge="1">
                  <a:txBody>
                    <a:bodyPr/>
                    <a:lstStyle/>
                    <a:p>
                      <a:endParaRPr lang="fr-BE"/>
                    </a:p>
                  </a:txBody>
                  <a:tcPr/>
                </a:tc>
                <a:tc gridSpan="2">
                  <a:txBody>
                    <a:bodyPr/>
                    <a:lstStyle/>
                    <a:p>
                      <a:pPr algn="just">
                        <a:lnSpc>
                          <a:spcPct val="150000"/>
                        </a:lnSpc>
                        <a:spcAft>
                          <a:spcPts val="0"/>
                        </a:spcAft>
                      </a:pPr>
                      <a:r>
                        <a:rPr lang="en-US" sz="800" dirty="0">
                          <a:solidFill>
                            <a:sysClr val="windowText" lastClr="000000"/>
                          </a:solidFill>
                          <a:effectLst/>
                          <a:latin typeface="Times New Roman" panose="02020603050405020304" pitchFamily="18" charset="0"/>
                          <a:cs typeface="Times New Roman" panose="02020603050405020304" pitchFamily="18" charset="0"/>
                        </a:rPr>
                        <a:t>1</a:t>
                      </a:r>
                      <a:endParaRPr lang="fr-BE" sz="8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gridSpan="2">
                  <a:txBody>
                    <a:bodyPr/>
                    <a:lstStyle/>
                    <a:p>
                      <a:pPr algn="just">
                        <a:lnSpc>
                          <a:spcPct val="150000"/>
                        </a:lnSpc>
                        <a:spcAft>
                          <a:spcPts val="0"/>
                        </a:spcAft>
                      </a:pPr>
                      <a:r>
                        <a:rPr lang="en-US" sz="800" dirty="0">
                          <a:solidFill>
                            <a:sysClr val="windowText" lastClr="000000"/>
                          </a:solidFill>
                          <a:effectLst/>
                          <a:latin typeface="Times New Roman" panose="02020603050405020304" pitchFamily="18" charset="0"/>
                          <a:cs typeface="Times New Roman" panose="02020603050405020304" pitchFamily="18" charset="0"/>
                        </a:rPr>
                        <a:t>2</a:t>
                      </a:r>
                      <a:endParaRPr lang="fr-BE" sz="8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tc gridSpan="2">
                  <a:txBody>
                    <a:bodyPr/>
                    <a:lstStyle/>
                    <a:p>
                      <a:pPr algn="just">
                        <a:lnSpc>
                          <a:spcPct val="150000"/>
                        </a:lnSpc>
                        <a:spcAft>
                          <a:spcPts val="0"/>
                        </a:spcAft>
                      </a:pPr>
                      <a:r>
                        <a:rPr lang="en-US" sz="800" dirty="0">
                          <a:solidFill>
                            <a:sysClr val="windowText" lastClr="000000"/>
                          </a:solidFill>
                          <a:effectLst/>
                          <a:latin typeface="Times New Roman" panose="02020603050405020304" pitchFamily="18" charset="0"/>
                          <a:cs typeface="Times New Roman" panose="02020603050405020304" pitchFamily="18" charset="0"/>
                        </a:rPr>
                        <a:t>3</a:t>
                      </a:r>
                      <a:endParaRPr lang="fr-BE" sz="8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fr-BE"/>
                    </a:p>
                  </a:txBody>
                  <a:tcPr/>
                </a:tc>
                <a:extLst>
                  <a:ext uri="{0D108BD9-81ED-4DB2-BD59-A6C34878D82A}">
                    <a16:rowId xmlns:a16="http://schemas.microsoft.com/office/drawing/2014/main" val="3020028982"/>
                  </a:ext>
                </a:extLst>
              </a:tr>
              <a:tr h="326961">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 </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750" dirty="0">
                          <a:effectLst/>
                          <a:latin typeface="Times New Roman" panose="02020603050405020304" pitchFamily="18" charset="0"/>
                          <a:cs typeface="Times New Roman" panose="02020603050405020304" pitchFamily="18" charset="0"/>
                        </a:rPr>
                        <a:t>% Parasitaemia </a:t>
                      </a:r>
                      <a:endParaRPr lang="fr-BE" sz="7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%I</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750" dirty="0">
                          <a:effectLst/>
                          <a:latin typeface="Times New Roman" panose="02020603050405020304" pitchFamily="18" charset="0"/>
                          <a:cs typeface="Times New Roman" panose="02020603050405020304" pitchFamily="18" charset="0"/>
                        </a:rPr>
                        <a:t>% Parasitaemia</a:t>
                      </a:r>
                      <a:endParaRPr lang="fr-BE" sz="7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%I</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750" dirty="0">
                          <a:effectLst/>
                          <a:latin typeface="Times New Roman" panose="02020603050405020304" pitchFamily="18" charset="0"/>
                          <a:cs typeface="Times New Roman" panose="02020603050405020304" pitchFamily="18" charset="0"/>
                        </a:rPr>
                        <a:t>% Parasitaemia</a:t>
                      </a:r>
                      <a:endParaRPr lang="fr-BE" sz="7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%I</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0012467"/>
                  </a:ext>
                </a:extLst>
              </a:tr>
              <a:tr h="194903">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Control </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57.92</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55.81</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53.4</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5791408"/>
                  </a:ext>
                </a:extLst>
              </a:tr>
              <a:tr h="413096">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Artemisinin</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41.86</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27.72</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49.77</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10.81</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56.33</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-5.48</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053598"/>
                  </a:ext>
                </a:extLst>
              </a:tr>
              <a:tr h="413096">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25</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46.8</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19.19</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41.29</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26.01</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42.2</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20.35</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2219702"/>
                  </a:ext>
                </a:extLst>
              </a:tr>
              <a:tr h="413096">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50</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36.7</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36.63</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35.82</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35.81</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35.96</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32.65</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8959804"/>
                  </a:ext>
                </a:extLst>
              </a:tr>
              <a:tr h="298236">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100 </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32.46</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43.95</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24.21</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56.61</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25.66</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US" sz="800" dirty="0">
                          <a:effectLst/>
                          <a:latin typeface="Times New Roman" panose="02020603050405020304" pitchFamily="18" charset="0"/>
                          <a:cs typeface="Times New Roman" panose="02020603050405020304" pitchFamily="18" charset="0"/>
                        </a:rPr>
                        <a:t>51.9</a:t>
                      </a:r>
                      <a:endParaRPr lang="fr-BE"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60439"/>
                  </a:ext>
                </a:extLst>
              </a:tr>
            </a:tbl>
          </a:graphicData>
        </a:graphic>
      </p:graphicFrame>
      <p:sp>
        <p:nvSpPr>
          <p:cNvPr id="12" name="ZoneTexte 11">
            <a:extLst>
              <a:ext uri="{FF2B5EF4-FFF2-40B4-BE49-F238E27FC236}">
                <a16:creationId xmlns:a16="http://schemas.microsoft.com/office/drawing/2014/main" id="{7F46F685-C841-4FB3-BEBC-375FF49ED643}"/>
              </a:ext>
            </a:extLst>
          </p:cNvPr>
          <p:cNvSpPr txBox="1"/>
          <p:nvPr/>
        </p:nvSpPr>
        <p:spPr>
          <a:xfrm>
            <a:off x="140509" y="2393970"/>
            <a:ext cx="9326061" cy="261610"/>
          </a:xfrm>
          <a:prstGeom prst="rect">
            <a:avLst/>
          </a:prstGeom>
          <a:solidFill>
            <a:srgbClr val="FF0000"/>
          </a:solidFill>
        </p:spPr>
        <p:txBody>
          <a:bodyPr wrap="square" rtlCol="0">
            <a:spAutoFit/>
          </a:bodyPr>
          <a:lstStyle/>
          <a:p>
            <a:pPr algn="ctr"/>
            <a:r>
              <a:rPr lang="fr-BE" sz="1100" b="1" dirty="0" err="1"/>
              <a:t>Context</a:t>
            </a:r>
            <a:endParaRPr lang="fr-BE" sz="1100" b="1" dirty="0"/>
          </a:p>
        </p:txBody>
      </p:sp>
      <p:sp>
        <p:nvSpPr>
          <p:cNvPr id="16" name="ZoneTexte 15">
            <a:extLst>
              <a:ext uri="{FF2B5EF4-FFF2-40B4-BE49-F238E27FC236}">
                <a16:creationId xmlns:a16="http://schemas.microsoft.com/office/drawing/2014/main" id="{A4461E1C-9C2D-4FD7-B2A4-CD3C81F65AF8}"/>
              </a:ext>
            </a:extLst>
          </p:cNvPr>
          <p:cNvSpPr txBox="1"/>
          <p:nvPr/>
        </p:nvSpPr>
        <p:spPr>
          <a:xfrm>
            <a:off x="137569" y="2635883"/>
            <a:ext cx="9326062" cy="1077218"/>
          </a:xfrm>
          <a:prstGeom prst="rect">
            <a:avLst/>
          </a:prstGeom>
          <a:noFill/>
        </p:spPr>
        <p:txBody>
          <a:bodyPr wrap="square" rtlCol="0">
            <a:spAutoFit/>
          </a:bodyPr>
          <a:lstStyle/>
          <a:p>
            <a:pPr algn="just"/>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For nearly 2 decades, the progresses against malaria are still due to the development of artemisinin derivatives, such as artesunate or artemether. But this parasitic infection remains a major issue in public health especially in Africa where 90 % of cases occurs</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and continues to kill an under-five child every 2 minutes</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Moreover,  the efforts to launch a vaccine have been unsuccessful up to now . </a:t>
            </a:r>
          </a:p>
          <a:p>
            <a:pPr algn="just"/>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Unfortunately in 2016, the number of people infected by </a:t>
            </a:r>
            <a:r>
              <a:rPr lang="en-US"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Plasmodium</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did not decrease, for the first time in 15 years, with 216 million of cases. This could be one of the first red flags indicating that our current management reaches its limits. In addition, the appearing and spread of resistant </a:t>
            </a:r>
            <a:r>
              <a:rPr lang="en-US"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Plasmodium</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 strains even to artemisinin and the development of insecticides resistant mosquitoes is observed</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Thus, the research of new antiplasmodial compounds is highly need and constituted one of the great challenge of this decade at the same level of the discovery of new antibiotics. </a:t>
            </a:r>
          </a:p>
          <a:p>
            <a:pPr algn="just"/>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With this in mind, evaluation of the effect of polyphenols as antimalarial is explored since a few years</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driven by the multiple activities known for this class of compounds : antioxidant </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antitumor</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5</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anti-inflammatory</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6</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or immunomodulatory</a:t>
            </a:r>
            <a:r>
              <a:rPr lang="en-US" sz="800" baseline="30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7</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Due to its abundance in plants and notably in traditional medicine, in addition with its nontoxicity, caffeic acid and its derivatives seem to be good candidates for screening of anti-</a:t>
            </a:r>
            <a:r>
              <a:rPr lang="en-US"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Plasmodium</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effect through </a:t>
            </a:r>
            <a:r>
              <a:rPr lang="en-US"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vitro</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and </a:t>
            </a:r>
            <a:r>
              <a:rPr lang="en-US"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vivo</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assays. </a:t>
            </a:r>
            <a:endParaRPr lang="fr-BE" dirty="0"/>
          </a:p>
        </p:txBody>
      </p:sp>
      <p:sp>
        <p:nvSpPr>
          <p:cNvPr id="20" name="ZoneTexte 19">
            <a:extLst>
              <a:ext uri="{FF2B5EF4-FFF2-40B4-BE49-F238E27FC236}">
                <a16:creationId xmlns:a16="http://schemas.microsoft.com/office/drawing/2014/main" id="{25A1AAF6-AF1F-4A6E-AB02-9F6C18BC157C}"/>
              </a:ext>
            </a:extLst>
          </p:cNvPr>
          <p:cNvSpPr txBox="1"/>
          <p:nvPr/>
        </p:nvSpPr>
        <p:spPr>
          <a:xfrm>
            <a:off x="134634" y="3671756"/>
            <a:ext cx="9326062" cy="261610"/>
          </a:xfrm>
          <a:prstGeom prst="rect">
            <a:avLst/>
          </a:prstGeom>
          <a:solidFill>
            <a:srgbClr val="FF0000"/>
          </a:solidFill>
        </p:spPr>
        <p:txBody>
          <a:bodyPr wrap="square" rtlCol="0">
            <a:spAutoFit/>
          </a:bodyPr>
          <a:lstStyle/>
          <a:p>
            <a:pPr algn="ctr"/>
            <a:r>
              <a:rPr lang="fr-BE" sz="1100" b="1" dirty="0" err="1"/>
              <a:t>Pharmacomodulation</a:t>
            </a:r>
            <a:endParaRPr lang="fr-BE" sz="1100" b="1" dirty="0"/>
          </a:p>
        </p:txBody>
      </p:sp>
      <p:sp>
        <p:nvSpPr>
          <p:cNvPr id="23" name="ZoneTexte 22">
            <a:extLst>
              <a:ext uri="{FF2B5EF4-FFF2-40B4-BE49-F238E27FC236}">
                <a16:creationId xmlns:a16="http://schemas.microsoft.com/office/drawing/2014/main" id="{9F905313-6143-4F88-A6FB-1156DB710588}"/>
              </a:ext>
            </a:extLst>
          </p:cNvPr>
          <p:cNvSpPr txBox="1"/>
          <p:nvPr/>
        </p:nvSpPr>
        <p:spPr>
          <a:xfrm>
            <a:off x="121627" y="3905473"/>
            <a:ext cx="9326062" cy="461665"/>
          </a:xfrm>
          <a:prstGeom prst="rect">
            <a:avLst/>
          </a:prstGeom>
          <a:noFill/>
        </p:spPr>
        <p:txBody>
          <a:bodyPr wrap="square" rtlCol="0">
            <a:spAutoFit/>
          </a:bodyPr>
          <a:lstStyle/>
          <a:p>
            <a:pPr lvl="0" defTabSz="960120"/>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 targeted derivatives are short esters of caffeic acid and its dehydroxylated analogs. They are synthetized through a Fischer’s reaction combining a large excess of the appropriate alcohol, concentrated H</a:t>
            </a:r>
            <a:r>
              <a:rPr lang="en-US" sz="800" baseline="-25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a:t>
            </a:r>
            <a:r>
              <a:rPr lang="en-US" sz="800" baseline="-25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 </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and the corresponding phenolic acid.</a:t>
            </a:r>
          </a:p>
          <a:p>
            <a:pPr lvl="0" defTabSz="960120"/>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For compound </a:t>
            </a:r>
            <a:r>
              <a:rPr lang="en-US" sz="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2g</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 a transesterification method with acidified EtOH was employed after a classical methylation protocol giving </a:t>
            </a:r>
            <a:r>
              <a:rPr lang="en-US" sz="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fr-BE" sz="1890" dirty="0">
              <a:solidFill>
                <a:prstClr val="black"/>
              </a:solidFill>
            </a:endParaRPr>
          </a:p>
        </p:txBody>
      </p:sp>
      <p:sp>
        <p:nvSpPr>
          <p:cNvPr id="29" name="ZoneTexte 28">
            <a:extLst>
              <a:ext uri="{FF2B5EF4-FFF2-40B4-BE49-F238E27FC236}">
                <a16:creationId xmlns:a16="http://schemas.microsoft.com/office/drawing/2014/main" id="{22C5B10B-BD31-4727-95F6-9EEF6125F70B}"/>
              </a:ext>
            </a:extLst>
          </p:cNvPr>
          <p:cNvSpPr txBox="1"/>
          <p:nvPr/>
        </p:nvSpPr>
        <p:spPr>
          <a:xfrm>
            <a:off x="137570" y="5402885"/>
            <a:ext cx="9326060" cy="261610"/>
          </a:xfrm>
          <a:prstGeom prst="rect">
            <a:avLst/>
          </a:prstGeom>
          <a:solidFill>
            <a:srgbClr val="FF0000"/>
          </a:solidFill>
        </p:spPr>
        <p:txBody>
          <a:bodyPr wrap="square" rtlCol="0">
            <a:spAutoFit/>
          </a:bodyPr>
          <a:lstStyle/>
          <a:p>
            <a:pPr algn="ctr"/>
            <a:r>
              <a:rPr lang="fr-BE" sz="1100" b="1" dirty="0" err="1"/>
              <a:t>Pharmacolocical</a:t>
            </a:r>
            <a:r>
              <a:rPr lang="fr-BE" sz="1100" b="1" dirty="0"/>
              <a:t> </a:t>
            </a:r>
            <a:r>
              <a:rPr lang="fr-BE" sz="1100" b="1" dirty="0" err="1"/>
              <a:t>assays</a:t>
            </a:r>
            <a:r>
              <a:rPr lang="fr-BE" sz="1100" b="1" dirty="0"/>
              <a:t> </a:t>
            </a:r>
          </a:p>
        </p:txBody>
      </p:sp>
      <p:sp>
        <p:nvSpPr>
          <p:cNvPr id="30" name="ZoneTexte 29">
            <a:extLst>
              <a:ext uri="{FF2B5EF4-FFF2-40B4-BE49-F238E27FC236}">
                <a16:creationId xmlns:a16="http://schemas.microsoft.com/office/drawing/2014/main" id="{0E26EAFB-B856-4700-9D86-A18F54C9B62D}"/>
              </a:ext>
            </a:extLst>
          </p:cNvPr>
          <p:cNvSpPr txBox="1"/>
          <p:nvPr/>
        </p:nvSpPr>
        <p:spPr>
          <a:xfrm>
            <a:off x="5864906" y="5679168"/>
            <a:ext cx="3601664" cy="707886"/>
          </a:xfrm>
          <a:prstGeom prst="rect">
            <a:avLst/>
          </a:prstGeom>
          <a:noFill/>
        </p:spPr>
        <p:txBody>
          <a:bodyPr wrap="square" rtlCol="0">
            <a:spAutoFit/>
          </a:bodyPr>
          <a:lstStyle/>
          <a:p>
            <a:r>
              <a:rPr lang="fr-BE" sz="800" dirty="0">
                <a:latin typeface="Times New Roman" panose="02020603050405020304" pitchFamily="18" charset="0"/>
                <a:cs typeface="Times New Roman" panose="02020603050405020304" pitchFamily="18" charset="0"/>
              </a:rPr>
              <a:t>3) Stage selectivity: </a:t>
            </a:r>
            <a:r>
              <a:rPr lang="en-US" sz="800" dirty="0">
                <a:latin typeface="Times New Roman" panose="02020603050405020304" pitchFamily="18" charset="0"/>
                <a:ea typeface="Calibri" panose="020F0502020204030204" pitchFamily="34" charset="0"/>
                <a:cs typeface="Times New Roman" panose="02020603050405020304" pitchFamily="18" charset="0"/>
              </a:rPr>
              <a:t>The same caffeic analog was employed with mice infected by </a:t>
            </a:r>
            <a:r>
              <a:rPr lang="en-US" sz="800" i="1" dirty="0">
                <a:latin typeface="Times New Roman" panose="02020603050405020304" pitchFamily="18" charset="0"/>
                <a:ea typeface="Calibri" panose="020F0502020204030204" pitchFamily="34" charset="0"/>
                <a:cs typeface="Times New Roman" panose="02020603050405020304" pitchFamily="18" charset="0"/>
              </a:rPr>
              <a:t>P. </a:t>
            </a:r>
            <a:r>
              <a:rPr lang="en-US" sz="800" i="1" dirty="0" err="1">
                <a:latin typeface="Times New Roman" panose="02020603050405020304" pitchFamily="18" charset="0"/>
                <a:ea typeface="Calibri" panose="020F0502020204030204" pitchFamily="34" charset="0"/>
                <a:cs typeface="Times New Roman" panose="02020603050405020304" pitchFamily="18" charset="0"/>
              </a:rPr>
              <a:t>vinckei</a:t>
            </a:r>
            <a:r>
              <a:rPr lang="en-US" sz="800" i="1" dirty="0">
                <a:latin typeface="Times New Roman" panose="02020603050405020304" pitchFamily="18" charset="0"/>
                <a:ea typeface="Calibri" panose="020F0502020204030204" pitchFamily="34" charset="0"/>
                <a:cs typeface="Times New Roman" panose="02020603050405020304" pitchFamily="18" charset="0"/>
              </a:rPr>
              <a:t> </a:t>
            </a:r>
            <a:r>
              <a:rPr lang="en-US" sz="800" i="1" dirty="0" err="1">
                <a:latin typeface="Times New Roman" panose="02020603050405020304" pitchFamily="18" charset="0"/>
                <a:ea typeface="Calibri" panose="020F0502020204030204" pitchFamily="34" charset="0"/>
                <a:cs typeface="Times New Roman" panose="02020603050405020304" pitchFamily="18" charset="0"/>
              </a:rPr>
              <a:t>petteri</a:t>
            </a:r>
            <a:r>
              <a:rPr lang="en-US" sz="800" i="1" dirty="0">
                <a:latin typeface="Times New Roman" panose="02020603050405020304" pitchFamily="18" charset="0"/>
                <a:ea typeface="Calibri" panose="020F0502020204030204" pitchFamily="34" charset="0"/>
                <a:cs typeface="Times New Roman" panose="02020603050405020304" pitchFamily="18" charset="0"/>
              </a:rPr>
              <a:t> </a:t>
            </a:r>
            <a:r>
              <a:rPr lang="en-US" sz="800" dirty="0">
                <a:latin typeface="Times New Roman" panose="02020603050405020304" pitchFamily="18" charset="0"/>
                <a:ea typeface="Calibri" panose="020F0502020204030204" pitchFamily="34" charset="0"/>
                <a:cs typeface="Times New Roman" panose="02020603050405020304" pitchFamily="18" charset="0"/>
              </a:rPr>
              <a:t>to determine</a:t>
            </a:r>
            <a:r>
              <a:rPr lang="en-US" sz="800" i="1" dirty="0">
                <a:latin typeface="Times New Roman" panose="02020603050405020304" pitchFamily="18" charset="0"/>
                <a:ea typeface="Calibri" panose="020F0502020204030204" pitchFamily="34" charset="0"/>
                <a:cs typeface="Times New Roman" panose="02020603050405020304" pitchFamily="18" charset="0"/>
              </a:rPr>
              <a:t> </a:t>
            </a:r>
            <a:r>
              <a:rPr lang="en-US" sz="800" dirty="0">
                <a:latin typeface="Times New Roman" panose="02020603050405020304" pitchFamily="18" charset="0"/>
                <a:ea typeface="Calibri" panose="020F0502020204030204" pitchFamily="34" charset="0"/>
                <a:cs typeface="Times New Roman" panose="02020603050405020304" pitchFamily="18" charset="0"/>
              </a:rPr>
              <a:t>the stage specificity on the </a:t>
            </a:r>
            <a:r>
              <a:rPr lang="en-US" sz="800" i="1" dirty="0">
                <a:latin typeface="Times New Roman" panose="02020603050405020304" pitchFamily="18" charset="0"/>
                <a:ea typeface="Calibri" panose="020F0502020204030204" pitchFamily="34" charset="0"/>
                <a:cs typeface="Times New Roman" panose="02020603050405020304" pitchFamily="18" charset="0"/>
              </a:rPr>
              <a:t>Plasmodium’</a:t>
            </a:r>
            <a:r>
              <a:rPr lang="en-US" sz="800" dirty="0">
                <a:latin typeface="Times New Roman" panose="02020603050405020304" pitchFamily="18" charset="0"/>
                <a:ea typeface="Calibri" panose="020F0502020204030204" pitchFamily="34" charset="0"/>
                <a:cs typeface="Times New Roman" panose="02020603050405020304" pitchFamily="18" charset="0"/>
              </a:rPr>
              <a:t>s growth. Thus the product was injected intraperitoneally at different time (0h; 3h; 6h and 12h) of the parasitic cycle to determine the most sensitive form by evaluation of the parasitaemia level (H</a:t>
            </a:r>
            <a:r>
              <a:rPr lang="en-US" sz="8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800" dirty="0">
                <a:latin typeface="Times New Roman" panose="02020603050405020304" pitchFamily="18" charset="0"/>
                <a:ea typeface="Calibri" panose="020F0502020204030204" pitchFamily="34" charset="0"/>
                <a:cs typeface="Times New Roman" panose="02020603050405020304" pitchFamily="18" charset="0"/>
              </a:rPr>
              <a:t> +3; +6; +12; +18 and +24h).</a:t>
            </a:r>
            <a:endParaRPr lang="fr-BE" sz="800" dirty="0"/>
          </a:p>
        </p:txBody>
      </p:sp>
      <p:sp>
        <p:nvSpPr>
          <p:cNvPr id="31" name="ZoneTexte 30">
            <a:extLst>
              <a:ext uri="{FF2B5EF4-FFF2-40B4-BE49-F238E27FC236}">
                <a16:creationId xmlns:a16="http://schemas.microsoft.com/office/drawing/2014/main" id="{CE793971-5C45-49CD-9539-690B910C59EF}"/>
              </a:ext>
            </a:extLst>
          </p:cNvPr>
          <p:cNvSpPr txBox="1"/>
          <p:nvPr/>
        </p:nvSpPr>
        <p:spPr>
          <a:xfrm>
            <a:off x="137570" y="6480636"/>
            <a:ext cx="9326059" cy="261610"/>
          </a:xfrm>
          <a:prstGeom prst="rect">
            <a:avLst/>
          </a:prstGeom>
          <a:solidFill>
            <a:srgbClr val="FF0000"/>
          </a:solidFill>
        </p:spPr>
        <p:txBody>
          <a:bodyPr wrap="square" rtlCol="0">
            <a:spAutoFit/>
          </a:bodyPr>
          <a:lstStyle/>
          <a:p>
            <a:pPr algn="ctr"/>
            <a:r>
              <a:rPr lang="fr-BE" sz="1100" b="1" dirty="0" err="1"/>
              <a:t>Results</a:t>
            </a:r>
            <a:endParaRPr lang="fr-BE" sz="1100" b="1" dirty="0"/>
          </a:p>
        </p:txBody>
      </p:sp>
      <p:sp>
        <p:nvSpPr>
          <p:cNvPr id="32" name="ZoneTexte 31">
            <a:extLst>
              <a:ext uri="{FF2B5EF4-FFF2-40B4-BE49-F238E27FC236}">
                <a16:creationId xmlns:a16="http://schemas.microsoft.com/office/drawing/2014/main" id="{CC188EE0-7EAE-4523-9A92-6222BF4749C1}"/>
              </a:ext>
            </a:extLst>
          </p:cNvPr>
          <p:cNvSpPr txBox="1"/>
          <p:nvPr/>
        </p:nvSpPr>
        <p:spPr>
          <a:xfrm>
            <a:off x="137570" y="6710547"/>
            <a:ext cx="4663032" cy="253916"/>
          </a:xfrm>
          <a:prstGeom prst="rect">
            <a:avLst/>
          </a:prstGeom>
          <a:solidFill>
            <a:schemeClr val="bg1"/>
          </a:solidFill>
        </p:spPr>
        <p:txBody>
          <a:bodyPr wrap="square" rtlCol="0">
            <a:spAutoFit/>
          </a:bodyPr>
          <a:lstStyle/>
          <a:p>
            <a:pPr algn="ctr"/>
            <a:r>
              <a:rPr lang="fr-BE" sz="1050" b="1" dirty="0"/>
              <a:t>1) </a:t>
            </a:r>
            <a:r>
              <a:rPr lang="fr-BE" sz="1050" b="1" i="1" dirty="0"/>
              <a:t>In vitro</a:t>
            </a:r>
            <a:endParaRPr lang="fr-BE" sz="1050" b="1" dirty="0"/>
          </a:p>
        </p:txBody>
      </p:sp>
      <p:sp>
        <p:nvSpPr>
          <p:cNvPr id="33" name="ZoneTexte 32">
            <a:extLst>
              <a:ext uri="{FF2B5EF4-FFF2-40B4-BE49-F238E27FC236}">
                <a16:creationId xmlns:a16="http://schemas.microsoft.com/office/drawing/2014/main" id="{9D397C7E-61DE-4551-B679-27A3B088760A}"/>
              </a:ext>
            </a:extLst>
          </p:cNvPr>
          <p:cNvSpPr txBox="1"/>
          <p:nvPr/>
        </p:nvSpPr>
        <p:spPr>
          <a:xfrm>
            <a:off x="4800598" y="6710547"/>
            <a:ext cx="4663033" cy="246221"/>
          </a:xfrm>
          <a:prstGeom prst="rect">
            <a:avLst/>
          </a:prstGeom>
          <a:solidFill>
            <a:schemeClr val="bg1"/>
          </a:solidFill>
        </p:spPr>
        <p:txBody>
          <a:bodyPr wrap="square" rtlCol="0">
            <a:spAutoFit/>
          </a:bodyPr>
          <a:lstStyle/>
          <a:p>
            <a:pPr algn="ctr"/>
            <a:r>
              <a:rPr lang="fr-BE" sz="1000" b="1" dirty="0"/>
              <a:t>2) </a:t>
            </a:r>
            <a:r>
              <a:rPr lang="fr-BE" sz="1000" b="1" i="1" dirty="0"/>
              <a:t>In vivo</a:t>
            </a:r>
            <a:endParaRPr lang="fr-BE" sz="1000" b="1" dirty="0"/>
          </a:p>
        </p:txBody>
      </p:sp>
      <p:sp>
        <p:nvSpPr>
          <p:cNvPr id="34" name="ZoneTexte 33">
            <a:extLst>
              <a:ext uri="{FF2B5EF4-FFF2-40B4-BE49-F238E27FC236}">
                <a16:creationId xmlns:a16="http://schemas.microsoft.com/office/drawing/2014/main" id="{028C4144-2406-49D9-80A2-10B73DB0C021}"/>
              </a:ext>
            </a:extLst>
          </p:cNvPr>
          <p:cNvSpPr txBox="1"/>
          <p:nvPr/>
        </p:nvSpPr>
        <p:spPr>
          <a:xfrm>
            <a:off x="137567" y="9500646"/>
            <a:ext cx="4553253" cy="584775"/>
          </a:xfrm>
          <a:prstGeom prst="rect">
            <a:avLst/>
          </a:prstGeom>
          <a:noFill/>
        </p:spPr>
        <p:txBody>
          <a:bodyPr wrap="square" rtlCol="0">
            <a:spAutoFit/>
          </a:bodyPr>
          <a:lstStyle/>
          <a:p>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Considering the  IC</a:t>
            </a:r>
            <a:r>
              <a:rPr lang="en-US" sz="800" baseline="-25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50</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 formation of  esters from caffeic acid is related to an increase of the antiplasmodial effect and the most active compound is the ethyl caffeate ( 4.55 ± 1.95 µg/mL) as the same level of the other short esters. But the presence of the phenols seems to be essential for this action, look at </a:t>
            </a:r>
            <a:r>
              <a:rPr lang="en-US" sz="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2g</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compound, even if this methylated analogs conserved a lower activity. </a:t>
            </a:r>
            <a:endParaRPr lang="fr-BE" dirty="0"/>
          </a:p>
        </p:txBody>
      </p:sp>
      <p:sp>
        <p:nvSpPr>
          <p:cNvPr id="35" name="ZoneTexte 34">
            <a:extLst>
              <a:ext uri="{FF2B5EF4-FFF2-40B4-BE49-F238E27FC236}">
                <a16:creationId xmlns:a16="http://schemas.microsoft.com/office/drawing/2014/main" id="{D4AD0399-19DA-4D16-A131-17D0D552D530}"/>
              </a:ext>
            </a:extLst>
          </p:cNvPr>
          <p:cNvSpPr txBox="1"/>
          <p:nvPr/>
        </p:nvSpPr>
        <p:spPr>
          <a:xfrm>
            <a:off x="4690821" y="9518589"/>
            <a:ext cx="4823911" cy="584775"/>
          </a:xfrm>
          <a:prstGeom prst="rect">
            <a:avLst/>
          </a:prstGeom>
          <a:noFill/>
        </p:spPr>
        <p:txBody>
          <a:bodyPr wrap="square" rtlCol="0">
            <a:spAutoFit/>
          </a:bodyPr>
          <a:lstStyle/>
          <a:p>
            <a:r>
              <a:rPr lang="en-GB" sz="800" dirty="0">
                <a:latin typeface="Times New Roman" panose="02020603050405020304" pitchFamily="18" charset="0"/>
                <a:cs typeface="Times New Roman" panose="02020603050405020304" pitchFamily="18" charset="0"/>
              </a:rPr>
              <a:t> Based on the mean of parasitaemia level and its decrease (%I),  the definition of ED</a:t>
            </a:r>
            <a:r>
              <a:rPr lang="en-GB" sz="800" baseline="-25000" dirty="0">
                <a:latin typeface="Times New Roman" panose="02020603050405020304" pitchFamily="18" charset="0"/>
                <a:cs typeface="Times New Roman" panose="02020603050405020304" pitchFamily="18" charset="0"/>
              </a:rPr>
              <a:t>50</a:t>
            </a:r>
            <a:r>
              <a:rPr lang="en-GB" sz="800" dirty="0">
                <a:latin typeface="Times New Roman" panose="02020603050405020304" pitchFamily="18" charset="0"/>
                <a:cs typeface="Times New Roman" panose="02020603050405020304" pitchFamily="18" charset="0"/>
              </a:rPr>
              <a:t> for the ethyl ester of caffeic acid is realized based on doses-effect curves : 87.63 ± 8.22 mg/kg in this murine model. The reduction of parasitaemia is bigger than in the artemisinin group, confirming the effect of ethyl caffeate on resistant strains. Its activity is thrice than methyl ester (</a:t>
            </a:r>
            <a:r>
              <a:rPr lang="en-US" sz="800" dirty="0">
                <a:latin typeface="Times New Roman" panose="02020603050405020304" pitchFamily="18" charset="0"/>
                <a:cs typeface="Times New Roman" panose="02020603050405020304" pitchFamily="18" charset="0"/>
              </a:rPr>
              <a:t>232,68 ± 10,81 mg/kg). </a:t>
            </a:r>
            <a:endParaRPr lang="en-GB" sz="800" dirty="0">
              <a:latin typeface="Times New Roman" panose="02020603050405020304" pitchFamily="18" charset="0"/>
              <a:cs typeface="Times New Roman" panose="02020603050405020304" pitchFamily="18" charset="0"/>
            </a:endParaRPr>
          </a:p>
        </p:txBody>
      </p:sp>
      <p:sp>
        <p:nvSpPr>
          <p:cNvPr id="10" name="ZoneTexte 9">
            <a:extLst>
              <a:ext uri="{FF2B5EF4-FFF2-40B4-BE49-F238E27FC236}">
                <a16:creationId xmlns:a16="http://schemas.microsoft.com/office/drawing/2014/main" id="{FDCE1171-DC4E-446B-ACFF-CC1F2BC810C2}"/>
              </a:ext>
            </a:extLst>
          </p:cNvPr>
          <p:cNvSpPr txBox="1"/>
          <p:nvPr/>
        </p:nvSpPr>
        <p:spPr>
          <a:xfrm>
            <a:off x="86468" y="10003766"/>
            <a:ext cx="9300047" cy="353943"/>
          </a:xfrm>
          <a:prstGeom prst="rect">
            <a:avLst/>
          </a:prstGeom>
          <a:noFill/>
        </p:spPr>
        <p:txBody>
          <a:bodyPr wrap="square" rtlCol="0">
            <a:spAutoFit/>
          </a:bodyPr>
          <a:lstStyle/>
          <a:p>
            <a:pPr lvl="0" defTabSz="960120">
              <a:defRPr/>
            </a:pPr>
            <a:r>
              <a:rPr lang="en-US" sz="9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 Stage sensitivity </a:t>
            </a:r>
            <a:r>
              <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Observing a reduced parasitaemia (- 8%) in the group treated just after infection against the control group. The conclusion is, that as artemether, ethyl caffeate acts preferentially on the young trophozoite and thus impaired the early stage of the shizogonic cycle. </a:t>
            </a:r>
            <a:endParaRPr lang="fr-BE" sz="800" dirty="0">
              <a:solidFill>
                <a:prstClr val="black"/>
              </a:solidFill>
              <a:latin typeface="Times New Roman" panose="02020603050405020304" pitchFamily="18" charset="0"/>
              <a:cs typeface="Times New Roman" panose="02020603050405020304" pitchFamily="18" charset="0"/>
            </a:endParaRPr>
          </a:p>
        </p:txBody>
      </p:sp>
      <p:graphicFrame>
        <p:nvGraphicFramePr>
          <p:cNvPr id="11" name="Tableau 10">
            <a:extLst>
              <a:ext uri="{FF2B5EF4-FFF2-40B4-BE49-F238E27FC236}">
                <a16:creationId xmlns:a16="http://schemas.microsoft.com/office/drawing/2014/main" id="{D96DBAFA-0111-4AF2-B4C3-83A2A401C34F}"/>
              </a:ext>
            </a:extLst>
          </p:cNvPr>
          <p:cNvGraphicFramePr>
            <a:graphicFrameLocks noGrp="1"/>
          </p:cNvGraphicFramePr>
          <p:nvPr>
            <p:extLst>
              <p:ext uri="{D42A27DB-BD31-4B8C-83A1-F6EECF244321}">
                <p14:modId xmlns:p14="http://schemas.microsoft.com/office/powerpoint/2010/main" val="3453525945"/>
              </p:ext>
            </p:extLst>
          </p:nvPr>
        </p:nvGraphicFramePr>
        <p:xfrm>
          <a:off x="134635" y="10353415"/>
          <a:ext cx="9328998" cy="426720"/>
        </p:xfrm>
        <a:graphic>
          <a:graphicData uri="http://schemas.openxmlformats.org/drawingml/2006/table">
            <a:tbl>
              <a:tblPr firstRow="1" bandRow="1">
                <a:tableStyleId>{F5AB1C69-6EDB-4FF4-983F-18BD219EF322}</a:tableStyleId>
              </a:tblPr>
              <a:tblGrid>
                <a:gridCol w="1554833">
                  <a:extLst>
                    <a:ext uri="{9D8B030D-6E8A-4147-A177-3AD203B41FA5}">
                      <a16:colId xmlns:a16="http://schemas.microsoft.com/office/drawing/2014/main" val="3480445664"/>
                    </a:ext>
                  </a:extLst>
                </a:gridCol>
                <a:gridCol w="1554833">
                  <a:extLst>
                    <a:ext uri="{9D8B030D-6E8A-4147-A177-3AD203B41FA5}">
                      <a16:colId xmlns:a16="http://schemas.microsoft.com/office/drawing/2014/main" val="41546817"/>
                    </a:ext>
                  </a:extLst>
                </a:gridCol>
                <a:gridCol w="1554833">
                  <a:extLst>
                    <a:ext uri="{9D8B030D-6E8A-4147-A177-3AD203B41FA5}">
                      <a16:colId xmlns:a16="http://schemas.microsoft.com/office/drawing/2014/main" val="1317693130"/>
                    </a:ext>
                  </a:extLst>
                </a:gridCol>
                <a:gridCol w="1554833">
                  <a:extLst>
                    <a:ext uri="{9D8B030D-6E8A-4147-A177-3AD203B41FA5}">
                      <a16:colId xmlns:a16="http://schemas.microsoft.com/office/drawing/2014/main" val="1361737046"/>
                    </a:ext>
                  </a:extLst>
                </a:gridCol>
                <a:gridCol w="1554833">
                  <a:extLst>
                    <a:ext uri="{9D8B030D-6E8A-4147-A177-3AD203B41FA5}">
                      <a16:colId xmlns:a16="http://schemas.microsoft.com/office/drawing/2014/main" val="1789642938"/>
                    </a:ext>
                  </a:extLst>
                </a:gridCol>
                <a:gridCol w="1554833">
                  <a:extLst>
                    <a:ext uri="{9D8B030D-6E8A-4147-A177-3AD203B41FA5}">
                      <a16:colId xmlns:a16="http://schemas.microsoft.com/office/drawing/2014/main" val="1620251460"/>
                    </a:ext>
                  </a:extLst>
                </a:gridCol>
              </a:tblGrid>
              <a:tr h="197966">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Group</a:t>
                      </a:r>
                    </a:p>
                  </a:txBody>
                  <a:tcPr>
                    <a:solidFill>
                      <a:schemeClr val="bg1">
                        <a:lumMod val="85000"/>
                      </a:schemeClr>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Control</a:t>
                      </a:r>
                    </a:p>
                  </a:txBody>
                  <a:tcPr>
                    <a:solidFill>
                      <a:schemeClr val="bg1">
                        <a:lumMod val="85000"/>
                      </a:schemeClr>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H</a:t>
                      </a:r>
                      <a:r>
                        <a:rPr lang="fr-BE" sz="800" baseline="-25000" dirty="0">
                          <a:solidFill>
                            <a:schemeClr val="tx1"/>
                          </a:solidFill>
                          <a:latin typeface="Times New Roman" panose="02020603050405020304" pitchFamily="18" charset="0"/>
                          <a:cs typeface="Times New Roman" panose="02020603050405020304" pitchFamily="18" charset="0"/>
                        </a:rPr>
                        <a:t>0</a:t>
                      </a:r>
                      <a:endParaRPr lang="fr-BE" sz="800" dirty="0">
                        <a:solidFill>
                          <a:schemeClr val="tx1"/>
                        </a:solidFill>
                        <a:latin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H</a:t>
                      </a:r>
                      <a:r>
                        <a:rPr lang="fr-BE" sz="800" baseline="-25000" dirty="0">
                          <a:solidFill>
                            <a:schemeClr val="tx1"/>
                          </a:solidFill>
                          <a:latin typeface="Times New Roman" panose="02020603050405020304" pitchFamily="18" charset="0"/>
                          <a:cs typeface="Times New Roman" panose="02020603050405020304" pitchFamily="18" charset="0"/>
                        </a:rPr>
                        <a:t>0</a:t>
                      </a:r>
                      <a:r>
                        <a:rPr lang="fr-BE" sz="800" dirty="0">
                          <a:solidFill>
                            <a:schemeClr val="tx1"/>
                          </a:solidFill>
                          <a:latin typeface="Times New Roman" panose="02020603050405020304" pitchFamily="18" charset="0"/>
                          <a:cs typeface="Times New Roman" panose="02020603050405020304" pitchFamily="18" charset="0"/>
                        </a:rPr>
                        <a:t>+3</a:t>
                      </a:r>
                    </a:p>
                  </a:txBody>
                  <a:tcPr>
                    <a:solidFill>
                      <a:schemeClr val="bg1">
                        <a:lumMod val="85000"/>
                      </a:schemeClr>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H</a:t>
                      </a:r>
                      <a:r>
                        <a:rPr lang="fr-BE" sz="800" baseline="-25000" dirty="0">
                          <a:solidFill>
                            <a:schemeClr val="tx1"/>
                          </a:solidFill>
                          <a:latin typeface="Times New Roman" panose="02020603050405020304" pitchFamily="18" charset="0"/>
                          <a:cs typeface="Times New Roman" panose="02020603050405020304" pitchFamily="18" charset="0"/>
                        </a:rPr>
                        <a:t>0</a:t>
                      </a:r>
                      <a:r>
                        <a:rPr lang="fr-BE" sz="800" dirty="0">
                          <a:solidFill>
                            <a:schemeClr val="tx1"/>
                          </a:solidFill>
                          <a:latin typeface="Times New Roman" panose="02020603050405020304" pitchFamily="18" charset="0"/>
                          <a:cs typeface="Times New Roman" panose="02020603050405020304" pitchFamily="18" charset="0"/>
                        </a:rPr>
                        <a:t>+6</a:t>
                      </a:r>
                    </a:p>
                  </a:txBody>
                  <a:tcPr>
                    <a:solidFill>
                      <a:schemeClr val="bg1">
                        <a:lumMod val="85000"/>
                      </a:schemeClr>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H</a:t>
                      </a:r>
                      <a:r>
                        <a:rPr lang="fr-BE" sz="800" baseline="-25000" dirty="0">
                          <a:solidFill>
                            <a:schemeClr val="tx1"/>
                          </a:solidFill>
                          <a:latin typeface="Times New Roman" panose="02020603050405020304" pitchFamily="18" charset="0"/>
                          <a:cs typeface="Times New Roman" panose="02020603050405020304" pitchFamily="18" charset="0"/>
                        </a:rPr>
                        <a:t>0</a:t>
                      </a:r>
                      <a:r>
                        <a:rPr lang="fr-BE" sz="800" dirty="0">
                          <a:solidFill>
                            <a:schemeClr val="tx1"/>
                          </a:solidFill>
                          <a:latin typeface="Times New Roman" panose="02020603050405020304" pitchFamily="18" charset="0"/>
                          <a:cs typeface="Times New Roman" panose="02020603050405020304" pitchFamily="18" charset="0"/>
                        </a:rPr>
                        <a:t>+12</a:t>
                      </a:r>
                    </a:p>
                  </a:txBody>
                  <a:tcPr>
                    <a:solidFill>
                      <a:schemeClr val="bg1">
                        <a:lumMod val="85000"/>
                      </a:schemeClr>
                    </a:solidFill>
                  </a:tcPr>
                </a:tc>
                <a:extLst>
                  <a:ext uri="{0D108BD9-81ED-4DB2-BD59-A6C34878D82A}">
                    <a16:rowId xmlns:a16="http://schemas.microsoft.com/office/drawing/2014/main" val="459981748"/>
                  </a:ext>
                </a:extLst>
              </a:tr>
              <a:tr h="191340">
                <a:tc>
                  <a:txBody>
                    <a:bodyPr/>
                    <a:lstStyle/>
                    <a:p>
                      <a:pPr algn="ctr"/>
                      <a:r>
                        <a:rPr lang="fr-BE" sz="800" dirty="0" err="1">
                          <a:solidFill>
                            <a:schemeClr val="tx1"/>
                          </a:solidFill>
                          <a:latin typeface="Times New Roman" panose="02020603050405020304" pitchFamily="18" charset="0"/>
                          <a:cs typeface="Times New Roman" panose="02020603050405020304" pitchFamily="18" charset="0"/>
                        </a:rPr>
                        <a:t>Parasitaemia</a:t>
                      </a:r>
                      <a:r>
                        <a:rPr lang="fr-BE" sz="800" dirty="0">
                          <a:solidFill>
                            <a:schemeClr val="tx1"/>
                          </a:solidFill>
                          <a:latin typeface="Times New Roman" panose="02020603050405020304" pitchFamily="18" charset="0"/>
                          <a:cs typeface="Times New Roman" panose="02020603050405020304" pitchFamily="18" charset="0"/>
                        </a:rPr>
                        <a:t> (%)</a:t>
                      </a:r>
                    </a:p>
                  </a:txBody>
                  <a:tcPr>
                    <a:solidFill>
                      <a:schemeClr val="bg1"/>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24.28 </a:t>
                      </a:r>
                    </a:p>
                  </a:txBody>
                  <a:tcPr>
                    <a:solidFill>
                      <a:schemeClr val="bg1"/>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18.08 </a:t>
                      </a:r>
                    </a:p>
                  </a:txBody>
                  <a:tcPr>
                    <a:solidFill>
                      <a:schemeClr val="bg1"/>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21.12 </a:t>
                      </a:r>
                    </a:p>
                  </a:txBody>
                  <a:tcPr>
                    <a:solidFill>
                      <a:schemeClr val="bg1"/>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26.16 </a:t>
                      </a:r>
                    </a:p>
                  </a:txBody>
                  <a:tcPr>
                    <a:solidFill>
                      <a:schemeClr val="bg1"/>
                    </a:solidFill>
                  </a:tcPr>
                </a:tc>
                <a:tc>
                  <a:txBody>
                    <a:bodyPr/>
                    <a:lstStyle/>
                    <a:p>
                      <a:pPr algn="ctr"/>
                      <a:r>
                        <a:rPr lang="fr-BE" sz="800" dirty="0">
                          <a:solidFill>
                            <a:schemeClr val="tx1"/>
                          </a:solidFill>
                          <a:latin typeface="Times New Roman" panose="02020603050405020304" pitchFamily="18" charset="0"/>
                          <a:cs typeface="Times New Roman" panose="02020603050405020304" pitchFamily="18" charset="0"/>
                        </a:rPr>
                        <a:t>20.60 </a:t>
                      </a:r>
                    </a:p>
                  </a:txBody>
                  <a:tcPr>
                    <a:solidFill>
                      <a:schemeClr val="bg1"/>
                    </a:solidFill>
                  </a:tcPr>
                </a:tc>
                <a:extLst>
                  <a:ext uri="{0D108BD9-81ED-4DB2-BD59-A6C34878D82A}">
                    <a16:rowId xmlns:a16="http://schemas.microsoft.com/office/drawing/2014/main" val="3961606107"/>
                  </a:ext>
                </a:extLst>
              </a:tr>
            </a:tbl>
          </a:graphicData>
        </a:graphic>
      </p:graphicFrame>
      <p:sp>
        <p:nvSpPr>
          <p:cNvPr id="17" name="ZoneTexte 16">
            <a:extLst>
              <a:ext uri="{FF2B5EF4-FFF2-40B4-BE49-F238E27FC236}">
                <a16:creationId xmlns:a16="http://schemas.microsoft.com/office/drawing/2014/main" id="{77FF780A-E3DF-41D8-B774-BDB2BADA67AC}"/>
              </a:ext>
            </a:extLst>
          </p:cNvPr>
          <p:cNvSpPr txBox="1"/>
          <p:nvPr/>
        </p:nvSpPr>
        <p:spPr>
          <a:xfrm>
            <a:off x="134635" y="10800514"/>
            <a:ext cx="9300047" cy="261610"/>
          </a:xfrm>
          <a:prstGeom prst="rect">
            <a:avLst/>
          </a:prstGeom>
          <a:solidFill>
            <a:srgbClr val="FF0000"/>
          </a:solidFill>
        </p:spPr>
        <p:txBody>
          <a:bodyPr wrap="square" rtlCol="0">
            <a:spAutoFit/>
          </a:bodyPr>
          <a:lstStyle/>
          <a:p>
            <a:pPr algn="ctr"/>
            <a:r>
              <a:rPr lang="fr-BE" sz="1100" b="1" dirty="0"/>
              <a:t>Conclusion and prospects</a:t>
            </a:r>
          </a:p>
        </p:txBody>
      </p:sp>
      <p:sp>
        <p:nvSpPr>
          <p:cNvPr id="18" name="ZoneTexte 17">
            <a:extLst>
              <a:ext uri="{FF2B5EF4-FFF2-40B4-BE49-F238E27FC236}">
                <a16:creationId xmlns:a16="http://schemas.microsoft.com/office/drawing/2014/main" id="{E54E8308-868C-44D0-89B2-4104054B9C4A}"/>
              </a:ext>
            </a:extLst>
          </p:cNvPr>
          <p:cNvSpPr txBox="1"/>
          <p:nvPr/>
        </p:nvSpPr>
        <p:spPr>
          <a:xfrm>
            <a:off x="137571" y="11021726"/>
            <a:ext cx="9328998" cy="873701"/>
          </a:xfrm>
          <a:prstGeom prst="rect">
            <a:avLst/>
          </a:prstGeom>
          <a:noFill/>
        </p:spPr>
        <p:txBody>
          <a:bodyPr wrap="square" rtlCol="0">
            <a:spAutoFit/>
          </a:bodyPr>
          <a:lstStyle/>
          <a:p>
            <a:pPr lvl="0" defTabSz="960120">
              <a:lnSpc>
                <a:spcPct val="107000"/>
              </a:lnSpc>
              <a:spcAft>
                <a:spcPts val="800"/>
              </a:spcAft>
            </a:pPr>
            <a:r>
              <a:rPr lang="en-US" sz="800" dirty="0">
                <a:latin typeface="times new roman" panose="02020603050405020304" pitchFamily="18" charset="0"/>
              </a:rPr>
              <a:t> Based on the </a:t>
            </a:r>
            <a:r>
              <a:rPr lang="en-US" sz="800" i="1" dirty="0">
                <a:latin typeface="times new roman" panose="02020603050405020304" pitchFamily="18" charset="0"/>
              </a:rPr>
              <a:t>in vitro</a:t>
            </a:r>
            <a:r>
              <a:rPr lang="en-US" sz="800" dirty="0">
                <a:latin typeface="times new roman" panose="02020603050405020304" pitchFamily="18" charset="0"/>
              </a:rPr>
              <a:t> results, the short esters are more active probably thanks to an easier penetration into the red blood cells. The </a:t>
            </a:r>
            <a:r>
              <a:rPr lang="en-US" sz="800">
                <a:latin typeface="times new roman" panose="02020603050405020304" pitchFamily="18" charset="0"/>
              </a:rPr>
              <a:t>inhibitory effect </a:t>
            </a:r>
            <a:r>
              <a:rPr lang="en-US" sz="800" dirty="0">
                <a:latin typeface="times new roman" panose="02020603050405020304" pitchFamily="18" charset="0"/>
              </a:rPr>
              <a:t>on the growth of </a:t>
            </a:r>
            <a:r>
              <a:rPr lang="en-US" sz="800" i="1" dirty="0">
                <a:latin typeface="times new roman" panose="02020603050405020304" pitchFamily="18" charset="0"/>
              </a:rPr>
              <a:t>Plasmodium</a:t>
            </a:r>
            <a:r>
              <a:rPr lang="en-US" sz="800" dirty="0">
                <a:latin typeface="times new roman" panose="02020603050405020304" pitchFamily="18" charset="0"/>
              </a:rPr>
              <a:t> could also be linked to the antioxidant effect of the compound. Moreover these results are transposable </a:t>
            </a:r>
            <a:r>
              <a:rPr lang="en-US" sz="800" i="1" dirty="0">
                <a:latin typeface="times new roman" panose="02020603050405020304" pitchFamily="18" charset="0"/>
              </a:rPr>
              <a:t>in vivo</a:t>
            </a:r>
            <a:r>
              <a:rPr lang="en-US" sz="800" dirty="0">
                <a:latin typeface="times new roman" panose="02020603050405020304" pitchFamily="18" charset="0"/>
              </a:rPr>
              <a:t> with a stage preference for the young trophozoites. The next step will be the evaluation of the pharmacokinetic properties of these compounds and their potential  in combination with other antimalarials. Due to the promising activities found for this series and particularly the ethyl ester analog, other polyphenols could be investigated for a potential effect against </a:t>
            </a:r>
            <a:r>
              <a:rPr lang="en-US" sz="800" i="1" dirty="0">
                <a:latin typeface="times new roman" panose="02020603050405020304" pitchFamily="18" charset="0"/>
              </a:rPr>
              <a:t>Plasmodium falciparum</a:t>
            </a:r>
            <a:r>
              <a:rPr lang="en-US" sz="800" dirty="0">
                <a:latin typeface="times new roman" panose="02020603050405020304" pitchFamily="18" charset="0"/>
              </a:rPr>
              <a:t>. Among these molecules, ellagic acid is known for years to have a potent activity </a:t>
            </a:r>
            <a:r>
              <a:rPr lang="en-US" sz="800" i="1" dirty="0">
                <a:latin typeface="times new roman" panose="02020603050405020304" pitchFamily="18" charset="0"/>
              </a:rPr>
              <a:t>in vitro</a:t>
            </a:r>
            <a:r>
              <a:rPr lang="en-US" sz="800" dirty="0">
                <a:latin typeface="times new roman" panose="02020603050405020304" pitchFamily="18" charset="0"/>
              </a:rPr>
              <a:t> against varied </a:t>
            </a:r>
            <a:r>
              <a:rPr lang="en-US" sz="800" i="1" dirty="0">
                <a:latin typeface="times new roman" panose="02020603050405020304" pitchFamily="18" charset="0"/>
              </a:rPr>
              <a:t>Plasmodium</a:t>
            </a:r>
            <a:r>
              <a:rPr lang="en-US" sz="800" dirty="0">
                <a:latin typeface="times new roman" panose="02020603050405020304" pitchFamily="18" charset="0"/>
              </a:rPr>
              <a:t>’s strains (IC</a:t>
            </a:r>
            <a:r>
              <a:rPr lang="en-US" sz="800" baseline="-25000" dirty="0">
                <a:latin typeface="times new roman" panose="02020603050405020304" pitchFamily="18" charset="0"/>
              </a:rPr>
              <a:t>50</a:t>
            </a:r>
            <a:r>
              <a:rPr lang="en-US" sz="800" dirty="0">
                <a:latin typeface="times new roman" panose="02020603050405020304" pitchFamily="18" charset="0"/>
              </a:rPr>
              <a:t>= 0.175 µg/mL) and </a:t>
            </a:r>
            <a:r>
              <a:rPr lang="en-US" sz="800" i="1" dirty="0">
                <a:latin typeface="times new roman" panose="02020603050405020304" pitchFamily="18" charset="0"/>
              </a:rPr>
              <a:t>in vivo,</a:t>
            </a:r>
            <a:r>
              <a:rPr lang="en-US" sz="800" dirty="0">
                <a:latin typeface="times new roman" panose="02020603050405020304" pitchFamily="18" charset="0"/>
              </a:rPr>
              <a:t> but only after intraperitoneal injection</a:t>
            </a:r>
            <a:r>
              <a:rPr lang="en-US" sz="800" baseline="30000" dirty="0">
                <a:latin typeface="times new roman" panose="02020603050405020304" pitchFamily="18" charset="0"/>
              </a:rPr>
              <a:t>10</a:t>
            </a:r>
            <a:r>
              <a:rPr lang="en-US" sz="800" dirty="0">
                <a:latin typeface="times new roman" panose="02020603050405020304" pitchFamily="18" charset="0"/>
              </a:rPr>
              <a:t>. This lack of oral activity could be explained by a very poor water solubility (9.7 µg/mL) which finds its origin notably in the planar aspect of the molecule, and intermolecular interactions</a:t>
            </a:r>
            <a:r>
              <a:rPr lang="en-US" sz="800" baseline="30000" dirty="0">
                <a:latin typeface="times new roman" panose="02020603050405020304" pitchFamily="18" charset="0"/>
              </a:rPr>
              <a:t>11</a:t>
            </a:r>
            <a:r>
              <a:rPr lang="en-US" sz="800" dirty="0">
                <a:latin typeface="times new roman" panose="02020603050405020304" pitchFamily="18" charset="0"/>
              </a:rPr>
              <a:t>. Thus, the synthesis of crowded analogues could improve the pharmacokinetic parameters. </a:t>
            </a:r>
            <a:endParaRPr lang="fr-BE" sz="800" dirty="0">
              <a:solidFill>
                <a:prstClr val="black"/>
              </a:solidFill>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8E8440D0-52B8-4CB7-92AF-3963BFD974F7}"/>
              </a:ext>
            </a:extLst>
          </p:cNvPr>
          <p:cNvSpPr txBox="1"/>
          <p:nvPr/>
        </p:nvSpPr>
        <p:spPr>
          <a:xfrm>
            <a:off x="134634" y="5671422"/>
            <a:ext cx="2703815" cy="954107"/>
          </a:xfrm>
          <a:prstGeom prst="rect">
            <a:avLst/>
          </a:prstGeom>
          <a:noFill/>
        </p:spPr>
        <p:txBody>
          <a:bodyPr wrap="square" rtlCol="0">
            <a:spAutoFit/>
          </a:bodyPr>
          <a:lstStyle/>
          <a:p>
            <a:r>
              <a:rPr lang="fr-BE" sz="800" dirty="0">
                <a:latin typeface="Times New Roman" panose="02020603050405020304" pitchFamily="18" charset="0"/>
                <a:cs typeface="Times New Roman" panose="02020603050405020304" pitchFamily="18" charset="0"/>
              </a:rPr>
              <a:t>1) </a:t>
            </a:r>
            <a:r>
              <a:rPr lang="fr-BE" sz="800" i="1" dirty="0">
                <a:latin typeface="Times New Roman" panose="02020603050405020304" pitchFamily="18" charset="0"/>
                <a:cs typeface="Times New Roman" panose="02020603050405020304" pitchFamily="18" charset="0"/>
              </a:rPr>
              <a:t>In vitro :  </a:t>
            </a:r>
            <a:r>
              <a:rPr lang="en-US" altLang="fr-FR" sz="800" dirty="0">
                <a:latin typeface="Times New Roman" panose="02020603050405020304" pitchFamily="18" charset="0"/>
                <a:ea typeface="Calibri" panose="020F0502020204030204" pitchFamily="34" charset="0"/>
                <a:cs typeface="Times New Roman" panose="02020603050405020304" pitchFamily="18" charset="0"/>
              </a:rPr>
              <a:t>The </a:t>
            </a:r>
            <a:r>
              <a:rPr lang="en-US" altLang="fr-FR" sz="800" i="1" dirty="0">
                <a:latin typeface="Times New Roman" panose="02020603050405020304" pitchFamily="18" charset="0"/>
                <a:ea typeface="Calibri" panose="020F0502020204030204" pitchFamily="34" charset="0"/>
                <a:cs typeface="Times New Roman" panose="02020603050405020304" pitchFamily="18" charset="0"/>
              </a:rPr>
              <a:t>in vitro</a:t>
            </a:r>
            <a:r>
              <a:rPr lang="en-US" altLang="fr-FR" sz="800" dirty="0">
                <a:latin typeface="Times New Roman" panose="02020603050405020304" pitchFamily="18" charset="0"/>
                <a:ea typeface="Calibri" panose="020F0502020204030204" pitchFamily="34" charset="0"/>
                <a:cs typeface="Times New Roman" panose="02020603050405020304" pitchFamily="18" charset="0"/>
              </a:rPr>
              <a:t> evaluation of the derivatives was performed following the procedure described by </a:t>
            </a:r>
            <a:r>
              <a:rPr lang="en-US" altLang="fr-FR" sz="800" dirty="0" err="1">
                <a:latin typeface="Times New Roman" panose="02020603050405020304" pitchFamily="18" charset="0"/>
                <a:ea typeface="Calibri" panose="020F0502020204030204" pitchFamily="34" charset="0"/>
                <a:cs typeface="Times New Roman" panose="02020603050405020304" pitchFamily="18" charset="0"/>
              </a:rPr>
              <a:t>Frederich</a:t>
            </a:r>
            <a:r>
              <a:rPr lang="en-US" altLang="fr-FR" sz="800" dirty="0">
                <a:latin typeface="Times New Roman" panose="02020603050405020304" pitchFamily="18" charset="0"/>
                <a:ea typeface="Calibri" panose="020F0502020204030204" pitchFamily="34" charset="0"/>
                <a:cs typeface="Times New Roman" panose="02020603050405020304" pitchFamily="18" charset="0"/>
              </a:rPr>
              <a:t> et al. (2002)</a:t>
            </a:r>
            <a:r>
              <a:rPr lang="en-US" altLang="fr-FR" sz="800" baseline="30000" dirty="0">
                <a:latin typeface="Times New Roman" panose="02020603050405020304" pitchFamily="18" charset="0"/>
                <a:ea typeface="Calibri" panose="020F0502020204030204" pitchFamily="34" charset="0"/>
                <a:cs typeface="Times New Roman" panose="02020603050405020304" pitchFamily="18" charset="0"/>
              </a:rPr>
              <a:t>8</a:t>
            </a:r>
            <a:r>
              <a:rPr lang="en-US" altLang="fr-FR" sz="800" dirty="0">
                <a:latin typeface="Times New Roman" panose="02020603050405020304" pitchFamily="18" charset="0"/>
                <a:ea typeface="Calibri" panose="020F0502020204030204" pitchFamily="34" charset="0"/>
                <a:cs typeface="Times New Roman" panose="02020603050405020304" pitchFamily="18" charset="0"/>
              </a:rPr>
              <a:t> on a 3D7 chloroquine-sensitive strain of </a:t>
            </a:r>
            <a:r>
              <a:rPr lang="en-US" altLang="fr-FR" sz="800" i="1" dirty="0">
                <a:latin typeface="Times New Roman" panose="02020603050405020304" pitchFamily="18" charset="0"/>
                <a:ea typeface="Calibri" panose="020F0502020204030204" pitchFamily="34" charset="0"/>
                <a:cs typeface="Times New Roman" panose="02020603050405020304" pitchFamily="18" charset="0"/>
              </a:rPr>
              <a:t>Plasmodium falciparum</a:t>
            </a:r>
            <a:r>
              <a:rPr lang="en-US" altLang="fr-FR" sz="800" dirty="0">
                <a:latin typeface="Times New Roman" panose="02020603050405020304" pitchFamily="18" charset="0"/>
                <a:ea typeface="Calibri" panose="020F0502020204030204" pitchFamily="34" charset="0"/>
                <a:cs typeface="Times New Roman" panose="02020603050405020304" pitchFamily="18" charset="0"/>
              </a:rPr>
              <a:t>, performed in triplicates (n = 3-5). The measure of growth inhibition was realized through the decreased of lactate dehydrogenase activity</a:t>
            </a:r>
            <a:r>
              <a:rPr lang="en-US" sz="800" baseline="30000" dirty="0">
                <a:latin typeface="Times New Roman" panose="02020603050405020304" pitchFamily="18" charset="0"/>
                <a:ea typeface="Calibri" panose="020F0502020204030204" pitchFamily="34" charset="0"/>
                <a:cs typeface="Times New Roman" panose="02020603050405020304" pitchFamily="18" charset="0"/>
              </a:rPr>
              <a:t>9</a:t>
            </a:r>
            <a:r>
              <a:rPr lang="en-US" sz="800" dirty="0">
                <a:latin typeface="Times New Roman" panose="02020603050405020304" pitchFamily="18" charset="0"/>
                <a:ea typeface="Calibri" panose="020F0502020204030204" pitchFamily="34" charset="0"/>
                <a:cs typeface="Times New Roman" panose="02020603050405020304" pitchFamily="18" charset="0"/>
              </a:rPr>
              <a:t>.</a:t>
            </a:r>
            <a:r>
              <a:rPr lang="en-US" altLang="fr-FR" sz="800" dirty="0">
                <a:latin typeface="Times New Roman" panose="02020603050405020304" pitchFamily="18" charset="0"/>
                <a:ea typeface="Calibri" panose="020F0502020204030204" pitchFamily="34" charset="0"/>
                <a:cs typeface="Times New Roman" panose="02020603050405020304" pitchFamily="18" charset="0"/>
              </a:rPr>
              <a:t> </a:t>
            </a:r>
            <a:endParaRPr lang="fr-BE" sz="800" i="1" dirty="0">
              <a:latin typeface="Times New Roman" panose="02020603050405020304" pitchFamily="18" charset="0"/>
              <a:cs typeface="Times New Roman" panose="02020603050405020304" pitchFamily="18" charset="0"/>
            </a:endParaRPr>
          </a:p>
          <a:p>
            <a:endParaRPr lang="fr-BE" sz="800" dirty="0">
              <a:latin typeface="Times New Roman" panose="02020603050405020304" pitchFamily="18" charset="0"/>
              <a:cs typeface="Times New Roman" panose="02020603050405020304" pitchFamily="18" charset="0"/>
            </a:endParaRPr>
          </a:p>
        </p:txBody>
      </p:sp>
      <p:sp>
        <p:nvSpPr>
          <p:cNvPr id="21" name="ZoneTexte 20">
            <a:extLst>
              <a:ext uri="{FF2B5EF4-FFF2-40B4-BE49-F238E27FC236}">
                <a16:creationId xmlns:a16="http://schemas.microsoft.com/office/drawing/2014/main" id="{098536C0-328E-4BA5-8D95-7F6472729D28}"/>
              </a:ext>
            </a:extLst>
          </p:cNvPr>
          <p:cNvSpPr txBox="1"/>
          <p:nvPr/>
        </p:nvSpPr>
        <p:spPr>
          <a:xfrm>
            <a:off x="2838449" y="5659757"/>
            <a:ext cx="3026550" cy="1107996"/>
          </a:xfrm>
          <a:prstGeom prst="rect">
            <a:avLst/>
          </a:prstGeom>
          <a:noFill/>
        </p:spPr>
        <p:txBody>
          <a:bodyPr wrap="square" rtlCol="0">
            <a:spAutoFit/>
          </a:bodyPr>
          <a:lstStyle/>
          <a:p>
            <a:r>
              <a:rPr lang="fr-BE" sz="800" dirty="0">
                <a:latin typeface="Times New Roman" panose="02020603050405020304" pitchFamily="18" charset="0"/>
                <a:cs typeface="Times New Roman" panose="02020603050405020304" pitchFamily="18" charset="0"/>
              </a:rPr>
              <a:t>2) </a:t>
            </a:r>
            <a:r>
              <a:rPr lang="fr-BE" sz="800" i="1" dirty="0">
                <a:latin typeface="Times New Roman" panose="02020603050405020304" pitchFamily="18" charset="0"/>
                <a:cs typeface="Times New Roman" panose="02020603050405020304" pitchFamily="18" charset="0"/>
              </a:rPr>
              <a:t>In vivo : </a:t>
            </a:r>
            <a:r>
              <a:rPr lang="en-US" altLang="fr-FR"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Considering the results </a:t>
            </a:r>
            <a:r>
              <a:rPr lang="en-US" altLang="fr-FR"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vitro</a:t>
            </a:r>
            <a:r>
              <a:rPr lang="en-US" altLang="fr-FR"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the most active compound was tested </a:t>
            </a:r>
            <a:r>
              <a:rPr lang="en-US" altLang="fr-FR"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vivo </a:t>
            </a:r>
            <a:r>
              <a:rPr lang="en-US" altLang="fr-FR"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on  a </a:t>
            </a:r>
            <a:r>
              <a:rPr lang="en-US" altLang="fr-FR"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 </a:t>
            </a:r>
            <a:r>
              <a:rPr lang="en-US" altLang="fr-FR" sz="8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berghei</a:t>
            </a:r>
            <a:r>
              <a:rPr lang="en-US" altLang="fr-FR" sz="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altLang="fr-FR"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strain resistant  to artemisinin. These parasites were developed at the LEPC through oral treatment of infected mice with infra-therapeutic doses of artemisinin. These assay was performed with intraperitoneal injection on 5 groups with 5 mice.</a:t>
            </a:r>
            <a:endParaRPr lang="fr-BE" sz="800" dirty="0">
              <a:latin typeface="Times New Roman" panose="02020603050405020304" pitchFamily="18" charset="0"/>
              <a:cs typeface="Times New Roman" panose="02020603050405020304" pitchFamily="18" charset="0"/>
            </a:endParaRPr>
          </a:p>
          <a:p>
            <a:endParaRPr lang="fr-BE" dirty="0"/>
          </a:p>
        </p:txBody>
      </p:sp>
      <p:pic>
        <p:nvPicPr>
          <p:cNvPr id="25" name="Image 24">
            <a:extLst>
              <a:ext uri="{FF2B5EF4-FFF2-40B4-BE49-F238E27FC236}">
                <a16:creationId xmlns:a16="http://schemas.microsoft.com/office/drawing/2014/main" id="{89854096-7E98-4882-A0D1-325185E388F9}"/>
              </a:ext>
            </a:extLst>
          </p:cNvPr>
          <p:cNvPicPr>
            <a:picLocks noChangeAspect="1"/>
          </p:cNvPicPr>
          <p:nvPr/>
        </p:nvPicPr>
        <p:blipFill>
          <a:blip r:embed="rId8"/>
          <a:stretch>
            <a:fillRect/>
          </a:stretch>
        </p:blipFill>
        <p:spPr>
          <a:xfrm>
            <a:off x="4030125" y="52683"/>
            <a:ext cx="635860" cy="805441"/>
          </a:xfrm>
          <a:prstGeom prst="rect">
            <a:avLst/>
          </a:prstGeom>
          <a:ln>
            <a:noFill/>
          </a:ln>
          <a:effectLst>
            <a:softEdge rad="112500"/>
          </a:effectLst>
        </p:spPr>
      </p:pic>
      <p:graphicFrame>
        <p:nvGraphicFramePr>
          <p:cNvPr id="22" name="Objet 21">
            <a:extLst>
              <a:ext uri="{FF2B5EF4-FFF2-40B4-BE49-F238E27FC236}">
                <a16:creationId xmlns:a16="http://schemas.microsoft.com/office/drawing/2014/main" id="{C9542126-74C0-44B3-8969-9B36C9DD5EBC}"/>
              </a:ext>
            </a:extLst>
          </p:cNvPr>
          <p:cNvGraphicFramePr>
            <a:graphicFrameLocks noChangeAspect="1"/>
          </p:cNvGraphicFramePr>
          <p:nvPr>
            <p:extLst>
              <p:ext uri="{D42A27DB-BD31-4B8C-83A1-F6EECF244321}">
                <p14:modId xmlns:p14="http://schemas.microsoft.com/office/powerpoint/2010/main" val="1533195428"/>
              </p:ext>
            </p:extLst>
          </p:nvPr>
        </p:nvGraphicFramePr>
        <p:xfrm>
          <a:off x="280343" y="4315273"/>
          <a:ext cx="3531386" cy="1067316"/>
        </p:xfrm>
        <a:graphic>
          <a:graphicData uri="http://schemas.openxmlformats.org/presentationml/2006/ole">
            <mc:AlternateContent xmlns:mc="http://schemas.openxmlformats.org/markup-compatibility/2006">
              <mc:Choice xmlns:v="urn:schemas-microsoft-com:vml" Requires="v">
                <p:oleObj spid="_x0000_s1047" name="CS ChemDraw Drawing" r:id="rId9" imgW="5127821" imgH="1549270" progId="ChemDraw.Document.6.0">
                  <p:embed/>
                </p:oleObj>
              </mc:Choice>
              <mc:Fallback>
                <p:oleObj name="CS ChemDraw Drawing" r:id="rId9" imgW="5127821" imgH="1549270" progId="ChemDraw.Document.6.0">
                  <p:embed/>
                  <p:pic>
                    <p:nvPicPr>
                      <p:cNvPr id="0" name=""/>
                      <p:cNvPicPr/>
                      <p:nvPr/>
                    </p:nvPicPr>
                    <p:blipFill>
                      <a:blip r:embed="rId10"/>
                      <a:stretch>
                        <a:fillRect/>
                      </a:stretch>
                    </p:blipFill>
                    <p:spPr>
                      <a:xfrm>
                        <a:off x="280343" y="4315273"/>
                        <a:ext cx="3531386" cy="1067316"/>
                      </a:xfrm>
                      <a:prstGeom prst="rect">
                        <a:avLst/>
                      </a:prstGeom>
                    </p:spPr>
                  </p:pic>
                </p:oleObj>
              </mc:Fallback>
            </mc:AlternateContent>
          </a:graphicData>
        </a:graphic>
      </p:graphicFrame>
      <p:graphicFrame>
        <p:nvGraphicFramePr>
          <p:cNvPr id="26" name="Objet 25">
            <a:extLst>
              <a:ext uri="{FF2B5EF4-FFF2-40B4-BE49-F238E27FC236}">
                <a16:creationId xmlns:a16="http://schemas.microsoft.com/office/drawing/2014/main" id="{9B66EDF8-DC35-45BA-82CB-C1DB0DF429FA}"/>
              </a:ext>
            </a:extLst>
          </p:cNvPr>
          <p:cNvGraphicFramePr>
            <a:graphicFrameLocks noChangeAspect="1"/>
          </p:cNvGraphicFramePr>
          <p:nvPr>
            <p:extLst>
              <p:ext uri="{D42A27DB-BD31-4B8C-83A1-F6EECF244321}">
                <p14:modId xmlns:p14="http://schemas.microsoft.com/office/powerpoint/2010/main" val="946306324"/>
              </p:ext>
            </p:extLst>
          </p:nvPr>
        </p:nvGraphicFramePr>
        <p:xfrm>
          <a:off x="4030125" y="4290217"/>
          <a:ext cx="5381241" cy="1050915"/>
        </p:xfrm>
        <a:graphic>
          <a:graphicData uri="http://schemas.openxmlformats.org/presentationml/2006/ole">
            <mc:AlternateContent xmlns:mc="http://schemas.openxmlformats.org/markup-compatibility/2006">
              <mc:Choice xmlns:v="urn:schemas-microsoft-com:vml" Requires="v">
                <p:oleObj spid="_x0000_s1048" name="CS ChemDraw Drawing" r:id="rId11" imgW="8633181" imgH="1686590" progId="ChemDraw.Document.6.0">
                  <p:embed/>
                </p:oleObj>
              </mc:Choice>
              <mc:Fallback>
                <p:oleObj name="CS ChemDraw Drawing" r:id="rId11" imgW="8633181" imgH="1686590" progId="ChemDraw.Document.6.0">
                  <p:embed/>
                  <p:pic>
                    <p:nvPicPr>
                      <p:cNvPr id="0" name=""/>
                      <p:cNvPicPr/>
                      <p:nvPr/>
                    </p:nvPicPr>
                    <p:blipFill>
                      <a:blip r:embed="rId12"/>
                      <a:stretch>
                        <a:fillRect/>
                      </a:stretch>
                    </p:blipFill>
                    <p:spPr>
                      <a:xfrm>
                        <a:off x="4030125" y="4290217"/>
                        <a:ext cx="5381241" cy="1050915"/>
                      </a:xfrm>
                      <a:prstGeom prst="rect">
                        <a:avLst/>
                      </a:prstGeom>
                    </p:spPr>
                  </p:pic>
                </p:oleObj>
              </mc:Fallback>
            </mc:AlternateContent>
          </a:graphicData>
        </a:graphic>
      </p:graphicFrame>
      <p:sp>
        <p:nvSpPr>
          <p:cNvPr id="27" name="ZoneTexte 26">
            <a:extLst>
              <a:ext uri="{FF2B5EF4-FFF2-40B4-BE49-F238E27FC236}">
                <a16:creationId xmlns:a16="http://schemas.microsoft.com/office/drawing/2014/main" id="{EA92BC7F-53F7-4A57-A7BB-A31FE94679FF}"/>
              </a:ext>
            </a:extLst>
          </p:cNvPr>
          <p:cNvSpPr txBox="1"/>
          <p:nvPr/>
        </p:nvSpPr>
        <p:spPr>
          <a:xfrm>
            <a:off x="6916235" y="11970567"/>
            <a:ext cx="2331515" cy="507831"/>
          </a:xfrm>
          <a:prstGeom prst="rect">
            <a:avLst/>
          </a:prstGeom>
          <a:noFill/>
        </p:spPr>
        <p:txBody>
          <a:bodyPr wrap="square" rtlCol="0">
            <a:spAutoFit/>
          </a:bodyPr>
          <a:lstStyle/>
          <a:p>
            <a:r>
              <a:rPr lang="fr-BE" sz="900" i="1" dirty="0" err="1">
                <a:latin typeface="Arial Narrow" panose="020B0606020202030204" pitchFamily="34" charset="0"/>
              </a:rPr>
              <a:t>Thanks</a:t>
            </a:r>
            <a:r>
              <a:rPr lang="fr-BE" sz="900" i="1" dirty="0">
                <a:latin typeface="Arial Narrow" panose="020B0606020202030204" pitchFamily="34" charset="0"/>
              </a:rPr>
              <a:t> to FNRS and Fonds Léon Fredericq for </a:t>
            </a:r>
            <a:r>
              <a:rPr lang="fr-BE" sz="900" i="1" dirty="0" err="1">
                <a:latin typeface="Arial Narrow" panose="020B0606020202030204" pitchFamily="34" charset="0"/>
              </a:rPr>
              <a:t>financial</a:t>
            </a:r>
            <a:r>
              <a:rPr lang="fr-BE" sz="900" i="1" dirty="0">
                <a:latin typeface="Arial Narrow" panose="020B0606020202030204" pitchFamily="34" charset="0"/>
              </a:rPr>
              <a:t> support. </a:t>
            </a:r>
            <a:r>
              <a:rPr lang="fr-BE" sz="900" i="1" dirty="0" err="1">
                <a:latin typeface="Arial Narrow" panose="020B0606020202030204" pitchFamily="34" charset="0"/>
              </a:rPr>
              <a:t>Thanks</a:t>
            </a:r>
            <a:r>
              <a:rPr lang="fr-BE" sz="900" i="1" dirty="0">
                <a:latin typeface="Arial Narrow" panose="020B0606020202030204" pitchFamily="34" charset="0"/>
              </a:rPr>
              <a:t> to all the people </a:t>
            </a:r>
            <a:r>
              <a:rPr lang="fr-BE" sz="900" i="1" dirty="0" err="1">
                <a:latin typeface="Arial Narrow" panose="020B0606020202030204" pitchFamily="34" charset="0"/>
              </a:rPr>
              <a:t>who</a:t>
            </a:r>
            <a:r>
              <a:rPr lang="fr-BE" sz="900" i="1" dirty="0">
                <a:latin typeface="Arial Narrow" panose="020B0606020202030204" pitchFamily="34" charset="0"/>
              </a:rPr>
              <a:t> </a:t>
            </a:r>
            <a:r>
              <a:rPr lang="fr-BE" sz="900" i="1" dirty="0" err="1">
                <a:latin typeface="Arial Narrow" panose="020B0606020202030204" pitchFamily="34" charset="0"/>
              </a:rPr>
              <a:t>take</a:t>
            </a:r>
            <a:r>
              <a:rPr lang="fr-BE" sz="900" i="1" dirty="0">
                <a:latin typeface="Arial Narrow" panose="020B0606020202030204" pitchFamily="34" charset="0"/>
              </a:rPr>
              <a:t> part to </a:t>
            </a:r>
            <a:r>
              <a:rPr lang="fr-BE" sz="900" i="1" dirty="0" err="1">
                <a:latin typeface="Arial Narrow" panose="020B0606020202030204" pitchFamily="34" charset="0"/>
              </a:rPr>
              <a:t>this</a:t>
            </a:r>
            <a:r>
              <a:rPr lang="fr-BE" sz="900" i="1" dirty="0">
                <a:latin typeface="Arial Narrow" panose="020B0606020202030204" pitchFamily="34" charset="0"/>
              </a:rPr>
              <a:t> </a:t>
            </a:r>
            <a:r>
              <a:rPr lang="fr-BE" sz="900" i="1" dirty="0" err="1">
                <a:latin typeface="Arial Narrow" panose="020B0606020202030204" pitchFamily="34" charset="0"/>
              </a:rPr>
              <a:t>project</a:t>
            </a:r>
            <a:r>
              <a:rPr lang="fr-BE" sz="900" i="1" dirty="0">
                <a:latin typeface="Arial Narrow" panose="020B0606020202030204" pitchFamily="34" charset="0"/>
              </a:rPr>
              <a:t>.</a:t>
            </a:r>
          </a:p>
        </p:txBody>
      </p:sp>
    </p:spTree>
    <p:extLst>
      <p:ext uri="{BB962C8B-B14F-4D97-AF65-F5344CB8AC3E}">
        <p14:creationId xmlns:p14="http://schemas.microsoft.com/office/powerpoint/2010/main" val="64840923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TotalTime>
  <Words>1002</Words>
  <Application>Microsoft Office PowerPoint</Application>
  <PresentationFormat>A3 (297 x 420 mm)</PresentationFormat>
  <Paragraphs>141</Paragraphs>
  <Slides>1</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11" baseType="lpstr">
      <vt:lpstr>SimSun</vt:lpstr>
      <vt:lpstr>Arial</vt:lpstr>
      <vt:lpstr>Arial Narrow</vt:lpstr>
      <vt:lpstr>Calibri</vt:lpstr>
      <vt:lpstr>Calibri Light</vt:lpstr>
      <vt:lpstr>Mangal</vt:lpstr>
      <vt:lpstr>Times New Roman</vt:lpstr>
      <vt:lpstr>Times New Roman</vt:lpstr>
      <vt:lpstr>Thème Office</vt:lpstr>
      <vt:lpstr>CS ChemDraw Drawing</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Gilles Degotte</cp:lastModifiedBy>
  <cp:revision>55</cp:revision>
  <dcterms:created xsi:type="dcterms:W3CDTF">2018-03-27T09:37:47Z</dcterms:created>
  <dcterms:modified xsi:type="dcterms:W3CDTF">2018-06-04T14:15:51Z</dcterms:modified>
</cp:coreProperties>
</file>