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5" r:id="rId2"/>
    <p:sldId id="320" r:id="rId3"/>
    <p:sldId id="348" r:id="rId4"/>
    <p:sldId id="321" r:id="rId5"/>
    <p:sldId id="322" r:id="rId6"/>
    <p:sldId id="323" r:id="rId7"/>
    <p:sldId id="324" r:id="rId8"/>
    <p:sldId id="329" r:id="rId9"/>
    <p:sldId id="347" r:id="rId10"/>
    <p:sldId id="349" r:id="rId11"/>
    <p:sldId id="357" r:id="rId12"/>
    <p:sldId id="326" r:id="rId13"/>
    <p:sldId id="260" r:id="rId14"/>
    <p:sldId id="360" r:id="rId15"/>
    <p:sldId id="327" r:id="rId16"/>
    <p:sldId id="351" r:id="rId17"/>
    <p:sldId id="352" r:id="rId18"/>
    <p:sldId id="354" r:id="rId19"/>
    <p:sldId id="355" r:id="rId20"/>
    <p:sldId id="356" r:id="rId21"/>
    <p:sldId id="361" r:id="rId22"/>
    <p:sldId id="350" r:id="rId23"/>
    <p:sldId id="328" r:id="rId24"/>
    <p:sldId id="319" r:id="rId25"/>
    <p:sldId id="325" r:id="rId26"/>
    <p:sldId id="331" r:id="rId27"/>
    <p:sldId id="330" r:id="rId28"/>
    <p:sldId id="332" r:id="rId29"/>
    <p:sldId id="333" r:id="rId30"/>
    <p:sldId id="335" r:id="rId31"/>
    <p:sldId id="338" r:id="rId32"/>
    <p:sldId id="343" r:id="rId33"/>
    <p:sldId id="346" r:id="rId34"/>
    <p:sldId id="345" r:id="rId35"/>
    <p:sldId id="344" r:id="rId36"/>
    <p:sldId id="336" r:id="rId37"/>
    <p:sldId id="337" r:id="rId38"/>
    <p:sldId id="340" r:id="rId39"/>
    <p:sldId id="339" r:id="rId40"/>
    <p:sldId id="342" r:id="rId41"/>
    <p:sldId id="341" r:id="rId42"/>
    <p:sldId id="363" r:id="rId43"/>
    <p:sldId id="267" r:id="rId44"/>
    <p:sldId id="270" r:id="rId45"/>
    <p:sldId id="306" r:id="rId46"/>
    <p:sldId id="271" r:id="rId47"/>
    <p:sldId id="269" r:id="rId48"/>
    <p:sldId id="304" r:id="rId49"/>
    <p:sldId id="305" r:id="rId50"/>
    <p:sldId id="364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735"/>
    <a:srgbClr val="00FA00"/>
    <a:srgbClr val="F84C00"/>
    <a:srgbClr val="F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/>
    <p:restoredTop sz="94632"/>
  </p:normalViewPr>
  <p:slideViewPr>
    <p:cSldViewPr snapToGrid="0" snapToObjects="1">
      <p:cViewPr varScale="1">
        <p:scale>
          <a:sx n="121" d="100"/>
          <a:sy n="121" d="100"/>
        </p:scale>
        <p:origin x="184" y="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14386-8B2C-5D47-8EFE-8D52DC144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765732-9BCD-3042-A259-DA9F60D2D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3ECC75-F803-CC4A-813F-A90D377C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551C7-E3BE-624A-B5C3-97C6AF76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FDBB7-6289-E54E-977F-52458868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3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06259-294C-3A43-A694-5240EC00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C00EEE-3C91-B04B-A492-D733E5ED6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FC6DD-3E30-B646-8D11-ABC639CD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22E89-5865-BC4E-904F-7F0B5584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87C5F4-2C95-8547-8674-7A1527FA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5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32A853-AFD6-404F-99EB-4170AF8CE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B04D29-2135-AF46-A45C-E59414BE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75F168-FFAB-0B4C-8032-94761987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ABF0AE-BA3C-3741-9F72-8C9255CD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3ECAB-3DF4-2B48-8DB9-4281452E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28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17902-7701-AF48-A701-E6E264E8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24237-FB5A-3549-A142-C4F89CCC0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E53705-954F-724B-8480-D174CD7E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FD7A30-9CDD-834B-AF51-A0F741DA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0767F3-A78E-E149-BF71-E5044D6D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27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FE26E-AB32-AF47-931F-9631EAFE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13777C-51F4-4C4B-8ED3-6D37E17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9B2AA-424E-554C-B182-DD7F4DD9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758B42-F3D1-D64F-840A-003D63AF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9F3EEA-8FE2-9F46-881D-D802DC01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14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2673F-CE1E-864B-91CC-051F0C2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BDE837-75E0-044F-B87A-E91D0D9C6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EC469E-6F78-4F41-87BF-CACF90B4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4A5EFB-D48F-9544-83AE-54E13B13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EC060C-F269-1444-B934-8ACEF884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D676FB-8FF8-CE4E-B085-1481D74F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09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81F69-61F0-8840-BF93-D4ED9B89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B11758-EC86-C24C-9225-9A3FDD72C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65EF7-8A8C-7C4B-92C8-2287A9909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E02458-9C3E-244B-A58A-0BBAE1866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98A1DA-5941-A845-A296-ECEE99B66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5A4275C-9BEB-A148-8E4B-5B858C2C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877B16-DBDD-B045-AA1F-887F117B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3DC3F23-3788-2C43-9B29-F05CE18D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33D61-72F8-894A-B7D0-6880D09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B9BEF9-7C76-054C-9EF7-217DF71E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2C8EDA-1FAE-1E40-A0CD-DD9CA5AD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3FAB2A-8AFA-D641-99FE-E69B02A6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21B238-7821-3E43-85B4-A1A5E2EF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C4D9C6-CE6F-2147-9557-1EC80640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66E95C-D9E5-1449-911D-4CDBEC64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98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59181-3253-C149-AC9B-376D3D76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3DA56-2970-6E43-AE77-00C02A6F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B29F8E-93E1-1141-AECB-4250C9058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107BE5-985F-BE42-9F49-C5BA0668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5D20CA-AD6D-094D-AEE2-659C7D6C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14FE27-8A93-3641-A828-BF394A60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5C862-3DE3-2D45-BBDA-F25AABA1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288E43C4-2BAE-314C-B0C9-3CF1BAC7F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5D5181-E60D-F34A-A086-1768DBFB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992CF9-EDED-2246-AF15-6A6A4540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3F439E-1BA9-F848-8465-95089412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ACC20A-336D-D14B-A8B6-7B99F286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1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5D09CA5-2009-D740-A7BB-96A2BCB2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9A8310-D191-BA4C-9EEA-10DAD036E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F3FE74-3AA3-514C-92B4-27ABC3B7B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4998-7E59-7D46-93E3-63B4E2B9B51A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966CDB-85FE-614A-861E-85296A6B8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B2827B-CEB4-FD4F-A487-00A067FB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556054" y="271849"/>
            <a:ext cx="94264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L’</a:t>
            </a:r>
            <a:r>
              <a:rPr lang="fr-FR" sz="5400" b="1" dirty="0">
                <a:solidFill>
                  <a:srgbClr val="00FA00"/>
                </a:solidFill>
              </a:rPr>
              <a:t>É</a:t>
            </a:r>
            <a:r>
              <a:rPr lang="fr-FR" sz="5400" b="1" dirty="0">
                <a:solidFill>
                  <a:srgbClr val="FE7735"/>
                </a:solidFill>
              </a:rPr>
              <a:t>valuation des </a:t>
            </a:r>
            <a:r>
              <a:rPr lang="fr-FR" sz="5400" b="1" dirty="0">
                <a:solidFill>
                  <a:srgbClr val="00FA00"/>
                </a:solidFill>
              </a:rPr>
              <a:t>E</a:t>
            </a:r>
            <a:r>
              <a:rPr lang="fr-FR" sz="5400" b="1" dirty="0">
                <a:solidFill>
                  <a:srgbClr val="FE7735"/>
                </a:solidFill>
              </a:rPr>
              <a:t>nseignements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par les </a:t>
            </a:r>
            <a:r>
              <a:rPr lang="fr-FR" sz="5400" b="1" dirty="0">
                <a:solidFill>
                  <a:srgbClr val="00FA00"/>
                </a:solidFill>
              </a:rPr>
              <a:t>É</a:t>
            </a:r>
            <a:r>
              <a:rPr lang="fr-FR" sz="5400" b="1" dirty="0">
                <a:solidFill>
                  <a:srgbClr val="FE7735"/>
                </a:solidFill>
              </a:rPr>
              <a:t>tudiants : un objet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de </a:t>
            </a:r>
            <a:r>
              <a:rPr lang="fr-FR" sz="5400" b="1" dirty="0">
                <a:solidFill>
                  <a:srgbClr val="00FA00"/>
                </a:solidFill>
              </a:rPr>
              <a:t>polémique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B7F457-F740-AF48-87E5-BDF9E7005583}"/>
              </a:ext>
            </a:extLst>
          </p:cNvPr>
          <p:cNvSpPr txBox="1"/>
          <p:nvPr/>
        </p:nvSpPr>
        <p:spPr>
          <a:xfrm>
            <a:off x="7405816" y="5342239"/>
            <a:ext cx="401000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00FA00"/>
                </a:solidFill>
              </a:rPr>
              <a:t>Pascal Detroz</a:t>
            </a:r>
          </a:p>
          <a:p>
            <a:r>
              <a:rPr lang="fr-FR" sz="2800" b="1" dirty="0">
                <a:solidFill>
                  <a:srgbClr val="00FA00"/>
                </a:solidFill>
              </a:rPr>
              <a:t>16 avril 2018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3423AC-AA1A-B64B-AF26-96F2B166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5445905"/>
            <a:ext cx="1873517" cy="8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304259" y="2149019"/>
            <a:ext cx="118877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FA00"/>
                </a:solidFill>
              </a:rPr>
              <a:t>Trois</a:t>
            </a:r>
            <a:r>
              <a:rPr lang="fr-FR" sz="4800" b="1" dirty="0">
                <a:solidFill>
                  <a:srgbClr val="FE7735"/>
                </a:solidFill>
              </a:rPr>
              <a:t> explications possibles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FE7735"/>
                </a:solidFill>
              </a:rPr>
              <a:t>Une </a:t>
            </a:r>
            <a:r>
              <a:rPr lang="fr-FR" sz="4800" b="1" dirty="0">
                <a:solidFill>
                  <a:srgbClr val="00FA00"/>
                </a:solidFill>
              </a:rPr>
              <a:t>extrapolation</a:t>
            </a:r>
            <a:r>
              <a:rPr lang="fr-FR" sz="4800" b="1" dirty="0">
                <a:solidFill>
                  <a:srgbClr val="FE7735"/>
                </a:solidFill>
              </a:rPr>
              <a:t> hasardeuse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FE7735"/>
                </a:solidFill>
              </a:rPr>
              <a:t>De </a:t>
            </a:r>
            <a:r>
              <a:rPr lang="fr-FR" sz="4800" b="1" dirty="0">
                <a:solidFill>
                  <a:srgbClr val="00FA00"/>
                </a:solidFill>
              </a:rPr>
              <a:t>fausses représentations </a:t>
            </a:r>
            <a:r>
              <a:rPr lang="fr-FR" sz="4800" b="1" dirty="0">
                <a:solidFill>
                  <a:srgbClr val="FE7735"/>
                </a:solidFill>
              </a:rPr>
              <a:t>bien ancrées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FE7735"/>
                </a:solidFill>
              </a:rPr>
              <a:t>Un difficile passage de l’outil à </a:t>
            </a:r>
            <a:r>
              <a:rPr lang="fr-FR" sz="4800" b="1" dirty="0">
                <a:solidFill>
                  <a:srgbClr val="00FA00"/>
                </a:solidFill>
              </a:rPr>
              <a:t>l’instrument</a:t>
            </a:r>
          </a:p>
          <a:p>
            <a:endParaRPr lang="fr-FR" sz="5400" b="1" dirty="0">
              <a:solidFill>
                <a:srgbClr val="00FA00"/>
              </a:solidFill>
            </a:endParaRPr>
          </a:p>
          <a:p>
            <a:endParaRPr lang="fr-FR" sz="5400" b="1" dirty="0">
              <a:solidFill>
                <a:srgbClr val="00FA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7F8FA2-8365-A146-A8D9-6ED654C81384}"/>
              </a:ext>
            </a:extLst>
          </p:cNvPr>
          <p:cNvSpPr/>
          <p:nvPr/>
        </p:nvSpPr>
        <p:spPr>
          <a:xfrm>
            <a:off x="304259" y="697077"/>
            <a:ext cx="9811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srgbClr val="FE7735"/>
                </a:solidFill>
              </a:rPr>
              <a:t>Un sujet potentiellement </a:t>
            </a:r>
            <a:r>
              <a:rPr lang="fr-FR" sz="4800" b="1" dirty="0">
                <a:solidFill>
                  <a:srgbClr val="00FA00"/>
                </a:solidFill>
              </a:rPr>
              <a:t>polémique ?</a:t>
            </a:r>
            <a:endParaRPr lang="fr-FR" sz="4800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4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2224500" y="2162083"/>
            <a:ext cx="786676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FE7735"/>
                </a:solidFill>
              </a:rPr>
              <a:t>Raison 1 </a:t>
            </a:r>
          </a:p>
          <a:p>
            <a:endParaRPr lang="fr-FR" sz="4800" b="1" dirty="0">
              <a:solidFill>
                <a:srgbClr val="FE7735"/>
              </a:solidFill>
            </a:endParaRPr>
          </a:p>
          <a:p>
            <a:r>
              <a:rPr lang="fr-FR" sz="4800" b="1" dirty="0">
                <a:solidFill>
                  <a:srgbClr val="FE7735"/>
                </a:solidFill>
              </a:rPr>
              <a:t>Une </a:t>
            </a:r>
            <a:r>
              <a:rPr lang="fr-FR" sz="4800" b="1" dirty="0">
                <a:solidFill>
                  <a:srgbClr val="00FA00"/>
                </a:solidFill>
              </a:rPr>
              <a:t>extrapolation</a:t>
            </a:r>
            <a:r>
              <a:rPr lang="fr-FR" sz="4800" b="1" dirty="0">
                <a:solidFill>
                  <a:srgbClr val="FE7735"/>
                </a:solidFill>
              </a:rPr>
              <a:t> hasardeuse</a:t>
            </a:r>
          </a:p>
          <a:p>
            <a:endParaRPr lang="fr-FR" sz="5400" b="1" dirty="0">
              <a:solidFill>
                <a:srgbClr val="00FA00"/>
              </a:solidFill>
            </a:endParaRPr>
          </a:p>
          <a:p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F56A3-A35D-C345-BD57-CC0CC7708A28}"/>
              </a:ext>
            </a:extLst>
          </p:cNvPr>
          <p:cNvSpPr/>
          <p:nvPr/>
        </p:nvSpPr>
        <p:spPr>
          <a:xfrm>
            <a:off x="559467" y="1648327"/>
            <a:ext cx="114219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L’évaluation des enseignements consiste à recueillir, sur base d’un </a:t>
            </a:r>
            <a:r>
              <a:rPr lang="nl-BE" sz="4000" b="1" dirty="0">
                <a:solidFill>
                  <a:srgbClr val="00FA00"/>
                </a:solidFill>
              </a:rPr>
              <a:t>questionnaire</a:t>
            </a:r>
            <a:r>
              <a:rPr lang="nl-BE" sz="4000" b="1" dirty="0">
                <a:solidFill>
                  <a:srgbClr val="FE7735"/>
                </a:solidFill>
              </a:rPr>
              <a:t>, </a:t>
            </a:r>
            <a:r>
              <a:rPr lang="nl-BE" sz="4000" b="1" dirty="0">
                <a:solidFill>
                  <a:srgbClr val="00FA00"/>
                </a:solidFill>
              </a:rPr>
              <a:t>l’avis des étudiants </a:t>
            </a:r>
            <a:r>
              <a:rPr lang="nl-BE" sz="4000" b="1" dirty="0">
                <a:solidFill>
                  <a:srgbClr val="FE7735"/>
                </a:solidFill>
              </a:rPr>
              <a:t>sur chacun des cours qui leur ont été proposés. Celle-ci se passe le plus souvent en </a:t>
            </a:r>
            <a:r>
              <a:rPr lang="nl-BE" sz="4000" b="1" dirty="0">
                <a:solidFill>
                  <a:srgbClr val="00FA00"/>
                </a:solidFill>
              </a:rPr>
              <a:t>fin de semestre </a:t>
            </a:r>
            <a:r>
              <a:rPr lang="nl-BE" sz="4000" b="1" dirty="0">
                <a:solidFill>
                  <a:srgbClr val="FE7735"/>
                </a:solidFill>
              </a:rPr>
              <a:t>ou en fin d’année</a:t>
            </a:r>
            <a:endParaRPr lang="fr-FR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44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31AA2D-A8A6-4647-9E94-A13083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46" y="1302775"/>
            <a:ext cx="6091966" cy="40335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C4FC57-BCB6-BA4D-9568-1B58B9F3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0" y="1302776"/>
            <a:ext cx="6327707" cy="403359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731F8EE-56C4-A141-80F7-A8A7417B8C22}"/>
              </a:ext>
            </a:extLst>
          </p:cNvPr>
          <p:cNvSpPr/>
          <p:nvPr/>
        </p:nvSpPr>
        <p:spPr>
          <a:xfrm>
            <a:off x="2306287" y="2032694"/>
            <a:ext cx="1895792" cy="697832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B30F41-FB93-E248-AE4E-65714CA0BE99}"/>
              </a:ext>
            </a:extLst>
          </p:cNvPr>
          <p:cNvSpPr/>
          <p:nvPr/>
        </p:nvSpPr>
        <p:spPr>
          <a:xfrm>
            <a:off x="8277725" y="2066782"/>
            <a:ext cx="1919848" cy="653719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D8A33B-17D9-CC4C-ACCD-4D29FD68A0AA}"/>
              </a:ext>
            </a:extLst>
          </p:cNvPr>
          <p:cNvSpPr/>
          <p:nvPr/>
        </p:nvSpPr>
        <p:spPr>
          <a:xfrm>
            <a:off x="10161477" y="2508782"/>
            <a:ext cx="1919848" cy="653719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2E3A7E-268B-CB4C-B314-AED91A8EED45}"/>
              </a:ext>
            </a:extLst>
          </p:cNvPr>
          <p:cNvSpPr txBox="1"/>
          <p:nvPr/>
        </p:nvSpPr>
        <p:spPr>
          <a:xfrm>
            <a:off x="582428" y="497661"/>
            <a:ext cx="1122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E7735"/>
                </a:solidFill>
              </a:rPr>
              <a:t>L’extrapolation abusive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A07216-8103-5C43-A6FA-918429B14544}"/>
              </a:ext>
            </a:extLst>
          </p:cNvPr>
          <p:cNvSpPr txBox="1"/>
          <p:nvPr/>
        </p:nvSpPr>
        <p:spPr>
          <a:xfrm>
            <a:off x="582428" y="5614780"/>
            <a:ext cx="1122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E7735"/>
                </a:solidFill>
              </a:rPr>
              <a:t>La mesure issue de l’EEE est valide et fidèle, mais la triangulation reste nécessaire</a:t>
            </a:r>
          </a:p>
        </p:txBody>
      </p:sp>
    </p:spTree>
    <p:extLst>
      <p:ext uri="{BB962C8B-B14F-4D97-AF65-F5344CB8AC3E}">
        <p14:creationId xmlns:p14="http://schemas.microsoft.com/office/powerpoint/2010/main" val="94968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944339" y="2162081"/>
            <a:ext cx="1042458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FE7735"/>
                </a:solidFill>
              </a:rPr>
              <a:t>Raison 2  </a:t>
            </a:r>
          </a:p>
          <a:p>
            <a:endParaRPr lang="fr-FR" sz="4800" b="1" dirty="0">
              <a:solidFill>
                <a:srgbClr val="FE7735"/>
              </a:solidFill>
            </a:endParaRPr>
          </a:p>
          <a:p>
            <a:r>
              <a:rPr lang="fr-FR" sz="4800" b="1" dirty="0">
                <a:solidFill>
                  <a:srgbClr val="FE7735"/>
                </a:solidFill>
              </a:rPr>
              <a:t>De </a:t>
            </a:r>
            <a:r>
              <a:rPr lang="fr-FR" sz="4800" b="1" dirty="0">
                <a:solidFill>
                  <a:srgbClr val="00FA00"/>
                </a:solidFill>
              </a:rPr>
              <a:t>fausses représentations </a:t>
            </a:r>
            <a:r>
              <a:rPr lang="fr-FR" sz="4800" b="1" dirty="0">
                <a:solidFill>
                  <a:srgbClr val="FE7735"/>
                </a:solidFill>
              </a:rPr>
              <a:t>bien ancrées</a:t>
            </a:r>
          </a:p>
          <a:p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8" y="1511941"/>
            <a:ext cx="1174786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b="1" dirty="0">
                <a:solidFill>
                  <a:srgbClr val="FE7735"/>
                </a:solidFill>
              </a:rPr>
              <a:t>Les</a:t>
            </a:r>
            <a:r>
              <a:rPr lang="fr-BE" b="1" dirty="0">
                <a:solidFill>
                  <a:srgbClr val="00FA00"/>
                </a:solidFill>
              </a:rPr>
              <a:t> inférences</a:t>
            </a:r>
            <a:r>
              <a:rPr lang="fr-BE" b="1" dirty="0">
                <a:solidFill>
                  <a:srgbClr val="FE7735"/>
                </a:solidFill>
              </a:rPr>
              <a:t> qui sont faites à partir des résultats sont soutenues par des </a:t>
            </a:r>
            <a:r>
              <a:rPr lang="fr-BE" b="1" dirty="0">
                <a:solidFill>
                  <a:srgbClr val="00FA00"/>
                </a:solidFill>
              </a:rPr>
              <a:t>preuves</a:t>
            </a:r>
            <a:r>
              <a:rPr lang="fr-BE" b="1" dirty="0">
                <a:solidFill>
                  <a:srgbClr val="FE7735"/>
                </a:solidFill>
              </a:rPr>
              <a:t> ou par la </a:t>
            </a:r>
            <a:r>
              <a:rPr lang="fr-BE" b="1" dirty="0">
                <a:solidFill>
                  <a:srgbClr val="00FA00"/>
                </a:solidFill>
              </a:rPr>
              <a:t>théorie</a:t>
            </a:r>
            <a:r>
              <a:rPr lang="fr-BE" b="1" dirty="0">
                <a:solidFill>
                  <a:srgbClr val="FE7735"/>
                </a:solidFill>
              </a:rPr>
              <a:t>. 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3200" b="1" dirty="0">
                <a:solidFill>
                  <a:srgbClr val="FE7735"/>
                </a:solidFill>
              </a:rPr>
              <a:t>Difficultés méthodologiques qui mènent à 5 approches distinctes :</a:t>
            </a:r>
          </a:p>
          <a:p>
            <a:pPr marL="971550" lvl="1" indent="-514350">
              <a:buFont typeface="+mj-lt"/>
              <a:buAutoNum type="arabicPeriod"/>
              <a:defRPr sz="3200"/>
            </a:pPr>
            <a:r>
              <a:rPr lang="fr-BE" sz="3200" b="1" dirty="0">
                <a:solidFill>
                  <a:srgbClr val="FE7735"/>
                </a:solidFill>
              </a:rPr>
              <a:t>L’approche </a:t>
            </a:r>
            <a:r>
              <a:rPr lang="fr-BE" sz="3200" b="1" dirty="0" err="1">
                <a:solidFill>
                  <a:srgbClr val="00FA00"/>
                </a:solidFill>
              </a:rPr>
              <a:t>multitrait-multiméthode</a:t>
            </a:r>
            <a:endParaRPr lang="fr-BE" sz="3200" b="1" dirty="0">
              <a:solidFill>
                <a:srgbClr val="FE7735"/>
              </a:solidFill>
            </a:endParaRPr>
          </a:p>
          <a:p>
            <a:pPr marL="971550" lvl="1" indent="-514350">
              <a:buFont typeface="+mj-lt"/>
              <a:buAutoNum type="arabicPeriod"/>
              <a:defRPr sz="3200"/>
            </a:pPr>
            <a:r>
              <a:rPr lang="fr-BE" sz="3200" b="1" dirty="0">
                <a:solidFill>
                  <a:srgbClr val="FE7735"/>
                </a:solidFill>
              </a:rPr>
              <a:t>Les études </a:t>
            </a:r>
            <a:r>
              <a:rPr lang="fr-BE" sz="3200" b="1" dirty="0" err="1">
                <a:solidFill>
                  <a:srgbClr val="00FA00"/>
                </a:solidFill>
              </a:rPr>
              <a:t>multisection</a:t>
            </a:r>
            <a:endParaRPr lang="fr-BE" sz="3200" b="1" dirty="0">
              <a:solidFill>
                <a:srgbClr val="00FA00"/>
              </a:solidFill>
            </a:endParaRPr>
          </a:p>
          <a:p>
            <a:pPr marL="971550" lvl="1" indent="-514350">
              <a:buFont typeface="+mj-lt"/>
              <a:buAutoNum type="arabicPeriod"/>
              <a:defRPr sz="3200"/>
            </a:pPr>
            <a:r>
              <a:rPr lang="fr-BE" sz="3200" b="1" dirty="0">
                <a:solidFill>
                  <a:srgbClr val="FE7735"/>
                </a:solidFill>
              </a:rPr>
              <a:t>Les études de </a:t>
            </a:r>
            <a:r>
              <a:rPr lang="fr-BE" sz="3200" b="1" dirty="0">
                <a:solidFill>
                  <a:srgbClr val="00FA00"/>
                </a:solidFill>
              </a:rPr>
              <a:t>laboratoire</a:t>
            </a:r>
            <a:endParaRPr lang="fr-BE" sz="3200" b="1" dirty="0">
              <a:solidFill>
                <a:srgbClr val="FE7735"/>
              </a:solidFill>
            </a:endParaRPr>
          </a:p>
          <a:p>
            <a:pPr marL="971550" lvl="1" indent="-514350">
              <a:buFont typeface="+mj-lt"/>
              <a:buAutoNum type="arabicPeriod"/>
              <a:defRPr sz="3200"/>
            </a:pPr>
            <a:r>
              <a:rPr lang="fr-BE" sz="3200" b="1" dirty="0">
                <a:solidFill>
                  <a:srgbClr val="FE7735"/>
                </a:solidFill>
              </a:rPr>
              <a:t>Les études portant sur les </a:t>
            </a:r>
            <a:r>
              <a:rPr lang="fr-BE" sz="3200" b="1" dirty="0">
                <a:solidFill>
                  <a:srgbClr val="00FA00"/>
                </a:solidFill>
              </a:rPr>
              <a:t>biais</a:t>
            </a:r>
            <a:r>
              <a:rPr lang="fr-BE" sz="3200" b="1" dirty="0">
                <a:solidFill>
                  <a:srgbClr val="FE7735"/>
                </a:solidFill>
              </a:rPr>
              <a:t> (enseignant, étudiants, contexte)</a:t>
            </a:r>
          </a:p>
          <a:p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De fausses représentations  : la </a:t>
            </a:r>
            <a:r>
              <a:rPr lang="nl-BE" sz="3600" b="1" dirty="0">
                <a:solidFill>
                  <a:srgbClr val="00FA00"/>
                </a:solidFill>
              </a:rPr>
              <a:t>validité</a:t>
            </a:r>
            <a:r>
              <a:rPr lang="nl-BE" sz="3600" b="1" dirty="0">
                <a:solidFill>
                  <a:srgbClr val="FE7735"/>
                </a:solidFill>
              </a:rPr>
              <a:t> et la </a:t>
            </a:r>
            <a:r>
              <a:rPr lang="nl-BE" sz="3600" b="1" dirty="0">
                <a:solidFill>
                  <a:srgbClr val="00FA00"/>
                </a:solidFill>
              </a:rPr>
              <a:t>fidélité</a:t>
            </a:r>
            <a:r>
              <a:rPr lang="nl-BE" sz="3600" b="1" dirty="0">
                <a:solidFill>
                  <a:srgbClr val="FE7735"/>
                </a:solidFill>
              </a:rPr>
              <a:t> de l’EEE</a:t>
            </a:r>
          </a:p>
        </p:txBody>
      </p:sp>
    </p:spTree>
    <p:extLst>
      <p:ext uri="{BB962C8B-B14F-4D97-AF65-F5344CB8AC3E}">
        <p14:creationId xmlns:p14="http://schemas.microsoft.com/office/powerpoint/2010/main" val="160983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8" y="1511941"/>
            <a:ext cx="1174786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Cette méthode consiste à corréler </a:t>
            </a:r>
            <a:r>
              <a:rPr lang="fr-BE" sz="2800" b="1" dirty="0">
                <a:solidFill>
                  <a:srgbClr val="00FA00"/>
                </a:solidFill>
              </a:rPr>
              <a:t>les résultats </a:t>
            </a:r>
            <a:r>
              <a:rPr lang="fr-BE" sz="2800" b="1" dirty="0">
                <a:solidFill>
                  <a:srgbClr val="FE7735"/>
                </a:solidFill>
              </a:rPr>
              <a:t>obtenus par l’</a:t>
            </a:r>
            <a:r>
              <a:rPr lang="fr-BE" sz="2800" b="1" dirty="0">
                <a:solidFill>
                  <a:srgbClr val="00FA00"/>
                </a:solidFill>
              </a:rPr>
              <a:t>EEE</a:t>
            </a:r>
            <a:r>
              <a:rPr lang="fr-BE" sz="2800" b="1" dirty="0">
                <a:solidFill>
                  <a:srgbClr val="FE7735"/>
                </a:solidFill>
              </a:rPr>
              <a:t> à d’</a:t>
            </a:r>
            <a:r>
              <a:rPr lang="fr-BE" sz="2800" b="1" dirty="0">
                <a:solidFill>
                  <a:srgbClr val="00FA00"/>
                </a:solidFill>
              </a:rPr>
              <a:t>autres</a:t>
            </a:r>
            <a:r>
              <a:rPr lang="fr-BE" sz="2800" b="1" dirty="0">
                <a:solidFill>
                  <a:srgbClr val="FE7735"/>
                </a:solidFill>
              </a:rPr>
              <a:t> </a:t>
            </a:r>
            <a:r>
              <a:rPr lang="fr-BE" sz="2800" b="1" dirty="0">
                <a:solidFill>
                  <a:srgbClr val="00FA00"/>
                </a:solidFill>
              </a:rPr>
              <a:t>mesures</a:t>
            </a:r>
            <a:r>
              <a:rPr lang="fr-BE" sz="2800" b="1" dirty="0">
                <a:solidFill>
                  <a:srgbClr val="FE7735"/>
                </a:solidFill>
              </a:rPr>
              <a:t> de la qualité de l’enseignement ou à d’autres </a:t>
            </a:r>
            <a:r>
              <a:rPr lang="fr-BE" sz="2800" b="1" dirty="0">
                <a:solidFill>
                  <a:srgbClr val="00FA00"/>
                </a:solidFill>
              </a:rPr>
              <a:t>méthodes</a:t>
            </a:r>
            <a:r>
              <a:rPr lang="fr-BE" sz="2800" b="1" dirty="0">
                <a:solidFill>
                  <a:srgbClr val="FE7735"/>
                </a:solidFill>
              </a:rPr>
              <a:t> de recueil de données.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Par exemple, comparaison de l’EEE avec l’autoévaluation des enseignements, l’évaluation par les pairs…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00FA00"/>
                </a:solidFill>
              </a:rPr>
              <a:t>Corrélations variables </a:t>
            </a:r>
            <a:r>
              <a:rPr lang="fr-BE" sz="2800" b="1" dirty="0">
                <a:solidFill>
                  <a:srgbClr val="FE7735"/>
                </a:solidFill>
              </a:rPr>
              <a:t>en fonction des études et des sources comparées, mais en général </a:t>
            </a:r>
            <a:r>
              <a:rPr lang="fr-BE" sz="2800" b="1" dirty="0">
                <a:solidFill>
                  <a:srgbClr val="00FA00"/>
                </a:solidFill>
              </a:rPr>
              <a:t>plaidant pour la validité de l’EEE</a:t>
            </a:r>
            <a:r>
              <a:rPr lang="fr-BE" sz="2800" b="1" dirty="0">
                <a:solidFill>
                  <a:srgbClr val="FE7735"/>
                </a:solidFill>
              </a:rPr>
              <a:t>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Mais ces autres mesures ne sont </a:t>
            </a:r>
            <a:r>
              <a:rPr lang="fr-BE" sz="2800" b="1" dirty="0">
                <a:solidFill>
                  <a:srgbClr val="00FA00"/>
                </a:solidFill>
              </a:rPr>
              <a:t>pas</a:t>
            </a:r>
            <a:r>
              <a:rPr lang="fr-BE" sz="2800" b="1" dirty="0">
                <a:solidFill>
                  <a:srgbClr val="FE7735"/>
                </a:solidFill>
              </a:rPr>
              <a:t> des indicateurs </a:t>
            </a:r>
            <a:r>
              <a:rPr lang="fr-BE" sz="2800" b="1" dirty="0">
                <a:solidFill>
                  <a:srgbClr val="00FA00"/>
                </a:solidFill>
              </a:rPr>
              <a:t>plus valides</a:t>
            </a:r>
            <a:r>
              <a:rPr lang="fr-BE" sz="2800" b="1" dirty="0">
                <a:solidFill>
                  <a:srgbClr val="FE7735"/>
                </a:solidFill>
              </a:rPr>
              <a:t> que les résultats à l’EEE. </a:t>
            </a:r>
          </a:p>
          <a:p>
            <a:pPr>
              <a:defRPr sz="3600"/>
            </a:pPr>
            <a:endParaRPr lang="fr-BE" b="1" dirty="0">
              <a:solidFill>
                <a:srgbClr val="00F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  <a:defRPr sz="3200"/>
            </a:pPr>
            <a:r>
              <a:rPr lang="fr-BE" sz="4000" b="1" dirty="0">
                <a:solidFill>
                  <a:srgbClr val="FE7735"/>
                </a:solidFill>
              </a:rPr>
              <a:t>L’approche </a:t>
            </a:r>
            <a:r>
              <a:rPr lang="fr-BE" sz="4000" b="1" dirty="0" err="1">
                <a:solidFill>
                  <a:srgbClr val="00FA00"/>
                </a:solidFill>
              </a:rPr>
              <a:t>multitrait-multiméthode</a:t>
            </a:r>
            <a:endParaRPr lang="fr-BE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8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8" y="1511941"/>
            <a:ext cx="1174786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Des </a:t>
            </a:r>
            <a:r>
              <a:rPr lang="fr-BE" sz="2800" b="1" dirty="0">
                <a:solidFill>
                  <a:srgbClr val="00FA00"/>
                </a:solidFill>
              </a:rPr>
              <a:t>enseignements identiques</a:t>
            </a:r>
            <a:r>
              <a:rPr lang="fr-BE" sz="2800" b="1" dirty="0">
                <a:solidFill>
                  <a:srgbClr val="FE7735"/>
                </a:solidFill>
              </a:rPr>
              <a:t> (même contenu, même matière, même notes de cours) donnés à des publics en tous points similaires mais par des </a:t>
            </a:r>
            <a:r>
              <a:rPr lang="fr-BE" sz="2800" b="1" dirty="0">
                <a:solidFill>
                  <a:srgbClr val="00FA00"/>
                </a:solidFill>
              </a:rPr>
              <a:t>enseignants différents</a:t>
            </a:r>
            <a:r>
              <a:rPr lang="fr-BE" sz="2800" b="1" dirty="0">
                <a:solidFill>
                  <a:srgbClr val="FE7735"/>
                </a:solidFill>
              </a:rPr>
              <a:t>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Observation, pour chacun des groupes, de la </a:t>
            </a:r>
            <a:r>
              <a:rPr lang="fr-BE" sz="2800" b="1" dirty="0">
                <a:solidFill>
                  <a:srgbClr val="00FA00"/>
                </a:solidFill>
              </a:rPr>
              <a:t>corrélation</a:t>
            </a:r>
            <a:r>
              <a:rPr lang="fr-BE" sz="2800" b="1" dirty="0">
                <a:solidFill>
                  <a:srgbClr val="FE7735"/>
                </a:solidFill>
              </a:rPr>
              <a:t> entre le </a:t>
            </a:r>
            <a:r>
              <a:rPr lang="fr-BE" sz="2800" b="1" dirty="0">
                <a:solidFill>
                  <a:srgbClr val="00FA00"/>
                </a:solidFill>
              </a:rPr>
              <a:t>score à l’examen </a:t>
            </a:r>
            <a:r>
              <a:rPr lang="fr-BE" sz="2800" b="1" dirty="0">
                <a:solidFill>
                  <a:srgbClr val="FE7735"/>
                </a:solidFill>
              </a:rPr>
              <a:t>(identique lui aussi) et la </a:t>
            </a:r>
            <a:r>
              <a:rPr lang="fr-BE" sz="2800" b="1" dirty="0">
                <a:solidFill>
                  <a:srgbClr val="00FA00"/>
                </a:solidFill>
              </a:rPr>
              <a:t>satisfaction des étudiants</a:t>
            </a:r>
            <a:r>
              <a:rPr lang="fr-BE" sz="2800" b="1" dirty="0">
                <a:solidFill>
                  <a:srgbClr val="FE7735"/>
                </a:solidFill>
              </a:rPr>
              <a:t>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Des </a:t>
            </a:r>
            <a:r>
              <a:rPr lang="fr-BE" sz="2800" b="1" dirty="0">
                <a:solidFill>
                  <a:srgbClr val="00FA00"/>
                </a:solidFill>
              </a:rPr>
              <a:t>méta-analyses</a:t>
            </a:r>
            <a:r>
              <a:rPr lang="fr-BE" sz="2800" b="1" dirty="0">
                <a:solidFill>
                  <a:srgbClr val="FE7735"/>
                </a:solidFill>
              </a:rPr>
              <a:t> démontrent </a:t>
            </a:r>
            <a:r>
              <a:rPr lang="fr-BE" sz="2800" b="1" dirty="0">
                <a:solidFill>
                  <a:srgbClr val="00FA00"/>
                </a:solidFill>
              </a:rPr>
              <a:t>une corrélation </a:t>
            </a:r>
            <a:r>
              <a:rPr lang="fr-BE" sz="2800" b="1" dirty="0">
                <a:solidFill>
                  <a:srgbClr val="FE7735"/>
                </a:solidFill>
              </a:rPr>
              <a:t>entre score à l’examen et score à l’EEE.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Mais corrélation ne signifie </a:t>
            </a:r>
            <a:r>
              <a:rPr lang="fr-BE" sz="2800" b="1" dirty="0">
                <a:solidFill>
                  <a:srgbClr val="00FA00"/>
                </a:solidFill>
              </a:rPr>
              <a:t>pas causalité </a:t>
            </a:r>
            <a:r>
              <a:rPr lang="fr-BE" sz="2800" b="1" dirty="0">
                <a:solidFill>
                  <a:srgbClr val="FE7735"/>
                </a:solidFill>
              </a:rPr>
              <a:t>et le </a:t>
            </a:r>
            <a:r>
              <a:rPr lang="fr-BE" sz="2800" b="1" dirty="0">
                <a:solidFill>
                  <a:srgbClr val="00FA00"/>
                </a:solidFill>
              </a:rPr>
              <a:t>score à l’examen </a:t>
            </a:r>
            <a:r>
              <a:rPr lang="fr-BE" sz="2800" b="1" dirty="0">
                <a:solidFill>
                  <a:srgbClr val="FE7735"/>
                </a:solidFill>
              </a:rPr>
              <a:t>n’est pas un indicateur de qualité.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endParaRPr lang="fr-BE" b="1" dirty="0">
              <a:solidFill>
                <a:srgbClr val="00F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 sz="3200"/>
            </a:pPr>
            <a:r>
              <a:rPr lang="fr-BE" sz="4000" b="1" dirty="0">
                <a:solidFill>
                  <a:srgbClr val="FE7735"/>
                </a:solidFill>
              </a:rPr>
              <a:t>2. Les études </a:t>
            </a:r>
            <a:r>
              <a:rPr lang="fr-BE" sz="4000" b="1" dirty="0" err="1">
                <a:solidFill>
                  <a:srgbClr val="00FA00"/>
                </a:solidFill>
              </a:rPr>
              <a:t>multisection</a:t>
            </a:r>
            <a:endParaRPr lang="fr-BE" sz="4000" b="1" dirty="0">
              <a:solidFill>
                <a:srgbClr val="00FA00"/>
              </a:solidFill>
            </a:endParaRPr>
          </a:p>
          <a:p>
            <a:pPr marL="971550" lvl="1" indent="-514350">
              <a:buFont typeface="+mj-lt"/>
              <a:buAutoNum type="arabicPeriod"/>
              <a:defRPr sz="3200"/>
            </a:pPr>
            <a:endParaRPr lang="fr-BE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89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8" y="1511941"/>
            <a:ext cx="1174786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Elles consistent à recréer une situation d’enseignement </a:t>
            </a:r>
            <a:r>
              <a:rPr lang="fr-BE" sz="2800" b="1" dirty="0">
                <a:solidFill>
                  <a:srgbClr val="00FA00"/>
                </a:solidFill>
              </a:rPr>
              <a:t>artificielle</a:t>
            </a:r>
            <a:r>
              <a:rPr lang="fr-BE" sz="2800" b="1" dirty="0">
                <a:solidFill>
                  <a:srgbClr val="FE7735"/>
                </a:solidFill>
              </a:rPr>
              <a:t> en maîtrisant certaines </a:t>
            </a:r>
            <a:r>
              <a:rPr lang="fr-BE" sz="2800" b="1" dirty="0">
                <a:solidFill>
                  <a:srgbClr val="00FA00"/>
                </a:solidFill>
              </a:rPr>
              <a:t>variables</a:t>
            </a:r>
            <a:r>
              <a:rPr lang="fr-BE" sz="2800" b="1" dirty="0">
                <a:solidFill>
                  <a:srgbClr val="FE7735"/>
                </a:solidFill>
              </a:rPr>
              <a:t> pour en limiter l’effet. 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Exemples célèbres :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 err="1">
                <a:solidFill>
                  <a:srgbClr val="00FA00"/>
                </a:solidFill>
              </a:rPr>
              <a:t>Doctor</a:t>
            </a:r>
            <a:r>
              <a:rPr lang="fr-BE" sz="2800" b="1" dirty="0">
                <a:solidFill>
                  <a:srgbClr val="00FA00"/>
                </a:solidFill>
              </a:rPr>
              <a:t> Fox </a:t>
            </a:r>
            <a:r>
              <a:rPr lang="fr-BE" sz="2800" b="1" dirty="0">
                <a:solidFill>
                  <a:srgbClr val="FE7735"/>
                </a:solidFill>
              </a:rPr>
              <a:t>(</a:t>
            </a:r>
            <a:r>
              <a:rPr lang="fr-BE" sz="2800" b="1" dirty="0" err="1">
                <a:solidFill>
                  <a:srgbClr val="FE7735"/>
                </a:solidFill>
              </a:rPr>
              <a:t>Naftulin</a:t>
            </a:r>
            <a:r>
              <a:rPr lang="fr-BE" sz="2800" b="1" dirty="0">
                <a:solidFill>
                  <a:srgbClr val="FE7735"/>
                </a:solidFill>
              </a:rPr>
              <a:t>, </a:t>
            </a:r>
            <a:r>
              <a:rPr lang="fr-BE" sz="2800" b="1" dirty="0" err="1">
                <a:solidFill>
                  <a:srgbClr val="FE7735"/>
                </a:solidFill>
              </a:rPr>
              <a:t>Ware</a:t>
            </a:r>
            <a:r>
              <a:rPr lang="fr-BE" sz="2800" b="1" dirty="0">
                <a:solidFill>
                  <a:srgbClr val="FE7735"/>
                </a:solidFill>
              </a:rPr>
              <a:t> et </a:t>
            </a:r>
            <a:r>
              <a:rPr lang="fr-BE" sz="2800" b="1" dirty="0" err="1">
                <a:solidFill>
                  <a:srgbClr val="FE7735"/>
                </a:solidFill>
              </a:rPr>
              <a:t>Donelly</a:t>
            </a:r>
            <a:r>
              <a:rPr lang="fr-BE" sz="2800" b="1" dirty="0">
                <a:solidFill>
                  <a:srgbClr val="FE7735"/>
                </a:solidFill>
              </a:rPr>
              <a:t>, 1973),</a:t>
            </a: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>
                <a:solidFill>
                  <a:srgbClr val="00FA00"/>
                </a:solidFill>
              </a:rPr>
              <a:t>William et </a:t>
            </a:r>
            <a:r>
              <a:rPr lang="fr-BE" sz="2800" b="1" dirty="0" err="1">
                <a:solidFill>
                  <a:srgbClr val="00FA00"/>
                </a:solidFill>
              </a:rPr>
              <a:t>Cecci</a:t>
            </a:r>
            <a:r>
              <a:rPr lang="fr-BE" sz="2800" b="1" dirty="0">
                <a:solidFill>
                  <a:srgbClr val="00FA00"/>
                </a:solidFill>
              </a:rPr>
              <a:t> </a:t>
            </a:r>
            <a:r>
              <a:rPr lang="fr-BE" sz="2800" b="1" dirty="0">
                <a:solidFill>
                  <a:srgbClr val="FE7735"/>
                </a:solidFill>
              </a:rPr>
              <a:t>(1997),</a:t>
            </a: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 err="1">
                <a:solidFill>
                  <a:srgbClr val="00FA00"/>
                </a:solidFill>
              </a:rPr>
              <a:t>Thin</a:t>
            </a:r>
            <a:r>
              <a:rPr lang="fr-BE" sz="2800" b="1" dirty="0">
                <a:solidFill>
                  <a:srgbClr val="00FA00"/>
                </a:solidFill>
              </a:rPr>
              <a:t> slices of </a:t>
            </a:r>
            <a:r>
              <a:rPr lang="fr-BE" sz="2800" b="1" dirty="0" err="1">
                <a:solidFill>
                  <a:srgbClr val="00FA00"/>
                </a:solidFill>
              </a:rPr>
              <a:t>expressiveness</a:t>
            </a:r>
            <a:r>
              <a:rPr lang="fr-BE" sz="2800" b="1" dirty="0">
                <a:solidFill>
                  <a:srgbClr val="00FA00"/>
                </a:solidFill>
              </a:rPr>
              <a:t> </a:t>
            </a:r>
            <a:r>
              <a:rPr lang="fr-BE" sz="2800" b="1" dirty="0">
                <a:solidFill>
                  <a:srgbClr val="FE7735"/>
                </a:solidFill>
              </a:rPr>
              <a:t>(</a:t>
            </a:r>
            <a:r>
              <a:rPr lang="fr-BE" sz="2800" b="1" dirty="0" err="1">
                <a:solidFill>
                  <a:srgbClr val="FE7735"/>
                </a:solidFill>
              </a:rPr>
              <a:t>Ambady</a:t>
            </a:r>
            <a:r>
              <a:rPr lang="fr-BE" sz="2800" b="1" dirty="0">
                <a:solidFill>
                  <a:srgbClr val="FE7735"/>
                </a:solidFill>
              </a:rPr>
              <a:t> et Rosenthal, 1992).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endParaRPr lang="fr-BE" b="1" dirty="0">
              <a:solidFill>
                <a:srgbClr val="00FA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 sz="3200"/>
            </a:pPr>
            <a:r>
              <a:rPr lang="fr-BE" sz="4000" b="1" dirty="0">
                <a:solidFill>
                  <a:srgbClr val="FE7735"/>
                </a:solidFill>
              </a:rPr>
              <a:t>3. Les études de </a:t>
            </a:r>
            <a:r>
              <a:rPr lang="fr-BE" sz="4000" b="1" dirty="0">
                <a:solidFill>
                  <a:srgbClr val="00FA00"/>
                </a:solidFill>
              </a:rPr>
              <a:t>laboratoire</a:t>
            </a:r>
          </a:p>
        </p:txBody>
      </p:sp>
    </p:spTree>
    <p:extLst>
      <p:ext uri="{BB962C8B-B14F-4D97-AF65-F5344CB8AC3E}">
        <p14:creationId xmlns:p14="http://schemas.microsoft.com/office/powerpoint/2010/main" val="253286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9" y="1511941"/>
            <a:ext cx="113516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Les </a:t>
            </a:r>
            <a:r>
              <a:rPr lang="fr-BE" sz="2800" b="1" dirty="0">
                <a:solidFill>
                  <a:srgbClr val="00FA00"/>
                </a:solidFill>
              </a:rPr>
              <a:t>biais</a:t>
            </a:r>
            <a:r>
              <a:rPr lang="fr-BE" sz="2800" b="1" dirty="0">
                <a:solidFill>
                  <a:srgbClr val="FE7735"/>
                </a:solidFill>
              </a:rPr>
              <a:t> sont décrits comme des facteurs influençant le score à l’EEE mais pas les apprentissages.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Les biais liés à l’enseignant (ex. le genre, le statut et l’ethnie, ...).</a:t>
            </a: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Les biais liés aux étudiants (ex. le score obtenu ou espéré, </a:t>
            </a:r>
            <a:r>
              <a:rPr lang="fr-BE" sz="2800" b="1" dirty="0">
                <a:solidFill>
                  <a:srgbClr val="00FA00"/>
                </a:solidFill>
              </a:rPr>
              <a:t>la motivation</a:t>
            </a:r>
            <a:r>
              <a:rPr lang="fr-BE" sz="2800" b="1" dirty="0">
                <a:solidFill>
                  <a:srgbClr val="FE7735"/>
                </a:solidFill>
              </a:rPr>
              <a:t>, ...).</a:t>
            </a:r>
          </a:p>
          <a:p>
            <a:pPr marL="457200" indent="-457200">
              <a:buFont typeface="Arial" panose="020B0604020202020204" pitchFamily="34" charset="0"/>
              <a:buChar char="•"/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Les biais liés aux variables contextuelles (ex. la taille de l’auditoire, </a:t>
            </a:r>
            <a:r>
              <a:rPr lang="fr-BE" sz="2800" b="1" dirty="0">
                <a:solidFill>
                  <a:srgbClr val="00FA00"/>
                </a:solidFill>
              </a:rPr>
              <a:t>la matière enseignée</a:t>
            </a:r>
            <a:r>
              <a:rPr lang="fr-BE" sz="2800" b="1" dirty="0">
                <a:solidFill>
                  <a:srgbClr val="FE7735"/>
                </a:solidFill>
              </a:rPr>
              <a:t>, ...).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00FA00"/>
                </a:solidFill>
              </a:rPr>
              <a:t>Pas d’influence majeure </a:t>
            </a:r>
            <a:r>
              <a:rPr lang="fr-BE" sz="2800" b="1" dirty="0">
                <a:solidFill>
                  <a:srgbClr val="FE7735"/>
                </a:solidFill>
              </a:rPr>
              <a:t>des biais sur la mesure, mais principe de précaution à respecter.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 sz="3200"/>
            </a:pPr>
            <a:r>
              <a:rPr lang="fr-BE" sz="4000" b="1" dirty="0">
                <a:solidFill>
                  <a:srgbClr val="FE7735"/>
                </a:solidFill>
              </a:rPr>
              <a:t>4. Les études portant sur les </a:t>
            </a:r>
            <a:r>
              <a:rPr lang="fr-BE" sz="4000" b="1" dirty="0">
                <a:solidFill>
                  <a:srgbClr val="00FA00"/>
                </a:solidFill>
              </a:rPr>
              <a:t>biais</a:t>
            </a:r>
          </a:p>
        </p:txBody>
      </p:sp>
    </p:spTree>
    <p:extLst>
      <p:ext uri="{BB962C8B-B14F-4D97-AF65-F5344CB8AC3E}">
        <p14:creationId xmlns:p14="http://schemas.microsoft.com/office/powerpoint/2010/main" val="379739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64F5C-5630-884C-95D6-44E919151D87}"/>
              </a:ext>
            </a:extLst>
          </p:cNvPr>
          <p:cNvSpPr/>
          <p:nvPr/>
        </p:nvSpPr>
        <p:spPr>
          <a:xfrm>
            <a:off x="929714" y="519046"/>
            <a:ext cx="10301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00FA00"/>
                </a:solidFill>
              </a:rPr>
              <a:t>https://answergarden.ch/683165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929714" y="3265799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rgbClr val="FE7735"/>
                </a:solidFill>
              </a:rPr>
              <a:t>Citez 5 mots qui vous viennent à l’esprit quand on vous dit « évaluation des enseignements par les étudiants » </a:t>
            </a:r>
          </a:p>
        </p:txBody>
      </p:sp>
    </p:spTree>
    <p:extLst>
      <p:ext uri="{BB962C8B-B14F-4D97-AF65-F5344CB8AC3E}">
        <p14:creationId xmlns:p14="http://schemas.microsoft.com/office/powerpoint/2010/main" val="317701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444139" y="1511941"/>
            <a:ext cx="113516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Pas de preuve absolue, mais un </a:t>
            </a:r>
            <a:r>
              <a:rPr lang="fr-BE" sz="2800" b="1" dirty="0">
                <a:solidFill>
                  <a:srgbClr val="00FA00"/>
                </a:solidFill>
              </a:rPr>
              <a:t>faisceau convergent </a:t>
            </a:r>
            <a:r>
              <a:rPr lang="fr-BE" sz="2800" b="1" dirty="0">
                <a:solidFill>
                  <a:srgbClr val="FE7735"/>
                </a:solidFill>
              </a:rPr>
              <a:t>plaidant pour la fidélité et la validité des dispositifs d’EEE.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Utilisation libre dans le cadre d’évaluations formatives. Dans le cadre de l’évaluation administrative </a:t>
            </a:r>
            <a:r>
              <a:rPr lang="fr-BE" sz="2800" b="1" dirty="0">
                <a:solidFill>
                  <a:srgbClr val="00FA00"/>
                </a:solidFill>
              </a:rPr>
              <a:t>=&gt; triangulation</a:t>
            </a:r>
            <a:r>
              <a:rPr lang="fr-BE" sz="2800" b="1" dirty="0">
                <a:solidFill>
                  <a:srgbClr val="FE7735"/>
                </a:solidFill>
              </a:rPr>
              <a:t>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La qualité de l’EEE dépend des caractéristiques de sa </a:t>
            </a:r>
            <a:r>
              <a:rPr lang="fr-BE" sz="2800" b="1" dirty="0">
                <a:solidFill>
                  <a:srgbClr val="00FA00"/>
                </a:solidFill>
              </a:rPr>
              <a:t>mise en œuvre</a:t>
            </a:r>
            <a:r>
              <a:rPr lang="fr-BE" sz="2800" b="1" dirty="0">
                <a:solidFill>
                  <a:srgbClr val="FE7735"/>
                </a:solidFill>
              </a:rPr>
              <a:t>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  <a:p>
            <a:pPr>
              <a:defRPr sz="3600"/>
            </a:pPr>
            <a:r>
              <a:rPr lang="fr-BE" sz="2800" b="1" dirty="0">
                <a:solidFill>
                  <a:srgbClr val="FE7735"/>
                </a:solidFill>
              </a:rPr>
              <a:t>Vers une démarche de </a:t>
            </a:r>
            <a:r>
              <a:rPr lang="fr-BE" sz="2800" b="1" dirty="0">
                <a:solidFill>
                  <a:srgbClr val="00FA00"/>
                </a:solidFill>
              </a:rPr>
              <a:t>régulation ouverte </a:t>
            </a:r>
            <a:r>
              <a:rPr lang="fr-BE" sz="2800" b="1" dirty="0">
                <a:solidFill>
                  <a:srgbClr val="FE7735"/>
                </a:solidFill>
              </a:rPr>
              <a:t>de l’EEE où les conséquences du dispositif seraient systématiquement analysées.</a:t>
            </a:r>
          </a:p>
          <a:p>
            <a:pPr>
              <a:defRPr sz="3600"/>
            </a:pPr>
            <a:endParaRPr lang="fr-BE" sz="2800" b="1" dirty="0">
              <a:solidFill>
                <a:srgbClr val="FE773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444138" y="402321"/>
            <a:ext cx="11652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 sz="3200"/>
            </a:pPr>
            <a:r>
              <a:rPr lang="fr-BE" sz="4000" b="1" dirty="0">
                <a:solidFill>
                  <a:srgbClr val="FE7735"/>
                </a:solidFill>
              </a:rPr>
              <a:t>4. Conclusion : </a:t>
            </a:r>
            <a:r>
              <a:rPr lang="nl-BE" sz="4000" b="1" dirty="0">
                <a:solidFill>
                  <a:srgbClr val="FE7735"/>
                </a:solidFill>
              </a:rPr>
              <a:t>la </a:t>
            </a:r>
            <a:r>
              <a:rPr lang="nl-BE" sz="4000" b="1" dirty="0">
                <a:solidFill>
                  <a:srgbClr val="00FA00"/>
                </a:solidFill>
              </a:rPr>
              <a:t>validité</a:t>
            </a:r>
            <a:r>
              <a:rPr lang="nl-BE" sz="4000" b="1" dirty="0">
                <a:solidFill>
                  <a:srgbClr val="FE7735"/>
                </a:solidFill>
              </a:rPr>
              <a:t> et la </a:t>
            </a:r>
            <a:r>
              <a:rPr lang="nl-BE" sz="4000" b="1" dirty="0">
                <a:solidFill>
                  <a:srgbClr val="00FA00"/>
                </a:solidFill>
              </a:rPr>
              <a:t>fidélité</a:t>
            </a:r>
            <a:r>
              <a:rPr lang="nl-BE" sz="4000" b="1" dirty="0">
                <a:solidFill>
                  <a:srgbClr val="FE7735"/>
                </a:solidFill>
              </a:rPr>
              <a:t> de l’EEE</a:t>
            </a:r>
            <a:endParaRPr lang="fr-BE" sz="40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5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552453" y="2162083"/>
            <a:ext cx="111652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FE7735"/>
                </a:solidFill>
              </a:rPr>
              <a:t>Raison 3 </a:t>
            </a:r>
          </a:p>
          <a:p>
            <a:endParaRPr lang="fr-FR" sz="4800" b="1" dirty="0">
              <a:solidFill>
                <a:srgbClr val="FE7735"/>
              </a:solidFill>
            </a:endParaRPr>
          </a:p>
          <a:p>
            <a:r>
              <a:rPr lang="fr-FR" sz="4800" b="1" dirty="0">
                <a:solidFill>
                  <a:srgbClr val="FE7735"/>
                </a:solidFill>
              </a:rPr>
              <a:t>Un difficile passage de l’outil à </a:t>
            </a:r>
            <a:r>
              <a:rPr lang="fr-FR" sz="4800" b="1" dirty="0">
                <a:solidFill>
                  <a:srgbClr val="00FA00"/>
                </a:solidFill>
              </a:rPr>
              <a:t>l’instrument</a:t>
            </a:r>
          </a:p>
          <a:p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6DB8F7D-518C-674D-BCA3-6295C478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3" y="1525003"/>
            <a:ext cx="3886199" cy="388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5426242" y="1525003"/>
            <a:ext cx="629652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serrer - desserrer les vis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faire levier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exercer une pression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ciseler du bois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mesurer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mélanger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caler une table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BE" sz="4000" b="1" dirty="0">
              <a:solidFill>
                <a:srgbClr val="00FA00"/>
              </a:solidFill>
            </a:endParaRPr>
          </a:p>
          <a:p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136007" y="493761"/>
            <a:ext cx="10877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b="1" dirty="0">
                <a:solidFill>
                  <a:srgbClr val="00FA00"/>
                </a:solidFill>
              </a:rPr>
              <a:t>Un outil peu onéreux, qui prend peu de place pour</a:t>
            </a:r>
          </a:p>
        </p:txBody>
      </p:sp>
    </p:spTree>
    <p:extLst>
      <p:ext uri="{BB962C8B-B14F-4D97-AF65-F5344CB8AC3E}">
        <p14:creationId xmlns:p14="http://schemas.microsoft.com/office/powerpoint/2010/main" val="3062043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362BA48-4C49-864D-A7A0-02C73B06E88E}"/>
              </a:ext>
            </a:extLst>
          </p:cNvPr>
          <p:cNvSpPr/>
          <p:nvPr/>
        </p:nvSpPr>
        <p:spPr>
          <a:xfrm>
            <a:off x="4690311" y="3444582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Des finalités souvent multiples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0652F0-A6DC-9543-88FF-3A2C8FDA15BD}"/>
              </a:ext>
            </a:extLst>
          </p:cNvPr>
          <p:cNvSpPr/>
          <p:nvPr/>
        </p:nvSpPr>
        <p:spPr>
          <a:xfrm>
            <a:off x="2616870" y="1636296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Formatives / pédagogiques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BC8C51-5958-774F-94C6-D3910D3ACA00}"/>
              </a:ext>
            </a:extLst>
          </p:cNvPr>
          <p:cNvSpPr/>
          <p:nvPr/>
        </p:nvSpPr>
        <p:spPr>
          <a:xfrm>
            <a:off x="6767762" y="1636296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Sélections / promotions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16A1E3-C2C5-7449-B5A8-D4DB9B506172}"/>
              </a:ext>
            </a:extLst>
          </p:cNvPr>
          <p:cNvSpPr/>
          <p:nvPr/>
        </p:nvSpPr>
        <p:spPr>
          <a:xfrm>
            <a:off x="7804483" y="4275217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Rendre des comptes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89175D1-EC45-8442-BCDD-926ACB6CA261}"/>
              </a:ext>
            </a:extLst>
          </p:cNvPr>
          <p:cNvSpPr/>
          <p:nvPr/>
        </p:nvSpPr>
        <p:spPr>
          <a:xfrm>
            <a:off x="1576137" y="4275218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Marketing pédagogique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6FFC45-2FE9-A246-BC43-FFD72A2F9E6C}"/>
              </a:ext>
            </a:extLst>
          </p:cNvPr>
          <p:cNvSpPr/>
          <p:nvPr/>
        </p:nvSpPr>
        <p:spPr>
          <a:xfrm>
            <a:off x="4714375" y="5370088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Gouvernance par les chiffres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7745E6-C42D-AE49-B8BA-C65013848904}"/>
              </a:ext>
            </a:extLst>
          </p:cNvPr>
          <p:cNvCxnSpPr>
            <a:cxnSpLocks/>
            <a:stCxn id="2" idx="1"/>
            <a:endCxn id="6" idx="5"/>
          </p:cNvCxnSpPr>
          <p:nvPr/>
        </p:nvCxnSpPr>
        <p:spPr>
          <a:xfrm flipH="1" flipV="1">
            <a:off x="4799160" y="2865227"/>
            <a:ext cx="265573" cy="79020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F258FD1-FD9F-5E44-AE29-80C61F27FB11}"/>
              </a:ext>
            </a:extLst>
          </p:cNvPr>
          <p:cNvCxnSpPr>
            <a:cxnSpLocks/>
            <a:stCxn id="2" idx="7"/>
            <a:endCxn id="7" idx="3"/>
          </p:cNvCxnSpPr>
          <p:nvPr/>
        </p:nvCxnSpPr>
        <p:spPr>
          <a:xfrm flipV="1">
            <a:off x="6872601" y="2865227"/>
            <a:ext cx="269583" cy="79020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5EA3B8B-6CDA-5B41-8D80-73FCB3249D01}"/>
              </a:ext>
            </a:extLst>
          </p:cNvPr>
          <p:cNvCxnSpPr>
            <a:cxnSpLocks/>
            <a:stCxn id="2" idx="2"/>
            <a:endCxn id="11" idx="7"/>
          </p:cNvCxnSpPr>
          <p:nvPr/>
        </p:nvCxnSpPr>
        <p:spPr>
          <a:xfrm flipH="1">
            <a:off x="3758427" y="4164473"/>
            <a:ext cx="931884" cy="32159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F90F9D6-5F8E-BA40-A280-9F5387320499}"/>
              </a:ext>
            </a:extLst>
          </p:cNvPr>
          <p:cNvCxnSpPr>
            <a:cxnSpLocks/>
            <a:stCxn id="2" idx="6"/>
            <a:endCxn id="10" idx="1"/>
          </p:cNvCxnSpPr>
          <p:nvPr/>
        </p:nvCxnSpPr>
        <p:spPr>
          <a:xfrm>
            <a:off x="7247023" y="4164473"/>
            <a:ext cx="931882" cy="321595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9FBEB05-21C3-464C-BA3D-F5280831A86E}"/>
              </a:ext>
            </a:extLst>
          </p:cNvPr>
          <p:cNvCxnSpPr>
            <a:cxnSpLocks/>
            <a:stCxn id="2" idx="4"/>
            <a:endCxn id="12" idx="0"/>
          </p:cNvCxnSpPr>
          <p:nvPr/>
        </p:nvCxnSpPr>
        <p:spPr>
          <a:xfrm>
            <a:off x="5968667" y="4884364"/>
            <a:ext cx="24064" cy="485724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E441C8E-0451-0C46-B85F-49A82BDC1958}"/>
              </a:ext>
            </a:extLst>
          </p:cNvPr>
          <p:cNvSpPr/>
          <p:nvPr/>
        </p:nvSpPr>
        <p:spPr>
          <a:xfrm>
            <a:off x="1799031" y="160178"/>
            <a:ext cx="83392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b="1" dirty="0">
                <a:solidFill>
                  <a:srgbClr val="00FA00"/>
                </a:solidFill>
              </a:rPr>
              <a:t>L’EEE un outil, peu onéreux, certes ! </a:t>
            </a:r>
          </a:p>
          <a:p>
            <a:r>
              <a:rPr lang="nl-BE" sz="4000" b="1" dirty="0">
                <a:solidFill>
                  <a:srgbClr val="00FA00"/>
                </a:solidFill>
              </a:rPr>
              <a:t>	un instrument c’est moins évident</a:t>
            </a:r>
          </a:p>
        </p:txBody>
      </p:sp>
    </p:spTree>
    <p:extLst>
      <p:ext uri="{BB962C8B-B14F-4D97-AF65-F5344CB8AC3E}">
        <p14:creationId xmlns:p14="http://schemas.microsoft.com/office/powerpoint/2010/main" val="239752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4BB88B-7EB5-B746-A098-2489D88241A2}"/>
              </a:ext>
            </a:extLst>
          </p:cNvPr>
          <p:cNvSpPr/>
          <p:nvPr/>
        </p:nvSpPr>
        <p:spPr>
          <a:xfrm>
            <a:off x="571499" y="228601"/>
            <a:ext cx="11421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FE7735"/>
                </a:solidFill>
              </a:rPr>
              <a:t>La stratégie universitaire est souvent dans le </a:t>
            </a:r>
            <a:r>
              <a:rPr lang="nl-BE" sz="3200" b="1" dirty="0">
                <a:solidFill>
                  <a:srgbClr val="00FA00"/>
                </a:solidFill>
              </a:rPr>
              <a:t>flou total</a:t>
            </a:r>
            <a:r>
              <a:rPr lang="nl-BE" sz="3200" b="1" dirty="0">
                <a:solidFill>
                  <a:srgbClr val="FE7735"/>
                </a:solidFill>
              </a:rPr>
              <a:t>,</a:t>
            </a:r>
            <a:r>
              <a:rPr lang="nl-BE" sz="3200" b="1" dirty="0">
                <a:solidFill>
                  <a:srgbClr val="00FA00"/>
                </a:solidFill>
              </a:rPr>
              <a:t> </a:t>
            </a:r>
            <a:r>
              <a:rPr lang="nl-BE" sz="3200" b="1" dirty="0">
                <a:solidFill>
                  <a:srgbClr val="FE7735"/>
                </a:solidFill>
              </a:rPr>
              <a:t>ce qui laisse la porte ouverte à toutes </a:t>
            </a:r>
            <a:r>
              <a:rPr lang="nl-BE" sz="3200" b="1" dirty="0">
                <a:solidFill>
                  <a:srgbClr val="00FA00"/>
                </a:solidFill>
              </a:rPr>
              <a:t>les interprétations</a:t>
            </a:r>
            <a:endParaRPr lang="fr-FR" sz="3200" b="1" dirty="0">
              <a:solidFill>
                <a:srgbClr val="00FA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84739-4AAB-A442-9A5A-8E6314DF0811}"/>
              </a:ext>
            </a:extLst>
          </p:cNvPr>
          <p:cNvSpPr/>
          <p:nvPr/>
        </p:nvSpPr>
        <p:spPr>
          <a:xfrm>
            <a:off x="571499" y="1623826"/>
            <a:ext cx="121940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FE7735"/>
                </a:solidFill>
              </a:rPr>
              <a:t>Recueil d’information, jugement, décision…</a:t>
            </a:r>
          </a:p>
          <a:p>
            <a:endParaRPr lang="nl-BE" sz="3200" b="1" dirty="0">
              <a:solidFill>
                <a:srgbClr val="FE7735"/>
              </a:solidFill>
            </a:endParaRPr>
          </a:p>
          <a:p>
            <a:r>
              <a:rPr lang="nl-BE" sz="3200" b="1" dirty="0">
                <a:solidFill>
                  <a:srgbClr val="FE7735"/>
                </a:solidFill>
              </a:rPr>
              <a:t>Par </a:t>
            </a:r>
            <a:r>
              <a:rPr lang="nl-BE" sz="3200" b="1" dirty="0">
                <a:solidFill>
                  <a:srgbClr val="00FA00"/>
                </a:solidFill>
              </a:rPr>
              <a:t>qui</a:t>
            </a:r>
            <a:r>
              <a:rPr lang="nl-BE" sz="3200" b="1" dirty="0">
                <a:solidFill>
                  <a:srgbClr val="FE7735"/>
                </a:solidFill>
              </a:rPr>
              <a:t> ? Avec quelle(s) </a:t>
            </a:r>
            <a:r>
              <a:rPr lang="nl-BE" sz="3200" b="1" dirty="0">
                <a:solidFill>
                  <a:srgbClr val="00FA00"/>
                </a:solidFill>
              </a:rPr>
              <a:t>finalité(s)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  <a:r>
              <a:rPr lang="nl-BE" sz="3200" b="1" dirty="0">
                <a:solidFill>
                  <a:srgbClr val="00FA00"/>
                </a:solidFill>
              </a:rPr>
              <a:t>Comment </a:t>
            </a:r>
            <a:r>
              <a:rPr lang="nl-BE" sz="3200" b="1" dirty="0">
                <a:solidFill>
                  <a:srgbClr val="FE7735"/>
                </a:solidFill>
              </a:rPr>
              <a:t>? Quelles </a:t>
            </a:r>
            <a:r>
              <a:rPr lang="nl-BE" sz="3200" b="1" dirty="0">
                <a:solidFill>
                  <a:srgbClr val="00FA00"/>
                </a:solidFill>
              </a:rPr>
              <a:t>décisions</a:t>
            </a:r>
            <a:r>
              <a:rPr lang="nl-BE" sz="3200" b="1" dirty="0">
                <a:solidFill>
                  <a:srgbClr val="FE7735"/>
                </a:solidFill>
              </a:rPr>
              <a:t> ? Avec quelle publicité ? </a:t>
            </a:r>
          </a:p>
          <a:p>
            <a:r>
              <a:rPr lang="nl-BE" sz="3200" b="1" dirty="0">
                <a:solidFill>
                  <a:srgbClr val="FE7735"/>
                </a:solidFill>
              </a:rPr>
              <a:t>Avec quelle </a:t>
            </a:r>
            <a:r>
              <a:rPr lang="nl-BE" sz="3200" b="1" dirty="0">
                <a:solidFill>
                  <a:srgbClr val="00FA00"/>
                </a:solidFill>
              </a:rPr>
              <a:t>signification, aujourd’hui</a:t>
            </a:r>
            <a:r>
              <a:rPr lang="nl-BE" sz="3200" b="1" dirty="0">
                <a:solidFill>
                  <a:srgbClr val="FE7735"/>
                </a:solidFill>
              </a:rPr>
              <a:t>, pour la manière dont sont considérés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</a:t>
            </a:r>
            <a:r>
              <a:rPr lang="nl-BE" sz="3200" b="1" dirty="0">
                <a:solidFill>
                  <a:srgbClr val="00FA00"/>
                </a:solidFill>
              </a:rPr>
              <a:t>universités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</a:t>
            </a:r>
            <a:r>
              <a:rPr lang="nl-BE" sz="3200" b="1" dirty="0">
                <a:solidFill>
                  <a:srgbClr val="00FA00"/>
                </a:solidFill>
              </a:rPr>
              <a:t>enseignants-chercheurs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aspects spécifiques, notamment </a:t>
            </a:r>
            <a:r>
              <a:rPr lang="nl-BE" sz="3200" b="1" dirty="0">
                <a:solidFill>
                  <a:srgbClr val="00FA00"/>
                </a:solidFill>
              </a:rPr>
              <a:t>disciplinaires </a:t>
            </a:r>
            <a:r>
              <a:rPr lang="nl-BE" sz="3200" b="1" dirty="0">
                <a:solidFill>
                  <a:srgbClr val="FE7735"/>
                </a:solidFill>
              </a:rPr>
              <a:t>?</a:t>
            </a:r>
          </a:p>
          <a:p>
            <a:r>
              <a:rPr lang="nl-BE" sz="3200" b="1" dirty="0">
                <a:solidFill>
                  <a:srgbClr val="FE7735"/>
                </a:solidFill>
              </a:rPr>
              <a:t>Avec quelle évolution, </a:t>
            </a:r>
            <a:r>
              <a:rPr lang="nl-BE" sz="3200" b="1" dirty="0">
                <a:solidFill>
                  <a:srgbClr val="00FA00"/>
                </a:solidFill>
              </a:rPr>
              <a:t>demain</a:t>
            </a:r>
            <a:r>
              <a:rPr lang="nl-BE" sz="3200" b="1" dirty="0">
                <a:solidFill>
                  <a:srgbClr val="FE7735"/>
                </a:solidFill>
              </a:rPr>
              <a:t> ?</a:t>
            </a:r>
            <a:endParaRPr lang="fr-FR" sz="32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6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 rot="892357">
            <a:off x="431190" y="2311611"/>
            <a:ext cx="116812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Une nécessaire </a:t>
            </a:r>
            <a:r>
              <a:rPr lang="fr-FR" sz="5400" b="1" dirty="0">
                <a:solidFill>
                  <a:srgbClr val="00FA00"/>
                </a:solidFill>
              </a:rPr>
              <a:t>clarification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des </a:t>
            </a:r>
            <a:r>
              <a:rPr lang="fr-FR" sz="5400" b="1" dirty="0">
                <a:solidFill>
                  <a:srgbClr val="00FA00"/>
                </a:solidFill>
              </a:rPr>
              <a:t>enjeux</a:t>
            </a:r>
            <a:r>
              <a:rPr lang="fr-FR" sz="5400" b="1" dirty="0">
                <a:solidFill>
                  <a:srgbClr val="FE7735"/>
                </a:solidFill>
              </a:rPr>
              <a:t> institutionnels en </a:t>
            </a:r>
            <a:r>
              <a:rPr lang="fr-FR" sz="5400" b="1" dirty="0">
                <a:solidFill>
                  <a:srgbClr val="00FA00"/>
                </a:solidFill>
              </a:rPr>
              <a:t>cohérence</a:t>
            </a:r>
            <a:r>
              <a:rPr lang="fr-FR" sz="5400" b="1" dirty="0">
                <a:solidFill>
                  <a:srgbClr val="FE7735"/>
                </a:solidFill>
              </a:rPr>
              <a:t>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par rapport au </a:t>
            </a:r>
            <a:r>
              <a:rPr lang="fr-FR" sz="5400" b="1" dirty="0">
                <a:solidFill>
                  <a:srgbClr val="00FA00"/>
                </a:solidFill>
              </a:rPr>
              <a:t>dispositif</a:t>
            </a:r>
            <a:r>
              <a:rPr lang="fr-FR" sz="5400" b="1" dirty="0">
                <a:solidFill>
                  <a:srgbClr val="FE7735"/>
                </a:solidFill>
              </a:rPr>
              <a:t> mis en place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4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997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Le dispositif à l’</a:t>
            </a:r>
            <a:r>
              <a:rPr lang="fr-FR" sz="5400" b="1" dirty="0">
                <a:solidFill>
                  <a:srgbClr val="00FA00"/>
                </a:solidFill>
              </a:rPr>
              <a:t>U</a:t>
            </a:r>
            <a:r>
              <a:rPr lang="fr-FR" sz="5400" b="1" dirty="0">
                <a:solidFill>
                  <a:srgbClr val="FE7735"/>
                </a:solidFill>
              </a:rPr>
              <a:t>niversité de </a:t>
            </a:r>
            <a:r>
              <a:rPr lang="fr-FR" sz="5400" b="1" dirty="0">
                <a:solidFill>
                  <a:srgbClr val="00FA00"/>
                </a:solidFill>
              </a:rPr>
              <a:t>Liège</a:t>
            </a:r>
          </a:p>
        </p:txBody>
      </p:sp>
    </p:spTree>
    <p:extLst>
      <p:ext uri="{BB962C8B-B14F-4D97-AF65-F5344CB8AC3E}">
        <p14:creationId xmlns:p14="http://schemas.microsoft.com/office/powerpoint/2010/main" val="3620921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B98678-9A91-0F48-A049-BA27F90F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1" y="259484"/>
            <a:ext cx="9264316" cy="63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1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Quatre acteurs </a:t>
            </a:r>
            <a:r>
              <a:rPr lang="fr-FR" sz="3600" dirty="0">
                <a:solidFill>
                  <a:srgbClr val="FE7735"/>
                </a:solidFill>
              </a:rPr>
              <a:t>susceptibles d’améliorer l’enseignement au bénéfice des étudiants et de leur apprentissage : </a:t>
            </a:r>
            <a:endParaRPr lang="fr-FR" sz="3600" dirty="0">
              <a:solidFill>
                <a:srgbClr val="00FA00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FA00"/>
                </a:solidFill>
              </a:rPr>
              <a:t>Les enseignants </a:t>
            </a:r>
            <a:r>
              <a:rPr lang="fr-FR" sz="3600" dirty="0">
                <a:solidFill>
                  <a:srgbClr val="FE7735"/>
                </a:solidFill>
              </a:rPr>
              <a:t>titulaires du cours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responsables</a:t>
            </a:r>
            <a:r>
              <a:rPr lang="fr-FR" sz="3600" dirty="0">
                <a:solidFill>
                  <a:srgbClr val="FE7735"/>
                </a:solidFill>
              </a:rPr>
              <a:t> d’année d’étude/</a:t>
            </a:r>
            <a:r>
              <a:rPr lang="fr-FR" sz="3600" dirty="0">
                <a:solidFill>
                  <a:srgbClr val="00FA00"/>
                </a:solidFill>
              </a:rPr>
              <a:t>filière </a:t>
            </a:r>
            <a:r>
              <a:rPr lang="fr-FR" sz="3600" dirty="0">
                <a:solidFill>
                  <a:srgbClr val="FE7735"/>
                </a:solidFill>
              </a:rPr>
              <a:t>d’étude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autorités</a:t>
            </a:r>
            <a:r>
              <a:rPr lang="fr-FR" sz="3600" dirty="0">
                <a:solidFill>
                  <a:srgbClr val="FE7735"/>
                </a:solidFill>
              </a:rPr>
              <a:t> de l’</a:t>
            </a:r>
            <a:r>
              <a:rPr lang="fr-FR" sz="3600" dirty="0" err="1">
                <a:solidFill>
                  <a:srgbClr val="FE7735"/>
                </a:solidFill>
              </a:rPr>
              <a:t>ULiège</a:t>
            </a:r>
            <a:endParaRPr lang="fr-FR" sz="3600" dirty="0">
              <a:solidFill>
                <a:srgbClr val="FE7735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commissions de </a:t>
            </a:r>
            <a:r>
              <a:rPr lang="fr-FR" sz="3600" dirty="0">
                <a:solidFill>
                  <a:srgbClr val="00FA00"/>
                </a:solidFill>
              </a:rPr>
              <a:t>sélection</a:t>
            </a:r>
            <a:r>
              <a:rPr lang="fr-FR" sz="3600" dirty="0">
                <a:solidFill>
                  <a:srgbClr val="FE7735"/>
                </a:solidFill>
              </a:rPr>
              <a:t>, </a:t>
            </a:r>
            <a:r>
              <a:rPr lang="fr-FR" sz="3600" dirty="0">
                <a:solidFill>
                  <a:srgbClr val="00FA00"/>
                </a:solidFill>
              </a:rPr>
              <a:t>promotion</a:t>
            </a:r>
            <a:r>
              <a:rPr lang="fr-FR" sz="3600" dirty="0">
                <a:solidFill>
                  <a:srgbClr val="FE7735"/>
                </a:solidFill>
              </a:rPr>
              <a:t>...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Ces acteurs ont besoin d’une </a:t>
            </a:r>
            <a:r>
              <a:rPr lang="fr-FR" sz="3600" dirty="0">
                <a:solidFill>
                  <a:srgbClr val="00FA00"/>
                </a:solidFill>
              </a:rPr>
              <a:t>information fiable</a:t>
            </a:r>
            <a:r>
              <a:rPr lang="fr-FR" sz="3600" dirty="0">
                <a:solidFill>
                  <a:srgbClr val="FE7735"/>
                </a:solidFill>
              </a:rPr>
              <a:t> sur laquelle ils porteront un jugement menant à des décisions de régulation.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Le rôle du dispositif d’évaluation des enseignements est de fournir à ces acteurs </a:t>
            </a:r>
            <a:r>
              <a:rPr lang="fr-FR" sz="3600" dirty="0">
                <a:solidFill>
                  <a:srgbClr val="00FA00"/>
                </a:solidFill>
              </a:rPr>
              <a:t>des informations fiables </a:t>
            </a:r>
            <a:r>
              <a:rPr lang="fr-FR" sz="3600" dirty="0">
                <a:solidFill>
                  <a:srgbClr val="FE7735"/>
                </a:solidFill>
              </a:rPr>
              <a:t>et d’éventuelles lignes directrices pour faciliter leur jugement.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251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Cinq outils </a:t>
            </a:r>
            <a:r>
              <a:rPr lang="fr-FR" sz="3600" dirty="0">
                <a:solidFill>
                  <a:srgbClr val="FE7735"/>
                </a:solidFill>
              </a:rPr>
              <a:t>sont mis en œuvre pour récolter des données fiables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questionnaires</a:t>
            </a:r>
            <a:r>
              <a:rPr lang="fr-FR" sz="3600" dirty="0">
                <a:solidFill>
                  <a:srgbClr val="FE7735"/>
                </a:solidFill>
              </a:rPr>
              <a:t> auprès des étudiants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 </a:t>
            </a:r>
            <a:r>
              <a:rPr lang="fr-FR" sz="3600" dirty="0">
                <a:solidFill>
                  <a:srgbClr val="00FA00"/>
                </a:solidFill>
              </a:rPr>
              <a:t>projet pédagogique </a:t>
            </a:r>
            <a:r>
              <a:rPr lang="fr-FR" sz="3600" dirty="0">
                <a:solidFill>
                  <a:srgbClr val="FE7735"/>
                </a:solidFill>
              </a:rPr>
              <a:t>de l’enseignant pour le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engagements pédagogiques</a:t>
            </a:r>
            <a:r>
              <a:rPr lang="fr-FR" sz="3600" dirty="0">
                <a:solidFill>
                  <a:srgbClr val="FE7735"/>
                </a:solidFill>
              </a:rPr>
              <a:t> du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statistiques</a:t>
            </a:r>
            <a:r>
              <a:rPr lang="fr-FR" sz="3600" dirty="0">
                <a:solidFill>
                  <a:srgbClr val="FE7735"/>
                </a:solidFill>
              </a:rPr>
              <a:t> liées au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des </a:t>
            </a:r>
            <a:r>
              <a:rPr lang="fr-FR" sz="3600" dirty="0">
                <a:solidFill>
                  <a:srgbClr val="00FA00"/>
                </a:solidFill>
              </a:rPr>
              <a:t>preuves</a:t>
            </a:r>
            <a:r>
              <a:rPr lang="fr-FR" sz="3600" dirty="0">
                <a:solidFill>
                  <a:srgbClr val="FE7735"/>
                </a:solidFill>
              </a:rPr>
              <a:t> de la qualité de l’enseignement</a:t>
            </a:r>
          </a:p>
          <a:p>
            <a:endParaRPr lang="fr-FR" dirty="0">
              <a:solidFill>
                <a:srgbClr val="FE7735"/>
              </a:solidFill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B619D-A74A-1944-8D78-5FB966B541F3}"/>
              </a:ext>
            </a:extLst>
          </p:cNvPr>
          <p:cNvSpPr/>
          <p:nvPr/>
        </p:nvSpPr>
        <p:spPr>
          <a:xfrm>
            <a:off x="348916" y="4874204"/>
            <a:ext cx="11610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E7735"/>
                </a:solidFill>
              </a:rPr>
              <a:t>La mise en œuvre concrète de ces outils </a:t>
            </a:r>
            <a:r>
              <a:rPr lang="fr-FR" sz="3600" dirty="0">
                <a:solidFill>
                  <a:srgbClr val="00FA00"/>
                </a:solidFill>
              </a:rPr>
              <a:t>varie</a:t>
            </a:r>
            <a:r>
              <a:rPr lang="fr-FR" sz="3600" dirty="0">
                <a:solidFill>
                  <a:srgbClr val="FE7735"/>
                </a:solidFill>
              </a:rPr>
              <a:t> en fonction des niveaux de régulation auxquels ils sont destinés. D’ailleurs, l’ensemble de ces outils n’est pas appliqué dans tous les cas.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189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64F5C-5630-884C-95D6-44E919151D87}"/>
              </a:ext>
            </a:extLst>
          </p:cNvPr>
          <p:cNvSpPr/>
          <p:nvPr/>
        </p:nvSpPr>
        <p:spPr>
          <a:xfrm>
            <a:off x="274321" y="519046"/>
            <a:ext cx="11665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400" b="1" dirty="0">
                <a:solidFill>
                  <a:srgbClr val="00FA00"/>
                </a:solidFill>
              </a:rPr>
              <a:t>Évaluation</a:t>
            </a:r>
            <a:r>
              <a:rPr lang="nl-BE" sz="4400" b="1" dirty="0">
                <a:solidFill>
                  <a:srgbClr val="FE7735"/>
                </a:solidFill>
              </a:rPr>
              <a:t> : action de </a:t>
            </a:r>
            <a:r>
              <a:rPr lang="nl-BE" sz="4400" b="1" dirty="0">
                <a:solidFill>
                  <a:srgbClr val="00FA00"/>
                </a:solidFill>
              </a:rPr>
              <a:t>récolter de l’information</a:t>
            </a:r>
            <a:r>
              <a:rPr lang="nl-BE" sz="4400" b="1" dirty="0">
                <a:solidFill>
                  <a:srgbClr val="FE7735"/>
                </a:solidFill>
              </a:rPr>
              <a:t> sur laquelle on porte un </a:t>
            </a:r>
            <a:r>
              <a:rPr lang="nl-BE" sz="4400" b="1" dirty="0">
                <a:solidFill>
                  <a:srgbClr val="00FA00"/>
                </a:solidFill>
              </a:rPr>
              <a:t>jugement</a:t>
            </a:r>
            <a:r>
              <a:rPr lang="nl-BE" sz="4400" b="1" dirty="0">
                <a:solidFill>
                  <a:srgbClr val="FE7735"/>
                </a:solidFill>
              </a:rPr>
              <a:t> qui mène à des </a:t>
            </a:r>
            <a:r>
              <a:rPr lang="nl-BE" sz="4400" b="1" dirty="0">
                <a:solidFill>
                  <a:srgbClr val="00FA00"/>
                </a:solidFill>
              </a:rPr>
              <a:t>décisions</a:t>
            </a:r>
            <a:r>
              <a:rPr lang="nl-BE" sz="4400" b="1" dirty="0">
                <a:solidFill>
                  <a:srgbClr val="FE7735"/>
                </a:solidFill>
              </a:rPr>
              <a:t> </a:t>
            </a:r>
            <a:endParaRPr lang="fr-FR" sz="4400" b="1" dirty="0">
              <a:solidFill>
                <a:srgbClr val="FE773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830617" y="3422554"/>
            <a:ext cx="104992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Avez-vous déjà posé quelques questions aux </a:t>
            </a:r>
            <a:r>
              <a:rPr lang="nl-BE" sz="4000" b="1" dirty="0">
                <a:solidFill>
                  <a:srgbClr val="00FA00"/>
                </a:solidFill>
              </a:rPr>
              <a:t>étudiants</a:t>
            </a:r>
            <a:r>
              <a:rPr lang="nl-BE" sz="4000" b="1" dirty="0">
                <a:solidFill>
                  <a:srgbClr val="FE7735"/>
                </a:solidFill>
              </a:rPr>
              <a:t> à la fin du </a:t>
            </a:r>
            <a:r>
              <a:rPr lang="nl-BE" sz="4000" b="1" dirty="0">
                <a:solidFill>
                  <a:srgbClr val="00FA00"/>
                </a:solidFill>
              </a:rPr>
              <a:t>semestre</a:t>
            </a:r>
            <a:r>
              <a:rPr lang="nl-BE" sz="4000" b="1" dirty="0">
                <a:solidFill>
                  <a:srgbClr val="FE7735"/>
                </a:solidFill>
              </a:rPr>
              <a:t> ou de l’année (hors dispositif institutionnel) ?</a:t>
            </a:r>
          </a:p>
          <a:p>
            <a:pPr marL="1516063" indent="-622300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Oui</a:t>
            </a:r>
          </a:p>
          <a:p>
            <a:pPr marL="1516063" indent="-622300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Non</a:t>
            </a:r>
            <a:endParaRPr lang="fr-FR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80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">
            <a:extLst>
              <a:ext uri="{FF2B5EF4-FFF2-40B4-BE49-F238E27FC236}">
                <a16:creationId xmlns:a16="http://schemas.microsoft.com/office/drawing/2014/main" id="{9DC74E12-F8ED-8C40-AD2E-50ED3397A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16249"/>
              </p:ext>
            </p:extLst>
          </p:nvPr>
        </p:nvGraphicFramePr>
        <p:xfrm>
          <a:off x="457198" y="2770211"/>
          <a:ext cx="11345780" cy="3989590"/>
        </p:xfrm>
        <a:graphic>
          <a:graphicData uri="http://schemas.openxmlformats.org/drawingml/2006/table">
            <a:tbl>
              <a:tblPr/>
              <a:tblGrid>
                <a:gridCol w="2836445">
                  <a:extLst>
                    <a:ext uri="{9D8B030D-6E8A-4147-A177-3AD203B41FA5}">
                      <a16:colId xmlns:a16="http://schemas.microsoft.com/office/drawing/2014/main" val="2447874874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1197328369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4176322217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3742440034"/>
                    </a:ext>
                  </a:extLst>
                </a:gridCol>
              </a:tblGrid>
              <a:tr h="749507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Enseignant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Commissions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860931"/>
                  </a:ext>
                </a:extLst>
              </a:tr>
              <a:tr h="3181870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seul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aux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Obligatoire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Questionnaire unique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(8 items)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/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aux commissions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3977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8D24BF-A634-344D-9D6F-755C3AAC804B}"/>
              </a:ext>
            </a:extLst>
          </p:cNvPr>
          <p:cNvSpPr/>
          <p:nvPr/>
        </p:nvSpPr>
        <p:spPr>
          <a:xfrm>
            <a:off x="929714" y="519046"/>
            <a:ext cx="10301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Au sujet de</a:t>
            </a:r>
            <a:r>
              <a:rPr lang="nl-BE" sz="4800" b="1" dirty="0">
                <a:solidFill>
                  <a:srgbClr val="00FA00"/>
                </a:solidFill>
              </a:rPr>
              <a:t> l’EEE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4C1E66-D0DF-684C-B9E5-95F7EA87B6B3}"/>
              </a:ext>
            </a:extLst>
          </p:cNvPr>
          <p:cNvSpPr/>
          <p:nvPr/>
        </p:nvSpPr>
        <p:spPr>
          <a:xfrm>
            <a:off x="481262" y="1523273"/>
            <a:ext cx="11345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FA00"/>
                </a:solidFill>
              </a:rPr>
              <a:t>En ligne</a:t>
            </a:r>
            <a:r>
              <a:rPr lang="fr-FR" sz="2800" b="1" dirty="0">
                <a:solidFill>
                  <a:srgbClr val="FE7735"/>
                </a:solidFill>
              </a:rPr>
              <a:t> via </a:t>
            </a:r>
            <a:r>
              <a:rPr lang="fr-FR" sz="2800" b="1" dirty="0" err="1">
                <a:solidFill>
                  <a:srgbClr val="FE7735"/>
                </a:solidFill>
              </a:rPr>
              <a:t>MyULiège</a:t>
            </a:r>
            <a:r>
              <a:rPr lang="fr-FR" sz="2800" b="1" dirty="0">
                <a:solidFill>
                  <a:srgbClr val="FE7735"/>
                </a:solidFill>
              </a:rPr>
              <a:t> et obligatoire pour les étudiants</a:t>
            </a:r>
          </a:p>
          <a:p>
            <a:pPr algn="ctr"/>
            <a:r>
              <a:rPr lang="fr-FR" sz="2800" b="1" dirty="0">
                <a:solidFill>
                  <a:srgbClr val="00FA00"/>
                </a:solidFill>
              </a:rPr>
              <a:t>Deux prises d’information </a:t>
            </a:r>
            <a:r>
              <a:rPr lang="fr-FR" sz="2800" b="1" dirty="0">
                <a:solidFill>
                  <a:srgbClr val="FE7735"/>
                </a:solidFill>
              </a:rPr>
              <a:t>par année (une par semestre)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51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526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choix des questions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43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B06082-E198-A841-95AD-293FBD30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3ED2FE-7809-504B-AB08-9C860E7B46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365124"/>
            <a:ext cx="6521116" cy="6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8B5FF2-DE28-1B49-97AF-37951648CE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409"/>
            <a:ext cx="6521117" cy="8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BC38FD-A2DD-AD4F-85AA-B174DF0885D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155408"/>
            <a:ext cx="5859379" cy="4705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F60F75C4-87BC-804E-AE94-168249F69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524270"/>
              </p:ext>
            </p:extLst>
          </p:nvPr>
        </p:nvGraphicFramePr>
        <p:xfrm>
          <a:off x="1524000" y="3332163"/>
          <a:ext cx="914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3332163"/>
                        <a:ext cx="9144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FEDF964-902A-3149-BCA0-41A1D5FF2E5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4938211"/>
            <a:ext cx="5999747" cy="2798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2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10414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de réponses des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067B0F-BFBA-F946-902A-1F28168F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52" y="565200"/>
            <a:ext cx="6060052" cy="59077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112695-E656-AB44-97F2-C8FEB51B2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9" y="-24064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9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989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enseignants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7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0FBE4-9F93-A94C-9739-1C2E5F24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140050-BA19-8140-A35B-83DFF0E3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B276B3-34C5-964A-9BAF-DB5908C9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0"/>
            <a:ext cx="1053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3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9944F1-03C3-3041-9870-21C1973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FB247-C64C-9344-A5F0-E9BC9D9A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FF5034-ABA8-0248-A1D1-EF991B49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9" y="0"/>
            <a:ext cx="104882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F8DF94-D855-A545-86B1-486AE05C4175}"/>
              </a:ext>
            </a:extLst>
          </p:cNvPr>
          <p:cNvSpPr/>
          <p:nvPr/>
        </p:nvSpPr>
        <p:spPr>
          <a:xfrm>
            <a:off x="851900" y="6436895"/>
            <a:ext cx="2709448" cy="421105"/>
          </a:xfrm>
          <a:prstGeom prst="rect">
            <a:avLst/>
          </a:prstGeom>
          <a:noFill/>
          <a:ln w="381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275139" y="271849"/>
            <a:ext cx="11735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responsable de filière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81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EF82BD-F2DF-5843-81F1-8AAB2D7B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41"/>
            <a:ext cx="12192000" cy="56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8229EC-9D8C-854A-B864-58BA26BA4902}"/>
              </a:ext>
            </a:extLst>
          </p:cNvPr>
          <p:cNvSpPr/>
          <p:nvPr/>
        </p:nvSpPr>
        <p:spPr>
          <a:xfrm>
            <a:off x="830617" y="3422554"/>
            <a:ext cx="104992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Avez-vous déjà posé quelques questions aux </a:t>
            </a:r>
            <a:r>
              <a:rPr lang="nl-BE" sz="4000" b="1" dirty="0">
                <a:solidFill>
                  <a:srgbClr val="00FA00"/>
                </a:solidFill>
              </a:rPr>
              <a:t>étudiants</a:t>
            </a:r>
            <a:r>
              <a:rPr lang="nl-BE" sz="4000" b="1" dirty="0">
                <a:solidFill>
                  <a:srgbClr val="FE7735"/>
                </a:solidFill>
              </a:rPr>
              <a:t> à la fin </a:t>
            </a:r>
            <a:r>
              <a:rPr lang="nl-BE" sz="4000" b="1" dirty="0" err="1">
                <a:solidFill>
                  <a:srgbClr val="FE7735"/>
                </a:solidFill>
              </a:rPr>
              <a:t>d’une</a:t>
            </a:r>
            <a:r>
              <a:rPr lang="nl-BE" sz="4000" b="1" dirty="0">
                <a:solidFill>
                  <a:srgbClr val="FE7735"/>
                </a:solidFill>
              </a:rPr>
              <a:t> </a:t>
            </a:r>
            <a:r>
              <a:rPr lang="nl-BE" sz="4000" b="1" dirty="0">
                <a:solidFill>
                  <a:srgbClr val="00FA00"/>
                </a:solidFill>
              </a:rPr>
              <a:t>leçon</a:t>
            </a:r>
            <a:r>
              <a:rPr lang="nl-BE" sz="4000" b="1" dirty="0">
                <a:solidFill>
                  <a:srgbClr val="FE7735"/>
                </a:solidFill>
              </a:rPr>
              <a:t> ? 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Oui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Non</a:t>
            </a:r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931E5-B979-DA47-A4D8-C6E5B547AB4D}"/>
              </a:ext>
            </a:extLst>
          </p:cNvPr>
          <p:cNvSpPr/>
          <p:nvPr/>
        </p:nvSpPr>
        <p:spPr>
          <a:xfrm>
            <a:off x="274321" y="519046"/>
            <a:ext cx="11665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400" b="1" dirty="0">
                <a:solidFill>
                  <a:srgbClr val="00FA00"/>
                </a:solidFill>
              </a:rPr>
              <a:t>Évaluation</a:t>
            </a:r>
            <a:r>
              <a:rPr lang="nl-BE" sz="4400" b="1" dirty="0">
                <a:solidFill>
                  <a:srgbClr val="FE7735"/>
                </a:solidFill>
              </a:rPr>
              <a:t> : action de </a:t>
            </a:r>
            <a:r>
              <a:rPr lang="nl-BE" sz="4400" b="1" dirty="0">
                <a:solidFill>
                  <a:srgbClr val="00FA00"/>
                </a:solidFill>
              </a:rPr>
              <a:t>récolter de l’information</a:t>
            </a:r>
            <a:r>
              <a:rPr lang="nl-BE" sz="4400" b="1" dirty="0">
                <a:solidFill>
                  <a:srgbClr val="FE7735"/>
                </a:solidFill>
              </a:rPr>
              <a:t> sur laquelle on porte un </a:t>
            </a:r>
            <a:r>
              <a:rPr lang="nl-BE" sz="4400" b="1" dirty="0">
                <a:solidFill>
                  <a:srgbClr val="00FA00"/>
                </a:solidFill>
              </a:rPr>
              <a:t>jugement</a:t>
            </a:r>
            <a:r>
              <a:rPr lang="nl-BE" sz="4400" b="1" dirty="0">
                <a:solidFill>
                  <a:srgbClr val="FE7735"/>
                </a:solidFill>
              </a:rPr>
              <a:t> qui mène à des </a:t>
            </a:r>
            <a:r>
              <a:rPr lang="nl-BE" sz="4400" b="1" dirty="0">
                <a:solidFill>
                  <a:srgbClr val="00FA00"/>
                </a:solidFill>
              </a:rPr>
              <a:t>décisions</a:t>
            </a:r>
            <a:r>
              <a:rPr lang="nl-BE" sz="4400" b="1" dirty="0">
                <a:solidFill>
                  <a:srgbClr val="FE7735"/>
                </a:solidFill>
              </a:rPr>
              <a:t> </a:t>
            </a:r>
            <a:endParaRPr lang="fr-FR" sz="44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0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273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55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DD90A9-94EF-914A-8B9B-7FA2E7F9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0"/>
            <a:ext cx="983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8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9470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One more </a:t>
            </a:r>
            <a:r>
              <a:rPr lang="fr-FR" sz="5400" b="1" dirty="0" err="1">
                <a:solidFill>
                  <a:srgbClr val="FE7735"/>
                </a:solidFill>
              </a:rPr>
              <a:t>thing</a:t>
            </a:r>
            <a:r>
              <a:rPr lang="fr-FR" sz="5400" b="1" dirty="0">
                <a:solidFill>
                  <a:srgbClr val="FE7735"/>
                </a:solidFill>
              </a:rPr>
              <a:t> :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Vers une </a:t>
            </a:r>
            <a:r>
              <a:rPr lang="fr-FR" sz="5400" b="1" dirty="0">
                <a:solidFill>
                  <a:srgbClr val="00FA00"/>
                </a:solidFill>
              </a:rPr>
              <a:t>régulation </a:t>
            </a:r>
            <a:r>
              <a:rPr lang="fr-FR" sz="5400" b="1" dirty="0" err="1">
                <a:solidFill>
                  <a:srgbClr val="00FA00"/>
                </a:solidFill>
              </a:rPr>
              <a:t>systémiste</a:t>
            </a:r>
            <a:endParaRPr lang="fr-FR" sz="5400" b="1" dirty="0">
              <a:solidFill>
                <a:srgbClr val="00FA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74993A-41B9-424F-BEB8-86A5FBAB7E33}"/>
              </a:ext>
            </a:extLst>
          </p:cNvPr>
          <p:cNvSpPr txBox="1"/>
          <p:nvPr/>
        </p:nvSpPr>
        <p:spPr>
          <a:xfrm>
            <a:off x="556054" y="2765719"/>
            <a:ext cx="922400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Quatre sources d’information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rgbClr val="00FA00"/>
                </a:solidFill>
              </a:rPr>
              <a:t>Les étudiants </a:t>
            </a:r>
            <a:r>
              <a:rPr lang="fr-FR" sz="4400" b="1" dirty="0">
                <a:solidFill>
                  <a:srgbClr val="FE7735"/>
                </a:solidFill>
              </a:rPr>
              <a:t>et ce qu’ils perçoivent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rgbClr val="00FA00"/>
                </a:solidFill>
              </a:rPr>
              <a:t>Les collègues </a:t>
            </a:r>
            <a:r>
              <a:rPr lang="fr-FR" sz="4400" b="1" dirty="0">
                <a:solidFill>
                  <a:srgbClr val="FE7735"/>
                </a:solidFill>
              </a:rPr>
              <a:t>et ce qu’ils perçoivent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rgbClr val="00FA00"/>
                </a:solidFill>
              </a:rPr>
              <a:t>Soi-même </a:t>
            </a:r>
            <a:r>
              <a:rPr lang="fr-FR" sz="4400" b="1" dirty="0">
                <a:solidFill>
                  <a:srgbClr val="FE7735"/>
                </a:solidFill>
              </a:rPr>
              <a:t>en tant qu’apprenant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rgbClr val="00FA00"/>
                </a:solidFill>
              </a:rPr>
              <a:t>La littérature scientifique</a:t>
            </a:r>
          </a:p>
          <a:p>
            <a:endParaRPr lang="fr-FR" sz="5400" b="1" dirty="0">
              <a:solidFill>
                <a:srgbClr val="00FA00"/>
              </a:solidFill>
            </a:endParaRPr>
          </a:p>
          <a:p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35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FE7735"/>
                </a:solidFill>
                <a:latin typeface="+mn-lt"/>
              </a:rPr>
              <a:t>Les </a:t>
            </a:r>
            <a:r>
              <a:rPr lang="fr-FR" sz="5400" b="1" dirty="0">
                <a:solidFill>
                  <a:srgbClr val="00FA00"/>
                </a:solidFill>
                <a:latin typeface="+mn-lt"/>
              </a:rPr>
              <a:t>étudiants</a:t>
            </a:r>
            <a:r>
              <a:rPr lang="fr-FR" sz="5400" b="1" dirty="0">
                <a:solidFill>
                  <a:srgbClr val="FE7735"/>
                </a:solidFill>
                <a:latin typeface="+mn-lt"/>
              </a:rPr>
              <a:t> : asynchrone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940935"/>
          </a:xfrm>
        </p:spPr>
        <p:txBody>
          <a:bodyPr>
            <a:normAutofit fontScale="92500" lnSpcReduction="10000"/>
          </a:bodyPr>
          <a:lstStyle/>
          <a:p>
            <a:r>
              <a:rPr lang="fr-FR" sz="3600" b="1" dirty="0">
                <a:solidFill>
                  <a:srgbClr val="FE7735"/>
                </a:solidFill>
              </a:rPr>
              <a:t>Le </a:t>
            </a:r>
            <a:r>
              <a:rPr lang="fr-FR" sz="3600" b="1" dirty="0">
                <a:solidFill>
                  <a:srgbClr val="00FA00"/>
                </a:solidFill>
              </a:rPr>
              <a:t>One-Minute Paper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En amont ou aval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Sur l’apprentissage</a:t>
            </a:r>
          </a:p>
          <a:p>
            <a:r>
              <a:rPr lang="fr-FR" sz="3600" b="1" dirty="0">
                <a:solidFill>
                  <a:srgbClr val="FE7735"/>
                </a:solidFill>
              </a:rPr>
              <a:t>The </a:t>
            </a:r>
            <a:r>
              <a:rPr lang="fr-FR" sz="3600" b="1" dirty="0" err="1">
                <a:solidFill>
                  <a:srgbClr val="00FA00"/>
                </a:solidFill>
              </a:rPr>
              <a:t>muddiest</a:t>
            </a:r>
            <a:r>
              <a:rPr lang="fr-FR" sz="3600" b="1" dirty="0">
                <a:solidFill>
                  <a:srgbClr val="00FA00"/>
                </a:solidFill>
              </a:rPr>
              <a:t> point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Quelle est l’idée la plus confuse étudiée aujourd’hui ?</a:t>
            </a:r>
          </a:p>
          <a:p>
            <a:r>
              <a:rPr lang="fr-FR" sz="3600" b="1" dirty="0">
                <a:solidFill>
                  <a:srgbClr val="FE7735"/>
                </a:solidFill>
              </a:rPr>
              <a:t>The </a:t>
            </a:r>
            <a:r>
              <a:rPr lang="fr-FR" sz="3600" b="1" dirty="0" err="1">
                <a:solidFill>
                  <a:srgbClr val="00FA00"/>
                </a:solidFill>
              </a:rPr>
              <a:t>learning</a:t>
            </a:r>
            <a:r>
              <a:rPr lang="fr-FR" sz="3600" b="1" dirty="0">
                <a:solidFill>
                  <a:srgbClr val="00FA00"/>
                </a:solidFill>
              </a:rPr>
              <a:t> audit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Que sais-je aujourd’hui que j’ignorais hier ?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Que sais-je faire aujourd’hui que je ne savais pas faire hier ?</a:t>
            </a:r>
          </a:p>
          <a:p>
            <a:pPr lvl="1"/>
            <a:r>
              <a:rPr lang="fr-FR" sz="3600" b="1" dirty="0">
                <a:solidFill>
                  <a:srgbClr val="FE7735"/>
                </a:solidFill>
              </a:rPr>
              <a:t>Que pourrais-je enseigner à d’autres aujourd’hui que je n’aurais pas pu leur enseigner hier ?</a:t>
            </a:r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548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sz="5400" b="1" dirty="0">
                <a:solidFill>
                  <a:srgbClr val="FE7735"/>
                </a:solidFill>
                <a:latin typeface="+mn-lt"/>
              </a:rPr>
              <a:t>Les </a:t>
            </a:r>
            <a:r>
              <a:rPr lang="fr-FR" sz="5400" b="1" dirty="0">
                <a:solidFill>
                  <a:srgbClr val="00FA00"/>
                </a:solidFill>
                <a:latin typeface="+mn-lt"/>
              </a:rPr>
              <a:t>étudiants</a:t>
            </a:r>
            <a:r>
              <a:rPr lang="fr-FR" sz="5400" b="1" dirty="0">
                <a:solidFill>
                  <a:srgbClr val="FE7735"/>
                </a:solidFill>
                <a:latin typeface="+mn-lt"/>
              </a:rPr>
              <a:t> : asynchrone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5937" cy="4849495"/>
          </a:xfrm>
        </p:spPr>
        <p:txBody>
          <a:bodyPr>
            <a:normAutofit fontScale="92500" lnSpcReduction="10000"/>
          </a:bodyPr>
          <a:lstStyle/>
          <a:p>
            <a:r>
              <a:rPr lang="fr-FR" sz="3200" b="1" dirty="0">
                <a:solidFill>
                  <a:srgbClr val="FE7735"/>
                </a:solidFill>
              </a:rPr>
              <a:t>Le </a:t>
            </a:r>
            <a:r>
              <a:rPr lang="fr-FR" sz="3200" b="1" dirty="0">
                <a:solidFill>
                  <a:srgbClr val="00FA00"/>
                </a:solidFill>
              </a:rPr>
              <a:t>Critical Incident Questionnaire</a:t>
            </a: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A quel moment du cours vous êtes-vous senti le plus engagé dans ce qui se passait ?</a:t>
            </a: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A quel moment du cours vous êtes-vous le plus senti largué ?</a:t>
            </a: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Quelle intervention (faite par un pair ou par l’enseignant) avez-vous trouvée la plus utile et éclairante ?</a:t>
            </a: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Quelle intervention (faite par un pair ou par l’enseignant) avez-vous trouvée la moins utile et la plus confuse ?</a:t>
            </a: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Qu’est ce qui vous a le plus surpris dans ce cours ?</a:t>
            </a:r>
          </a:p>
          <a:p>
            <a:r>
              <a:rPr lang="fr-FR" sz="3200" b="1" dirty="0">
                <a:solidFill>
                  <a:srgbClr val="FE7735"/>
                </a:solidFill>
              </a:rPr>
              <a:t>La</a:t>
            </a:r>
            <a:r>
              <a:rPr lang="fr-FR" sz="3200" b="1" dirty="0">
                <a:solidFill>
                  <a:srgbClr val="00FA00"/>
                </a:solidFill>
              </a:rPr>
              <a:t> lettre aux successeurs</a:t>
            </a:r>
          </a:p>
          <a:p>
            <a:r>
              <a:rPr lang="fr-FR" sz="3200" b="1" dirty="0">
                <a:solidFill>
                  <a:srgbClr val="FE7735"/>
                </a:solidFill>
              </a:rPr>
              <a:t>Les </a:t>
            </a:r>
            <a:r>
              <a:rPr lang="fr-FR" sz="3200" b="1" dirty="0">
                <a:solidFill>
                  <a:srgbClr val="00FA00"/>
                </a:solidFill>
              </a:rPr>
              <a:t>LMS</a:t>
            </a:r>
            <a:r>
              <a:rPr lang="fr-FR" sz="3200" b="1" dirty="0">
                <a:solidFill>
                  <a:srgbClr val="FE7735"/>
                </a:solidFill>
              </a:rPr>
              <a:t>, </a:t>
            </a:r>
            <a:r>
              <a:rPr lang="fr-FR" sz="3200" b="1" dirty="0" err="1">
                <a:solidFill>
                  <a:srgbClr val="00FA00"/>
                </a:solidFill>
              </a:rPr>
              <a:t>Qualtrics</a:t>
            </a:r>
            <a:endParaRPr lang="fr-FR" sz="3200" b="1" dirty="0">
              <a:solidFill>
                <a:srgbClr val="00FA00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8299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FE7735"/>
                </a:solidFill>
                <a:latin typeface="+mn-lt"/>
              </a:rPr>
              <a:t>Les </a:t>
            </a:r>
            <a:r>
              <a:rPr lang="fr-FR" sz="5400" b="1" dirty="0">
                <a:solidFill>
                  <a:srgbClr val="00FA00"/>
                </a:solidFill>
                <a:latin typeface="+mn-lt"/>
              </a:rPr>
              <a:t>étudiants</a:t>
            </a:r>
            <a:r>
              <a:rPr lang="fr-FR" sz="5400" b="1" dirty="0">
                <a:solidFill>
                  <a:srgbClr val="FE7735"/>
                </a:solidFill>
                <a:latin typeface="+mn-lt"/>
              </a:rPr>
              <a:t> : synchrone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14537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E7735"/>
                </a:solidFill>
              </a:rPr>
              <a:t>Les </a:t>
            </a:r>
            <a:r>
              <a:rPr lang="fr-FR" sz="3200" b="1" dirty="0">
                <a:solidFill>
                  <a:srgbClr val="00FA00"/>
                </a:solidFill>
              </a:rPr>
              <a:t>media sociaux</a:t>
            </a:r>
          </a:p>
          <a:p>
            <a:pPr lvl="1"/>
            <a:r>
              <a:rPr lang="fr-FR" sz="3200" b="1" dirty="0" err="1">
                <a:solidFill>
                  <a:srgbClr val="FE7735"/>
                </a:solidFill>
              </a:rPr>
              <a:t>Answergarden</a:t>
            </a:r>
            <a:endParaRPr lang="fr-FR" sz="3200" b="1" dirty="0">
              <a:solidFill>
                <a:srgbClr val="FE7735"/>
              </a:solidFill>
            </a:endParaRPr>
          </a:p>
          <a:p>
            <a:pPr lvl="1"/>
            <a:r>
              <a:rPr lang="fr-FR" sz="3200" b="1" dirty="0" err="1">
                <a:solidFill>
                  <a:srgbClr val="FE7735"/>
                </a:solidFill>
              </a:rPr>
              <a:t>Todaysmeet</a:t>
            </a:r>
            <a:endParaRPr lang="fr-FR" sz="3200" b="1" dirty="0">
              <a:solidFill>
                <a:srgbClr val="FE7735"/>
              </a:solidFill>
            </a:endParaRP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Twitter</a:t>
            </a:r>
          </a:p>
          <a:p>
            <a:r>
              <a:rPr lang="fr-FR" sz="3200" b="1" dirty="0">
                <a:solidFill>
                  <a:srgbClr val="FE7735"/>
                </a:solidFill>
              </a:rPr>
              <a:t>Les </a:t>
            </a:r>
            <a:r>
              <a:rPr lang="fr-FR" sz="3200" b="1" dirty="0">
                <a:solidFill>
                  <a:srgbClr val="00FA00"/>
                </a:solidFill>
              </a:rPr>
              <a:t>outils interactifs </a:t>
            </a:r>
            <a:r>
              <a:rPr lang="fr-FR" sz="3200" b="1" dirty="0">
                <a:solidFill>
                  <a:srgbClr val="FE7735"/>
                </a:solidFill>
              </a:rPr>
              <a:t>synchrones</a:t>
            </a:r>
          </a:p>
          <a:p>
            <a:pPr lvl="1"/>
            <a:r>
              <a:rPr lang="fr-FR" sz="3200" b="1" dirty="0" err="1">
                <a:solidFill>
                  <a:srgbClr val="FE7735"/>
                </a:solidFill>
              </a:rPr>
              <a:t>Plickers</a:t>
            </a:r>
            <a:endParaRPr lang="fr-FR" sz="3200" b="1" dirty="0">
              <a:solidFill>
                <a:srgbClr val="FE7735"/>
              </a:solidFill>
            </a:endParaRPr>
          </a:p>
          <a:p>
            <a:pPr lvl="1"/>
            <a:r>
              <a:rPr lang="fr-FR" sz="3200" b="1" dirty="0">
                <a:solidFill>
                  <a:srgbClr val="FE7735"/>
                </a:solidFill>
              </a:rPr>
              <a:t>BVE</a:t>
            </a:r>
          </a:p>
          <a:p>
            <a:pPr lvl="1"/>
            <a:r>
              <a:rPr lang="fr-FR" sz="3200" b="1" dirty="0" err="1">
                <a:solidFill>
                  <a:srgbClr val="FE7735"/>
                </a:solidFill>
              </a:rPr>
              <a:t>Socrative</a:t>
            </a:r>
            <a:endParaRPr lang="fr-FR" sz="3200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949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29493" y="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Enseignant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44380" y="0"/>
            <a:ext cx="144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Etudiant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2157664"/>
            <a:ext cx="229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Enseignement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4315328"/>
            <a:ext cx="1746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Evaluation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42737" y="6432884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Detroz </a:t>
            </a:r>
            <a:r>
              <a:rPr lang="fr-FR"/>
              <a:t>et Younes, 2015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33" y="-144378"/>
            <a:ext cx="7892519" cy="72756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6070" y="5842199"/>
            <a:ext cx="330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Des usages multiples </a:t>
            </a:r>
          </a:p>
        </p:txBody>
      </p:sp>
    </p:spTree>
    <p:extLst>
      <p:ext uri="{BB962C8B-B14F-4D97-AF65-F5344CB8AC3E}">
        <p14:creationId xmlns:p14="http://schemas.microsoft.com/office/powerpoint/2010/main" val="1032465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FE7735"/>
                </a:solidFill>
                <a:latin typeface="+mn-lt"/>
              </a:rPr>
              <a:t>Les </a:t>
            </a:r>
            <a:r>
              <a:rPr lang="fr-FR" sz="5400" b="1" dirty="0">
                <a:solidFill>
                  <a:srgbClr val="00FA00"/>
                </a:solidFill>
                <a:latin typeface="+mn-lt"/>
              </a:rPr>
              <a:t>collègues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1140440" cy="5032375"/>
          </a:xfrm>
        </p:spPr>
        <p:txBody>
          <a:bodyPr>
            <a:normAutofit lnSpcReduction="10000"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L’</a:t>
            </a:r>
            <a:r>
              <a:rPr lang="nl-BE" sz="3600" b="1" dirty="0">
                <a:solidFill>
                  <a:srgbClr val="00FA00"/>
                </a:solidFill>
              </a:rPr>
              <a:t>ami bienveilllant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Le </a:t>
            </a:r>
            <a:r>
              <a:rPr lang="nl-BE" sz="3600" b="1" dirty="0">
                <a:solidFill>
                  <a:srgbClr val="00FA00"/>
                </a:solidFill>
              </a:rPr>
              <a:t>groupe de réflexion</a:t>
            </a:r>
            <a:r>
              <a:rPr lang="nl-BE" sz="3600" b="1" dirty="0">
                <a:solidFill>
                  <a:srgbClr val="FE7735"/>
                </a:solidFill>
              </a:rPr>
              <a:t> : instruire la question, nos assomptions</a:t>
            </a:r>
          </a:p>
          <a:p>
            <a:r>
              <a:rPr lang="nl-BE" sz="3600" b="1" dirty="0">
                <a:solidFill>
                  <a:srgbClr val="00FA00"/>
                </a:solidFill>
              </a:rPr>
              <a:t>Phrase à complèter</a:t>
            </a:r>
            <a:r>
              <a:rPr lang="nl-BE" sz="3600" b="1" dirty="0">
                <a:solidFill>
                  <a:srgbClr val="FE7735"/>
                </a:solidFill>
              </a:rPr>
              <a:t> : J’ai fait du bon boulot d’enseignant lorsque</a:t>
            </a:r>
            <a:r>
              <a:rPr lang="mr-IN" sz="3600" b="1" dirty="0">
                <a:solidFill>
                  <a:srgbClr val="FE7735"/>
                </a:solidFill>
              </a:rPr>
              <a:t>…</a:t>
            </a:r>
            <a:endParaRPr lang="nl-BE" sz="3600" b="1" dirty="0">
              <a:solidFill>
                <a:srgbClr val="FE7735"/>
              </a:solidFill>
            </a:endParaRPr>
          </a:p>
          <a:p>
            <a:r>
              <a:rPr lang="nl-BE" sz="3600" b="1" dirty="0">
                <a:solidFill>
                  <a:srgbClr val="00FA00"/>
                </a:solidFill>
              </a:rPr>
              <a:t>L’incident critique </a:t>
            </a:r>
            <a:r>
              <a:rPr lang="nl-BE" sz="3600" b="1" dirty="0">
                <a:solidFill>
                  <a:srgbClr val="FE7735"/>
                </a:solidFill>
              </a:rPr>
              <a:t>: se remémorer un incident critique</a:t>
            </a:r>
          </a:p>
          <a:p>
            <a:r>
              <a:rPr lang="nl-BE" sz="3600" b="1" dirty="0">
                <a:solidFill>
                  <a:srgbClr val="00FA00"/>
                </a:solidFill>
              </a:rPr>
              <a:t>Chalk Talk </a:t>
            </a:r>
            <a:r>
              <a:rPr lang="nl-BE" sz="3600" b="1" dirty="0">
                <a:solidFill>
                  <a:srgbClr val="FE7735"/>
                </a:solidFill>
              </a:rPr>
              <a:t>: une phrase centrale : quel problème prend toute mon energie en tant qu’enseignant ?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La méthode de </a:t>
            </a:r>
            <a:r>
              <a:rPr lang="nl-BE" sz="3600" b="1" dirty="0">
                <a:solidFill>
                  <a:srgbClr val="00FA00"/>
                </a:solidFill>
              </a:rPr>
              <a:t>réponse circulaire</a:t>
            </a:r>
            <a:endParaRPr lang="fr-FR" sz="36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0190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00FA00"/>
                </a:solidFill>
                <a:latin typeface="+mn-lt"/>
              </a:rPr>
              <a:t>Soi-même</a:t>
            </a:r>
            <a:r>
              <a:rPr lang="fr-FR" sz="5400" b="1" dirty="0">
                <a:solidFill>
                  <a:srgbClr val="FE7735"/>
                </a:solidFill>
                <a:latin typeface="+mn-lt"/>
              </a:rPr>
              <a:t> en tant qu’apprenant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8270" cy="5032375"/>
          </a:xfrm>
        </p:spPr>
        <p:txBody>
          <a:bodyPr>
            <a:normAutofit lnSpcReduction="10000"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Reprendre des études classiques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Les formations en pédagogie universitaire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Les conférences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Les apprentissages nouveaux dans sa vie sociale (nager, par exemple)</a:t>
            </a:r>
          </a:p>
          <a:p>
            <a:endParaRPr lang="nl-BE" sz="3600" b="1" dirty="0">
              <a:solidFill>
                <a:srgbClr val="FE7735"/>
              </a:solidFill>
            </a:endParaRPr>
          </a:p>
          <a:p>
            <a:pPr marL="0" indent="0">
              <a:buNone/>
            </a:pPr>
            <a:r>
              <a:rPr lang="nl-BE" sz="3600" b="1" dirty="0">
                <a:solidFill>
                  <a:srgbClr val="FE7735"/>
                </a:solidFill>
              </a:rPr>
              <a:t>Noter lorsque quelque chose </a:t>
            </a:r>
            <a:r>
              <a:rPr lang="nl-BE" sz="3600" b="1" dirty="0">
                <a:solidFill>
                  <a:srgbClr val="00FA00"/>
                </a:solidFill>
              </a:rPr>
              <a:t>change votre état cognitif </a:t>
            </a:r>
            <a:r>
              <a:rPr lang="nl-BE" sz="3600" b="1" dirty="0">
                <a:solidFill>
                  <a:srgbClr val="FE7735"/>
                </a:solidFill>
              </a:rPr>
              <a:t>ou </a:t>
            </a:r>
            <a:r>
              <a:rPr lang="nl-BE" sz="3600" b="1" dirty="0">
                <a:solidFill>
                  <a:srgbClr val="00FA00"/>
                </a:solidFill>
              </a:rPr>
              <a:t>émotionnel</a:t>
            </a:r>
            <a:r>
              <a:rPr lang="nl-BE" sz="3600" b="1" dirty="0">
                <a:solidFill>
                  <a:srgbClr val="FE7735"/>
                </a:solidFill>
              </a:rPr>
              <a:t> (compréhension, excitation, colère, irritation, ennui) lors d’un cours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317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>
                <a:solidFill>
                  <a:srgbClr val="FE7735"/>
                </a:solidFill>
                <a:latin typeface="+mn-lt"/>
              </a:rPr>
              <a:t>La </a:t>
            </a:r>
            <a:r>
              <a:rPr lang="fr-FR" sz="5400" b="1" dirty="0">
                <a:solidFill>
                  <a:srgbClr val="00FA00"/>
                </a:solidFill>
                <a:latin typeface="+mn-lt"/>
              </a:rPr>
              <a:t>littérature</a:t>
            </a:r>
            <a:r>
              <a:rPr lang="fr-FR" sz="5400" b="1" dirty="0">
                <a:solidFill>
                  <a:srgbClr val="FE7735"/>
                </a:solidFill>
                <a:latin typeface="+mn-lt"/>
              </a:rPr>
              <a:t>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14537"/>
          </a:xfrm>
        </p:spPr>
        <p:txBody>
          <a:bodyPr>
            <a:normAutofit fontScale="92500" lnSpcReduction="20000"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Bien choisir la littérature concernée : Le </a:t>
            </a:r>
            <a:r>
              <a:rPr lang="nl-BE" sz="3600" b="1" dirty="0">
                <a:solidFill>
                  <a:srgbClr val="00FA00"/>
                </a:solidFill>
              </a:rPr>
              <a:t>sotl </a:t>
            </a:r>
            <a:r>
              <a:rPr lang="nl-BE" sz="3600" b="1" dirty="0">
                <a:solidFill>
                  <a:srgbClr val="FE7735"/>
                </a:solidFill>
              </a:rPr>
              <a:t>ou le “</a:t>
            </a:r>
            <a:r>
              <a:rPr lang="nl-BE" sz="3600" b="1" dirty="0">
                <a:solidFill>
                  <a:srgbClr val="00FA00"/>
                </a:solidFill>
              </a:rPr>
              <a:t>narrative théorizing</a:t>
            </a:r>
            <a:r>
              <a:rPr lang="nl-BE" sz="3600" b="1" dirty="0">
                <a:solidFill>
                  <a:srgbClr val="FE7735"/>
                </a:solidFill>
              </a:rPr>
              <a:t>” ou “</a:t>
            </a:r>
            <a:r>
              <a:rPr lang="nl-BE" sz="3600" b="1" dirty="0">
                <a:solidFill>
                  <a:srgbClr val="00FA00"/>
                </a:solidFill>
              </a:rPr>
              <a:t>Scholarly Personal Narrative</a:t>
            </a:r>
            <a:r>
              <a:rPr lang="nl-BE" sz="3600" b="1" dirty="0">
                <a:solidFill>
                  <a:srgbClr val="FE7735"/>
                </a:solidFill>
              </a:rPr>
              <a:t>” parle plus aux enseignants car elle est plus contextualisée</a:t>
            </a:r>
          </a:p>
          <a:p>
            <a:r>
              <a:rPr lang="nl-BE" sz="3600" b="1" dirty="0">
                <a:solidFill>
                  <a:srgbClr val="FE7735"/>
                </a:solidFill>
              </a:rPr>
              <a:t>Pourquoi lire : </a:t>
            </a:r>
          </a:p>
          <a:p>
            <a:pPr lvl="1"/>
            <a:r>
              <a:rPr lang="nl-BE" sz="3600" b="1" dirty="0">
                <a:solidFill>
                  <a:srgbClr val="FE7735"/>
                </a:solidFill>
              </a:rPr>
              <a:t>Cela jette une bombe sur nos </a:t>
            </a:r>
            <a:r>
              <a:rPr lang="nl-BE" sz="3600" b="1" dirty="0" err="1">
                <a:solidFill>
                  <a:srgbClr val="00FA00"/>
                </a:solidFill>
              </a:rPr>
              <a:t>pratiques</a:t>
            </a:r>
            <a:r>
              <a:rPr lang="nl-BE" sz="3600" b="1" dirty="0">
                <a:solidFill>
                  <a:srgbClr val="00FA00"/>
                </a:solidFill>
              </a:rPr>
              <a:t> dissonantes</a:t>
            </a:r>
          </a:p>
          <a:p>
            <a:pPr lvl="1"/>
            <a:r>
              <a:rPr lang="nl-BE" sz="3600" b="1" dirty="0">
                <a:solidFill>
                  <a:srgbClr val="FE7735"/>
                </a:solidFill>
              </a:rPr>
              <a:t>Cela ouvre à de </a:t>
            </a:r>
            <a:r>
              <a:rPr lang="nl-BE" sz="3600" b="1" dirty="0">
                <a:solidFill>
                  <a:srgbClr val="00FA00"/>
                </a:solidFill>
              </a:rPr>
              <a:t>nouvelles perspectives</a:t>
            </a:r>
          </a:p>
          <a:p>
            <a:pPr lvl="1"/>
            <a:r>
              <a:rPr lang="nl-BE" sz="3600" b="1" dirty="0">
                <a:solidFill>
                  <a:srgbClr val="FE7735"/>
                </a:solidFill>
              </a:rPr>
              <a:t>Cela permet de nous </a:t>
            </a:r>
            <a:r>
              <a:rPr lang="nl-BE" sz="3600" b="1" dirty="0">
                <a:solidFill>
                  <a:srgbClr val="00FA00"/>
                </a:solidFill>
              </a:rPr>
              <a:t>reconnaitre</a:t>
            </a:r>
            <a:r>
              <a:rPr lang="nl-BE" sz="3600" b="1" dirty="0">
                <a:solidFill>
                  <a:srgbClr val="FE7735"/>
                </a:solidFill>
              </a:rPr>
              <a:t> ou de reconnaitre des pratiques</a:t>
            </a:r>
          </a:p>
          <a:p>
            <a:pPr lvl="1"/>
            <a:r>
              <a:rPr lang="nl-BE" sz="3600" b="1" dirty="0">
                <a:solidFill>
                  <a:srgbClr val="FE7735"/>
                </a:solidFill>
              </a:rPr>
              <a:t>Cela offre de nouveaux </a:t>
            </a:r>
            <a:r>
              <a:rPr lang="nl-BE" sz="3600" b="1" dirty="0">
                <a:solidFill>
                  <a:srgbClr val="00FA00"/>
                </a:solidFill>
              </a:rPr>
              <a:t>points de vue </a:t>
            </a:r>
            <a:r>
              <a:rPr lang="nl-BE" sz="3600" b="1" dirty="0" err="1">
                <a:solidFill>
                  <a:srgbClr val="FE7735"/>
                </a:solidFill>
              </a:rPr>
              <a:t>auxquels</a:t>
            </a:r>
            <a:r>
              <a:rPr lang="nl-BE" sz="3600" b="1" dirty="0">
                <a:solidFill>
                  <a:srgbClr val="FE7735"/>
                </a:solidFill>
              </a:rPr>
              <a:t> se confronter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58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B7AD2-2AFC-DD44-B797-FFEBD5853D95}"/>
              </a:ext>
            </a:extLst>
          </p:cNvPr>
          <p:cNvSpPr/>
          <p:nvPr/>
        </p:nvSpPr>
        <p:spPr>
          <a:xfrm>
            <a:off x="830617" y="3422554"/>
            <a:ext cx="104992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Avez-vous déjà observé le </a:t>
            </a:r>
            <a:r>
              <a:rPr lang="nl-BE" sz="4000" b="1" dirty="0">
                <a:solidFill>
                  <a:srgbClr val="00FA00"/>
                </a:solidFill>
              </a:rPr>
              <a:t>non verbal </a:t>
            </a:r>
            <a:r>
              <a:rPr lang="nl-BE" sz="4000" b="1" dirty="0">
                <a:solidFill>
                  <a:srgbClr val="FE7735"/>
                </a:solidFill>
              </a:rPr>
              <a:t>des étudiants afin d’ajuster la </a:t>
            </a:r>
            <a:r>
              <a:rPr lang="nl-BE" sz="4000" b="1" dirty="0">
                <a:solidFill>
                  <a:srgbClr val="00FA00"/>
                </a:solidFill>
              </a:rPr>
              <a:t>rapidité</a:t>
            </a:r>
            <a:r>
              <a:rPr lang="nl-BE" sz="4000" b="1" dirty="0">
                <a:solidFill>
                  <a:srgbClr val="FE7735"/>
                </a:solidFill>
              </a:rPr>
              <a:t> ou </a:t>
            </a:r>
            <a:r>
              <a:rPr lang="nl-BE" sz="4000" b="1" dirty="0">
                <a:solidFill>
                  <a:srgbClr val="00FA00"/>
                </a:solidFill>
              </a:rPr>
              <a:t>la difficulté </a:t>
            </a:r>
            <a:r>
              <a:rPr lang="nl-BE" sz="4000" b="1" dirty="0">
                <a:solidFill>
                  <a:srgbClr val="FE7735"/>
                </a:solidFill>
              </a:rPr>
              <a:t>d’un exposé ?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Oui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Non</a:t>
            </a:r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B7B8DF-E01D-E742-910D-3F3638E5A6E4}"/>
              </a:ext>
            </a:extLst>
          </p:cNvPr>
          <p:cNvSpPr/>
          <p:nvPr/>
        </p:nvSpPr>
        <p:spPr>
          <a:xfrm>
            <a:off x="274321" y="519046"/>
            <a:ext cx="11665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400" b="1" dirty="0">
                <a:solidFill>
                  <a:srgbClr val="00FA00"/>
                </a:solidFill>
              </a:rPr>
              <a:t>Évaluation</a:t>
            </a:r>
            <a:r>
              <a:rPr lang="nl-BE" sz="4400" b="1" dirty="0">
                <a:solidFill>
                  <a:srgbClr val="FE7735"/>
                </a:solidFill>
              </a:rPr>
              <a:t> : action de </a:t>
            </a:r>
            <a:r>
              <a:rPr lang="nl-BE" sz="4400" b="1" dirty="0">
                <a:solidFill>
                  <a:srgbClr val="00FA00"/>
                </a:solidFill>
              </a:rPr>
              <a:t>récolter de l’information</a:t>
            </a:r>
            <a:r>
              <a:rPr lang="nl-BE" sz="4400" b="1" dirty="0">
                <a:solidFill>
                  <a:srgbClr val="FE7735"/>
                </a:solidFill>
              </a:rPr>
              <a:t> sur laquelle on porte un </a:t>
            </a:r>
            <a:r>
              <a:rPr lang="nl-BE" sz="4400" b="1" dirty="0">
                <a:solidFill>
                  <a:srgbClr val="00FA00"/>
                </a:solidFill>
              </a:rPr>
              <a:t>jugement</a:t>
            </a:r>
            <a:r>
              <a:rPr lang="nl-BE" sz="4400" b="1" dirty="0">
                <a:solidFill>
                  <a:srgbClr val="FE7735"/>
                </a:solidFill>
              </a:rPr>
              <a:t> qui mène à des </a:t>
            </a:r>
            <a:r>
              <a:rPr lang="nl-BE" sz="4400" b="1" dirty="0">
                <a:solidFill>
                  <a:srgbClr val="00FA00"/>
                </a:solidFill>
              </a:rPr>
              <a:t>décisions</a:t>
            </a:r>
            <a:r>
              <a:rPr lang="nl-BE" sz="4400" b="1" dirty="0">
                <a:solidFill>
                  <a:srgbClr val="FE7735"/>
                </a:solidFill>
              </a:rPr>
              <a:t> </a:t>
            </a:r>
            <a:endParaRPr lang="fr-FR" sz="44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1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659091" y="5319679"/>
            <a:ext cx="11030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73100EA-0920-014E-ABAC-AEC2640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8" y="775941"/>
            <a:ext cx="11159149" cy="319971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rgbClr val="FE7735"/>
                </a:solidFill>
                <a:latin typeface="+mn-lt"/>
              </a:rPr>
              <a:t>L’</a:t>
            </a:r>
            <a:r>
              <a:rPr lang="fr-FR" sz="4800" b="1" dirty="0">
                <a:solidFill>
                  <a:srgbClr val="00FA00"/>
                </a:solidFill>
                <a:latin typeface="+mn-lt"/>
              </a:rPr>
              <a:t>é</a:t>
            </a:r>
            <a:r>
              <a:rPr lang="fr-FR" sz="4800" b="1" dirty="0">
                <a:solidFill>
                  <a:srgbClr val="FE7735"/>
                </a:solidFill>
                <a:latin typeface="+mn-lt"/>
              </a:rPr>
              <a:t>valuation des </a:t>
            </a:r>
            <a:r>
              <a:rPr lang="fr-FR" sz="4800" b="1" dirty="0">
                <a:solidFill>
                  <a:srgbClr val="00FA00"/>
                </a:solidFill>
                <a:latin typeface="+mn-lt"/>
              </a:rPr>
              <a:t>e</a:t>
            </a:r>
            <a:r>
              <a:rPr lang="fr-FR" sz="4800" b="1" dirty="0">
                <a:solidFill>
                  <a:srgbClr val="FE7735"/>
                </a:solidFill>
                <a:latin typeface="+mn-lt"/>
              </a:rPr>
              <a:t>nseignements, un facteur d’</a:t>
            </a:r>
            <a:r>
              <a:rPr lang="fr-FR" sz="4800" b="1" dirty="0">
                <a:solidFill>
                  <a:srgbClr val="00FA00"/>
                </a:solidFill>
                <a:latin typeface="+mn-lt"/>
              </a:rPr>
              <a:t>émancipation</a:t>
            </a:r>
            <a:r>
              <a:rPr lang="fr-FR" sz="4800" b="1" dirty="0">
                <a:solidFill>
                  <a:srgbClr val="FE7735"/>
                </a:solidFill>
                <a:latin typeface="+mn-lt"/>
              </a:rPr>
              <a:t> et/ou de </a:t>
            </a:r>
            <a:r>
              <a:rPr lang="fr-FR" sz="4800" b="1" dirty="0">
                <a:solidFill>
                  <a:srgbClr val="00FA00"/>
                </a:solidFill>
                <a:latin typeface="+mn-lt"/>
              </a:rPr>
              <a:t>contrôle</a:t>
            </a:r>
            <a:r>
              <a:rPr lang="fr-FR" sz="4800" b="1" dirty="0">
                <a:solidFill>
                  <a:srgbClr val="FE7735"/>
                </a:solidFill>
                <a:latin typeface="+mn-lt"/>
              </a:rPr>
              <a:t> =&gt; à vous collectivement et individuellement de </a:t>
            </a:r>
            <a:r>
              <a:rPr lang="fr-FR" sz="4800" b="1" dirty="0">
                <a:solidFill>
                  <a:srgbClr val="00FA00"/>
                </a:solidFill>
                <a:latin typeface="+mn-lt"/>
              </a:rPr>
              <a:t>choisir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8080021-72C7-AE40-B06C-D4FBA21707F0}"/>
              </a:ext>
            </a:extLst>
          </p:cNvPr>
          <p:cNvSpPr txBox="1">
            <a:spLocks/>
          </p:cNvSpPr>
          <p:nvPr/>
        </p:nvSpPr>
        <p:spPr>
          <a:xfrm>
            <a:off x="377688" y="4598504"/>
            <a:ext cx="11159149" cy="22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rgbClr val="00FA00"/>
                </a:solidFill>
                <a:latin typeface="+mn-lt"/>
              </a:rPr>
              <a:t>Merci</a:t>
            </a:r>
            <a:r>
              <a:rPr lang="fr-FR" sz="4800" b="1" dirty="0">
                <a:solidFill>
                  <a:srgbClr val="FE7735"/>
                </a:solidFill>
                <a:latin typeface="+mn-lt"/>
              </a:rPr>
              <a:t> pour votre attention !</a:t>
            </a:r>
            <a:endParaRPr lang="fr-FR" sz="4800" b="1" dirty="0">
              <a:solidFill>
                <a:srgbClr val="00FA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006215-235F-704E-BE78-D72EA6C13B7A}"/>
              </a:ext>
            </a:extLst>
          </p:cNvPr>
          <p:cNvSpPr/>
          <p:nvPr/>
        </p:nvSpPr>
        <p:spPr>
          <a:xfrm>
            <a:off x="662975" y="3174359"/>
            <a:ext cx="108345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Avez-vous déjà analysé les </a:t>
            </a:r>
            <a:r>
              <a:rPr lang="nl-BE" sz="4000" b="1" dirty="0">
                <a:solidFill>
                  <a:srgbClr val="00FA00"/>
                </a:solidFill>
              </a:rPr>
              <a:t>résultats de vos étudiants</a:t>
            </a:r>
            <a:r>
              <a:rPr lang="nl-BE" sz="4000" b="1" dirty="0">
                <a:solidFill>
                  <a:srgbClr val="FE7735"/>
                </a:solidFill>
              </a:rPr>
              <a:t> en essayant d’identifier les </a:t>
            </a:r>
            <a:r>
              <a:rPr lang="nl-BE" sz="4000" b="1" dirty="0">
                <a:solidFill>
                  <a:srgbClr val="00FA00"/>
                </a:solidFill>
              </a:rPr>
              <a:t>parties</a:t>
            </a:r>
            <a:r>
              <a:rPr lang="nl-BE" sz="4000" b="1" dirty="0">
                <a:solidFill>
                  <a:srgbClr val="FE7735"/>
                </a:solidFill>
              </a:rPr>
              <a:t> du cours qui ont été </a:t>
            </a:r>
            <a:r>
              <a:rPr lang="nl-BE" sz="4000" b="1" dirty="0">
                <a:solidFill>
                  <a:srgbClr val="00FA00"/>
                </a:solidFill>
              </a:rPr>
              <a:t>moins</a:t>
            </a:r>
            <a:r>
              <a:rPr lang="nl-BE" sz="4000" b="1" dirty="0">
                <a:solidFill>
                  <a:srgbClr val="FE7735"/>
                </a:solidFill>
              </a:rPr>
              <a:t> bien </a:t>
            </a:r>
            <a:r>
              <a:rPr lang="nl-BE" sz="4000" b="1" dirty="0">
                <a:solidFill>
                  <a:srgbClr val="00FA00"/>
                </a:solidFill>
              </a:rPr>
              <a:t>comprises</a:t>
            </a:r>
            <a:r>
              <a:rPr lang="nl-BE" sz="4000" b="1" dirty="0">
                <a:solidFill>
                  <a:srgbClr val="FE7735"/>
                </a:solidFill>
              </a:rPr>
              <a:t> ?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Oui</a:t>
            </a:r>
          </a:p>
          <a:p>
            <a:pPr marL="1423988" indent="-530225">
              <a:buFont typeface="+mj-lt"/>
              <a:buAutoNum type="arabicPeriod"/>
            </a:pPr>
            <a:r>
              <a:rPr lang="nl-BE" sz="4000" b="1" dirty="0">
                <a:solidFill>
                  <a:srgbClr val="FE7735"/>
                </a:solidFill>
              </a:rPr>
              <a:t>Non</a:t>
            </a:r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DA933-76E1-0B48-B66B-94356D57DD3B}"/>
              </a:ext>
            </a:extLst>
          </p:cNvPr>
          <p:cNvSpPr/>
          <p:nvPr/>
        </p:nvSpPr>
        <p:spPr>
          <a:xfrm>
            <a:off x="274321" y="519046"/>
            <a:ext cx="11665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400" b="1" dirty="0">
                <a:solidFill>
                  <a:srgbClr val="00FA00"/>
                </a:solidFill>
              </a:rPr>
              <a:t>Évaluation</a:t>
            </a:r>
            <a:r>
              <a:rPr lang="nl-BE" sz="4400" b="1" dirty="0">
                <a:solidFill>
                  <a:srgbClr val="FE7735"/>
                </a:solidFill>
              </a:rPr>
              <a:t> : action de </a:t>
            </a:r>
            <a:r>
              <a:rPr lang="nl-BE" sz="4400" b="1" dirty="0">
                <a:solidFill>
                  <a:srgbClr val="00FA00"/>
                </a:solidFill>
              </a:rPr>
              <a:t>récolter de l’information</a:t>
            </a:r>
            <a:r>
              <a:rPr lang="nl-BE" sz="4400" b="1" dirty="0">
                <a:solidFill>
                  <a:srgbClr val="FE7735"/>
                </a:solidFill>
              </a:rPr>
              <a:t> sur laquelle on porte un </a:t>
            </a:r>
            <a:r>
              <a:rPr lang="nl-BE" sz="4400" b="1" dirty="0">
                <a:solidFill>
                  <a:srgbClr val="00FA00"/>
                </a:solidFill>
              </a:rPr>
              <a:t>jugement</a:t>
            </a:r>
            <a:r>
              <a:rPr lang="nl-BE" sz="4400" b="1" dirty="0">
                <a:solidFill>
                  <a:srgbClr val="FE7735"/>
                </a:solidFill>
              </a:rPr>
              <a:t> qui mène à des </a:t>
            </a:r>
            <a:r>
              <a:rPr lang="nl-BE" sz="4400" b="1" dirty="0">
                <a:solidFill>
                  <a:srgbClr val="00FA00"/>
                </a:solidFill>
              </a:rPr>
              <a:t>décisions</a:t>
            </a:r>
            <a:r>
              <a:rPr lang="nl-BE" sz="4400" b="1" dirty="0">
                <a:solidFill>
                  <a:srgbClr val="FE7735"/>
                </a:solidFill>
              </a:rPr>
              <a:t> </a:t>
            </a:r>
            <a:endParaRPr lang="fr-FR" sz="44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1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64F5C-5630-884C-95D6-44E919151D87}"/>
              </a:ext>
            </a:extLst>
          </p:cNvPr>
          <p:cNvSpPr/>
          <p:nvPr/>
        </p:nvSpPr>
        <p:spPr>
          <a:xfrm>
            <a:off x="360947" y="519044"/>
            <a:ext cx="116826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Tous ceux qui ont dit oui au-moins une fois ont évalué la qualité de leur enseignement en utilisant une </a:t>
            </a:r>
            <a:r>
              <a:rPr lang="nl-BE" sz="3600" b="1" dirty="0">
                <a:solidFill>
                  <a:srgbClr val="00FA00"/>
                </a:solidFill>
              </a:rPr>
              <a:t>source</a:t>
            </a:r>
            <a:r>
              <a:rPr lang="nl-BE" sz="3600" b="1" dirty="0">
                <a:solidFill>
                  <a:srgbClr val="FE7735"/>
                </a:solidFill>
              </a:rPr>
              <a:t> importante </a:t>
            </a:r>
            <a:r>
              <a:rPr lang="nl-BE" sz="3600" b="1" dirty="0">
                <a:solidFill>
                  <a:srgbClr val="00FA00"/>
                </a:solidFill>
              </a:rPr>
              <a:t>d’information</a:t>
            </a:r>
            <a:r>
              <a:rPr lang="nl-BE" sz="3600" b="1" dirty="0">
                <a:solidFill>
                  <a:srgbClr val="FE7735"/>
                </a:solidFill>
              </a:rPr>
              <a:t> : </a:t>
            </a:r>
            <a:r>
              <a:rPr lang="nl-BE" sz="3600" b="1" dirty="0">
                <a:solidFill>
                  <a:srgbClr val="00FA00"/>
                </a:solidFill>
              </a:rPr>
              <a:t>les étudiants</a:t>
            </a:r>
          </a:p>
          <a:p>
            <a:endParaRPr lang="nl-BE" sz="3600" b="1" dirty="0">
              <a:solidFill>
                <a:srgbClr val="FE7735"/>
              </a:solidFill>
            </a:endParaRPr>
          </a:p>
          <a:p>
            <a:pPr algn="ctr"/>
            <a:r>
              <a:rPr lang="nl-BE" sz="3600" b="1" dirty="0">
                <a:solidFill>
                  <a:srgbClr val="00FA00"/>
                </a:solidFill>
              </a:rPr>
              <a:t>Et c’est heureux !</a:t>
            </a:r>
          </a:p>
          <a:p>
            <a:endParaRPr lang="nl-BE" sz="3600" b="1" dirty="0">
              <a:solidFill>
                <a:srgbClr val="00FA00"/>
              </a:solidFill>
            </a:endParaRPr>
          </a:p>
          <a:p>
            <a:r>
              <a:rPr lang="nl-BE" sz="3600" b="1" dirty="0">
                <a:solidFill>
                  <a:srgbClr val="FE7735"/>
                </a:solidFill>
              </a:rPr>
              <a:t>Car notre enseignement est modelé par toute une série de </a:t>
            </a:r>
            <a:r>
              <a:rPr lang="nl-BE" sz="3600" b="1" dirty="0">
                <a:solidFill>
                  <a:srgbClr val="00FA00"/>
                </a:solidFill>
              </a:rPr>
              <a:t>forces</a:t>
            </a:r>
            <a:r>
              <a:rPr lang="nl-BE" sz="3600" b="1" dirty="0">
                <a:solidFill>
                  <a:srgbClr val="FE7735"/>
                </a:solidFill>
              </a:rPr>
              <a:t> qui </a:t>
            </a:r>
            <a:r>
              <a:rPr lang="nl-BE" sz="3600" b="1" dirty="0">
                <a:solidFill>
                  <a:srgbClr val="00FA00"/>
                </a:solidFill>
              </a:rPr>
              <a:t>échappent à notre contrôle</a:t>
            </a:r>
            <a:r>
              <a:rPr lang="nl-BE" sz="3600" b="1" dirty="0">
                <a:solidFill>
                  <a:srgbClr val="FE7735"/>
                </a:solidFill>
              </a:rPr>
              <a:t> : nous devons réguler nos actions pédagogiques dans l’action</a:t>
            </a:r>
          </a:p>
          <a:p>
            <a:pPr algn="ctr"/>
            <a:endParaRPr lang="nl-BE" sz="3600" b="1" dirty="0">
              <a:solidFill>
                <a:srgbClr val="FE7735"/>
              </a:solidFill>
            </a:endParaRPr>
          </a:p>
          <a:p>
            <a:r>
              <a:rPr lang="nl-BE" sz="3600" b="1" dirty="0">
                <a:solidFill>
                  <a:srgbClr val="FE7735"/>
                </a:solidFill>
              </a:rPr>
              <a:t>Les étudiants sont une source </a:t>
            </a:r>
            <a:r>
              <a:rPr lang="nl-BE" sz="3600" b="1" dirty="0">
                <a:solidFill>
                  <a:srgbClr val="00FA00"/>
                </a:solidFill>
              </a:rPr>
              <a:t>précieuse</a:t>
            </a:r>
            <a:r>
              <a:rPr lang="nl-BE" sz="3600" b="1" dirty="0">
                <a:solidFill>
                  <a:srgbClr val="FE7735"/>
                </a:solidFill>
              </a:rPr>
              <a:t> d’information </a:t>
            </a:r>
          </a:p>
        </p:txBody>
      </p:sp>
    </p:spTree>
    <p:extLst>
      <p:ext uri="{BB962C8B-B14F-4D97-AF65-F5344CB8AC3E}">
        <p14:creationId xmlns:p14="http://schemas.microsoft.com/office/powerpoint/2010/main" val="9515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8910D6-0BB3-BC4B-A199-0140E3B0AC11}"/>
              </a:ext>
            </a:extLst>
          </p:cNvPr>
          <p:cNvSpPr/>
          <p:nvPr/>
        </p:nvSpPr>
        <p:spPr>
          <a:xfrm rot="20827775">
            <a:off x="347606" y="2101171"/>
            <a:ext cx="11706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Pourquoi une action aussi naturelle que l’</a:t>
            </a:r>
            <a:r>
              <a:rPr lang="nl-BE" sz="4000" b="1" dirty="0">
                <a:solidFill>
                  <a:srgbClr val="00FA00"/>
                </a:solidFill>
              </a:rPr>
              <a:t>évaluation </a:t>
            </a:r>
            <a:r>
              <a:rPr lang="nl-BE" sz="4000" b="1" dirty="0">
                <a:solidFill>
                  <a:srgbClr val="FE7735"/>
                </a:solidFill>
              </a:rPr>
              <a:t>ayant pour source les </a:t>
            </a:r>
            <a:r>
              <a:rPr lang="nl-BE" sz="4000" b="1" dirty="0">
                <a:solidFill>
                  <a:srgbClr val="00FA00"/>
                </a:solidFill>
              </a:rPr>
              <a:t>étudiants</a:t>
            </a:r>
            <a:r>
              <a:rPr lang="nl-BE" sz="4000" b="1" dirty="0">
                <a:solidFill>
                  <a:srgbClr val="FE7735"/>
                </a:solidFill>
              </a:rPr>
              <a:t> et qui est très utile dans l’amélioration des enseignements est-elle </a:t>
            </a:r>
            <a:r>
              <a:rPr lang="nl-BE" sz="4000" b="1" dirty="0">
                <a:solidFill>
                  <a:srgbClr val="00FA00"/>
                </a:solidFill>
              </a:rPr>
              <a:t>polémique</a:t>
            </a:r>
            <a:r>
              <a:rPr lang="nl-BE" sz="4000" b="1" dirty="0">
                <a:solidFill>
                  <a:srgbClr val="FE7735"/>
                </a:solidFill>
              </a:rPr>
              <a:t> ?</a:t>
            </a:r>
            <a:endParaRPr lang="fr-FR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0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684432-E994-F24D-97EE-506AAB3C73C3}"/>
              </a:ext>
            </a:extLst>
          </p:cNvPr>
          <p:cNvSpPr/>
          <p:nvPr/>
        </p:nvSpPr>
        <p:spPr>
          <a:xfrm>
            <a:off x="544286" y="474618"/>
            <a:ext cx="112928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00FA00"/>
                </a:solidFill>
              </a:rPr>
              <a:t>https://</a:t>
            </a:r>
            <a:r>
              <a:rPr lang="fr-FR" sz="4400" b="1" dirty="0" err="1">
                <a:solidFill>
                  <a:srgbClr val="00FA00"/>
                </a:solidFill>
              </a:rPr>
              <a:t>todaysmeet.com</a:t>
            </a:r>
            <a:r>
              <a:rPr lang="fr-FR" sz="4400" b="1" dirty="0">
                <a:solidFill>
                  <a:srgbClr val="00FA00"/>
                </a:solidFill>
              </a:rPr>
              <a:t>/EEEHELV</a:t>
            </a:r>
          </a:p>
          <a:p>
            <a:r>
              <a:rPr lang="fr-FR" sz="4400" b="1" dirty="0">
                <a:solidFill>
                  <a:srgbClr val="FE7735"/>
                </a:solidFill>
              </a:rPr>
              <a:t>Il n’est pas nécessaire de vraiment vous identifier</a:t>
            </a:r>
          </a:p>
          <a:p>
            <a:endParaRPr lang="fr-FR" sz="4400" b="1" dirty="0">
              <a:solidFill>
                <a:srgbClr val="FE7735"/>
              </a:solidFill>
            </a:endParaRPr>
          </a:p>
          <a:p>
            <a:r>
              <a:rPr lang="fr-FR" sz="4400" b="1" dirty="0">
                <a:solidFill>
                  <a:srgbClr val="FE7735"/>
                </a:solidFill>
              </a:rPr>
              <a:t>Pourquoi l’évaluation des enseignements par les étudiants est-elle un </a:t>
            </a:r>
            <a:r>
              <a:rPr lang="fr-FR" sz="4400" b="1" dirty="0">
                <a:solidFill>
                  <a:srgbClr val="00FA00"/>
                </a:solidFill>
              </a:rPr>
              <a:t>sujet</a:t>
            </a:r>
            <a:r>
              <a:rPr lang="fr-FR" sz="4400" b="1" dirty="0">
                <a:solidFill>
                  <a:srgbClr val="FE7735"/>
                </a:solidFill>
              </a:rPr>
              <a:t> potentiellement </a:t>
            </a:r>
            <a:r>
              <a:rPr lang="fr-FR" sz="4400" b="1" dirty="0">
                <a:solidFill>
                  <a:srgbClr val="00FA00"/>
                </a:solidFill>
              </a:rPr>
              <a:t>polémique</a:t>
            </a:r>
            <a:r>
              <a:rPr lang="fr-FR" sz="4400" b="1" dirty="0">
                <a:solidFill>
                  <a:srgbClr val="FE7735"/>
                </a:solidFill>
              </a:rPr>
              <a:t> ?</a:t>
            </a:r>
          </a:p>
          <a:p>
            <a:endParaRPr lang="fr-FR" sz="4400" b="1" dirty="0">
              <a:solidFill>
                <a:srgbClr val="FE7735"/>
              </a:solidFill>
            </a:endParaRPr>
          </a:p>
          <a:p>
            <a:r>
              <a:rPr lang="fr-FR" sz="4400" b="1" dirty="0">
                <a:solidFill>
                  <a:srgbClr val="FE7735"/>
                </a:solidFill>
              </a:rPr>
              <a:t>Quels sont vos questions à ce sujet ?</a:t>
            </a:r>
          </a:p>
        </p:txBody>
      </p:sp>
    </p:spTree>
    <p:extLst>
      <p:ext uri="{BB962C8B-B14F-4D97-AF65-F5344CB8AC3E}">
        <p14:creationId xmlns:p14="http://schemas.microsoft.com/office/powerpoint/2010/main" val="7060716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AFD2C0-BFE0-1145-98AC-DBDD80DAECD4}">
  <we:reference id="wa104178141" version="3.10.0.7" store="fr-FR" storeType="OMEX"/>
  <we:alternateReferences>
    <we:reference id="wa104178141" version="3.10.0.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9391</TotalTime>
  <Words>1728</Words>
  <Application>Microsoft Macintosh PowerPoint</Application>
  <PresentationFormat>Grand écran</PresentationFormat>
  <Paragraphs>246</Paragraphs>
  <Slides>50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ヒラギノ明朝 ProN W3</vt:lpstr>
      <vt:lpstr>Arial</vt:lpstr>
      <vt:lpstr>Calibri</vt:lpstr>
      <vt:lpstr>Calibri Light</vt:lpstr>
      <vt:lpstr>Hoefler Text</vt:lpstr>
      <vt:lpstr>Mangal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étudiants : asynchrone</vt:lpstr>
      <vt:lpstr>Les étudiants : asynchrone</vt:lpstr>
      <vt:lpstr>Les étudiants : synchrone</vt:lpstr>
      <vt:lpstr>Présentation PowerPoint</vt:lpstr>
      <vt:lpstr>Les collègues :</vt:lpstr>
      <vt:lpstr>Soi-même en tant qu’apprenant</vt:lpstr>
      <vt:lpstr>La littérature :</vt:lpstr>
      <vt:lpstr>L’évaluation des enseignements, un facteur d’émancipation et/ou de contrôle =&gt; à vous collectivement et individuellement de choisir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Detroz</dc:creator>
  <cp:lastModifiedBy>Pascal Detroz</cp:lastModifiedBy>
  <cp:revision>160</cp:revision>
  <cp:lastPrinted>2018-04-18T13:16:16Z</cp:lastPrinted>
  <dcterms:created xsi:type="dcterms:W3CDTF">2018-03-09T10:38:52Z</dcterms:created>
  <dcterms:modified xsi:type="dcterms:W3CDTF">2018-04-18T13:16:37Z</dcterms:modified>
</cp:coreProperties>
</file>