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71" r:id="rId5"/>
    <p:sldId id="272" r:id="rId6"/>
    <p:sldId id="273" r:id="rId7"/>
    <p:sldId id="274" r:id="rId8"/>
    <p:sldId id="275" r:id="rId9"/>
    <p:sldId id="276" r:id="rId10"/>
    <p:sldId id="261" r:id="rId11"/>
    <p:sldId id="262" r:id="rId12"/>
    <p:sldId id="264" r:id="rId13"/>
    <p:sldId id="263" r:id="rId14"/>
    <p:sldId id="265" r:id="rId15"/>
    <p:sldId id="277" r:id="rId16"/>
    <p:sldId id="268" r:id="rId17"/>
    <p:sldId id="266" r:id="rId18"/>
    <p:sldId id="267" r:id="rId19"/>
    <p:sldId id="278" r:id="rId20"/>
    <p:sldId id="270" r:id="rId21"/>
    <p:sldId id="26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4660" autoAdjust="0"/>
  </p:normalViewPr>
  <p:slideViewPr>
    <p:cSldViewPr snapToGrid="0">
      <p:cViewPr varScale="1">
        <p:scale>
          <a:sx n="69" d="100"/>
          <a:sy n="69" d="100"/>
        </p:scale>
        <p:origin x="81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3/26/2018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8052" y="107117"/>
            <a:ext cx="4683548" cy="6650862"/>
          </a:xfrm>
          <a:prstGeom prst="rect">
            <a:avLst/>
          </a:prstGeom>
        </p:spPr>
      </p:pic>
    </p:spTree>
    <p:extLst>
      <p:ext uri="{BB962C8B-B14F-4D97-AF65-F5344CB8AC3E}">
        <p14:creationId xmlns:p14="http://schemas.microsoft.com/office/powerpoint/2010/main" val="1519835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3182" y="249174"/>
            <a:ext cx="3945636" cy="6359652"/>
          </a:xfrm>
          <a:prstGeom prst="rect">
            <a:avLst/>
          </a:prstGeom>
        </p:spPr>
      </p:pic>
    </p:spTree>
    <p:extLst>
      <p:ext uri="{BB962C8B-B14F-4D97-AF65-F5344CB8AC3E}">
        <p14:creationId xmlns:p14="http://schemas.microsoft.com/office/powerpoint/2010/main" val="2770962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BE" dirty="0" smtClean="0"/>
              <a:t>La tension interne à la nostalgie</a:t>
            </a:r>
            <a:endParaRPr lang="fr-BE" dirty="0"/>
          </a:p>
        </p:txBody>
      </p:sp>
      <p:sp>
        <p:nvSpPr>
          <p:cNvPr id="8" name="Espace réservé du texte 7"/>
          <p:cNvSpPr>
            <a:spLocks noGrp="1"/>
          </p:cNvSpPr>
          <p:nvPr>
            <p:ph type="body" idx="1"/>
          </p:nvPr>
        </p:nvSpPr>
        <p:spPr/>
        <p:txBody>
          <a:bodyPr/>
          <a:lstStyle/>
          <a:p>
            <a:r>
              <a:rPr lang="fr-BE" sz="2700" b="1" i="1" dirty="0" err="1"/>
              <a:t>Heimweh</a:t>
            </a:r>
            <a:r>
              <a:rPr lang="fr-BE" sz="2700" dirty="0"/>
              <a:t> (le mal du pays) </a:t>
            </a:r>
          </a:p>
        </p:txBody>
      </p:sp>
      <p:sp>
        <p:nvSpPr>
          <p:cNvPr id="9" name="Espace réservé du contenu 8"/>
          <p:cNvSpPr>
            <a:spLocks noGrp="1"/>
          </p:cNvSpPr>
          <p:nvPr>
            <p:ph sz="half" idx="2"/>
          </p:nvPr>
        </p:nvSpPr>
        <p:spPr/>
        <p:txBody>
          <a:bodyPr>
            <a:normAutofit/>
          </a:bodyPr>
          <a:lstStyle/>
          <a:p>
            <a:endParaRPr lang="fr-BE" dirty="0" smtClean="0"/>
          </a:p>
          <a:p>
            <a:r>
              <a:rPr lang="fr-BE" sz="2700" dirty="0" smtClean="0"/>
              <a:t>une conception </a:t>
            </a:r>
            <a:r>
              <a:rPr lang="fr-BE" sz="2700" dirty="0"/>
              <a:t>circulaire de la philosophie, le désir du </a:t>
            </a:r>
            <a:r>
              <a:rPr lang="fr-BE" sz="2700" dirty="0" smtClean="0"/>
              <a:t>retour </a:t>
            </a:r>
            <a:endParaRPr lang="fr-BE" sz="2700" dirty="0"/>
          </a:p>
        </p:txBody>
      </p:sp>
      <p:sp>
        <p:nvSpPr>
          <p:cNvPr id="10" name="Espace réservé du texte 9"/>
          <p:cNvSpPr>
            <a:spLocks noGrp="1"/>
          </p:cNvSpPr>
          <p:nvPr>
            <p:ph type="body" sz="quarter" idx="3"/>
          </p:nvPr>
        </p:nvSpPr>
        <p:spPr>
          <a:xfrm>
            <a:off x="7506629" y="1969475"/>
            <a:ext cx="4463698" cy="576262"/>
          </a:xfrm>
        </p:spPr>
        <p:txBody>
          <a:bodyPr/>
          <a:lstStyle/>
          <a:p>
            <a:r>
              <a:rPr lang="fr-BE" sz="2700" b="1" i="1" dirty="0" err="1"/>
              <a:t>Sehnsucht</a:t>
            </a:r>
            <a:r>
              <a:rPr lang="fr-BE" sz="2700" dirty="0"/>
              <a:t> </a:t>
            </a:r>
            <a:r>
              <a:rPr lang="fr-BE" sz="2700" dirty="0" smtClean="0"/>
              <a:t>(le </a:t>
            </a:r>
            <a:r>
              <a:rPr lang="fr-BE" sz="2700" dirty="0"/>
              <a:t>mal du lointain) </a:t>
            </a:r>
          </a:p>
        </p:txBody>
      </p:sp>
      <p:sp>
        <p:nvSpPr>
          <p:cNvPr id="11" name="Espace réservé du contenu 10"/>
          <p:cNvSpPr>
            <a:spLocks noGrp="1"/>
          </p:cNvSpPr>
          <p:nvPr>
            <p:ph sz="quarter" idx="4"/>
          </p:nvPr>
        </p:nvSpPr>
        <p:spPr/>
        <p:txBody>
          <a:bodyPr>
            <a:normAutofit/>
          </a:bodyPr>
          <a:lstStyle/>
          <a:p>
            <a:endParaRPr lang="fr-BE" dirty="0" smtClean="0"/>
          </a:p>
          <a:p>
            <a:r>
              <a:rPr lang="fr-BE" sz="2700" dirty="0" smtClean="0"/>
              <a:t>la </a:t>
            </a:r>
            <a:r>
              <a:rPr lang="fr-BE" sz="2700" dirty="0"/>
              <a:t>philosophie qui, comme le désir, « poursuit […] un objet indéterminé ou un idéal introuvable » (60</a:t>
            </a:r>
            <a:r>
              <a:rPr lang="fr-BE" sz="2700" dirty="0" smtClean="0"/>
              <a:t>) </a:t>
            </a:r>
            <a:endParaRPr lang="fr-BE" sz="2700" dirty="0"/>
          </a:p>
          <a:p>
            <a:endParaRPr lang="fr-BE" sz="2400" dirty="0"/>
          </a:p>
        </p:txBody>
      </p:sp>
    </p:spTree>
    <p:extLst>
      <p:ext uri="{BB962C8B-B14F-4D97-AF65-F5344CB8AC3E}">
        <p14:creationId xmlns:p14="http://schemas.microsoft.com/office/powerpoint/2010/main" val="3888998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BE" dirty="0" smtClean="0"/>
              <a:t>Hannah Arendt</a:t>
            </a:r>
            <a:endParaRPr lang="fr-BE" dirty="0"/>
          </a:p>
        </p:txBody>
      </p:sp>
      <p:sp>
        <p:nvSpPr>
          <p:cNvPr id="8" name="Espace réservé du contenu 7"/>
          <p:cNvSpPr>
            <a:spLocks noGrp="1"/>
          </p:cNvSpPr>
          <p:nvPr>
            <p:ph idx="1"/>
          </p:nvPr>
        </p:nvSpPr>
        <p:spPr>
          <a:xfrm>
            <a:off x="2589212" y="1696453"/>
            <a:ext cx="8915400" cy="4214769"/>
          </a:xfrm>
        </p:spPr>
        <p:txBody>
          <a:bodyPr>
            <a:normAutofit/>
          </a:bodyPr>
          <a:lstStyle/>
          <a:p>
            <a:r>
              <a:rPr lang="fr-BE" sz="3000" dirty="0"/>
              <a:t>« c’est la langue maternelle, et non pas la terre de ses pères, qui constitue sa patrie » (</a:t>
            </a:r>
            <a:r>
              <a:rPr lang="fr-BE" sz="3000" dirty="0" smtClean="0"/>
              <a:t>86)</a:t>
            </a:r>
          </a:p>
          <a:p>
            <a:r>
              <a:rPr lang="fr-BE" sz="3000" dirty="0" smtClean="0"/>
              <a:t>Journal, </a:t>
            </a:r>
            <a:r>
              <a:rPr lang="fr-BE" sz="3000" dirty="0"/>
              <a:t>1950 : « Pluralité des langues : s’il n’y avait qu’une seule langue, nous serions peut-être plus assurés de l’essence des choses </a:t>
            </a:r>
            <a:r>
              <a:rPr lang="fr-BE" sz="3000" dirty="0" smtClean="0"/>
              <a:t>»</a:t>
            </a:r>
          </a:p>
          <a:p>
            <a:pPr marL="0" indent="0">
              <a:buNone/>
            </a:pPr>
            <a:r>
              <a:rPr lang="fr-BE" sz="3000" dirty="0" smtClean="0"/>
              <a:t>	       «</a:t>
            </a:r>
            <a:r>
              <a:rPr lang="fr-BE" sz="3000" dirty="0"/>
              <a:t> l’équivocité chancelante du monde » (119</a:t>
            </a:r>
            <a:r>
              <a:rPr lang="fr-BE" sz="3000" dirty="0" smtClean="0"/>
              <a:t>)</a:t>
            </a:r>
            <a:endParaRPr lang="fr-BE" sz="3000" dirty="0"/>
          </a:p>
        </p:txBody>
      </p:sp>
      <p:sp>
        <p:nvSpPr>
          <p:cNvPr id="2" name="Flèche droite 1"/>
          <p:cNvSpPr/>
          <p:nvPr/>
        </p:nvSpPr>
        <p:spPr>
          <a:xfrm>
            <a:off x="3228110" y="4391891"/>
            <a:ext cx="374072" cy="2493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93068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a:xfrm>
            <a:off x="3782290" y="2812472"/>
            <a:ext cx="6345383" cy="3098749"/>
          </a:xfrm>
        </p:spPr>
        <p:txBody>
          <a:bodyPr>
            <a:normAutofit/>
          </a:bodyPr>
          <a:lstStyle/>
          <a:p>
            <a:pPr marL="0" indent="0">
              <a:buNone/>
            </a:pPr>
            <a:r>
              <a:rPr lang="fr-BE" sz="4000" dirty="0" smtClean="0"/>
              <a:t>Traduire, c’est «</a:t>
            </a:r>
            <a:r>
              <a:rPr lang="fr-BE" sz="4000" dirty="0"/>
              <a:t> </a:t>
            </a:r>
            <a:r>
              <a:rPr lang="fr-BE" sz="4000" b="1" dirty="0" smtClean="0"/>
              <a:t>inventer </a:t>
            </a:r>
            <a:r>
              <a:rPr lang="fr-BE" sz="4000" b="1" dirty="0"/>
              <a:t>dans l’entre-deux-langues</a:t>
            </a:r>
            <a:r>
              <a:rPr lang="fr-BE" sz="4000" dirty="0"/>
              <a:t> </a:t>
            </a:r>
            <a:r>
              <a:rPr lang="fr-BE" sz="4000" dirty="0" smtClean="0"/>
              <a:t>»</a:t>
            </a:r>
            <a:r>
              <a:rPr lang="fr-BE" sz="4000" dirty="0"/>
              <a:t> </a:t>
            </a:r>
          </a:p>
        </p:txBody>
      </p:sp>
    </p:spTree>
    <p:extLst>
      <p:ext uri="{BB962C8B-B14F-4D97-AF65-F5344CB8AC3E}">
        <p14:creationId xmlns:p14="http://schemas.microsoft.com/office/powerpoint/2010/main" val="3848467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448" y="0"/>
            <a:ext cx="4877104" cy="6858000"/>
          </a:xfrm>
          <a:prstGeom prst="rect">
            <a:avLst/>
          </a:prstGeom>
        </p:spPr>
      </p:pic>
    </p:spTree>
    <p:extLst>
      <p:ext uri="{BB962C8B-B14F-4D97-AF65-F5344CB8AC3E}">
        <p14:creationId xmlns:p14="http://schemas.microsoft.com/office/powerpoint/2010/main" val="1329616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7569" y="0"/>
            <a:ext cx="4916861" cy="6858000"/>
          </a:xfrm>
          <a:prstGeom prst="rect">
            <a:avLst/>
          </a:prstGeom>
        </p:spPr>
      </p:pic>
    </p:spTree>
    <p:extLst>
      <p:ext uri="{BB962C8B-B14F-4D97-AF65-F5344CB8AC3E}">
        <p14:creationId xmlns:p14="http://schemas.microsoft.com/office/powerpoint/2010/main" val="3106062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6562" y="0"/>
            <a:ext cx="5578875" cy="6858000"/>
          </a:xfrm>
          <a:prstGeom prst="rect">
            <a:avLst/>
          </a:prstGeom>
        </p:spPr>
      </p:pic>
    </p:spTree>
    <p:extLst>
      <p:ext uri="{BB962C8B-B14F-4D97-AF65-F5344CB8AC3E}">
        <p14:creationId xmlns:p14="http://schemas.microsoft.com/office/powerpoint/2010/main" val="730167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0598" y="0"/>
            <a:ext cx="4630804" cy="6858000"/>
          </a:xfrm>
          <a:prstGeom prst="rect">
            <a:avLst/>
          </a:prstGeom>
        </p:spPr>
      </p:pic>
    </p:spTree>
    <p:extLst>
      <p:ext uri="{BB962C8B-B14F-4D97-AF65-F5344CB8AC3E}">
        <p14:creationId xmlns:p14="http://schemas.microsoft.com/office/powerpoint/2010/main" val="2995550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 géométral des différences </a:t>
            </a:r>
            <a:r>
              <a:rPr lang="fr-FR" dirty="0" smtClean="0"/>
              <a:t>» (Leibniz) </a:t>
            </a:r>
            <a:endParaRPr lang="fr-BE" dirty="0"/>
          </a:p>
        </p:txBody>
      </p:sp>
      <p:sp>
        <p:nvSpPr>
          <p:cNvPr id="3" name="Espace réservé du contenu 2"/>
          <p:cNvSpPr>
            <a:spLocks noGrp="1"/>
          </p:cNvSpPr>
          <p:nvPr>
            <p:ph idx="1"/>
          </p:nvPr>
        </p:nvSpPr>
        <p:spPr/>
        <p:txBody>
          <a:bodyPr>
            <a:normAutofit/>
          </a:bodyPr>
          <a:lstStyle/>
          <a:p>
            <a:pPr marL="0" indent="0">
              <a:buNone/>
            </a:pPr>
            <a:r>
              <a:rPr lang="fr-FR" sz="3000" dirty="0" smtClean="0"/>
              <a:t>«</a:t>
            </a:r>
            <a:r>
              <a:rPr lang="fr-FR" sz="3000" dirty="0"/>
              <a:t> non pas le point de vue de Dieu, le point de vue de tous les points de vue, mais, bien plus modestement, un échantillon d’articles nouveaux, souvent encore inédits, qui existent dans, pour ou par une langue seulement et </a:t>
            </a:r>
            <a:r>
              <a:rPr lang="fr-FR" sz="3000" i="1" dirty="0"/>
              <a:t>s’en font le représentant</a:t>
            </a:r>
            <a:r>
              <a:rPr lang="fr-FR" sz="3000" dirty="0"/>
              <a:t> puisqu’ils ont vocation à être traduits à leur tour » </a:t>
            </a:r>
            <a:r>
              <a:rPr lang="fr-FR" sz="3000" dirty="0" smtClean="0"/>
              <a:t>(15)</a:t>
            </a:r>
            <a:endParaRPr lang="fr-BE" sz="3000" dirty="0"/>
          </a:p>
        </p:txBody>
      </p:sp>
    </p:spTree>
    <p:extLst>
      <p:ext uri="{BB962C8B-B14F-4D97-AF65-F5344CB8AC3E}">
        <p14:creationId xmlns:p14="http://schemas.microsoft.com/office/powerpoint/2010/main" val="1825858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BE" sz="3200" dirty="0" smtClean="0"/>
              <a:t>Transformations</a:t>
            </a:r>
          </a:p>
          <a:p>
            <a:r>
              <a:rPr lang="fr-BE" sz="3200" dirty="0" smtClean="0"/>
              <a:t>Élisions</a:t>
            </a:r>
          </a:p>
          <a:p>
            <a:r>
              <a:rPr lang="fr-BE" sz="3200" dirty="0" smtClean="0"/>
              <a:t>Ajouts substantiels</a:t>
            </a:r>
          </a:p>
          <a:p>
            <a:pPr marL="0" indent="0">
              <a:buNone/>
            </a:pPr>
            <a:endParaRPr lang="fr-BE" dirty="0"/>
          </a:p>
        </p:txBody>
      </p:sp>
    </p:spTree>
    <p:extLst>
      <p:ext uri="{BB962C8B-B14F-4D97-AF65-F5344CB8AC3E}">
        <p14:creationId xmlns:p14="http://schemas.microsoft.com/office/powerpoint/2010/main" val="2902504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t="808"/>
          <a:stretch/>
        </p:blipFill>
        <p:spPr>
          <a:xfrm>
            <a:off x="3913720" y="55418"/>
            <a:ext cx="4364559" cy="6802582"/>
          </a:xfrm>
          <a:prstGeom prst="rect">
            <a:avLst/>
          </a:prstGeom>
        </p:spPr>
      </p:pic>
    </p:spTree>
    <p:extLst>
      <p:ext uri="{BB962C8B-B14F-4D97-AF65-F5344CB8AC3E}">
        <p14:creationId xmlns:p14="http://schemas.microsoft.com/office/powerpoint/2010/main" val="9473844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BE" sz="3200" dirty="0"/>
              <a:t>Sara Fortuna</a:t>
            </a:r>
          </a:p>
          <a:p>
            <a:r>
              <a:rPr lang="fr-BE" sz="3200" dirty="0" err="1"/>
              <a:t>Rossella</a:t>
            </a:r>
            <a:r>
              <a:rPr lang="fr-BE" sz="3200" dirty="0"/>
              <a:t> </a:t>
            </a:r>
            <a:r>
              <a:rPr lang="fr-BE" sz="3200" dirty="0" err="1"/>
              <a:t>Saetta</a:t>
            </a:r>
            <a:r>
              <a:rPr lang="fr-BE" sz="3200" dirty="0"/>
              <a:t> </a:t>
            </a:r>
            <a:r>
              <a:rPr lang="fr-BE" sz="3200" dirty="0" err="1"/>
              <a:t>Cottone</a:t>
            </a:r>
            <a:endParaRPr lang="fr-BE" sz="3200" dirty="0"/>
          </a:p>
          <a:p>
            <a:r>
              <a:rPr lang="fr-BE" sz="3200" dirty="0" smtClean="0"/>
              <a:t>Konstantin </a:t>
            </a:r>
            <a:r>
              <a:rPr lang="fr-BE" sz="3200" dirty="0" err="1" smtClean="0"/>
              <a:t>Sigov</a:t>
            </a:r>
            <a:endParaRPr lang="fr-BE" sz="3200" dirty="0" smtClean="0"/>
          </a:p>
          <a:p>
            <a:r>
              <a:rPr lang="fr-BE" sz="3200" dirty="0" smtClean="0"/>
              <a:t>Barbara Cassin</a:t>
            </a:r>
            <a:endParaRPr lang="fr-BE" sz="3200" dirty="0"/>
          </a:p>
        </p:txBody>
      </p:sp>
    </p:spTree>
    <p:extLst>
      <p:ext uri="{BB962C8B-B14F-4D97-AF65-F5344CB8AC3E}">
        <p14:creationId xmlns:p14="http://schemas.microsoft.com/office/powerpoint/2010/main" val="282011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2436" y="2019770"/>
            <a:ext cx="6077431" cy="3543013"/>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3690" y="450376"/>
            <a:ext cx="4435376" cy="6272490"/>
          </a:xfrm>
          <a:prstGeom prst="rect">
            <a:avLst/>
          </a:prstGeom>
        </p:spPr>
      </p:pic>
    </p:spTree>
    <p:extLst>
      <p:ext uri="{BB962C8B-B14F-4D97-AF65-F5344CB8AC3E}">
        <p14:creationId xmlns:p14="http://schemas.microsoft.com/office/powerpoint/2010/main" val="73913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7569" y="0"/>
            <a:ext cx="4916861" cy="6858000"/>
          </a:xfrm>
          <a:prstGeom prst="rect">
            <a:avLst/>
          </a:prstGeom>
        </p:spPr>
      </p:pic>
    </p:spTree>
    <p:extLst>
      <p:ext uri="{BB962C8B-B14F-4D97-AF65-F5344CB8AC3E}">
        <p14:creationId xmlns:p14="http://schemas.microsoft.com/office/powerpoint/2010/main" val="2311965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fr-BE" sz="3200" dirty="0" smtClean="0"/>
              <a:t>Vocabulaire européen des philosophies</a:t>
            </a:r>
          </a:p>
          <a:p>
            <a:pPr marL="0" indent="0">
              <a:buNone/>
            </a:pPr>
            <a:endParaRPr lang="fr-BE" sz="3200" dirty="0" smtClean="0"/>
          </a:p>
          <a:p>
            <a:pPr marL="0" indent="0">
              <a:buNone/>
            </a:pPr>
            <a:r>
              <a:rPr lang="fr-BE" sz="3200" dirty="0" smtClean="0"/>
              <a:t>Dictionnaire des intraduisibles</a:t>
            </a:r>
            <a:endParaRPr lang="fr-BE" sz="3200" dirty="0"/>
          </a:p>
        </p:txBody>
      </p:sp>
    </p:spTree>
    <p:extLst>
      <p:ext uri="{BB962C8B-B14F-4D97-AF65-F5344CB8AC3E}">
        <p14:creationId xmlns:p14="http://schemas.microsoft.com/office/powerpoint/2010/main" val="1056964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t="808"/>
          <a:stretch/>
        </p:blipFill>
        <p:spPr>
          <a:xfrm>
            <a:off x="3913720" y="55418"/>
            <a:ext cx="4364559" cy="6802582"/>
          </a:xfrm>
          <a:prstGeom prst="rect">
            <a:avLst/>
          </a:prstGeom>
        </p:spPr>
      </p:pic>
    </p:spTree>
    <p:extLst>
      <p:ext uri="{BB962C8B-B14F-4D97-AF65-F5344CB8AC3E}">
        <p14:creationId xmlns:p14="http://schemas.microsoft.com/office/powerpoint/2010/main" val="819563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Philosophie</a:t>
            </a:r>
            <a:endParaRPr lang="fr-BE" dirty="0"/>
          </a:p>
        </p:txBody>
      </p:sp>
      <p:sp>
        <p:nvSpPr>
          <p:cNvPr id="3" name="Espace réservé du contenu 2"/>
          <p:cNvSpPr>
            <a:spLocks noGrp="1"/>
          </p:cNvSpPr>
          <p:nvPr>
            <p:ph idx="1"/>
          </p:nvPr>
        </p:nvSpPr>
        <p:spPr/>
        <p:txBody>
          <a:bodyPr/>
          <a:lstStyle/>
          <a:p>
            <a:r>
              <a:rPr lang="fr-BE" sz="3200" dirty="0" smtClean="0"/>
              <a:t>Statut de l’universel ?</a:t>
            </a:r>
          </a:p>
          <a:p>
            <a:r>
              <a:rPr lang="fr-BE" sz="3200" dirty="0"/>
              <a:t>R</a:t>
            </a:r>
            <a:r>
              <a:rPr lang="fr-BE" sz="3200" dirty="0" smtClean="0"/>
              <a:t>econsidération de la sophistique et d’un certain relativisme ?</a:t>
            </a:r>
          </a:p>
          <a:p>
            <a:endParaRPr lang="fr-BE" dirty="0"/>
          </a:p>
        </p:txBody>
      </p:sp>
    </p:spTree>
    <p:extLst>
      <p:ext uri="{BB962C8B-B14F-4D97-AF65-F5344CB8AC3E}">
        <p14:creationId xmlns:p14="http://schemas.microsoft.com/office/powerpoint/2010/main" val="383093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Traduction</a:t>
            </a:r>
            <a:endParaRPr lang="fr-BE" dirty="0"/>
          </a:p>
        </p:txBody>
      </p:sp>
      <p:sp>
        <p:nvSpPr>
          <p:cNvPr id="3" name="Espace réservé du contenu 2"/>
          <p:cNvSpPr>
            <a:spLocks noGrp="1"/>
          </p:cNvSpPr>
          <p:nvPr>
            <p:ph idx="1"/>
          </p:nvPr>
        </p:nvSpPr>
        <p:spPr/>
        <p:txBody>
          <a:bodyPr>
            <a:normAutofit/>
          </a:bodyPr>
          <a:lstStyle/>
          <a:p>
            <a:pPr marL="0" indent="0">
              <a:buNone/>
            </a:pPr>
            <a:r>
              <a:rPr lang="fr-FR" sz="3200" dirty="0"/>
              <a:t>intraduisible </a:t>
            </a:r>
          </a:p>
          <a:p>
            <a:pPr marL="0" indent="0">
              <a:buNone/>
            </a:pPr>
            <a:r>
              <a:rPr lang="fr-FR" sz="3200" dirty="0"/>
              <a:t>« non pas ce qu’on ne traduit pas, mais ce qu’on ne cesse pas de (ne pas) traduire » (54)</a:t>
            </a:r>
            <a:endParaRPr lang="fr-BE" sz="3200" dirty="0"/>
          </a:p>
          <a:p>
            <a:endParaRPr lang="fr-BE" sz="3200" dirty="0"/>
          </a:p>
        </p:txBody>
      </p:sp>
    </p:spTree>
    <p:extLst>
      <p:ext uri="{BB962C8B-B14F-4D97-AF65-F5344CB8AC3E}">
        <p14:creationId xmlns:p14="http://schemas.microsoft.com/office/powerpoint/2010/main" val="3727879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Portée pédagogique</a:t>
            </a:r>
            <a:endParaRPr lang="fr-BE" dirty="0"/>
          </a:p>
        </p:txBody>
      </p:sp>
      <p:sp>
        <p:nvSpPr>
          <p:cNvPr id="3" name="Espace réservé du contenu 2"/>
          <p:cNvSpPr>
            <a:spLocks noGrp="1"/>
          </p:cNvSpPr>
          <p:nvPr>
            <p:ph idx="1"/>
          </p:nvPr>
        </p:nvSpPr>
        <p:spPr/>
        <p:txBody>
          <a:bodyPr/>
          <a:lstStyle/>
          <a:p>
            <a:r>
              <a:rPr lang="fr-FR" sz="3200" dirty="0"/>
              <a:t>« Toutes les opinions ne se valent pas. C’est pourquoi il faut </a:t>
            </a:r>
            <a:r>
              <a:rPr lang="fr-FR" sz="3200" dirty="0" smtClean="0"/>
              <a:t>pédagogiquement </a:t>
            </a:r>
            <a:r>
              <a:rPr lang="fr-FR" sz="3200" dirty="0"/>
              <a:t>et politiquement, pour les individus comme pour les </a:t>
            </a:r>
            <a:r>
              <a:rPr lang="fr-FR" sz="3200" dirty="0" smtClean="0"/>
              <a:t>cités, </a:t>
            </a:r>
            <a:r>
              <a:rPr lang="fr-FR" sz="3200" dirty="0"/>
              <a:t>rendre capable de </a:t>
            </a:r>
            <a:r>
              <a:rPr lang="fr-FR" sz="3200" dirty="0" smtClean="0"/>
              <a:t>préférer </a:t>
            </a:r>
            <a:r>
              <a:rPr lang="fr-FR" sz="3200" dirty="0"/>
              <a:t>[l’opinion] meilleure, à savoir la meilleure pour » (160</a:t>
            </a:r>
            <a:r>
              <a:rPr lang="fr-FR" sz="3200" dirty="0" smtClean="0"/>
              <a:t>)</a:t>
            </a:r>
          </a:p>
          <a:p>
            <a:r>
              <a:rPr lang="fr-FR" sz="3200" dirty="0"/>
              <a:t>« aider </a:t>
            </a:r>
            <a:r>
              <a:rPr lang="fr-FR" sz="3200" dirty="0" err="1"/>
              <a:t>différentiellement</a:t>
            </a:r>
            <a:r>
              <a:rPr lang="fr-FR" sz="3200" dirty="0"/>
              <a:t> à choisir le meilleur » (172)</a:t>
            </a:r>
            <a:endParaRPr lang="fr-BE" sz="3200" dirty="0"/>
          </a:p>
          <a:p>
            <a:endParaRPr lang="fr-FR" dirty="0"/>
          </a:p>
          <a:p>
            <a:endParaRPr lang="fr-BE" dirty="0"/>
          </a:p>
        </p:txBody>
      </p:sp>
    </p:spTree>
    <p:extLst>
      <p:ext uri="{BB962C8B-B14F-4D97-AF65-F5344CB8AC3E}">
        <p14:creationId xmlns:p14="http://schemas.microsoft.com/office/powerpoint/2010/main" val="428437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Perspective culturelle et linguistique</a:t>
            </a:r>
            <a:endParaRPr lang="fr-BE" dirty="0"/>
          </a:p>
        </p:txBody>
      </p:sp>
      <p:sp>
        <p:nvSpPr>
          <p:cNvPr id="3" name="Espace réservé du contenu 2"/>
          <p:cNvSpPr>
            <a:spLocks noGrp="1"/>
          </p:cNvSpPr>
          <p:nvPr>
            <p:ph idx="1"/>
          </p:nvPr>
        </p:nvSpPr>
        <p:spPr/>
        <p:txBody>
          <a:bodyPr>
            <a:normAutofit/>
          </a:bodyPr>
          <a:lstStyle/>
          <a:p>
            <a:r>
              <a:rPr lang="fr-BE" sz="3200" dirty="0" smtClean="0"/>
              <a:t>S’opposer à l’hégémonie du </a:t>
            </a:r>
            <a:r>
              <a:rPr lang="fr-BE" sz="3200" dirty="0" err="1" smtClean="0"/>
              <a:t>globish</a:t>
            </a:r>
            <a:r>
              <a:rPr lang="fr-BE" sz="3200" dirty="0" smtClean="0"/>
              <a:t> et de la philosophie analytique</a:t>
            </a:r>
          </a:p>
          <a:p>
            <a:r>
              <a:rPr lang="fr-BE" sz="3200" dirty="0" smtClean="0"/>
              <a:t>S’opposer au nationalisme ontologique (Heidegger)</a:t>
            </a:r>
            <a:endParaRPr lang="fr-BE" sz="3200" dirty="0"/>
          </a:p>
        </p:txBody>
      </p:sp>
    </p:spTree>
    <p:extLst>
      <p:ext uri="{BB962C8B-B14F-4D97-AF65-F5344CB8AC3E}">
        <p14:creationId xmlns:p14="http://schemas.microsoft.com/office/powerpoint/2010/main" val="247782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rin">
  <a:themeElements>
    <a:clrScheme name="Vert">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777</TotalTime>
  <Words>110</Words>
  <Application>Microsoft Office PowerPoint</Application>
  <PresentationFormat>Grand écran</PresentationFormat>
  <Paragraphs>36</Paragraphs>
  <Slides>21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21</vt:i4>
      </vt:variant>
    </vt:vector>
  </HeadingPairs>
  <TitlesOfParts>
    <vt:vector size="26" baseType="lpstr">
      <vt:lpstr>Arial</vt:lpstr>
      <vt:lpstr>Calibri</vt:lpstr>
      <vt:lpstr>Calibri Light</vt:lpstr>
      <vt:lpstr>Wingdings 3</vt:lpstr>
      <vt:lpstr>Brin</vt:lpstr>
      <vt:lpstr>Présentation PowerPoint</vt:lpstr>
      <vt:lpstr>Présentation PowerPoint</vt:lpstr>
      <vt:lpstr>Présentation PowerPoint</vt:lpstr>
      <vt:lpstr>Présentation PowerPoint</vt:lpstr>
      <vt:lpstr>Présentation PowerPoint</vt:lpstr>
      <vt:lpstr>Philosophie</vt:lpstr>
      <vt:lpstr>Traduction</vt:lpstr>
      <vt:lpstr>Portée pédagogique</vt:lpstr>
      <vt:lpstr>Perspective culturelle et linguistique</vt:lpstr>
      <vt:lpstr>Présentation PowerPoint</vt:lpstr>
      <vt:lpstr>La tension interne à la nostalgie</vt:lpstr>
      <vt:lpstr>Hannah Arendt</vt:lpstr>
      <vt:lpstr>Présentation PowerPoint</vt:lpstr>
      <vt:lpstr>Présentation PowerPoint</vt:lpstr>
      <vt:lpstr>Présentation PowerPoint</vt:lpstr>
      <vt:lpstr>Présentation PowerPoint</vt:lpstr>
      <vt:lpstr>Présentation PowerPoint</vt:lpstr>
      <vt:lpstr>« géométral des différences » (Leibniz) </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Translator's Visibility:  from the Archives to the Internet</dc:title>
  <dc:creator>C.Letawe</dc:creator>
  <cp:lastModifiedBy>C.Letawe</cp:lastModifiedBy>
  <cp:revision>49</cp:revision>
  <dcterms:created xsi:type="dcterms:W3CDTF">2018-01-31T12:59:49Z</dcterms:created>
  <dcterms:modified xsi:type="dcterms:W3CDTF">2018-03-26T09:59:09Z</dcterms:modified>
</cp:coreProperties>
</file>