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3.xml" ContentType="application/vnd.openxmlformats-officedocument.presentationml.slide+xml"/>
  <Override PartName="/ppt/charts/chart6.xml" ContentType="application/vnd.openxmlformats-officedocument.drawingml.chart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embeddings/oleObject3.bin" ContentType="application/vnd.openxmlformats-officedocument.oleObject"/>
  <Override PartName="/ppt/charts/chart2.xml" ContentType="application/vnd.openxmlformats-officedocument.drawingml.chart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charts/chart3.xml" ContentType="application/vnd.openxmlformats-officedocument.drawingml.chart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Default Extension="wmf" ContentType="image/x-wmf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charts/chart4.xml" ContentType="application/vnd.openxmlformats-officedocument.drawingml.chart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347" r:id="rId2"/>
    <p:sldId id="385" r:id="rId3"/>
    <p:sldId id="386" r:id="rId4"/>
    <p:sldId id="436" r:id="rId5"/>
    <p:sldId id="311" r:id="rId6"/>
    <p:sldId id="439" r:id="rId7"/>
    <p:sldId id="440" r:id="rId8"/>
    <p:sldId id="441" r:id="rId9"/>
    <p:sldId id="442" r:id="rId10"/>
    <p:sldId id="438" r:id="rId11"/>
    <p:sldId id="443" r:id="rId12"/>
    <p:sldId id="319" r:id="rId13"/>
    <p:sldId id="320" r:id="rId14"/>
    <p:sldId id="357" r:id="rId15"/>
    <p:sldId id="358" r:id="rId16"/>
    <p:sldId id="323" r:id="rId17"/>
    <p:sldId id="425" r:id="rId18"/>
    <p:sldId id="424" r:id="rId19"/>
    <p:sldId id="332" r:id="rId20"/>
    <p:sldId id="426" r:id="rId21"/>
    <p:sldId id="423" r:id="rId22"/>
    <p:sldId id="410" r:id="rId23"/>
    <p:sldId id="366" r:id="rId24"/>
    <p:sldId id="368" r:id="rId25"/>
    <p:sldId id="446" r:id="rId26"/>
    <p:sldId id="322" r:id="rId27"/>
    <p:sldId id="369" r:id="rId28"/>
    <p:sldId id="447" r:id="rId29"/>
    <p:sldId id="378" r:id="rId30"/>
    <p:sldId id="327" r:id="rId31"/>
    <p:sldId id="377" r:id="rId32"/>
    <p:sldId id="384" r:id="rId33"/>
    <p:sldId id="434" r:id="rId34"/>
    <p:sldId id="415" r:id="rId35"/>
    <p:sldId id="416" r:id="rId36"/>
    <p:sldId id="417" r:id="rId37"/>
    <p:sldId id="418" r:id="rId38"/>
    <p:sldId id="419" r:id="rId39"/>
    <p:sldId id="420" r:id="rId40"/>
    <p:sldId id="421" r:id="rId41"/>
    <p:sldId id="422" r:id="rId42"/>
    <p:sldId id="427" r:id="rId43"/>
    <p:sldId id="428" r:id="rId44"/>
    <p:sldId id="370" r:id="rId45"/>
    <p:sldId id="373" r:id="rId46"/>
    <p:sldId id="338" r:id="rId47"/>
    <p:sldId id="344" r:id="rId48"/>
    <p:sldId id="303" r:id="rId49"/>
    <p:sldId id="304" r:id="rId50"/>
    <p:sldId id="308" r:id="rId51"/>
    <p:sldId id="396" r:id="rId52"/>
    <p:sldId id="355" r:id="rId53"/>
    <p:sldId id="309" r:id="rId54"/>
    <p:sldId id="431" r:id="rId55"/>
    <p:sldId id="381" r:id="rId56"/>
    <p:sldId id="379" r:id="rId57"/>
    <p:sldId id="310" r:id="rId58"/>
    <p:sldId id="437" r:id="rId59"/>
    <p:sldId id="315" r:id="rId60"/>
    <p:sldId id="395" r:id="rId61"/>
    <p:sldId id="312" r:id="rId62"/>
    <p:sldId id="316" r:id="rId63"/>
    <p:sldId id="317" r:id="rId64"/>
    <p:sldId id="314" r:id="rId65"/>
    <p:sldId id="362" r:id="rId66"/>
    <p:sldId id="380" r:id="rId67"/>
    <p:sldId id="430" r:id="rId68"/>
    <p:sldId id="435" r:id="rId69"/>
    <p:sldId id="444" r:id="rId70"/>
    <p:sldId id="295" r:id="rId71"/>
    <p:sldId id="294" r:id="rId72"/>
    <p:sldId id="397" r:id="rId73"/>
    <p:sldId id="299" r:id="rId74"/>
    <p:sldId id="301" r:id="rId75"/>
    <p:sldId id="432" r:id="rId76"/>
    <p:sldId id="302" r:id="rId77"/>
    <p:sldId id="382" r:id="rId78"/>
    <p:sldId id="400" r:id="rId79"/>
    <p:sldId id="433" r:id="rId80"/>
    <p:sldId id="445" r:id="rId81"/>
    <p:sldId id="345" r:id="rId82"/>
    <p:sldId id="339" r:id="rId83"/>
    <p:sldId id="340" r:id="rId84"/>
    <p:sldId id="376" r:id="rId85"/>
    <p:sldId id="429" r:id="rId86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-52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-5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0CE45"/>
    <a:srgbClr val="35862F"/>
    <a:srgbClr val="62FF56"/>
    <a:srgbClr val="7C017D"/>
    <a:srgbClr val="AD3287"/>
    <a:srgbClr val="842C8D"/>
    <a:srgbClr val="712677"/>
    <a:srgbClr val="FFFF00"/>
    <a:srgbClr val="00FFFF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747" autoAdjust="0"/>
    <p:restoredTop sz="96786" autoAdjust="0"/>
  </p:normalViewPr>
  <p:slideViewPr>
    <p:cSldViewPr>
      <p:cViewPr>
        <p:scale>
          <a:sx n="100" d="100"/>
          <a:sy n="100" d="100"/>
        </p:scale>
        <p:origin x="-776" y="-25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2184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6.xml"/><Relationship Id="rId2" Type="http://schemas.openxmlformats.org/officeDocument/2006/relationships/slide" Target="slides/slide7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rancoiswang:Library:Containers:com.apple.mail:Data:Library:Mail%20Downloads:5CCF5C26-9C0B-465B-BD1A-10B49C559398:Didier%20(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tx>
        <c:rich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fr-FR" sz="2000" dirty="0">
                <a:solidFill>
                  <a:srgbClr val="FF6600"/>
                </a:solidFill>
              </a:rPr>
              <a:t>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AGE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0.178399076317383"/>
                  <c:y val="-0.47279746281714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Feuil7!$D$1:$D$61</c:f>
              <c:numCache>
                <c:formatCode>General</c:formatCode>
                <c:ptCount val="61"/>
                <c:pt idx="0">
                  <c:v>62.0</c:v>
                </c:pt>
                <c:pt idx="1">
                  <c:v>42.0</c:v>
                </c:pt>
                <c:pt idx="2">
                  <c:v>45.0</c:v>
                </c:pt>
                <c:pt idx="3">
                  <c:v>53.0</c:v>
                </c:pt>
                <c:pt idx="4">
                  <c:v>41.0</c:v>
                </c:pt>
                <c:pt idx="5">
                  <c:v>44.0</c:v>
                </c:pt>
                <c:pt idx="6">
                  <c:v>34.0</c:v>
                </c:pt>
                <c:pt idx="7">
                  <c:v>24.0</c:v>
                </c:pt>
                <c:pt idx="8">
                  <c:v>26.0</c:v>
                </c:pt>
                <c:pt idx="9">
                  <c:v>27.0</c:v>
                </c:pt>
                <c:pt idx="10">
                  <c:v>35.0</c:v>
                </c:pt>
                <c:pt idx="11">
                  <c:v>25.0</c:v>
                </c:pt>
                <c:pt idx="12">
                  <c:v>47.0</c:v>
                </c:pt>
                <c:pt idx="13">
                  <c:v>51.0</c:v>
                </c:pt>
                <c:pt idx="14">
                  <c:v>45.0</c:v>
                </c:pt>
                <c:pt idx="15">
                  <c:v>49.0</c:v>
                </c:pt>
                <c:pt idx="16">
                  <c:v>33.0</c:v>
                </c:pt>
                <c:pt idx="17">
                  <c:v>39.0</c:v>
                </c:pt>
                <c:pt idx="18">
                  <c:v>17.0</c:v>
                </c:pt>
                <c:pt idx="19">
                  <c:v>31.0</c:v>
                </c:pt>
                <c:pt idx="20">
                  <c:v>44.0</c:v>
                </c:pt>
                <c:pt idx="21">
                  <c:v>39.0</c:v>
                </c:pt>
                <c:pt idx="22">
                  <c:v>38.0</c:v>
                </c:pt>
                <c:pt idx="23">
                  <c:v>43.0</c:v>
                </c:pt>
                <c:pt idx="24">
                  <c:v>61.0</c:v>
                </c:pt>
                <c:pt idx="25">
                  <c:v>41.0</c:v>
                </c:pt>
                <c:pt idx="26">
                  <c:v>37.0</c:v>
                </c:pt>
                <c:pt idx="27">
                  <c:v>55.0</c:v>
                </c:pt>
                <c:pt idx="28">
                  <c:v>25.0</c:v>
                </c:pt>
                <c:pt idx="29">
                  <c:v>44.0</c:v>
                </c:pt>
                <c:pt idx="30">
                  <c:v>59.0</c:v>
                </c:pt>
                <c:pt idx="31">
                  <c:v>17.0</c:v>
                </c:pt>
                <c:pt idx="32">
                  <c:v>55.0</c:v>
                </c:pt>
                <c:pt idx="33">
                  <c:v>33.0</c:v>
                </c:pt>
                <c:pt idx="34">
                  <c:v>39.0</c:v>
                </c:pt>
                <c:pt idx="35">
                  <c:v>38.0</c:v>
                </c:pt>
                <c:pt idx="36">
                  <c:v>37.0</c:v>
                </c:pt>
                <c:pt idx="37">
                  <c:v>37.0</c:v>
                </c:pt>
                <c:pt idx="38">
                  <c:v>57.0</c:v>
                </c:pt>
                <c:pt idx="39" formatCode="0.00">
                  <c:v>40.0</c:v>
                </c:pt>
                <c:pt idx="40" formatCode="0.00">
                  <c:v>20.0</c:v>
                </c:pt>
                <c:pt idx="41" formatCode="0.00">
                  <c:v>33.0</c:v>
                </c:pt>
                <c:pt idx="42" formatCode="0.00">
                  <c:v>43.0</c:v>
                </c:pt>
                <c:pt idx="43" formatCode="0.00">
                  <c:v>47.0</c:v>
                </c:pt>
                <c:pt idx="44" formatCode="0.00">
                  <c:v>41.0</c:v>
                </c:pt>
                <c:pt idx="45" formatCode="0.00">
                  <c:v>45.0</c:v>
                </c:pt>
                <c:pt idx="46" formatCode="0.00">
                  <c:v>42.0</c:v>
                </c:pt>
                <c:pt idx="47" formatCode="0.00">
                  <c:v>27.0</c:v>
                </c:pt>
                <c:pt idx="48" formatCode="0.00">
                  <c:v>35.0</c:v>
                </c:pt>
                <c:pt idx="49">
                  <c:v>20.0</c:v>
                </c:pt>
                <c:pt idx="50">
                  <c:v>50.0</c:v>
                </c:pt>
                <c:pt idx="51">
                  <c:v>35.0</c:v>
                </c:pt>
                <c:pt idx="52">
                  <c:v>72.0</c:v>
                </c:pt>
                <c:pt idx="53">
                  <c:v>65.0</c:v>
                </c:pt>
                <c:pt idx="54">
                  <c:v>57.0</c:v>
                </c:pt>
                <c:pt idx="55">
                  <c:v>51.0</c:v>
                </c:pt>
                <c:pt idx="56">
                  <c:v>49.0</c:v>
                </c:pt>
                <c:pt idx="57">
                  <c:v>30.0</c:v>
                </c:pt>
                <c:pt idx="58">
                  <c:v>50.0</c:v>
                </c:pt>
                <c:pt idx="59">
                  <c:v>44.0</c:v>
                </c:pt>
                <c:pt idx="60">
                  <c:v>39.0</c:v>
                </c:pt>
              </c:numCache>
            </c:numRef>
          </c:xVal>
          <c:yVal>
            <c:numRef>
              <c:f>Feuil7!$B$1:$B$61</c:f>
              <c:numCache>
                <c:formatCode>General</c:formatCode>
                <c:ptCount val="61"/>
                <c:pt idx="0">
                  <c:v>13.6</c:v>
                </c:pt>
                <c:pt idx="1">
                  <c:v>25.0</c:v>
                </c:pt>
                <c:pt idx="2">
                  <c:v>20.0</c:v>
                </c:pt>
                <c:pt idx="3">
                  <c:v>22.3</c:v>
                </c:pt>
                <c:pt idx="4">
                  <c:v>29.7</c:v>
                </c:pt>
                <c:pt idx="5">
                  <c:v>18.3</c:v>
                </c:pt>
                <c:pt idx="6">
                  <c:v>18.5</c:v>
                </c:pt>
                <c:pt idx="7">
                  <c:v>50.3</c:v>
                </c:pt>
                <c:pt idx="8">
                  <c:v>18.7</c:v>
                </c:pt>
                <c:pt idx="9">
                  <c:v>31.5</c:v>
                </c:pt>
                <c:pt idx="10">
                  <c:v>29.8</c:v>
                </c:pt>
                <c:pt idx="11">
                  <c:v>22.8</c:v>
                </c:pt>
                <c:pt idx="12">
                  <c:v>33.1</c:v>
                </c:pt>
                <c:pt idx="13">
                  <c:v>20.3</c:v>
                </c:pt>
                <c:pt idx="14">
                  <c:v>14.0</c:v>
                </c:pt>
                <c:pt idx="15">
                  <c:v>36.8</c:v>
                </c:pt>
                <c:pt idx="16">
                  <c:v>5.1</c:v>
                </c:pt>
                <c:pt idx="17">
                  <c:v>20.7</c:v>
                </c:pt>
                <c:pt idx="18">
                  <c:v>33.1</c:v>
                </c:pt>
                <c:pt idx="19">
                  <c:v>21.0</c:v>
                </c:pt>
                <c:pt idx="20">
                  <c:v>36.5</c:v>
                </c:pt>
                <c:pt idx="21">
                  <c:v>12.3</c:v>
                </c:pt>
                <c:pt idx="22">
                  <c:v>44.6</c:v>
                </c:pt>
                <c:pt idx="23">
                  <c:v>20.6</c:v>
                </c:pt>
                <c:pt idx="24">
                  <c:v>12.5</c:v>
                </c:pt>
                <c:pt idx="25">
                  <c:v>16.4</c:v>
                </c:pt>
                <c:pt idx="26">
                  <c:v>20.6</c:v>
                </c:pt>
                <c:pt idx="27">
                  <c:v>16.8</c:v>
                </c:pt>
                <c:pt idx="28">
                  <c:v>41.8</c:v>
                </c:pt>
                <c:pt idx="29">
                  <c:v>10.9</c:v>
                </c:pt>
                <c:pt idx="30">
                  <c:v>37.0</c:v>
                </c:pt>
                <c:pt idx="31">
                  <c:v>62.6</c:v>
                </c:pt>
                <c:pt idx="32">
                  <c:v>11.4</c:v>
                </c:pt>
                <c:pt idx="33">
                  <c:v>18.2</c:v>
                </c:pt>
                <c:pt idx="34">
                  <c:v>32.2</c:v>
                </c:pt>
                <c:pt idx="35">
                  <c:v>31.6</c:v>
                </c:pt>
                <c:pt idx="36">
                  <c:v>20.4</c:v>
                </c:pt>
                <c:pt idx="37">
                  <c:v>30.4</c:v>
                </c:pt>
                <c:pt idx="38">
                  <c:v>12.7</c:v>
                </c:pt>
                <c:pt idx="39">
                  <c:v>24.3</c:v>
                </c:pt>
                <c:pt idx="40">
                  <c:v>40.0</c:v>
                </c:pt>
                <c:pt idx="41">
                  <c:v>18.7</c:v>
                </c:pt>
                <c:pt idx="42">
                  <c:v>15.6</c:v>
                </c:pt>
                <c:pt idx="43">
                  <c:v>26.7</c:v>
                </c:pt>
                <c:pt idx="44">
                  <c:v>41.2</c:v>
                </c:pt>
                <c:pt idx="45">
                  <c:v>15.8</c:v>
                </c:pt>
                <c:pt idx="46">
                  <c:v>22.3</c:v>
                </c:pt>
                <c:pt idx="47">
                  <c:v>22.7</c:v>
                </c:pt>
                <c:pt idx="48">
                  <c:v>19.4</c:v>
                </c:pt>
                <c:pt idx="49">
                  <c:v>28.9</c:v>
                </c:pt>
                <c:pt idx="50">
                  <c:v>22.5</c:v>
                </c:pt>
                <c:pt idx="51">
                  <c:v>47.1</c:v>
                </c:pt>
                <c:pt idx="52">
                  <c:v>13.9</c:v>
                </c:pt>
                <c:pt idx="53">
                  <c:v>7.7</c:v>
                </c:pt>
                <c:pt idx="54">
                  <c:v>15.6</c:v>
                </c:pt>
                <c:pt idx="55">
                  <c:v>20.4</c:v>
                </c:pt>
                <c:pt idx="56">
                  <c:v>17.2</c:v>
                </c:pt>
                <c:pt idx="57">
                  <c:v>44.5</c:v>
                </c:pt>
                <c:pt idx="58">
                  <c:v>24.9</c:v>
                </c:pt>
                <c:pt idx="59">
                  <c:v>45.7</c:v>
                </c:pt>
                <c:pt idx="60">
                  <c:v>37.6</c:v>
                </c:pt>
              </c:numCache>
            </c:numRef>
          </c:yVal>
        </c:ser>
        <c:axId val="224707768"/>
        <c:axId val="224711160"/>
      </c:scatterChart>
      <c:valAx>
        <c:axId val="22470776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224711160"/>
        <c:crosses val="autoZero"/>
        <c:crossBetween val="midCat"/>
      </c:valAx>
      <c:valAx>
        <c:axId val="224711160"/>
        <c:scaling>
          <c:logBase val="10.0"/>
          <c:orientation val="minMax"/>
          <c:min val="5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224707768"/>
        <c:crosses val="autoZero"/>
        <c:crossBetween val="midCat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layout/>
      <c:txPr>
        <a:bodyPr/>
        <a:lstStyle/>
        <a:p>
          <a:pPr>
            <a:defRPr sz="2000">
              <a:solidFill>
                <a:srgbClr val="FF6600"/>
              </a:solidFill>
            </a:defRPr>
          </a:pPr>
          <a:endParaRPr lang="fr-FR"/>
        </a:p>
      </c:txPr>
    </c:title>
    <c:plotArea>
      <c:layout/>
      <c:scatterChart>
        <c:scatterStyle val="lineMarker"/>
        <c:ser>
          <c:idx val="0"/>
          <c:order val="0"/>
          <c:tx>
            <c:v>TAILLE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0.131582677165354"/>
                  <c:y val="-0.516245844269466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rgbClr val="FFFFFF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Feuil7!$E$1:$E$61</c:f>
              <c:numCache>
                <c:formatCode>General</c:formatCode>
                <c:ptCount val="61"/>
                <c:pt idx="0">
                  <c:v>180.0</c:v>
                </c:pt>
                <c:pt idx="1">
                  <c:v>179.0</c:v>
                </c:pt>
                <c:pt idx="2">
                  <c:v>168.0</c:v>
                </c:pt>
                <c:pt idx="3">
                  <c:v>170.0</c:v>
                </c:pt>
                <c:pt idx="4">
                  <c:v>170.0</c:v>
                </c:pt>
                <c:pt idx="5">
                  <c:v>172.0</c:v>
                </c:pt>
                <c:pt idx="6">
                  <c:v>162.0</c:v>
                </c:pt>
                <c:pt idx="7">
                  <c:v>160.0</c:v>
                </c:pt>
                <c:pt idx="8">
                  <c:v>168.0</c:v>
                </c:pt>
                <c:pt idx="9">
                  <c:v>165.0</c:v>
                </c:pt>
                <c:pt idx="10">
                  <c:v>166.0</c:v>
                </c:pt>
                <c:pt idx="11">
                  <c:v>180.0</c:v>
                </c:pt>
                <c:pt idx="12">
                  <c:v>173.0</c:v>
                </c:pt>
                <c:pt idx="13">
                  <c:v>178.0</c:v>
                </c:pt>
                <c:pt idx="14">
                  <c:v>179.0</c:v>
                </c:pt>
                <c:pt idx="15">
                  <c:v>163.0</c:v>
                </c:pt>
                <c:pt idx="16">
                  <c:v>195.0</c:v>
                </c:pt>
                <c:pt idx="17">
                  <c:v>175.0</c:v>
                </c:pt>
                <c:pt idx="18">
                  <c:v>174.0</c:v>
                </c:pt>
                <c:pt idx="19">
                  <c:v>175.0</c:v>
                </c:pt>
                <c:pt idx="20">
                  <c:v>160.0</c:v>
                </c:pt>
                <c:pt idx="21">
                  <c:v>180.0</c:v>
                </c:pt>
                <c:pt idx="22">
                  <c:v>161.0</c:v>
                </c:pt>
                <c:pt idx="23">
                  <c:v>173.0</c:v>
                </c:pt>
                <c:pt idx="24">
                  <c:v>166.0</c:v>
                </c:pt>
                <c:pt idx="25">
                  <c:v>175.0</c:v>
                </c:pt>
                <c:pt idx="26">
                  <c:v>167.0</c:v>
                </c:pt>
                <c:pt idx="27">
                  <c:v>169.0</c:v>
                </c:pt>
                <c:pt idx="28">
                  <c:v>165.0</c:v>
                </c:pt>
                <c:pt idx="29">
                  <c:v>183.0</c:v>
                </c:pt>
                <c:pt idx="30">
                  <c:v>152.0</c:v>
                </c:pt>
                <c:pt idx="31">
                  <c:v>172.0</c:v>
                </c:pt>
                <c:pt idx="32">
                  <c:v>159.0</c:v>
                </c:pt>
                <c:pt idx="33">
                  <c:v>185.0</c:v>
                </c:pt>
                <c:pt idx="34">
                  <c:v>168.0</c:v>
                </c:pt>
                <c:pt idx="35">
                  <c:v>158.0</c:v>
                </c:pt>
                <c:pt idx="36">
                  <c:v>185.0</c:v>
                </c:pt>
                <c:pt idx="37">
                  <c:v>178.0</c:v>
                </c:pt>
                <c:pt idx="38">
                  <c:v>172.0</c:v>
                </c:pt>
                <c:pt idx="39" formatCode="0.00">
                  <c:v>169.0</c:v>
                </c:pt>
                <c:pt idx="40" formatCode="0.00">
                  <c:v>168.0</c:v>
                </c:pt>
                <c:pt idx="41" formatCode="0.00">
                  <c:v>174.0</c:v>
                </c:pt>
                <c:pt idx="42" formatCode="0.00">
                  <c:v>184.0</c:v>
                </c:pt>
                <c:pt idx="43" formatCode="0.00">
                  <c:v>158.0</c:v>
                </c:pt>
                <c:pt idx="44" formatCode="0.00">
                  <c:v>158.5</c:v>
                </c:pt>
                <c:pt idx="45" formatCode="0.00">
                  <c:v>177.0</c:v>
                </c:pt>
                <c:pt idx="46" formatCode="0.00">
                  <c:v>165.0</c:v>
                </c:pt>
                <c:pt idx="47" formatCode="0.00">
                  <c:v>165.0</c:v>
                </c:pt>
                <c:pt idx="48" formatCode="0.00">
                  <c:v>183.0</c:v>
                </c:pt>
                <c:pt idx="49">
                  <c:v>159.0</c:v>
                </c:pt>
                <c:pt idx="50">
                  <c:v>172.0</c:v>
                </c:pt>
                <c:pt idx="51">
                  <c:v>163.0</c:v>
                </c:pt>
                <c:pt idx="52">
                  <c:v>163.0</c:v>
                </c:pt>
                <c:pt idx="53">
                  <c:v>184.0</c:v>
                </c:pt>
                <c:pt idx="54">
                  <c:v>171.5</c:v>
                </c:pt>
                <c:pt idx="55">
                  <c:v>166.0</c:v>
                </c:pt>
                <c:pt idx="56">
                  <c:v>168.0</c:v>
                </c:pt>
                <c:pt idx="57">
                  <c:v>175.0</c:v>
                </c:pt>
                <c:pt idx="58">
                  <c:v>179.0</c:v>
                </c:pt>
                <c:pt idx="59">
                  <c:v>155.0</c:v>
                </c:pt>
                <c:pt idx="60">
                  <c:v>154.0</c:v>
                </c:pt>
              </c:numCache>
            </c:numRef>
          </c:xVal>
          <c:yVal>
            <c:numRef>
              <c:f>Feuil7!$B$1:$B$61</c:f>
              <c:numCache>
                <c:formatCode>General</c:formatCode>
                <c:ptCount val="61"/>
                <c:pt idx="0">
                  <c:v>13.6</c:v>
                </c:pt>
                <c:pt idx="1">
                  <c:v>25.0</c:v>
                </c:pt>
                <c:pt idx="2">
                  <c:v>20.0</c:v>
                </c:pt>
                <c:pt idx="3">
                  <c:v>22.3</c:v>
                </c:pt>
                <c:pt idx="4">
                  <c:v>29.7</c:v>
                </c:pt>
                <c:pt idx="5">
                  <c:v>18.3</c:v>
                </c:pt>
                <c:pt idx="6">
                  <c:v>18.5</c:v>
                </c:pt>
                <c:pt idx="7">
                  <c:v>50.3</c:v>
                </c:pt>
                <c:pt idx="8">
                  <c:v>18.7</c:v>
                </c:pt>
                <c:pt idx="9">
                  <c:v>31.5</c:v>
                </c:pt>
                <c:pt idx="10">
                  <c:v>29.8</c:v>
                </c:pt>
                <c:pt idx="11">
                  <c:v>22.8</c:v>
                </c:pt>
                <c:pt idx="12">
                  <c:v>33.1</c:v>
                </c:pt>
                <c:pt idx="13">
                  <c:v>20.3</c:v>
                </c:pt>
                <c:pt idx="14">
                  <c:v>14.0</c:v>
                </c:pt>
                <c:pt idx="15">
                  <c:v>36.8</c:v>
                </c:pt>
                <c:pt idx="16">
                  <c:v>5.1</c:v>
                </c:pt>
                <c:pt idx="17">
                  <c:v>20.7</c:v>
                </c:pt>
                <c:pt idx="18">
                  <c:v>33.1</c:v>
                </c:pt>
                <c:pt idx="19">
                  <c:v>21.0</c:v>
                </c:pt>
                <c:pt idx="20">
                  <c:v>36.5</c:v>
                </c:pt>
                <c:pt idx="21">
                  <c:v>12.3</c:v>
                </c:pt>
                <c:pt idx="22">
                  <c:v>44.6</c:v>
                </c:pt>
                <c:pt idx="23">
                  <c:v>20.6</c:v>
                </c:pt>
                <c:pt idx="24">
                  <c:v>12.5</c:v>
                </c:pt>
                <c:pt idx="25">
                  <c:v>16.4</c:v>
                </c:pt>
                <c:pt idx="26">
                  <c:v>20.6</c:v>
                </c:pt>
                <c:pt idx="27">
                  <c:v>16.8</c:v>
                </c:pt>
                <c:pt idx="28">
                  <c:v>41.8</c:v>
                </c:pt>
                <c:pt idx="29">
                  <c:v>10.9</c:v>
                </c:pt>
                <c:pt idx="30">
                  <c:v>37.0</c:v>
                </c:pt>
                <c:pt idx="31">
                  <c:v>62.6</c:v>
                </c:pt>
                <c:pt idx="32">
                  <c:v>11.4</c:v>
                </c:pt>
                <c:pt idx="33">
                  <c:v>18.2</c:v>
                </c:pt>
                <c:pt idx="34">
                  <c:v>32.2</c:v>
                </c:pt>
                <c:pt idx="35">
                  <c:v>31.6</c:v>
                </c:pt>
                <c:pt idx="36">
                  <c:v>20.4</c:v>
                </c:pt>
                <c:pt idx="37">
                  <c:v>30.4</c:v>
                </c:pt>
                <c:pt idx="38">
                  <c:v>12.7</c:v>
                </c:pt>
                <c:pt idx="39">
                  <c:v>24.3</c:v>
                </c:pt>
                <c:pt idx="40">
                  <c:v>40.0</c:v>
                </c:pt>
                <c:pt idx="41">
                  <c:v>18.7</c:v>
                </c:pt>
                <c:pt idx="42">
                  <c:v>15.6</c:v>
                </c:pt>
                <c:pt idx="43">
                  <c:v>26.7</c:v>
                </c:pt>
                <c:pt idx="44">
                  <c:v>41.2</c:v>
                </c:pt>
                <c:pt idx="45">
                  <c:v>15.8</c:v>
                </c:pt>
                <c:pt idx="46">
                  <c:v>22.3</c:v>
                </c:pt>
                <c:pt idx="47">
                  <c:v>22.7</c:v>
                </c:pt>
                <c:pt idx="48">
                  <c:v>19.4</c:v>
                </c:pt>
                <c:pt idx="49">
                  <c:v>28.9</c:v>
                </c:pt>
                <c:pt idx="50">
                  <c:v>22.5</c:v>
                </c:pt>
                <c:pt idx="51">
                  <c:v>47.1</c:v>
                </c:pt>
                <c:pt idx="52">
                  <c:v>13.9</c:v>
                </c:pt>
                <c:pt idx="53">
                  <c:v>7.7</c:v>
                </c:pt>
                <c:pt idx="54">
                  <c:v>15.6</c:v>
                </c:pt>
                <c:pt idx="55">
                  <c:v>20.4</c:v>
                </c:pt>
                <c:pt idx="56">
                  <c:v>17.2</c:v>
                </c:pt>
                <c:pt idx="57">
                  <c:v>44.5</c:v>
                </c:pt>
                <c:pt idx="58">
                  <c:v>24.9</c:v>
                </c:pt>
                <c:pt idx="59">
                  <c:v>45.7</c:v>
                </c:pt>
                <c:pt idx="60">
                  <c:v>37.6</c:v>
                </c:pt>
              </c:numCache>
            </c:numRef>
          </c:yVal>
        </c:ser>
        <c:axId val="301560280"/>
        <c:axId val="301563656"/>
      </c:scatterChart>
      <c:valAx>
        <c:axId val="301560280"/>
        <c:scaling>
          <c:orientation val="minMax"/>
          <c:min val="140.0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563656"/>
        <c:crosses val="autoZero"/>
        <c:crossBetween val="midCat"/>
      </c:valAx>
      <c:valAx>
        <c:axId val="301563656"/>
        <c:scaling>
          <c:logBase val="10.0"/>
          <c:orientation val="minMax"/>
          <c:min val="5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560280"/>
        <c:crosses val="autoZero"/>
        <c:crossBetween val="midCat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tx>
        <c:rich>
          <a:bodyPr/>
          <a:lstStyle/>
          <a:p>
            <a:pPr>
              <a:defRPr/>
            </a:pPr>
            <a:r>
              <a:rPr lang="fr-FR" sz="2000" dirty="0">
                <a:solidFill>
                  <a:srgbClr val="FF6600"/>
                </a:solidFill>
              </a:rPr>
              <a:t>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AGE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-0.323174182772608"/>
                  <c:y val="0.10906496062992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Feuil7!$D$1:$D$61</c:f>
              <c:numCache>
                <c:formatCode>General</c:formatCode>
                <c:ptCount val="61"/>
                <c:pt idx="0">
                  <c:v>62.0</c:v>
                </c:pt>
                <c:pt idx="1">
                  <c:v>42.0</c:v>
                </c:pt>
                <c:pt idx="2">
                  <c:v>45.0</c:v>
                </c:pt>
                <c:pt idx="3">
                  <c:v>53.0</c:v>
                </c:pt>
                <c:pt idx="4">
                  <c:v>41.0</c:v>
                </c:pt>
                <c:pt idx="5">
                  <c:v>44.0</c:v>
                </c:pt>
                <c:pt idx="6">
                  <c:v>34.0</c:v>
                </c:pt>
                <c:pt idx="7">
                  <c:v>24.0</c:v>
                </c:pt>
                <c:pt idx="8">
                  <c:v>26.0</c:v>
                </c:pt>
                <c:pt idx="9">
                  <c:v>27.0</c:v>
                </c:pt>
                <c:pt idx="10">
                  <c:v>35.0</c:v>
                </c:pt>
                <c:pt idx="11">
                  <c:v>25.0</c:v>
                </c:pt>
                <c:pt idx="12">
                  <c:v>47.0</c:v>
                </c:pt>
                <c:pt idx="13">
                  <c:v>51.0</c:v>
                </c:pt>
                <c:pt idx="14">
                  <c:v>45.0</c:v>
                </c:pt>
                <c:pt idx="15">
                  <c:v>49.0</c:v>
                </c:pt>
                <c:pt idx="16">
                  <c:v>33.0</c:v>
                </c:pt>
                <c:pt idx="17">
                  <c:v>39.0</c:v>
                </c:pt>
                <c:pt idx="18">
                  <c:v>17.0</c:v>
                </c:pt>
                <c:pt idx="19">
                  <c:v>31.0</c:v>
                </c:pt>
                <c:pt idx="20">
                  <c:v>44.0</c:v>
                </c:pt>
                <c:pt idx="21">
                  <c:v>39.0</c:v>
                </c:pt>
                <c:pt idx="22">
                  <c:v>38.0</c:v>
                </c:pt>
                <c:pt idx="23">
                  <c:v>43.0</c:v>
                </c:pt>
                <c:pt idx="24">
                  <c:v>61.0</c:v>
                </c:pt>
                <c:pt idx="25">
                  <c:v>41.0</c:v>
                </c:pt>
                <c:pt idx="26">
                  <c:v>37.0</c:v>
                </c:pt>
                <c:pt idx="27">
                  <c:v>55.0</c:v>
                </c:pt>
                <c:pt idx="28">
                  <c:v>25.0</c:v>
                </c:pt>
                <c:pt idx="29">
                  <c:v>44.0</c:v>
                </c:pt>
                <c:pt idx="30">
                  <c:v>59.0</c:v>
                </c:pt>
                <c:pt idx="31">
                  <c:v>17.0</c:v>
                </c:pt>
                <c:pt idx="32">
                  <c:v>55.0</c:v>
                </c:pt>
                <c:pt idx="33">
                  <c:v>33.0</c:v>
                </c:pt>
                <c:pt idx="34">
                  <c:v>39.0</c:v>
                </c:pt>
                <c:pt idx="35">
                  <c:v>38.0</c:v>
                </c:pt>
                <c:pt idx="36">
                  <c:v>37.0</c:v>
                </c:pt>
                <c:pt idx="37">
                  <c:v>37.0</c:v>
                </c:pt>
                <c:pt idx="38">
                  <c:v>57.0</c:v>
                </c:pt>
                <c:pt idx="39" formatCode="0.00">
                  <c:v>40.0</c:v>
                </c:pt>
                <c:pt idx="40" formatCode="0.00">
                  <c:v>20.0</c:v>
                </c:pt>
                <c:pt idx="41" formatCode="0.00">
                  <c:v>33.0</c:v>
                </c:pt>
                <c:pt idx="42" formatCode="0.00">
                  <c:v>43.0</c:v>
                </c:pt>
                <c:pt idx="43" formatCode="0.00">
                  <c:v>47.0</c:v>
                </c:pt>
                <c:pt idx="44" formatCode="0.00">
                  <c:v>41.0</c:v>
                </c:pt>
                <c:pt idx="45" formatCode="0.00">
                  <c:v>45.0</c:v>
                </c:pt>
                <c:pt idx="46" formatCode="0.00">
                  <c:v>42.0</c:v>
                </c:pt>
                <c:pt idx="47" formatCode="0.00">
                  <c:v>27.0</c:v>
                </c:pt>
                <c:pt idx="48" formatCode="0.00">
                  <c:v>35.0</c:v>
                </c:pt>
                <c:pt idx="49">
                  <c:v>20.0</c:v>
                </c:pt>
                <c:pt idx="50">
                  <c:v>50.0</c:v>
                </c:pt>
                <c:pt idx="51">
                  <c:v>35.0</c:v>
                </c:pt>
                <c:pt idx="52">
                  <c:v>72.0</c:v>
                </c:pt>
                <c:pt idx="53">
                  <c:v>65.0</c:v>
                </c:pt>
                <c:pt idx="54">
                  <c:v>57.0</c:v>
                </c:pt>
                <c:pt idx="55">
                  <c:v>51.0</c:v>
                </c:pt>
                <c:pt idx="56">
                  <c:v>49.0</c:v>
                </c:pt>
                <c:pt idx="57">
                  <c:v>30.0</c:v>
                </c:pt>
                <c:pt idx="58">
                  <c:v>50.0</c:v>
                </c:pt>
                <c:pt idx="59">
                  <c:v>44.0</c:v>
                </c:pt>
                <c:pt idx="60">
                  <c:v>39.0</c:v>
                </c:pt>
              </c:numCache>
            </c:numRef>
          </c:xVal>
          <c:yVal>
            <c:numRef>
              <c:f>Feuil7!$A$1:$A$61</c:f>
              <c:numCache>
                <c:formatCode>General</c:formatCode>
                <c:ptCount val="61"/>
                <c:pt idx="0">
                  <c:v>15.5</c:v>
                </c:pt>
                <c:pt idx="1">
                  <c:v>29.5</c:v>
                </c:pt>
                <c:pt idx="2">
                  <c:v>19.0</c:v>
                </c:pt>
                <c:pt idx="3">
                  <c:v>38.4</c:v>
                </c:pt>
                <c:pt idx="4">
                  <c:v>40.8</c:v>
                </c:pt>
                <c:pt idx="5">
                  <c:v>29.5</c:v>
                </c:pt>
                <c:pt idx="6">
                  <c:v>34.3</c:v>
                </c:pt>
                <c:pt idx="7">
                  <c:v>81.5</c:v>
                </c:pt>
                <c:pt idx="8">
                  <c:v>44.0</c:v>
                </c:pt>
                <c:pt idx="9">
                  <c:v>23.2</c:v>
                </c:pt>
                <c:pt idx="10">
                  <c:v>61.2</c:v>
                </c:pt>
                <c:pt idx="11">
                  <c:v>36.1</c:v>
                </c:pt>
                <c:pt idx="12">
                  <c:v>45.0</c:v>
                </c:pt>
                <c:pt idx="13">
                  <c:v>29.1</c:v>
                </c:pt>
                <c:pt idx="14">
                  <c:v>21.3</c:v>
                </c:pt>
                <c:pt idx="15">
                  <c:v>40.9</c:v>
                </c:pt>
                <c:pt idx="16">
                  <c:v>10.4</c:v>
                </c:pt>
                <c:pt idx="17">
                  <c:v>19.6</c:v>
                </c:pt>
                <c:pt idx="18">
                  <c:v>41.8</c:v>
                </c:pt>
                <c:pt idx="19">
                  <c:v>21.7</c:v>
                </c:pt>
                <c:pt idx="20">
                  <c:v>49.2</c:v>
                </c:pt>
                <c:pt idx="21">
                  <c:v>17.8</c:v>
                </c:pt>
                <c:pt idx="22">
                  <c:v>42.4</c:v>
                </c:pt>
                <c:pt idx="23">
                  <c:v>27.1</c:v>
                </c:pt>
                <c:pt idx="24">
                  <c:v>17.9</c:v>
                </c:pt>
                <c:pt idx="25">
                  <c:v>21.1</c:v>
                </c:pt>
                <c:pt idx="26">
                  <c:v>29.0</c:v>
                </c:pt>
                <c:pt idx="27">
                  <c:v>25.3</c:v>
                </c:pt>
                <c:pt idx="28">
                  <c:v>48.8</c:v>
                </c:pt>
                <c:pt idx="29">
                  <c:v>24.1</c:v>
                </c:pt>
                <c:pt idx="30">
                  <c:v>28.9</c:v>
                </c:pt>
                <c:pt idx="31">
                  <c:v>45.8</c:v>
                </c:pt>
                <c:pt idx="32">
                  <c:v>26.1</c:v>
                </c:pt>
                <c:pt idx="33">
                  <c:v>27.4</c:v>
                </c:pt>
                <c:pt idx="34">
                  <c:v>20.6</c:v>
                </c:pt>
                <c:pt idx="35">
                  <c:v>35.1</c:v>
                </c:pt>
                <c:pt idx="36">
                  <c:v>25.4</c:v>
                </c:pt>
                <c:pt idx="37">
                  <c:v>41.9</c:v>
                </c:pt>
                <c:pt idx="38">
                  <c:v>25.1</c:v>
                </c:pt>
                <c:pt idx="39">
                  <c:v>33.7</c:v>
                </c:pt>
                <c:pt idx="40">
                  <c:v>37.7</c:v>
                </c:pt>
                <c:pt idx="41">
                  <c:v>41.1</c:v>
                </c:pt>
                <c:pt idx="42">
                  <c:v>24.3</c:v>
                </c:pt>
                <c:pt idx="43">
                  <c:v>29.0</c:v>
                </c:pt>
                <c:pt idx="44">
                  <c:v>56.5</c:v>
                </c:pt>
                <c:pt idx="45">
                  <c:v>32.0</c:v>
                </c:pt>
                <c:pt idx="46">
                  <c:v>30.5</c:v>
                </c:pt>
                <c:pt idx="47">
                  <c:v>47.8</c:v>
                </c:pt>
                <c:pt idx="48">
                  <c:v>23.0</c:v>
                </c:pt>
                <c:pt idx="49">
                  <c:v>28.5</c:v>
                </c:pt>
                <c:pt idx="50">
                  <c:v>20.1</c:v>
                </c:pt>
                <c:pt idx="51">
                  <c:v>34.1</c:v>
                </c:pt>
                <c:pt idx="52">
                  <c:v>16.4</c:v>
                </c:pt>
                <c:pt idx="53">
                  <c:v>21.0</c:v>
                </c:pt>
                <c:pt idx="54">
                  <c:v>28.3</c:v>
                </c:pt>
                <c:pt idx="55">
                  <c:v>43.7</c:v>
                </c:pt>
                <c:pt idx="56">
                  <c:v>41.9</c:v>
                </c:pt>
                <c:pt idx="57">
                  <c:v>36.7</c:v>
                </c:pt>
                <c:pt idx="58">
                  <c:v>26.6</c:v>
                </c:pt>
                <c:pt idx="59">
                  <c:v>53.1</c:v>
                </c:pt>
                <c:pt idx="60">
                  <c:v>38.5</c:v>
                </c:pt>
              </c:numCache>
            </c:numRef>
          </c:yVal>
        </c:ser>
        <c:axId val="301632472"/>
        <c:axId val="301635880"/>
      </c:scatterChart>
      <c:valAx>
        <c:axId val="30163247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635880"/>
        <c:crosses val="autoZero"/>
        <c:crossBetween val="midCat"/>
      </c:valAx>
      <c:valAx>
        <c:axId val="301635880"/>
        <c:scaling>
          <c:logBase val="10.0"/>
          <c:orientation val="minMax"/>
          <c:min val="10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632472"/>
        <c:crosses val="autoZero"/>
        <c:crossBetween val="midCat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layout/>
      <c:txPr>
        <a:bodyPr/>
        <a:lstStyle/>
        <a:p>
          <a:pPr>
            <a:defRPr sz="2000">
              <a:solidFill>
                <a:srgbClr val="FF6600"/>
              </a:solidFill>
            </a:defRPr>
          </a:pPr>
          <a:endParaRPr lang="fr-FR"/>
        </a:p>
      </c:txPr>
    </c:title>
    <c:plotArea>
      <c:layout/>
      <c:scatterChart>
        <c:scatterStyle val="lineMarker"/>
        <c:ser>
          <c:idx val="0"/>
          <c:order val="0"/>
          <c:tx>
            <c:v>TAILLE</c:v>
          </c:tx>
          <c:spPr>
            <a:ln w="28575">
              <a:noFill/>
            </a:ln>
          </c:spPr>
          <c:trendline>
            <c:spPr>
              <a:ln w="38100">
                <a:solidFill>
                  <a:srgbClr val="FF6600"/>
                </a:solidFill>
              </a:ln>
            </c:spPr>
            <c:trendlineType val="exp"/>
            <c:dispRSqr val="1"/>
            <c:dispEq val="1"/>
            <c:trendlineLbl>
              <c:layout>
                <c:manualLayout>
                  <c:x val="0.164822018215465"/>
                  <c:y val="-0.41612787984835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Feuil7!$E$1:$E$61</c:f>
              <c:numCache>
                <c:formatCode>General</c:formatCode>
                <c:ptCount val="61"/>
                <c:pt idx="0">
                  <c:v>180.0</c:v>
                </c:pt>
                <c:pt idx="1">
                  <c:v>179.0</c:v>
                </c:pt>
                <c:pt idx="2">
                  <c:v>168.0</c:v>
                </c:pt>
                <c:pt idx="3">
                  <c:v>170.0</c:v>
                </c:pt>
                <c:pt idx="4">
                  <c:v>170.0</c:v>
                </c:pt>
                <c:pt idx="5">
                  <c:v>172.0</c:v>
                </c:pt>
                <c:pt idx="6">
                  <c:v>162.0</c:v>
                </c:pt>
                <c:pt idx="7">
                  <c:v>160.0</c:v>
                </c:pt>
                <c:pt idx="8">
                  <c:v>168.0</c:v>
                </c:pt>
                <c:pt idx="9">
                  <c:v>165.0</c:v>
                </c:pt>
                <c:pt idx="10">
                  <c:v>166.0</c:v>
                </c:pt>
                <c:pt idx="11">
                  <c:v>180.0</c:v>
                </c:pt>
                <c:pt idx="12">
                  <c:v>173.0</c:v>
                </c:pt>
                <c:pt idx="13">
                  <c:v>178.0</c:v>
                </c:pt>
                <c:pt idx="14">
                  <c:v>179.0</c:v>
                </c:pt>
                <c:pt idx="15">
                  <c:v>163.0</c:v>
                </c:pt>
                <c:pt idx="16">
                  <c:v>195.0</c:v>
                </c:pt>
                <c:pt idx="17">
                  <c:v>175.0</c:v>
                </c:pt>
                <c:pt idx="18">
                  <c:v>174.0</c:v>
                </c:pt>
                <c:pt idx="19">
                  <c:v>175.0</c:v>
                </c:pt>
                <c:pt idx="20">
                  <c:v>160.0</c:v>
                </c:pt>
                <c:pt idx="21">
                  <c:v>180.0</c:v>
                </c:pt>
                <c:pt idx="22">
                  <c:v>161.0</c:v>
                </c:pt>
                <c:pt idx="23">
                  <c:v>173.0</c:v>
                </c:pt>
                <c:pt idx="24">
                  <c:v>166.0</c:v>
                </c:pt>
                <c:pt idx="25">
                  <c:v>175.0</c:v>
                </c:pt>
                <c:pt idx="26">
                  <c:v>167.0</c:v>
                </c:pt>
                <c:pt idx="27">
                  <c:v>169.0</c:v>
                </c:pt>
                <c:pt idx="28">
                  <c:v>165.0</c:v>
                </c:pt>
                <c:pt idx="29">
                  <c:v>183.0</c:v>
                </c:pt>
                <c:pt idx="30">
                  <c:v>152.0</c:v>
                </c:pt>
                <c:pt idx="31">
                  <c:v>172.0</c:v>
                </c:pt>
                <c:pt idx="32">
                  <c:v>159.0</c:v>
                </c:pt>
                <c:pt idx="33">
                  <c:v>185.0</c:v>
                </c:pt>
                <c:pt idx="34">
                  <c:v>168.0</c:v>
                </c:pt>
                <c:pt idx="35">
                  <c:v>158.0</c:v>
                </c:pt>
                <c:pt idx="36">
                  <c:v>185.0</c:v>
                </c:pt>
                <c:pt idx="37">
                  <c:v>178.0</c:v>
                </c:pt>
                <c:pt idx="38">
                  <c:v>172.0</c:v>
                </c:pt>
                <c:pt idx="39" formatCode="0.00">
                  <c:v>169.0</c:v>
                </c:pt>
                <c:pt idx="40" formatCode="0.00">
                  <c:v>168.0</c:v>
                </c:pt>
                <c:pt idx="41" formatCode="0.00">
                  <c:v>174.0</c:v>
                </c:pt>
                <c:pt idx="42" formatCode="0.00">
                  <c:v>184.0</c:v>
                </c:pt>
                <c:pt idx="43" formatCode="0.00">
                  <c:v>158.0</c:v>
                </c:pt>
                <c:pt idx="44" formatCode="0.00">
                  <c:v>158.5</c:v>
                </c:pt>
                <c:pt idx="45" formatCode="0.00">
                  <c:v>177.0</c:v>
                </c:pt>
                <c:pt idx="46" formatCode="0.00">
                  <c:v>165.0</c:v>
                </c:pt>
                <c:pt idx="47" formatCode="0.00">
                  <c:v>165.0</c:v>
                </c:pt>
                <c:pt idx="48" formatCode="0.00">
                  <c:v>183.0</c:v>
                </c:pt>
                <c:pt idx="49">
                  <c:v>159.0</c:v>
                </c:pt>
                <c:pt idx="50">
                  <c:v>172.0</c:v>
                </c:pt>
                <c:pt idx="51">
                  <c:v>163.0</c:v>
                </c:pt>
                <c:pt idx="52">
                  <c:v>163.0</c:v>
                </c:pt>
                <c:pt idx="53">
                  <c:v>184.0</c:v>
                </c:pt>
                <c:pt idx="54">
                  <c:v>171.5</c:v>
                </c:pt>
                <c:pt idx="55">
                  <c:v>166.0</c:v>
                </c:pt>
                <c:pt idx="56">
                  <c:v>168.0</c:v>
                </c:pt>
                <c:pt idx="57">
                  <c:v>175.0</c:v>
                </c:pt>
                <c:pt idx="58">
                  <c:v>179.0</c:v>
                </c:pt>
                <c:pt idx="59">
                  <c:v>155.0</c:v>
                </c:pt>
                <c:pt idx="60">
                  <c:v>154.0</c:v>
                </c:pt>
              </c:numCache>
            </c:numRef>
          </c:xVal>
          <c:yVal>
            <c:numRef>
              <c:f>Feuil7!$A$1:$A$61</c:f>
              <c:numCache>
                <c:formatCode>General</c:formatCode>
                <c:ptCount val="61"/>
                <c:pt idx="0">
                  <c:v>15.5</c:v>
                </c:pt>
                <c:pt idx="1">
                  <c:v>29.5</c:v>
                </c:pt>
                <c:pt idx="2">
                  <c:v>19.0</c:v>
                </c:pt>
                <c:pt idx="3">
                  <c:v>38.4</c:v>
                </c:pt>
                <c:pt idx="4">
                  <c:v>40.8</c:v>
                </c:pt>
                <c:pt idx="5">
                  <c:v>29.5</c:v>
                </c:pt>
                <c:pt idx="6">
                  <c:v>34.3</c:v>
                </c:pt>
                <c:pt idx="7">
                  <c:v>81.5</c:v>
                </c:pt>
                <c:pt idx="8">
                  <c:v>44.0</c:v>
                </c:pt>
                <c:pt idx="9">
                  <c:v>23.2</c:v>
                </c:pt>
                <c:pt idx="10">
                  <c:v>61.2</c:v>
                </c:pt>
                <c:pt idx="11">
                  <c:v>36.1</c:v>
                </c:pt>
                <c:pt idx="12">
                  <c:v>45.0</c:v>
                </c:pt>
                <c:pt idx="13">
                  <c:v>29.1</c:v>
                </c:pt>
                <c:pt idx="14">
                  <c:v>21.3</c:v>
                </c:pt>
                <c:pt idx="15">
                  <c:v>40.9</c:v>
                </c:pt>
                <c:pt idx="16">
                  <c:v>10.4</c:v>
                </c:pt>
                <c:pt idx="17">
                  <c:v>19.6</c:v>
                </c:pt>
                <c:pt idx="18">
                  <c:v>41.8</c:v>
                </c:pt>
                <c:pt idx="19">
                  <c:v>21.7</c:v>
                </c:pt>
                <c:pt idx="20">
                  <c:v>49.2</c:v>
                </c:pt>
                <c:pt idx="21">
                  <c:v>17.8</c:v>
                </c:pt>
                <c:pt idx="22">
                  <c:v>42.4</c:v>
                </c:pt>
                <c:pt idx="23">
                  <c:v>27.1</c:v>
                </c:pt>
                <c:pt idx="24">
                  <c:v>17.9</c:v>
                </c:pt>
                <c:pt idx="25">
                  <c:v>21.1</c:v>
                </c:pt>
                <c:pt idx="26">
                  <c:v>29.0</c:v>
                </c:pt>
                <c:pt idx="27">
                  <c:v>25.3</c:v>
                </c:pt>
                <c:pt idx="28">
                  <c:v>48.8</c:v>
                </c:pt>
                <c:pt idx="29">
                  <c:v>24.1</c:v>
                </c:pt>
                <c:pt idx="30">
                  <c:v>28.9</c:v>
                </c:pt>
                <c:pt idx="31">
                  <c:v>45.8</c:v>
                </c:pt>
                <c:pt idx="32">
                  <c:v>26.1</c:v>
                </c:pt>
                <c:pt idx="33">
                  <c:v>27.4</c:v>
                </c:pt>
                <c:pt idx="34">
                  <c:v>20.6</c:v>
                </c:pt>
                <c:pt idx="35">
                  <c:v>35.1</c:v>
                </c:pt>
                <c:pt idx="36">
                  <c:v>25.4</c:v>
                </c:pt>
                <c:pt idx="37">
                  <c:v>41.9</c:v>
                </c:pt>
                <c:pt idx="38">
                  <c:v>25.1</c:v>
                </c:pt>
                <c:pt idx="39">
                  <c:v>33.7</c:v>
                </c:pt>
                <c:pt idx="40">
                  <c:v>37.7</c:v>
                </c:pt>
                <c:pt idx="41">
                  <c:v>41.1</c:v>
                </c:pt>
                <c:pt idx="42">
                  <c:v>24.3</c:v>
                </c:pt>
                <c:pt idx="43">
                  <c:v>29.0</c:v>
                </c:pt>
                <c:pt idx="44">
                  <c:v>56.5</c:v>
                </c:pt>
                <c:pt idx="45">
                  <c:v>32.0</c:v>
                </c:pt>
                <c:pt idx="46">
                  <c:v>30.5</c:v>
                </c:pt>
                <c:pt idx="47">
                  <c:v>47.8</c:v>
                </c:pt>
                <c:pt idx="48">
                  <c:v>23.0</c:v>
                </c:pt>
                <c:pt idx="49">
                  <c:v>28.5</c:v>
                </c:pt>
                <c:pt idx="50">
                  <c:v>20.1</c:v>
                </c:pt>
                <c:pt idx="51">
                  <c:v>34.1</c:v>
                </c:pt>
                <c:pt idx="52">
                  <c:v>16.4</c:v>
                </c:pt>
                <c:pt idx="53">
                  <c:v>21.0</c:v>
                </c:pt>
                <c:pt idx="54">
                  <c:v>28.3</c:v>
                </c:pt>
                <c:pt idx="55">
                  <c:v>43.7</c:v>
                </c:pt>
                <c:pt idx="56">
                  <c:v>41.9</c:v>
                </c:pt>
                <c:pt idx="57">
                  <c:v>36.7</c:v>
                </c:pt>
                <c:pt idx="58">
                  <c:v>26.6</c:v>
                </c:pt>
                <c:pt idx="59">
                  <c:v>53.1</c:v>
                </c:pt>
                <c:pt idx="60">
                  <c:v>38.5</c:v>
                </c:pt>
              </c:numCache>
            </c:numRef>
          </c:yVal>
        </c:ser>
        <c:axId val="301670264"/>
        <c:axId val="301673720"/>
      </c:scatterChart>
      <c:valAx>
        <c:axId val="301670264"/>
        <c:scaling>
          <c:orientation val="minMax"/>
          <c:min val="140.0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673720"/>
        <c:crosses val="autoZero"/>
        <c:crossBetween val="midCat"/>
      </c:valAx>
      <c:valAx>
        <c:axId val="301673720"/>
        <c:scaling>
          <c:logBase val="10.0"/>
          <c:orientation val="minMax"/>
          <c:min val="10.0"/>
        </c:scaling>
        <c:axPos val="l"/>
        <c:majorGridlines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670264"/>
        <c:crosses val="autoZero"/>
        <c:crossBetween val="midCat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2"/>
  <c:chart>
    <c:title>
      <c:tx>
        <c:rich>
          <a:bodyPr/>
          <a:lstStyle/>
          <a:p>
            <a:pPr>
              <a:defRPr/>
            </a:pPr>
            <a:r>
              <a:rPr lang="fr-FR" sz="2000" dirty="0">
                <a:solidFill>
                  <a:srgbClr val="FF6600"/>
                </a:solidFill>
              </a:rPr>
              <a:t>AGE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AGE</c:v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43781798909752"/>
                  <c:y val="-0.400928477690289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Feuil7!$D$1:$D$61</c:f>
              <c:numCache>
                <c:formatCode>General</c:formatCode>
                <c:ptCount val="61"/>
                <c:pt idx="0">
                  <c:v>62.0</c:v>
                </c:pt>
                <c:pt idx="1">
                  <c:v>42.0</c:v>
                </c:pt>
                <c:pt idx="2">
                  <c:v>45.0</c:v>
                </c:pt>
                <c:pt idx="3">
                  <c:v>53.0</c:v>
                </c:pt>
                <c:pt idx="4">
                  <c:v>41.0</c:v>
                </c:pt>
                <c:pt idx="5">
                  <c:v>44.0</c:v>
                </c:pt>
                <c:pt idx="6">
                  <c:v>34.0</c:v>
                </c:pt>
                <c:pt idx="7">
                  <c:v>24.0</c:v>
                </c:pt>
                <c:pt idx="8">
                  <c:v>26.0</c:v>
                </c:pt>
                <c:pt idx="9">
                  <c:v>27.0</c:v>
                </c:pt>
                <c:pt idx="10">
                  <c:v>35.0</c:v>
                </c:pt>
                <c:pt idx="11">
                  <c:v>25.0</c:v>
                </c:pt>
                <c:pt idx="12">
                  <c:v>47.0</c:v>
                </c:pt>
                <c:pt idx="13">
                  <c:v>51.0</c:v>
                </c:pt>
                <c:pt idx="14">
                  <c:v>45.0</c:v>
                </c:pt>
                <c:pt idx="15">
                  <c:v>49.0</c:v>
                </c:pt>
                <c:pt idx="16">
                  <c:v>33.0</c:v>
                </c:pt>
                <c:pt idx="17">
                  <c:v>39.0</c:v>
                </c:pt>
                <c:pt idx="18">
                  <c:v>17.0</c:v>
                </c:pt>
                <c:pt idx="19">
                  <c:v>31.0</c:v>
                </c:pt>
                <c:pt idx="20">
                  <c:v>44.0</c:v>
                </c:pt>
                <c:pt idx="21">
                  <c:v>39.0</c:v>
                </c:pt>
                <c:pt idx="22">
                  <c:v>38.0</c:v>
                </c:pt>
                <c:pt idx="23">
                  <c:v>43.0</c:v>
                </c:pt>
                <c:pt idx="24">
                  <c:v>61.0</c:v>
                </c:pt>
                <c:pt idx="25">
                  <c:v>41.0</c:v>
                </c:pt>
                <c:pt idx="26">
                  <c:v>37.0</c:v>
                </c:pt>
                <c:pt idx="27">
                  <c:v>55.0</c:v>
                </c:pt>
                <c:pt idx="28">
                  <c:v>25.0</c:v>
                </c:pt>
                <c:pt idx="29">
                  <c:v>44.0</c:v>
                </c:pt>
                <c:pt idx="30">
                  <c:v>59.0</c:v>
                </c:pt>
                <c:pt idx="31">
                  <c:v>17.0</c:v>
                </c:pt>
                <c:pt idx="32">
                  <c:v>55.0</c:v>
                </c:pt>
                <c:pt idx="33">
                  <c:v>33.0</c:v>
                </c:pt>
                <c:pt idx="34">
                  <c:v>39.0</c:v>
                </c:pt>
                <c:pt idx="35">
                  <c:v>38.0</c:v>
                </c:pt>
                <c:pt idx="36">
                  <c:v>37.0</c:v>
                </c:pt>
                <c:pt idx="37">
                  <c:v>37.0</c:v>
                </c:pt>
                <c:pt idx="38">
                  <c:v>57.0</c:v>
                </c:pt>
                <c:pt idx="39" formatCode="0.00">
                  <c:v>40.0</c:v>
                </c:pt>
                <c:pt idx="40" formatCode="0.00">
                  <c:v>20.0</c:v>
                </c:pt>
                <c:pt idx="41" formatCode="0.00">
                  <c:v>33.0</c:v>
                </c:pt>
                <c:pt idx="42" formatCode="0.00">
                  <c:v>43.0</c:v>
                </c:pt>
                <c:pt idx="43" formatCode="0.00">
                  <c:v>47.0</c:v>
                </c:pt>
                <c:pt idx="44" formatCode="0.00">
                  <c:v>41.0</c:v>
                </c:pt>
                <c:pt idx="45" formatCode="0.00">
                  <c:v>45.0</c:v>
                </c:pt>
                <c:pt idx="46" formatCode="0.00">
                  <c:v>42.0</c:v>
                </c:pt>
                <c:pt idx="47" formatCode="0.00">
                  <c:v>27.0</c:v>
                </c:pt>
                <c:pt idx="48" formatCode="0.00">
                  <c:v>35.0</c:v>
                </c:pt>
                <c:pt idx="49">
                  <c:v>20.0</c:v>
                </c:pt>
                <c:pt idx="50">
                  <c:v>50.0</c:v>
                </c:pt>
                <c:pt idx="51">
                  <c:v>35.0</c:v>
                </c:pt>
                <c:pt idx="52">
                  <c:v>72.0</c:v>
                </c:pt>
                <c:pt idx="53">
                  <c:v>65.0</c:v>
                </c:pt>
                <c:pt idx="54">
                  <c:v>57.0</c:v>
                </c:pt>
                <c:pt idx="55">
                  <c:v>51.0</c:v>
                </c:pt>
                <c:pt idx="56">
                  <c:v>49.0</c:v>
                </c:pt>
                <c:pt idx="57">
                  <c:v>30.0</c:v>
                </c:pt>
                <c:pt idx="58">
                  <c:v>50.0</c:v>
                </c:pt>
                <c:pt idx="59">
                  <c:v>44.0</c:v>
                </c:pt>
                <c:pt idx="60">
                  <c:v>39.0</c:v>
                </c:pt>
              </c:numCache>
            </c:numRef>
          </c:xVal>
          <c:yVal>
            <c:numRef>
              <c:f>Feuil7!$C$1:$C$61</c:f>
              <c:numCache>
                <c:formatCode>0.0</c:formatCode>
                <c:ptCount val="61"/>
                <c:pt idx="0">
                  <c:v>0.87741935483871</c:v>
                </c:pt>
                <c:pt idx="1">
                  <c:v>0.847457627118644</c:v>
                </c:pt>
                <c:pt idx="2">
                  <c:v>1.052631578947368</c:v>
                </c:pt>
                <c:pt idx="3">
                  <c:v>0.580729166666667</c:v>
                </c:pt>
                <c:pt idx="4">
                  <c:v>0.727941176470588</c:v>
                </c:pt>
                <c:pt idx="5">
                  <c:v>0.620338983050847</c:v>
                </c:pt>
                <c:pt idx="6">
                  <c:v>0.53935860058309</c:v>
                </c:pt>
                <c:pt idx="7">
                  <c:v>0.617177914110429</c:v>
                </c:pt>
                <c:pt idx="8">
                  <c:v>0.425</c:v>
                </c:pt>
                <c:pt idx="9">
                  <c:v>1.357758620689655</c:v>
                </c:pt>
                <c:pt idx="10">
                  <c:v>0.486928104575163</c:v>
                </c:pt>
                <c:pt idx="11">
                  <c:v>0.631578947368421</c:v>
                </c:pt>
                <c:pt idx="12">
                  <c:v>0.735555555555556</c:v>
                </c:pt>
                <c:pt idx="13">
                  <c:v>0.697594501718213</c:v>
                </c:pt>
                <c:pt idx="14">
                  <c:v>0.657276995305164</c:v>
                </c:pt>
                <c:pt idx="15">
                  <c:v>0.899755501222494</c:v>
                </c:pt>
                <c:pt idx="16">
                  <c:v>0.490384615384615</c:v>
                </c:pt>
                <c:pt idx="17">
                  <c:v>1.056122448979592</c:v>
                </c:pt>
                <c:pt idx="18">
                  <c:v>0.791866028708134</c:v>
                </c:pt>
                <c:pt idx="19">
                  <c:v>0.967741935483871</c:v>
                </c:pt>
                <c:pt idx="20">
                  <c:v>0.741869918699187</c:v>
                </c:pt>
                <c:pt idx="21">
                  <c:v>0.691011235955056</c:v>
                </c:pt>
                <c:pt idx="22">
                  <c:v>1.05188679245283</c:v>
                </c:pt>
                <c:pt idx="23">
                  <c:v>0.760147601476015</c:v>
                </c:pt>
                <c:pt idx="24">
                  <c:v>0.698324022346369</c:v>
                </c:pt>
                <c:pt idx="25">
                  <c:v>0.777251184834123</c:v>
                </c:pt>
                <c:pt idx="26">
                  <c:v>0.710344827586207</c:v>
                </c:pt>
                <c:pt idx="27">
                  <c:v>0.66403162055336</c:v>
                </c:pt>
                <c:pt idx="28">
                  <c:v>0.85655737704918</c:v>
                </c:pt>
                <c:pt idx="29">
                  <c:v>0.452282157676349</c:v>
                </c:pt>
                <c:pt idx="30">
                  <c:v>1.280276816608997</c:v>
                </c:pt>
                <c:pt idx="31">
                  <c:v>1.366812227074236</c:v>
                </c:pt>
                <c:pt idx="32">
                  <c:v>0.436781609195402</c:v>
                </c:pt>
                <c:pt idx="33">
                  <c:v>0.664233576642336</c:v>
                </c:pt>
                <c:pt idx="34">
                  <c:v>1.563106796116505</c:v>
                </c:pt>
                <c:pt idx="35">
                  <c:v>0.9002849002849</c:v>
                </c:pt>
                <c:pt idx="36">
                  <c:v>0.803149606299213</c:v>
                </c:pt>
                <c:pt idx="37">
                  <c:v>0.725536992840095</c:v>
                </c:pt>
                <c:pt idx="38">
                  <c:v>0.50597609561753</c:v>
                </c:pt>
                <c:pt idx="39">
                  <c:v>0.72106824925816</c:v>
                </c:pt>
                <c:pt idx="40">
                  <c:v>1.061007957559682</c:v>
                </c:pt>
                <c:pt idx="41">
                  <c:v>0.454987834549878</c:v>
                </c:pt>
                <c:pt idx="42">
                  <c:v>0.641975308641975</c:v>
                </c:pt>
                <c:pt idx="43">
                  <c:v>0.920689655172414</c:v>
                </c:pt>
                <c:pt idx="44">
                  <c:v>0.729203539823009</c:v>
                </c:pt>
                <c:pt idx="45">
                  <c:v>0.49375</c:v>
                </c:pt>
                <c:pt idx="46">
                  <c:v>0.731147540983606</c:v>
                </c:pt>
                <c:pt idx="47">
                  <c:v>0.47489539748954</c:v>
                </c:pt>
                <c:pt idx="48">
                  <c:v>0.843478260869565</c:v>
                </c:pt>
                <c:pt idx="49">
                  <c:v>1.014035087719298</c:v>
                </c:pt>
                <c:pt idx="50">
                  <c:v>1.119402985074627</c:v>
                </c:pt>
                <c:pt idx="51">
                  <c:v>1.381231671554252</c:v>
                </c:pt>
                <c:pt idx="52">
                  <c:v>0.847560975609756</c:v>
                </c:pt>
                <c:pt idx="53">
                  <c:v>0.366666666666667</c:v>
                </c:pt>
                <c:pt idx="54">
                  <c:v>0.551236749116608</c:v>
                </c:pt>
                <c:pt idx="55">
                  <c:v>0.466819221967963</c:v>
                </c:pt>
                <c:pt idx="56">
                  <c:v>0.410501193317422</c:v>
                </c:pt>
                <c:pt idx="57">
                  <c:v>1.212534059945504</c:v>
                </c:pt>
                <c:pt idx="58">
                  <c:v>0.93609022556391</c:v>
                </c:pt>
                <c:pt idx="59">
                  <c:v>0.860640301318267</c:v>
                </c:pt>
                <c:pt idx="60">
                  <c:v>0.976623376623377</c:v>
                </c:pt>
              </c:numCache>
            </c:numRef>
          </c:yVal>
        </c:ser>
        <c:axId val="301746552"/>
        <c:axId val="301750136"/>
      </c:scatterChart>
      <c:valAx>
        <c:axId val="30174655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750136"/>
        <c:crosses val="autoZero"/>
        <c:crossBetween val="midCat"/>
      </c:valAx>
      <c:valAx>
        <c:axId val="301750136"/>
        <c:scaling>
          <c:orientation val="minMax"/>
        </c:scaling>
        <c:axPos val="l"/>
        <c:majorGridlines/>
        <c:numFmt formatCode="0.0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 i="0">
                <a:solidFill>
                  <a:schemeClr val="bg1"/>
                </a:solidFill>
              </a:defRPr>
            </a:pPr>
            <a:endParaRPr lang="fr-FR"/>
          </a:p>
        </c:txPr>
        <c:crossAx val="301746552"/>
        <c:crosses val="autoZero"/>
        <c:crossBetween val="midCat"/>
        <c:minorUnit val="0.04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2"/>
  <c:chart>
    <c:title>
      <c:layout/>
      <c:txPr>
        <a:bodyPr/>
        <a:lstStyle/>
        <a:p>
          <a:pPr>
            <a:defRPr sz="2000">
              <a:solidFill>
                <a:srgbClr val="FF6600"/>
              </a:solidFill>
            </a:defRPr>
          </a:pPr>
          <a:endParaRPr lang="fr-FR"/>
        </a:p>
      </c:txPr>
    </c:title>
    <c:plotArea>
      <c:layout/>
      <c:scatterChart>
        <c:scatterStyle val="lineMarker"/>
        <c:ser>
          <c:idx val="0"/>
          <c:order val="0"/>
          <c:tx>
            <c:v>TAILLE</c:v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0.144960391314722"/>
                  <c:y val="-0.40786089238845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>
                      <a:solidFill>
                        <a:srgbClr val="FFFFFF"/>
                      </a:solidFill>
                    </a:defRPr>
                  </a:pPr>
                  <a:endParaRPr lang="fr-FR"/>
                </a:p>
              </c:txPr>
            </c:trendlineLbl>
          </c:trendline>
          <c:xVal>
            <c:numRef>
              <c:f>Feuil7!$E$1:$E$61</c:f>
              <c:numCache>
                <c:formatCode>General</c:formatCode>
                <c:ptCount val="61"/>
                <c:pt idx="0">
                  <c:v>180.0</c:v>
                </c:pt>
                <c:pt idx="1">
                  <c:v>179.0</c:v>
                </c:pt>
                <c:pt idx="2">
                  <c:v>168.0</c:v>
                </c:pt>
                <c:pt idx="3">
                  <c:v>170.0</c:v>
                </c:pt>
                <c:pt idx="4">
                  <c:v>170.0</c:v>
                </c:pt>
                <c:pt idx="5">
                  <c:v>172.0</c:v>
                </c:pt>
                <c:pt idx="6">
                  <c:v>162.0</c:v>
                </c:pt>
                <c:pt idx="7">
                  <c:v>160.0</c:v>
                </c:pt>
                <c:pt idx="8">
                  <c:v>168.0</c:v>
                </c:pt>
                <c:pt idx="9">
                  <c:v>165.0</c:v>
                </c:pt>
                <c:pt idx="10">
                  <c:v>166.0</c:v>
                </c:pt>
                <c:pt idx="11">
                  <c:v>180.0</c:v>
                </c:pt>
                <c:pt idx="12">
                  <c:v>173.0</c:v>
                </c:pt>
                <c:pt idx="13">
                  <c:v>178.0</c:v>
                </c:pt>
                <c:pt idx="14">
                  <c:v>179.0</c:v>
                </c:pt>
                <c:pt idx="15">
                  <c:v>163.0</c:v>
                </c:pt>
                <c:pt idx="16">
                  <c:v>195.0</c:v>
                </c:pt>
                <c:pt idx="17">
                  <c:v>175.0</c:v>
                </c:pt>
                <c:pt idx="18">
                  <c:v>174.0</c:v>
                </c:pt>
                <c:pt idx="19">
                  <c:v>175.0</c:v>
                </c:pt>
                <c:pt idx="20">
                  <c:v>160.0</c:v>
                </c:pt>
                <c:pt idx="21">
                  <c:v>180.0</c:v>
                </c:pt>
                <c:pt idx="22">
                  <c:v>161.0</c:v>
                </c:pt>
                <c:pt idx="23">
                  <c:v>173.0</c:v>
                </c:pt>
                <c:pt idx="24">
                  <c:v>166.0</c:v>
                </c:pt>
                <c:pt idx="25">
                  <c:v>175.0</c:v>
                </c:pt>
                <c:pt idx="26">
                  <c:v>167.0</c:v>
                </c:pt>
                <c:pt idx="27">
                  <c:v>169.0</c:v>
                </c:pt>
                <c:pt idx="28">
                  <c:v>165.0</c:v>
                </c:pt>
                <c:pt idx="29">
                  <c:v>183.0</c:v>
                </c:pt>
                <c:pt idx="30">
                  <c:v>152.0</c:v>
                </c:pt>
                <c:pt idx="31">
                  <c:v>172.0</c:v>
                </c:pt>
                <c:pt idx="32">
                  <c:v>159.0</c:v>
                </c:pt>
                <c:pt idx="33">
                  <c:v>185.0</c:v>
                </c:pt>
                <c:pt idx="34">
                  <c:v>168.0</c:v>
                </c:pt>
                <c:pt idx="35">
                  <c:v>158.0</c:v>
                </c:pt>
                <c:pt idx="36">
                  <c:v>185.0</c:v>
                </c:pt>
                <c:pt idx="37">
                  <c:v>178.0</c:v>
                </c:pt>
                <c:pt idx="38">
                  <c:v>172.0</c:v>
                </c:pt>
                <c:pt idx="39" formatCode="0.00">
                  <c:v>169.0</c:v>
                </c:pt>
                <c:pt idx="40" formatCode="0.00">
                  <c:v>168.0</c:v>
                </c:pt>
                <c:pt idx="41" formatCode="0.00">
                  <c:v>174.0</c:v>
                </c:pt>
                <c:pt idx="42" formatCode="0.00">
                  <c:v>184.0</c:v>
                </c:pt>
                <c:pt idx="43" formatCode="0.00">
                  <c:v>158.0</c:v>
                </c:pt>
                <c:pt idx="44" formatCode="0.00">
                  <c:v>158.5</c:v>
                </c:pt>
                <c:pt idx="45" formatCode="0.00">
                  <c:v>177.0</c:v>
                </c:pt>
                <c:pt idx="46" formatCode="0.00">
                  <c:v>165.0</c:v>
                </c:pt>
                <c:pt idx="47" formatCode="0.00">
                  <c:v>165.0</c:v>
                </c:pt>
                <c:pt idx="48" formatCode="0.00">
                  <c:v>183.0</c:v>
                </c:pt>
                <c:pt idx="49">
                  <c:v>159.0</c:v>
                </c:pt>
                <c:pt idx="50">
                  <c:v>172.0</c:v>
                </c:pt>
                <c:pt idx="51">
                  <c:v>163.0</c:v>
                </c:pt>
                <c:pt idx="52">
                  <c:v>163.0</c:v>
                </c:pt>
                <c:pt idx="53">
                  <c:v>184.0</c:v>
                </c:pt>
                <c:pt idx="54">
                  <c:v>171.5</c:v>
                </c:pt>
                <c:pt idx="55">
                  <c:v>166.0</c:v>
                </c:pt>
                <c:pt idx="56">
                  <c:v>168.0</c:v>
                </c:pt>
                <c:pt idx="57">
                  <c:v>175.0</c:v>
                </c:pt>
                <c:pt idx="58">
                  <c:v>179.0</c:v>
                </c:pt>
                <c:pt idx="59">
                  <c:v>155.0</c:v>
                </c:pt>
                <c:pt idx="60">
                  <c:v>154.0</c:v>
                </c:pt>
              </c:numCache>
            </c:numRef>
          </c:xVal>
          <c:yVal>
            <c:numRef>
              <c:f>Feuil7!$C$1:$C$61</c:f>
              <c:numCache>
                <c:formatCode>0.0</c:formatCode>
                <c:ptCount val="61"/>
                <c:pt idx="0">
                  <c:v>0.87741935483871</c:v>
                </c:pt>
                <c:pt idx="1">
                  <c:v>0.847457627118644</c:v>
                </c:pt>
                <c:pt idx="2">
                  <c:v>1.052631578947368</c:v>
                </c:pt>
                <c:pt idx="3">
                  <c:v>0.580729166666667</c:v>
                </c:pt>
                <c:pt idx="4">
                  <c:v>0.727941176470588</c:v>
                </c:pt>
                <c:pt idx="5">
                  <c:v>0.620338983050847</c:v>
                </c:pt>
                <c:pt idx="6">
                  <c:v>0.53935860058309</c:v>
                </c:pt>
                <c:pt idx="7">
                  <c:v>0.617177914110429</c:v>
                </c:pt>
                <c:pt idx="8">
                  <c:v>0.425</c:v>
                </c:pt>
                <c:pt idx="9">
                  <c:v>1.357758620689655</c:v>
                </c:pt>
                <c:pt idx="10">
                  <c:v>0.486928104575163</c:v>
                </c:pt>
                <c:pt idx="11">
                  <c:v>0.631578947368421</c:v>
                </c:pt>
                <c:pt idx="12">
                  <c:v>0.735555555555556</c:v>
                </c:pt>
                <c:pt idx="13">
                  <c:v>0.697594501718213</c:v>
                </c:pt>
                <c:pt idx="14">
                  <c:v>0.657276995305164</c:v>
                </c:pt>
                <c:pt idx="15">
                  <c:v>0.899755501222494</c:v>
                </c:pt>
                <c:pt idx="16">
                  <c:v>0.490384615384615</c:v>
                </c:pt>
                <c:pt idx="17">
                  <c:v>1.056122448979592</c:v>
                </c:pt>
                <c:pt idx="18">
                  <c:v>0.791866028708134</c:v>
                </c:pt>
                <c:pt idx="19">
                  <c:v>0.967741935483871</c:v>
                </c:pt>
                <c:pt idx="20">
                  <c:v>0.741869918699187</c:v>
                </c:pt>
                <c:pt idx="21">
                  <c:v>0.691011235955056</c:v>
                </c:pt>
                <c:pt idx="22">
                  <c:v>1.05188679245283</c:v>
                </c:pt>
                <c:pt idx="23">
                  <c:v>0.760147601476015</c:v>
                </c:pt>
                <c:pt idx="24">
                  <c:v>0.698324022346369</c:v>
                </c:pt>
                <c:pt idx="25">
                  <c:v>0.777251184834123</c:v>
                </c:pt>
                <c:pt idx="26">
                  <c:v>0.710344827586207</c:v>
                </c:pt>
                <c:pt idx="27">
                  <c:v>0.66403162055336</c:v>
                </c:pt>
                <c:pt idx="28">
                  <c:v>0.85655737704918</c:v>
                </c:pt>
                <c:pt idx="29">
                  <c:v>0.452282157676349</c:v>
                </c:pt>
                <c:pt idx="30">
                  <c:v>1.280276816608997</c:v>
                </c:pt>
                <c:pt idx="31">
                  <c:v>1.366812227074236</c:v>
                </c:pt>
                <c:pt idx="32">
                  <c:v>0.436781609195402</c:v>
                </c:pt>
                <c:pt idx="33">
                  <c:v>0.664233576642336</c:v>
                </c:pt>
                <c:pt idx="34">
                  <c:v>1.563106796116505</c:v>
                </c:pt>
                <c:pt idx="35">
                  <c:v>0.9002849002849</c:v>
                </c:pt>
                <c:pt idx="36">
                  <c:v>0.803149606299213</c:v>
                </c:pt>
                <c:pt idx="37">
                  <c:v>0.725536992840095</c:v>
                </c:pt>
                <c:pt idx="38">
                  <c:v>0.50597609561753</c:v>
                </c:pt>
                <c:pt idx="39">
                  <c:v>0.72106824925816</c:v>
                </c:pt>
                <c:pt idx="40">
                  <c:v>1.061007957559682</c:v>
                </c:pt>
                <c:pt idx="41">
                  <c:v>0.454987834549878</c:v>
                </c:pt>
                <c:pt idx="42">
                  <c:v>0.641975308641975</c:v>
                </c:pt>
                <c:pt idx="43">
                  <c:v>0.920689655172414</c:v>
                </c:pt>
                <c:pt idx="44">
                  <c:v>0.729203539823009</c:v>
                </c:pt>
                <c:pt idx="45">
                  <c:v>0.49375</c:v>
                </c:pt>
                <c:pt idx="46">
                  <c:v>0.731147540983606</c:v>
                </c:pt>
                <c:pt idx="47">
                  <c:v>0.47489539748954</c:v>
                </c:pt>
                <c:pt idx="48">
                  <c:v>0.843478260869565</c:v>
                </c:pt>
                <c:pt idx="49">
                  <c:v>1.014035087719298</c:v>
                </c:pt>
                <c:pt idx="50">
                  <c:v>1.119402985074627</c:v>
                </c:pt>
                <c:pt idx="51">
                  <c:v>1.381231671554252</c:v>
                </c:pt>
                <c:pt idx="52">
                  <c:v>0.847560975609756</c:v>
                </c:pt>
                <c:pt idx="53">
                  <c:v>0.366666666666667</c:v>
                </c:pt>
                <c:pt idx="54">
                  <c:v>0.551236749116608</c:v>
                </c:pt>
                <c:pt idx="55">
                  <c:v>0.466819221967963</c:v>
                </c:pt>
                <c:pt idx="56">
                  <c:v>0.410501193317422</c:v>
                </c:pt>
                <c:pt idx="57">
                  <c:v>1.212534059945504</c:v>
                </c:pt>
                <c:pt idx="58">
                  <c:v>0.93609022556391</c:v>
                </c:pt>
                <c:pt idx="59">
                  <c:v>0.860640301318267</c:v>
                </c:pt>
                <c:pt idx="60">
                  <c:v>0.976623376623377</c:v>
                </c:pt>
              </c:numCache>
            </c:numRef>
          </c:yVal>
        </c:ser>
        <c:axId val="301783848"/>
        <c:axId val="301787384"/>
      </c:scatterChart>
      <c:valAx>
        <c:axId val="301783848"/>
        <c:scaling>
          <c:orientation val="minMax"/>
          <c:min val="140.0"/>
        </c:scaling>
        <c:axPos val="b"/>
        <c:numFmt formatCode="General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>
                <a:solidFill>
                  <a:srgbClr val="FFFFFF"/>
                </a:solidFill>
              </a:defRPr>
            </a:pPr>
            <a:endParaRPr lang="fr-FR"/>
          </a:p>
        </c:txPr>
        <c:crossAx val="301787384"/>
        <c:crosses val="autoZero"/>
        <c:crossBetween val="midCat"/>
      </c:valAx>
      <c:valAx>
        <c:axId val="301787384"/>
        <c:scaling>
          <c:orientation val="minMax"/>
        </c:scaling>
        <c:axPos val="l"/>
        <c:majorGridlines/>
        <c:numFmt formatCode="0.0" sourceLinked="1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 b="1">
                <a:solidFill>
                  <a:schemeClr val="bg1"/>
                </a:solidFill>
              </a:defRPr>
            </a:pPr>
            <a:endParaRPr lang="fr-FR"/>
          </a:p>
        </c:txPr>
        <c:crossAx val="301783848"/>
        <c:crosses val="autoZero"/>
        <c:crossBetween val="midCat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2590942-DC05-CE4E-987A-F41B6852917D}" type="datetime1">
              <a:rPr lang="fr-FR"/>
              <a:pPr>
                <a:defRPr/>
              </a:pPr>
              <a:t>10/04/18</a:t>
            </a:fld>
            <a:endParaRPr lang="fr-FR"/>
          </a:p>
        </p:txBody>
      </p:sp>
      <p:sp>
        <p:nvSpPr>
          <p:cNvPr id="13414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414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5EFEEA5-28C5-F14B-8601-2F5C8BD0E1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2507C1F-8C8E-EE4A-8199-D2E3CA63F45D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BE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F8F472-2106-624D-B570-E4FCCABFB2F8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FR"/>
              <a:t>Nerf médian du pied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>
                <a:ea typeface="Times New Roman" charset="0"/>
                <a:cs typeface="Times New Roman" charset="0"/>
              </a:rPr>
              <a:t>Les variations du NCM sont tellement nombreuses et variées, qu’il est pratiquement impossible de définir une anatomie normale (5). En effet, le NCM est formé d’une à quatre branches qui naissent au-dessus et/ou dans le canal tarsien, à partir du NT et/ou du NPM et/ou du NPL.</a:t>
            </a:r>
            <a:r>
              <a:rPr lang="fr-FR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BE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NFP </a:t>
            </a:r>
            <a:r>
              <a:rPr lang="fr-BE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 </a:t>
            </a:r>
            <a:r>
              <a:rPr lang="fr-BE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u="sng" smtClean="0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u="sng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2051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b="1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du NFC</a:t>
            </a:r>
            <a:r>
              <a:rPr lang="fr-BE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b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à la sortie du tunnel fibulaire</a:t>
            </a: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just"/>
            <a:endParaRPr lang="en-US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FR"/>
              <a:t>Nerf médian du pied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E4391-655D-CD42-B537-81DED9FDDAA2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8A5CD-FEAA-084B-9391-A67BF4D4D78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AE919-DEAE-8E47-A4D5-85840F6A3523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B0FAA-7424-9643-AC77-7326AA6EE1B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F8AE-5F7B-4A40-B3AF-BA230409527A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97F0-DF92-CC41-A5AA-3FE686A1E5E0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83F7-6723-6842-BE90-B15B465EEF59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AB2F-FD34-3942-AADA-9E82224FE40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CA48F-CD5A-5543-8A83-9D8A772DFB45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811F-C9AE-9A40-B9C3-41C83138C48A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4E8BF-8F8A-954D-8D7D-1CCC6C9A4FB1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79BE3-5FF2-B244-8934-860A8A71ECAB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BA64A-9004-484A-8150-543FAE3A4214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8519-0C3F-1D49-BE25-EB169B677C7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1CB6A-F6BB-0847-AEC3-6C97BFE20D62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F8BF-8952-EA4D-B2F4-20DB3B4DB661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1447-9567-0C4F-A125-224AB2FACEA0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004D4-8E68-CD4D-BF08-95DE45746F23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19697-8786-7645-BFFD-296110338B4C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1F390-F260-CF40-9243-DDCFC0A8F8E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53B5A-0DD8-FF43-99D9-05E6CAE801A2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660E2-456B-5A46-9906-BBED9E456FCC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DF3B0CF-730F-1242-A456-D410F928EBE8}" type="datetime1">
              <a:rPr lang="fr-FR"/>
              <a:pPr>
                <a:defRPr/>
              </a:pPr>
              <a:t>10/04/18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269EC54-A193-F94C-A49D-C4BF9579673F}" type="slidenum">
              <a:rPr lang="fr-BE"/>
              <a:pPr>
                <a:defRPr/>
              </a:pPr>
              <a:t>‹#›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-52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9.png"/><Relationship Id="rId1" Type="http://schemas.openxmlformats.org/officeDocument/2006/relationships/video" Target="file://localhost/Users/francoiswang/Documents/PIED%202018/plantaire%20neuro%20mixte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0.png"/><Relationship Id="rId1" Type="http://schemas.openxmlformats.org/officeDocument/2006/relationships/video" Target="file://localhost/Users/francoiswang/Documents/PIED%202018/Nerf%20tibial.mov" TargetMode="Externa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png"/><Relationship Id="rId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67.png"/><Relationship Id="rId1" Type="http://schemas.openxmlformats.org/officeDocument/2006/relationships/video" Target="file://localhost/Users/francoiswang/Documents/PIED%202018/Fibulaire%20moteur.mov" TargetMode="External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82.png"/><Relationship Id="rId1" Type="http://schemas.openxmlformats.org/officeDocument/2006/relationships/video" Target="file://localhost/Users/francoiswang/Documents/PIED%202018/Nerf%20fibulaire%20superficiel.mov" TargetMode="External"/><Relationship Id="rId2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88.jpeg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92.png"/><Relationship Id="rId1" Type="http://schemas.openxmlformats.org/officeDocument/2006/relationships/video" Target="file://localhost/Users/francoiswang/Documents/PIED%202018/Nerf%20sural%20(deux%20segments).mov" TargetMode="External"/><Relationship Id="rId2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050"/>
          <p:cNvSpPr txBox="1"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ENMG </a:t>
            </a:r>
            <a:r>
              <a:rPr lang="fr-FR" sz="4800" b="1" dirty="0">
                <a:solidFill>
                  <a:srgbClr val="06FAD7"/>
                </a:solidFill>
                <a:ea typeface="Times New Roman" charset="0"/>
                <a:cs typeface="Times New Roman" charset="0"/>
              </a:rPr>
              <a:t>DU PIED </a:t>
            </a:r>
            <a:endParaRPr lang="fr-FR" sz="4800" b="1" dirty="0" smtClean="0">
              <a:solidFill>
                <a:srgbClr val="06FAD7"/>
              </a:solidFill>
              <a:ea typeface="Times New Roman" charset="0"/>
              <a:cs typeface="Times New Roman" charset="0"/>
            </a:endParaRPr>
          </a:p>
          <a:p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Wang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FC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15363" name="Picture 2055" descr="C:\Users\François\Pictures\Présentation1\réflex pla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9338" y="1447800"/>
            <a:ext cx="2043112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ZoneTexte 4"/>
          <p:cNvSpPr txBox="1">
            <a:spLocks noChangeArrowheads="1"/>
          </p:cNvSpPr>
          <p:nvPr/>
        </p:nvSpPr>
        <p:spPr bwMode="auto">
          <a:xfrm>
            <a:off x="571500" y="4114800"/>
            <a:ext cx="8077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JNLF Bordeaux</a:t>
            </a:r>
          </a:p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10 </a:t>
            </a:r>
            <a:r>
              <a:rPr lang="en-US" sz="5400" dirty="0" err="1" smtClean="0">
                <a:solidFill>
                  <a:schemeClr val="bg1"/>
                </a:solidFill>
              </a:rPr>
              <a:t>avril</a:t>
            </a:r>
            <a:r>
              <a:rPr lang="en-US" sz="5400" dirty="0" smtClean="0">
                <a:solidFill>
                  <a:schemeClr val="bg1"/>
                </a:solidFill>
              </a:rPr>
              <a:t> 2018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3124787" y="6029325"/>
            <a:ext cx="2970635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28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Atelier  pratique</a:t>
            </a:r>
            <a:endParaRPr lang="fr-BE" sz="28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3602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focales du pied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317625"/>
            <a:ext cx="91440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78994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NFP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motrices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(m. tibial ant.,…)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motrice latérale</a:t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sensitive médiale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digitaux dorsaux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2-3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7899400" algn="l"/>
              </a:tabLst>
            </a:pP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NFS </a:t>
            </a:r>
            <a:r>
              <a:rPr lang="fr-FR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 </a:t>
            </a:r>
            <a:r>
              <a:rPr lang="fr-FR" sz="2400" b="1" dirty="0" err="1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motrices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(m. long et court </a:t>
            </a:r>
            <a:r>
              <a:rPr lang="fr-FR" sz="2400" dirty="0" err="1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cut dorsale médiale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n. digitaux dorsaux 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1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4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5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br terminale cut dorsale intermédiaire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digitaux dorsaux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6-9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rameaux calcanéens latéraux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n. cut dorsal latéral du pied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digital dorsal 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10 </a:t>
            </a:r>
            <a:endParaRPr lang="fr-FR" sz="2400" b="1" dirty="0">
              <a:solidFill>
                <a:srgbClr val="FF6600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3602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focales du pied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228600" y="1154800"/>
            <a:ext cx="84582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Traumatismes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(parfois iatrogènes : BNM)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Microtraumatismes plantaires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(NT et ses branches)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étirement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nl-BE" sz="2400" b="1" u="sng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FF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pied valgus, hyperpronation dynamique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Microtraumatismes latéro-dorsaux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(NFS, NFP, NS)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compression (chaussure)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coups répétés (football)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nl-BE" sz="2400" b="1" u="sng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FF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pieds creux, tarse bossu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Syndrome de 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masse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- kyste intranerveux, tumeur,…</a:t>
            </a:r>
          </a:p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Syndromes </a:t>
            </a:r>
            <a:r>
              <a:rPr lang="nl-BE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canalaires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86000" y="381000"/>
            <a:ext cx="4856162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tibial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3657600" y="28844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1828800"/>
            <a:ext cx="4572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Syn du canal tarsien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NT, NPM, NPL</a:t>
            </a:r>
          </a:p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NCI (Baxter)</a:t>
            </a:r>
          </a:p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NCM</a:t>
            </a:r>
          </a:p>
          <a:p>
            <a:pPr marL="457200" indent="-457200" defTabSz="876300">
              <a:lnSpc>
                <a:spcPct val="120000"/>
              </a:lnSpc>
              <a:buAutoNum type="arabicPeriod"/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Syn de Morton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0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71683" name="Text Box 11"/>
          <p:cNvSpPr txBox="1">
            <a:spLocks noChangeArrowheads="1"/>
          </p:cNvSpPr>
          <p:nvPr/>
        </p:nvSpPr>
        <p:spPr bwMode="auto">
          <a:xfrm>
            <a:off x="0" y="1336675"/>
            <a:ext cx="4724400" cy="2295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devient superficiel 		à l’approche de la cheville 		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-&gt;	 dans le canal tarsien sous 		le 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retinaculum 	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des 			fléchisseurs (5)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71684" name="Picture 1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33388"/>
            <a:ext cx="441960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0" y="4384675"/>
            <a:ext cx="8991600" cy="14065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Canal tarsien (profil et coupe transversale antéro-</a:t>
            </a: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fr-BE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ostérieure)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: nerf tibial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nerf calcanéen médial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plantaire latéral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nerf plantaire médial </a:t>
            </a:r>
            <a:r>
              <a:rPr lang="fr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(4)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457200" y="5791200"/>
            <a:ext cx="8839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tibial postérieur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(6)</a:t>
            </a:r>
            <a:endParaRPr lang="fr-FR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long fléchisseur des orteils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(7)</a:t>
            </a:r>
            <a:endParaRPr lang="fr-FR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tendon du long fléchisseur de l’</a:t>
            </a:r>
            <a:r>
              <a:rPr lang="fr-FR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fr-FR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  </a:t>
            </a:r>
            <a:r>
              <a:rPr lang="fr-BE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(8)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04800" y="152400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Syndrome du canal tarsien</a:t>
            </a:r>
          </a:p>
        </p:txBody>
      </p:sp>
      <p:sp>
        <p:nvSpPr>
          <p:cNvPr id="73731" name="Espace réservé du contenu 8"/>
          <p:cNvSpPr>
            <a:spLocks/>
          </p:cNvSpPr>
          <p:nvPr/>
        </p:nvSpPr>
        <p:spPr bwMode="auto">
          <a:xfrm>
            <a:off x="457200" y="1219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Compression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du NT ou une de ses branches (NPM, NPL, NCM), à la cheville lors du passage 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dans le canal tarsien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Rare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(incidence et prévalence réelle inconnues)</a:t>
            </a:r>
          </a:p>
          <a:p>
            <a:pPr marL="342900" indent="-342900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>
                <a:solidFill>
                  <a:schemeClr val="bg1"/>
                </a:solidFill>
                <a:latin typeface="Century Gothic" charset="0"/>
              </a:rPr>
              <a:t>Plus fréquent chez la 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femme</a:t>
            </a:r>
            <a:r>
              <a:rPr lang="fr-FR" sz="2400">
                <a:solidFill>
                  <a:schemeClr val="bg1"/>
                </a:solidFill>
                <a:latin typeface="Century Gothic" charset="0"/>
              </a:rPr>
              <a:t> adulte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121155"/>
            <a:ext cx="3000396" cy="24863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u contenu 8"/>
          <p:cNvSpPr>
            <a:spLocks/>
          </p:cNvSpPr>
          <p:nvPr/>
        </p:nvSpPr>
        <p:spPr bwMode="auto">
          <a:xfrm>
            <a:off x="304800" y="1112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/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342900" indent="-342900" eaLnBrk="0" hangingPunct="0">
              <a:buFont typeface="Arial" charset="-52"/>
              <a:buChar char="•"/>
            </a:pP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Syndrome du canal tarsien</a:t>
            </a:r>
          </a:p>
        </p:txBody>
      </p:sp>
      <p:sp>
        <p:nvSpPr>
          <p:cNvPr id="74756" name="Espace réservé du contenu 8"/>
          <p:cNvSpPr txBox="1">
            <a:spLocks/>
          </p:cNvSpPr>
          <p:nvPr/>
        </p:nvSpPr>
        <p:spPr bwMode="auto">
          <a:xfrm>
            <a:off x="3276600" y="1371600"/>
            <a:ext cx="6172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canalaire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: pied valgus en </a:t>
            </a:r>
            <a:b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 err="1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hyperpronation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 dynamique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(course)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FF :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endocrinopathie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, rhumatisme, HNPP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286000"/>
            <a:ext cx="2682875" cy="2743200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4758" name="Picture 4" descr="http://www.radsource.us/../_images/1004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6075" y="2463800"/>
            <a:ext cx="128587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8" descr="http://www.radsource.us/../_images/1004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5475" y="2457450"/>
            <a:ext cx="13811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10" descr="http://www.radsource.us/../_images/1004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488" y="2463800"/>
            <a:ext cx="976312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1" name="Rectangle 15"/>
          <p:cNvSpPr>
            <a:spLocks noChangeArrowheads="1"/>
          </p:cNvSpPr>
          <p:nvPr/>
        </p:nvSpPr>
        <p:spPr bwMode="auto">
          <a:xfrm>
            <a:off x="4151313" y="2438400"/>
            <a:ext cx="935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Kyste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4762" name="Rectangle 16"/>
          <p:cNvSpPr>
            <a:spLocks noChangeArrowheads="1"/>
          </p:cNvSpPr>
          <p:nvPr/>
        </p:nvSpPr>
        <p:spPr bwMode="auto">
          <a:xfrm>
            <a:off x="5713413" y="2438400"/>
            <a:ext cx="1487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Schwannome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4763" name="Rectangle 17"/>
          <p:cNvSpPr>
            <a:spLocks noChangeArrowheads="1"/>
          </p:cNvSpPr>
          <p:nvPr/>
        </p:nvSpPr>
        <p:spPr bwMode="auto">
          <a:xfrm>
            <a:off x="7315200" y="2438400"/>
            <a:ext cx="1316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Varicosités</a:t>
            </a:r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60400" y="2041525"/>
            <a:ext cx="7835900" cy="1323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Nerfs plantaires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7"/>
          <p:cNvSpPr txBox="1">
            <a:spLocks/>
          </p:cNvSpPr>
          <p:nvPr/>
        </p:nvSpPr>
        <p:spPr bwMode="auto">
          <a:xfrm>
            <a:off x="261938" y="274638"/>
            <a:ext cx="8250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NPM : innervation motrice</a:t>
            </a:r>
          </a:p>
        </p:txBody>
      </p:sp>
      <p:sp>
        <p:nvSpPr>
          <p:cNvPr id="77827" name="Rectangle 44"/>
          <p:cNvSpPr>
            <a:spLocks noChangeArrowheads="1"/>
          </p:cNvSpPr>
          <p:nvPr/>
        </p:nvSpPr>
        <p:spPr bwMode="auto">
          <a:xfrm>
            <a:off x="261938" y="1806575"/>
            <a:ext cx="6167437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Muscle abducteur de l’</a:t>
            </a:r>
            <a:r>
              <a:rPr lang="nl-BE" sz="2400" b="1" i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court fléchisseur des orteils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carré plantaire (avec le NPL)</a:t>
            </a: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Mucle court fléchisseur de l’</a:t>
            </a:r>
            <a:r>
              <a:rPr lang="nl-BE" sz="2400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Muscle lombrical 1</a:t>
            </a:r>
          </a:p>
          <a:p>
            <a:pPr>
              <a:lnSpc>
                <a:spcPct val="150000"/>
              </a:lnSpc>
            </a:pPr>
            <a:r>
              <a:rPr lang="nl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(Muscle lombrical 2)</a:t>
            </a:r>
          </a:p>
        </p:txBody>
      </p:sp>
      <p:grpSp>
        <p:nvGrpSpPr>
          <p:cNvPr id="77828" name="Grouper 19"/>
          <p:cNvGrpSpPr>
            <a:grpSpLocks/>
          </p:cNvGrpSpPr>
          <p:nvPr/>
        </p:nvGrpSpPr>
        <p:grpSpPr bwMode="auto">
          <a:xfrm>
            <a:off x="6384925" y="3514725"/>
            <a:ext cx="2628900" cy="3343275"/>
            <a:chOff x="8512920" y="3514725"/>
            <a:chExt cx="3505200" cy="3343275"/>
          </a:xfrm>
        </p:grpSpPr>
        <p:pic>
          <p:nvPicPr>
            <p:cNvPr id="77830" name="Picture 8" descr="C:\Users\François\Pictures\Présentation1\NPM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12920" y="3514725"/>
              <a:ext cx="35052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1" name="Freeform 17"/>
            <p:cNvSpPr>
              <a:spLocks/>
            </p:cNvSpPr>
            <p:nvPr/>
          </p:nvSpPr>
          <p:spPr bwMode="auto">
            <a:xfrm>
              <a:off x="10579845" y="5900738"/>
              <a:ext cx="106363" cy="96838"/>
            </a:xfrm>
            <a:custGeom>
              <a:avLst/>
              <a:gdLst>
                <a:gd name="T0" fmla="*/ 2147483647 w 67"/>
                <a:gd name="T1" fmla="*/ 2147483647 h 61"/>
                <a:gd name="T2" fmla="*/ 2147483647 w 67"/>
                <a:gd name="T3" fmla="*/ 2147483647 h 61"/>
                <a:gd name="T4" fmla="*/ 2147483647 w 67"/>
                <a:gd name="T5" fmla="*/ 0 h 61"/>
                <a:gd name="T6" fmla="*/ 2147483647 w 67"/>
                <a:gd name="T7" fmla="*/ 2147483647 h 61"/>
                <a:gd name="T8" fmla="*/ 2147483647 w 67"/>
                <a:gd name="T9" fmla="*/ 2147483647 h 61"/>
                <a:gd name="T10" fmla="*/ 2147483647 w 67"/>
                <a:gd name="T11" fmla="*/ 2147483647 h 61"/>
                <a:gd name="T12" fmla="*/ 0 w 67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1"/>
                <a:gd name="T23" fmla="*/ 67 w 67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1">
                  <a:moveTo>
                    <a:pt x="6" y="51"/>
                  </a:moveTo>
                  <a:cubicBezTo>
                    <a:pt x="8" y="40"/>
                    <a:pt x="12" y="30"/>
                    <a:pt x="21" y="23"/>
                  </a:cubicBezTo>
                  <a:cubicBezTo>
                    <a:pt x="27" y="13"/>
                    <a:pt x="39" y="8"/>
                    <a:pt x="47" y="0"/>
                  </a:cubicBezTo>
                  <a:cubicBezTo>
                    <a:pt x="52" y="3"/>
                    <a:pt x="56" y="4"/>
                    <a:pt x="59" y="9"/>
                  </a:cubicBezTo>
                  <a:cubicBezTo>
                    <a:pt x="63" y="34"/>
                    <a:pt x="67" y="37"/>
                    <a:pt x="38" y="39"/>
                  </a:cubicBezTo>
                  <a:cubicBezTo>
                    <a:pt x="27" y="43"/>
                    <a:pt x="30" y="55"/>
                    <a:pt x="18" y="57"/>
                  </a:cubicBezTo>
                  <a:cubicBezTo>
                    <a:pt x="10" y="61"/>
                    <a:pt x="15" y="59"/>
                    <a:pt x="0" y="59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2" name="Freeform 18"/>
            <p:cNvSpPr>
              <a:spLocks/>
            </p:cNvSpPr>
            <p:nvPr/>
          </p:nvSpPr>
          <p:spPr bwMode="auto">
            <a:xfrm>
              <a:off x="10370295" y="5976938"/>
              <a:ext cx="165100" cy="68263"/>
            </a:xfrm>
            <a:custGeom>
              <a:avLst/>
              <a:gdLst>
                <a:gd name="T0" fmla="*/ 0 w 104"/>
                <a:gd name="T1" fmla="*/ 2147483647 h 43"/>
                <a:gd name="T2" fmla="*/ 2147483647 w 104"/>
                <a:gd name="T3" fmla="*/ 2147483647 h 43"/>
                <a:gd name="T4" fmla="*/ 2147483647 w 104"/>
                <a:gd name="T5" fmla="*/ 2147483647 h 43"/>
                <a:gd name="T6" fmla="*/ 2147483647 w 104"/>
                <a:gd name="T7" fmla="*/ 2147483647 h 43"/>
                <a:gd name="T8" fmla="*/ 2147483647 w 104"/>
                <a:gd name="T9" fmla="*/ 0 h 43"/>
                <a:gd name="T10" fmla="*/ 2147483647 w 104"/>
                <a:gd name="T11" fmla="*/ 2147483647 h 43"/>
                <a:gd name="T12" fmla="*/ 2147483647 w 104"/>
                <a:gd name="T13" fmla="*/ 2147483647 h 43"/>
                <a:gd name="T14" fmla="*/ 0 w 104"/>
                <a:gd name="T15" fmla="*/ 2147483647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43"/>
                <a:gd name="T26" fmla="*/ 104 w 104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43">
                  <a:moveTo>
                    <a:pt x="0" y="29"/>
                  </a:moveTo>
                  <a:cubicBezTo>
                    <a:pt x="9" y="31"/>
                    <a:pt x="4" y="24"/>
                    <a:pt x="12" y="23"/>
                  </a:cubicBezTo>
                  <a:cubicBezTo>
                    <a:pt x="24" y="22"/>
                    <a:pt x="35" y="22"/>
                    <a:pt x="47" y="21"/>
                  </a:cubicBezTo>
                  <a:cubicBezTo>
                    <a:pt x="57" y="14"/>
                    <a:pt x="74" y="10"/>
                    <a:pt x="86" y="8"/>
                  </a:cubicBezTo>
                  <a:cubicBezTo>
                    <a:pt x="92" y="5"/>
                    <a:pt x="98" y="2"/>
                    <a:pt x="104" y="0"/>
                  </a:cubicBezTo>
                  <a:cubicBezTo>
                    <a:pt x="98" y="14"/>
                    <a:pt x="88" y="27"/>
                    <a:pt x="72" y="30"/>
                  </a:cubicBezTo>
                  <a:cubicBezTo>
                    <a:pt x="68" y="32"/>
                    <a:pt x="63" y="33"/>
                    <a:pt x="59" y="35"/>
                  </a:cubicBezTo>
                  <a:cubicBezTo>
                    <a:pt x="39" y="34"/>
                    <a:pt x="14" y="43"/>
                    <a:pt x="0" y="29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3" name="Freeform 19"/>
            <p:cNvSpPr>
              <a:spLocks/>
            </p:cNvSpPr>
            <p:nvPr/>
          </p:nvSpPr>
          <p:spPr bwMode="auto">
            <a:xfrm>
              <a:off x="10616358" y="5953125"/>
              <a:ext cx="49213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2147483647 h 25"/>
                <a:gd name="T10" fmla="*/ 2147483647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" y="18"/>
                  </a:moveTo>
                  <a:cubicBezTo>
                    <a:pt x="10" y="16"/>
                    <a:pt x="11" y="14"/>
                    <a:pt x="16" y="9"/>
                  </a:cubicBezTo>
                  <a:cubicBezTo>
                    <a:pt x="19" y="7"/>
                    <a:pt x="22" y="0"/>
                    <a:pt x="25" y="3"/>
                  </a:cubicBezTo>
                  <a:cubicBezTo>
                    <a:pt x="26" y="4"/>
                    <a:pt x="0" y="25"/>
                    <a:pt x="4" y="19"/>
                  </a:cubicBezTo>
                  <a:cubicBezTo>
                    <a:pt x="5" y="18"/>
                    <a:pt x="10" y="11"/>
                    <a:pt x="10" y="10"/>
                  </a:cubicBezTo>
                  <a:cubicBezTo>
                    <a:pt x="9" y="9"/>
                    <a:pt x="5" y="12"/>
                    <a:pt x="6" y="13"/>
                  </a:cubicBezTo>
                  <a:cubicBezTo>
                    <a:pt x="7" y="14"/>
                    <a:pt x="17" y="10"/>
                    <a:pt x="18" y="10"/>
                  </a:cubicBezTo>
                  <a:cubicBezTo>
                    <a:pt x="22" y="7"/>
                    <a:pt x="31" y="1"/>
                    <a:pt x="31" y="1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Image 23" descr="Abductor_Hallucis_Str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76400"/>
            <a:ext cx="1114425" cy="14859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7"/>
          <p:cNvSpPr txBox="1">
            <a:spLocks/>
          </p:cNvSpPr>
          <p:nvPr/>
        </p:nvSpPr>
        <p:spPr bwMode="auto">
          <a:xfrm>
            <a:off x="261938" y="274638"/>
            <a:ext cx="82502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NPM : innervation sensitive</a:t>
            </a:r>
          </a:p>
        </p:txBody>
      </p:sp>
      <p:pic>
        <p:nvPicPr>
          <p:cNvPr id="4" name="Picture 5" descr="E:\Mes Documents\Travaux scientifiques\0 En cours\Accepté\EMG pied\Fi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92" y="3839071"/>
            <a:ext cx="3110386" cy="2454722"/>
          </a:xfrm>
          <a:prstGeom prst="roundRect">
            <a:avLst/>
          </a:prstGeom>
          <a:noFill/>
        </p:spPr>
      </p:pic>
      <p:pic>
        <p:nvPicPr>
          <p:cNvPr id="78852" name="Image 46" descr="Gray83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3733800" y="3013075"/>
            <a:ext cx="1490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tilisateur\Documents\MÔ 2010\SIM S\zones_innervation_face_plantaire[1].jpg"/>
          <p:cNvPicPr>
            <a:picLocks noChangeAspect="1" noChangeArrowheads="1"/>
          </p:cNvPicPr>
          <p:nvPr/>
        </p:nvPicPr>
        <p:blipFill rotWithShape="1">
          <a:blip r:embed="rId4"/>
          <a:srcRect l="25068" t="6047" r="24934" b="28896"/>
          <a:stretch/>
        </p:blipFill>
        <p:spPr bwMode="auto">
          <a:xfrm>
            <a:off x="6743700" y="1579563"/>
            <a:ext cx="1311275" cy="3108325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Connecteur droit avec flèche 6"/>
          <p:cNvCxnSpPr/>
          <p:nvPr/>
        </p:nvCxnSpPr>
        <p:spPr>
          <a:xfrm>
            <a:off x="7573963" y="32972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7753350" y="2433638"/>
            <a:ext cx="615950" cy="9525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7573963" y="42116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361363" y="2193925"/>
            <a:ext cx="703262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13738" y="3059113"/>
            <a:ext cx="750887" cy="369887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99450" y="3962400"/>
            <a:ext cx="844550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-110" charset="0"/>
              </a:rPr>
              <a:t>NCM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7391400" y="3662363"/>
            <a:ext cx="1046163" cy="3175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431213" y="3429000"/>
            <a:ext cx="788987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latin typeface="Arial" pitchFamily="-110" charset="0"/>
              </a:rPr>
              <a:t>NPL</a:t>
            </a:r>
          </a:p>
        </p:txBody>
      </p:sp>
      <p:sp>
        <p:nvSpPr>
          <p:cNvPr id="78862" name="ZoneTexte 25"/>
          <p:cNvSpPr txBox="1">
            <a:spLocks noChangeArrowheads="1"/>
          </p:cNvSpPr>
          <p:nvPr/>
        </p:nvSpPr>
        <p:spPr bwMode="auto">
          <a:xfrm>
            <a:off x="5638800" y="4953000"/>
            <a:ext cx="35036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00FFFF"/>
                </a:solidFill>
              </a:rPr>
              <a:t>NPM n plantaire médial</a:t>
            </a:r>
            <a:r>
              <a:rPr lang="fr-FR" sz="1200">
                <a:solidFill>
                  <a:srgbClr val="0070C0"/>
                </a:solidFill>
              </a:rPr>
              <a:t/>
            </a:r>
            <a:br>
              <a:rPr lang="fr-FR" sz="1200">
                <a:solidFill>
                  <a:srgbClr val="0070C0"/>
                </a:solidFill>
              </a:rPr>
            </a:br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FF6600"/>
                </a:solidFill>
              </a:rPr>
              <a:t>NPL   n plantaire latéral</a:t>
            </a:r>
            <a:br>
              <a:rPr lang="fr-FR" sz="1200">
                <a:solidFill>
                  <a:srgbClr val="FF6600"/>
                </a:solidFill>
              </a:rPr>
            </a:br>
            <a:r>
              <a:rPr lang="fr-FR" sz="1200">
                <a:solidFill>
                  <a:srgbClr val="FF6600"/>
                </a:solidFill>
              </a:rPr>
              <a:t>                </a:t>
            </a:r>
            <a:r>
              <a:rPr lang="fr-FR" sz="1200">
                <a:solidFill>
                  <a:srgbClr val="FFFFFF"/>
                </a:solidFill>
              </a:rPr>
              <a:t>NCM n calcanéen médial</a:t>
            </a:r>
          </a:p>
          <a:p>
            <a:r>
              <a:rPr lang="fr-FR" sz="1100" i="1">
                <a:solidFill>
                  <a:srgbClr val="FFFFFF"/>
                </a:solidFill>
              </a:rPr>
              <a:t>In </a:t>
            </a:r>
            <a:r>
              <a:rPr lang="fr-FR" sz="1100" b="1" i="1">
                <a:solidFill>
                  <a:srgbClr val="FFFFFF"/>
                </a:solidFill>
              </a:rPr>
              <a:t>Pathologie du Pied et de la cheville SAURAMPS Ed </a:t>
            </a:r>
            <a:r>
              <a:rPr lang="fr-FR" sz="1100" i="1">
                <a:solidFill>
                  <a:srgbClr val="FFFFFF"/>
                </a:solidFill>
              </a:rPr>
              <a:t>2014</a:t>
            </a:r>
            <a:endParaRPr lang="fr-FR" sz="1600" i="1">
              <a:solidFill>
                <a:srgbClr val="FFFFFF"/>
              </a:solidFill>
            </a:endParaRPr>
          </a:p>
        </p:txBody>
      </p:sp>
      <p:sp>
        <p:nvSpPr>
          <p:cNvPr id="78863" name="Rectangle 44"/>
          <p:cNvSpPr>
            <a:spLocks noChangeArrowheads="1"/>
          </p:cNvSpPr>
          <p:nvPr/>
        </p:nvSpPr>
        <p:spPr bwMode="auto">
          <a:xfrm>
            <a:off x="261938" y="1273175"/>
            <a:ext cx="682466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communs plantaires 1-3 </a:t>
            </a:r>
            <a:r>
              <a:rPr lang="nl-BE" sz="2400" b="1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propres plantaires 2-7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digital propre plantaire 1 </a:t>
            </a:r>
            <a: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>
                <a:solidFill>
                  <a:srgbClr val="3366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(médial de l’</a:t>
            </a:r>
            <a:r>
              <a:rPr lang="nl-BE" sz="2400" b="1" i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nl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endParaRPr 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8"/>
          <p:cNvSpPr txBox="1">
            <a:spLocks noChangeArrowheads="1"/>
          </p:cNvSpPr>
          <p:nvPr/>
        </p:nvSpPr>
        <p:spPr bwMode="auto">
          <a:xfrm>
            <a:off x="139700" y="190500"/>
            <a:ext cx="3662363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 NPL</a:t>
            </a:r>
          </a:p>
        </p:txBody>
      </p:sp>
      <p:pic>
        <p:nvPicPr>
          <p:cNvPr id="79875" name="Picture 10" descr="C:\Users\François\Pictures\Présentation1\Lateral_plantar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28600"/>
            <a:ext cx="319722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11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590800"/>
            <a:ext cx="2033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9877" name="Text Box 12"/>
          <p:cNvSpPr txBox="1">
            <a:spLocks noChangeArrowheads="1"/>
          </p:cNvSpPr>
          <p:nvPr/>
        </p:nvSpPr>
        <p:spPr bwMode="auto">
          <a:xfrm>
            <a:off x="2667000" y="3886200"/>
            <a:ext cx="5715000" cy="2738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première branche collatérale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NPL, qui naît parfois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directement du NT, est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calcanéen inférieur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ou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de</a:t>
            </a: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Baxter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ou encore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 de</a:t>
            </a:r>
            <a:endParaRPr lang="fr-BE" sz="24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l’abducteur du V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rot="10800000" flipV="1">
            <a:off x="1600200" y="2667000"/>
            <a:ext cx="1752600" cy="1143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519238" y="1965325"/>
            <a:ext cx="6278562" cy="2554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Fiabilité</a:t>
            </a:r>
          </a:p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de l’ENMG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 bwMode="auto">
          <a:xfrm>
            <a:off x="284163" y="76200"/>
            <a:ext cx="8250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NPL : innervation motrice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1103313"/>
            <a:ext cx="6748462" cy="5048250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abducteur du V</a:t>
            </a:r>
            <a:r>
              <a:rPr lang="nl-BE" sz="2400" b="1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&gt; nerf de l’Abd du 	V (</a:t>
            </a: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 calcanéen inférieur</a:t>
            </a:r>
            <a:r>
              <a:rPr lang="nl-BE" sz="2400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ou nerf de 	Baxter)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carré plantaire (avec le NPL)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Branche profonde motrice =&gt;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Mucle adducteur de l’</a:t>
            </a:r>
            <a:r>
              <a:rPr lang="nl-BE" sz="2400" i="1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hallux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 court fléchisseur du V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Muscles </a:t>
            </a:r>
            <a:r>
              <a:rPr lang="nl-BE" sz="2400" b="1" dirty="0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interosseux </a:t>
            </a: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plantaires et dorsaux</a:t>
            </a:r>
          </a:p>
          <a:p>
            <a:pPr>
              <a:lnSpc>
                <a:spcPct val="150000"/>
              </a:lnSpc>
              <a:tabLst>
                <a:tab pos="266700" algn="l"/>
              </a:tabLst>
              <a:defRPr/>
            </a:pPr>
            <a:r>
              <a:rPr lang="nl-BE" sz="2400" dirty="0">
                <a:solidFill>
                  <a:schemeClr val="bg1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- Muscles lombricaux (2), 3, 4</a:t>
            </a:r>
            <a:endParaRPr lang="en-US" sz="2400" dirty="0">
              <a:solidFill>
                <a:schemeClr val="bg1"/>
              </a:solidFill>
              <a:latin typeface="Arial" pitchFamily="4" charset="0"/>
            </a:endParaRPr>
          </a:p>
        </p:txBody>
      </p:sp>
      <p:pic>
        <p:nvPicPr>
          <p:cNvPr id="4" name="Image 3" descr="Gray83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6629400" y="3429000"/>
            <a:ext cx="1303338" cy="3051175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25" name="Image 9" descr="20121222-22371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1066800"/>
            <a:ext cx="1819275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7"/>
          <p:cNvSpPr txBox="1">
            <a:spLocks/>
          </p:cNvSpPr>
          <p:nvPr/>
        </p:nvSpPr>
        <p:spPr bwMode="auto">
          <a:xfrm>
            <a:off x="261938" y="274638"/>
            <a:ext cx="8250237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NPL : innervation sensitive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1938" y="1219200"/>
            <a:ext cx="6167437" cy="1570038"/>
          </a:xfrm>
          <a:prstGeom prst="rect">
            <a:avLst/>
          </a:prstGeom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nl-BE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Branche superficielle sensitive =&gt;</a:t>
            </a:r>
            <a:br>
              <a:rPr lang="nl-BE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4" charset="0"/>
                <a:ea typeface="Times New Roman" pitchFamily="4" charset="0"/>
                <a:cs typeface="Times New Roman" pitchFamily="4" charset="0"/>
              </a:rPr>
            </a:br>
            <a:endParaRPr lang="nl-BE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entury Gothic" pitchFamily="4" charset="0"/>
              <a:ea typeface="Times New Roman" pitchFamily="4" charset="0"/>
              <a:cs typeface="Times New Roman" pitchFamily="4" charset="0"/>
            </a:endParaRPr>
          </a:p>
          <a:p>
            <a:pPr>
              <a:defRPr/>
            </a:pPr>
            <a:r>
              <a:rPr lang="nl-BE" sz="2400" b="1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 digital commun plantaire 4 </a:t>
            </a:r>
            <a:r>
              <a:rPr lang="nl-BE" sz="2400" b="1">
                <a:solidFill>
                  <a:srgbClr val="FF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=&gt;</a:t>
            </a:r>
            <a:br>
              <a:rPr lang="nl-BE" sz="2400" b="1">
                <a:solidFill>
                  <a:srgbClr val="FF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</a:br>
            <a:r>
              <a:rPr lang="nl-BE" sz="2400" b="1">
                <a:solidFill>
                  <a:srgbClr val="00FFFF"/>
                </a:solidFill>
                <a:latin typeface="Century Gothic" pitchFamily="4" charset="0"/>
                <a:ea typeface="Times New Roman" pitchFamily="4" charset="0"/>
                <a:cs typeface="Times New Roman" pitchFamily="4" charset="0"/>
              </a:rPr>
              <a:t>Nerfs digitaux propres plantaires 8 -10</a:t>
            </a:r>
            <a:endParaRPr lang="en-US" sz="2400">
              <a:solidFill>
                <a:srgbClr val="00FFFF"/>
              </a:solidFill>
              <a:latin typeface="Arial" pitchFamily="4" charset="0"/>
            </a:endParaRPr>
          </a:p>
        </p:txBody>
      </p:sp>
      <p:pic>
        <p:nvPicPr>
          <p:cNvPr id="4" name="Picture 5" descr="E:\Mes Documents\Travaux scientifiques\0 En cours\Accepté\EMG pied\Fi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692" y="3645396"/>
            <a:ext cx="3110386" cy="2454722"/>
          </a:xfrm>
          <a:prstGeom prst="roundRect">
            <a:avLst/>
          </a:prstGeom>
          <a:noFill/>
        </p:spPr>
      </p:pic>
      <p:pic>
        <p:nvPicPr>
          <p:cNvPr id="82949" name="Image 46" descr="Gray83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 flipV="1">
            <a:off x="3733800" y="2819400"/>
            <a:ext cx="14906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Utilisateur\Documents\MÔ 2010\SIM S\zones_innervation_face_plantaire[1].jpg"/>
          <p:cNvPicPr>
            <a:picLocks noChangeAspect="1" noChangeArrowheads="1"/>
          </p:cNvPicPr>
          <p:nvPr/>
        </p:nvPicPr>
        <p:blipFill rotWithShape="1">
          <a:blip r:embed="rId4"/>
          <a:srcRect l="25068" t="6047" r="24934" b="28896"/>
          <a:stretch/>
        </p:blipFill>
        <p:spPr bwMode="auto">
          <a:xfrm>
            <a:off x="6743700" y="1579563"/>
            <a:ext cx="1311275" cy="3108325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Connecteur droit avec flèche 16"/>
          <p:cNvCxnSpPr/>
          <p:nvPr/>
        </p:nvCxnSpPr>
        <p:spPr>
          <a:xfrm>
            <a:off x="7573963" y="32972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753350" y="2433638"/>
            <a:ext cx="615950" cy="9525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573963" y="4211638"/>
            <a:ext cx="739775" cy="11112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61363" y="2193925"/>
            <a:ext cx="703262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8313738" y="3059113"/>
            <a:ext cx="750887" cy="369887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FFFF"/>
                </a:solidFill>
                <a:latin typeface="Arial" pitchFamily="-110" charset="0"/>
              </a:rPr>
              <a:t>NPM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299450" y="3962400"/>
            <a:ext cx="844550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bg1"/>
                </a:solidFill>
                <a:latin typeface="Arial" pitchFamily="-110" charset="0"/>
              </a:rPr>
              <a:t>NCM</a:t>
            </a:r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7391400" y="3662363"/>
            <a:ext cx="1046163" cy="31750"/>
          </a:xfrm>
          <a:prstGeom prst="straightConnector1">
            <a:avLst/>
          </a:prstGeom>
          <a:ln>
            <a:solidFill>
              <a:srgbClr val="00FFFF"/>
            </a:solidFill>
            <a:tailEnd type="triangle"/>
          </a:ln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431213" y="3429000"/>
            <a:ext cx="788987" cy="369888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6600"/>
                </a:solidFill>
                <a:latin typeface="Arial" pitchFamily="-110" charset="0"/>
              </a:rPr>
              <a:t>NPL</a:t>
            </a:r>
          </a:p>
        </p:txBody>
      </p:sp>
      <p:sp>
        <p:nvSpPr>
          <p:cNvPr id="82959" name="ZoneTexte 25"/>
          <p:cNvSpPr txBox="1">
            <a:spLocks noChangeArrowheads="1"/>
          </p:cNvSpPr>
          <p:nvPr/>
        </p:nvSpPr>
        <p:spPr bwMode="auto">
          <a:xfrm>
            <a:off x="5638800" y="4953000"/>
            <a:ext cx="35036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00FFFF"/>
                </a:solidFill>
              </a:rPr>
              <a:t>NPM n plantaire médial</a:t>
            </a:r>
            <a:r>
              <a:rPr lang="fr-FR" sz="1200">
                <a:solidFill>
                  <a:srgbClr val="0070C0"/>
                </a:solidFill>
              </a:rPr>
              <a:t/>
            </a:r>
            <a:br>
              <a:rPr lang="fr-FR" sz="1200">
                <a:solidFill>
                  <a:srgbClr val="0070C0"/>
                </a:solidFill>
              </a:rPr>
            </a:br>
            <a:r>
              <a:rPr lang="fr-FR" sz="1200">
                <a:solidFill>
                  <a:srgbClr val="0070C0"/>
                </a:solidFill>
              </a:rPr>
              <a:t>                </a:t>
            </a:r>
            <a:r>
              <a:rPr lang="fr-FR" sz="1200">
                <a:solidFill>
                  <a:srgbClr val="FF6600"/>
                </a:solidFill>
              </a:rPr>
              <a:t>NPL   n plantaire latéral</a:t>
            </a:r>
            <a:br>
              <a:rPr lang="fr-FR" sz="1200">
                <a:solidFill>
                  <a:srgbClr val="FF6600"/>
                </a:solidFill>
              </a:rPr>
            </a:br>
            <a:r>
              <a:rPr lang="fr-FR" sz="1200">
                <a:solidFill>
                  <a:srgbClr val="FF6600"/>
                </a:solidFill>
              </a:rPr>
              <a:t>                </a:t>
            </a:r>
            <a:r>
              <a:rPr lang="fr-FR" sz="1200">
                <a:solidFill>
                  <a:srgbClr val="FFFFFF"/>
                </a:solidFill>
              </a:rPr>
              <a:t>NCM n calcanéen médial</a:t>
            </a:r>
          </a:p>
          <a:p>
            <a:r>
              <a:rPr lang="fr-FR" sz="1100" i="1">
                <a:solidFill>
                  <a:srgbClr val="FFFFFF"/>
                </a:solidFill>
              </a:rPr>
              <a:t>In </a:t>
            </a:r>
            <a:r>
              <a:rPr lang="fr-FR" sz="1100" b="1" i="1">
                <a:solidFill>
                  <a:srgbClr val="FFFFFF"/>
                </a:solidFill>
              </a:rPr>
              <a:t>Pathologie du Pied et de la cheville SAURAMPS Ed </a:t>
            </a:r>
            <a:r>
              <a:rPr lang="fr-FR" sz="1100" i="1">
                <a:solidFill>
                  <a:srgbClr val="FFFFFF"/>
                </a:solidFill>
              </a:rPr>
              <a:t>2014</a:t>
            </a:r>
            <a:endParaRPr lang="fr-FR" sz="1600" i="1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33338" y="0"/>
            <a:ext cx="9034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Atteintes isolées des NPM ou NPL</a:t>
            </a:r>
          </a:p>
        </p:txBody>
      </p:sp>
      <p:sp>
        <p:nvSpPr>
          <p:cNvPr id="83971" name="Espace réservé du contenu 8"/>
          <p:cNvSpPr txBox="1">
            <a:spLocks/>
          </p:cNvSpPr>
          <p:nvPr/>
        </p:nvSpPr>
        <p:spPr bwMode="auto">
          <a:xfrm>
            <a:off x="3200400" y="1905000"/>
            <a:ext cx="6172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Syndrome canalaire :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canal de l’abducteur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Syndrome de masse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r>
              <a:rPr lang="fr-FR" sz="24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 :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atteinte </a:t>
            </a:r>
            <a:r>
              <a:rPr lang="fr-FR" sz="2400" b="1" dirty="0" err="1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neurapraxique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 du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NPM chez le joggeur</a:t>
            </a:r>
          </a:p>
          <a:p>
            <a:pPr marL="342900" indent="-342900" eaLnBrk="0" hangingPunct="0">
              <a:spcBef>
                <a:spcPts val="1775"/>
              </a:spcBef>
              <a:buFont typeface="Arial" charset="-52"/>
              <a:buChar char="•"/>
            </a:pPr>
            <a:endParaRPr lang="fr-FR" sz="2400" dirty="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83972" name="Grouper 6"/>
          <p:cNvGrpSpPr>
            <a:grpSpLocks/>
          </p:cNvGrpSpPr>
          <p:nvPr/>
        </p:nvGrpSpPr>
        <p:grpSpPr bwMode="auto">
          <a:xfrm>
            <a:off x="0" y="3514725"/>
            <a:ext cx="2628900" cy="3343275"/>
            <a:chOff x="8512920" y="3514725"/>
            <a:chExt cx="3505200" cy="3343275"/>
          </a:xfrm>
        </p:grpSpPr>
        <p:pic>
          <p:nvPicPr>
            <p:cNvPr id="83974" name="Picture 8" descr="C:\Users\François\Pictures\Présentation1\NPM 2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512920" y="3514725"/>
              <a:ext cx="3505200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975" name="Freeform 17"/>
            <p:cNvSpPr>
              <a:spLocks/>
            </p:cNvSpPr>
            <p:nvPr/>
          </p:nvSpPr>
          <p:spPr bwMode="auto">
            <a:xfrm>
              <a:off x="10579845" y="5900738"/>
              <a:ext cx="106363" cy="96838"/>
            </a:xfrm>
            <a:custGeom>
              <a:avLst/>
              <a:gdLst>
                <a:gd name="T0" fmla="*/ 2147483647 w 67"/>
                <a:gd name="T1" fmla="*/ 2147483647 h 61"/>
                <a:gd name="T2" fmla="*/ 2147483647 w 67"/>
                <a:gd name="T3" fmla="*/ 2147483647 h 61"/>
                <a:gd name="T4" fmla="*/ 2147483647 w 67"/>
                <a:gd name="T5" fmla="*/ 0 h 61"/>
                <a:gd name="T6" fmla="*/ 2147483647 w 67"/>
                <a:gd name="T7" fmla="*/ 2147483647 h 61"/>
                <a:gd name="T8" fmla="*/ 2147483647 w 67"/>
                <a:gd name="T9" fmla="*/ 2147483647 h 61"/>
                <a:gd name="T10" fmla="*/ 2147483647 w 67"/>
                <a:gd name="T11" fmla="*/ 2147483647 h 61"/>
                <a:gd name="T12" fmla="*/ 0 w 67"/>
                <a:gd name="T13" fmla="*/ 214748364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61"/>
                <a:gd name="T23" fmla="*/ 67 w 67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61">
                  <a:moveTo>
                    <a:pt x="6" y="51"/>
                  </a:moveTo>
                  <a:cubicBezTo>
                    <a:pt x="8" y="40"/>
                    <a:pt x="12" y="30"/>
                    <a:pt x="21" y="23"/>
                  </a:cubicBezTo>
                  <a:cubicBezTo>
                    <a:pt x="27" y="13"/>
                    <a:pt x="39" y="8"/>
                    <a:pt x="47" y="0"/>
                  </a:cubicBezTo>
                  <a:cubicBezTo>
                    <a:pt x="52" y="3"/>
                    <a:pt x="56" y="4"/>
                    <a:pt x="59" y="9"/>
                  </a:cubicBezTo>
                  <a:cubicBezTo>
                    <a:pt x="63" y="34"/>
                    <a:pt x="67" y="37"/>
                    <a:pt x="38" y="39"/>
                  </a:cubicBezTo>
                  <a:cubicBezTo>
                    <a:pt x="27" y="43"/>
                    <a:pt x="30" y="55"/>
                    <a:pt x="18" y="57"/>
                  </a:cubicBezTo>
                  <a:cubicBezTo>
                    <a:pt x="10" y="61"/>
                    <a:pt x="15" y="59"/>
                    <a:pt x="0" y="59"/>
                  </a:cubicBez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6" name="Freeform 18"/>
            <p:cNvSpPr>
              <a:spLocks/>
            </p:cNvSpPr>
            <p:nvPr/>
          </p:nvSpPr>
          <p:spPr bwMode="auto">
            <a:xfrm>
              <a:off x="10370295" y="5976938"/>
              <a:ext cx="165100" cy="68263"/>
            </a:xfrm>
            <a:custGeom>
              <a:avLst/>
              <a:gdLst>
                <a:gd name="T0" fmla="*/ 0 w 104"/>
                <a:gd name="T1" fmla="*/ 2147483647 h 43"/>
                <a:gd name="T2" fmla="*/ 2147483647 w 104"/>
                <a:gd name="T3" fmla="*/ 2147483647 h 43"/>
                <a:gd name="T4" fmla="*/ 2147483647 w 104"/>
                <a:gd name="T5" fmla="*/ 2147483647 h 43"/>
                <a:gd name="T6" fmla="*/ 2147483647 w 104"/>
                <a:gd name="T7" fmla="*/ 2147483647 h 43"/>
                <a:gd name="T8" fmla="*/ 2147483647 w 104"/>
                <a:gd name="T9" fmla="*/ 0 h 43"/>
                <a:gd name="T10" fmla="*/ 2147483647 w 104"/>
                <a:gd name="T11" fmla="*/ 2147483647 h 43"/>
                <a:gd name="T12" fmla="*/ 2147483647 w 104"/>
                <a:gd name="T13" fmla="*/ 2147483647 h 43"/>
                <a:gd name="T14" fmla="*/ 0 w 104"/>
                <a:gd name="T15" fmla="*/ 2147483647 h 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4"/>
                <a:gd name="T25" fmla="*/ 0 h 43"/>
                <a:gd name="T26" fmla="*/ 104 w 104"/>
                <a:gd name="T27" fmla="*/ 43 h 4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4" h="43">
                  <a:moveTo>
                    <a:pt x="0" y="29"/>
                  </a:moveTo>
                  <a:cubicBezTo>
                    <a:pt x="9" y="31"/>
                    <a:pt x="4" y="24"/>
                    <a:pt x="12" y="23"/>
                  </a:cubicBezTo>
                  <a:cubicBezTo>
                    <a:pt x="24" y="22"/>
                    <a:pt x="35" y="22"/>
                    <a:pt x="47" y="21"/>
                  </a:cubicBezTo>
                  <a:cubicBezTo>
                    <a:pt x="57" y="14"/>
                    <a:pt x="74" y="10"/>
                    <a:pt x="86" y="8"/>
                  </a:cubicBezTo>
                  <a:cubicBezTo>
                    <a:pt x="92" y="5"/>
                    <a:pt x="98" y="2"/>
                    <a:pt x="104" y="0"/>
                  </a:cubicBezTo>
                  <a:cubicBezTo>
                    <a:pt x="98" y="14"/>
                    <a:pt x="88" y="27"/>
                    <a:pt x="72" y="30"/>
                  </a:cubicBezTo>
                  <a:cubicBezTo>
                    <a:pt x="68" y="32"/>
                    <a:pt x="63" y="33"/>
                    <a:pt x="59" y="35"/>
                  </a:cubicBezTo>
                  <a:cubicBezTo>
                    <a:pt x="39" y="34"/>
                    <a:pt x="14" y="43"/>
                    <a:pt x="0" y="29"/>
                  </a:cubicBez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7" name="Freeform 19"/>
            <p:cNvSpPr>
              <a:spLocks/>
            </p:cNvSpPr>
            <p:nvPr/>
          </p:nvSpPr>
          <p:spPr bwMode="auto">
            <a:xfrm>
              <a:off x="10616358" y="5953125"/>
              <a:ext cx="49213" cy="39688"/>
            </a:xfrm>
            <a:custGeom>
              <a:avLst/>
              <a:gdLst>
                <a:gd name="T0" fmla="*/ 2147483647 w 31"/>
                <a:gd name="T1" fmla="*/ 2147483647 h 25"/>
                <a:gd name="T2" fmla="*/ 2147483647 w 31"/>
                <a:gd name="T3" fmla="*/ 2147483647 h 25"/>
                <a:gd name="T4" fmla="*/ 2147483647 w 31"/>
                <a:gd name="T5" fmla="*/ 2147483647 h 25"/>
                <a:gd name="T6" fmla="*/ 2147483647 w 31"/>
                <a:gd name="T7" fmla="*/ 2147483647 h 25"/>
                <a:gd name="T8" fmla="*/ 2147483647 w 31"/>
                <a:gd name="T9" fmla="*/ 2147483647 h 25"/>
                <a:gd name="T10" fmla="*/ 2147483647 w 31"/>
                <a:gd name="T11" fmla="*/ 2147483647 h 25"/>
                <a:gd name="T12" fmla="*/ 2147483647 w 31"/>
                <a:gd name="T13" fmla="*/ 2147483647 h 25"/>
                <a:gd name="T14" fmla="*/ 2147483647 w 31"/>
                <a:gd name="T15" fmla="*/ 2147483647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25"/>
                <a:gd name="T26" fmla="*/ 31 w 3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25">
                  <a:moveTo>
                    <a:pt x="3" y="18"/>
                  </a:moveTo>
                  <a:cubicBezTo>
                    <a:pt x="10" y="16"/>
                    <a:pt x="11" y="14"/>
                    <a:pt x="16" y="9"/>
                  </a:cubicBezTo>
                  <a:cubicBezTo>
                    <a:pt x="19" y="7"/>
                    <a:pt x="22" y="0"/>
                    <a:pt x="25" y="3"/>
                  </a:cubicBezTo>
                  <a:cubicBezTo>
                    <a:pt x="26" y="4"/>
                    <a:pt x="0" y="25"/>
                    <a:pt x="4" y="19"/>
                  </a:cubicBezTo>
                  <a:cubicBezTo>
                    <a:pt x="5" y="18"/>
                    <a:pt x="10" y="11"/>
                    <a:pt x="10" y="10"/>
                  </a:cubicBezTo>
                  <a:cubicBezTo>
                    <a:pt x="9" y="9"/>
                    <a:pt x="5" y="12"/>
                    <a:pt x="6" y="13"/>
                  </a:cubicBezTo>
                  <a:cubicBezTo>
                    <a:pt x="7" y="14"/>
                    <a:pt x="17" y="10"/>
                    <a:pt x="18" y="10"/>
                  </a:cubicBezTo>
                  <a:cubicBezTo>
                    <a:pt x="22" y="7"/>
                    <a:pt x="31" y="1"/>
                    <a:pt x="31" y="1"/>
                  </a:cubicBez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 descr="http://www.kinepod.com/wp-content/uploads/2009/10/Apon%C3%A9vrose-plantaire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1796100" cy="177325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026"/>
          <p:cNvSpPr txBox="1">
            <a:spLocks noChangeArrowheads="1"/>
          </p:cNvSpPr>
          <p:nvPr/>
        </p:nvSpPr>
        <p:spPr bwMode="auto">
          <a:xfrm>
            <a:off x="239713" y="190500"/>
            <a:ext cx="4860925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Névrome de Joplin</a:t>
            </a:r>
          </a:p>
        </p:txBody>
      </p:sp>
      <p:sp>
        <p:nvSpPr>
          <p:cNvPr id="84995" name="Text Box 1027"/>
          <p:cNvSpPr txBox="1">
            <a:spLocks noChangeArrowheads="1"/>
          </p:cNvSpPr>
          <p:nvPr/>
        </p:nvSpPr>
        <p:spPr bwMode="auto">
          <a:xfrm>
            <a:off x="381000" y="1066800"/>
            <a:ext cx="8229600" cy="56419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Tx/>
              <a:buChar char="•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Atteinte du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erf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digital propre plantaire médial de 		l’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hallux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lorsqu’il croise la première articulation 			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métatarso-phalangienne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ou sur le bord médial du 		gros orteil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lvl="1" indent="-368300">
              <a:lnSpc>
                <a:spcPct val="120000"/>
              </a:lnSpc>
              <a:spcBef>
                <a:spcPct val="20000"/>
              </a:spcBef>
              <a:buFont typeface="Arial" charset="-52"/>
              <a:buChar char="•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Secondaire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au développement d’une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fibrose 			</a:t>
            </a:r>
            <a:r>
              <a:rPr lang="fr-FR" sz="2400" b="1" dirty="0" err="1">
                <a:solidFill>
                  <a:srgbClr val="FFFF00"/>
                </a:solidFill>
                <a:latin typeface="Century Gothic" charset="0"/>
              </a:rPr>
              <a:t>périneurale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traumatisme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iatrogène ou non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microtraumatismes souvent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 en rapport avec une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compression par des </a:t>
            </a:r>
            <a:br>
              <a:rPr lang="fr-FR" sz="24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		chaussures mal adaptées</a:t>
            </a:r>
          </a:p>
        </p:txBody>
      </p:sp>
      <p:pic>
        <p:nvPicPr>
          <p:cNvPr id="84996" name="Picture 1028" descr="C:\Users\François\Pictures\Présentation1\Medial_proper_plantar_digital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657600"/>
            <a:ext cx="22748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71294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isolées du NCI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7391400" cy="172354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533400" indent="-533400">
              <a:spcBef>
                <a:spcPts val="1200"/>
              </a:spcBef>
              <a:buFontTx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Atteinte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</a:rPr>
              <a:t>erf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 calcanéen inférieur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533400" indent="-533400">
              <a:spcBef>
                <a:spcPts val="1200"/>
              </a:spcBef>
              <a:buFontTx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err="1" smtClean="0">
                <a:solidFill>
                  <a:srgbClr val="FFFFFF"/>
                </a:solidFill>
                <a:latin typeface="Century Gothic" charset="0"/>
              </a:rPr>
              <a:t>Talalgie</a:t>
            </a:r>
            <a:r>
              <a:rPr lang="fr-FR" sz="2400" b="1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</a:rPr>
              <a:t>antérieure ou </a:t>
            </a:r>
            <a:r>
              <a:rPr lang="fr-FR" sz="2400" b="1" dirty="0" err="1">
                <a:solidFill>
                  <a:srgbClr val="FFFFFF"/>
                </a:solidFill>
                <a:latin typeface="Century Gothic" charset="0"/>
              </a:rPr>
              <a:t>antéro-interne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sans 		déficit sensitif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clinique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88068" name="Picture 5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9813" y="304800"/>
            <a:ext cx="15255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7045" name="Espace réservé du contenu 8"/>
          <p:cNvSpPr txBox="1">
            <a:spLocks/>
          </p:cNvSpPr>
          <p:nvPr/>
        </p:nvSpPr>
        <p:spPr bwMode="auto">
          <a:xfrm>
            <a:off x="255588" y="2133600"/>
            <a:ext cx="91932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1175"/>
              </a:spcBef>
            </a:pPr>
            <a:r>
              <a:rPr lang="fr-FR" sz="2400" b="1" dirty="0" smtClean="0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Causes :</a:t>
            </a:r>
          </a:p>
          <a:p>
            <a:pPr marL="342900" indent="-342900" eaLnBrk="0" hangingPunct="0">
              <a:spcBef>
                <a:spcPts val="1175"/>
              </a:spcBef>
              <a:buFont typeface="Arial"/>
              <a:buChar char="•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Syndrome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canalaire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entre le </a:t>
            </a:r>
            <a:r>
              <a:rPr lang="fr-FR" sz="2400" b="1" i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fascia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</a:t>
            </a:r>
            <a:b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l’</a:t>
            </a:r>
            <a:r>
              <a:rPr lang="fr-FR" sz="2400" b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abd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de l’</a:t>
            </a:r>
            <a:r>
              <a:rPr lang="fr-FR" sz="2400" b="1" i="1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hallux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et le calcanéum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Syndrome de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masse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abd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du V hypertrophié, muscle surnuméraire, épine calcanéenne,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inflammation avec épaississement de l’aponévrose plantaire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Traumatisme</a:t>
            </a:r>
          </a:p>
          <a:p>
            <a:pPr marL="342900" indent="-342900" eaLnBrk="0" hangingPunct="0">
              <a:spcBef>
                <a:spcPts val="1175"/>
              </a:spcBef>
              <a:buFont typeface="Arial" charset="-52"/>
              <a:buChar char="•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  <a:ea typeface="Century Gothic" charset="0"/>
                <a:cs typeface="Century Gothic" charset="0"/>
              </a:rPr>
              <a:t>Microtraumatisme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: 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étiré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lors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son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horizontalisation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fr-FR" sz="2400" b="1" dirty="0" smtClean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fr-FR" sz="2400" b="1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athlètes, joggeurs)</a:t>
            </a:r>
          </a:p>
          <a:p>
            <a:pPr marL="342900" indent="-342900" eaLnBrk="0" hangingPunct="0">
              <a:spcBef>
                <a:spcPts val="1175"/>
              </a:spcBef>
            </a:pPr>
            <a:endParaRPr lang="fr-FR" sz="24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2676953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597734" y="2041525"/>
            <a:ext cx="7961234" cy="255454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calcanéen</a:t>
            </a:r>
          </a:p>
          <a:p>
            <a:pPr algn="ctr"/>
            <a:r>
              <a:rPr lang="fr-BE" sz="8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médial</a:t>
            </a:r>
            <a:endParaRPr lang="fr-BE" sz="8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</a:t>
            </a:r>
            <a:b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anatomiques</a:t>
            </a:r>
          </a:p>
        </p:txBody>
      </p:sp>
      <p:sp>
        <p:nvSpPr>
          <p:cNvPr id="91139" name="Text Box 1027"/>
          <p:cNvSpPr txBox="1">
            <a:spLocks noChangeArrowheads="1"/>
          </p:cNvSpPr>
          <p:nvPr/>
        </p:nvSpPr>
        <p:spPr bwMode="auto">
          <a:xfrm>
            <a:off x="76200" y="1355725"/>
            <a:ext cx="44196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Les variations du NCM 		sont tellement 				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nombreuses, qu’il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est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	presque impossible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définir une anatomie 			normale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le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NCM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est formé d’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une 		à quatre branches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qui 		naissent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au-dessus et/ou 		dans le canal tarsien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à 		partir du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NT et/ou du 			NPM et/ou du NPL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.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</p:txBody>
      </p:sp>
      <p:pic>
        <p:nvPicPr>
          <p:cNvPr id="91140" name="Picture 1029" descr="C:\Users\François\Pictures\Dissection nerf tibi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835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152400" y="149225"/>
            <a:ext cx="744378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isolées du NCM</a:t>
            </a:r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228600" y="2309813"/>
            <a:ext cx="7391400" cy="365601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</a:t>
            </a:r>
          </a:p>
          <a:p>
            <a:pPr lvl="1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		SCT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ne touchant que le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NCM</a:t>
            </a:r>
          </a:p>
          <a:p>
            <a:pPr lvl="1"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enclavement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entre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fascia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profond de la 		partie proximale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du muscle abducteur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de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l’</a:t>
            </a:r>
            <a:r>
              <a:rPr lang="fr-FR" sz="2400" i="1" dirty="0" err="1">
                <a:solidFill>
                  <a:schemeClr val="bg1"/>
                </a:solidFill>
                <a:latin typeface="Century Gothic" charset="0"/>
              </a:rPr>
              <a:t>hallux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et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la face interne du calcanéum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	(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</a:rPr>
              <a:t>course à pied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BE" sz="2400" dirty="0">
              <a:solidFill>
                <a:schemeClr val="bg1"/>
              </a:solidFill>
              <a:latin typeface="Century Gothic" charset="0"/>
            </a:endParaRPr>
          </a:p>
          <a:p>
            <a:pPr eaLnBrk="0" hangingPunct="0">
              <a:lnSpc>
                <a:spcPct val="130000"/>
              </a:lnSpc>
              <a:spcBef>
                <a:spcPct val="20000"/>
              </a:spcBef>
              <a:buFont typeface="Arial" charset="-52"/>
              <a:buChar char="•"/>
              <a:tabLst>
                <a:tab pos="98425" algn="l"/>
                <a:tab pos="476250" algn="l"/>
                <a:tab pos="673100" algn="l"/>
                <a:tab pos="1524000" algn="l"/>
              </a:tabLst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Les plaintes se limitent à une </a:t>
            </a:r>
            <a:r>
              <a:rPr lang="fr-FR" sz="2400" b="1" dirty="0" err="1">
                <a:solidFill>
                  <a:schemeClr val="bg1"/>
                </a:solidFill>
                <a:latin typeface="Century Gothic" charset="0"/>
              </a:rPr>
              <a:t>talalgie</a:t>
            </a:r>
            <a:endParaRPr lang="fr-FR" sz="2400" b="1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024" y="1072428"/>
            <a:ext cx="2657177" cy="220199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152400" y="358914"/>
            <a:ext cx="752967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0FFFF"/>
                </a:solidFill>
                <a:latin typeface="Century Gothic" charset="0"/>
              </a:rPr>
              <a:t>Conduction sensitive du </a:t>
            </a:r>
            <a:r>
              <a:rPr lang="fr-BE" sz="4000" b="1" dirty="0">
                <a:solidFill>
                  <a:srgbClr val="00FFFF"/>
                </a:solidFill>
                <a:latin typeface="Century Gothic" charset="0"/>
              </a:rPr>
              <a:t>NCM</a:t>
            </a:r>
          </a:p>
        </p:txBody>
      </p:sp>
      <p:pic>
        <p:nvPicPr>
          <p:cNvPr id="5" name="Image 4" descr="NC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38"/>
            <a:ext cx="9144000" cy="5176562"/>
          </a:xfrm>
          <a:prstGeom prst="rect">
            <a:avLst/>
          </a:prstGeom>
        </p:spPr>
      </p:pic>
      <p:pic>
        <p:nvPicPr>
          <p:cNvPr id="6" name="Image 5" descr="Technique-of-near-nerve-needle-sensory-nerve-conduction-of-medial-calcaneal-and-dist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895600"/>
            <a:ext cx="4376615" cy="2844800"/>
          </a:xfrm>
          <a:prstGeom prst="rect">
            <a:avLst/>
          </a:prstGeom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7" name="Group 1035"/>
          <p:cNvGrpSpPr>
            <a:grpSpLocks/>
          </p:cNvGrpSpPr>
          <p:nvPr/>
        </p:nvGrpSpPr>
        <p:grpSpPr bwMode="auto">
          <a:xfrm>
            <a:off x="228600" y="685800"/>
            <a:ext cx="8515350" cy="5334000"/>
            <a:chOff x="144" y="432"/>
            <a:chExt cx="5364" cy="3360"/>
          </a:xfrm>
        </p:grpSpPr>
        <p:sp>
          <p:nvSpPr>
            <p:cNvPr id="93188" name="Text Box 1036"/>
            <p:cNvSpPr txBox="1">
              <a:spLocks noChangeArrowheads="1"/>
            </p:cNvSpPr>
            <p:nvPr/>
          </p:nvSpPr>
          <p:spPr bwMode="auto">
            <a:xfrm>
              <a:off x="144" y="432"/>
              <a:ext cx="4128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Conduction sensitive</a:t>
              </a:r>
            </a:p>
          </p:txBody>
        </p:sp>
        <p:graphicFrame>
          <p:nvGraphicFramePr>
            <p:cNvPr id="93186" name="Object 1024"/>
            <p:cNvGraphicFramePr>
              <a:graphicFrameLocks noChangeAspect="1"/>
            </p:cNvGraphicFramePr>
            <p:nvPr/>
          </p:nvGraphicFramePr>
          <p:xfrm>
            <a:off x="240" y="1296"/>
            <a:ext cx="3312" cy="2064"/>
          </p:xfrm>
          <a:graphic>
            <a:graphicData uri="http://schemas.openxmlformats.org/presentationml/2006/ole">
              <p:oleObj spid="_x0000_s93186" r:id="rId4" imgW="13485714" imgH="6133333" progId="">
                <p:embed/>
              </p:oleObj>
            </a:graphicData>
          </a:graphic>
        </p:graphicFrame>
        <p:pic>
          <p:nvPicPr>
            <p:cNvPr id="93189" name="Picture 1038" descr="C:\Users\François\Pictures\Présentation1\NT conduction sensitive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92" y="680"/>
              <a:ext cx="1716" cy="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190" name="Text Box 1039"/>
            <p:cNvSpPr txBox="1">
              <a:spLocks noChangeArrowheads="1"/>
            </p:cNvSpPr>
            <p:nvPr/>
          </p:nvSpPr>
          <p:spPr bwMode="auto">
            <a:xfrm>
              <a:off x="3936" y="1440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1</a:t>
              </a:r>
            </a:p>
          </p:txBody>
        </p:sp>
        <p:sp>
          <p:nvSpPr>
            <p:cNvPr id="93191" name="Text Box 1040"/>
            <p:cNvSpPr txBox="1">
              <a:spLocks noChangeArrowheads="1"/>
            </p:cNvSpPr>
            <p:nvPr/>
          </p:nvSpPr>
          <p:spPr bwMode="auto">
            <a:xfrm>
              <a:off x="4800" y="2064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2</a:t>
              </a:r>
            </a:p>
          </p:txBody>
        </p:sp>
        <p:sp>
          <p:nvSpPr>
            <p:cNvPr id="93192" name="Text Box 1041"/>
            <p:cNvSpPr txBox="1">
              <a:spLocks noChangeArrowheads="1"/>
            </p:cNvSpPr>
            <p:nvPr/>
          </p:nvSpPr>
          <p:spPr bwMode="auto">
            <a:xfrm>
              <a:off x="4320" y="3224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3</a:t>
              </a:r>
            </a:p>
          </p:txBody>
        </p:sp>
        <p:sp>
          <p:nvSpPr>
            <p:cNvPr id="93193" name="Text Box 1042"/>
            <p:cNvSpPr txBox="1">
              <a:spLocks noChangeArrowheads="1"/>
            </p:cNvSpPr>
            <p:nvPr/>
          </p:nvSpPr>
          <p:spPr bwMode="auto">
            <a:xfrm>
              <a:off x="1728" y="2160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2</a:t>
              </a:r>
            </a:p>
          </p:txBody>
        </p:sp>
        <p:sp>
          <p:nvSpPr>
            <p:cNvPr id="93194" name="Text Box 1043"/>
            <p:cNvSpPr txBox="1">
              <a:spLocks noChangeArrowheads="1"/>
            </p:cNvSpPr>
            <p:nvPr/>
          </p:nvSpPr>
          <p:spPr bwMode="auto">
            <a:xfrm>
              <a:off x="1728" y="2736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3</a:t>
              </a:r>
            </a:p>
          </p:txBody>
        </p:sp>
        <p:sp>
          <p:nvSpPr>
            <p:cNvPr id="93195" name="Text Box 1044"/>
            <p:cNvSpPr txBox="1">
              <a:spLocks noChangeArrowheads="1"/>
            </p:cNvSpPr>
            <p:nvPr/>
          </p:nvSpPr>
          <p:spPr bwMode="auto">
            <a:xfrm>
              <a:off x="1728" y="1632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latin typeface="Century Gothic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0" y="533400"/>
            <a:ext cx="8915400" cy="628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n’est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plus à démontrer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assure une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évaluation fonctionnelle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des fibres 				nerveuses de gros calibre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outil 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diagnostique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pronostique 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de 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suivi</a:t>
            </a:r>
            <a:r>
              <a:rPr lang="nl-BE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précieux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Mais </a:t>
            </a:r>
            <a:r>
              <a:rPr lang="nl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au niveau du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pied !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contingents sensitifs des nerfs fibulaire 			profond et calcanéen médial, variantes anatomiques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pathologie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PNP sous-jacente (perte axonale liée à 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l’âge, finesse des structures nerveuses distales, 			oedèmes)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expertise de l’évaluateur</a:t>
            </a: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 ne pas surinterpréter, intégrer 		l’ENMG aux données cliniques et paracliniques + 			expertise technique</a:t>
            </a:r>
            <a:b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 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5716588" y="209550"/>
            <a:ext cx="3427412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</a:t>
            </a:r>
            <a:b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de nerf mixte</a:t>
            </a:r>
          </a:p>
        </p:txBody>
      </p:sp>
      <p:pic>
        <p:nvPicPr>
          <p:cNvPr id="95235" name="Picture 6" descr="C:\Users\François\Pictures\Présentation1\Fig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914400"/>
            <a:ext cx="5526088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9" descr="C:\Users\François\Pictures\Présentation1\nerfs plantaire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514600"/>
            <a:ext cx="20335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 Box 10"/>
          <p:cNvSpPr txBox="1">
            <a:spLocks noChangeArrowheads="1"/>
          </p:cNvSpPr>
          <p:nvPr/>
        </p:nvSpPr>
        <p:spPr bwMode="auto">
          <a:xfrm>
            <a:off x="7162800" y="1447800"/>
            <a:ext cx="525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entury Gothic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65532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de nerf mixte</a:t>
            </a:r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6629400" y="228600"/>
            <a:ext cx="52546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entury Gothic" charset="0"/>
              </a:rPr>
              <a:t>?</a:t>
            </a:r>
          </a:p>
        </p:txBody>
      </p:sp>
      <p:graphicFrame>
        <p:nvGraphicFramePr>
          <p:cNvPr id="97282" name="Object 1024"/>
          <p:cNvGraphicFramePr>
            <a:graphicFrameLocks noChangeAspect="1"/>
          </p:cNvGraphicFramePr>
          <p:nvPr/>
        </p:nvGraphicFramePr>
        <p:xfrm>
          <a:off x="990600" y="3352800"/>
          <a:ext cx="3429000" cy="3279775"/>
        </p:xfrm>
        <a:graphic>
          <a:graphicData uri="http://schemas.openxmlformats.org/presentationml/2006/ole">
            <p:oleObj spid="_x0000_s97282" r:id="rId4" imgW="9676190" imgH="9257143" progId="">
              <p:embed/>
            </p:oleObj>
          </a:graphicData>
        </a:graphic>
      </p:graphicFrame>
      <p:graphicFrame>
        <p:nvGraphicFramePr>
          <p:cNvPr id="97283" name="Object 1025"/>
          <p:cNvGraphicFramePr>
            <a:graphicFrameLocks noChangeAspect="1"/>
          </p:cNvGraphicFramePr>
          <p:nvPr/>
        </p:nvGraphicFramePr>
        <p:xfrm>
          <a:off x="4724400" y="3338513"/>
          <a:ext cx="3505200" cy="3316287"/>
        </p:xfrm>
        <a:graphic>
          <a:graphicData uri="http://schemas.openxmlformats.org/presentationml/2006/ole">
            <p:oleObj spid="_x0000_s97283" r:id="rId5" imgW="9676190" imgH="9155556" progId="">
              <p:embed/>
            </p:oleObj>
          </a:graphicData>
        </a:graphic>
      </p:graphicFrame>
      <p:pic>
        <p:nvPicPr>
          <p:cNvPr id="97286" name="Picture 8" descr="C:\Users\François\Pictures\Présentation1\MIXTE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295400"/>
            <a:ext cx="342900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9" descr="C:\Users\François\Pictures\Présentation1\MIXTE 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219200"/>
            <a:ext cx="3511550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152400" y="517525"/>
            <a:ext cx="65532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Conduction de nerf mixte</a:t>
            </a:r>
          </a:p>
        </p:txBody>
      </p:sp>
      <p:pic>
        <p:nvPicPr>
          <p:cNvPr id="4" name="plantaire neuro mixte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NERF PLANTAIRE</a:t>
            </a:r>
            <a:b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</a:b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(n=60)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295400" y="2362200"/>
          <a:ext cx="6889701" cy="32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1050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11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9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38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PLANTAIRE/SURAL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0,44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PLANTAIRE/SURAL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0,38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8600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Neurographie motrice NPM</a:t>
            </a:r>
          </a:p>
        </p:txBody>
      </p:sp>
      <p:pic>
        <p:nvPicPr>
          <p:cNvPr id="13" name="Image 12" descr="Gray8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788988" y="2590800"/>
            <a:ext cx="1531937" cy="35052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1381" name="Espace réservé du contenu 8"/>
          <p:cNvSpPr txBox="1">
            <a:spLocks/>
          </p:cNvSpPr>
          <p:nvPr/>
        </p:nvSpPr>
        <p:spPr bwMode="auto">
          <a:xfrm>
            <a:off x="2773363" y="1758950"/>
            <a:ext cx="6172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fibres motrices (potentiel de muscle)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fr-FR" sz="240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7" name="Nerf tibia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12535" y="2590800"/>
            <a:ext cx="6231465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381000" y="223838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Neurographie motrice NPM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57700"/>
            <a:ext cx="2681288" cy="173990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er 10"/>
          <p:cNvGrpSpPr/>
          <p:nvPr/>
        </p:nvGrpSpPr>
        <p:grpSpPr>
          <a:xfrm>
            <a:off x="3298416" y="1600200"/>
            <a:ext cx="5431874" cy="4636558"/>
            <a:chOff x="4963038" y="1600200"/>
            <a:chExt cx="7242499" cy="4636558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3038" y="1600200"/>
              <a:ext cx="3636787" cy="4629150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7100" y="1612900"/>
              <a:ext cx="3658437" cy="46238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38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Bipolaire vs monopolair</a:t>
            </a:r>
            <a:r>
              <a:rPr lang="fr-BE" sz="4400" b="1" dirty="0">
                <a:solidFill>
                  <a:srgbClr val="FF6600"/>
                </a:solidFill>
                <a:latin typeface="Century Gothic"/>
                <a:cs typeface="Century Gothic"/>
              </a:rPr>
              <a:t>e</a:t>
            </a:r>
            <a:endParaRPr lang="fr-BE" sz="4400" b="1" dirty="0">
              <a:solidFill>
                <a:srgbClr val="FF6600"/>
              </a:solidFill>
              <a:latin typeface="Century Gothic"/>
              <a:ea typeface="+mj-ea"/>
              <a:cs typeface="Century Gothic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er 13"/>
          <p:cNvGrpSpPr/>
          <p:nvPr/>
        </p:nvGrpSpPr>
        <p:grpSpPr>
          <a:xfrm>
            <a:off x="2965322" y="1524000"/>
            <a:ext cx="5974130" cy="5041901"/>
            <a:chOff x="3902962" y="1384299"/>
            <a:chExt cx="7965507" cy="5041901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2962" y="1397000"/>
              <a:ext cx="3958507" cy="50292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1300" y="1384299"/>
              <a:ext cx="4007169" cy="503988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189288" y="1797050"/>
            <a:ext cx="11588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Bipolaire</a:t>
            </a:r>
            <a:endParaRPr lang="en-US" dirty="0">
              <a:latin typeface="Arial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1797050"/>
            <a:ext cx="16113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Monopolaire</a:t>
            </a:r>
            <a:endParaRPr lang="en-US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2238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ea typeface="+mj-ea"/>
                <a:cs typeface="Century Gothic"/>
              </a:rPr>
              <a:t>Neurographie motrice NPL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3" y="1593850"/>
            <a:ext cx="2028825" cy="1606550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8" y="1600200"/>
            <a:ext cx="5710237" cy="3705225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3995738"/>
            <a:ext cx="2085975" cy="1306512"/>
          </a:xfrm>
          <a:prstGeom prst="rect">
            <a:avLst/>
          </a:prstGeo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376238" y="457200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sp>
        <p:nvSpPr>
          <p:cNvPr id="105476" name="Espace réservé du contenu 8"/>
          <p:cNvSpPr txBox="1">
            <a:spLocks/>
          </p:cNvSpPr>
          <p:nvPr/>
        </p:nvSpPr>
        <p:spPr bwMode="auto">
          <a:xfrm>
            <a:off x="4076700" y="2114550"/>
            <a:ext cx="48688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Depuis &gt; 1 an : douleur au-dessus de la cheville gauche près du tendon d’Achille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De façon intermittente : décharges électriques irradiées à la plante du pied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Pas de déficit moteur ou sensitif à l’examen clinique</a:t>
            </a:r>
            <a:endParaRPr lang="fr-FR" sz="240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-52"/>
              <a:buChar char="•"/>
            </a:pPr>
            <a:endParaRPr lang="fr-FR" sz="2400">
              <a:solidFill>
                <a:srgbClr val="3366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81200"/>
            <a:ext cx="3314700" cy="3300413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4270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049463"/>
            <a:ext cx="3314700" cy="3681412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6501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1905000"/>
            <a:ext cx="25177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5100" y="1905000"/>
            <a:ext cx="24542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046538" y="2063750"/>
            <a:ext cx="4286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Dr</a:t>
            </a:r>
            <a:endParaRPr lang="en-US" dirty="0">
              <a:latin typeface="Arial" pitchFamily="-11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9263" y="2063750"/>
            <a:ext cx="3794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b="1" dirty="0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G</a:t>
            </a:r>
            <a:endParaRPr lang="en-US" dirty="0"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yndromes-peripheriques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858000" cy="4953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5200" y="990600"/>
            <a:ext cx="4648200" cy="49530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400" y="4572000"/>
            <a:ext cx="12954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949908" y="6183868"/>
            <a:ext cx="94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FOCAL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410200" y="6172200"/>
            <a:ext cx="101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633413" y="4270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pic>
        <p:nvPicPr>
          <p:cNvPr id="6" name="Picture 1032" descr="C:\Users\François\Pictures\Présentation1\Figure 4 F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8" y="2049463"/>
            <a:ext cx="3314700" cy="3681412"/>
          </a:xfrm>
          <a:prstGeom prst="rect">
            <a:avLst/>
          </a:prstGeom>
          <a:noFill/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7525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39798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2" name="Titre 7"/>
          <p:cNvSpPr txBox="1">
            <a:spLocks/>
          </p:cNvSpPr>
          <p:nvPr/>
        </p:nvSpPr>
        <p:spPr bwMode="auto">
          <a:xfrm>
            <a:off x="585788" y="2492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fr-BE" sz="4400" b="1" dirty="0">
                <a:solidFill>
                  <a:srgbClr val="FF6600"/>
                </a:solidFill>
                <a:latin typeface="Century Gothic"/>
                <a:ea typeface="+mj-ea"/>
                <a:cs typeface="Century Gothic"/>
              </a:rPr>
              <a:t>Cas clinique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571500" y="1498600"/>
            <a:ext cx="7839075" cy="5041900"/>
            <a:chOff x="762000" y="1498600"/>
            <a:chExt cx="10769600" cy="5397500"/>
          </a:xfrm>
          <a:effectLst>
            <a:outerShdw blurRad="50800" dist="279400" dir="2700000" algn="tl" rotWithShape="0">
              <a:srgbClr val="000000">
                <a:alpha val="43000"/>
              </a:srgbClr>
            </a:outerShdw>
          </a:effectLst>
        </p:grpSpPr>
        <p:pic>
          <p:nvPicPr>
            <p:cNvPr id="9" name="Image 8" descr="000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498600"/>
              <a:ext cx="5384800" cy="5384800"/>
            </a:xfrm>
            <a:prstGeom prst="rect">
              <a:avLst/>
            </a:prstGeom>
          </p:spPr>
        </p:pic>
        <p:pic>
          <p:nvPicPr>
            <p:cNvPr id="10" name="Image 9" descr="000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100" y="1498600"/>
              <a:ext cx="5397500" cy="53975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09571" name="Titre 7"/>
          <p:cNvSpPr txBox="1">
            <a:spLocks/>
          </p:cNvSpPr>
          <p:nvPr/>
        </p:nvSpPr>
        <p:spPr bwMode="auto">
          <a:xfrm>
            <a:off x="228600" y="0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Cas clinique </a:t>
            </a:r>
            <a:r>
              <a:rPr lang="fr-BE" sz="4400" b="1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sp>
        <p:nvSpPr>
          <p:cNvPr id="109572" name="Espace réservé du contenu 8"/>
          <p:cNvSpPr>
            <a:spLocks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Paresthésies plante du pied droit (de longue date)</a:t>
            </a:r>
          </a:p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LDM tibial droit :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8,5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ms (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2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mV)</a:t>
            </a:r>
            <a:br>
              <a:rPr lang="fr-FR" sz="2400" b="1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LDM tibial gauche : 3,3 ms (12 mV)</a:t>
            </a:r>
          </a:p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•"/>
            </a:pP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VCS plantaire droit :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19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m/s (</a:t>
            </a:r>
            <a:r>
              <a:rPr lang="fr-FR" sz="2400" b="1">
                <a:solidFill>
                  <a:srgbClr val="00FFFF"/>
                </a:solidFill>
                <a:latin typeface="Century Gothic" charset="0"/>
              </a:rPr>
              <a:t>1</a:t>
            </a: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 microV)</a:t>
            </a:r>
            <a:br>
              <a:rPr lang="fr-FR" sz="2400" b="1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</a:rPr>
              <a:t>VCS plantaire gauche : 43 m/s (5 microV)</a:t>
            </a:r>
            <a:endParaRPr lang="fr-FR" sz="240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7C0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Image 6" descr="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68" y="0"/>
            <a:ext cx="4495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7"/>
          <p:cNvSpPr txBox="1">
            <a:spLocks/>
          </p:cNvSpPr>
          <p:nvPr/>
        </p:nvSpPr>
        <p:spPr bwMode="auto">
          <a:xfrm>
            <a:off x="261938" y="274638"/>
            <a:ext cx="79295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fr-BE" sz="4400" b="1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/>
              <a:ea typeface="+mj-ea"/>
              <a:cs typeface="Century Gothic"/>
            </a:endParaRPr>
          </a:p>
        </p:txBody>
      </p:sp>
      <p:sp>
        <p:nvSpPr>
          <p:cNvPr id="110596" name="Titre 7"/>
          <p:cNvSpPr txBox="1">
            <a:spLocks/>
          </p:cNvSpPr>
          <p:nvPr/>
        </p:nvSpPr>
        <p:spPr bwMode="auto">
          <a:xfrm>
            <a:off x="228600" y="0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BE" sz="4400" b="1">
                <a:solidFill>
                  <a:srgbClr val="FF6600"/>
                </a:solidFill>
                <a:latin typeface="Century Gothic" charset="0"/>
                <a:ea typeface="Century Gothic" charset="0"/>
                <a:cs typeface="Century Gothic" charset="0"/>
              </a:rPr>
              <a:t>Cas clinique </a:t>
            </a:r>
            <a:r>
              <a:rPr lang="fr-BE" sz="4400" b="1">
                <a:solidFill>
                  <a:srgbClr val="00FFFF"/>
                </a:solidFill>
                <a:latin typeface="Century Gothic" charset="0"/>
                <a:ea typeface="Century Gothic" charset="0"/>
                <a:cs typeface="Century Gothic" charset="0"/>
              </a:rPr>
              <a:t>2</a:t>
            </a:r>
          </a:p>
        </p:txBody>
      </p:sp>
      <p:pic>
        <p:nvPicPr>
          <p:cNvPr id="110597" name="Image 7" descr="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4910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8" name="Image 10" descr="_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2963" y="3429000"/>
            <a:ext cx="4491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9" name="Image 12" descr="_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2963" y="0"/>
            <a:ext cx="44910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6059488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Maladie de Morton</a:t>
            </a:r>
          </a:p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Neuropathies des NDCP</a:t>
            </a:r>
          </a:p>
        </p:txBody>
      </p:sp>
      <p:sp>
        <p:nvSpPr>
          <p:cNvPr id="111619" name="Espace réservé du contenu 8"/>
          <p:cNvSpPr>
            <a:spLocks/>
          </p:cNvSpPr>
          <p:nvPr/>
        </p:nvSpPr>
        <p:spPr bwMode="auto">
          <a:xfrm>
            <a:off x="457200" y="1676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105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compression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chronique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microtraumatismes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répétés</a:t>
            </a: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masse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occupant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l’espace </a:t>
            </a:r>
            <a:r>
              <a:rPr lang="fr-FR" sz="2400" dirty="0" err="1">
                <a:solidFill>
                  <a:schemeClr val="bg1"/>
                </a:solidFill>
                <a:latin typeface="Century Gothic" charset="0"/>
              </a:rPr>
              <a:t>intermétatarsophalangien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(bursite, arthrite, synovite, ostéomyélite, granulome) 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affaissement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de l’arche antérieure associé au port de chaussures serrante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</a:t>
            </a:r>
          </a:p>
          <a:p>
            <a:pPr marL="742950" lvl="1" indent="-285750" eaLnBrk="0" hangingPunct="0">
              <a:lnSpc>
                <a:spcPct val="105000"/>
              </a:lnSpc>
              <a:spcBef>
                <a:spcPct val="20000"/>
              </a:spcBef>
              <a:buFont typeface="Arial" charset="-52"/>
              <a:buNone/>
            </a:pPr>
            <a:r>
              <a:rPr lang="fr-FR" sz="2400" b="1" dirty="0" err="1">
                <a:solidFill>
                  <a:srgbClr val="FF9900"/>
                </a:solidFill>
                <a:latin typeface="Century Gothic" charset="0"/>
                <a:sym typeface="Wingdings" charset="2"/>
              </a:rPr>
              <a:t>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sym typeface="Wingdings" charset="2"/>
              </a:rPr>
              <a:t>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fibrose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périneuronale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 + prolifération vasculaire locale + œdème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endoneural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 + dégénérescence axonale</a:t>
            </a:r>
            <a:r>
              <a:rPr lang="fr-FR" sz="2400" dirty="0">
                <a:solidFill>
                  <a:srgbClr val="FF9900"/>
                </a:solidFill>
                <a:latin typeface="Century Gothic" charset="0"/>
              </a:rPr>
              <a:t> </a:t>
            </a:r>
          </a:p>
        </p:txBody>
      </p:sp>
      <p:pic>
        <p:nvPicPr>
          <p:cNvPr id="24582" name="Picture 6" descr="http://www.avant-pied.fr/upload/images/1203351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1092" y="186906"/>
            <a:ext cx="2428395" cy="1948416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52400" y="149225"/>
            <a:ext cx="4889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0FFFF"/>
                </a:solidFill>
                <a:latin typeface="Century Gothic" charset="0"/>
              </a:rPr>
              <a:t>Maladie de Morton</a:t>
            </a:r>
          </a:p>
        </p:txBody>
      </p:sp>
      <p:pic>
        <p:nvPicPr>
          <p:cNvPr id="27651" name="Picture 3" descr="E:\Mes Documents\Travaux scientifiques\0 En cours\Accepté\EMG pied\Fig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14" y="1868014"/>
            <a:ext cx="3010190" cy="3498331"/>
          </a:xfrm>
          <a:prstGeom prst="roundRect">
            <a:avLst/>
          </a:prstGeom>
          <a:noFill/>
        </p:spPr>
      </p:pic>
      <p:pic>
        <p:nvPicPr>
          <p:cNvPr id="113668" name="Picture 6" descr="C:\Users\François\Pictures\Présentation1\MORTON 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4225" y="1027113"/>
            <a:ext cx="58197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7" descr="C:\Users\François\Pictures\Présentation1\MORTON GA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3770313"/>
            <a:ext cx="5791200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Line 8"/>
          <p:cNvSpPr>
            <a:spLocks noChangeShapeType="1"/>
          </p:cNvSpPr>
          <p:nvPr/>
        </p:nvSpPr>
        <p:spPr bwMode="auto">
          <a:xfrm flipH="1" flipV="1">
            <a:off x="4953000" y="2590800"/>
            <a:ext cx="3810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Line 9"/>
          <p:cNvSpPr>
            <a:spLocks noChangeShapeType="1"/>
          </p:cNvSpPr>
          <p:nvPr/>
        </p:nvSpPr>
        <p:spPr bwMode="auto">
          <a:xfrm flipH="1" flipV="1">
            <a:off x="5029200" y="5105400"/>
            <a:ext cx="381000" cy="5334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03200" y="150813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  <a:endParaRPr lang="fr-BE" sz="1200" b="1">
              <a:latin typeface="Calibri" charset="0"/>
              <a:ea typeface="Times New Roman" charset="0"/>
              <a:cs typeface="Times New Roman" charset="0"/>
            </a:endParaRPr>
          </a:p>
        </p:txBody>
      </p:sp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-76200" y="914400"/>
            <a:ext cx="92202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pas aisée</a:t>
            </a:r>
            <a:br>
              <a:rPr lang="fr-FR" sz="2400" b="1" dirty="0" smtClean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stimulation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nerfs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digitaux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propres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plantaires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d’un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espace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interdigital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recueil</a:t>
            </a: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rgbClr val="FFFF00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potentiels évoqués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arrière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 la malléole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interne 		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par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électrodes aiguilles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monopolaires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potentiels d’amplitude très faible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quelques µV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 et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parfois 		absents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l’absence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 neuropathie (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sujet âgé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est-il réellement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possible de stimuler de façon spécifique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un seul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2 nerfs digitaux propres plantaires d’un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orteil ?</a:t>
            </a:r>
            <a:endParaRPr lang="fr-FR" sz="2400" b="1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Image 3" descr="0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52400"/>
            <a:ext cx="1765300" cy="2560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1036"/>
          <p:cNvGrpSpPr>
            <a:grpSpLocks/>
          </p:cNvGrpSpPr>
          <p:nvPr/>
        </p:nvGrpSpPr>
        <p:grpSpPr bwMode="auto">
          <a:xfrm>
            <a:off x="177800" y="152400"/>
            <a:ext cx="9194800" cy="6400800"/>
            <a:chOff x="64" y="96"/>
            <a:chExt cx="5792" cy="4032"/>
          </a:xfrm>
        </p:grpSpPr>
        <p:sp>
          <p:nvSpPr>
            <p:cNvPr id="117764" name="Text Box 1026"/>
            <p:cNvSpPr txBox="1">
              <a:spLocks noChangeArrowheads="1"/>
            </p:cNvSpPr>
            <p:nvPr/>
          </p:nvSpPr>
          <p:spPr bwMode="auto">
            <a:xfrm>
              <a:off x="96" y="96"/>
              <a:ext cx="4656" cy="826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Neurographie</a:t>
              </a:r>
            </a:p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sensitive</a:t>
              </a:r>
              <a:r>
                <a:rPr lang="fr-FR" sz="1200">
                  <a:latin typeface="Calibri" charset="0"/>
                  <a:ea typeface="Times New Roman" charset="0"/>
                  <a:cs typeface="Times New Roman" charset="0"/>
                </a:rPr>
                <a:t> </a:t>
              </a:r>
              <a:endParaRPr lang="fr-BE" sz="1200">
                <a:latin typeface="Calibri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117765" name="Picture 1029" descr="C:\Users\François\Pictures\Présentation1\Lione neur morton\MORTON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2" y="2419"/>
              <a:ext cx="2448" cy="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66" name="Picture 1031" descr="C:\Users\François\Pictures\Présentation1\morton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2418"/>
              <a:ext cx="2700" cy="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7" name="Text Box 1032"/>
            <p:cNvSpPr txBox="1">
              <a:spLocks noChangeArrowheads="1"/>
            </p:cNvSpPr>
            <p:nvPr/>
          </p:nvSpPr>
          <p:spPr bwMode="auto">
            <a:xfrm>
              <a:off x="336" y="144"/>
              <a:ext cx="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7768" name="Text Box 1033"/>
            <p:cNvSpPr txBox="1">
              <a:spLocks noChangeArrowheads="1"/>
            </p:cNvSpPr>
            <p:nvPr/>
          </p:nvSpPr>
          <p:spPr bwMode="auto">
            <a:xfrm>
              <a:off x="64" y="2034"/>
              <a:ext cx="25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Sujet témoin</a:t>
              </a:r>
            </a:p>
          </p:txBody>
        </p:sp>
        <p:sp>
          <p:nvSpPr>
            <p:cNvPr id="117769" name="Text Box 1034"/>
            <p:cNvSpPr txBox="1">
              <a:spLocks noChangeArrowheads="1"/>
            </p:cNvSpPr>
            <p:nvPr/>
          </p:nvSpPr>
          <p:spPr bwMode="auto">
            <a:xfrm>
              <a:off x="2784" y="240"/>
              <a:ext cx="30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Maladie de Morton 2e espace</a:t>
              </a:r>
            </a:p>
          </p:txBody>
        </p:sp>
        <p:pic>
          <p:nvPicPr>
            <p:cNvPr id="117770" name="Picture 1035" descr="C:\Users\François\Pictures\Présentation1\Canal tarsie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720"/>
              <a:ext cx="1596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7763" name="Image 10" descr="MORTO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4953000" y="1143000"/>
            <a:ext cx="39195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074"/>
          <p:cNvSpPr txBox="1">
            <a:spLocks noChangeArrowheads="1"/>
          </p:cNvSpPr>
          <p:nvPr/>
        </p:nvSpPr>
        <p:spPr bwMode="auto">
          <a:xfrm>
            <a:off x="1447800" y="0"/>
            <a:ext cx="6421438" cy="2530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fibulaire</a:t>
            </a:r>
          </a:p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profond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838200" y="28082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latin typeface="Century Gothic" charset="0"/>
                <a:ea typeface="Times New Roman" charset="0"/>
                <a:cs typeface="Times New Roman" charset="0"/>
              </a:rPr>
              <a:t>5. NFP</a:t>
            </a:r>
            <a:endParaRPr lang="fr-FR" sz="2400" dirty="0"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0" y="103187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NFP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à la sortie 		du tunnel fibulaire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-&gt; 	compartiment 	antérieur de la 		jambe et innerve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les muscles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tibial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antérieur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long extenseur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des orteils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long extenseur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de l’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hallux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troisième fibulaire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à la cheville, passe sous le 			</a:t>
            </a:r>
            <a:r>
              <a:rPr lang="fr-BE" sz="2400" b="1" i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retinaculum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des extenseurs</a:t>
            </a:r>
            <a:endParaRPr lang="fr-FR" sz="2400" b="1" u="sng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39940" name="Picture 8" descr="C:\Users\François\Pictures\Présentation1\Figu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57200"/>
            <a:ext cx="31972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20594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diffuses de SNP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066800"/>
            <a:ext cx="91440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sur le versant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moteur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tibial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sur le versant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sensitif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: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sural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 superficiel</a:t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dorsal latéral du pied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(si oedèmes…)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pour documenter le caractère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longueur-dépendant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rapport d’amplitude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TA/CEO &gt; 2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(n=67 ; GIEMGRA)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rapport d’amplitude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sural/radial &lt; 0,4 </a:t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(Rutkove </a:t>
            </a:r>
            <a:r>
              <a:rPr lang="nl-BE" sz="2400" i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al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1997)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rapport d’amplitude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plantaire/sural &lt; 0,4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(n=60)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052"/>
          <p:cNvGrpSpPr>
            <a:grpSpLocks/>
          </p:cNvGrpSpPr>
          <p:nvPr/>
        </p:nvGrpSpPr>
        <p:grpSpPr bwMode="auto">
          <a:xfrm>
            <a:off x="0" y="190500"/>
            <a:ext cx="8824913" cy="6667500"/>
            <a:chOff x="0" y="120"/>
            <a:chExt cx="5559" cy="4200"/>
          </a:xfrm>
        </p:grpSpPr>
        <p:sp>
          <p:nvSpPr>
            <p:cNvPr id="45059" name="Text Box 1053"/>
            <p:cNvSpPr txBox="1">
              <a:spLocks noChangeArrowheads="1"/>
            </p:cNvSpPr>
            <p:nvPr/>
          </p:nvSpPr>
          <p:spPr bwMode="auto">
            <a:xfrm>
              <a:off x="88" y="120"/>
              <a:ext cx="164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Anatomie</a:t>
              </a:r>
            </a:p>
          </p:txBody>
        </p:sp>
        <p:sp>
          <p:nvSpPr>
            <p:cNvPr id="45060" name="Text Box 1054"/>
            <p:cNvSpPr txBox="1">
              <a:spLocks noChangeArrowheads="1"/>
            </p:cNvSpPr>
            <p:nvPr/>
          </p:nvSpPr>
          <p:spPr bwMode="auto">
            <a:xfrm>
              <a:off x="0" y="974"/>
              <a:ext cx="4032" cy="1725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tabLst>
                  <a:tab pos="98425" algn="l"/>
                  <a:tab pos="476250" algn="l"/>
                  <a:tab pos="857250" algn="l"/>
                  <a:tab pos="1524000" algn="l"/>
                </a:tabLst>
              </a:pPr>
              <a:r>
                <a:rPr lang="fr-BE" sz="2400" b="1" dirty="0">
                  <a:solidFill>
                    <a:srgbClr val="FF9900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-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latérale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terminale motrice</a:t>
              </a:r>
              <a:r>
                <a:rPr lang="fr-BE" sz="2400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pour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le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b="1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CEO</a:t>
              </a:r>
              <a:br>
                <a:rPr lang="fr-BE" sz="2400" b="1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b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médiale terminale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sensitive</a:t>
              </a:r>
              <a:r>
                <a:rPr lang="fr-BE" sz="2400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</a:t>
              </a:r>
              <a:r>
                <a:rPr lang="fr-BE" sz="2400" dirty="0" smtClean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=&gt; 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nerfs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digitaux dorsaux</a:t>
              </a:r>
              <a:r>
                <a:rPr lang="fr-BE" sz="2400" b="1" dirty="0" smtClean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2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et 3</a:t>
              </a:r>
              <a:endPara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45061" name="Picture 1055" descr="C:\Users\François\Pictures\Présentation1\NFP moteur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44" y="144"/>
              <a:ext cx="1791" cy="1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2" name="Picture 1056" descr="C:\Users\François\Pictures\Présentation1\NFP sensitif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8" y="2073"/>
              <a:ext cx="1671" cy="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3" name="Freeform 1057"/>
            <p:cNvSpPr>
              <a:spLocks/>
            </p:cNvSpPr>
            <p:nvPr/>
          </p:nvSpPr>
          <p:spPr bwMode="auto">
            <a:xfrm>
              <a:off x="4946" y="1160"/>
              <a:ext cx="26" cy="58"/>
            </a:xfrm>
            <a:custGeom>
              <a:avLst/>
              <a:gdLst>
                <a:gd name="T0" fmla="*/ 26 w 26"/>
                <a:gd name="T1" fmla="*/ 0 h 58"/>
                <a:gd name="T2" fmla="*/ 4 w 26"/>
                <a:gd name="T3" fmla="*/ 40 h 58"/>
                <a:gd name="T4" fmla="*/ 0 w 26"/>
                <a:gd name="T5" fmla="*/ 58 h 58"/>
                <a:gd name="T6" fmla="*/ 0 60000 65536"/>
                <a:gd name="T7" fmla="*/ 0 60000 65536"/>
                <a:gd name="T8" fmla="*/ 0 60000 65536"/>
                <a:gd name="T9" fmla="*/ 0 w 26"/>
                <a:gd name="T10" fmla="*/ 0 h 58"/>
                <a:gd name="T11" fmla="*/ 26 w 26"/>
                <a:gd name="T12" fmla="*/ 58 h 5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58">
                  <a:moveTo>
                    <a:pt x="26" y="0"/>
                  </a:moveTo>
                  <a:cubicBezTo>
                    <a:pt x="18" y="5"/>
                    <a:pt x="7" y="30"/>
                    <a:pt x="4" y="40"/>
                  </a:cubicBezTo>
                  <a:cubicBezTo>
                    <a:pt x="2" y="55"/>
                    <a:pt x="4" y="50"/>
                    <a:pt x="0" y="5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4" name="Freeform 1058"/>
            <p:cNvSpPr>
              <a:spLocks/>
            </p:cNvSpPr>
            <p:nvPr/>
          </p:nvSpPr>
          <p:spPr bwMode="auto">
            <a:xfrm>
              <a:off x="4880" y="1244"/>
              <a:ext cx="58" cy="190"/>
            </a:xfrm>
            <a:custGeom>
              <a:avLst/>
              <a:gdLst>
                <a:gd name="T0" fmla="*/ 58 w 58"/>
                <a:gd name="T1" fmla="*/ 0 h 190"/>
                <a:gd name="T2" fmla="*/ 48 w 58"/>
                <a:gd name="T3" fmla="*/ 16 h 190"/>
                <a:gd name="T4" fmla="*/ 22 w 58"/>
                <a:gd name="T5" fmla="*/ 108 h 190"/>
                <a:gd name="T6" fmla="*/ 8 w 58"/>
                <a:gd name="T7" fmla="*/ 148 h 190"/>
                <a:gd name="T8" fmla="*/ 4 w 58"/>
                <a:gd name="T9" fmla="*/ 174 h 190"/>
                <a:gd name="T10" fmla="*/ 0 w 58"/>
                <a:gd name="T11" fmla="*/ 19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190"/>
                <a:gd name="T20" fmla="*/ 58 w 58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190">
                  <a:moveTo>
                    <a:pt x="58" y="0"/>
                  </a:moveTo>
                  <a:cubicBezTo>
                    <a:pt x="53" y="3"/>
                    <a:pt x="48" y="16"/>
                    <a:pt x="48" y="16"/>
                  </a:cubicBezTo>
                  <a:cubicBezTo>
                    <a:pt x="46" y="43"/>
                    <a:pt x="38" y="84"/>
                    <a:pt x="22" y="108"/>
                  </a:cubicBezTo>
                  <a:cubicBezTo>
                    <a:pt x="19" y="122"/>
                    <a:pt x="16" y="136"/>
                    <a:pt x="8" y="148"/>
                  </a:cubicBezTo>
                  <a:cubicBezTo>
                    <a:pt x="6" y="160"/>
                    <a:pt x="6" y="163"/>
                    <a:pt x="4" y="174"/>
                  </a:cubicBezTo>
                  <a:cubicBezTo>
                    <a:pt x="3" y="179"/>
                    <a:pt x="0" y="190"/>
                    <a:pt x="0" y="19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5" name="Freeform 1059"/>
            <p:cNvSpPr>
              <a:spLocks/>
            </p:cNvSpPr>
            <p:nvPr/>
          </p:nvSpPr>
          <p:spPr bwMode="auto">
            <a:xfrm>
              <a:off x="4706" y="1454"/>
              <a:ext cx="168" cy="186"/>
            </a:xfrm>
            <a:custGeom>
              <a:avLst/>
              <a:gdLst>
                <a:gd name="T0" fmla="*/ 168 w 168"/>
                <a:gd name="T1" fmla="*/ 0 h 186"/>
                <a:gd name="T2" fmla="*/ 150 w 168"/>
                <a:gd name="T3" fmla="*/ 12 h 186"/>
                <a:gd name="T4" fmla="*/ 138 w 168"/>
                <a:gd name="T5" fmla="*/ 20 h 186"/>
                <a:gd name="T6" fmla="*/ 120 w 168"/>
                <a:gd name="T7" fmla="*/ 42 h 186"/>
                <a:gd name="T8" fmla="*/ 90 w 168"/>
                <a:gd name="T9" fmla="*/ 72 h 186"/>
                <a:gd name="T10" fmla="*/ 70 w 168"/>
                <a:gd name="T11" fmla="*/ 94 h 186"/>
                <a:gd name="T12" fmla="*/ 46 w 168"/>
                <a:gd name="T13" fmla="*/ 116 h 186"/>
                <a:gd name="T14" fmla="*/ 24 w 168"/>
                <a:gd name="T15" fmla="*/ 136 h 186"/>
                <a:gd name="T16" fmla="*/ 16 w 168"/>
                <a:gd name="T17" fmla="*/ 154 h 186"/>
                <a:gd name="T18" fmla="*/ 6 w 168"/>
                <a:gd name="T19" fmla="*/ 178 h 186"/>
                <a:gd name="T20" fmla="*/ 0 w 168"/>
                <a:gd name="T21" fmla="*/ 186 h 1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8"/>
                <a:gd name="T34" fmla="*/ 0 h 186"/>
                <a:gd name="T35" fmla="*/ 168 w 168"/>
                <a:gd name="T36" fmla="*/ 186 h 1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8" h="186">
                  <a:moveTo>
                    <a:pt x="168" y="0"/>
                  </a:moveTo>
                  <a:cubicBezTo>
                    <a:pt x="160" y="3"/>
                    <a:pt x="157" y="7"/>
                    <a:pt x="150" y="12"/>
                  </a:cubicBezTo>
                  <a:cubicBezTo>
                    <a:pt x="146" y="15"/>
                    <a:pt x="138" y="20"/>
                    <a:pt x="138" y="20"/>
                  </a:cubicBezTo>
                  <a:cubicBezTo>
                    <a:pt x="134" y="31"/>
                    <a:pt x="128" y="34"/>
                    <a:pt x="120" y="42"/>
                  </a:cubicBezTo>
                  <a:cubicBezTo>
                    <a:pt x="116" y="61"/>
                    <a:pt x="105" y="62"/>
                    <a:pt x="90" y="72"/>
                  </a:cubicBezTo>
                  <a:cubicBezTo>
                    <a:pt x="81" y="78"/>
                    <a:pt x="79" y="88"/>
                    <a:pt x="70" y="94"/>
                  </a:cubicBezTo>
                  <a:cubicBezTo>
                    <a:pt x="66" y="106"/>
                    <a:pt x="56" y="110"/>
                    <a:pt x="46" y="116"/>
                  </a:cubicBezTo>
                  <a:cubicBezTo>
                    <a:pt x="41" y="124"/>
                    <a:pt x="32" y="131"/>
                    <a:pt x="24" y="136"/>
                  </a:cubicBezTo>
                  <a:cubicBezTo>
                    <a:pt x="19" y="150"/>
                    <a:pt x="22" y="144"/>
                    <a:pt x="16" y="154"/>
                  </a:cubicBezTo>
                  <a:cubicBezTo>
                    <a:pt x="14" y="166"/>
                    <a:pt x="14" y="170"/>
                    <a:pt x="6" y="178"/>
                  </a:cubicBezTo>
                  <a:cubicBezTo>
                    <a:pt x="4" y="185"/>
                    <a:pt x="6" y="183"/>
                    <a:pt x="0" y="1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6" name="Freeform 1060"/>
            <p:cNvSpPr>
              <a:spLocks/>
            </p:cNvSpPr>
            <p:nvPr/>
          </p:nvSpPr>
          <p:spPr bwMode="auto">
            <a:xfrm>
              <a:off x="4762" y="1534"/>
              <a:ext cx="50" cy="148"/>
            </a:xfrm>
            <a:custGeom>
              <a:avLst/>
              <a:gdLst>
                <a:gd name="T0" fmla="*/ 50 w 50"/>
                <a:gd name="T1" fmla="*/ 0 h 148"/>
                <a:gd name="T2" fmla="*/ 22 w 50"/>
                <a:gd name="T3" fmla="*/ 42 h 148"/>
                <a:gd name="T4" fmla="*/ 12 w 50"/>
                <a:gd name="T5" fmla="*/ 86 h 148"/>
                <a:gd name="T6" fmla="*/ 6 w 50"/>
                <a:gd name="T7" fmla="*/ 130 h 148"/>
                <a:gd name="T8" fmla="*/ 0 w 50"/>
                <a:gd name="T9" fmla="*/ 148 h 1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48"/>
                <a:gd name="T17" fmla="*/ 50 w 50"/>
                <a:gd name="T18" fmla="*/ 148 h 1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48">
                  <a:moveTo>
                    <a:pt x="50" y="0"/>
                  </a:moveTo>
                  <a:cubicBezTo>
                    <a:pt x="36" y="10"/>
                    <a:pt x="36" y="32"/>
                    <a:pt x="22" y="42"/>
                  </a:cubicBezTo>
                  <a:cubicBezTo>
                    <a:pt x="19" y="57"/>
                    <a:pt x="21" y="73"/>
                    <a:pt x="12" y="86"/>
                  </a:cubicBezTo>
                  <a:cubicBezTo>
                    <a:pt x="11" y="108"/>
                    <a:pt x="10" y="113"/>
                    <a:pt x="6" y="130"/>
                  </a:cubicBezTo>
                  <a:cubicBezTo>
                    <a:pt x="5" y="133"/>
                    <a:pt x="5" y="148"/>
                    <a:pt x="0" y="14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7" name="Freeform 1061"/>
            <p:cNvSpPr>
              <a:spLocks/>
            </p:cNvSpPr>
            <p:nvPr/>
          </p:nvSpPr>
          <p:spPr bwMode="auto">
            <a:xfrm>
              <a:off x="4660" y="1578"/>
              <a:ext cx="70" cy="40"/>
            </a:xfrm>
            <a:custGeom>
              <a:avLst/>
              <a:gdLst>
                <a:gd name="T0" fmla="*/ 70 w 70"/>
                <a:gd name="T1" fmla="*/ 0 h 40"/>
                <a:gd name="T2" fmla="*/ 34 w 70"/>
                <a:gd name="T3" fmla="*/ 8 h 40"/>
                <a:gd name="T4" fmla="*/ 4 w 70"/>
                <a:gd name="T5" fmla="*/ 32 h 40"/>
                <a:gd name="T6" fmla="*/ 0 w 70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0"/>
                <a:gd name="T13" fmla="*/ 0 h 40"/>
                <a:gd name="T14" fmla="*/ 70 w 70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0" h="40">
                  <a:moveTo>
                    <a:pt x="70" y="0"/>
                  </a:moveTo>
                  <a:cubicBezTo>
                    <a:pt x="58" y="4"/>
                    <a:pt x="46" y="5"/>
                    <a:pt x="34" y="8"/>
                  </a:cubicBezTo>
                  <a:cubicBezTo>
                    <a:pt x="23" y="15"/>
                    <a:pt x="17" y="28"/>
                    <a:pt x="4" y="32"/>
                  </a:cubicBezTo>
                  <a:cubicBezTo>
                    <a:pt x="0" y="39"/>
                    <a:pt x="0" y="36"/>
                    <a:pt x="0" y="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8" name="Freeform 1062"/>
            <p:cNvSpPr>
              <a:spLocks/>
            </p:cNvSpPr>
            <p:nvPr/>
          </p:nvSpPr>
          <p:spPr bwMode="auto">
            <a:xfrm>
              <a:off x="4814" y="1452"/>
              <a:ext cx="62" cy="272"/>
            </a:xfrm>
            <a:custGeom>
              <a:avLst/>
              <a:gdLst>
                <a:gd name="T0" fmla="*/ 62 w 62"/>
                <a:gd name="T1" fmla="*/ 0 h 272"/>
                <a:gd name="T2" fmla="*/ 50 w 62"/>
                <a:gd name="T3" fmla="*/ 140 h 272"/>
                <a:gd name="T4" fmla="*/ 30 w 62"/>
                <a:gd name="T5" fmla="*/ 208 h 272"/>
                <a:gd name="T6" fmla="*/ 24 w 62"/>
                <a:gd name="T7" fmla="*/ 226 h 272"/>
                <a:gd name="T8" fmla="*/ 16 w 62"/>
                <a:gd name="T9" fmla="*/ 238 h 272"/>
                <a:gd name="T10" fmla="*/ 0 w 62"/>
                <a:gd name="T11" fmla="*/ 272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272"/>
                <a:gd name="T20" fmla="*/ 62 w 62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272">
                  <a:moveTo>
                    <a:pt x="62" y="0"/>
                  </a:moveTo>
                  <a:cubicBezTo>
                    <a:pt x="56" y="47"/>
                    <a:pt x="61" y="94"/>
                    <a:pt x="50" y="140"/>
                  </a:cubicBezTo>
                  <a:cubicBezTo>
                    <a:pt x="47" y="165"/>
                    <a:pt x="38" y="185"/>
                    <a:pt x="30" y="208"/>
                  </a:cubicBezTo>
                  <a:cubicBezTo>
                    <a:pt x="28" y="213"/>
                    <a:pt x="27" y="221"/>
                    <a:pt x="24" y="226"/>
                  </a:cubicBezTo>
                  <a:cubicBezTo>
                    <a:pt x="21" y="230"/>
                    <a:pt x="16" y="238"/>
                    <a:pt x="16" y="238"/>
                  </a:cubicBezTo>
                  <a:cubicBezTo>
                    <a:pt x="14" y="249"/>
                    <a:pt x="8" y="264"/>
                    <a:pt x="0" y="27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9" name="Freeform 1063"/>
            <p:cNvSpPr>
              <a:spLocks/>
            </p:cNvSpPr>
            <p:nvPr/>
          </p:nvSpPr>
          <p:spPr bwMode="auto">
            <a:xfrm>
              <a:off x="4867" y="1562"/>
              <a:ext cx="37" cy="96"/>
            </a:xfrm>
            <a:custGeom>
              <a:avLst/>
              <a:gdLst>
                <a:gd name="T0" fmla="*/ 3 w 37"/>
                <a:gd name="T1" fmla="*/ 4 h 96"/>
                <a:gd name="T2" fmla="*/ 13 w 37"/>
                <a:gd name="T3" fmla="*/ 20 h 96"/>
                <a:gd name="T4" fmla="*/ 37 w 37"/>
                <a:gd name="T5" fmla="*/ 96 h 96"/>
                <a:gd name="T6" fmla="*/ 0 60000 65536"/>
                <a:gd name="T7" fmla="*/ 0 60000 65536"/>
                <a:gd name="T8" fmla="*/ 0 60000 65536"/>
                <a:gd name="T9" fmla="*/ 0 w 37"/>
                <a:gd name="T10" fmla="*/ 0 h 96"/>
                <a:gd name="T11" fmla="*/ 37 w 37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6">
                  <a:moveTo>
                    <a:pt x="3" y="4"/>
                  </a:moveTo>
                  <a:cubicBezTo>
                    <a:pt x="17" y="14"/>
                    <a:pt x="0" y="0"/>
                    <a:pt x="13" y="20"/>
                  </a:cubicBezTo>
                  <a:cubicBezTo>
                    <a:pt x="34" y="51"/>
                    <a:pt x="37" y="54"/>
                    <a:pt x="37" y="9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0" name="Freeform 1064"/>
            <p:cNvSpPr>
              <a:spLocks/>
            </p:cNvSpPr>
            <p:nvPr/>
          </p:nvSpPr>
          <p:spPr bwMode="auto">
            <a:xfrm>
              <a:off x="4599" y="1666"/>
              <a:ext cx="95" cy="162"/>
            </a:xfrm>
            <a:custGeom>
              <a:avLst/>
              <a:gdLst>
                <a:gd name="T0" fmla="*/ 95 w 95"/>
                <a:gd name="T1" fmla="*/ 0 h 162"/>
                <a:gd name="T2" fmla="*/ 45 w 95"/>
                <a:gd name="T3" fmla="*/ 50 h 162"/>
                <a:gd name="T4" fmla="*/ 3 w 95"/>
                <a:gd name="T5" fmla="*/ 140 h 162"/>
                <a:gd name="T6" fmla="*/ 1 w 95"/>
                <a:gd name="T7" fmla="*/ 162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62"/>
                <a:gd name="T14" fmla="*/ 95 w 95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62">
                  <a:moveTo>
                    <a:pt x="95" y="0"/>
                  </a:moveTo>
                  <a:cubicBezTo>
                    <a:pt x="70" y="8"/>
                    <a:pt x="59" y="30"/>
                    <a:pt x="45" y="50"/>
                  </a:cubicBezTo>
                  <a:cubicBezTo>
                    <a:pt x="38" y="85"/>
                    <a:pt x="22" y="111"/>
                    <a:pt x="3" y="140"/>
                  </a:cubicBezTo>
                  <a:cubicBezTo>
                    <a:pt x="0" y="153"/>
                    <a:pt x="1" y="145"/>
                    <a:pt x="1" y="162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1" name="Freeform 1065"/>
            <p:cNvSpPr>
              <a:spLocks/>
            </p:cNvSpPr>
            <p:nvPr/>
          </p:nvSpPr>
          <p:spPr bwMode="auto">
            <a:xfrm>
              <a:off x="4642" y="1678"/>
              <a:ext cx="50" cy="150"/>
            </a:xfrm>
            <a:custGeom>
              <a:avLst/>
              <a:gdLst>
                <a:gd name="T0" fmla="*/ 50 w 50"/>
                <a:gd name="T1" fmla="*/ 0 h 150"/>
                <a:gd name="T2" fmla="*/ 20 w 50"/>
                <a:gd name="T3" fmla="*/ 76 h 150"/>
                <a:gd name="T4" fmla="*/ 0 w 50"/>
                <a:gd name="T5" fmla="*/ 150 h 150"/>
                <a:gd name="T6" fmla="*/ 0 60000 65536"/>
                <a:gd name="T7" fmla="*/ 0 60000 65536"/>
                <a:gd name="T8" fmla="*/ 0 60000 65536"/>
                <a:gd name="T9" fmla="*/ 0 w 50"/>
                <a:gd name="T10" fmla="*/ 0 h 150"/>
                <a:gd name="T11" fmla="*/ 50 w 50"/>
                <a:gd name="T12" fmla="*/ 150 h 15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150">
                  <a:moveTo>
                    <a:pt x="50" y="0"/>
                  </a:moveTo>
                  <a:cubicBezTo>
                    <a:pt x="35" y="22"/>
                    <a:pt x="24" y="49"/>
                    <a:pt x="20" y="76"/>
                  </a:cubicBezTo>
                  <a:cubicBezTo>
                    <a:pt x="19" y="89"/>
                    <a:pt x="13" y="137"/>
                    <a:pt x="0" y="150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2" name="Freeform 1066"/>
            <p:cNvSpPr>
              <a:spLocks/>
            </p:cNvSpPr>
            <p:nvPr/>
          </p:nvSpPr>
          <p:spPr bwMode="auto">
            <a:xfrm>
              <a:off x="4730" y="1708"/>
              <a:ext cx="28" cy="128"/>
            </a:xfrm>
            <a:custGeom>
              <a:avLst/>
              <a:gdLst>
                <a:gd name="T0" fmla="*/ 28 w 28"/>
                <a:gd name="T1" fmla="*/ 0 h 128"/>
                <a:gd name="T2" fmla="*/ 20 w 28"/>
                <a:gd name="T3" fmla="*/ 78 h 128"/>
                <a:gd name="T4" fmla="*/ 8 w 28"/>
                <a:gd name="T5" fmla="*/ 110 h 128"/>
                <a:gd name="T6" fmla="*/ 0 w 28"/>
                <a:gd name="T7" fmla="*/ 128 h 1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128"/>
                <a:gd name="T14" fmla="*/ 28 w 28"/>
                <a:gd name="T15" fmla="*/ 128 h 1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128">
                  <a:moveTo>
                    <a:pt x="28" y="0"/>
                  </a:moveTo>
                  <a:cubicBezTo>
                    <a:pt x="12" y="32"/>
                    <a:pt x="24" y="4"/>
                    <a:pt x="20" y="78"/>
                  </a:cubicBezTo>
                  <a:cubicBezTo>
                    <a:pt x="19" y="89"/>
                    <a:pt x="13" y="101"/>
                    <a:pt x="8" y="110"/>
                  </a:cubicBezTo>
                  <a:cubicBezTo>
                    <a:pt x="5" y="116"/>
                    <a:pt x="0" y="128"/>
                    <a:pt x="0" y="128"/>
                  </a:cubicBez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3" name="Freeform 1067"/>
            <p:cNvSpPr>
              <a:spLocks/>
            </p:cNvSpPr>
            <p:nvPr/>
          </p:nvSpPr>
          <p:spPr bwMode="auto">
            <a:xfrm>
              <a:off x="4248" y="2084"/>
              <a:ext cx="80" cy="348"/>
            </a:xfrm>
            <a:custGeom>
              <a:avLst/>
              <a:gdLst>
                <a:gd name="T0" fmla="*/ 0 w 80"/>
                <a:gd name="T1" fmla="*/ 0 h 348"/>
                <a:gd name="T2" fmla="*/ 2 w 80"/>
                <a:gd name="T3" fmla="*/ 70 h 348"/>
                <a:gd name="T4" fmla="*/ 12 w 80"/>
                <a:gd name="T5" fmla="*/ 104 h 348"/>
                <a:gd name="T6" fmla="*/ 18 w 80"/>
                <a:gd name="T7" fmla="*/ 126 h 348"/>
                <a:gd name="T8" fmla="*/ 20 w 80"/>
                <a:gd name="T9" fmla="*/ 132 h 348"/>
                <a:gd name="T10" fmla="*/ 36 w 80"/>
                <a:gd name="T11" fmla="*/ 200 h 348"/>
                <a:gd name="T12" fmla="*/ 50 w 80"/>
                <a:gd name="T13" fmla="*/ 250 h 348"/>
                <a:gd name="T14" fmla="*/ 58 w 80"/>
                <a:gd name="T15" fmla="*/ 284 h 348"/>
                <a:gd name="T16" fmla="*/ 68 w 80"/>
                <a:gd name="T17" fmla="*/ 316 h 348"/>
                <a:gd name="T18" fmla="*/ 80 w 80"/>
                <a:gd name="T19" fmla="*/ 348 h 3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348"/>
                <a:gd name="T32" fmla="*/ 80 w 80"/>
                <a:gd name="T33" fmla="*/ 348 h 3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348">
                  <a:moveTo>
                    <a:pt x="0" y="0"/>
                  </a:moveTo>
                  <a:cubicBezTo>
                    <a:pt x="1" y="23"/>
                    <a:pt x="1" y="47"/>
                    <a:pt x="2" y="70"/>
                  </a:cubicBezTo>
                  <a:cubicBezTo>
                    <a:pt x="3" y="82"/>
                    <a:pt x="12" y="104"/>
                    <a:pt x="12" y="104"/>
                  </a:cubicBezTo>
                  <a:cubicBezTo>
                    <a:pt x="15" y="118"/>
                    <a:pt x="13" y="111"/>
                    <a:pt x="18" y="126"/>
                  </a:cubicBezTo>
                  <a:cubicBezTo>
                    <a:pt x="19" y="128"/>
                    <a:pt x="20" y="132"/>
                    <a:pt x="20" y="132"/>
                  </a:cubicBezTo>
                  <a:cubicBezTo>
                    <a:pt x="23" y="159"/>
                    <a:pt x="28" y="176"/>
                    <a:pt x="36" y="200"/>
                  </a:cubicBezTo>
                  <a:cubicBezTo>
                    <a:pt x="38" y="217"/>
                    <a:pt x="40" y="236"/>
                    <a:pt x="50" y="250"/>
                  </a:cubicBezTo>
                  <a:cubicBezTo>
                    <a:pt x="52" y="262"/>
                    <a:pt x="54" y="273"/>
                    <a:pt x="58" y="284"/>
                  </a:cubicBezTo>
                  <a:cubicBezTo>
                    <a:pt x="60" y="301"/>
                    <a:pt x="59" y="304"/>
                    <a:pt x="68" y="316"/>
                  </a:cubicBezTo>
                  <a:cubicBezTo>
                    <a:pt x="71" y="326"/>
                    <a:pt x="80" y="336"/>
                    <a:pt x="80" y="34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4" name="Freeform 1068"/>
            <p:cNvSpPr>
              <a:spLocks/>
            </p:cNvSpPr>
            <p:nvPr/>
          </p:nvSpPr>
          <p:spPr bwMode="auto">
            <a:xfrm>
              <a:off x="4328" y="2076"/>
              <a:ext cx="50" cy="360"/>
            </a:xfrm>
            <a:custGeom>
              <a:avLst/>
              <a:gdLst>
                <a:gd name="T0" fmla="*/ 50 w 50"/>
                <a:gd name="T1" fmla="*/ 0 h 360"/>
                <a:gd name="T2" fmla="*/ 42 w 50"/>
                <a:gd name="T3" fmla="*/ 90 h 360"/>
                <a:gd name="T4" fmla="*/ 40 w 50"/>
                <a:gd name="T5" fmla="*/ 126 h 360"/>
                <a:gd name="T6" fmla="*/ 34 w 50"/>
                <a:gd name="T7" fmla="*/ 144 h 360"/>
                <a:gd name="T8" fmla="*/ 28 w 50"/>
                <a:gd name="T9" fmla="*/ 194 h 360"/>
                <a:gd name="T10" fmla="*/ 22 w 50"/>
                <a:gd name="T11" fmla="*/ 216 h 360"/>
                <a:gd name="T12" fmla="*/ 16 w 50"/>
                <a:gd name="T13" fmla="*/ 266 h 360"/>
                <a:gd name="T14" fmla="*/ 6 w 50"/>
                <a:gd name="T15" fmla="*/ 324 h 360"/>
                <a:gd name="T16" fmla="*/ 2 w 50"/>
                <a:gd name="T17" fmla="*/ 352 h 360"/>
                <a:gd name="T18" fmla="*/ 0 w 50"/>
                <a:gd name="T19" fmla="*/ 360 h 3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"/>
                <a:gd name="T31" fmla="*/ 0 h 360"/>
                <a:gd name="T32" fmla="*/ 50 w 50"/>
                <a:gd name="T33" fmla="*/ 360 h 36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" h="360">
                  <a:moveTo>
                    <a:pt x="50" y="0"/>
                  </a:moveTo>
                  <a:cubicBezTo>
                    <a:pt x="48" y="27"/>
                    <a:pt x="50" y="65"/>
                    <a:pt x="42" y="90"/>
                  </a:cubicBezTo>
                  <a:cubicBezTo>
                    <a:pt x="41" y="102"/>
                    <a:pt x="41" y="114"/>
                    <a:pt x="40" y="126"/>
                  </a:cubicBezTo>
                  <a:cubicBezTo>
                    <a:pt x="39" y="132"/>
                    <a:pt x="34" y="144"/>
                    <a:pt x="34" y="144"/>
                  </a:cubicBezTo>
                  <a:cubicBezTo>
                    <a:pt x="33" y="164"/>
                    <a:pt x="32" y="176"/>
                    <a:pt x="28" y="194"/>
                  </a:cubicBezTo>
                  <a:cubicBezTo>
                    <a:pt x="26" y="201"/>
                    <a:pt x="22" y="216"/>
                    <a:pt x="22" y="216"/>
                  </a:cubicBezTo>
                  <a:cubicBezTo>
                    <a:pt x="21" y="233"/>
                    <a:pt x="18" y="249"/>
                    <a:pt x="16" y="266"/>
                  </a:cubicBezTo>
                  <a:cubicBezTo>
                    <a:pt x="15" y="289"/>
                    <a:pt x="9" y="303"/>
                    <a:pt x="6" y="324"/>
                  </a:cubicBezTo>
                  <a:cubicBezTo>
                    <a:pt x="4" y="333"/>
                    <a:pt x="4" y="343"/>
                    <a:pt x="2" y="352"/>
                  </a:cubicBezTo>
                  <a:cubicBezTo>
                    <a:pt x="1" y="355"/>
                    <a:pt x="0" y="360"/>
                    <a:pt x="0" y="36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5" name="Freeform 1069"/>
            <p:cNvSpPr>
              <a:spLocks/>
            </p:cNvSpPr>
            <p:nvPr/>
          </p:nvSpPr>
          <p:spPr bwMode="auto">
            <a:xfrm>
              <a:off x="4327" y="2436"/>
              <a:ext cx="97" cy="618"/>
            </a:xfrm>
            <a:custGeom>
              <a:avLst/>
              <a:gdLst>
                <a:gd name="T0" fmla="*/ 1 w 97"/>
                <a:gd name="T1" fmla="*/ 0 h 618"/>
                <a:gd name="T2" fmla="*/ 7 w 97"/>
                <a:gd name="T3" fmla="*/ 36 h 618"/>
                <a:gd name="T4" fmla="*/ 11 w 97"/>
                <a:gd name="T5" fmla="*/ 48 h 618"/>
                <a:gd name="T6" fmla="*/ 21 w 97"/>
                <a:gd name="T7" fmla="*/ 82 h 618"/>
                <a:gd name="T8" fmla="*/ 29 w 97"/>
                <a:gd name="T9" fmla="*/ 116 h 618"/>
                <a:gd name="T10" fmla="*/ 41 w 97"/>
                <a:gd name="T11" fmla="*/ 156 h 618"/>
                <a:gd name="T12" fmla="*/ 55 w 97"/>
                <a:gd name="T13" fmla="*/ 210 h 618"/>
                <a:gd name="T14" fmla="*/ 63 w 97"/>
                <a:gd name="T15" fmla="*/ 274 h 618"/>
                <a:gd name="T16" fmla="*/ 69 w 97"/>
                <a:gd name="T17" fmla="*/ 306 h 618"/>
                <a:gd name="T18" fmla="*/ 71 w 97"/>
                <a:gd name="T19" fmla="*/ 334 h 618"/>
                <a:gd name="T20" fmla="*/ 75 w 97"/>
                <a:gd name="T21" fmla="*/ 346 h 618"/>
                <a:gd name="T22" fmla="*/ 81 w 97"/>
                <a:gd name="T23" fmla="*/ 404 h 618"/>
                <a:gd name="T24" fmla="*/ 83 w 97"/>
                <a:gd name="T25" fmla="*/ 428 h 618"/>
                <a:gd name="T26" fmla="*/ 89 w 97"/>
                <a:gd name="T27" fmla="*/ 446 h 618"/>
                <a:gd name="T28" fmla="*/ 91 w 97"/>
                <a:gd name="T29" fmla="*/ 512 h 618"/>
                <a:gd name="T30" fmla="*/ 95 w 97"/>
                <a:gd name="T31" fmla="*/ 524 h 618"/>
                <a:gd name="T32" fmla="*/ 97 w 97"/>
                <a:gd name="T33" fmla="*/ 618 h 6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7"/>
                <a:gd name="T52" fmla="*/ 0 h 618"/>
                <a:gd name="T53" fmla="*/ 97 w 97"/>
                <a:gd name="T54" fmla="*/ 618 h 61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7" h="618">
                  <a:moveTo>
                    <a:pt x="1" y="0"/>
                  </a:moveTo>
                  <a:cubicBezTo>
                    <a:pt x="3" y="28"/>
                    <a:pt x="0" y="16"/>
                    <a:pt x="7" y="36"/>
                  </a:cubicBezTo>
                  <a:cubicBezTo>
                    <a:pt x="8" y="40"/>
                    <a:pt x="11" y="48"/>
                    <a:pt x="11" y="48"/>
                  </a:cubicBezTo>
                  <a:cubicBezTo>
                    <a:pt x="14" y="84"/>
                    <a:pt x="14" y="62"/>
                    <a:pt x="21" y="82"/>
                  </a:cubicBezTo>
                  <a:cubicBezTo>
                    <a:pt x="23" y="103"/>
                    <a:pt x="24" y="101"/>
                    <a:pt x="29" y="116"/>
                  </a:cubicBezTo>
                  <a:cubicBezTo>
                    <a:pt x="30" y="129"/>
                    <a:pt x="29" y="148"/>
                    <a:pt x="41" y="156"/>
                  </a:cubicBezTo>
                  <a:cubicBezTo>
                    <a:pt x="50" y="174"/>
                    <a:pt x="44" y="193"/>
                    <a:pt x="55" y="210"/>
                  </a:cubicBezTo>
                  <a:cubicBezTo>
                    <a:pt x="57" y="270"/>
                    <a:pt x="55" y="244"/>
                    <a:pt x="63" y="274"/>
                  </a:cubicBezTo>
                  <a:cubicBezTo>
                    <a:pt x="64" y="287"/>
                    <a:pt x="66" y="294"/>
                    <a:pt x="69" y="306"/>
                  </a:cubicBezTo>
                  <a:cubicBezTo>
                    <a:pt x="70" y="315"/>
                    <a:pt x="70" y="325"/>
                    <a:pt x="71" y="334"/>
                  </a:cubicBezTo>
                  <a:cubicBezTo>
                    <a:pt x="72" y="338"/>
                    <a:pt x="75" y="346"/>
                    <a:pt x="75" y="346"/>
                  </a:cubicBezTo>
                  <a:cubicBezTo>
                    <a:pt x="76" y="366"/>
                    <a:pt x="75" y="385"/>
                    <a:pt x="81" y="404"/>
                  </a:cubicBezTo>
                  <a:cubicBezTo>
                    <a:pt x="82" y="412"/>
                    <a:pt x="82" y="420"/>
                    <a:pt x="83" y="428"/>
                  </a:cubicBezTo>
                  <a:cubicBezTo>
                    <a:pt x="84" y="434"/>
                    <a:pt x="89" y="446"/>
                    <a:pt x="89" y="446"/>
                  </a:cubicBezTo>
                  <a:cubicBezTo>
                    <a:pt x="90" y="468"/>
                    <a:pt x="89" y="490"/>
                    <a:pt x="91" y="512"/>
                  </a:cubicBezTo>
                  <a:cubicBezTo>
                    <a:pt x="91" y="516"/>
                    <a:pt x="95" y="524"/>
                    <a:pt x="95" y="524"/>
                  </a:cubicBezTo>
                  <a:cubicBezTo>
                    <a:pt x="97" y="597"/>
                    <a:pt x="97" y="565"/>
                    <a:pt x="97" y="61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6" name="Freeform 1070"/>
            <p:cNvSpPr>
              <a:spLocks/>
            </p:cNvSpPr>
            <p:nvPr/>
          </p:nvSpPr>
          <p:spPr bwMode="auto">
            <a:xfrm>
              <a:off x="4446" y="3472"/>
              <a:ext cx="14" cy="56"/>
            </a:xfrm>
            <a:custGeom>
              <a:avLst/>
              <a:gdLst>
                <a:gd name="T0" fmla="*/ 0 w 14"/>
                <a:gd name="T1" fmla="*/ 0 h 56"/>
                <a:gd name="T2" fmla="*/ 2 w 14"/>
                <a:gd name="T3" fmla="*/ 24 h 56"/>
                <a:gd name="T4" fmla="*/ 14 w 14"/>
                <a:gd name="T5" fmla="*/ 56 h 56"/>
                <a:gd name="T6" fmla="*/ 0 60000 65536"/>
                <a:gd name="T7" fmla="*/ 0 60000 65536"/>
                <a:gd name="T8" fmla="*/ 0 60000 65536"/>
                <a:gd name="T9" fmla="*/ 0 w 14"/>
                <a:gd name="T10" fmla="*/ 0 h 56"/>
                <a:gd name="T11" fmla="*/ 14 w 14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6">
                  <a:moveTo>
                    <a:pt x="0" y="0"/>
                  </a:moveTo>
                  <a:cubicBezTo>
                    <a:pt x="1" y="8"/>
                    <a:pt x="0" y="16"/>
                    <a:pt x="2" y="24"/>
                  </a:cubicBezTo>
                  <a:cubicBezTo>
                    <a:pt x="4" y="34"/>
                    <a:pt x="14" y="45"/>
                    <a:pt x="14" y="56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7" name="Freeform 1071"/>
            <p:cNvSpPr>
              <a:spLocks/>
            </p:cNvSpPr>
            <p:nvPr/>
          </p:nvSpPr>
          <p:spPr bwMode="auto">
            <a:xfrm>
              <a:off x="4474" y="3564"/>
              <a:ext cx="44" cy="320"/>
            </a:xfrm>
            <a:custGeom>
              <a:avLst/>
              <a:gdLst>
                <a:gd name="T0" fmla="*/ 0 w 44"/>
                <a:gd name="T1" fmla="*/ 0 h 320"/>
                <a:gd name="T2" fmla="*/ 8 w 44"/>
                <a:gd name="T3" fmla="*/ 24 h 320"/>
                <a:gd name="T4" fmla="*/ 14 w 44"/>
                <a:gd name="T5" fmla="*/ 42 h 320"/>
                <a:gd name="T6" fmla="*/ 30 w 44"/>
                <a:gd name="T7" fmla="*/ 100 h 320"/>
                <a:gd name="T8" fmla="*/ 40 w 44"/>
                <a:gd name="T9" fmla="*/ 186 h 320"/>
                <a:gd name="T10" fmla="*/ 44 w 44"/>
                <a:gd name="T11" fmla="*/ 320 h 3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"/>
                <a:gd name="T19" fmla="*/ 0 h 320"/>
                <a:gd name="T20" fmla="*/ 44 w 44"/>
                <a:gd name="T21" fmla="*/ 320 h 3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" h="320">
                  <a:moveTo>
                    <a:pt x="0" y="0"/>
                  </a:moveTo>
                  <a:cubicBezTo>
                    <a:pt x="6" y="9"/>
                    <a:pt x="5" y="13"/>
                    <a:pt x="8" y="24"/>
                  </a:cubicBezTo>
                  <a:cubicBezTo>
                    <a:pt x="10" y="30"/>
                    <a:pt x="14" y="42"/>
                    <a:pt x="14" y="42"/>
                  </a:cubicBezTo>
                  <a:cubicBezTo>
                    <a:pt x="16" y="64"/>
                    <a:pt x="23" y="80"/>
                    <a:pt x="30" y="100"/>
                  </a:cubicBezTo>
                  <a:cubicBezTo>
                    <a:pt x="31" y="121"/>
                    <a:pt x="25" y="164"/>
                    <a:pt x="40" y="186"/>
                  </a:cubicBezTo>
                  <a:cubicBezTo>
                    <a:pt x="42" y="231"/>
                    <a:pt x="44" y="275"/>
                    <a:pt x="44" y="320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78" name="Freeform 1072"/>
            <p:cNvSpPr>
              <a:spLocks/>
            </p:cNvSpPr>
            <p:nvPr/>
          </p:nvSpPr>
          <p:spPr bwMode="auto">
            <a:xfrm>
              <a:off x="4428" y="3046"/>
              <a:ext cx="16" cy="362"/>
            </a:xfrm>
            <a:custGeom>
              <a:avLst/>
              <a:gdLst>
                <a:gd name="T0" fmla="*/ 0 w 16"/>
                <a:gd name="T1" fmla="*/ 0 h 362"/>
                <a:gd name="T2" fmla="*/ 8 w 16"/>
                <a:gd name="T3" fmla="*/ 56 h 362"/>
                <a:gd name="T4" fmla="*/ 16 w 16"/>
                <a:gd name="T5" fmla="*/ 134 h 362"/>
                <a:gd name="T6" fmla="*/ 10 w 16"/>
                <a:gd name="T7" fmla="*/ 362 h 3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2"/>
                <a:gd name="T14" fmla="*/ 16 w 16"/>
                <a:gd name="T15" fmla="*/ 362 h 3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2">
                  <a:moveTo>
                    <a:pt x="0" y="0"/>
                  </a:moveTo>
                  <a:cubicBezTo>
                    <a:pt x="3" y="18"/>
                    <a:pt x="2" y="39"/>
                    <a:pt x="8" y="56"/>
                  </a:cubicBezTo>
                  <a:cubicBezTo>
                    <a:pt x="9" y="83"/>
                    <a:pt x="10" y="108"/>
                    <a:pt x="16" y="134"/>
                  </a:cubicBezTo>
                  <a:cubicBezTo>
                    <a:pt x="15" y="220"/>
                    <a:pt x="10" y="282"/>
                    <a:pt x="10" y="362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contenu 8"/>
          <p:cNvSpPr>
            <a:spLocks/>
          </p:cNvSpPr>
          <p:nvPr/>
        </p:nvSpPr>
        <p:spPr bwMode="auto">
          <a:xfrm>
            <a:off x="228600" y="762000"/>
            <a:ext cx="82296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ts val="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Atteintes proximales partielles du NFC</a:t>
            </a:r>
          </a:p>
          <a:p>
            <a:pPr marL="742950" lvl="1" indent="-285750" eaLnBrk="0" hangingPunct="0">
              <a:spcBef>
                <a:spcPts val="0"/>
              </a:spcBef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Testing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muscles tibial antérieur et long 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ext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orteils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FR" sz="2400" b="1" dirty="0" smtClean="0">
              <a:solidFill>
                <a:srgbClr val="FFFF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iatrogène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(arthroscopie, ostéotomie)</a:t>
            </a: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tumorale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kyste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, </a:t>
            </a:r>
            <a:r>
              <a:rPr lang="fr-FR" sz="2400" dirty="0" err="1">
                <a:solidFill>
                  <a:srgbClr val="FFFFFF"/>
                </a:solidFill>
                <a:latin typeface="Century Gothic" charset="0"/>
              </a:rPr>
              <a:t>ostéochondrome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)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endParaRPr lang="fr-FR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traumatique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traction ou compression externe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)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endParaRPr lang="fr-FR" sz="2400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Atteintes distales</a:t>
            </a:r>
            <a:endParaRPr lang="fr-BE" sz="2400" b="1" dirty="0" smtClean="0">
              <a:solidFill>
                <a:srgbClr val="FF9900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ts val="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Microtraumatique (chaussures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serrées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ou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à lanières, associé souvent à des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hauts talons, football, compression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sous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le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feuillet supérieur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du </a:t>
            </a:r>
            <a:r>
              <a:rPr lang="fr-FR" sz="2400" i="1" dirty="0" err="1">
                <a:solidFill>
                  <a:srgbClr val="FFFFFF"/>
                </a:solidFill>
                <a:latin typeface="Century Gothic" charset="0"/>
              </a:rPr>
              <a:t>retinaculum</a:t>
            </a:r>
            <a:r>
              <a:rPr lang="fr-FR" sz="2400" i="1" dirty="0">
                <a:solidFill>
                  <a:srgbClr val="FFFFFF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des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extenseurs ou 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«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 syndrome du canal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b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</a:b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tarsien 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antérieur 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»</a:t>
            </a:r>
            <a:endParaRPr lang="fr-FR" sz="2400" b="1" dirty="0">
              <a:solidFill>
                <a:srgbClr val="FFFF00"/>
              </a:solidFill>
              <a:latin typeface="Century Gothic" charset="0"/>
            </a:endParaRPr>
          </a:p>
        </p:txBody>
      </p:sp>
      <p:pic>
        <p:nvPicPr>
          <p:cNvPr id="29701" name="Picture 9" descr="C:\Users\François\Pictures\Présentation1\h-20-1650552-1249714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228600"/>
            <a:ext cx="101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7109" name="Group 12"/>
          <p:cNvGrpSpPr>
            <a:grpSpLocks/>
          </p:cNvGrpSpPr>
          <p:nvPr/>
        </p:nvGrpSpPr>
        <p:grpSpPr bwMode="auto">
          <a:xfrm>
            <a:off x="6324600" y="3810000"/>
            <a:ext cx="2819400" cy="2493962"/>
            <a:chOff x="4656" y="3085"/>
            <a:chExt cx="912" cy="851"/>
          </a:xfrm>
        </p:grpSpPr>
        <p:pic>
          <p:nvPicPr>
            <p:cNvPr id="47111" name="Picture 10" descr="C:\Users\François\Pictures\Présentation1\Retinaculum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56" y="3153"/>
              <a:ext cx="912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2" name="Oval 11"/>
            <p:cNvSpPr>
              <a:spLocks noChangeArrowheads="1"/>
            </p:cNvSpPr>
            <p:nvPr/>
          </p:nvSpPr>
          <p:spPr bwMode="auto">
            <a:xfrm>
              <a:off x="4992" y="3085"/>
              <a:ext cx="288" cy="28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7110" name="Text Box 2"/>
          <p:cNvSpPr txBox="1">
            <a:spLocks noChangeArrowheads="1"/>
          </p:cNvSpPr>
          <p:nvPr/>
        </p:nvSpPr>
        <p:spPr bwMode="auto">
          <a:xfrm>
            <a:off x="152400" y="-15875"/>
            <a:ext cx="87630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NFP</a:t>
            </a:r>
          </a:p>
        </p:txBody>
      </p:sp>
      <p:pic>
        <p:nvPicPr>
          <p:cNvPr id="9" name="Image 8" descr="practneurol-2008-June-8-3-158-F8.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085" y="1981200"/>
            <a:ext cx="3503181" cy="1333155"/>
          </a:xfrm>
          <a:prstGeom prst="rect">
            <a:avLst/>
          </a:prstGeom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026"/>
          <p:cNvSpPr txBox="1">
            <a:spLocks noChangeArrowheads="1"/>
          </p:cNvSpPr>
          <p:nvPr/>
        </p:nvSpPr>
        <p:spPr bwMode="auto">
          <a:xfrm>
            <a:off x="152400" y="212725"/>
            <a:ext cx="87630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NFP</a:t>
            </a:r>
          </a:p>
        </p:txBody>
      </p:sp>
      <p:sp>
        <p:nvSpPr>
          <p:cNvPr id="48131" name="Espace réservé du contenu 8"/>
          <p:cNvSpPr>
            <a:spLocks/>
          </p:cNvSpPr>
          <p:nvPr/>
        </p:nvSpPr>
        <p:spPr bwMode="auto">
          <a:xfrm>
            <a:off x="1524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1" indent="-342900">
              <a:spcBef>
                <a:spcPct val="20000"/>
              </a:spcBef>
              <a:buFont typeface="Arial" charset="-52"/>
              <a:buChar char="•"/>
            </a:pPr>
            <a:r>
              <a:rPr lang="fr-FR" sz="3200" b="1" dirty="0">
                <a:solidFill>
                  <a:schemeClr val="bg1"/>
                </a:solidFill>
                <a:latin typeface="Calibri" charset="0"/>
              </a:rPr>
              <a:t>Branche médiale terminale sensitive</a:t>
            </a:r>
          </a:p>
          <a:p>
            <a:pPr marL="742950" lvl="2" indent="-342900">
              <a:spcBef>
                <a:spcPct val="20000"/>
              </a:spcBef>
              <a:buFont typeface="Calibri" charset="0"/>
              <a:buChar char="–"/>
            </a:pP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comprimée</a:t>
            </a:r>
            <a:r>
              <a:rPr lang="fr-FR" sz="2800" b="1" dirty="0">
                <a:solidFill>
                  <a:srgbClr val="00FFFF"/>
                </a:solidFill>
                <a:latin typeface="Calibri" charset="0"/>
              </a:rPr>
              <a:t> sous le feuillet inférieur du </a:t>
            </a:r>
            <a:r>
              <a:rPr lang="fr-FR" sz="2800" b="1" i="1" dirty="0" err="1">
                <a:solidFill>
                  <a:srgbClr val="00FFFF"/>
                </a:solidFill>
                <a:latin typeface="Calibri" charset="0"/>
              </a:rPr>
              <a:t>retinaculum</a:t>
            </a:r>
            <a:r>
              <a:rPr lang="fr-FR" sz="2800" i="1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des </a:t>
            </a:r>
            <a:r>
              <a:rPr lang="fr-FR" sz="2800" dirty="0" smtClean="0">
                <a:solidFill>
                  <a:schemeClr val="bg1"/>
                </a:solidFill>
                <a:latin typeface="Calibri" charset="0"/>
              </a:rPr>
              <a:t>extenseurs</a:t>
            </a:r>
            <a:br>
              <a:rPr lang="fr-FR" sz="2800" dirty="0" smtClean="0">
                <a:solidFill>
                  <a:schemeClr val="bg1"/>
                </a:solidFill>
                <a:latin typeface="Calibri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Calibri" charset="0"/>
              </a:rPr>
              <a:t> </a:t>
            </a:r>
            <a:endParaRPr lang="fr-FR" sz="2800" dirty="0">
              <a:solidFill>
                <a:schemeClr val="bg1"/>
              </a:solidFill>
              <a:latin typeface="Calibri" charset="0"/>
            </a:endParaRPr>
          </a:p>
          <a:p>
            <a:pPr marL="742950" lvl="2" indent="-342900">
              <a:spcBef>
                <a:spcPct val="20000"/>
              </a:spcBef>
              <a:buFont typeface="Calibri" charset="0"/>
              <a:buChar char="–"/>
            </a:pP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comprimée </a:t>
            </a:r>
            <a:r>
              <a:rPr lang="fr-FR" sz="2800" b="1" dirty="0">
                <a:solidFill>
                  <a:srgbClr val="00FFFF"/>
                </a:solidFill>
                <a:latin typeface="Calibri" charset="0"/>
              </a:rPr>
              <a:t>sous le tendon du muscle court extenseur de l’</a:t>
            </a:r>
            <a:r>
              <a:rPr lang="fr-FR" sz="2800" b="1" i="1" dirty="0" err="1">
                <a:solidFill>
                  <a:srgbClr val="00FFFF"/>
                </a:solidFill>
                <a:latin typeface="Calibri" charset="0"/>
              </a:rPr>
              <a:t>hallux</a:t>
            </a:r>
            <a:r>
              <a:rPr lang="fr-FR" sz="28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fr-FR" dirty="0">
                <a:solidFill>
                  <a:schemeClr val="bg1"/>
                </a:solidFill>
                <a:latin typeface="Calibri" charset="0"/>
              </a:rPr>
              <a:t>(partie médiale du CEO)</a:t>
            </a:r>
            <a:br>
              <a:rPr lang="fr-FR" dirty="0">
                <a:solidFill>
                  <a:schemeClr val="bg1"/>
                </a:solidFill>
                <a:latin typeface="Calibri" charset="0"/>
              </a:rPr>
            </a:br>
            <a:endParaRPr lang="fr-BE" sz="2400" dirty="0">
              <a:solidFill>
                <a:schemeClr val="bg1"/>
              </a:solidFill>
              <a:latin typeface="Calibri" charset="0"/>
            </a:endParaRPr>
          </a:p>
        </p:txBody>
      </p:sp>
      <p:grpSp>
        <p:nvGrpSpPr>
          <p:cNvPr id="48132" name="Group 1035"/>
          <p:cNvGrpSpPr>
            <a:grpSpLocks/>
          </p:cNvGrpSpPr>
          <p:nvPr/>
        </p:nvGrpSpPr>
        <p:grpSpPr bwMode="auto">
          <a:xfrm>
            <a:off x="6934200" y="990600"/>
            <a:ext cx="1866900" cy="1841500"/>
            <a:chOff x="1752" y="1192"/>
            <a:chExt cx="2256" cy="1936"/>
          </a:xfrm>
        </p:grpSpPr>
        <p:pic>
          <p:nvPicPr>
            <p:cNvPr id="48137" name="Picture 1032" descr="C:\Users\François\Pictures\Présentation1\Retinaculum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52" y="1192"/>
              <a:ext cx="2256" cy="1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Freeform 1034"/>
            <p:cNvSpPr>
              <a:spLocks/>
            </p:cNvSpPr>
            <p:nvPr/>
          </p:nvSpPr>
          <p:spPr bwMode="auto">
            <a:xfrm>
              <a:off x="3204" y="2418"/>
              <a:ext cx="264" cy="393"/>
            </a:xfrm>
            <a:custGeom>
              <a:avLst/>
              <a:gdLst>
                <a:gd name="T0" fmla="*/ 0 w 264"/>
                <a:gd name="T1" fmla="*/ 0 h 393"/>
                <a:gd name="T2" fmla="*/ 15 w 264"/>
                <a:gd name="T3" fmla="*/ 57 h 393"/>
                <a:gd name="T4" fmla="*/ 27 w 264"/>
                <a:gd name="T5" fmla="*/ 75 h 393"/>
                <a:gd name="T6" fmla="*/ 42 w 264"/>
                <a:gd name="T7" fmla="*/ 99 h 393"/>
                <a:gd name="T8" fmla="*/ 66 w 264"/>
                <a:gd name="T9" fmla="*/ 117 h 393"/>
                <a:gd name="T10" fmla="*/ 78 w 264"/>
                <a:gd name="T11" fmla="*/ 132 h 393"/>
                <a:gd name="T12" fmla="*/ 90 w 264"/>
                <a:gd name="T13" fmla="*/ 150 h 393"/>
                <a:gd name="T14" fmla="*/ 108 w 264"/>
                <a:gd name="T15" fmla="*/ 183 h 393"/>
                <a:gd name="T16" fmla="*/ 141 w 264"/>
                <a:gd name="T17" fmla="*/ 222 h 393"/>
                <a:gd name="T18" fmla="*/ 174 w 264"/>
                <a:gd name="T19" fmla="*/ 255 h 393"/>
                <a:gd name="T20" fmla="*/ 216 w 264"/>
                <a:gd name="T21" fmla="*/ 312 h 393"/>
                <a:gd name="T22" fmla="*/ 234 w 264"/>
                <a:gd name="T23" fmla="*/ 330 h 393"/>
                <a:gd name="T24" fmla="*/ 243 w 264"/>
                <a:gd name="T25" fmla="*/ 339 h 393"/>
                <a:gd name="T26" fmla="*/ 264 w 264"/>
                <a:gd name="T27" fmla="*/ 393 h 3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64"/>
                <a:gd name="T43" fmla="*/ 0 h 393"/>
                <a:gd name="T44" fmla="*/ 264 w 264"/>
                <a:gd name="T45" fmla="*/ 393 h 39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64" h="393">
                  <a:moveTo>
                    <a:pt x="0" y="0"/>
                  </a:moveTo>
                  <a:cubicBezTo>
                    <a:pt x="6" y="19"/>
                    <a:pt x="9" y="38"/>
                    <a:pt x="15" y="57"/>
                  </a:cubicBezTo>
                  <a:cubicBezTo>
                    <a:pt x="17" y="64"/>
                    <a:pt x="25" y="68"/>
                    <a:pt x="27" y="75"/>
                  </a:cubicBezTo>
                  <a:cubicBezTo>
                    <a:pt x="34" y="96"/>
                    <a:pt x="28" y="89"/>
                    <a:pt x="42" y="99"/>
                  </a:cubicBezTo>
                  <a:cubicBezTo>
                    <a:pt x="49" y="110"/>
                    <a:pt x="55" y="110"/>
                    <a:pt x="66" y="117"/>
                  </a:cubicBezTo>
                  <a:cubicBezTo>
                    <a:pt x="73" y="137"/>
                    <a:pt x="63" y="115"/>
                    <a:pt x="78" y="132"/>
                  </a:cubicBezTo>
                  <a:cubicBezTo>
                    <a:pt x="83" y="137"/>
                    <a:pt x="90" y="150"/>
                    <a:pt x="90" y="150"/>
                  </a:cubicBezTo>
                  <a:cubicBezTo>
                    <a:pt x="93" y="167"/>
                    <a:pt x="96" y="171"/>
                    <a:pt x="108" y="183"/>
                  </a:cubicBezTo>
                  <a:cubicBezTo>
                    <a:pt x="112" y="196"/>
                    <a:pt x="129" y="214"/>
                    <a:pt x="141" y="222"/>
                  </a:cubicBezTo>
                  <a:cubicBezTo>
                    <a:pt x="150" y="235"/>
                    <a:pt x="161" y="246"/>
                    <a:pt x="174" y="255"/>
                  </a:cubicBezTo>
                  <a:cubicBezTo>
                    <a:pt x="188" y="276"/>
                    <a:pt x="197" y="293"/>
                    <a:pt x="216" y="312"/>
                  </a:cubicBezTo>
                  <a:cubicBezTo>
                    <a:pt x="222" y="318"/>
                    <a:pt x="228" y="324"/>
                    <a:pt x="234" y="330"/>
                  </a:cubicBezTo>
                  <a:cubicBezTo>
                    <a:pt x="237" y="333"/>
                    <a:pt x="243" y="339"/>
                    <a:pt x="243" y="339"/>
                  </a:cubicBezTo>
                  <a:cubicBezTo>
                    <a:pt x="249" y="358"/>
                    <a:pt x="264" y="373"/>
                    <a:pt x="264" y="393"/>
                  </a:cubicBezTo>
                </a:path>
              </a:pathLst>
            </a:custGeom>
            <a:noFill/>
            <a:ln w="762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133" name="Oval 1036"/>
          <p:cNvSpPr>
            <a:spLocks noChangeArrowheads="1"/>
          </p:cNvSpPr>
          <p:nvPr/>
        </p:nvSpPr>
        <p:spPr bwMode="auto">
          <a:xfrm>
            <a:off x="7929563" y="1905000"/>
            <a:ext cx="457200" cy="4572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134" name="Group 1039"/>
          <p:cNvGrpSpPr>
            <a:grpSpLocks/>
          </p:cNvGrpSpPr>
          <p:nvPr/>
        </p:nvGrpSpPr>
        <p:grpSpPr bwMode="auto">
          <a:xfrm>
            <a:off x="6858000" y="4452938"/>
            <a:ext cx="2057400" cy="1643062"/>
            <a:chOff x="4320" y="2421"/>
            <a:chExt cx="1296" cy="1035"/>
          </a:xfrm>
        </p:grpSpPr>
        <p:pic>
          <p:nvPicPr>
            <p:cNvPr id="48135" name="Picture 1031" descr="C:\Users\François\Pictures\Présentation1\CEO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0" y="2421"/>
              <a:ext cx="1296" cy="1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Oval 1037"/>
            <p:cNvSpPr>
              <a:spLocks noChangeArrowheads="1"/>
            </p:cNvSpPr>
            <p:nvPr/>
          </p:nvSpPr>
          <p:spPr bwMode="auto">
            <a:xfrm>
              <a:off x="4992" y="2908"/>
              <a:ext cx="288" cy="288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0" y="914400"/>
            <a:ext cx="5638800" cy="1844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difficile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aucune réponse :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20% ou + (&gt; 65 ans)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erreur : potentiel sensitif &gt; NFS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49156" name="Picture 1031" descr="C:\Users\François\Pictures\Présentation1\NFP-N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995612"/>
            <a:ext cx="5486400" cy="35575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50800" dist="165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9157" name="Text Box 1032"/>
          <p:cNvSpPr txBox="1">
            <a:spLocks noChangeArrowheads="1"/>
          </p:cNvSpPr>
          <p:nvPr/>
        </p:nvSpPr>
        <p:spPr bwMode="auto">
          <a:xfrm>
            <a:off x="7451725" y="3389313"/>
            <a:ext cx="1022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STIM</a:t>
            </a:r>
          </a:p>
          <a:p>
            <a:r>
              <a:rPr lang="fr-FR" b="1">
                <a:solidFill>
                  <a:srgbClr val="FF9900"/>
                </a:solidFill>
              </a:rPr>
              <a:t>NFS</a:t>
            </a:r>
          </a:p>
          <a:p>
            <a:r>
              <a:rPr lang="fr-FR" b="1">
                <a:solidFill>
                  <a:srgbClr val="FF9900"/>
                </a:solidFill>
              </a:rPr>
              <a:t>cheville</a:t>
            </a:r>
          </a:p>
        </p:txBody>
      </p:sp>
      <p:sp>
        <p:nvSpPr>
          <p:cNvPr id="49158" name="Text Box 1033"/>
          <p:cNvSpPr txBox="1">
            <a:spLocks noChangeArrowheads="1"/>
          </p:cNvSpPr>
          <p:nvPr/>
        </p:nvSpPr>
        <p:spPr bwMode="auto">
          <a:xfrm>
            <a:off x="7467600" y="5027613"/>
            <a:ext cx="1022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9900"/>
                </a:solidFill>
              </a:rPr>
              <a:t>STIM</a:t>
            </a:r>
          </a:p>
          <a:p>
            <a:r>
              <a:rPr lang="fr-FR" b="1">
                <a:solidFill>
                  <a:srgbClr val="FF9900"/>
                </a:solidFill>
              </a:rPr>
              <a:t>NFP</a:t>
            </a:r>
          </a:p>
          <a:p>
            <a:r>
              <a:rPr lang="fr-FR" b="1">
                <a:solidFill>
                  <a:srgbClr val="FF9900"/>
                </a:solidFill>
              </a:rPr>
              <a:t>cheville</a:t>
            </a:r>
          </a:p>
        </p:txBody>
      </p:sp>
      <p:sp>
        <p:nvSpPr>
          <p:cNvPr id="49159" name="Text Box 1034"/>
          <p:cNvSpPr txBox="1">
            <a:spLocks noChangeArrowheads="1"/>
          </p:cNvSpPr>
          <p:nvPr/>
        </p:nvSpPr>
        <p:spPr bwMode="auto">
          <a:xfrm>
            <a:off x="1752600" y="4876800"/>
            <a:ext cx="9207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Dos </a:t>
            </a:r>
          </a:p>
          <a:p>
            <a:r>
              <a:rPr lang="fr-FR"/>
              <a:t>Pied</a:t>
            </a:r>
          </a:p>
          <a:p>
            <a:endParaRPr lang="fr-FR"/>
          </a:p>
          <a:p>
            <a:r>
              <a:rPr lang="fr-FR"/>
              <a:t>1er</a:t>
            </a:r>
          </a:p>
          <a:p>
            <a:r>
              <a:rPr lang="fr-FR"/>
              <a:t>espace</a:t>
            </a:r>
          </a:p>
        </p:txBody>
      </p:sp>
      <p:sp>
        <p:nvSpPr>
          <p:cNvPr id="49160" name="Text Box 1035"/>
          <p:cNvSpPr txBox="1">
            <a:spLocks noChangeArrowheads="1"/>
          </p:cNvSpPr>
          <p:nvPr/>
        </p:nvSpPr>
        <p:spPr bwMode="auto">
          <a:xfrm>
            <a:off x="1752600" y="3106738"/>
            <a:ext cx="9207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Dos </a:t>
            </a:r>
          </a:p>
          <a:p>
            <a:r>
              <a:rPr lang="fr-FR"/>
              <a:t>Pied</a:t>
            </a:r>
          </a:p>
          <a:p>
            <a:endParaRPr lang="fr-FR"/>
          </a:p>
          <a:p>
            <a:r>
              <a:rPr lang="fr-FR"/>
              <a:t>1er</a:t>
            </a:r>
          </a:p>
          <a:p>
            <a:r>
              <a:rPr lang="fr-FR"/>
              <a:t>espace</a:t>
            </a:r>
          </a:p>
        </p:txBody>
      </p:sp>
      <p:grpSp>
        <p:nvGrpSpPr>
          <p:cNvPr id="49161" name="Group 1065"/>
          <p:cNvGrpSpPr>
            <a:grpSpLocks/>
          </p:cNvGrpSpPr>
          <p:nvPr/>
        </p:nvGrpSpPr>
        <p:grpSpPr bwMode="auto">
          <a:xfrm>
            <a:off x="7467600" y="228600"/>
            <a:ext cx="1447800" cy="2743200"/>
            <a:chOff x="910" y="1440"/>
            <a:chExt cx="1394" cy="2640"/>
          </a:xfrm>
        </p:grpSpPr>
        <p:pic>
          <p:nvPicPr>
            <p:cNvPr id="49162" name="Picture 1066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3" name="Freeform 1067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4" name="Freeform 1068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5" name="Freeform 1069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6" name="Freeform 1070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7" name="Freeform 1071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8" name="Freeform 1072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69" name="Freeform 1073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0" name="Freeform 1074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1" name="Freeform 1075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2" name="Freeform 1076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3" name="Freeform 1077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4" name="Freeform 1078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5" name="Freeform 1079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6" name="Freeform 1080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77" name="Freeform 108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5824538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sp>
        <p:nvSpPr>
          <p:cNvPr id="51203" name="Text Box 1027"/>
          <p:cNvSpPr txBox="1">
            <a:spLocks noChangeArrowheads="1"/>
          </p:cNvSpPr>
          <p:nvPr/>
        </p:nvSpPr>
        <p:spPr bwMode="auto">
          <a:xfrm>
            <a:off x="0" y="914400"/>
            <a:ext cx="5638800" cy="18446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difficile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aucune réponse :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20% ou + (&gt; 65 ans)</a:t>
            </a:r>
            <a:b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erreur : potentiel sensitif &gt; NFS</a:t>
            </a:r>
            <a:endParaRPr lang="fr-FR" sz="240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pSp>
        <p:nvGrpSpPr>
          <p:cNvPr id="51204" name="Group 1065"/>
          <p:cNvGrpSpPr>
            <a:grpSpLocks/>
          </p:cNvGrpSpPr>
          <p:nvPr/>
        </p:nvGrpSpPr>
        <p:grpSpPr bwMode="auto">
          <a:xfrm>
            <a:off x="7467600" y="228600"/>
            <a:ext cx="1447800" cy="2743200"/>
            <a:chOff x="910" y="1440"/>
            <a:chExt cx="1394" cy="2640"/>
          </a:xfrm>
        </p:grpSpPr>
        <p:pic>
          <p:nvPicPr>
            <p:cNvPr id="51207" name="Picture 1066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08" name="Freeform 1067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09" name="Freeform 1068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0" name="Freeform 1069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1" name="Freeform 1070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2" name="Freeform 1071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3" name="Freeform 1072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4" name="Freeform 1073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5" name="Freeform 1074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6" name="Freeform 1075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7" name="Freeform 1076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8" name="Freeform 1077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19" name="Freeform 1078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0" name="Freeform 1079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1" name="Freeform 1080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22" name="Freeform 108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1205" name="Image 25" descr="WP_20160527_09_53_08_Pr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2971800"/>
            <a:ext cx="63246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Image 26" descr="WP_20160527_09_54_48_Pr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352800"/>
            <a:ext cx="45958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026"/>
          <p:cNvSpPr txBox="1">
            <a:spLocks noChangeArrowheads="1"/>
          </p:cNvSpPr>
          <p:nvPr/>
        </p:nvSpPr>
        <p:spPr bwMode="auto">
          <a:xfrm>
            <a:off x="139700" y="434975"/>
            <a:ext cx="5683250" cy="708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motrice</a:t>
            </a:r>
          </a:p>
        </p:txBody>
      </p:sp>
      <p:pic>
        <p:nvPicPr>
          <p:cNvPr id="4" name="Fibulaire moteur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0723" name="Picture 1029" descr="C:\Users\François\Pictures\Présentation1\variations péronier superfi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302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1030" descr="C:\Users\François\Pictures\Présentation1\NF acessoi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914400"/>
            <a:ext cx="36322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301" name="Oval 1031"/>
          <p:cNvSpPr>
            <a:spLocks noChangeArrowheads="1"/>
          </p:cNvSpPr>
          <p:nvPr/>
        </p:nvSpPr>
        <p:spPr bwMode="auto">
          <a:xfrm>
            <a:off x="1905000" y="2362200"/>
            <a:ext cx="11430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47800" y="0"/>
            <a:ext cx="6421438" cy="2530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fibulaire</a:t>
            </a:r>
          </a:p>
          <a:p>
            <a:pPr algn="ctr"/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superficiel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838200" y="28082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latin typeface="Century Gothic" charset="0"/>
                <a:ea typeface="Times New Roman" charset="0"/>
                <a:cs typeface="Times New Roman" charset="0"/>
              </a:rPr>
              <a:t>6. NFS</a:t>
            </a:r>
            <a:endParaRPr lang="fr-FR" sz="2400" dirty="0"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31762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NFS</a:t>
            </a:r>
            <a:r>
              <a:rPr lang="fr-FR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s’individualise à la sortie 		du tunnel fibulaire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-&gt;	compartiment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latéral et innerve 		les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muscles long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et court 			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fibulaires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	perfore le </a:t>
            </a:r>
            <a:r>
              <a:rPr lang="fr-FR" sz="2400" i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fascia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au 1/3 inf. de la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jambe où il devient sous-cutané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se divise en ses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branches 			terminales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cutanées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dorsales,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médiale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et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intermédiaire</a:t>
            </a:r>
            <a:endParaRPr lang="fr-FR" sz="2400" b="1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23556" name="Picture 8" descr="C:\Users\François\Pictures\Présentation1\Figure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94363" y="457200"/>
            <a:ext cx="3197225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0" y="838200"/>
            <a:ext cx="4800600" cy="1409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 médiale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donne les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		dorsaux 1, 4 et 5</a:t>
            </a:r>
            <a:endParaRPr lang="fr-FR" sz="240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4580" name="Text Box 1030"/>
          <p:cNvSpPr txBox="1">
            <a:spLocks noChangeArrowheads="1"/>
          </p:cNvSpPr>
          <p:nvPr/>
        </p:nvSpPr>
        <p:spPr bwMode="auto">
          <a:xfrm>
            <a:off x="4495800" y="838200"/>
            <a:ext cx="4800600" cy="14097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 intermédiaire</a:t>
            </a:r>
            <a:br>
              <a:rPr lang="fr-FR" sz="2400" b="1" u="sng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donne les les </a:t>
            </a:r>
            <a:r>
              <a:rPr lang="fr-FR" sz="2400" b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nerfs digitaux 		dorsaux 6-9</a:t>
            </a:r>
          </a:p>
        </p:txBody>
      </p:sp>
      <p:pic>
        <p:nvPicPr>
          <p:cNvPr id="24581" name="Picture 1031" descr="C:\Users\François\Pictures\Présentation1\Superficial_fibular_(Syn._peroneal)_nerve__lateral_branc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288" y="2425700"/>
            <a:ext cx="239871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82" name="Group 1075"/>
          <p:cNvGrpSpPr>
            <a:grpSpLocks/>
          </p:cNvGrpSpPr>
          <p:nvPr/>
        </p:nvGrpSpPr>
        <p:grpSpPr bwMode="auto">
          <a:xfrm>
            <a:off x="1444625" y="2425700"/>
            <a:ext cx="2212975" cy="4191000"/>
            <a:chOff x="910" y="1440"/>
            <a:chExt cx="1394" cy="2640"/>
          </a:xfrm>
        </p:grpSpPr>
        <p:pic>
          <p:nvPicPr>
            <p:cNvPr id="24591" name="Picture 1029" descr="C:\Users\François\Pictures\Présentation1\Superficial_fibular_(Syn._peroneal)_nerve__medial_branch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0" y="1440"/>
              <a:ext cx="1394" cy="2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2" name="Freeform 1033"/>
            <p:cNvSpPr>
              <a:spLocks/>
            </p:cNvSpPr>
            <p:nvPr/>
          </p:nvSpPr>
          <p:spPr bwMode="auto">
            <a:xfrm>
              <a:off x="1836" y="2686"/>
              <a:ext cx="86" cy="248"/>
            </a:xfrm>
            <a:custGeom>
              <a:avLst/>
              <a:gdLst>
                <a:gd name="T0" fmla="*/ 0 w 86"/>
                <a:gd name="T1" fmla="*/ 0 h 248"/>
                <a:gd name="T2" fmla="*/ 24 w 86"/>
                <a:gd name="T3" fmla="*/ 50 h 248"/>
                <a:gd name="T4" fmla="*/ 34 w 86"/>
                <a:gd name="T5" fmla="*/ 62 h 248"/>
                <a:gd name="T6" fmla="*/ 38 w 86"/>
                <a:gd name="T7" fmla="*/ 74 h 248"/>
                <a:gd name="T8" fmla="*/ 52 w 86"/>
                <a:gd name="T9" fmla="*/ 118 h 248"/>
                <a:gd name="T10" fmla="*/ 60 w 86"/>
                <a:gd name="T11" fmla="*/ 136 h 248"/>
                <a:gd name="T12" fmla="*/ 76 w 86"/>
                <a:gd name="T13" fmla="*/ 196 h 248"/>
                <a:gd name="T14" fmla="*/ 86 w 86"/>
                <a:gd name="T15" fmla="*/ 248 h 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248"/>
                <a:gd name="T26" fmla="*/ 86 w 86"/>
                <a:gd name="T27" fmla="*/ 248 h 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248">
                  <a:moveTo>
                    <a:pt x="0" y="0"/>
                  </a:moveTo>
                  <a:cubicBezTo>
                    <a:pt x="9" y="13"/>
                    <a:pt x="7" y="44"/>
                    <a:pt x="24" y="50"/>
                  </a:cubicBezTo>
                  <a:cubicBezTo>
                    <a:pt x="27" y="54"/>
                    <a:pt x="31" y="57"/>
                    <a:pt x="34" y="62"/>
                  </a:cubicBezTo>
                  <a:cubicBezTo>
                    <a:pt x="36" y="66"/>
                    <a:pt x="38" y="74"/>
                    <a:pt x="38" y="74"/>
                  </a:cubicBezTo>
                  <a:cubicBezTo>
                    <a:pt x="40" y="98"/>
                    <a:pt x="40" y="100"/>
                    <a:pt x="52" y="118"/>
                  </a:cubicBezTo>
                  <a:cubicBezTo>
                    <a:pt x="56" y="123"/>
                    <a:pt x="60" y="136"/>
                    <a:pt x="60" y="136"/>
                  </a:cubicBezTo>
                  <a:cubicBezTo>
                    <a:pt x="63" y="159"/>
                    <a:pt x="62" y="178"/>
                    <a:pt x="76" y="196"/>
                  </a:cubicBezTo>
                  <a:cubicBezTo>
                    <a:pt x="83" y="218"/>
                    <a:pt x="86" y="221"/>
                    <a:pt x="86" y="248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3" name="Freeform 1034"/>
            <p:cNvSpPr>
              <a:spLocks/>
            </p:cNvSpPr>
            <p:nvPr/>
          </p:nvSpPr>
          <p:spPr bwMode="auto">
            <a:xfrm>
              <a:off x="1524" y="2658"/>
              <a:ext cx="278" cy="938"/>
            </a:xfrm>
            <a:custGeom>
              <a:avLst/>
              <a:gdLst>
                <a:gd name="T0" fmla="*/ 272 w 278"/>
                <a:gd name="T1" fmla="*/ 0 h 938"/>
                <a:gd name="T2" fmla="*/ 250 w 278"/>
                <a:gd name="T3" fmla="*/ 100 h 938"/>
                <a:gd name="T4" fmla="*/ 218 w 278"/>
                <a:gd name="T5" fmla="*/ 162 h 938"/>
                <a:gd name="T6" fmla="*/ 194 w 278"/>
                <a:gd name="T7" fmla="*/ 232 h 938"/>
                <a:gd name="T8" fmla="*/ 176 w 278"/>
                <a:gd name="T9" fmla="*/ 292 h 938"/>
                <a:gd name="T10" fmla="*/ 156 w 278"/>
                <a:gd name="T11" fmla="*/ 378 h 938"/>
                <a:gd name="T12" fmla="*/ 142 w 278"/>
                <a:gd name="T13" fmla="*/ 420 h 938"/>
                <a:gd name="T14" fmla="*/ 134 w 278"/>
                <a:gd name="T15" fmla="*/ 458 h 938"/>
                <a:gd name="T16" fmla="*/ 128 w 278"/>
                <a:gd name="T17" fmla="*/ 480 h 938"/>
                <a:gd name="T18" fmla="*/ 102 w 278"/>
                <a:gd name="T19" fmla="*/ 586 h 938"/>
                <a:gd name="T20" fmla="*/ 92 w 278"/>
                <a:gd name="T21" fmla="*/ 622 h 938"/>
                <a:gd name="T22" fmla="*/ 88 w 278"/>
                <a:gd name="T23" fmla="*/ 634 h 938"/>
                <a:gd name="T24" fmla="*/ 80 w 278"/>
                <a:gd name="T25" fmla="*/ 688 h 938"/>
                <a:gd name="T26" fmla="*/ 32 w 278"/>
                <a:gd name="T27" fmla="*/ 836 h 938"/>
                <a:gd name="T28" fmla="*/ 26 w 278"/>
                <a:gd name="T29" fmla="*/ 880 h 938"/>
                <a:gd name="T30" fmla="*/ 12 w 278"/>
                <a:gd name="T31" fmla="*/ 898 h 938"/>
                <a:gd name="T32" fmla="*/ 0 w 278"/>
                <a:gd name="T33" fmla="*/ 938 h 9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8"/>
                <a:gd name="T52" fmla="*/ 0 h 938"/>
                <a:gd name="T53" fmla="*/ 278 w 278"/>
                <a:gd name="T54" fmla="*/ 938 h 9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8" h="938">
                  <a:moveTo>
                    <a:pt x="272" y="0"/>
                  </a:moveTo>
                  <a:cubicBezTo>
                    <a:pt x="251" y="31"/>
                    <a:pt x="278" y="81"/>
                    <a:pt x="250" y="100"/>
                  </a:cubicBezTo>
                  <a:cubicBezTo>
                    <a:pt x="244" y="122"/>
                    <a:pt x="227" y="141"/>
                    <a:pt x="218" y="162"/>
                  </a:cubicBezTo>
                  <a:cubicBezTo>
                    <a:pt x="209" y="183"/>
                    <a:pt x="210" y="216"/>
                    <a:pt x="194" y="232"/>
                  </a:cubicBezTo>
                  <a:cubicBezTo>
                    <a:pt x="187" y="252"/>
                    <a:pt x="181" y="271"/>
                    <a:pt x="176" y="292"/>
                  </a:cubicBezTo>
                  <a:cubicBezTo>
                    <a:pt x="173" y="320"/>
                    <a:pt x="165" y="351"/>
                    <a:pt x="156" y="378"/>
                  </a:cubicBezTo>
                  <a:cubicBezTo>
                    <a:pt x="154" y="393"/>
                    <a:pt x="153" y="409"/>
                    <a:pt x="142" y="420"/>
                  </a:cubicBezTo>
                  <a:cubicBezTo>
                    <a:pt x="140" y="435"/>
                    <a:pt x="137" y="444"/>
                    <a:pt x="134" y="458"/>
                  </a:cubicBezTo>
                  <a:cubicBezTo>
                    <a:pt x="133" y="465"/>
                    <a:pt x="128" y="480"/>
                    <a:pt x="128" y="480"/>
                  </a:cubicBezTo>
                  <a:cubicBezTo>
                    <a:pt x="123" y="516"/>
                    <a:pt x="111" y="551"/>
                    <a:pt x="102" y="586"/>
                  </a:cubicBezTo>
                  <a:cubicBezTo>
                    <a:pt x="99" y="598"/>
                    <a:pt x="96" y="610"/>
                    <a:pt x="92" y="622"/>
                  </a:cubicBezTo>
                  <a:cubicBezTo>
                    <a:pt x="91" y="626"/>
                    <a:pt x="88" y="634"/>
                    <a:pt x="88" y="634"/>
                  </a:cubicBezTo>
                  <a:cubicBezTo>
                    <a:pt x="85" y="652"/>
                    <a:pt x="86" y="671"/>
                    <a:pt x="80" y="688"/>
                  </a:cubicBezTo>
                  <a:cubicBezTo>
                    <a:pt x="73" y="740"/>
                    <a:pt x="42" y="785"/>
                    <a:pt x="32" y="836"/>
                  </a:cubicBezTo>
                  <a:cubicBezTo>
                    <a:pt x="30" y="869"/>
                    <a:pt x="32" y="855"/>
                    <a:pt x="26" y="880"/>
                  </a:cubicBezTo>
                  <a:cubicBezTo>
                    <a:pt x="24" y="887"/>
                    <a:pt x="12" y="898"/>
                    <a:pt x="12" y="898"/>
                  </a:cubicBezTo>
                  <a:cubicBezTo>
                    <a:pt x="9" y="911"/>
                    <a:pt x="9" y="929"/>
                    <a:pt x="0" y="938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4" name="Freeform 1036"/>
            <p:cNvSpPr>
              <a:spLocks/>
            </p:cNvSpPr>
            <p:nvPr/>
          </p:nvSpPr>
          <p:spPr bwMode="auto">
            <a:xfrm>
              <a:off x="1894" y="2940"/>
              <a:ext cx="26" cy="746"/>
            </a:xfrm>
            <a:custGeom>
              <a:avLst/>
              <a:gdLst>
                <a:gd name="T0" fmla="*/ 16 w 26"/>
                <a:gd name="T1" fmla="*/ 0 h 746"/>
                <a:gd name="T2" fmla="*/ 8 w 26"/>
                <a:gd name="T3" fmla="*/ 64 h 746"/>
                <a:gd name="T4" fmla="*/ 2 w 26"/>
                <a:gd name="T5" fmla="*/ 168 h 746"/>
                <a:gd name="T6" fmla="*/ 8 w 26"/>
                <a:gd name="T7" fmla="*/ 312 h 746"/>
                <a:gd name="T8" fmla="*/ 16 w 26"/>
                <a:gd name="T9" fmla="*/ 390 h 746"/>
                <a:gd name="T10" fmla="*/ 24 w 26"/>
                <a:gd name="T11" fmla="*/ 574 h 746"/>
                <a:gd name="T12" fmla="*/ 10 w 26"/>
                <a:gd name="T13" fmla="*/ 710 h 746"/>
                <a:gd name="T14" fmla="*/ 8 w 26"/>
                <a:gd name="T15" fmla="*/ 730 h 746"/>
                <a:gd name="T16" fmla="*/ 4 w 26"/>
                <a:gd name="T17" fmla="*/ 746 h 7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746"/>
                <a:gd name="T29" fmla="*/ 26 w 26"/>
                <a:gd name="T30" fmla="*/ 746 h 7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746">
                  <a:moveTo>
                    <a:pt x="16" y="0"/>
                  </a:moveTo>
                  <a:cubicBezTo>
                    <a:pt x="12" y="21"/>
                    <a:pt x="12" y="43"/>
                    <a:pt x="8" y="64"/>
                  </a:cubicBezTo>
                  <a:cubicBezTo>
                    <a:pt x="7" y="100"/>
                    <a:pt x="4" y="133"/>
                    <a:pt x="2" y="168"/>
                  </a:cubicBezTo>
                  <a:cubicBezTo>
                    <a:pt x="3" y="215"/>
                    <a:pt x="1" y="265"/>
                    <a:pt x="8" y="312"/>
                  </a:cubicBezTo>
                  <a:cubicBezTo>
                    <a:pt x="9" y="345"/>
                    <a:pt x="0" y="367"/>
                    <a:pt x="16" y="390"/>
                  </a:cubicBezTo>
                  <a:cubicBezTo>
                    <a:pt x="26" y="451"/>
                    <a:pt x="12" y="514"/>
                    <a:pt x="24" y="574"/>
                  </a:cubicBezTo>
                  <a:cubicBezTo>
                    <a:pt x="21" y="619"/>
                    <a:pt x="24" y="667"/>
                    <a:pt x="10" y="710"/>
                  </a:cubicBezTo>
                  <a:cubicBezTo>
                    <a:pt x="9" y="717"/>
                    <a:pt x="9" y="723"/>
                    <a:pt x="8" y="730"/>
                  </a:cubicBezTo>
                  <a:cubicBezTo>
                    <a:pt x="7" y="735"/>
                    <a:pt x="4" y="746"/>
                    <a:pt x="4" y="74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5" name="Freeform 1038"/>
            <p:cNvSpPr>
              <a:spLocks/>
            </p:cNvSpPr>
            <p:nvPr/>
          </p:nvSpPr>
          <p:spPr bwMode="auto">
            <a:xfrm>
              <a:off x="1918" y="2930"/>
              <a:ext cx="156" cy="824"/>
            </a:xfrm>
            <a:custGeom>
              <a:avLst/>
              <a:gdLst>
                <a:gd name="T0" fmla="*/ 8 w 156"/>
                <a:gd name="T1" fmla="*/ 0 h 824"/>
                <a:gd name="T2" fmla="*/ 0 w 156"/>
                <a:gd name="T3" fmla="*/ 100 h 824"/>
                <a:gd name="T4" fmla="*/ 2 w 156"/>
                <a:gd name="T5" fmla="*/ 222 h 824"/>
                <a:gd name="T6" fmla="*/ 6 w 156"/>
                <a:gd name="T7" fmla="*/ 228 h 824"/>
                <a:gd name="T8" fmla="*/ 8 w 156"/>
                <a:gd name="T9" fmla="*/ 236 h 824"/>
                <a:gd name="T10" fmla="*/ 10 w 156"/>
                <a:gd name="T11" fmla="*/ 278 h 824"/>
                <a:gd name="T12" fmla="*/ 16 w 156"/>
                <a:gd name="T13" fmla="*/ 282 h 824"/>
                <a:gd name="T14" fmla="*/ 18 w 156"/>
                <a:gd name="T15" fmla="*/ 288 h 824"/>
                <a:gd name="T16" fmla="*/ 34 w 156"/>
                <a:gd name="T17" fmla="*/ 342 h 824"/>
                <a:gd name="T18" fmla="*/ 48 w 156"/>
                <a:gd name="T19" fmla="*/ 376 h 824"/>
                <a:gd name="T20" fmla="*/ 56 w 156"/>
                <a:gd name="T21" fmla="*/ 418 h 824"/>
                <a:gd name="T22" fmla="*/ 62 w 156"/>
                <a:gd name="T23" fmla="*/ 436 h 824"/>
                <a:gd name="T24" fmla="*/ 86 w 156"/>
                <a:gd name="T25" fmla="*/ 516 h 824"/>
                <a:gd name="T26" fmla="*/ 96 w 156"/>
                <a:gd name="T27" fmla="*/ 564 h 824"/>
                <a:gd name="T28" fmla="*/ 100 w 156"/>
                <a:gd name="T29" fmla="*/ 576 h 824"/>
                <a:gd name="T30" fmla="*/ 106 w 156"/>
                <a:gd name="T31" fmla="*/ 608 h 824"/>
                <a:gd name="T32" fmla="*/ 114 w 156"/>
                <a:gd name="T33" fmla="*/ 620 h 824"/>
                <a:gd name="T34" fmla="*/ 118 w 156"/>
                <a:gd name="T35" fmla="*/ 632 h 824"/>
                <a:gd name="T36" fmla="*/ 138 w 156"/>
                <a:gd name="T37" fmla="*/ 736 h 824"/>
                <a:gd name="T38" fmla="*/ 156 w 156"/>
                <a:gd name="T39" fmla="*/ 824 h 8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6"/>
                <a:gd name="T61" fmla="*/ 0 h 824"/>
                <a:gd name="T62" fmla="*/ 156 w 156"/>
                <a:gd name="T63" fmla="*/ 824 h 8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6" h="824">
                  <a:moveTo>
                    <a:pt x="8" y="0"/>
                  </a:moveTo>
                  <a:cubicBezTo>
                    <a:pt x="7" y="55"/>
                    <a:pt x="9" y="63"/>
                    <a:pt x="0" y="100"/>
                  </a:cubicBezTo>
                  <a:cubicBezTo>
                    <a:pt x="1" y="141"/>
                    <a:pt x="0" y="181"/>
                    <a:pt x="2" y="222"/>
                  </a:cubicBezTo>
                  <a:cubicBezTo>
                    <a:pt x="2" y="224"/>
                    <a:pt x="5" y="226"/>
                    <a:pt x="6" y="228"/>
                  </a:cubicBezTo>
                  <a:cubicBezTo>
                    <a:pt x="7" y="231"/>
                    <a:pt x="7" y="233"/>
                    <a:pt x="8" y="236"/>
                  </a:cubicBezTo>
                  <a:cubicBezTo>
                    <a:pt x="9" y="250"/>
                    <a:pt x="8" y="264"/>
                    <a:pt x="10" y="278"/>
                  </a:cubicBezTo>
                  <a:cubicBezTo>
                    <a:pt x="10" y="280"/>
                    <a:pt x="14" y="280"/>
                    <a:pt x="16" y="282"/>
                  </a:cubicBezTo>
                  <a:cubicBezTo>
                    <a:pt x="17" y="284"/>
                    <a:pt x="17" y="286"/>
                    <a:pt x="18" y="288"/>
                  </a:cubicBezTo>
                  <a:cubicBezTo>
                    <a:pt x="20" y="312"/>
                    <a:pt x="27" y="321"/>
                    <a:pt x="34" y="342"/>
                  </a:cubicBezTo>
                  <a:cubicBezTo>
                    <a:pt x="36" y="355"/>
                    <a:pt x="34" y="371"/>
                    <a:pt x="48" y="376"/>
                  </a:cubicBezTo>
                  <a:cubicBezTo>
                    <a:pt x="54" y="395"/>
                    <a:pt x="52" y="388"/>
                    <a:pt x="56" y="418"/>
                  </a:cubicBezTo>
                  <a:cubicBezTo>
                    <a:pt x="57" y="424"/>
                    <a:pt x="62" y="436"/>
                    <a:pt x="62" y="436"/>
                  </a:cubicBezTo>
                  <a:cubicBezTo>
                    <a:pt x="63" y="455"/>
                    <a:pt x="66" y="503"/>
                    <a:pt x="86" y="516"/>
                  </a:cubicBezTo>
                  <a:cubicBezTo>
                    <a:pt x="102" y="540"/>
                    <a:pt x="90" y="518"/>
                    <a:pt x="96" y="564"/>
                  </a:cubicBezTo>
                  <a:cubicBezTo>
                    <a:pt x="97" y="568"/>
                    <a:pt x="100" y="576"/>
                    <a:pt x="100" y="576"/>
                  </a:cubicBezTo>
                  <a:cubicBezTo>
                    <a:pt x="101" y="584"/>
                    <a:pt x="102" y="599"/>
                    <a:pt x="106" y="608"/>
                  </a:cubicBezTo>
                  <a:cubicBezTo>
                    <a:pt x="108" y="612"/>
                    <a:pt x="111" y="616"/>
                    <a:pt x="114" y="620"/>
                  </a:cubicBezTo>
                  <a:cubicBezTo>
                    <a:pt x="116" y="624"/>
                    <a:pt x="118" y="632"/>
                    <a:pt x="118" y="632"/>
                  </a:cubicBezTo>
                  <a:cubicBezTo>
                    <a:pt x="121" y="672"/>
                    <a:pt x="117" y="704"/>
                    <a:pt x="138" y="736"/>
                  </a:cubicBezTo>
                  <a:cubicBezTo>
                    <a:pt x="146" y="774"/>
                    <a:pt x="156" y="779"/>
                    <a:pt x="156" y="82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6" name="Freeform 1039"/>
            <p:cNvSpPr>
              <a:spLocks/>
            </p:cNvSpPr>
            <p:nvPr/>
          </p:nvSpPr>
          <p:spPr bwMode="auto">
            <a:xfrm>
              <a:off x="1944" y="3756"/>
              <a:ext cx="146" cy="197"/>
            </a:xfrm>
            <a:custGeom>
              <a:avLst/>
              <a:gdLst>
                <a:gd name="T0" fmla="*/ 130 w 146"/>
                <a:gd name="T1" fmla="*/ 0 h 197"/>
                <a:gd name="T2" fmla="*/ 124 w 146"/>
                <a:gd name="T3" fmla="*/ 104 h 197"/>
                <a:gd name="T4" fmla="*/ 108 w 146"/>
                <a:gd name="T5" fmla="*/ 144 h 197"/>
                <a:gd name="T6" fmla="*/ 90 w 146"/>
                <a:gd name="T7" fmla="*/ 158 h 197"/>
                <a:gd name="T8" fmla="*/ 78 w 146"/>
                <a:gd name="T9" fmla="*/ 162 h 197"/>
                <a:gd name="T10" fmla="*/ 54 w 146"/>
                <a:gd name="T11" fmla="*/ 174 h 197"/>
                <a:gd name="T12" fmla="*/ 34 w 146"/>
                <a:gd name="T13" fmla="*/ 178 h 197"/>
                <a:gd name="T14" fmla="*/ 0 w 146"/>
                <a:gd name="T15" fmla="*/ 194 h 19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"/>
                <a:gd name="T25" fmla="*/ 0 h 197"/>
                <a:gd name="T26" fmla="*/ 146 w 146"/>
                <a:gd name="T27" fmla="*/ 197 h 19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" h="197">
                  <a:moveTo>
                    <a:pt x="130" y="0"/>
                  </a:moveTo>
                  <a:cubicBezTo>
                    <a:pt x="131" y="23"/>
                    <a:pt x="146" y="89"/>
                    <a:pt x="124" y="104"/>
                  </a:cubicBezTo>
                  <a:cubicBezTo>
                    <a:pt x="116" y="116"/>
                    <a:pt x="117" y="134"/>
                    <a:pt x="108" y="144"/>
                  </a:cubicBezTo>
                  <a:cubicBezTo>
                    <a:pt x="104" y="149"/>
                    <a:pt x="95" y="156"/>
                    <a:pt x="90" y="158"/>
                  </a:cubicBezTo>
                  <a:cubicBezTo>
                    <a:pt x="86" y="159"/>
                    <a:pt x="78" y="162"/>
                    <a:pt x="78" y="162"/>
                  </a:cubicBezTo>
                  <a:cubicBezTo>
                    <a:pt x="72" y="170"/>
                    <a:pt x="64" y="172"/>
                    <a:pt x="54" y="174"/>
                  </a:cubicBezTo>
                  <a:cubicBezTo>
                    <a:pt x="47" y="176"/>
                    <a:pt x="34" y="178"/>
                    <a:pt x="34" y="178"/>
                  </a:cubicBezTo>
                  <a:cubicBezTo>
                    <a:pt x="5" y="197"/>
                    <a:pt x="38" y="194"/>
                    <a:pt x="0" y="194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7" name="Freeform 1040"/>
            <p:cNvSpPr>
              <a:spLocks/>
            </p:cNvSpPr>
            <p:nvPr/>
          </p:nvSpPr>
          <p:spPr bwMode="auto">
            <a:xfrm>
              <a:off x="1288" y="3598"/>
              <a:ext cx="236" cy="386"/>
            </a:xfrm>
            <a:custGeom>
              <a:avLst/>
              <a:gdLst>
                <a:gd name="T0" fmla="*/ 236 w 236"/>
                <a:gd name="T1" fmla="*/ 0 h 386"/>
                <a:gd name="T2" fmla="*/ 172 w 236"/>
                <a:gd name="T3" fmla="*/ 24 h 386"/>
                <a:gd name="T4" fmla="*/ 154 w 236"/>
                <a:gd name="T5" fmla="*/ 36 h 386"/>
                <a:gd name="T6" fmla="*/ 140 w 236"/>
                <a:gd name="T7" fmla="*/ 52 h 386"/>
                <a:gd name="T8" fmla="*/ 118 w 236"/>
                <a:gd name="T9" fmla="*/ 88 h 386"/>
                <a:gd name="T10" fmla="*/ 106 w 236"/>
                <a:gd name="T11" fmla="*/ 122 h 386"/>
                <a:gd name="T12" fmla="*/ 100 w 236"/>
                <a:gd name="T13" fmla="*/ 140 h 386"/>
                <a:gd name="T14" fmla="*/ 70 w 236"/>
                <a:gd name="T15" fmla="*/ 214 h 386"/>
                <a:gd name="T16" fmla="*/ 62 w 236"/>
                <a:gd name="T17" fmla="*/ 240 h 386"/>
                <a:gd name="T18" fmla="*/ 58 w 236"/>
                <a:gd name="T19" fmla="*/ 252 h 386"/>
                <a:gd name="T20" fmla="*/ 34 w 236"/>
                <a:gd name="T21" fmla="*/ 330 h 386"/>
                <a:gd name="T22" fmla="*/ 6 w 236"/>
                <a:gd name="T23" fmla="*/ 378 h 386"/>
                <a:gd name="T24" fmla="*/ 0 w 236"/>
                <a:gd name="T25" fmla="*/ 386 h 3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6"/>
                <a:gd name="T40" fmla="*/ 0 h 386"/>
                <a:gd name="T41" fmla="*/ 236 w 236"/>
                <a:gd name="T42" fmla="*/ 386 h 3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6" h="386">
                  <a:moveTo>
                    <a:pt x="236" y="0"/>
                  </a:moveTo>
                  <a:cubicBezTo>
                    <a:pt x="214" y="7"/>
                    <a:pt x="194" y="19"/>
                    <a:pt x="172" y="24"/>
                  </a:cubicBezTo>
                  <a:cubicBezTo>
                    <a:pt x="165" y="29"/>
                    <a:pt x="160" y="30"/>
                    <a:pt x="154" y="36"/>
                  </a:cubicBezTo>
                  <a:cubicBezTo>
                    <a:pt x="151" y="44"/>
                    <a:pt x="146" y="45"/>
                    <a:pt x="140" y="52"/>
                  </a:cubicBezTo>
                  <a:cubicBezTo>
                    <a:pt x="130" y="64"/>
                    <a:pt x="132" y="79"/>
                    <a:pt x="118" y="88"/>
                  </a:cubicBezTo>
                  <a:cubicBezTo>
                    <a:pt x="114" y="100"/>
                    <a:pt x="109" y="110"/>
                    <a:pt x="106" y="122"/>
                  </a:cubicBezTo>
                  <a:cubicBezTo>
                    <a:pt x="104" y="128"/>
                    <a:pt x="100" y="140"/>
                    <a:pt x="100" y="140"/>
                  </a:cubicBezTo>
                  <a:cubicBezTo>
                    <a:pt x="96" y="167"/>
                    <a:pt x="77" y="188"/>
                    <a:pt x="70" y="214"/>
                  </a:cubicBezTo>
                  <a:cubicBezTo>
                    <a:pt x="68" y="223"/>
                    <a:pt x="65" y="231"/>
                    <a:pt x="62" y="240"/>
                  </a:cubicBezTo>
                  <a:cubicBezTo>
                    <a:pt x="61" y="244"/>
                    <a:pt x="58" y="252"/>
                    <a:pt x="58" y="252"/>
                  </a:cubicBezTo>
                  <a:cubicBezTo>
                    <a:pt x="55" y="280"/>
                    <a:pt x="46" y="305"/>
                    <a:pt x="34" y="330"/>
                  </a:cubicBezTo>
                  <a:cubicBezTo>
                    <a:pt x="26" y="346"/>
                    <a:pt x="22" y="367"/>
                    <a:pt x="6" y="378"/>
                  </a:cubicBezTo>
                  <a:cubicBezTo>
                    <a:pt x="1" y="385"/>
                    <a:pt x="4" y="382"/>
                    <a:pt x="0" y="386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8" name="Freeform 1041"/>
            <p:cNvSpPr>
              <a:spLocks/>
            </p:cNvSpPr>
            <p:nvPr/>
          </p:nvSpPr>
          <p:spPr bwMode="auto">
            <a:xfrm>
              <a:off x="1404" y="3600"/>
              <a:ext cx="118" cy="392"/>
            </a:xfrm>
            <a:custGeom>
              <a:avLst/>
              <a:gdLst>
                <a:gd name="T0" fmla="*/ 118 w 118"/>
                <a:gd name="T1" fmla="*/ 0 h 392"/>
                <a:gd name="T2" fmla="*/ 104 w 118"/>
                <a:gd name="T3" fmla="*/ 16 h 392"/>
                <a:gd name="T4" fmla="*/ 90 w 118"/>
                <a:gd name="T5" fmla="*/ 56 h 392"/>
                <a:gd name="T6" fmla="*/ 84 w 118"/>
                <a:gd name="T7" fmla="*/ 68 h 392"/>
                <a:gd name="T8" fmla="*/ 80 w 118"/>
                <a:gd name="T9" fmla="*/ 80 h 392"/>
                <a:gd name="T10" fmla="*/ 74 w 118"/>
                <a:gd name="T11" fmla="*/ 158 h 392"/>
                <a:gd name="T12" fmla="*/ 58 w 118"/>
                <a:gd name="T13" fmla="*/ 214 h 392"/>
                <a:gd name="T14" fmla="*/ 34 w 118"/>
                <a:gd name="T15" fmla="*/ 284 h 392"/>
                <a:gd name="T16" fmla="*/ 24 w 118"/>
                <a:gd name="T17" fmla="*/ 314 h 392"/>
                <a:gd name="T18" fmla="*/ 20 w 118"/>
                <a:gd name="T19" fmla="*/ 326 h 392"/>
                <a:gd name="T20" fmla="*/ 8 w 118"/>
                <a:gd name="T21" fmla="*/ 372 h 392"/>
                <a:gd name="T22" fmla="*/ 0 w 118"/>
                <a:gd name="T23" fmla="*/ 392 h 3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392"/>
                <a:gd name="T38" fmla="*/ 118 w 118"/>
                <a:gd name="T39" fmla="*/ 392 h 3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392">
                  <a:moveTo>
                    <a:pt x="118" y="0"/>
                  </a:moveTo>
                  <a:cubicBezTo>
                    <a:pt x="109" y="14"/>
                    <a:pt x="114" y="9"/>
                    <a:pt x="104" y="16"/>
                  </a:cubicBezTo>
                  <a:cubicBezTo>
                    <a:pt x="99" y="30"/>
                    <a:pt x="94" y="42"/>
                    <a:pt x="90" y="56"/>
                  </a:cubicBezTo>
                  <a:cubicBezTo>
                    <a:pt x="87" y="69"/>
                    <a:pt x="90" y="55"/>
                    <a:pt x="84" y="68"/>
                  </a:cubicBezTo>
                  <a:cubicBezTo>
                    <a:pt x="82" y="72"/>
                    <a:pt x="80" y="80"/>
                    <a:pt x="80" y="80"/>
                  </a:cubicBezTo>
                  <a:cubicBezTo>
                    <a:pt x="78" y="105"/>
                    <a:pt x="77" y="133"/>
                    <a:pt x="74" y="158"/>
                  </a:cubicBezTo>
                  <a:cubicBezTo>
                    <a:pt x="72" y="176"/>
                    <a:pt x="63" y="196"/>
                    <a:pt x="58" y="214"/>
                  </a:cubicBezTo>
                  <a:cubicBezTo>
                    <a:pt x="55" y="245"/>
                    <a:pt x="46" y="258"/>
                    <a:pt x="34" y="284"/>
                  </a:cubicBezTo>
                  <a:cubicBezTo>
                    <a:pt x="30" y="293"/>
                    <a:pt x="27" y="304"/>
                    <a:pt x="24" y="314"/>
                  </a:cubicBezTo>
                  <a:cubicBezTo>
                    <a:pt x="23" y="318"/>
                    <a:pt x="20" y="326"/>
                    <a:pt x="20" y="326"/>
                  </a:cubicBezTo>
                  <a:cubicBezTo>
                    <a:pt x="18" y="339"/>
                    <a:pt x="16" y="360"/>
                    <a:pt x="8" y="372"/>
                  </a:cubicBezTo>
                  <a:cubicBezTo>
                    <a:pt x="4" y="378"/>
                    <a:pt x="0" y="384"/>
                    <a:pt x="0" y="392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9" name="Freeform 1042"/>
            <p:cNvSpPr>
              <a:spLocks/>
            </p:cNvSpPr>
            <p:nvPr/>
          </p:nvSpPr>
          <p:spPr bwMode="auto">
            <a:xfrm>
              <a:off x="1560" y="3536"/>
              <a:ext cx="230" cy="490"/>
            </a:xfrm>
            <a:custGeom>
              <a:avLst/>
              <a:gdLst>
                <a:gd name="T0" fmla="*/ 230 w 230"/>
                <a:gd name="T1" fmla="*/ 0 h 490"/>
                <a:gd name="T2" fmla="*/ 220 w 230"/>
                <a:gd name="T3" fmla="*/ 16 h 490"/>
                <a:gd name="T4" fmla="*/ 204 w 230"/>
                <a:gd name="T5" fmla="*/ 30 h 490"/>
                <a:gd name="T6" fmla="*/ 194 w 230"/>
                <a:gd name="T7" fmla="*/ 48 h 490"/>
                <a:gd name="T8" fmla="*/ 144 w 230"/>
                <a:gd name="T9" fmla="*/ 100 h 490"/>
                <a:gd name="T10" fmla="*/ 130 w 230"/>
                <a:gd name="T11" fmla="*/ 118 h 490"/>
                <a:gd name="T12" fmla="*/ 108 w 230"/>
                <a:gd name="T13" fmla="*/ 156 h 490"/>
                <a:gd name="T14" fmla="*/ 94 w 230"/>
                <a:gd name="T15" fmla="*/ 198 h 490"/>
                <a:gd name="T16" fmla="*/ 88 w 230"/>
                <a:gd name="T17" fmla="*/ 240 h 490"/>
                <a:gd name="T18" fmla="*/ 82 w 230"/>
                <a:gd name="T19" fmla="*/ 258 h 490"/>
                <a:gd name="T20" fmla="*/ 70 w 230"/>
                <a:gd name="T21" fmla="*/ 300 h 490"/>
                <a:gd name="T22" fmla="*/ 52 w 230"/>
                <a:gd name="T23" fmla="*/ 374 h 490"/>
                <a:gd name="T24" fmla="*/ 36 w 230"/>
                <a:gd name="T25" fmla="*/ 406 h 490"/>
                <a:gd name="T26" fmla="*/ 2 w 230"/>
                <a:gd name="T27" fmla="*/ 482 h 490"/>
                <a:gd name="T28" fmla="*/ 0 w 230"/>
                <a:gd name="T29" fmla="*/ 490 h 4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0"/>
                <a:gd name="T46" fmla="*/ 0 h 490"/>
                <a:gd name="T47" fmla="*/ 230 w 230"/>
                <a:gd name="T48" fmla="*/ 490 h 49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0" h="490">
                  <a:moveTo>
                    <a:pt x="230" y="0"/>
                  </a:moveTo>
                  <a:cubicBezTo>
                    <a:pt x="225" y="14"/>
                    <a:pt x="230" y="10"/>
                    <a:pt x="220" y="16"/>
                  </a:cubicBezTo>
                  <a:cubicBezTo>
                    <a:pt x="216" y="22"/>
                    <a:pt x="204" y="30"/>
                    <a:pt x="204" y="30"/>
                  </a:cubicBezTo>
                  <a:cubicBezTo>
                    <a:pt x="200" y="36"/>
                    <a:pt x="198" y="42"/>
                    <a:pt x="194" y="48"/>
                  </a:cubicBezTo>
                  <a:cubicBezTo>
                    <a:pt x="189" y="71"/>
                    <a:pt x="166" y="93"/>
                    <a:pt x="144" y="100"/>
                  </a:cubicBezTo>
                  <a:cubicBezTo>
                    <a:pt x="140" y="106"/>
                    <a:pt x="134" y="112"/>
                    <a:pt x="130" y="118"/>
                  </a:cubicBezTo>
                  <a:cubicBezTo>
                    <a:pt x="126" y="132"/>
                    <a:pt x="116" y="144"/>
                    <a:pt x="108" y="156"/>
                  </a:cubicBezTo>
                  <a:cubicBezTo>
                    <a:pt x="100" y="168"/>
                    <a:pt x="96" y="184"/>
                    <a:pt x="94" y="198"/>
                  </a:cubicBezTo>
                  <a:cubicBezTo>
                    <a:pt x="93" y="214"/>
                    <a:pt x="92" y="225"/>
                    <a:pt x="88" y="240"/>
                  </a:cubicBezTo>
                  <a:cubicBezTo>
                    <a:pt x="86" y="246"/>
                    <a:pt x="82" y="258"/>
                    <a:pt x="82" y="258"/>
                  </a:cubicBezTo>
                  <a:cubicBezTo>
                    <a:pt x="80" y="273"/>
                    <a:pt x="79" y="287"/>
                    <a:pt x="70" y="300"/>
                  </a:cubicBezTo>
                  <a:cubicBezTo>
                    <a:pt x="67" y="324"/>
                    <a:pt x="60" y="351"/>
                    <a:pt x="52" y="374"/>
                  </a:cubicBezTo>
                  <a:cubicBezTo>
                    <a:pt x="48" y="385"/>
                    <a:pt x="40" y="395"/>
                    <a:pt x="36" y="406"/>
                  </a:cubicBezTo>
                  <a:cubicBezTo>
                    <a:pt x="33" y="430"/>
                    <a:pt x="16" y="463"/>
                    <a:pt x="2" y="482"/>
                  </a:cubicBezTo>
                  <a:cubicBezTo>
                    <a:pt x="0" y="489"/>
                    <a:pt x="0" y="486"/>
                    <a:pt x="0" y="49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0" name="Freeform 1043"/>
            <p:cNvSpPr>
              <a:spLocks/>
            </p:cNvSpPr>
            <p:nvPr/>
          </p:nvSpPr>
          <p:spPr bwMode="auto">
            <a:xfrm>
              <a:off x="1700" y="3550"/>
              <a:ext cx="116" cy="370"/>
            </a:xfrm>
            <a:custGeom>
              <a:avLst/>
              <a:gdLst>
                <a:gd name="T0" fmla="*/ 92 w 116"/>
                <a:gd name="T1" fmla="*/ 0 h 370"/>
                <a:gd name="T2" fmla="*/ 106 w 116"/>
                <a:gd name="T3" fmla="*/ 24 h 370"/>
                <a:gd name="T4" fmla="*/ 116 w 116"/>
                <a:gd name="T5" fmla="*/ 56 h 370"/>
                <a:gd name="T6" fmla="*/ 108 w 116"/>
                <a:gd name="T7" fmla="*/ 110 h 370"/>
                <a:gd name="T8" fmla="*/ 102 w 116"/>
                <a:gd name="T9" fmla="*/ 128 h 370"/>
                <a:gd name="T10" fmla="*/ 98 w 116"/>
                <a:gd name="T11" fmla="*/ 140 h 370"/>
                <a:gd name="T12" fmla="*/ 86 w 116"/>
                <a:gd name="T13" fmla="*/ 266 h 370"/>
                <a:gd name="T14" fmla="*/ 70 w 116"/>
                <a:gd name="T15" fmla="*/ 302 h 370"/>
                <a:gd name="T16" fmla="*/ 60 w 116"/>
                <a:gd name="T17" fmla="*/ 320 h 370"/>
                <a:gd name="T18" fmla="*/ 20 w 116"/>
                <a:gd name="T19" fmla="*/ 344 h 370"/>
                <a:gd name="T20" fmla="*/ 0 w 116"/>
                <a:gd name="T21" fmla="*/ 370 h 3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370"/>
                <a:gd name="T35" fmla="*/ 116 w 116"/>
                <a:gd name="T36" fmla="*/ 370 h 3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370">
                  <a:moveTo>
                    <a:pt x="92" y="0"/>
                  </a:moveTo>
                  <a:cubicBezTo>
                    <a:pt x="95" y="10"/>
                    <a:pt x="102" y="13"/>
                    <a:pt x="106" y="24"/>
                  </a:cubicBezTo>
                  <a:cubicBezTo>
                    <a:pt x="108" y="38"/>
                    <a:pt x="112" y="44"/>
                    <a:pt x="116" y="56"/>
                  </a:cubicBezTo>
                  <a:cubicBezTo>
                    <a:pt x="115" y="76"/>
                    <a:pt x="113" y="91"/>
                    <a:pt x="108" y="110"/>
                  </a:cubicBezTo>
                  <a:cubicBezTo>
                    <a:pt x="108" y="110"/>
                    <a:pt x="103" y="125"/>
                    <a:pt x="102" y="128"/>
                  </a:cubicBezTo>
                  <a:cubicBezTo>
                    <a:pt x="101" y="132"/>
                    <a:pt x="98" y="140"/>
                    <a:pt x="98" y="140"/>
                  </a:cubicBezTo>
                  <a:cubicBezTo>
                    <a:pt x="95" y="182"/>
                    <a:pt x="97" y="225"/>
                    <a:pt x="86" y="266"/>
                  </a:cubicBezTo>
                  <a:cubicBezTo>
                    <a:pt x="82" y="279"/>
                    <a:pt x="76" y="290"/>
                    <a:pt x="70" y="302"/>
                  </a:cubicBezTo>
                  <a:cubicBezTo>
                    <a:pt x="67" y="308"/>
                    <a:pt x="60" y="320"/>
                    <a:pt x="60" y="320"/>
                  </a:cubicBezTo>
                  <a:cubicBezTo>
                    <a:pt x="55" y="338"/>
                    <a:pt x="35" y="339"/>
                    <a:pt x="20" y="344"/>
                  </a:cubicBezTo>
                  <a:cubicBezTo>
                    <a:pt x="15" y="352"/>
                    <a:pt x="9" y="365"/>
                    <a:pt x="0" y="37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1" name="Freeform 1047"/>
            <p:cNvSpPr>
              <a:spLocks/>
            </p:cNvSpPr>
            <p:nvPr/>
          </p:nvSpPr>
          <p:spPr bwMode="auto">
            <a:xfrm>
              <a:off x="1721" y="3195"/>
              <a:ext cx="69" cy="357"/>
            </a:xfrm>
            <a:custGeom>
              <a:avLst/>
              <a:gdLst>
                <a:gd name="T0" fmla="*/ 4 w 69"/>
                <a:gd name="T1" fmla="*/ 0 h 345"/>
                <a:gd name="T2" fmla="*/ 16 w 69"/>
                <a:gd name="T3" fmla="*/ 110 h 345"/>
                <a:gd name="T4" fmla="*/ 21 w 69"/>
                <a:gd name="T5" fmla="*/ 133 h 345"/>
                <a:gd name="T6" fmla="*/ 36 w 69"/>
                <a:gd name="T7" fmla="*/ 260 h 345"/>
                <a:gd name="T8" fmla="*/ 45 w 69"/>
                <a:gd name="T9" fmla="*/ 328 h 345"/>
                <a:gd name="T10" fmla="*/ 51 w 69"/>
                <a:gd name="T11" fmla="*/ 367 h 345"/>
                <a:gd name="T12" fmla="*/ 63 w 69"/>
                <a:gd name="T13" fmla="*/ 407 h 345"/>
                <a:gd name="T14" fmla="*/ 69 w 69"/>
                <a:gd name="T15" fmla="*/ 453 h 3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"/>
                <a:gd name="T25" fmla="*/ 0 h 345"/>
                <a:gd name="T26" fmla="*/ 69 w 69"/>
                <a:gd name="T27" fmla="*/ 345 h 3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" h="345">
                  <a:moveTo>
                    <a:pt x="4" y="0"/>
                  </a:moveTo>
                  <a:cubicBezTo>
                    <a:pt x="4" y="13"/>
                    <a:pt x="0" y="68"/>
                    <a:pt x="16" y="84"/>
                  </a:cubicBezTo>
                  <a:cubicBezTo>
                    <a:pt x="18" y="90"/>
                    <a:pt x="19" y="95"/>
                    <a:pt x="21" y="101"/>
                  </a:cubicBezTo>
                  <a:cubicBezTo>
                    <a:pt x="22" y="131"/>
                    <a:pt x="17" y="173"/>
                    <a:pt x="36" y="198"/>
                  </a:cubicBezTo>
                  <a:cubicBezTo>
                    <a:pt x="36" y="211"/>
                    <a:pt x="36" y="237"/>
                    <a:pt x="45" y="249"/>
                  </a:cubicBezTo>
                  <a:cubicBezTo>
                    <a:pt x="47" y="259"/>
                    <a:pt x="47" y="270"/>
                    <a:pt x="51" y="279"/>
                  </a:cubicBezTo>
                  <a:cubicBezTo>
                    <a:pt x="53" y="290"/>
                    <a:pt x="59" y="299"/>
                    <a:pt x="63" y="309"/>
                  </a:cubicBezTo>
                  <a:cubicBezTo>
                    <a:pt x="65" y="321"/>
                    <a:pt x="69" y="333"/>
                    <a:pt x="69" y="34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2" name="Freeform 1051"/>
            <p:cNvSpPr>
              <a:spLocks/>
            </p:cNvSpPr>
            <p:nvPr/>
          </p:nvSpPr>
          <p:spPr bwMode="auto">
            <a:xfrm>
              <a:off x="1703" y="2891"/>
              <a:ext cx="26" cy="309"/>
            </a:xfrm>
            <a:custGeom>
              <a:avLst/>
              <a:gdLst>
                <a:gd name="T0" fmla="*/ 1 w 26"/>
                <a:gd name="T1" fmla="*/ 0 h 309"/>
                <a:gd name="T2" fmla="*/ 6 w 26"/>
                <a:gd name="T3" fmla="*/ 70 h 309"/>
                <a:gd name="T4" fmla="*/ 12 w 26"/>
                <a:gd name="T5" fmla="*/ 99 h 309"/>
                <a:gd name="T6" fmla="*/ 18 w 26"/>
                <a:gd name="T7" fmla="*/ 168 h 309"/>
                <a:gd name="T8" fmla="*/ 22 w 26"/>
                <a:gd name="T9" fmla="*/ 309 h 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09"/>
                <a:gd name="T17" fmla="*/ 26 w 26"/>
                <a:gd name="T18" fmla="*/ 309 h 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09">
                  <a:moveTo>
                    <a:pt x="1" y="0"/>
                  </a:moveTo>
                  <a:cubicBezTo>
                    <a:pt x="4" y="23"/>
                    <a:pt x="0" y="48"/>
                    <a:pt x="6" y="70"/>
                  </a:cubicBezTo>
                  <a:cubicBezTo>
                    <a:pt x="9" y="95"/>
                    <a:pt x="6" y="86"/>
                    <a:pt x="12" y="99"/>
                  </a:cubicBezTo>
                  <a:cubicBezTo>
                    <a:pt x="16" y="122"/>
                    <a:pt x="11" y="147"/>
                    <a:pt x="18" y="168"/>
                  </a:cubicBezTo>
                  <a:cubicBezTo>
                    <a:pt x="26" y="224"/>
                    <a:pt x="22" y="187"/>
                    <a:pt x="22" y="30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3" name="Freeform 1035"/>
            <p:cNvSpPr>
              <a:spLocks/>
            </p:cNvSpPr>
            <p:nvPr/>
          </p:nvSpPr>
          <p:spPr bwMode="auto">
            <a:xfrm>
              <a:off x="1652" y="2878"/>
              <a:ext cx="76" cy="740"/>
            </a:xfrm>
            <a:custGeom>
              <a:avLst/>
              <a:gdLst>
                <a:gd name="T0" fmla="*/ 76 w 76"/>
                <a:gd name="T1" fmla="*/ 0 h 740"/>
                <a:gd name="T2" fmla="*/ 70 w 76"/>
                <a:gd name="T3" fmla="*/ 18 h 740"/>
                <a:gd name="T4" fmla="*/ 64 w 76"/>
                <a:gd name="T5" fmla="*/ 200 h 740"/>
                <a:gd name="T6" fmla="*/ 62 w 76"/>
                <a:gd name="T7" fmla="*/ 302 h 740"/>
                <a:gd name="T8" fmla="*/ 60 w 76"/>
                <a:gd name="T9" fmla="*/ 312 h 740"/>
                <a:gd name="T10" fmla="*/ 58 w 76"/>
                <a:gd name="T11" fmla="*/ 362 h 740"/>
                <a:gd name="T12" fmla="*/ 52 w 76"/>
                <a:gd name="T13" fmla="*/ 382 h 740"/>
                <a:gd name="T14" fmla="*/ 48 w 76"/>
                <a:gd name="T15" fmla="*/ 466 h 740"/>
                <a:gd name="T16" fmla="*/ 36 w 76"/>
                <a:gd name="T17" fmla="*/ 606 h 740"/>
                <a:gd name="T18" fmla="*/ 10 w 76"/>
                <a:gd name="T19" fmla="*/ 678 h 740"/>
                <a:gd name="T20" fmla="*/ 4 w 76"/>
                <a:gd name="T21" fmla="*/ 698 h 740"/>
                <a:gd name="T22" fmla="*/ 0 w 76"/>
                <a:gd name="T23" fmla="*/ 740 h 7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740"/>
                <a:gd name="T38" fmla="*/ 76 w 76"/>
                <a:gd name="T39" fmla="*/ 740 h 7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740">
                  <a:moveTo>
                    <a:pt x="76" y="0"/>
                  </a:moveTo>
                  <a:cubicBezTo>
                    <a:pt x="74" y="6"/>
                    <a:pt x="70" y="18"/>
                    <a:pt x="70" y="18"/>
                  </a:cubicBezTo>
                  <a:cubicBezTo>
                    <a:pt x="69" y="79"/>
                    <a:pt x="67" y="139"/>
                    <a:pt x="64" y="200"/>
                  </a:cubicBezTo>
                  <a:cubicBezTo>
                    <a:pt x="63" y="234"/>
                    <a:pt x="63" y="268"/>
                    <a:pt x="62" y="302"/>
                  </a:cubicBezTo>
                  <a:cubicBezTo>
                    <a:pt x="62" y="305"/>
                    <a:pt x="60" y="309"/>
                    <a:pt x="60" y="312"/>
                  </a:cubicBezTo>
                  <a:cubicBezTo>
                    <a:pt x="59" y="329"/>
                    <a:pt x="59" y="345"/>
                    <a:pt x="58" y="362"/>
                  </a:cubicBezTo>
                  <a:cubicBezTo>
                    <a:pt x="58" y="369"/>
                    <a:pt x="52" y="382"/>
                    <a:pt x="52" y="382"/>
                  </a:cubicBezTo>
                  <a:cubicBezTo>
                    <a:pt x="54" y="411"/>
                    <a:pt x="54" y="438"/>
                    <a:pt x="48" y="466"/>
                  </a:cubicBezTo>
                  <a:cubicBezTo>
                    <a:pt x="46" y="500"/>
                    <a:pt x="54" y="579"/>
                    <a:pt x="36" y="606"/>
                  </a:cubicBezTo>
                  <a:cubicBezTo>
                    <a:pt x="32" y="631"/>
                    <a:pt x="24" y="657"/>
                    <a:pt x="10" y="678"/>
                  </a:cubicBezTo>
                  <a:cubicBezTo>
                    <a:pt x="8" y="685"/>
                    <a:pt x="4" y="698"/>
                    <a:pt x="4" y="698"/>
                  </a:cubicBezTo>
                  <a:cubicBezTo>
                    <a:pt x="4" y="700"/>
                    <a:pt x="0" y="729"/>
                    <a:pt x="0" y="740"/>
                  </a:cubicBezTo>
                </a:path>
              </a:pathLst>
            </a:cu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4" name="Freeform 1055"/>
            <p:cNvSpPr>
              <a:spLocks/>
            </p:cNvSpPr>
            <p:nvPr/>
          </p:nvSpPr>
          <p:spPr bwMode="auto">
            <a:xfrm>
              <a:off x="1500" y="1680"/>
              <a:ext cx="160" cy="816"/>
            </a:xfrm>
            <a:custGeom>
              <a:avLst/>
              <a:gdLst>
                <a:gd name="T0" fmla="*/ 0 w 144"/>
                <a:gd name="T1" fmla="*/ 0 h 768"/>
                <a:gd name="T2" fmla="*/ 111 w 144"/>
                <a:gd name="T3" fmla="*/ 311 h 768"/>
                <a:gd name="T4" fmla="*/ 334 w 144"/>
                <a:gd name="T5" fmla="*/ 1247 h 768"/>
                <a:gd name="T6" fmla="*/ 0 60000 65536"/>
                <a:gd name="T7" fmla="*/ 0 60000 65536"/>
                <a:gd name="T8" fmla="*/ 0 60000 65536"/>
                <a:gd name="T9" fmla="*/ 0 w 144"/>
                <a:gd name="T10" fmla="*/ 0 h 768"/>
                <a:gd name="T11" fmla="*/ 144 w 1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768">
                  <a:moveTo>
                    <a:pt x="0" y="0"/>
                  </a:moveTo>
                  <a:cubicBezTo>
                    <a:pt x="12" y="32"/>
                    <a:pt x="24" y="64"/>
                    <a:pt x="48" y="192"/>
                  </a:cubicBezTo>
                  <a:cubicBezTo>
                    <a:pt x="72" y="320"/>
                    <a:pt x="128" y="672"/>
                    <a:pt x="144" y="768"/>
                  </a:cubicBezTo>
                </a:path>
              </a:pathLst>
            </a:cu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5" name="Freeform 1032"/>
            <p:cNvSpPr>
              <a:spLocks/>
            </p:cNvSpPr>
            <p:nvPr/>
          </p:nvSpPr>
          <p:spPr bwMode="auto">
            <a:xfrm>
              <a:off x="1344" y="1678"/>
              <a:ext cx="490" cy="1002"/>
            </a:xfrm>
            <a:custGeom>
              <a:avLst/>
              <a:gdLst>
                <a:gd name="T0" fmla="*/ 0 w 490"/>
                <a:gd name="T1" fmla="*/ 0 h 1002"/>
                <a:gd name="T2" fmla="*/ 6 w 490"/>
                <a:gd name="T3" fmla="*/ 60 h 1002"/>
                <a:gd name="T4" fmla="*/ 10 w 490"/>
                <a:gd name="T5" fmla="*/ 100 h 1002"/>
                <a:gd name="T6" fmla="*/ 14 w 490"/>
                <a:gd name="T7" fmla="*/ 112 h 1002"/>
                <a:gd name="T8" fmla="*/ 16 w 490"/>
                <a:gd name="T9" fmla="*/ 216 h 1002"/>
                <a:gd name="T10" fmla="*/ 20 w 490"/>
                <a:gd name="T11" fmla="*/ 228 h 1002"/>
                <a:gd name="T12" fmla="*/ 40 w 490"/>
                <a:gd name="T13" fmla="*/ 304 h 1002"/>
                <a:gd name="T14" fmla="*/ 62 w 490"/>
                <a:gd name="T15" fmla="*/ 388 h 1002"/>
                <a:gd name="T16" fmla="*/ 74 w 490"/>
                <a:gd name="T17" fmla="*/ 410 h 1002"/>
                <a:gd name="T18" fmla="*/ 82 w 490"/>
                <a:gd name="T19" fmla="*/ 438 h 1002"/>
                <a:gd name="T20" fmla="*/ 96 w 490"/>
                <a:gd name="T21" fmla="*/ 462 h 1002"/>
                <a:gd name="T22" fmla="*/ 116 w 490"/>
                <a:gd name="T23" fmla="*/ 496 h 1002"/>
                <a:gd name="T24" fmla="*/ 130 w 490"/>
                <a:gd name="T25" fmla="*/ 510 h 1002"/>
                <a:gd name="T26" fmla="*/ 152 w 490"/>
                <a:gd name="T27" fmla="*/ 548 h 1002"/>
                <a:gd name="T28" fmla="*/ 168 w 490"/>
                <a:gd name="T29" fmla="*/ 578 h 1002"/>
                <a:gd name="T30" fmla="*/ 190 w 490"/>
                <a:gd name="T31" fmla="*/ 614 h 1002"/>
                <a:gd name="T32" fmla="*/ 204 w 490"/>
                <a:gd name="T33" fmla="*/ 636 h 1002"/>
                <a:gd name="T34" fmla="*/ 232 w 490"/>
                <a:gd name="T35" fmla="*/ 672 h 1002"/>
                <a:gd name="T36" fmla="*/ 248 w 490"/>
                <a:gd name="T37" fmla="*/ 684 h 1002"/>
                <a:gd name="T38" fmla="*/ 258 w 490"/>
                <a:gd name="T39" fmla="*/ 700 h 1002"/>
                <a:gd name="T40" fmla="*/ 308 w 490"/>
                <a:gd name="T41" fmla="*/ 756 h 1002"/>
                <a:gd name="T42" fmla="*/ 334 w 490"/>
                <a:gd name="T43" fmla="*/ 784 h 1002"/>
                <a:gd name="T44" fmla="*/ 370 w 490"/>
                <a:gd name="T45" fmla="*/ 822 h 1002"/>
                <a:gd name="T46" fmla="*/ 378 w 490"/>
                <a:gd name="T47" fmla="*/ 832 h 1002"/>
                <a:gd name="T48" fmla="*/ 406 w 490"/>
                <a:gd name="T49" fmla="*/ 880 h 1002"/>
                <a:gd name="T50" fmla="*/ 428 w 490"/>
                <a:gd name="T51" fmla="*/ 906 h 1002"/>
                <a:gd name="T52" fmla="*/ 448 w 490"/>
                <a:gd name="T53" fmla="*/ 936 h 1002"/>
                <a:gd name="T54" fmla="*/ 466 w 490"/>
                <a:gd name="T55" fmla="*/ 954 h 1002"/>
                <a:gd name="T56" fmla="*/ 474 w 490"/>
                <a:gd name="T57" fmla="*/ 974 h 1002"/>
                <a:gd name="T58" fmla="*/ 486 w 490"/>
                <a:gd name="T59" fmla="*/ 992 h 1002"/>
                <a:gd name="T60" fmla="*/ 490 w 490"/>
                <a:gd name="T61" fmla="*/ 1002 h 100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0"/>
                <a:gd name="T94" fmla="*/ 0 h 1002"/>
                <a:gd name="T95" fmla="*/ 490 w 490"/>
                <a:gd name="T96" fmla="*/ 1002 h 100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0" h="1002">
                  <a:moveTo>
                    <a:pt x="0" y="0"/>
                  </a:moveTo>
                  <a:cubicBezTo>
                    <a:pt x="1" y="18"/>
                    <a:pt x="0" y="42"/>
                    <a:pt x="6" y="60"/>
                  </a:cubicBezTo>
                  <a:cubicBezTo>
                    <a:pt x="7" y="69"/>
                    <a:pt x="7" y="89"/>
                    <a:pt x="10" y="100"/>
                  </a:cubicBezTo>
                  <a:cubicBezTo>
                    <a:pt x="11" y="104"/>
                    <a:pt x="14" y="112"/>
                    <a:pt x="14" y="112"/>
                  </a:cubicBezTo>
                  <a:cubicBezTo>
                    <a:pt x="15" y="147"/>
                    <a:pt x="14" y="181"/>
                    <a:pt x="16" y="216"/>
                  </a:cubicBezTo>
                  <a:cubicBezTo>
                    <a:pt x="16" y="220"/>
                    <a:pt x="20" y="228"/>
                    <a:pt x="20" y="228"/>
                  </a:cubicBezTo>
                  <a:cubicBezTo>
                    <a:pt x="21" y="251"/>
                    <a:pt x="26" y="283"/>
                    <a:pt x="40" y="304"/>
                  </a:cubicBezTo>
                  <a:cubicBezTo>
                    <a:pt x="42" y="334"/>
                    <a:pt x="53" y="360"/>
                    <a:pt x="62" y="388"/>
                  </a:cubicBezTo>
                  <a:cubicBezTo>
                    <a:pt x="65" y="398"/>
                    <a:pt x="65" y="404"/>
                    <a:pt x="74" y="410"/>
                  </a:cubicBezTo>
                  <a:cubicBezTo>
                    <a:pt x="77" y="419"/>
                    <a:pt x="77" y="430"/>
                    <a:pt x="82" y="438"/>
                  </a:cubicBezTo>
                  <a:cubicBezTo>
                    <a:pt x="87" y="446"/>
                    <a:pt x="92" y="454"/>
                    <a:pt x="96" y="462"/>
                  </a:cubicBezTo>
                  <a:cubicBezTo>
                    <a:pt x="102" y="476"/>
                    <a:pt x="103" y="487"/>
                    <a:pt x="116" y="496"/>
                  </a:cubicBezTo>
                  <a:cubicBezTo>
                    <a:pt x="118" y="502"/>
                    <a:pt x="130" y="510"/>
                    <a:pt x="130" y="510"/>
                  </a:cubicBezTo>
                  <a:cubicBezTo>
                    <a:pt x="133" y="523"/>
                    <a:pt x="141" y="540"/>
                    <a:pt x="152" y="548"/>
                  </a:cubicBezTo>
                  <a:cubicBezTo>
                    <a:pt x="154" y="562"/>
                    <a:pt x="157" y="570"/>
                    <a:pt x="168" y="578"/>
                  </a:cubicBezTo>
                  <a:cubicBezTo>
                    <a:pt x="176" y="602"/>
                    <a:pt x="171" y="601"/>
                    <a:pt x="190" y="614"/>
                  </a:cubicBezTo>
                  <a:cubicBezTo>
                    <a:pt x="194" y="625"/>
                    <a:pt x="194" y="630"/>
                    <a:pt x="204" y="636"/>
                  </a:cubicBezTo>
                  <a:cubicBezTo>
                    <a:pt x="209" y="650"/>
                    <a:pt x="218" y="667"/>
                    <a:pt x="232" y="672"/>
                  </a:cubicBezTo>
                  <a:cubicBezTo>
                    <a:pt x="237" y="679"/>
                    <a:pt x="241" y="679"/>
                    <a:pt x="248" y="684"/>
                  </a:cubicBezTo>
                  <a:cubicBezTo>
                    <a:pt x="251" y="692"/>
                    <a:pt x="255" y="692"/>
                    <a:pt x="258" y="700"/>
                  </a:cubicBezTo>
                  <a:cubicBezTo>
                    <a:pt x="262" y="726"/>
                    <a:pt x="287" y="742"/>
                    <a:pt x="308" y="756"/>
                  </a:cubicBezTo>
                  <a:cubicBezTo>
                    <a:pt x="317" y="769"/>
                    <a:pt x="323" y="773"/>
                    <a:pt x="334" y="784"/>
                  </a:cubicBezTo>
                  <a:cubicBezTo>
                    <a:pt x="347" y="797"/>
                    <a:pt x="353" y="811"/>
                    <a:pt x="370" y="822"/>
                  </a:cubicBezTo>
                  <a:cubicBezTo>
                    <a:pt x="377" y="844"/>
                    <a:pt x="365" y="811"/>
                    <a:pt x="378" y="832"/>
                  </a:cubicBezTo>
                  <a:cubicBezTo>
                    <a:pt x="387" y="847"/>
                    <a:pt x="390" y="870"/>
                    <a:pt x="406" y="880"/>
                  </a:cubicBezTo>
                  <a:cubicBezTo>
                    <a:pt x="409" y="888"/>
                    <a:pt x="419" y="903"/>
                    <a:pt x="428" y="906"/>
                  </a:cubicBezTo>
                  <a:cubicBezTo>
                    <a:pt x="433" y="915"/>
                    <a:pt x="440" y="931"/>
                    <a:pt x="448" y="936"/>
                  </a:cubicBezTo>
                  <a:cubicBezTo>
                    <a:pt x="453" y="944"/>
                    <a:pt x="460" y="947"/>
                    <a:pt x="466" y="954"/>
                  </a:cubicBezTo>
                  <a:cubicBezTo>
                    <a:pt x="472" y="961"/>
                    <a:pt x="470" y="967"/>
                    <a:pt x="474" y="974"/>
                  </a:cubicBezTo>
                  <a:cubicBezTo>
                    <a:pt x="477" y="980"/>
                    <a:pt x="486" y="992"/>
                    <a:pt x="486" y="992"/>
                  </a:cubicBezTo>
                  <a:cubicBezTo>
                    <a:pt x="488" y="1001"/>
                    <a:pt x="486" y="998"/>
                    <a:pt x="490" y="1002"/>
                  </a:cubicBezTo>
                </a:path>
              </a:pathLst>
            </a:custGeom>
            <a:noFill/>
            <a:ln w="635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06" name="Freeform 1061"/>
            <p:cNvSpPr>
              <a:spLocks/>
            </p:cNvSpPr>
            <p:nvPr/>
          </p:nvSpPr>
          <p:spPr bwMode="auto">
            <a:xfrm>
              <a:off x="1651" y="2496"/>
              <a:ext cx="53" cy="408"/>
            </a:xfrm>
            <a:custGeom>
              <a:avLst/>
              <a:gdLst>
                <a:gd name="T0" fmla="*/ 2 w 53"/>
                <a:gd name="T1" fmla="*/ 0 h 408"/>
                <a:gd name="T2" fmla="*/ 10 w 53"/>
                <a:gd name="T3" fmla="*/ 84 h 408"/>
                <a:gd name="T4" fmla="*/ 14 w 53"/>
                <a:gd name="T5" fmla="*/ 107 h 408"/>
                <a:gd name="T6" fmla="*/ 22 w 53"/>
                <a:gd name="T7" fmla="*/ 299 h 408"/>
                <a:gd name="T8" fmla="*/ 28 w 53"/>
                <a:gd name="T9" fmla="*/ 321 h 408"/>
                <a:gd name="T10" fmla="*/ 38 w 53"/>
                <a:gd name="T11" fmla="*/ 341 h 408"/>
                <a:gd name="T12" fmla="*/ 49 w 53"/>
                <a:gd name="T13" fmla="*/ 374 h 408"/>
                <a:gd name="T14" fmla="*/ 53 w 53"/>
                <a:gd name="T15" fmla="*/ 408 h 4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3"/>
                <a:gd name="T25" fmla="*/ 0 h 408"/>
                <a:gd name="T26" fmla="*/ 53 w 53"/>
                <a:gd name="T27" fmla="*/ 408 h 4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3" h="408">
                  <a:moveTo>
                    <a:pt x="2" y="0"/>
                  </a:moveTo>
                  <a:cubicBezTo>
                    <a:pt x="3" y="19"/>
                    <a:pt x="0" y="65"/>
                    <a:pt x="10" y="84"/>
                  </a:cubicBezTo>
                  <a:cubicBezTo>
                    <a:pt x="12" y="92"/>
                    <a:pt x="12" y="99"/>
                    <a:pt x="14" y="107"/>
                  </a:cubicBezTo>
                  <a:cubicBezTo>
                    <a:pt x="17" y="168"/>
                    <a:pt x="1" y="246"/>
                    <a:pt x="22" y="299"/>
                  </a:cubicBezTo>
                  <a:cubicBezTo>
                    <a:pt x="25" y="319"/>
                    <a:pt x="21" y="312"/>
                    <a:pt x="28" y="321"/>
                  </a:cubicBezTo>
                  <a:cubicBezTo>
                    <a:pt x="30" y="329"/>
                    <a:pt x="34" y="334"/>
                    <a:pt x="38" y="341"/>
                  </a:cubicBezTo>
                  <a:cubicBezTo>
                    <a:pt x="41" y="357"/>
                    <a:pt x="42" y="361"/>
                    <a:pt x="49" y="374"/>
                  </a:cubicBezTo>
                  <a:cubicBezTo>
                    <a:pt x="51" y="387"/>
                    <a:pt x="53" y="392"/>
                    <a:pt x="53" y="408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83" name="Freeform 1063"/>
          <p:cNvSpPr>
            <a:spLocks/>
          </p:cNvSpPr>
          <p:nvPr/>
        </p:nvSpPr>
        <p:spPr bwMode="auto">
          <a:xfrm>
            <a:off x="6562725" y="2852738"/>
            <a:ext cx="246063" cy="1243012"/>
          </a:xfrm>
          <a:custGeom>
            <a:avLst/>
            <a:gdLst>
              <a:gd name="T0" fmla="*/ 2147483647 w 155"/>
              <a:gd name="T1" fmla="*/ 0 h 783"/>
              <a:gd name="T2" fmla="*/ 2147483647 w 155"/>
              <a:gd name="T3" fmla="*/ 2147483647 h 783"/>
              <a:gd name="T4" fmla="*/ 2147483647 w 155"/>
              <a:gd name="T5" fmla="*/ 2147483647 h 783"/>
              <a:gd name="T6" fmla="*/ 2147483647 w 155"/>
              <a:gd name="T7" fmla="*/ 2147483647 h 783"/>
              <a:gd name="T8" fmla="*/ 2147483647 w 155"/>
              <a:gd name="T9" fmla="*/ 2147483647 h 783"/>
              <a:gd name="T10" fmla="*/ 2147483647 w 155"/>
              <a:gd name="T11" fmla="*/ 2147483647 h 783"/>
              <a:gd name="T12" fmla="*/ 2147483647 w 155"/>
              <a:gd name="T13" fmla="*/ 2147483647 h 783"/>
              <a:gd name="T14" fmla="*/ 2147483647 w 155"/>
              <a:gd name="T15" fmla="*/ 2147483647 h 783"/>
              <a:gd name="T16" fmla="*/ 2147483647 w 155"/>
              <a:gd name="T17" fmla="*/ 2147483647 h 783"/>
              <a:gd name="T18" fmla="*/ 2147483647 w 155"/>
              <a:gd name="T19" fmla="*/ 2147483647 h 783"/>
              <a:gd name="T20" fmla="*/ 2147483647 w 155"/>
              <a:gd name="T21" fmla="*/ 2147483647 h 783"/>
              <a:gd name="T22" fmla="*/ 2147483647 w 155"/>
              <a:gd name="T23" fmla="*/ 2147483647 h 783"/>
              <a:gd name="T24" fmla="*/ 2147483647 w 155"/>
              <a:gd name="T25" fmla="*/ 2147483647 h 783"/>
              <a:gd name="T26" fmla="*/ 2147483647 w 155"/>
              <a:gd name="T27" fmla="*/ 2147483647 h 783"/>
              <a:gd name="T28" fmla="*/ 2147483647 w 155"/>
              <a:gd name="T29" fmla="*/ 2147483647 h 78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55"/>
              <a:gd name="T46" fmla="*/ 0 h 783"/>
              <a:gd name="T47" fmla="*/ 155 w 155"/>
              <a:gd name="T48" fmla="*/ 783 h 783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55" h="783">
                <a:moveTo>
                  <a:pt x="29" y="0"/>
                </a:moveTo>
                <a:cubicBezTo>
                  <a:pt x="26" y="65"/>
                  <a:pt x="0" y="152"/>
                  <a:pt x="32" y="206"/>
                </a:cubicBezTo>
                <a:cubicBezTo>
                  <a:pt x="37" y="237"/>
                  <a:pt x="27" y="271"/>
                  <a:pt x="41" y="300"/>
                </a:cubicBezTo>
                <a:cubicBezTo>
                  <a:pt x="41" y="328"/>
                  <a:pt x="31" y="411"/>
                  <a:pt x="47" y="458"/>
                </a:cubicBezTo>
                <a:cubicBezTo>
                  <a:pt x="48" y="473"/>
                  <a:pt x="53" y="479"/>
                  <a:pt x="59" y="492"/>
                </a:cubicBezTo>
                <a:cubicBezTo>
                  <a:pt x="62" y="507"/>
                  <a:pt x="64" y="520"/>
                  <a:pt x="71" y="534"/>
                </a:cubicBezTo>
                <a:cubicBezTo>
                  <a:pt x="72" y="541"/>
                  <a:pt x="76" y="546"/>
                  <a:pt x="80" y="552"/>
                </a:cubicBezTo>
                <a:cubicBezTo>
                  <a:pt x="82" y="564"/>
                  <a:pt x="87" y="578"/>
                  <a:pt x="95" y="588"/>
                </a:cubicBezTo>
                <a:cubicBezTo>
                  <a:pt x="96" y="598"/>
                  <a:pt x="97" y="612"/>
                  <a:pt x="105" y="618"/>
                </a:cubicBezTo>
                <a:cubicBezTo>
                  <a:pt x="109" y="627"/>
                  <a:pt x="110" y="637"/>
                  <a:pt x="116" y="645"/>
                </a:cubicBezTo>
                <a:cubicBezTo>
                  <a:pt x="117" y="651"/>
                  <a:pt x="119" y="654"/>
                  <a:pt x="122" y="659"/>
                </a:cubicBezTo>
                <a:cubicBezTo>
                  <a:pt x="123" y="665"/>
                  <a:pt x="125" y="668"/>
                  <a:pt x="128" y="674"/>
                </a:cubicBezTo>
                <a:cubicBezTo>
                  <a:pt x="130" y="683"/>
                  <a:pt x="134" y="691"/>
                  <a:pt x="140" y="699"/>
                </a:cubicBezTo>
                <a:cubicBezTo>
                  <a:pt x="141" y="706"/>
                  <a:pt x="143" y="714"/>
                  <a:pt x="146" y="720"/>
                </a:cubicBezTo>
                <a:cubicBezTo>
                  <a:pt x="150" y="740"/>
                  <a:pt x="155" y="762"/>
                  <a:pt x="155" y="783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Freeform 1065"/>
          <p:cNvSpPr>
            <a:spLocks/>
          </p:cNvSpPr>
          <p:nvPr/>
        </p:nvSpPr>
        <p:spPr bwMode="auto">
          <a:xfrm>
            <a:off x="6784975" y="4090988"/>
            <a:ext cx="76200" cy="760412"/>
          </a:xfrm>
          <a:custGeom>
            <a:avLst/>
            <a:gdLst>
              <a:gd name="T0" fmla="*/ 2147483647 w 48"/>
              <a:gd name="T1" fmla="*/ 0 h 479"/>
              <a:gd name="T2" fmla="*/ 2147483647 w 48"/>
              <a:gd name="T3" fmla="*/ 2147483647 h 479"/>
              <a:gd name="T4" fmla="*/ 2147483647 w 48"/>
              <a:gd name="T5" fmla="*/ 2147483647 h 479"/>
              <a:gd name="T6" fmla="*/ 2147483647 w 48"/>
              <a:gd name="T7" fmla="*/ 2147483647 h 479"/>
              <a:gd name="T8" fmla="*/ 2147483647 w 48"/>
              <a:gd name="T9" fmla="*/ 2147483647 h 479"/>
              <a:gd name="T10" fmla="*/ 2147483647 w 48"/>
              <a:gd name="T11" fmla="*/ 2147483647 h 479"/>
              <a:gd name="T12" fmla="*/ 2147483647 w 48"/>
              <a:gd name="T13" fmla="*/ 2147483647 h 479"/>
              <a:gd name="T14" fmla="*/ 2147483647 w 48"/>
              <a:gd name="T15" fmla="*/ 2147483647 h 479"/>
              <a:gd name="T16" fmla="*/ 2147483647 w 48"/>
              <a:gd name="T17" fmla="*/ 2147483647 h 479"/>
              <a:gd name="T18" fmla="*/ 2147483647 w 48"/>
              <a:gd name="T19" fmla="*/ 2147483647 h 479"/>
              <a:gd name="T20" fmla="*/ 2147483647 w 48"/>
              <a:gd name="T21" fmla="*/ 2147483647 h 4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8"/>
              <a:gd name="T34" fmla="*/ 0 h 479"/>
              <a:gd name="T35" fmla="*/ 48 w 48"/>
              <a:gd name="T36" fmla="*/ 479 h 4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8" h="479">
                <a:moveTo>
                  <a:pt x="16" y="0"/>
                </a:moveTo>
                <a:cubicBezTo>
                  <a:pt x="17" y="10"/>
                  <a:pt x="16" y="22"/>
                  <a:pt x="22" y="30"/>
                </a:cubicBezTo>
                <a:cubicBezTo>
                  <a:pt x="24" y="39"/>
                  <a:pt x="24" y="46"/>
                  <a:pt x="31" y="51"/>
                </a:cubicBezTo>
                <a:cubicBezTo>
                  <a:pt x="34" y="56"/>
                  <a:pt x="36" y="59"/>
                  <a:pt x="37" y="65"/>
                </a:cubicBezTo>
                <a:cubicBezTo>
                  <a:pt x="38" y="96"/>
                  <a:pt x="48" y="157"/>
                  <a:pt x="37" y="185"/>
                </a:cubicBezTo>
                <a:cubicBezTo>
                  <a:pt x="35" y="199"/>
                  <a:pt x="34" y="215"/>
                  <a:pt x="28" y="228"/>
                </a:cubicBezTo>
                <a:cubicBezTo>
                  <a:pt x="26" y="236"/>
                  <a:pt x="22" y="251"/>
                  <a:pt x="22" y="251"/>
                </a:cubicBezTo>
                <a:cubicBezTo>
                  <a:pt x="21" y="265"/>
                  <a:pt x="22" y="278"/>
                  <a:pt x="16" y="291"/>
                </a:cubicBezTo>
                <a:cubicBezTo>
                  <a:pt x="15" y="324"/>
                  <a:pt x="16" y="359"/>
                  <a:pt x="9" y="392"/>
                </a:cubicBezTo>
                <a:cubicBezTo>
                  <a:pt x="8" y="403"/>
                  <a:pt x="9" y="416"/>
                  <a:pt x="4" y="426"/>
                </a:cubicBezTo>
                <a:cubicBezTo>
                  <a:pt x="0" y="447"/>
                  <a:pt x="3" y="429"/>
                  <a:pt x="3" y="479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Freeform 1066"/>
          <p:cNvSpPr>
            <a:spLocks/>
          </p:cNvSpPr>
          <p:nvPr/>
        </p:nvSpPr>
        <p:spPr bwMode="auto">
          <a:xfrm>
            <a:off x="6588125" y="4846638"/>
            <a:ext cx="196850" cy="1182687"/>
          </a:xfrm>
          <a:custGeom>
            <a:avLst/>
            <a:gdLst>
              <a:gd name="T0" fmla="*/ 2147483647 w 124"/>
              <a:gd name="T1" fmla="*/ 0 h 745"/>
              <a:gd name="T2" fmla="*/ 2147483647 w 124"/>
              <a:gd name="T3" fmla="*/ 2147483647 h 745"/>
              <a:gd name="T4" fmla="*/ 2147483647 w 124"/>
              <a:gd name="T5" fmla="*/ 2147483647 h 745"/>
              <a:gd name="T6" fmla="*/ 2147483647 w 124"/>
              <a:gd name="T7" fmla="*/ 2147483647 h 745"/>
              <a:gd name="T8" fmla="*/ 2147483647 w 124"/>
              <a:gd name="T9" fmla="*/ 2147483647 h 745"/>
              <a:gd name="T10" fmla="*/ 2147483647 w 124"/>
              <a:gd name="T11" fmla="*/ 2147483647 h 745"/>
              <a:gd name="T12" fmla="*/ 2147483647 w 124"/>
              <a:gd name="T13" fmla="*/ 2147483647 h 745"/>
              <a:gd name="T14" fmla="*/ 2147483647 w 124"/>
              <a:gd name="T15" fmla="*/ 2147483647 h 745"/>
              <a:gd name="T16" fmla="*/ 2147483647 w 124"/>
              <a:gd name="T17" fmla="*/ 2147483647 h 745"/>
              <a:gd name="T18" fmla="*/ 2147483647 w 124"/>
              <a:gd name="T19" fmla="*/ 2147483647 h 745"/>
              <a:gd name="T20" fmla="*/ 2147483647 w 124"/>
              <a:gd name="T21" fmla="*/ 2147483647 h 745"/>
              <a:gd name="T22" fmla="*/ 2147483647 w 124"/>
              <a:gd name="T23" fmla="*/ 2147483647 h 745"/>
              <a:gd name="T24" fmla="*/ 2147483647 w 124"/>
              <a:gd name="T25" fmla="*/ 2147483647 h 745"/>
              <a:gd name="T26" fmla="*/ 2147483647 w 124"/>
              <a:gd name="T27" fmla="*/ 2147483647 h 745"/>
              <a:gd name="T28" fmla="*/ 2147483647 w 124"/>
              <a:gd name="T29" fmla="*/ 2147483647 h 745"/>
              <a:gd name="T30" fmla="*/ 2147483647 w 124"/>
              <a:gd name="T31" fmla="*/ 2147483647 h 745"/>
              <a:gd name="T32" fmla="*/ 2147483647 w 124"/>
              <a:gd name="T33" fmla="*/ 2147483647 h 745"/>
              <a:gd name="T34" fmla="*/ 2147483647 w 124"/>
              <a:gd name="T35" fmla="*/ 2147483647 h 74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4"/>
              <a:gd name="T55" fmla="*/ 0 h 745"/>
              <a:gd name="T56" fmla="*/ 124 w 124"/>
              <a:gd name="T57" fmla="*/ 745 h 74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4" h="745">
                <a:moveTo>
                  <a:pt x="122" y="0"/>
                </a:moveTo>
                <a:cubicBezTo>
                  <a:pt x="121" y="39"/>
                  <a:pt x="124" y="25"/>
                  <a:pt x="113" y="46"/>
                </a:cubicBezTo>
                <a:cubicBezTo>
                  <a:pt x="110" y="61"/>
                  <a:pt x="112" y="76"/>
                  <a:pt x="107" y="90"/>
                </a:cubicBezTo>
                <a:cubicBezTo>
                  <a:pt x="106" y="98"/>
                  <a:pt x="105" y="106"/>
                  <a:pt x="100" y="112"/>
                </a:cubicBezTo>
                <a:cubicBezTo>
                  <a:pt x="99" y="123"/>
                  <a:pt x="100" y="133"/>
                  <a:pt x="95" y="142"/>
                </a:cubicBezTo>
                <a:cubicBezTo>
                  <a:pt x="92" y="158"/>
                  <a:pt x="96" y="175"/>
                  <a:pt x="89" y="190"/>
                </a:cubicBezTo>
                <a:cubicBezTo>
                  <a:pt x="88" y="197"/>
                  <a:pt x="83" y="198"/>
                  <a:pt x="80" y="204"/>
                </a:cubicBezTo>
                <a:cubicBezTo>
                  <a:pt x="78" y="217"/>
                  <a:pt x="74" y="227"/>
                  <a:pt x="68" y="238"/>
                </a:cubicBezTo>
                <a:cubicBezTo>
                  <a:pt x="67" y="243"/>
                  <a:pt x="65" y="247"/>
                  <a:pt x="64" y="252"/>
                </a:cubicBezTo>
                <a:cubicBezTo>
                  <a:pt x="63" y="267"/>
                  <a:pt x="63" y="281"/>
                  <a:pt x="59" y="295"/>
                </a:cubicBezTo>
                <a:cubicBezTo>
                  <a:pt x="58" y="305"/>
                  <a:pt x="55" y="315"/>
                  <a:pt x="53" y="325"/>
                </a:cubicBezTo>
                <a:cubicBezTo>
                  <a:pt x="52" y="339"/>
                  <a:pt x="53" y="370"/>
                  <a:pt x="47" y="382"/>
                </a:cubicBezTo>
                <a:cubicBezTo>
                  <a:pt x="43" y="402"/>
                  <a:pt x="53" y="440"/>
                  <a:pt x="38" y="460"/>
                </a:cubicBezTo>
                <a:cubicBezTo>
                  <a:pt x="34" y="480"/>
                  <a:pt x="38" y="504"/>
                  <a:pt x="29" y="523"/>
                </a:cubicBezTo>
                <a:cubicBezTo>
                  <a:pt x="26" y="549"/>
                  <a:pt x="35" y="584"/>
                  <a:pt x="7" y="588"/>
                </a:cubicBezTo>
                <a:cubicBezTo>
                  <a:pt x="0" y="597"/>
                  <a:pt x="2" y="599"/>
                  <a:pt x="5" y="612"/>
                </a:cubicBezTo>
                <a:cubicBezTo>
                  <a:pt x="6" y="615"/>
                  <a:pt x="7" y="621"/>
                  <a:pt x="7" y="621"/>
                </a:cubicBezTo>
                <a:cubicBezTo>
                  <a:pt x="8" y="668"/>
                  <a:pt x="10" y="700"/>
                  <a:pt x="10" y="745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Freeform 1067"/>
          <p:cNvSpPr>
            <a:spLocks/>
          </p:cNvSpPr>
          <p:nvPr/>
        </p:nvSpPr>
        <p:spPr bwMode="auto">
          <a:xfrm>
            <a:off x="6794500" y="4851400"/>
            <a:ext cx="200025" cy="1147763"/>
          </a:xfrm>
          <a:custGeom>
            <a:avLst/>
            <a:gdLst>
              <a:gd name="T0" fmla="*/ 0 w 126"/>
              <a:gd name="T1" fmla="*/ 0 h 723"/>
              <a:gd name="T2" fmla="*/ 2147483647 w 126"/>
              <a:gd name="T3" fmla="*/ 2147483647 h 723"/>
              <a:gd name="T4" fmla="*/ 2147483647 w 126"/>
              <a:gd name="T5" fmla="*/ 2147483647 h 723"/>
              <a:gd name="T6" fmla="*/ 2147483647 w 126"/>
              <a:gd name="T7" fmla="*/ 2147483647 h 723"/>
              <a:gd name="T8" fmla="*/ 2147483647 w 126"/>
              <a:gd name="T9" fmla="*/ 2147483647 h 723"/>
              <a:gd name="T10" fmla="*/ 2147483647 w 126"/>
              <a:gd name="T11" fmla="*/ 2147483647 h 723"/>
              <a:gd name="T12" fmla="*/ 2147483647 w 126"/>
              <a:gd name="T13" fmla="*/ 2147483647 h 723"/>
              <a:gd name="T14" fmla="*/ 2147483647 w 126"/>
              <a:gd name="T15" fmla="*/ 2147483647 h 723"/>
              <a:gd name="T16" fmla="*/ 2147483647 w 126"/>
              <a:gd name="T17" fmla="*/ 2147483647 h 723"/>
              <a:gd name="T18" fmla="*/ 2147483647 w 126"/>
              <a:gd name="T19" fmla="*/ 2147483647 h 723"/>
              <a:gd name="T20" fmla="*/ 2147483647 w 126"/>
              <a:gd name="T21" fmla="*/ 2147483647 h 723"/>
              <a:gd name="T22" fmla="*/ 2147483647 w 126"/>
              <a:gd name="T23" fmla="*/ 2147483647 h 723"/>
              <a:gd name="T24" fmla="*/ 2147483647 w 126"/>
              <a:gd name="T25" fmla="*/ 2147483647 h 723"/>
              <a:gd name="T26" fmla="*/ 2147483647 w 126"/>
              <a:gd name="T27" fmla="*/ 2147483647 h 723"/>
              <a:gd name="T28" fmla="*/ 2147483647 w 126"/>
              <a:gd name="T29" fmla="*/ 2147483647 h 723"/>
              <a:gd name="T30" fmla="*/ 2147483647 w 126"/>
              <a:gd name="T31" fmla="*/ 2147483647 h 723"/>
              <a:gd name="T32" fmla="*/ 2147483647 w 126"/>
              <a:gd name="T33" fmla="*/ 2147483647 h 723"/>
              <a:gd name="T34" fmla="*/ 2147483647 w 126"/>
              <a:gd name="T35" fmla="*/ 2147483647 h 7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6"/>
              <a:gd name="T55" fmla="*/ 0 h 723"/>
              <a:gd name="T56" fmla="*/ 126 w 126"/>
              <a:gd name="T57" fmla="*/ 723 h 72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6" h="723">
                <a:moveTo>
                  <a:pt x="0" y="0"/>
                </a:moveTo>
                <a:cubicBezTo>
                  <a:pt x="1" y="14"/>
                  <a:pt x="1" y="20"/>
                  <a:pt x="9" y="31"/>
                </a:cubicBezTo>
                <a:cubicBezTo>
                  <a:pt x="11" y="38"/>
                  <a:pt x="10" y="53"/>
                  <a:pt x="18" y="55"/>
                </a:cubicBezTo>
                <a:cubicBezTo>
                  <a:pt x="20" y="58"/>
                  <a:pt x="23" y="60"/>
                  <a:pt x="25" y="63"/>
                </a:cubicBezTo>
                <a:cubicBezTo>
                  <a:pt x="29" y="70"/>
                  <a:pt x="26" y="78"/>
                  <a:pt x="30" y="85"/>
                </a:cubicBezTo>
                <a:cubicBezTo>
                  <a:pt x="32" y="97"/>
                  <a:pt x="49" y="123"/>
                  <a:pt x="57" y="133"/>
                </a:cubicBezTo>
                <a:cubicBezTo>
                  <a:pt x="59" y="143"/>
                  <a:pt x="60" y="158"/>
                  <a:pt x="66" y="166"/>
                </a:cubicBezTo>
                <a:cubicBezTo>
                  <a:pt x="69" y="183"/>
                  <a:pt x="78" y="197"/>
                  <a:pt x="84" y="213"/>
                </a:cubicBezTo>
                <a:cubicBezTo>
                  <a:pt x="85" y="220"/>
                  <a:pt x="90" y="225"/>
                  <a:pt x="93" y="232"/>
                </a:cubicBezTo>
                <a:cubicBezTo>
                  <a:pt x="94" y="247"/>
                  <a:pt x="93" y="262"/>
                  <a:pt x="99" y="276"/>
                </a:cubicBezTo>
                <a:cubicBezTo>
                  <a:pt x="100" y="283"/>
                  <a:pt x="101" y="294"/>
                  <a:pt x="103" y="300"/>
                </a:cubicBezTo>
                <a:cubicBezTo>
                  <a:pt x="104" y="304"/>
                  <a:pt x="108" y="310"/>
                  <a:pt x="108" y="310"/>
                </a:cubicBezTo>
                <a:cubicBezTo>
                  <a:pt x="108" y="312"/>
                  <a:pt x="102" y="371"/>
                  <a:pt x="106" y="393"/>
                </a:cubicBezTo>
                <a:cubicBezTo>
                  <a:pt x="104" y="418"/>
                  <a:pt x="100" y="443"/>
                  <a:pt x="96" y="468"/>
                </a:cubicBezTo>
                <a:cubicBezTo>
                  <a:pt x="97" y="562"/>
                  <a:pt x="85" y="525"/>
                  <a:pt x="102" y="559"/>
                </a:cubicBezTo>
                <a:cubicBezTo>
                  <a:pt x="103" y="566"/>
                  <a:pt x="109" y="575"/>
                  <a:pt x="115" y="580"/>
                </a:cubicBezTo>
                <a:cubicBezTo>
                  <a:pt x="126" y="607"/>
                  <a:pt x="126" y="642"/>
                  <a:pt x="115" y="669"/>
                </a:cubicBezTo>
                <a:cubicBezTo>
                  <a:pt x="114" y="687"/>
                  <a:pt x="109" y="706"/>
                  <a:pt x="109" y="72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Freeform 1068"/>
          <p:cNvSpPr>
            <a:spLocks/>
          </p:cNvSpPr>
          <p:nvPr/>
        </p:nvSpPr>
        <p:spPr bwMode="auto">
          <a:xfrm>
            <a:off x="6589713" y="6032500"/>
            <a:ext cx="25400" cy="100013"/>
          </a:xfrm>
          <a:custGeom>
            <a:avLst/>
            <a:gdLst>
              <a:gd name="T0" fmla="*/ 2147483647 w 16"/>
              <a:gd name="T1" fmla="*/ 0 h 63"/>
              <a:gd name="T2" fmla="*/ 0 w 16"/>
              <a:gd name="T3" fmla="*/ 2147483647 h 63"/>
              <a:gd name="T4" fmla="*/ 0 60000 65536"/>
              <a:gd name="T5" fmla="*/ 0 60000 65536"/>
              <a:gd name="T6" fmla="*/ 0 w 16"/>
              <a:gd name="T7" fmla="*/ 0 h 63"/>
              <a:gd name="T8" fmla="*/ 16 w 16"/>
              <a:gd name="T9" fmla="*/ 63 h 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6" h="63">
                <a:moveTo>
                  <a:pt x="9" y="0"/>
                </a:moveTo>
                <a:cubicBezTo>
                  <a:pt x="9" y="4"/>
                  <a:pt x="16" y="52"/>
                  <a:pt x="0" y="63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Freeform 1069"/>
          <p:cNvSpPr>
            <a:spLocks/>
          </p:cNvSpPr>
          <p:nvPr/>
        </p:nvSpPr>
        <p:spPr bwMode="auto">
          <a:xfrm>
            <a:off x="6923088" y="5994400"/>
            <a:ext cx="71437" cy="438150"/>
          </a:xfrm>
          <a:custGeom>
            <a:avLst/>
            <a:gdLst>
              <a:gd name="T0" fmla="*/ 2147483647 w 45"/>
              <a:gd name="T1" fmla="*/ 0 h 276"/>
              <a:gd name="T2" fmla="*/ 2147483647 w 45"/>
              <a:gd name="T3" fmla="*/ 2147483647 h 276"/>
              <a:gd name="T4" fmla="*/ 2147483647 w 45"/>
              <a:gd name="T5" fmla="*/ 2147483647 h 276"/>
              <a:gd name="T6" fmla="*/ 2147483647 w 45"/>
              <a:gd name="T7" fmla="*/ 2147483647 h 276"/>
              <a:gd name="T8" fmla="*/ 0 60000 65536"/>
              <a:gd name="T9" fmla="*/ 0 60000 65536"/>
              <a:gd name="T10" fmla="*/ 0 60000 65536"/>
              <a:gd name="T11" fmla="*/ 0 60000 65536"/>
              <a:gd name="T12" fmla="*/ 0 w 45"/>
              <a:gd name="T13" fmla="*/ 0 h 276"/>
              <a:gd name="T14" fmla="*/ 45 w 45"/>
              <a:gd name="T15" fmla="*/ 276 h 27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" h="276">
                <a:moveTo>
                  <a:pt x="27" y="0"/>
                </a:moveTo>
                <a:cubicBezTo>
                  <a:pt x="24" y="7"/>
                  <a:pt x="20" y="13"/>
                  <a:pt x="15" y="19"/>
                </a:cubicBezTo>
                <a:cubicBezTo>
                  <a:pt x="18" y="85"/>
                  <a:pt x="45" y="160"/>
                  <a:pt x="4" y="214"/>
                </a:cubicBezTo>
                <a:cubicBezTo>
                  <a:pt x="0" y="234"/>
                  <a:pt x="4" y="255"/>
                  <a:pt x="4" y="276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Freeform 1070"/>
          <p:cNvSpPr>
            <a:spLocks/>
          </p:cNvSpPr>
          <p:nvPr/>
        </p:nvSpPr>
        <p:spPr bwMode="auto">
          <a:xfrm>
            <a:off x="6880225" y="5656263"/>
            <a:ext cx="52388" cy="690562"/>
          </a:xfrm>
          <a:custGeom>
            <a:avLst/>
            <a:gdLst>
              <a:gd name="T0" fmla="*/ 2147483647 w 33"/>
              <a:gd name="T1" fmla="*/ 0 h 435"/>
              <a:gd name="T2" fmla="*/ 2147483647 w 33"/>
              <a:gd name="T3" fmla="*/ 2147483647 h 435"/>
              <a:gd name="T4" fmla="*/ 2147483647 w 33"/>
              <a:gd name="T5" fmla="*/ 2147483647 h 435"/>
              <a:gd name="T6" fmla="*/ 2147483647 w 33"/>
              <a:gd name="T7" fmla="*/ 2147483647 h 435"/>
              <a:gd name="T8" fmla="*/ 2147483647 w 33"/>
              <a:gd name="T9" fmla="*/ 2147483647 h 435"/>
              <a:gd name="T10" fmla="*/ 2147483647 w 33"/>
              <a:gd name="T11" fmla="*/ 2147483647 h 435"/>
              <a:gd name="T12" fmla="*/ 2147483647 w 33"/>
              <a:gd name="T13" fmla="*/ 2147483647 h 4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435"/>
              <a:gd name="T23" fmla="*/ 33 w 33"/>
              <a:gd name="T24" fmla="*/ 435 h 4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435">
                <a:moveTo>
                  <a:pt x="33" y="0"/>
                </a:moveTo>
                <a:cubicBezTo>
                  <a:pt x="30" y="8"/>
                  <a:pt x="29" y="14"/>
                  <a:pt x="25" y="21"/>
                </a:cubicBezTo>
                <a:cubicBezTo>
                  <a:pt x="24" y="27"/>
                  <a:pt x="22" y="30"/>
                  <a:pt x="19" y="36"/>
                </a:cubicBezTo>
                <a:cubicBezTo>
                  <a:pt x="16" y="52"/>
                  <a:pt x="20" y="70"/>
                  <a:pt x="13" y="85"/>
                </a:cubicBezTo>
                <a:cubicBezTo>
                  <a:pt x="10" y="99"/>
                  <a:pt x="13" y="114"/>
                  <a:pt x="7" y="127"/>
                </a:cubicBezTo>
                <a:cubicBezTo>
                  <a:pt x="6" y="177"/>
                  <a:pt x="8" y="227"/>
                  <a:pt x="1" y="276"/>
                </a:cubicBezTo>
                <a:cubicBezTo>
                  <a:pt x="0" y="330"/>
                  <a:pt x="3" y="380"/>
                  <a:pt x="3" y="435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Freeform 1073"/>
          <p:cNvSpPr>
            <a:spLocks/>
          </p:cNvSpPr>
          <p:nvPr/>
        </p:nvSpPr>
        <p:spPr bwMode="auto">
          <a:xfrm>
            <a:off x="6634163" y="5403850"/>
            <a:ext cx="103187" cy="947738"/>
          </a:xfrm>
          <a:custGeom>
            <a:avLst/>
            <a:gdLst>
              <a:gd name="T0" fmla="*/ 2147483647 w 65"/>
              <a:gd name="T1" fmla="*/ 0 h 597"/>
              <a:gd name="T2" fmla="*/ 2147483647 w 65"/>
              <a:gd name="T3" fmla="*/ 2147483647 h 597"/>
              <a:gd name="T4" fmla="*/ 2147483647 w 65"/>
              <a:gd name="T5" fmla="*/ 2147483647 h 597"/>
              <a:gd name="T6" fmla="*/ 2147483647 w 65"/>
              <a:gd name="T7" fmla="*/ 2147483647 h 597"/>
              <a:gd name="T8" fmla="*/ 2147483647 w 65"/>
              <a:gd name="T9" fmla="*/ 2147483647 h 597"/>
              <a:gd name="T10" fmla="*/ 2147483647 w 65"/>
              <a:gd name="T11" fmla="*/ 2147483647 h 597"/>
              <a:gd name="T12" fmla="*/ 2147483647 w 65"/>
              <a:gd name="T13" fmla="*/ 2147483647 h 597"/>
              <a:gd name="T14" fmla="*/ 2147483647 w 65"/>
              <a:gd name="T15" fmla="*/ 2147483647 h 597"/>
              <a:gd name="T16" fmla="*/ 2147483647 w 65"/>
              <a:gd name="T17" fmla="*/ 2147483647 h 597"/>
              <a:gd name="T18" fmla="*/ 2147483647 w 65"/>
              <a:gd name="T19" fmla="*/ 2147483647 h 597"/>
              <a:gd name="T20" fmla="*/ 2147483647 w 65"/>
              <a:gd name="T21" fmla="*/ 2147483647 h 597"/>
              <a:gd name="T22" fmla="*/ 2147483647 w 65"/>
              <a:gd name="T23" fmla="*/ 2147483647 h 597"/>
              <a:gd name="T24" fmla="*/ 2147483647 w 65"/>
              <a:gd name="T25" fmla="*/ 2147483647 h 597"/>
              <a:gd name="T26" fmla="*/ 2147483647 w 65"/>
              <a:gd name="T27" fmla="*/ 2147483647 h 597"/>
              <a:gd name="T28" fmla="*/ 2147483647 w 65"/>
              <a:gd name="T29" fmla="*/ 2147483647 h 59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5"/>
              <a:gd name="T46" fmla="*/ 0 h 597"/>
              <a:gd name="T47" fmla="*/ 65 w 65"/>
              <a:gd name="T48" fmla="*/ 597 h 59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5" h="597">
                <a:moveTo>
                  <a:pt x="30" y="0"/>
                </a:moveTo>
                <a:cubicBezTo>
                  <a:pt x="33" y="5"/>
                  <a:pt x="36" y="7"/>
                  <a:pt x="41" y="10"/>
                </a:cubicBezTo>
                <a:cubicBezTo>
                  <a:pt x="48" y="19"/>
                  <a:pt x="48" y="28"/>
                  <a:pt x="53" y="37"/>
                </a:cubicBezTo>
                <a:cubicBezTo>
                  <a:pt x="56" y="54"/>
                  <a:pt x="53" y="71"/>
                  <a:pt x="59" y="88"/>
                </a:cubicBezTo>
                <a:cubicBezTo>
                  <a:pt x="60" y="108"/>
                  <a:pt x="64" y="140"/>
                  <a:pt x="57" y="160"/>
                </a:cubicBezTo>
                <a:cubicBezTo>
                  <a:pt x="56" y="169"/>
                  <a:pt x="55" y="179"/>
                  <a:pt x="51" y="187"/>
                </a:cubicBezTo>
                <a:cubicBezTo>
                  <a:pt x="50" y="198"/>
                  <a:pt x="49" y="208"/>
                  <a:pt x="45" y="219"/>
                </a:cubicBezTo>
                <a:cubicBezTo>
                  <a:pt x="43" y="235"/>
                  <a:pt x="46" y="253"/>
                  <a:pt x="39" y="268"/>
                </a:cubicBezTo>
                <a:cubicBezTo>
                  <a:pt x="38" y="313"/>
                  <a:pt x="41" y="292"/>
                  <a:pt x="33" y="312"/>
                </a:cubicBezTo>
                <a:cubicBezTo>
                  <a:pt x="33" y="318"/>
                  <a:pt x="45" y="363"/>
                  <a:pt x="26" y="372"/>
                </a:cubicBezTo>
                <a:cubicBezTo>
                  <a:pt x="21" y="379"/>
                  <a:pt x="18" y="387"/>
                  <a:pt x="11" y="394"/>
                </a:cubicBezTo>
                <a:cubicBezTo>
                  <a:pt x="11" y="440"/>
                  <a:pt x="0" y="470"/>
                  <a:pt x="17" y="505"/>
                </a:cubicBezTo>
                <a:cubicBezTo>
                  <a:pt x="19" y="516"/>
                  <a:pt x="22" y="526"/>
                  <a:pt x="29" y="535"/>
                </a:cubicBezTo>
                <a:cubicBezTo>
                  <a:pt x="30" y="548"/>
                  <a:pt x="28" y="553"/>
                  <a:pt x="35" y="562"/>
                </a:cubicBezTo>
                <a:cubicBezTo>
                  <a:pt x="38" y="579"/>
                  <a:pt x="54" y="586"/>
                  <a:pt x="65" y="597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381000" y="1447800"/>
          <a:ext cx="4114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845265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Amplitude nerf plantaire (interne)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7" name="Graphique 6"/>
          <p:cNvGraphicFramePr/>
          <p:nvPr/>
        </p:nvGraphicFramePr>
        <p:xfrm>
          <a:off x="4724400" y="1447800"/>
          <a:ext cx="419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3581400" y="5867400"/>
            <a:ext cx="55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48600" y="58674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482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050"/>
          <p:cNvSpPr txBox="1">
            <a:spLocks noChangeArrowheads="1"/>
          </p:cNvSpPr>
          <p:nvPr/>
        </p:nvSpPr>
        <p:spPr bwMode="auto">
          <a:xfrm>
            <a:off x="304800" y="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rgbClr val="06FAD7"/>
                </a:solidFill>
                <a:ea typeface="Times New Roman" charset="0"/>
                <a:cs typeface="Times New Roman" charset="0"/>
              </a:rPr>
              <a:t>Etiologies : NFS</a:t>
            </a:r>
            <a:endParaRPr lang="fr-BE" sz="2000" b="1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-76200" y="1143000"/>
            <a:ext cx="8763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Tête de la </a:t>
            </a:r>
            <a:r>
              <a:rPr lang="fr-FR" sz="2400" b="1" dirty="0" err="1">
                <a:solidFill>
                  <a:srgbClr val="FF9900"/>
                </a:solidFill>
                <a:latin typeface="Century Gothic" charset="0"/>
              </a:rPr>
              <a:t>fibula</a:t>
            </a: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atteinte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partielle du nerf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fibulaire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dirty="0" err="1">
                <a:solidFill>
                  <a:schemeClr val="bg1"/>
                </a:solidFill>
                <a:latin typeface="Century Gothic" charset="0"/>
              </a:rPr>
              <a:t>Testing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 des </a:t>
            </a:r>
            <a:r>
              <a:rPr lang="fr-FR" dirty="0">
                <a:solidFill>
                  <a:srgbClr val="FFFFFF"/>
                </a:solidFill>
                <a:latin typeface="Century Gothic" charset="0"/>
              </a:rPr>
              <a:t>muscles long et court </a:t>
            </a:r>
            <a:r>
              <a:rPr lang="fr-FR" dirty="0" err="1">
                <a:solidFill>
                  <a:srgbClr val="FFFFFF"/>
                </a:solidFill>
                <a:latin typeface="Century Gothic" charset="0"/>
              </a:rPr>
              <a:t>fibulaires</a:t>
            </a:r>
            <a:r>
              <a:rPr lang="fr-FR" dirty="0">
                <a:solidFill>
                  <a:schemeClr val="bg1"/>
                </a:solidFill>
                <a:latin typeface="Century Gothic" charset="0"/>
              </a:rPr>
              <a:t>)</a:t>
            </a:r>
            <a:endParaRPr lang="fr-FR" dirty="0" smtClean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 smtClean="0">
                <a:solidFill>
                  <a:srgbClr val="FF9900"/>
                </a:solidFill>
                <a:latin typeface="Century Gothic" charset="0"/>
              </a:rPr>
              <a:t>1/3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inférieur de la jambe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: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err="1" smtClean="0">
                <a:solidFill>
                  <a:srgbClr val="00FFFF"/>
                </a:solidFill>
                <a:latin typeface="Century Gothic" charset="0"/>
              </a:rPr>
              <a:t>syn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</a:rPr>
              <a:t> canalaire</a:t>
            </a:r>
            <a:r>
              <a:rPr lang="fr-FR" sz="2400" b="1" dirty="0" smtClean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(lorsqu’il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perfore le </a:t>
            </a:r>
            <a:r>
              <a:rPr lang="fr-FR" sz="2400" i="1" u="sng" dirty="0" smtClean="0">
                <a:solidFill>
                  <a:schemeClr val="bg1"/>
                </a:solidFill>
                <a:latin typeface="Century Gothic" charset="0"/>
              </a:rPr>
              <a:t>fascia)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 </a:t>
            </a:r>
            <a:r>
              <a:rPr lang="fr-FR" sz="2400" dirty="0" err="1" smtClean="0">
                <a:solidFill>
                  <a:schemeClr val="bg1"/>
                </a:solidFill>
                <a:latin typeface="Century Gothic" charset="0"/>
              </a:rPr>
              <a:t>patho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iatrogène (biopsie neuromusculaire)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	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	microtraumatismes (chaussures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hautes trop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serrées)</a:t>
            </a:r>
          </a:p>
          <a:p>
            <a:pPr marL="742950" lvl="1" indent="-28575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Cheville/pied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b="1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microtraumatismes </a:t>
            </a: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(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football, </a:t>
            </a:r>
            <a:br>
              <a:rPr lang="fr-FR" sz="2400" dirty="0" smtClean="0">
                <a:solidFill>
                  <a:srgbClr val="FFFFFF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	chaussures trop serrées)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</a:rPr>
              <a:t>FF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</a:rPr>
              <a:t> : </a:t>
            </a: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pied creux, tarse bossu, bande aponévrotique </a:t>
            </a:r>
            <a:endParaRPr lang="fr-FR" sz="2400" dirty="0">
              <a:solidFill>
                <a:srgbClr val="FFFFFF"/>
              </a:solidFill>
              <a:latin typeface="Century Gothic" charset="0"/>
            </a:endParaRPr>
          </a:p>
        </p:txBody>
      </p:sp>
      <p:pic>
        <p:nvPicPr>
          <p:cNvPr id="31748" name="Picture 5129" descr="C:\Users\François\Pictures\Présentation1\foot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2400" y="4584700"/>
            <a:ext cx="10414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 descr="Nerf fibulaire commu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430" y="167401"/>
            <a:ext cx="1950170" cy="2728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sp>
        <p:nvSpPr>
          <p:cNvPr id="27651" name="Text Box 1027"/>
          <p:cNvSpPr txBox="1">
            <a:spLocks noChangeArrowheads="1"/>
          </p:cNvSpPr>
          <p:nvPr/>
        </p:nvSpPr>
        <p:spPr bwMode="auto">
          <a:xfrm>
            <a:off x="76200" y="1016401"/>
            <a:ext cx="6705600" cy="628479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 intermédiaire du NFS fait</a:t>
            </a:r>
            <a:b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défaut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(20-25%) =&gt;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branche du NS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endParaRPr lang="fr-FR" sz="2400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l’innervation du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CEO est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assurée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</a:t>
            </a: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partie,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rarement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en totalité, par 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un </a:t>
            </a:r>
          </a:p>
          <a:p>
            <a:pPr>
              <a:lnSpc>
                <a:spcPct val="120000"/>
              </a:lnSpc>
              <a:tabLst>
                <a:tab pos="98425" algn="l"/>
                <a:tab pos="444500" algn="l"/>
                <a:tab pos="85725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fibulaire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accessoire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&gt;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partie proximale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du NFS (15-28%)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endParaRPr lang="fr-FR" sz="2400" dirty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27652" name="Picture 1029" descr="C:\Users\François\Pictures\Présentation1\NFSB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157288"/>
            <a:ext cx="3157538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66800" y="2438400"/>
          <a:ext cx="4267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600200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Innervation</a:t>
                      </a:r>
                      <a:r>
                        <a:rPr lang="en-US" dirty="0" smtClean="0"/>
                        <a:t> sensitive de la face </a:t>
                      </a:r>
                      <a:r>
                        <a:rPr lang="en-US" dirty="0" err="1" smtClean="0"/>
                        <a:t>dorsale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latérale</a:t>
                      </a:r>
                      <a:r>
                        <a:rPr lang="en-US" dirty="0" smtClean="0"/>
                        <a:t> du pied (</a:t>
                      </a:r>
                      <a:r>
                        <a:rPr lang="en-US" dirty="0" err="1" smtClean="0"/>
                        <a:t>n</a:t>
                      </a:r>
                      <a:r>
                        <a:rPr lang="en-US" dirty="0" smtClean="0"/>
                        <a:t>=25)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NFS (NS)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G et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60% (0%)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NFS (NS)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80% (20%)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NFS (NS)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64% (36%)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 le NS (NFS)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G et </a:t>
                      </a:r>
                      <a:r>
                        <a:rPr lang="en-US" dirty="0" err="1" smtClean="0"/>
                        <a:t>à</a:t>
                      </a:r>
                      <a:r>
                        <a:rPr lang="en-US" dirty="0" smtClean="0"/>
                        <a:t> Dr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16% (0%)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0723" name="Picture 1029" descr="C:\Users\François\Pictures\Présentation1\variations péronier superfici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14400"/>
            <a:ext cx="33020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1030" descr="C:\Users\François\Pictures\Présentation1\NF acessoi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3600" y="914400"/>
            <a:ext cx="36322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1" name="Oval 1031"/>
          <p:cNvSpPr>
            <a:spLocks noChangeArrowheads="1"/>
          </p:cNvSpPr>
          <p:nvPr/>
        </p:nvSpPr>
        <p:spPr bwMode="auto">
          <a:xfrm>
            <a:off x="1905000" y="2362200"/>
            <a:ext cx="1143000" cy="13716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39700" y="136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0050" y="0"/>
            <a:ext cx="2393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76200" y="974725"/>
            <a:ext cx="6705600" cy="406880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buFontTx/>
              <a:buChar char="-"/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anastomoses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sont décrites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: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le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la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intermédiaire</a:t>
            </a:r>
            <a:endParaRPr lang="fr-FR" sz="2400" dirty="0" smtClean="0">
              <a:solidFill>
                <a:schemeClr val="bg1"/>
              </a:solidFill>
              <a:latin typeface="Century Gothic" charset="0"/>
              <a:ea typeface="Times New Roman" charset="0"/>
              <a:cs typeface="Times New Roman" charset="0"/>
            </a:endParaRP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la 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médiale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entre la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médiale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le </a:t>
            </a: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nerf</a:t>
            </a:r>
          </a:p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FR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saphène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ces anastomoses sont retrouvées dans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50% des cas, pour moitié </a:t>
            </a:r>
            <a:r>
              <a:rPr lang="fr-FR" sz="2400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proximales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(région de la cheville) et pour moitié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fr-FR" sz="2400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distales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(région métatarsienne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endParaRPr lang="fr-FR" sz="2400" dirty="0">
              <a:solidFill>
                <a:schemeClr val="bg1"/>
              </a:solidFill>
              <a:latin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42900" y="730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3795" name="Picture 6" descr="C:\Users\François\Pictures\Présentation1\NFS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85900"/>
            <a:ext cx="64008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8"/>
          <p:cNvSpPr txBox="1">
            <a:spLocks noChangeArrowheads="1"/>
          </p:cNvSpPr>
          <p:nvPr/>
        </p:nvSpPr>
        <p:spPr bwMode="auto">
          <a:xfrm>
            <a:off x="5932488" y="812800"/>
            <a:ext cx="13985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Nerf digital </a:t>
            </a:r>
          </a:p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dorsal 1</a:t>
            </a:r>
          </a:p>
        </p:txBody>
      </p:sp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3124200" y="822325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Branche médiale</a:t>
            </a:r>
          </a:p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Branche intermédiaire</a:t>
            </a: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2133600" y="944563"/>
            <a:ext cx="58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Century Gothic" charset="0"/>
              </a:rPr>
              <a:t>NFS</a:t>
            </a:r>
          </a:p>
        </p:txBody>
      </p:sp>
      <p:pic>
        <p:nvPicPr>
          <p:cNvPr id="33799" name="Picture 11" descr="C:\Users\François\Pictures\Présentation1\NF superficiel b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1900" y="5638800"/>
            <a:ext cx="2082800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2" descr="C:\Users\François\Pictures\Présentation1\Br med et inter 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5622925"/>
            <a:ext cx="19812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3" descr="C:\Users\François\Pictures\Présentation1\1erNDD 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6100" y="5819775"/>
            <a:ext cx="19812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041"/>
          <p:cNvGrpSpPr>
            <a:grpSpLocks/>
          </p:cNvGrpSpPr>
          <p:nvPr/>
        </p:nvGrpSpPr>
        <p:grpSpPr bwMode="auto">
          <a:xfrm>
            <a:off x="180975" y="1905000"/>
            <a:ext cx="8810625" cy="2971800"/>
            <a:chOff x="114" y="1200"/>
            <a:chExt cx="5550" cy="1872"/>
          </a:xfrm>
        </p:grpSpPr>
        <p:pic>
          <p:nvPicPr>
            <p:cNvPr id="35844" name="Picture 1028" descr="C:\Users\François\Pictures\Présentation1\FS norma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6" y="1200"/>
              <a:ext cx="152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5" name="Picture 1029" descr="C:\Users\François\Pictures\Présentation1\FS 0 branche intermédiair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46" y="1200"/>
              <a:ext cx="1538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6" name="Text Box 1032"/>
            <p:cNvSpPr txBox="1">
              <a:spLocks noChangeArrowheads="1"/>
            </p:cNvSpPr>
            <p:nvPr/>
          </p:nvSpPr>
          <p:spPr bwMode="auto">
            <a:xfrm>
              <a:off x="702" y="1824"/>
              <a:ext cx="45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NFS</a:t>
              </a:r>
            </a:p>
          </p:txBody>
        </p:sp>
        <p:sp>
          <p:nvSpPr>
            <p:cNvPr id="35847" name="Text Box 1033"/>
            <p:cNvSpPr txBox="1">
              <a:spLocks noChangeArrowheads="1"/>
            </p:cNvSpPr>
            <p:nvPr/>
          </p:nvSpPr>
          <p:spPr bwMode="auto">
            <a:xfrm>
              <a:off x="272" y="2064"/>
              <a:ext cx="8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Br. méd.</a:t>
              </a:r>
            </a:p>
          </p:txBody>
        </p:sp>
        <p:sp>
          <p:nvSpPr>
            <p:cNvPr id="35848" name="Text Box 1034"/>
            <p:cNvSpPr txBox="1">
              <a:spLocks noChangeArrowheads="1"/>
            </p:cNvSpPr>
            <p:nvPr/>
          </p:nvSpPr>
          <p:spPr bwMode="auto">
            <a:xfrm>
              <a:off x="299" y="2352"/>
              <a:ext cx="85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Br. inter.</a:t>
              </a:r>
            </a:p>
          </p:txBody>
        </p:sp>
        <p:sp>
          <p:nvSpPr>
            <p:cNvPr id="35849" name="Text Box 1035"/>
            <p:cNvSpPr txBox="1">
              <a:spLocks noChangeArrowheads="1"/>
            </p:cNvSpPr>
            <p:nvPr/>
          </p:nvSpPr>
          <p:spPr bwMode="auto">
            <a:xfrm>
              <a:off x="114" y="2640"/>
              <a:ext cx="10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rgbClr val="FF9900"/>
                  </a:solidFill>
                  <a:latin typeface="Century Gothic" charset="0"/>
                </a:rPr>
                <a:t>St. n. sural</a:t>
              </a:r>
            </a:p>
          </p:txBody>
        </p:sp>
        <p:sp>
          <p:nvSpPr>
            <p:cNvPr id="35850" name="Text Box 1036"/>
            <p:cNvSpPr txBox="1">
              <a:spLocks noChangeArrowheads="1"/>
            </p:cNvSpPr>
            <p:nvPr/>
          </p:nvSpPr>
          <p:spPr bwMode="auto">
            <a:xfrm>
              <a:off x="4585" y="2352"/>
              <a:ext cx="103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0 br. inter.</a:t>
              </a:r>
            </a:p>
          </p:txBody>
        </p:sp>
        <p:sp>
          <p:nvSpPr>
            <p:cNvPr id="35851" name="Text Box 1037"/>
            <p:cNvSpPr txBox="1">
              <a:spLocks noChangeArrowheads="1"/>
            </p:cNvSpPr>
            <p:nvPr/>
          </p:nvSpPr>
          <p:spPr bwMode="auto">
            <a:xfrm>
              <a:off x="4800" y="1536"/>
              <a:ext cx="56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Sujet</a:t>
              </a:r>
            </a:p>
            <a:p>
              <a:pPr algn="ctr"/>
              <a:r>
                <a:rPr lang="fr-FR" sz="2400" b="1">
                  <a:solidFill>
                    <a:schemeClr val="bg1"/>
                  </a:solidFill>
                  <a:latin typeface="Century Gothic" charset="0"/>
                </a:rPr>
                <a:t>N</a:t>
              </a:r>
            </a:p>
          </p:txBody>
        </p:sp>
        <p:sp>
          <p:nvSpPr>
            <p:cNvPr id="35852" name="Rectangle 1039"/>
            <p:cNvSpPr>
              <a:spLocks noChangeArrowheads="1"/>
            </p:cNvSpPr>
            <p:nvPr/>
          </p:nvSpPr>
          <p:spPr bwMode="auto">
            <a:xfrm>
              <a:off x="2928" y="1200"/>
              <a:ext cx="2736" cy="1872"/>
            </a:xfrm>
            <a:prstGeom prst="rect">
              <a:avLst/>
            </a:prstGeom>
            <a:noFill/>
            <a:ln w="38100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FFFF"/>
                </a:solidFill>
              </a:endParaRPr>
            </a:p>
          </p:txBody>
        </p:sp>
      </p:grpSp>
      <p:sp>
        <p:nvSpPr>
          <p:cNvPr id="35843" name="Text Box 1042"/>
          <p:cNvSpPr txBox="1">
            <a:spLocks noChangeArrowheads="1"/>
          </p:cNvSpPr>
          <p:nvPr/>
        </p:nvSpPr>
        <p:spPr bwMode="auto">
          <a:xfrm>
            <a:off x="342900" y="2889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42"/>
          <p:cNvSpPr txBox="1">
            <a:spLocks noChangeArrowheads="1"/>
          </p:cNvSpPr>
          <p:nvPr/>
        </p:nvSpPr>
        <p:spPr bwMode="auto">
          <a:xfrm>
            <a:off x="342900" y="517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37891" name="Image 3" descr="FIB SUPER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3388"/>
            <a:ext cx="9144000" cy="515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42"/>
          <p:cNvSpPr txBox="1">
            <a:spLocks noChangeArrowheads="1"/>
          </p:cNvSpPr>
          <p:nvPr/>
        </p:nvSpPr>
        <p:spPr bwMode="auto">
          <a:xfrm>
            <a:off x="342900" y="5175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4" name="Nerf fibulaire superficiel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NFS (n=60)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81031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16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41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14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40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NFS </a:t>
            </a:r>
            <a:b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</a:b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Br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term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cut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dors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méd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(n=25)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905000" y="3048000"/>
          <a:ext cx="4537062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380"/>
                <a:gridCol w="2004682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6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5149466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Amplitude nerf sural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8" name="Graphique 7"/>
          <p:cNvGraphicFramePr/>
          <p:nvPr/>
        </p:nvGraphicFramePr>
        <p:xfrm>
          <a:off x="381000" y="1447800"/>
          <a:ext cx="41910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724400" y="1447800"/>
          <a:ext cx="41910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3581400" y="5867400"/>
            <a:ext cx="55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48600" y="58674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10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6482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2133600" y="685800"/>
            <a:ext cx="4776788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8000" b="1" dirty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sural</a:t>
            </a:r>
          </a:p>
        </p:txBody>
      </p:sp>
      <p:pic>
        <p:nvPicPr>
          <p:cNvPr id="3" name="Espace réservé du contenu 3" descr="C:\Users\alain\Pictures\Mes numérisations\2011-05 (mai)\numérisation0001.jpg"/>
          <p:cNvPicPr>
            <a:picLocks/>
          </p:cNvPicPr>
          <p:nvPr/>
        </p:nvPicPr>
        <p:blipFill>
          <a:blip r:embed="rId2" cstate="print">
            <a:biLevel thresh="50000"/>
          </a:blip>
          <a:srcRect/>
          <a:stretch>
            <a:fillRect/>
          </a:stretch>
        </p:blipFill>
        <p:spPr bwMode="auto">
          <a:xfrm>
            <a:off x="-838200" y="2808238"/>
            <a:ext cx="6934200" cy="404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14800" y="2895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264400" algn="l"/>
              </a:tabLst>
            </a:pPr>
            <a:r>
              <a:rPr lang="nl-BE" sz="2400" dirty="0" smtClean="0">
                <a:latin typeface="Century Gothic" charset="0"/>
                <a:ea typeface="Times New Roman" charset="0"/>
                <a:cs typeface="Times New Roman" charset="0"/>
              </a:rPr>
              <a:t>7. NS</a:t>
            </a:r>
            <a:endParaRPr lang="fr-FR" sz="2400" dirty="0"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pic>
        <p:nvPicPr>
          <p:cNvPr id="49155" name="Picture 7" descr="C:\Users\François\Pictures\Présentation1\Figure 1 F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52400"/>
            <a:ext cx="32305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372" name="Text Box 8"/>
          <p:cNvSpPr txBox="1">
            <a:spLocks noChangeArrowheads="1"/>
          </p:cNvSpPr>
          <p:nvPr/>
        </p:nvSpPr>
        <p:spPr bwMode="auto">
          <a:xfrm>
            <a:off x="0" y="974725"/>
            <a:ext cx="5638800" cy="451200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le 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NS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(3)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&gt;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réunion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la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communicante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du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sural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(2)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(issue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du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NFC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(1)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 et du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cutané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sural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médial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(8</a:t>
            </a:r>
            <a:r>
              <a:rPr lang="fr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) 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issu du NT</a:t>
            </a:r>
            <a:r>
              <a:rPr lang="fr-BE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(9)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)</a:t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 	à la cheville, le NS</a:t>
            </a:r>
            <a:r>
              <a:rPr lang="fr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donne 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		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rameaux calcanéens latéraux</a:t>
            </a:r>
            <a:r>
              <a:rPr lang="fr-BE" sz="2400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(6) 		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et le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cutané dorsal latéral du 		pied</a:t>
            </a:r>
            <a:r>
              <a:rPr lang="fr-BE" sz="2400" b="1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(4)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qui se termine en 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nerf 		digital dorsal 10 (5)</a:t>
            </a:r>
            <a:endParaRPr lang="fr-FR" sz="2400" b="1" u="sng" dirty="0">
              <a:solidFill>
                <a:srgbClr val="00FFFF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u contenu 8"/>
          <p:cNvSpPr>
            <a:spLocks/>
          </p:cNvSpPr>
          <p:nvPr/>
        </p:nvSpPr>
        <p:spPr bwMode="auto">
          <a:xfrm>
            <a:off x="457200" y="6858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endParaRPr lang="fr-BE" sz="2400" dirty="0">
              <a:solidFill>
                <a:schemeClr val="bg1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compressions externes (plâtre, orthèse, appui prolongé, chaussure ou chaînette)</a:t>
            </a:r>
            <a:endParaRPr lang="fr-FR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Traumatique</a:t>
            </a:r>
          </a:p>
          <a:p>
            <a:pPr marL="1143000" lvl="2" indent="-228600" eaLnBrk="0" hangingPunct="0">
              <a:spcBef>
                <a:spcPct val="20000"/>
              </a:spcBef>
              <a:buFont typeface="Arial" charset="-52"/>
              <a:buChar char="•"/>
            </a:pPr>
            <a:r>
              <a:rPr lang="fr-FR" sz="2400" dirty="0">
                <a:solidFill>
                  <a:srgbClr val="FFFFFF"/>
                </a:solidFill>
                <a:latin typeface="Century Gothic" charset="0"/>
              </a:rPr>
              <a:t>iatrogène (biopsie neuromusculaire) ou non</a:t>
            </a:r>
            <a:endParaRPr lang="fr-FR" sz="2400" dirty="0" smtClean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dirty="0" smtClean="0">
                <a:solidFill>
                  <a:srgbClr val="FFFFFF"/>
                </a:solidFill>
                <a:latin typeface="Century Gothic" charset="0"/>
              </a:rPr>
              <a:t>tumorale</a:t>
            </a:r>
            <a:endParaRPr lang="fr-FR" sz="2400" dirty="0">
              <a:solidFill>
                <a:srgbClr val="FFFFFF"/>
              </a:solidFill>
              <a:latin typeface="Century Gothic" charset="0"/>
            </a:endParaRPr>
          </a:p>
          <a:p>
            <a:pPr marL="742950" lvl="1" indent="-285750" eaLnBrk="0" hangingPunct="0"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syndrome canalaire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lors de la traversée du </a:t>
            </a:r>
            <a:r>
              <a:rPr lang="fr-FR" sz="2400" i="1" dirty="0">
                <a:solidFill>
                  <a:schemeClr val="bg1"/>
                </a:solidFill>
                <a:latin typeface="Century Gothic" charset="0"/>
              </a:rPr>
              <a:t>fascia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profond à ½ jambe (très rare)</a:t>
            </a:r>
            <a:r>
              <a:rPr lang="fr-FR" sz="2400" b="1" u="sng" dirty="0">
                <a:solidFill>
                  <a:schemeClr val="bg1"/>
                </a:solidFill>
                <a:latin typeface="Century Gothic" charset="0"/>
              </a:rPr>
              <a:t/>
            </a:r>
            <a:br>
              <a:rPr lang="fr-FR" sz="2400" b="1" u="sng" dirty="0">
                <a:solidFill>
                  <a:schemeClr val="bg1"/>
                </a:solidFill>
                <a:latin typeface="Century Gothic" charset="0"/>
              </a:rPr>
            </a:br>
            <a:endParaRPr lang="fr-FR" sz="2400" b="1" u="sng" dirty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spcBef>
                <a:spcPct val="20000"/>
              </a:spcBef>
              <a:buFont typeface="Arial" charset="-52"/>
              <a:buChar char="•"/>
            </a:pPr>
            <a:r>
              <a:rPr lang="fr-BE" sz="2400" b="1" dirty="0">
                <a:solidFill>
                  <a:srgbClr val="FF9900"/>
                </a:solidFill>
                <a:latin typeface="Century Gothic" charset="0"/>
              </a:rPr>
              <a:t>Symptomatologie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 : </a:t>
            </a:r>
            <a:br>
              <a:rPr lang="fr-BE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- exclusivement </a:t>
            </a:r>
            <a:r>
              <a:rPr lang="fr-BE" sz="2400" b="1" u="sng" dirty="0">
                <a:solidFill>
                  <a:schemeClr val="bg1"/>
                </a:solidFill>
                <a:latin typeface="Century Gothic" charset="0"/>
              </a:rPr>
              <a:t>sensitive</a:t>
            </a:r>
            <a:br>
              <a:rPr lang="fr-BE" sz="2400" b="1" u="sng" dirty="0">
                <a:solidFill>
                  <a:schemeClr val="bg1"/>
                </a:solidFill>
                <a:latin typeface="Century Gothic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</a:rPr>
              <a:t>- parfois uniquement dans le talon</a:t>
            </a:r>
            <a:endParaRPr lang="fr-BE" sz="2400" b="1" u="sng" dirty="0">
              <a:solidFill>
                <a:schemeClr val="bg1"/>
              </a:solidFill>
              <a:latin typeface="Century Gothic" charset="0"/>
            </a:endParaRPr>
          </a:p>
          <a:p>
            <a:pPr marL="342900" indent="-342900">
              <a:spcBef>
                <a:spcPct val="20000"/>
              </a:spcBef>
              <a:buFont typeface="Arial" charset="-52"/>
              <a:buChar char="•"/>
            </a:pPr>
            <a:endParaRPr lang="fr-BE" sz="2400" dirty="0">
              <a:solidFill>
                <a:schemeClr val="bg1"/>
              </a:solidFill>
              <a:latin typeface="Century Gothic" charset="0"/>
            </a:endParaRPr>
          </a:p>
        </p:txBody>
      </p:sp>
      <p:pic>
        <p:nvPicPr>
          <p:cNvPr id="30724" name="Picture 1030" descr="C:\Users\François\Pictures\Présentation1\169-352-thickbo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962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20" name="Text Box 1026"/>
          <p:cNvSpPr txBox="1">
            <a:spLocks noChangeArrowheads="1"/>
          </p:cNvSpPr>
          <p:nvPr/>
        </p:nvSpPr>
        <p:spPr bwMode="auto">
          <a:xfrm>
            <a:off x="304800" y="288925"/>
            <a:ext cx="86106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5"/>
          <p:cNvGrpSpPr>
            <a:grpSpLocks/>
          </p:cNvGrpSpPr>
          <p:nvPr/>
        </p:nvGrpSpPr>
        <p:grpSpPr bwMode="auto">
          <a:xfrm>
            <a:off x="76200" y="0"/>
            <a:ext cx="9067800" cy="6729413"/>
            <a:chOff x="48" y="0"/>
            <a:chExt cx="5712" cy="4239"/>
          </a:xfrm>
        </p:grpSpPr>
        <p:sp>
          <p:nvSpPr>
            <p:cNvPr id="61443" name="Text Box 2"/>
            <p:cNvSpPr txBox="1">
              <a:spLocks noChangeArrowheads="1"/>
            </p:cNvSpPr>
            <p:nvPr/>
          </p:nvSpPr>
          <p:spPr bwMode="auto">
            <a:xfrm>
              <a:off x="88" y="48"/>
              <a:ext cx="420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Variantes anatomiques</a:t>
              </a:r>
            </a:p>
          </p:txBody>
        </p:sp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48" y="528"/>
              <a:ext cx="4416" cy="3680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20000"/>
                </a:lnSpc>
                <a:tabLst>
                  <a:tab pos="98425" algn="l"/>
                  <a:tab pos="533400" algn="l"/>
                  <a:tab pos="857250" algn="l"/>
                  <a:tab pos="1524000" algn="l"/>
                </a:tabLst>
              </a:pPr>
              <a:r>
                <a:rPr lang="fr-BE" sz="2400" b="1" dirty="0">
                  <a:solidFill>
                    <a:srgbClr val="FF9900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-	la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réunion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de la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 communicante 		du sural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et du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sural médial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est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 haute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,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 basse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ou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absente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 	 la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 communicante du sural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ou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le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sural médial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ou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le nerf</a:t>
              </a:r>
              <a:b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cutané sural latéral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 devient la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branche</a:t>
              </a:r>
              <a:b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principale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le </a:t>
              </a:r>
              <a:r>
                <a:rPr lang="fr-BE" sz="2400" b="1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nerf cutané dorsal latéral du pied 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est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formé de </a:t>
              </a:r>
              <a:r>
                <a:rPr lang="fr-BE" sz="2400" b="1" dirty="0">
                  <a:solidFill>
                    <a:srgbClr val="00FFFF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plusieurs branches</a:t>
              </a: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/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	le territoire du NS s’étend sur le dos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du pied en l’absence de la branche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	intermédiaire du NFS</a:t>
              </a:r>
              <a:b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</a:br>
              <a:r>
                <a:rPr lang="fr-BE" sz="2400" dirty="0">
                  <a:solidFill>
                    <a:schemeClr val="bg1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	- 	anastomoses entre NS et NFS</a:t>
              </a:r>
              <a:endParaRPr lang="fr-FR" sz="2400" b="1" u="sng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endParaRPr>
            </a:p>
          </p:txBody>
        </p:sp>
        <p:pic>
          <p:nvPicPr>
            <p:cNvPr id="61445" name="Picture 6" descr="C:\Users\François\Pictures\Présentation1\NS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24" y="0"/>
              <a:ext cx="1936" cy="4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46" name="Freeform 8"/>
            <p:cNvSpPr>
              <a:spLocks/>
            </p:cNvSpPr>
            <p:nvPr/>
          </p:nvSpPr>
          <p:spPr bwMode="auto">
            <a:xfrm>
              <a:off x="4498" y="20"/>
              <a:ext cx="154" cy="1078"/>
            </a:xfrm>
            <a:custGeom>
              <a:avLst/>
              <a:gdLst>
                <a:gd name="T0" fmla="*/ 154 w 154"/>
                <a:gd name="T1" fmla="*/ 0 h 1078"/>
                <a:gd name="T2" fmla="*/ 138 w 154"/>
                <a:gd name="T3" fmla="*/ 48 h 1078"/>
                <a:gd name="T4" fmla="*/ 134 w 154"/>
                <a:gd name="T5" fmla="*/ 78 h 1078"/>
                <a:gd name="T6" fmla="*/ 128 w 154"/>
                <a:gd name="T7" fmla="*/ 96 h 1078"/>
                <a:gd name="T8" fmla="*/ 120 w 154"/>
                <a:gd name="T9" fmla="*/ 128 h 1078"/>
                <a:gd name="T10" fmla="*/ 116 w 154"/>
                <a:gd name="T11" fmla="*/ 140 h 1078"/>
                <a:gd name="T12" fmla="*/ 102 w 154"/>
                <a:gd name="T13" fmla="*/ 226 h 1078"/>
                <a:gd name="T14" fmla="*/ 94 w 154"/>
                <a:gd name="T15" fmla="*/ 254 h 1078"/>
                <a:gd name="T16" fmla="*/ 90 w 154"/>
                <a:gd name="T17" fmla="*/ 266 h 1078"/>
                <a:gd name="T18" fmla="*/ 74 w 154"/>
                <a:gd name="T19" fmla="*/ 368 h 1078"/>
                <a:gd name="T20" fmla="*/ 70 w 154"/>
                <a:gd name="T21" fmla="*/ 418 h 1078"/>
                <a:gd name="T22" fmla="*/ 62 w 154"/>
                <a:gd name="T23" fmla="*/ 442 h 1078"/>
                <a:gd name="T24" fmla="*/ 54 w 154"/>
                <a:gd name="T25" fmla="*/ 500 h 1078"/>
                <a:gd name="T26" fmla="*/ 50 w 154"/>
                <a:gd name="T27" fmla="*/ 566 h 1078"/>
                <a:gd name="T28" fmla="*/ 42 w 154"/>
                <a:gd name="T29" fmla="*/ 598 h 1078"/>
                <a:gd name="T30" fmla="*/ 36 w 154"/>
                <a:gd name="T31" fmla="*/ 648 h 1078"/>
                <a:gd name="T32" fmla="*/ 30 w 154"/>
                <a:gd name="T33" fmla="*/ 672 h 1078"/>
                <a:gd name="T34" fmla="*/ 16 w 154"/>
                <a:gd name="T35" fmla="*/ 730 h 1078"/>
                <a:gd name="T36" fmla="*/ 10 w 154"/>
                <a:gd name="T37" fmla="*/ 770 h 1078"/>
                <a:gd name="T38" fmla="*/ 0 w 154"/>
                <a:gd name="T39" fmla="*/ 1078 h 107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4"/>
                <a:gd name="T61" fmla="*/ 0 h 1078"/>
                <a:gd name="T62" fmla="*/ 154 w 154"/>
                <a:gd name="T63" fmla="*/ 1078 h 107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4" h="1078">
                  <a:moveTo>
                    <a:pt x="154" y="0"/>
                  </a:moveTo>
                  <a:cubicBezTo>
                    <a:pt x="151" y="20"/>
                    <a:pt x="144" y="30"/>
                    <a:pt x="138" y="48"/>
                  </a:cubicBezTo>
                  <a:cubicBezTo>
                    <a:pt x="138" y="50"/>
                    <a:pt x="135" y="75"/>
                    <a:pt x="134" y="78"/>
                  </a:cubicBezTo>
                  <a:cubicBezTo>
                    <a:pt x="133" y="84"/>
                    <a:pt x="128" y="96"/>
                    <a:pt x="128" y="96"/>
                  </a:cubicBezTo>
                  <a:cubicBezTo>
                    <a:pt x="126" y="112"/>
                    <a:pt x="125" y="115"/>
                    <a:pt x="120" y="128"/>
                  </a:cubicBezTo>
                  <a:cubicBezTo>
                    <a:pt x="118" y="132"/>
                    <a:pt x="116" y="140"/>
                    <a:pt x="116" y="140"/>
                  </a:cubicBezTo>
                  <a:cubicBezTo>
                    <a:pt x="113" y="173"/>
                    <a:pt x="109" y="195"/>
                    <a:pt x="102" y="226"/>
                  </a:cubicBezTo>
                  <a:cubicBezTo>
                    <a:pt x="100" y="236"/>
                    <a:pt x="97" y="244"/>
                    <a:pt x="94" y="254"/>
                  </a:cubicBezTo>
                  <a:cubicBezTo>
                    <a:pt x="93" y="258"/>
                    <a:pt x="90" y="266"/>
                    <a:pt x="90" y="266"/>
                  </a:cubicBezTo>
                  <a:cubicBezTo>
                    <a:pt x="88" y="303"/>
                    <a:pt x="85" y="334"/>
                    <a:pt x="74" y="368"/>
                  </a:cubicBezTo>
                  <a:cubicBezTo>
                    <a:pt x="73" y="385"/>
                    <a:pt x="71" y="401"/>
                    <a:pt x="70" y="418"/>
                  </a:cubicBezTo>
                  <a:cubicBezTo>
                    <a:pt x="69" y="426"/>
                    <a:pt x="62" y="442"/>
                    <a:pt x="62" y="442"/>
                  </a:cubicBezTo>
                  <a:cubicBezTo>
                    <a:pt x="61" y="467"/>
                    <a:pt x="59" y="479"/>
                    <a:pt x="54" y="500"/>
                  </a:cubicBezTo>
                  <a:cubicBezTo>
                    <a:pt x="51" y="579"/>
                    <a:pt x="56" y="534"/>
                    <a:pt x="50" y="566"/>
                  </a:cubicBezTo>
                  <a:cubicBezTo>
                    <a:pt x="48" y="577"/>
                    <a:pt x="42" y="598"/>
                    <a:pt x="42" y="598"/>
                  </a:cubicBezTo>
                  <a:cubicBezTo>
                    <a:pt x="41" y="619"/>
                    <a:pt x="40" y="630"/>
                    <a:pt x="36" y="648"/>
                  </a:cubicBezTo>
                  <a:cubicBezTo>
                    <a:pt x="34" y="656"/>
                    <a:pt x="30" y="672"/>
                    <a:pt x="30" y="672"/>
                  </a:cubicBezTo>
                  <a:cubicBezTo>
                    <a:pt x="28" y="692"/>
                    <a:pt x="22" y="711"/>
                    <a:pt x="16" y="730"/>
                  </a:cubicBezTo>
                  <a:cubicBezTo>
                    <a:pt x="15" y="744"/>
                    <a:pt x="13" y="757"/>
                    <a:pt x="10" y="770"/>
                  </a:cubicBezTo>
                  <a:cubicBezTo>
                    <a:pt x="3" y="891"/>
                    <a:pt x="0" y="873"/>
                    <a:pt x="0" y="107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7" name="Freeform 9"/>
            <p:cNvSpPr>
              <a:spLocks/>
            </p:cNvSpPr>
            <p:nvPr/>
          </p:nvSpPr>
          <p:spPr bwMode="auto">
            <a:xfrm>
              <a:off x="4408" y="1102"/>
              <a:ext cx="92" cy="1106"/>
            </a:xfrm>
            <a:custGeom>
              <a:avLst/>
              <a:gdLst>
                <a:gd name="T0" fmla="*/ 92 w 92"/>
                <a:gd name="T1" fmla="*/ 0 h 1106"/>
                <a:gd name="T2" fmla="*/ 84 w 92"/>
                <a:gd name="T3" fmla="*/ 36 h 1106"/>
                <a:gd name="T4" fmla="*/ 74 w 92"/>
                <a:gd name="T5" fmla="*/ 190 h 1106"/>
                <a:gd name="T6" fmla="*/ 62 w 92"/>
                <a:gd name="T7" fmla="*/ 388 h 1106"/>
                <a:gd name="T8" fmla="*/ 60 w 92"/>
                <a:gd name="T9" fmla="*/ 444 h 1106"/>
                <a:gd name="T10" fmla="*/ 56 w 92"/>
                <a:gd name="T11" fmla="*/ 456 h 1106"/>
                <a:gd name="T12" fmla="*/ 42 w 92"/>
                <a:gd name="T13" fmla="*/ 604 h 1106"/>
                <a:gd name="T14" fmla="*/ 34 w 92"/>
                <a:gd name="T15" fmla="*/ 736 h 1106"/>
                <a:gd name="T16" fmla="*/ 22 w 92"/>
                <a:gd name="T17" fmla="*/ 822 h 1106"/>
                <a:gd name="T18" fmla="*/ 14 w 92"/>
                <a:gd name="T19" fmla="*/ 924 h 1106"/>
                <a:gd name="T20" fmla="*/ 6 w 92"/>
                <a:gd name="T21" fmla="*/ 1038 h 1106"/>
                <a:gd name="T22" fmla="*/ 0 w 92"/>
                <a:gd name="T23" fmla="*/ 1106 h 1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2"/>
                <a:gd name="T37" fmla="*/ 0 h 1106"/>
                <a:gd name="T38" fmla="*/ 92 w 92"/>
                <a:gd name="T39" fmla="*/ 1106 h 1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2" h="1106">
                  <a:moveTo>
                    <a:pt x="92" y="0"/>
                  </a:moveTo>
                  <a:cubicBezTo>
                    <a:pt x="90" y="13"/>
                    <a:pt x="86" y="23"/>
                    <a:pt x="84" y="36"/>
                  </a:cubicBezTo>
                  <a:cubicBezTo>
                    <a:pt x="83" y="120"/>
                    <a:pt x="80" y="130"/>
                    <a:pt x="74" y="190"/>
                  </a:cubicBezTo>
                  <a:cubicBezTo>
                    <a:pt x="72" y="251"/>
                    <a:pt x="81" y="330"/>
                    <a:pt x="62" y="388"/>
                  </a:cubicBezTo>
                  <a:cubicBezTo>
                    <a:pt x="61" y="407"/>
                    <a:pt x="62" y="425"/>
                    <a:pt x="60" y="444"/>
                  </a:cubicBezTo>
                  <a:cubicBezTo>
                    <a:pt x="60" y="448"/>
                    <a:pt x="56" y="456"/>
                    <a:pt x="56" y="456"/>
                  </a:cubicBezTo>
                  <a:cubicBezTo>
                    <a:pt x="52" y="505"/>
                    <a:pt x="52" y="555"/>
                    <a:pt x="42" y="604"/>
                  </a:cubicBezTo>
                  <a:cubicBezTo>
                    <a:pt x="39" y="647"/>
                    <a:pt x="44" y="695"/>
                    <a:pt x="34" y="736"/>
                  </a:cubicBezTo>
                  <a:cubicBezTo>
                    <a:pt x="32" y="763"/>
                    <a:pt x="29" y="796"/>
                    <a:pt x="22" y="822"/>
                  </a:cubicBezTo>
                  <a:cubicBezTo>
                    <a:pt x="20" y="855"/>
                    <a:pt x="24" y="893"/>
                    <a:pt x="14" y="924"/>
                  </a:cubicBezTo>
                  <a:cubicBezTo>
                    <a:pt x="9" y="962"/>
                    <a:pt x="23" y="1003"/>
                    <a:pt x="6" y="1038"/>
                  </a:cubicBezTo>
                  <a:cubicBezTo>
                    <a:pt x="1" y="1064"/>
                    <a:pt x="0" y="1073"/>
                    <a:pt x="0" y="1106"/>
                  </a:cubicBezTo>
                </a:path>
              </a:pathLst>
            </a:custGeom>
            <a:noFill/>
            <a:ln w="508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8" name="Freeform 10"/>
            <p:cNvSpPr>
              <a:spLocks/>
            </p:cNvSpPr>
            <p:nvPr/>
          </p:nvSpPr>
          <p:spPr bwMode="auto">
            <a:xfrm>
              <a:off x="3996" y="2210"/>
              <a:ext cx="396" cy="1098"/>
            </a:xfrm>
            <a:custGeom>
              <a:avLst/>
              <a:gdLst>
                <a:gd name="T0" fmla="*/ 396 w 396"/>
                <a:gd name="T1" fmla="*/ 0 h 1098"/>
                <a:gd name="T2" fmla="*/ 380 w 396"/>
                <a:gd name="T3" fmla="*/ 24 h 1098"/>
                <a:gd name="T4" fmla="*/ 374 w 396"/>
                <a:gd name="T5" fmla="*/ 42 h 1098"/>
                <a:gd name="T6" fmla="*/ 320 w 396"/>
                <a:gd name="T7" fmla="*/ 148 h 1098"/>
                <a:gd name="T8" fmla="*/ 306 w 396"/>
                <a:gd name="T9" fmla="*/ 202 h 1098"/>
                <a:gd name="T10" fmla="*/ 300 w 396"/>
                <a:gd name="T11" fmla="*/ 222 h 1098"/>
                <a:gd name="T12" fmla="*/ 296 w 396"/>
                <a:gd name="T13" fmla="*/ 234 h 1098"/>
                <a:gd name="T14" fmla="*/ 260 w 396"/>
                <a:gd name="T15" fmla="*/ 334 h 1098"/>
                <a:gd name="T16" fmla="*/ 232 w 396"/>
                <a:gd name="T17" fmla="*/ 426 h 1098"/>
                <a:gd name="T18" fmla="*/ 190 w 396"/>
                <a:gd name="T19" fmla="*/ 540 h 1098"/>
                <a:gd name="T20" fmla="*/ 168 w 396"/>
                <a:gd name="T21" fmla="*/ 590 h 1098"/>
                <a:gd name="T22" fmla="*/ 154 w 396"/>
                <a:gd name="T23" fmla="*/ 620 h 1098"/>
                <a:gd name="T24" fmla="*/ 116 w 396"/>
                <a:gd name="T25" fmla="*/ 702 h 1098"/>
                <a:gd name="T26" fmla="*/ 106 w 396"/>
                <a:gd name="T27" fmla="*/ 732 h 1098"/>
                <a:gd name="T28" fmla="*/ 90 w 396"/>
                <a:gd name="T29" fmla="*/ 758 h 1098"/>
                <a:gd name="T30" fmla="*/ 48 w 396"/>
                <a:gd name="T31" fmla="*/ 854 h 1098"/>
                <a:gd name="T32" fmla="*/ 24 w 396"/>
                <a:gd name="T33" fmla="*/ 922 h 1098"/>
                <a:gd name="T34" fmla="*/ 18 w 396"/>
                <a:gd name="T35" fmla="*/ 940 h 1098"/>
                <a:gd name="T36" fmla="*/ 14 w 396"/>
                <a:gd name="T37" fmla="*/ 952 h 1098"/>
                <a:gd name="T38" fmla="*/ 0 w 396"/>
                <a:gd name="T39" fmla="*/ 1098 h 10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6"/>
                <a:gd name="T61" fmla="*/ 0 h 1098"/>
                <a:gd name="T62" fmla="*/ 396 w 396"/>
                <a:gd name="T63" fmla="*/ 1098 h 10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6" h="1098">
                  <a:moveTo>
                    <a:pt x="396" y="0"/>
                  </a:moveTo>
                  <a:cubicBezTo>
                    <a:pt x="392" y="5"/>
                    <a:pt x="382" y="17"/>
                    <a:pt x="380" y="24"/>
                  </a:cubicBezTo>
                  <a:cubicBezTo>
                    <a:pt x="378" y="30"/>
                    <a:pt x="378" y="37"/>
                    <a:pt x="374" y="42"/>
                  </a:cubicBezTo>
                  <a:cubicBezTo>
                    <a:pt x="353" y="74"/>
                    <a:pt x="331" y="110"/>
                    <a:pt x="320" y="148"/>
                  </a:cubicBezTo>
                  <a:cubicBezTo>
                    <a:pt x="315" y="166"/>
                    <a:pt x="311" y="184"/>
                    <a:pt x="306" y="202"/>
                  </a:cubicBezTo>
                  <a:cubicBezTo>
                    <a:pt x="300" y="223"/>
                    <a:pt x="310" y="193"/>
                    <a:pt x="300" y="222"/>
                  </a:cubicBezTo>
                  <a:cubicBezTo>
                    <a:pt x="299" y="226"/>
                    <a:pt x="296" y="234"/>
                    <a:pt x="296" y="234"/>
                  </a:cubicBezTo>
                  <a:cubicBezTo>
                    <a:pt x="291" y="266"/>
                    <a:pt x="268" y="301"/>
                    <a:pt x="260" y="334"/>
                  </a:cubicBezTo>
                  <a:cubicBezTo>
                    <a:pt x="256" y="368"/>
                    <a:pt x="240" y="394"/>
                    <a:pt x="232" y="426"/>
                  </a:cubicBezTo>
                  <a:cubicBezTo>
                    <a:pt x="223" y="464"/>
                    <a:pt x="212" y="508"/>
                    <a:pt x="190" y="540"/>
                  </a:cubicBezTo>
                  <a:cubicBezTo>
                    <a:pt x="180" y="555"/>
                    <a:pt x="178" y="575"/>
                    <a:pt x="168" y="590"/>
                  </a:cubicBezTo>
                  <a:cubicBezTo>
                    <a:pt x="165" y="602"/>
                    <a:pt x="161" y="610"/>
                    <a:pt x="154" y="620"/>
                  </a:cubicBezTo>
                  <a:cubicBezTo>
                    <a:pt x="144" y="649"/>
                    <a:pt x="128" y="675"/>
                    <a:pt x="116" y="702"/>
                  </a:cubicBezTo>
                  <a:cubicBezTo>
                    <a:pt x="112" y="711"/>
                    <a:pt x="111" y="724"/>
                    <a:pt x="106" y="732"/>
                  </a:cubicBezTo>
                  <a:cubicBezTo>
                    <a:pt x="101" y="739"/>
                    <a:pt x="92" y="751"/>
                    <a:pt x="90" y="758"/>
                  </a:cubicBezTo>
                  <a:cubicBezTo>
                    <a:pt x="80" y="788"/>
                    <a:pt x="67" y="829"/>
                    <a:pt x="48" y="854"/>
                  </a:cubicBezTo>
                  <a:cubicBezTo>
                    <a:pt x="43" y="878"/>
                    <a:pt x="34" y="900"/>
                    <a:pt x="24" y="922"/>
                  </a:cubicBezTo>
                  <a:cubicBezTo>
                    <a:pt x="21" y="928"/>
                    <a:pt x="20" y="934"/>
                    <a:pt x="18" y="940"/>
                  </a:cubicBezTo>
                  <a:cubicBezTo>
                    <a:pt x="17" y="944"/>
                    <a:pt x="14" y="952"/>
                    <a:pt x="14" y="952"/>
                  </a:cubicBezTo>
                  <a:cubicBezTo>
                    <a:pt x="6" y="1009"/>
                    <a:pt x="0" y="1031"/>
                    <a:pt x="0" y="109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Freeform 11"/>
            <p:cNvSpPr>
              <a:spLocks/>
            </p:cNvSpPr>
            <p:nvPr/>
          </p:nvSpPr>
          <p:spPr bwMode="auto">
            <a:xfrm>
              <a:off x="4192" y="2204"/>
              <a:ext cx="227" cy="1110"/>
            </a:xfrm>
            <a:custGeom>
              <a:avLst/>
              <a:gdLst>
                <a:gd name="T0" fmla="*/ 216 w 227"/>
                <a:gd name="T1" fmla="*/ 0 h 1110"/>
                <a:gd name="T2" fmla="*/ 196 w 227"/>
                <a:gd name="T3" fmla="*/ 296 h 1110"/>
                <a:gd name="T4" fmla="*/ 184 w 227"/>
                <a:gd name="T5" fmla="*/ 386 h 1110"/>
                <a:gd name="T6" fmla="*/ 176 w 227"/>
                <a:gd name="T7" fmla="*/ 430 h 1110"/>
                <a:gd name="T8" fmla="*/ 174 w 227"/>
                <a:gd name="T9" fmla="*/ 502 h 1110"/>
                <a:gd name="T10" fmla="*/ 166 w 227"/>
                <a:gd name="T11" fmla="*/ 526 h 1110"/>
                <a:gd name="T12" fmla="*/ 148 w 227"/>
                <a:gd name="T13" fmla="*/ 622 h 1110"/>
                <a:gd name="T14" fmla="*/ 134 w 227"/>
                <a:gd name="T15" fmla="*/ 684 h 1110"/>
                <a:gd name="T16" fmla="*/ 126 w 227"/>
                <a:gd name="T17" fmla="*/ 702 h 1110"/>
                <a:gd name="T18" fmla="*/ 124 w 227"/>
                <a:gd name="T19" fmla="*/ 708 h 1110"/>
                <a:gd name="T20" fmla="*/ 110 w 227"/>
                <a:gd name="T21" fmla="*/ 750 h 1110"/>
                <a:gd name="T22" fmla="*/ 90 w 227"/>
                <a:gd name="T23" fmla="*/ 822 h 1110"/>
                <a:gd name="T24" fmla="*/ 78 w 227"/>
                <a:gd name="T25" fmla="*/ 852 h 1110"/>
                <a:gd name="T26" fmla="*/ 58 w 227"/>
                <a:gd name="T27" fmla="*/ 906 h 1110"/>
                <a:gd name="T28" fmla="*/ 40 w 227"/>
                <a:gd name="T29" fmla="*/ 948 h 1110"/>
                <a:gd name="T30" fmla="*/ 18 w 227"/>
                <a:gd name="T31" fmla="*/ 1016 h 1110"/>
                <a:gd name="T32" fmla="*/ 0 w 227"/>
                <a:gd name="T33" fmla="*/ 1110 h 11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7"/>
                <a:gd name="T52" fmla="*/ 0 h 1110"/>
                <a:gd name="T53" fmla="*/ 227 w 227"/>
                <a:gd name="T54" fmla="*/ 1110 h 11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7" h="1110">
                  <a:moveTo>
                    <a:pt x="216" y="0"/>
                  </a:moveTo>
                  <a:cubicBezTo>
                    <a:pt x="192" y="94"/>
                    <a:pt x="227" y="203"/>
                    <a:pt x="196" y="296"/>
                  </a:cubicBezTo>
                  <a:cubicBezTo>
                    <a:pt x="193" y="327"/>
                    <a:pt x="191" y="356"/>
                    <a:pt x="184" y="386"/>
                  </a:cubicBezTo>
                  <a:cubicBezTo>
                    <a:pt x="182" y="401"/>
                    <a:pt x="179" y="415"/>
                    <a:pt x="176" y="430"/>
                  </a:cubicBezTo>
                  <a:cubicBezTo>
                    <a:pt x="175" y="454"/>
                    <a:pt x="176" y="478"/>
                    <a:pt x="174" y="502"/>
                  </a:cubicBezTo>
                  <a:cubicBezTo>
                    <a:pt x="173" y="510"/>
                    <a:pt x="166" y="526"/>
                    <a:pt x="166" y="526"/>
                  </a:cubicBezTo>
                  <a:cubicBezTo>
                    <a:pt x="162" y="557"/>
                    <a:pt x="158" y="592"/>
                    <a:pt x="148" y="622"/>
                  </a:cubicBezTo>
                  <a:cubicBezTo>
                    <a:pt x="145" y="643"/>
                    <a:pt x="141" y="664"/>
                    <a:pt x="134" y="684"/>
                  </a:cubicBezTo>
                  <a:cubicBezTo>
                    <a:pt x="132" y="690"/>
                    <a:pt x="128" y="696"/>
                    <a:pt x="126" y="702"/>
                  </a:cubicBezTo>
                  <a:cubicBezTo>
                    <a:pt x="125" y="704"/>
                    <a:pt x="124" y="708"/>
                    <a:pt x="124" y="708"/>
                  </a:cubicBezTo>
                  <a:cubicBezTo>
                    <a:pt x="122" y="722"/>
                    <a:pt x="123" y="741"/>
                    <a:pt x="110" y="750"/>
                  </a:cubicBezTo>
                  <a:cubicBezTo>
                    <a:pt x="106" y="773"/>
                    <a:pt x="99" y="800"/>
                    <a:pt x="90" y="822"/>
                  </a:cubicBezTo>
                  <a:cubicBezTo>
                    <a:pt x="88" y="837"/>
                    <a:pt x="86" y="839"/>
                    <a:pt x="78" y="852"/>
                  </a:cubicBezTo>
                  <a:cubicBezTo>
                    <a:pt x="68" y="868"/>
                    <a:pt x="69" y="890"/>
                    <a:pt x="58" y="906"/>
                  </a:cubicBezTo>
                  <a:cubicBezTo>
                    <a:pt x="56" y="921"/>
                    <a:pt x="53" y="939"/>
                    <a:pt x="40" y="948"/>
                  </a:cubicBezTo>
                  <a:cubicBezTo>
                    <a:pt x="33" y="969"/>
                    <a:pt x="30" y="998"/>
                    <a:pt x="18" y="1016"/>
                  </a:cubicBezTo>
                  <a:cubicBezTo>
                    <a:pt x="16" y="1050"/>
                    <a:pt x="0" y="1077"/>
                    <a:pt x="0" y="111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Freeform 13"/>
            <p:cNvSpPr>
              <a:spLocks/>
            </p:cNvSpPr>
            <p:nvPr/>
          </p:nvSpPr>
          <p:spPr bwMode="auto">
            <a:xfrm>
              <a:off x="4175" y="3310"/>
              <a:ext cx="1115" cy="666"/>
            </a:xfrm>
            <a:custGeom>
              <a:avLst/>
              <a:gdLst>
                <a:gd name="T0" fmla="*/ 15 w 1115"/>
                <a:gd name="T1" fmla="*/ 0 h 666"/>
                <a:gd name="T2" fmla="*/ 1 w 1115"/>
                <a:gd name="T3" fmla="*/ 120 h 666"/>
                <a:gd name="T4" fmla="*/ 5 w 1115"/>
                <a:gd name="T5" fmla="*/ 260 h 666"/>
                <a:gd name="T6" fmla="*/ 21 w 1115"/>
                <a:gd name="T7" fmla="*/ 294 h 666"/>
                <a:gd name="T8" fmla="*/ 31 w 1115"/>
                <a:gd name="T9" fmla="*/ 344 h 666"/>
                <a:gd name="T10" fmla="*/ 45 w 1115"/>
                <a:gd name="T11" fmla="*/ 374 h 666"/>
                <a:gd name="T12" fmla="*/ 63 w 1115"/>
                <a:gd name="T13" fmla="*/ 408 h 666"/>
                <a:gd name="T14" fmla="*/ 85 w 1115"/>
                <a:gd name="T15" fmla="*/ 450 h 666"/>
                <a:gd name="T16" fmla="*/ 101 w 1115"/>
                <a:gd name="T17" fmla="*/ 474 h 666"/>
                <a:gd name="T18" fmla="*/ 119 w 1115"/>
                <a:gd name="T19" fmla="*/ 484 h 666"/>
                <a:gd name="T20" fmla="*/ 137 w 1115"/>
                <a:gd name="T21" fmla="*/ 490 h 666"/>
                <a:gd name="T22" fmla="*/ 245 w 1115"/>
                <a:gd name="T23" fmla="*/ 496 h 666"/>
                <a:gd name="T24" fmla="*/ 305 w 1115"/>
                <a:gd name="T25" fmla="*/ 488 h 666"/>
                <a:gd name="T26" fmla="*/ 325 w 1115"/>
                <a:gd name="T27" fmla="*/ 480 h 666"/>
                <a:gd name="T28" fmla="*/ 377 w 1115"/>
                <a:gd name="T29" fmla="*/ 468 h 666"/>
                <a:gd name="T30" fmla="*/ 399 w 1115"/>
                <a:gd name="T31" fmla="*/ 450 h 666"/>
                <a:gd name="T32" fmla="*/ 419 w 1115"/>
                <a:gd name="T33" fmla="*/ 448 h 666"/>
                <a:gd name="T34" fmla="*/ 483 w 1115"/>
                <a:gd name="T35" fmla="*/ 434 h 666"/>
                <a:gd name="T36" fmla="*/ 607 w 1115"/>
                <a:gd name="T37" fmla="*/ 412 h 666"/>
                <a:gd name="T38" fmla="*/ 759 w 1115"/>
                <a:gd name="T39" fmla="*/ 428 h 666"/>
                <a:gd name="T40" fmla="*/ 771 w 1115"/>
                <a:gd name="T41" fmla="*/ 442 h 666"/>
                <a:gd name="T42" fmla="*/ 837 w 1115"/>
                <a:gd name="T43" fmla="*/ 486 h 666"/>
                <a:gd name="T44" fmla="*/ 861 w 1115"/>
                <a:gd name="T45" fmla="*/ 506 h 666"/>
                <a:gd name="T46" fmla="*/ 875 w 1115"/>
                <a:gd name="T47" fmla="*/ 514 h 666"/>
                <a:gd name="T48" fmla="*/ 895 w 1115"/>
                <a:gd name="T49" fmla="*/ 536 h 666"/>
                <a:gd name="T50" fmla="*/ 915 w 1115"/>
                <a:gd name="T51" fmla="*/ 558 h 666"/>
                <a:gd name="T52" fmla="*/ 935 w 1115"/>
                <a:gd name="T53" fmla="*/ 576 h 666"/>
                <a:gd name="T54" fmla="*/ 987 w 1115"/>
                <a:gd name="T55" fmla="*/ 604 h 666"/>
                <a:gd name="T56" fmla="*/ 1077 w 1115"/>
                <a:gd name="T57" fmla="*/ 650 h 666"/>
                <a:gd name="T58" fmla="*/ 1093 w 1115"/>
                <a:gd name="T59" fmla="*/ 662 h 666"/>
                <a:gd name="T60" fmla="*/ 1115 w 1115"/>
                <a:gd name="T61" fmla="*/ 666 h 6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15"/>
                <a:gd name="T94" fmla="*/ 0 h 666"/>
                <a:gd name="T95" fmla="*/ 1115 w 1115"/>
                <a:gd name="T96" fmla="*/ 666 h 6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15" h="666">
                  <a:moveTo>
                    <a:pt x="15" y="0"/>
                  </a:moveTo>
                  <a:cubicBezTo>
                    <a:pt x="11" y="37"/>
                    <a:pt x="13" y="84"/>
                    <a:pt x="1" y="120"/>
                  </a:cubicBezTo>
                  <a:cubicBezTo>
                    <a:pt x="2" y="167"/>
                    <a:pt x="0" y="214"/>
                    <a:pt x="5" y="260"/>
                  </a:cubicBezTo>
                  <a:cubicBezTo>
                    <a:pt x="6" y="268"/>
                    <a:pt x="19" y="284"/>
                    <a:pt x="21" y="294"/>
                  </a:cubicBezTo>
                  <a:cubicBezTo>
                    <a:pt x="22" y="313"/>
                    <a:pt x="15" y="333"/>
                    <a:pt x="31" y="344"/>
                  </a:cubicBezTo>
                  <a:cubicBezTo>
                    <a:pt x="35" y="356"/>
                    <a:pt x="36" y="365"/>
                    <a:pt x="45" y="374"/>
                  </a:cubicBezTo>
                  <a:cubicBezTo>
                    <a:pt x="48" y="387"/>
                    <a:pt x="59" y="395"/>
                    <a:pt x="63" y="408"/>
                  </a:cubicBezTo>
                  <a:cubicBezTo>
                    <a:pt x="66" y="430"/>
                    <a:pt x="72" y="433"/>
                    <a:pt x="85" y="450"/>
                  </a:cubicBezTo>
                  <a:cubicBezTo>
                    <a:pt x="90" y="456"/>
                    <a:pt x="94" y="470"/>
                    <a:pt x="101" y="474"/>
                  </a:cubicBezTo>
                  <a:cubicBezTo>
                    <a:pt x="107" y="478"/>
                    <a:pt x="113" y="480"/>
                    <a:pt x="119" y="484"/>
                  </a:cubicBezTo>
                  <a:cubicBezTo>
                    <a:pt x="124" y="488"/>
                    <a:pt x="137" y="490"/>
                    <a:pt x="137" y="490"/>
                  </a:cubicBezTo>
                  <a:cubicBezTo>
                    <a:pt x="149" y="509"/>
                    <a:pt x="223" y="497"/>
                    <a:pt x="245" y="496"/>
                  </a:cubicBezTo>
                  <a:cubicBezTo>
                    <a:pt x="271" y="487"/>
                    <a:pt x="267" y="490"/>
                    <a:pt x="305" y="488"/>
                  </a:cubicBezTo>
                  <a:cubicBezTo>
                    <a:pt x="313" y="486"/>
                    <a:pt x="318" y="485"/>
                    <a:pt x="325" y="480"/>
                  </a:cubicBezTo>
                  <a:cubicBezTo>
                    <a:pt x="338" y="461"/>
                    <a:pt x="349" y="469"/>
                    <a:pt x="377" y="468"/>
                  </a:cubicBezTo>
                  <a:cubicBezTo>
                    <a:pt x="388" y="464"/>
                    <a:pt x="387" y="453"/>
                    <a:pt x="399" y="450"/>
                  </a:cubicBezTo>
                  <a:cubicBezTo>
                    <a:pt x="406" y="449"/>
                    <a:pt x="412" y="449"/>
                    <a:pt x="419" y="448"/>
                  </a:cubicBezTo>
                  <a:cubicBezTo>
                    <a:pt x="435" y="443"/>
                    <a:pt x="464" y="437"/>
                    <a:pt x="483" y="434"/>
                  </a:cubicBezTo>
                  <a:cubicBezTo>
                    <a:pt x="524" y="420"/>
                    <a:pt x="564" y="414"/>
                    <a:pt x="607" y="412"/>
                  </a:cubicBezTo>
                  <a:cubicBezTo>
                    <a:pt x="628" y="412"/>
                    <a:pt x="722" y="403"/>
                    <a:pt x="759" y="428"/>
                  </a:cubicBezTo>
                  <a:cubicBezTo>
                    <a:pt x="764" y="435"/>
                    <a:pt x="763" y="439"/>
                    <a:pt x="771" y="442"/>
                  </a:cubicBezTo>
                  <a:cubicBezTo>
                    <a:pt x="781" y="471"/>
                    <a:pt x="817" y="466"/>
                    <a:pt x="837" y="486"/>
                  </a:cubicBezTo>
                  <a:cubicBezTo>
                    <a:pt x="842" y="502"/>
                    <a:pt x="843" y="503"/>
                    <a:pt x="861" y="506"/>
                  </a:cubicBezTo>
                  <a:cubicBezTo>
                    <a:pt x="865" y="509"/>
                    <a:pt x="871" y="511"/>
                    <a:pt x="875" y="514"/>
                  </a:cubicBezTo>
                  <a:cubicBezTo>
                    <a:pt x="883" y="520"/>
                    <a:pt x="886" y="530"/>
                    <a:pt x="895" y="536"/>
                  </a:cubicBezTo>
                  <a:cubicBezTo>
                    <a:pt x="902" y="546"/>
                    <a:pt x="905" y="551"/>
                    <a:pt x="915" y="558"/>
                  </a:cubicBezTo>
                  <a:cubicBezTo>
                    <a:pt x="920" y="565"/>
                    <a:pt x="928" y="571"/>
                    <a:pt x="935" y="576"/>
                  </a:cubicBezTo>
                  <a:cubicBezTo>
                    <a:pt x="946" y="592"/>
                    <a:pt x="968" y="599"/>
                    <a:pt x="987" y="604"/>
                  </a:cubicBezTo>
                  <a:cubicBezTo>
                    <a:pt x="1015" y="625"/>
                    <a:pt x="1041" y="645"/>
                    <a:pt x="1077" y="650"/>
                  </a:cubicBezTo>
                  <a:cubicBezTo>
                    <a:pt x="1083" y="654"/>
                    <a:pt x="1085" y="661"/>
                    <a:pt x="1093" y="662"/>
                  </a:cubicBezTo>
                  <a:cubicBezTo>
                    <a:pt x="1115" y="665"/>
                    <a:pt x="1108" y="659"/>
                    <a:pt x="1115" y="666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Freeform 14"/>
            <p:cNvSpPr>
              <a:spLocks/>
            </p:cNvSpPr>
            <p:nvPr/>
          </p:nvSpPr>
          <p:spPr bwMode="auto">
            <a:xfrm>
              <a:off x="4204" y="3556"/>
              <a:ext cx="808" cy="81"/>
            </a:xfrm>
            <a:custGeom>
              <a:avLst/>
              <a:gdLst>
                <a:gd name="T0" fmla="*/ 0 w 808"/>
                <a:gd name="T1" fmla="*/ 76 h 81"/>
                <a:gd name="T2" fmla="*/ 240 w 808"/>
                <a:gd name="T3" fmla="*/ 60 h 81"/>
                <a:gd name="T4" fmla="*/ 286 w 808"/>
                <a:gd name="T5" fmla="*/ 34 h 81"/>
                <a:gd name="T6" fmla="*/ 322 w 808"/>
                <a:gd name="T7" fmla="*/ 24 h 81"/>
                <a:gd name="T8" fmla="*/ 346 w 808"/>
                <a:gd name="T9" fmla="*/ 10 h 81"/>
                <a:gd name="T10" fmla="*/ 444 w 808"/>
                <a:gd name="T11" fmla="*/ 4 h 81"/>
                <a:gd name="T12" fmla="*/ 686 w 808"/>
                <a:gd name="T13" fmla="*/ 0 h 81"/>
                <a:gd name="T14" fmla="*/ 808 w 808"/>
                <a:gd name="T15" fmla="*/ 10 h 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8"/>
                <a:gd name="T25" fmla="*/ 0 h 81"/>
                <a:gd name="T26" fmla="*/ 808 w 808"/>
                <a:gd name="T27" fmla="*/ 81 h 8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8" h="81">
                  <a:moveTo>
                    <a:pt x="0" y="76"/>
                  </a:moveTo>
                  <a:cubicBezTo>
                    <a:pt x="74" y="75"/>
                    <a:pt x="164" y="81"/>
                    <a:pt x="240" y="60"/>
                  </a:cubicBezTo>
                  <a:cubicBezTo>
                    <a:pt x="258" y="55"/>
                    <a:pt x="269" y="39"/>
                    <a:pt x="286" y="34"/>
                  </a:cubicBezTo>
                  <a:cubicBezTo>
                    <a:pt x="299" y="30"/>
                    <a:pt x="310" y="31"/>
                    <a:pt x="322" y="24"/>
                  </a:cubicBezTo>
                  <a:cubicBezTo>
                    <a:pt x="328" y="21"/>
                    <a:pt x="339" y="12"/>
                    <a:pt x="346" y="10"/>
                  </a:cubicBezTo>
                  <a:cubicBezTo>
                    <a:pt x="376" y="2"/>
                    <a:pt x="413" y="5"/>
                    <a:pt x="444" y="4"/>
                  </a:cubicBezTo>
                  <a:cubicBezTo>
                    <a:pt x="491" y="5"/>
                    <a:pt x="629" y="19"/>
                    <a:pt x="686" y="0"/>
                  </a:cubicBezTo>
                  <a:cubicBezTo>
                    <a:pt x="732" y="2"/>
                    <a:pt x="763" y="10"/>
                    <a:pt x="808" y="1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026"/>
          <p:cNvSpPr txBox="1">
            <a:spLocks noChangeArrowheads="1"/>
          </p:cNvSpPr>
          <p:nvPr/>
        </p:nvSpPr>
        <p:spPr bwMode="auto">
          <a:xfrm>
            <a:off x="139700" y="76200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Variantes anatomiques</a:t>
            </a:r>
          </a:p>
        </p:txBody>
      </p:sp>
      <p:pic>
        <p:nvPicPr>
          <p:cNvPr id="54275" name="Picture 1027" descr="C:\Users\François\Pictures\Présentation1\variations sur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914400"/>
            <a:ext cx="7034213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139700" y="76200"/>
            <a:ext cx="7948613" cy="6507163"/>
            <a:chOff x="139700" y="76200"/>
            <a:chExt cx="7948613" cy="6507163"/>
          </a:xfrm>
        </p:grpSpPr>
        <p:sp>
          <p:nvSpPr>
            <p:cNvPr id="63490" name="Text Box 1026"/>
            <p:cNvSpPr txBox="1">
              <a:spLocks noChangeArrowheads="1"/>
            </p:cNvSpPr>
            <p:nvPr/>
          </p:nvSpPr>
          <p:spPr bwMode="auto">
            <a:xfrm>
              <a:off x="139700" y="76200"/>
              <a:ext cx="6667500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Variantes anatomiques</a:t>
              </a:r>
            </a:p>
          </p:txBody>
        </p:sp>
        <p:pic>
          <p:nvPicPr>
            <p:cNvPr id="54275" name="Picture 1027" descr="C:\Users\François\Pictures\Présentation1\variations sura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54100" y="914400"/>
              <a:ext cx="7034213" cy="5668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1905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066800" y="914400"/>
              <a:ext cx="5410200" cy="563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6" descr="C:\Users\François\Pictures\Présentation1\SURAL DROIT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66799" y="1752600"/>
              <a:ext cx="2511425" cy="262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1536699" y="21590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1193799" y="30480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" name="Picture 14" descr="C:\Users\François\Pictures\Présentation1\fig1ter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62387" y="1828800"/>
              <a:ext cx="208121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4362449" y="914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4819649" y="914400"/>
              <a:ext cx="0" cy="762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4483099" y="1219200"/>
              <a:ext cx="2286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r 17"/>
          <p:cNvGrpSpPr/>
          <p:nvPr/>
        </p:nvGrpSpPr>
        <p:grpSpPr>
          <a:xfrm>
            <a:off x="139700" y="76200"/>
            <a:ext cx="8699501" cy="6477001"/>
            <a:chOff x="139700" y="76200"/>
            <a:chExt cx="8699501" cy="6477001"/>
          </a:xfrm>
        </p:grpSpPr>
        <p:sp>
          <p:nvSpPr>
            <p:cNvPr id="65539" name="Text Box 2"/>
            <p:cNvSpPr txBox="1">
              <a:spLocks noChangeArrowheads="1"/>
            </p:cNvSpPr>
            <p:nvPr/>
          </p:nvSpPr>
          <p:spPr bwMode="auto">
            <a:xfrm>
              <a:off x="139700" y="76200"/>
              <a:ext cx="6667500" cy="7016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BE" sz="4000" b="1">
                  <a:solidFill>
                    <a:srgbClr val="06FAD7"/>
                  </a:solidFill>
                  <a:latin typeface="Century Gothic" charset="0"/>
                  <a:ea typeface="Times New Roman" charset="0"/>
                  <a:cs typeface="Times New Roman" charset="0"/>
                </a:rPr>
                <a:t>Neurographie sensitive</a:t>
              </a:r>
            </a:p>
          </p:txBody>
        </p:sp>
        <p:pic>
          <p:nvPicPr>
            <p:cNvPr id="65540" name="Picture 6" descr="C:\Users\François\Pictures\Présentation1\SURAL DROIT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2400" y="1219200"/>
              <a:ext cx="2511425" cy="2624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1" name="Picture 7" descr="C:\Users\François\Pictures\Présentation1\SURAL GAUCH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3976688"/>
              <a:ext cx="2514600" cy="2576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2" name="Oval 8"/>
            <p:cNvSpPr>
              <a:spLocks noChangeArrowheads="1"/>
            </p:cNvSpPr>
            <p:nvPr/>
          </p:nvSpPr>
          <p:spPr bwMode="auto">
            <a:xfrm>
              <a:off x="4432300" y="16256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3" name="Oval 10"/>
            <p:cNvSpPr>
              <a:spLocks noChangeArrowheads="1"/>
            </p:cNvSpPr>
            <p:nvPr/>
          </p:nvSpPr>
          <p:spPr bwMode="auto">
            <a:xfrm>
              <a:off x="4419600" y="4419600"/>
              <a:ext cx="571500" cy="5842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4" name="Oval 11"/>
            <p:cNvSpPr>
              <a:spLocks noChangeArrowheads="1"/>
            </p:cNvSpPr>
            <p:nvPr/>
          </p:nvSpPr>
          <p:spPr bwMode="auto">
            <a:xfrm>
              <a:off x="4089400" y="25146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5" name="Oval 12"/>
            <p:cNvSpPr>
              <a:spLocks noChangeArrowheads="1"/>
            </p:cNvSpPr>
            <p:nvPr/>
          </p:nvSpPr>
          <p:spPr bwMode="auto">
            <a:xfrm>
              <a:off x="4114800" y="5232400"/>
              <a:ext cx="609600" cy="1066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5546" name="Picture 13" descr="C:\Users\François\Pictures\Présentation1\Fig 1 tetra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14400" y="5105400"/>
              <a:ext cx="1958975" cy="1398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7" name="Picture 14" descr="C:\Users\François\Pictures\Présentation1\fig1ter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57988" y="1524000"/>
              <a:ext cx="2081213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16" descr="C:\Users\François\Pictures\Présentation1\fig1bis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14400" y="1295400"/>
              <a:ext cx="19812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9" name="Line 17"/>
            <p:cNvSpPr>
              <a:spLocks noChangeShapeType="1"/>
            </p:cNvSpPr>
            <p:nvPr/>
          </p:nvSpPr>
          <p:spPr bwMode="auto">
            <a:xfrm>
              <a:off x="7258050" y="609600"/>
              <a:ext cx="0" cy="762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8"/>
            <p:cNvSpPr>
              <a:spLocks noChangeShapeType="1"/>
            </p:cNvSpPr>
            <p:nvPr/>
          </p:nvSpPr>
          <p:spPr bwMode="auto">
            <a:xfrm>
              <a:off x="7715250" y="609600"/>
              <a:ext cx="0" cy="76200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9"/>
            <p:cNvSpPr>
              <a:spLocks noChangeShapeType="1"/>
            </p:cNvSpPr>
            <p:nvPr/>
          </p:nvSpPr>
          <p:spPr bwMode="auto">
            <a:xfrm>
              <a:off x="7378700" y="914400"/>
              <a:ext cx="228600" cy="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Text Box 20"/>
            <p:cNvSpPr txBox="1">
              <a:spLocks noChangeArrowheads="1"/>
            </p:cNvSpPr>
            <p:nvPr/>
          </p:nvSpPr>
          <p:spPr bwMode="auto">
            <a:xfrm>
              <a:off x="1447800" y="2667000"/>
              <a:ext cx="322263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/>
                <a:t>*</a:t>
              </a:r>
            </a:p>
          </p:txBody>
        </p:sp>
        <p:sp>
          <p:nvSpPr>
            <p:cNvPr id="65553" name="Text Box 21"/>
            <p:cNvSpPr txBox="1">
              <a:spLocks noChangeArrowheads="1"/>
            </p:cNvSpPr>
            <p:nvPr/>
          </p:nvSpPr>
          <p:spPr bwMode="auto">
            <a:xfrm>
              <a:off x="1828800" y="4052888"/>
              <a:ext cx="46037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2800"/>
                <a:t>**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39700" y="441325"/>
            <a:ext cx="6667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Neurographie sensitive</a:t>
            </a:r>
          </a:p>
        </p:txBody>
      </p:sp>
      <p:pic>
        <p:nvPicPr>
          <p:cNvPr id="4" name="Nerf sural (deux segments)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>
                <a:solidFill>
                  <a:srgbClr val="06FAD7"/>
                </a:solidFill>
                <a:ea typeface="Times New Roman" charset="0"/>
                <a:cs typeface="Times New Roman" charset="0"/>
              </a:rPr>
              <a:t>Neurographie du NS</a:t>
            </a:r>
            <a:endParaRPr lang="fr-BE" sz="2000" b="1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pic>
        <p:nvPicPr>
          <p:cNvPr id="69635" name="Image 3" descr="SURAL DIST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7125"/>
            <a:ext cx="91440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4724400" y="2819400"/>
            <a:ext cx="43719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Patiente opérée d’un lipome kystique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intra-osseux du calcanéum =&gt;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Hypoesthésie sous-jacente à la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cicatrice au niveau du bord externe </a:t>
            </a:r>
          </a:p>
          <a:p>
            <a:r>
              <a:rPr lang="fr-FR" b="1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du pied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8302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NS (n=60)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524000" y="2159000"/>
          <a:ext cx="57150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49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18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53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14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50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SURAL/RADIAL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0,4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9007193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Rapport d’amplitude plantaire/sural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81400" y="5867400"/>
            <a:ext cx="55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848600" y="586740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2400" y="22860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95800" y="2362200"/>
            <a:ext cx="4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µV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4" name="Graphique 13"/>
          <p:cNvGraphicFramePr/>
          <p:nvPr/>
        </p:nvGraphicFramePr>
        <p:xfrm>
          <a:off x="457200" y="1447800"/>
          <a:ext cx="4038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800600" y="1524000"/>
          <a:ext cx="4191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Connecteur droit 16"/>
          <p:cNvCxnSpPr/>
          <p:nvPr/>
        </p:nvCxnSpPr>
        <p:spPr>
          <a:xfrm>
            <a:off x="1155700" y="4552950"/>
            <a:ext cx="3124200" cy="1588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3400" y="4419600"/>
            <a:ext cx="457200" cy="304800"/>
          </a:xfrm>
          <a:prstGeom prst="rect">
            <a:avLst/>
          </a:prstGeom>
          <a:solidFill>
            <a:srgbClr val="7C01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04825" y="4359275"/>
            <a:ext cx="50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j-lt"/>
              </a:rPr>
              <a:t>0,4</a:t>
            </a:r>
            <a:endParaRPr lang="en-US" sz="2000" b="1" dirty="0">
              <a:solidFill>
                <a:srgbClr val="FF6600"/>
              </a:solidFill>
              <a:latin typeface="+mj-lt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5499100" y="4572000"/>
            <a:ext cx="3124200" cy="1588"/>
          </a:xfrm>
          <a:prstGeom prst="line">
            <a:avLst/>
          </a:prstGeom>
          <a:ln w="38100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876800" y="4419600"/>
            <a:ext cx="457200" cy="304800"/>
          </a:xfrm>
          <a:prstGeom prst="rect">
            <a:avLst/>
          </a:prstGeom>
          <a:solidFill>
            <a:srgbClr val="7C01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4848225" y="4378325"/>
            <a:ext cx="50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+mj-lt"/>
              </a:rPr>
              <a:t>0,4</a:t>
            </a:r>
            <a:endParaRPr lang="en-US" sz="2000" b="1" dirty="0">
              <a:solidFill>
                <a:srgbClr val="FF66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050"/>
          <p:cNvSpPr txBox="1">
            <a:spLocks noChangeArrowheads="1"/>
          </p:cNvSpPr>
          <p:nvPr/>
        </p:nvSpPr>
        <p:spPr bwMode="auto">
          <a:xfrm>
            <a:off x="304800" y="152400"/>
            <a:ext cx="86106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NORMES NS </a:t>
            </a:r>
            <a:b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</a:b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N.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cut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dors </a:t>
            </a:r>
            <a:r>
              <a:rPr lang="fr-FR" sz="4800" b="1" dirty="0" err="1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lat</a:t>
            </a:r>
            <a:r>
              <a:rPr lang="fr-FR" sz="4800" b="1" dirty="0" smtClean="0">
                <a:solidFill>
                  <a:srgbClr val="06FAD7"/>
                </a:solidFill>
                <a:ea typeface="Times New Roman" charset="0"/>
                <a:cs typeface="Times New Roman" charset="0"/>
              </a:rPr>
              <a:t> du pied (n=40)</a:t>
            </a:r>
            <a:endParaRPr lang="fr-BE" sz="2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00200" y="2971800"/>
          <a:ext cx="5715000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349"/>
                <a:gridCol w="2004682"/>
                <a:gridCol w="1243969"/>
              </a:tblGrid>
              <a:tr h="64135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PARAMETRES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AMPLITUDE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VCS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(P5)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6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LIN (M-2DS)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5 </a:t>
                      </a:r>
                      <a:r>
                        <a:rPr lang="fr-FR" sz="2400" b="1" dirty="0" smtClean="0">
                          <a:solidFill>
                            <a:srgbClr val="00FFFF"/>
                          </a:solidFill>
                          <a:latin typeface="Century Gothic" charset="0"/>
                          <a:ea typeface="Times New Roman" charset="0"/>
                          <a:cs typeface="Times New Roman" charset="0"/>
                        </a:rPr>
                        <a:t>µV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32 </a:t>
                      </a:r>
                      <a:r>
                        <a:rPr lang="en-US" sz="2400" b="1" dirty="0" err="1" smtClean="0">
                          <a:solidFill>
                            <a:srgbClr val="00FFFF"/>
                          </a:solidFill>
                        </a:rPr>
                        <a:t>m/s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fr-FR" sz="4800" b="1">
                <a:solidFill>
                  <a:srgbClr val="06FAD7"/>
                </a:solidFill>
                <a:latin typeface="Arial" charset="-52"/>
                <a:ea typeface="Times New Roman" charset="0"/>
                <a:cs typeface="Times New Roman" charset="0"/>
              </a:rPr>
              <a:t>MERCI</a:t>
            </a:r>
          </a:p>
        </p:txBody>
      </p:sp>
      <p:pic>
        <p:nvPicPr>
          <p:cNvPr id="126979" name="Picture 5" descr="C:\Users\François\Pictures\Présentation1\réflex plan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103438"/>
            <a:ext cx="2043113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263650" y="2209800"/>
            <a:ext cx="6791325" cy="13112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Nerf saphène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260350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Anatomie</a:t>
            </a:r>
          </a:p>
        </p:txBody>
      </p:sp>
      <p:sp>
        <p:nvSpPr>
          <p:cNvPr id="120835" name="Text Box 7"/>
          <p:cNvSpPr txBox="1">
            <a:spLocks noChangeArrowheads="1"/>
          </p:cNvSpPr>
          <p:nvPr/>
        </p:nvSpPr>
        <p:spPr bwMode="auto">
          <a:xfrm>
            <a:off x="0" y="1066800"/>
            <a:ext cx="6172200" cy="5349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524000" algn="l"/>
              </a:tabLst>
            </a:pP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-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</a:t>
            </a: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nerf saphène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 terminale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sensitive du nerf fémoral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, dont il 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dégage quelques centimètres en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dessous du ligament inguinal, est issu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des racines L3 et L4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il entre dans le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canal de Hunter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au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tiers inférieur et interne de la cuisse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	au genou, il donne la </a:t>
            </a:r>
            <a:r>
              <a:rPr lang="fr-FR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branche</a:t>
            </a:r>
            <a:r>
              <a:rPr lang="fr-BE" sz="2400" b="1" dirty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			</a:t>
            </a:r>
            <a:r>
              <a:rPr lang="fr-FR" sz="2400" b="1" dirty="0" err="1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infrapatellaire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et continue sa course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le long de la face interne de la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jambe, de la cheville et du pied dont</a:t>
            </a:r>
            <a:r>
              <a:rPr lang="fr-BE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 	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il assure l’innervation sensitive </a:t>
            </a:r>
          </a:p>
        </p:txBody>
      </p:sp>
      <p:pic>
        <p:nvPicPr>
          <p:cNvPr id="120836" name="Picture 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89582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n. saphène</a:t>
            </a:r>
          </a:p>
        </p:txBody>
      </p:sp>
      <p:pic>
        <p:nvPicPr>
          <p:cNvPr id="122883" name="Picture 102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91440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Espace réservé du contenu 8"/>
          <p:cNvSpPr>
            <a:spLocks/>
          </p:cNvSpPr>
          <p:nvPr/>
        </p:nvSpPr>
        <p:spPr bwMode="auto">
          <a:xfrm>
            <a:off x="2286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</a:rPr>
              <a:t>Causes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: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traumatique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(genou, cuisse,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entorse cheville)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iatrogène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 chirurgicale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</a:t>
            </a:r>
            <a:r>
              <a:rPr lang="fr-FR" sz="2400" b="1" dirty="0">
                <a:solidFill>
                  <a:schemeClr val="bg1"/>
                </a:solidFill>
                <a:latin typeface="Century Gothic" charset="0"/>
              </a:rPr>
              <a:t>chirurgie des varices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cathétérisme de la veine saphène)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tumorale</a:t>
            </a:r>
          </a:p>
          <a:p>
            <a:pPr marL="742950" lvl="1" indent="-285750">
              <a:lnSpc>
                <a:spcPct val="130000"/>
              </a:lnSpc>
              <a:spcBef>
                <a:spcPct val="20000"/>
              </a:spcBef>
              <a:buFont typeface="Arial" charset="-52"/>
              <a:buChar char="–"/>
            </a:pPr>
            <a:r>
              <a:rPr lang="fr-FR" sz="2400" b="1" dirty="0">
                <a:solidFill>
                  <a:srgbClr val="FFFF00"/>
                </a:solidFill>
                <a:latin typeface="Century Gothic" charset="0"/>
              </a:rPr>
              <a:t>compressive</a:t>
            </a:r>
            <a:r>
              <a:rPr lang="fr-FR" sz="2400" dirty="0">
                <a:solidFill>
                  <a:srgbClr val="FFFF00"/>
                </a:solidFill>
                <a:latin typeface="Century Gothic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(kyste, bursite, </a:t>
            </a:r>
            <a:br>
              <a:rPr lang="fr-FR" sz="2400" dirty="0">
                <a:solidFill>
                  <a:schemeClr val="bg1"/>
                </a:solidFill>
                <a:latin typeface="Century Gothic" charset="0"/>
              </a:rPr>
            </a:br>
            <a:r>
              <a:rPr lang="fr-FR" sz="2400" dirty="0">
                <a:solidFill>
                  <a:schemeClr val="bg1"/>
                </a:solidFill>
                <a:latin typeface="Century Gothic" charset="0"/>
              </a:rPr>
              <a:t>compression externe)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026"/>
          <p:cNvSpPr txBox="1">
            <a:spLocks noChangeArrowheads="1"/>
          </p:cNvSpPr>
          <p:nvPr/>
        </p:nvSpPr>
        <p:spPr bwMode="auto">
          <a:xfrm>
            <a:off x="139700" y="190500"/>
            <a:ext cx="8958263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Neuropathies isolées du n. saphène</a:t>
            </a:r>
          </a:p>
        </p:txBody>
      </p:sp>
      <p:pic>
        <p:nvPicPr>
          <p:cNvPr id="124931" name="Picture 1028" descr="C:\Users\François\Pictures\Présentation1\Saphenous_ner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6550" y="914400"/>
            <a:ext cx="2305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2" name="Image 4" descr="SAPHENE IN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62200"/>
            <a:ext cx="64643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6"/>
          <p:cNvSpPr txBox="1">
            <a:spLocks noChangeArrowheads="1"/>
          </p:cNvSpPr>
          <p:nvPr/>
        </p:nvSpPr>
        <p:spPr bwMode="auto">
          <a:xfrm>
            <a:off x="139700" y="190500"/>
            <a:ext cx="6360235" cy="707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BE" sz="4000" b="1" dirty="0" smtClean="0">
                <a:solidFill>
                  <a:srgbClr val="06FAD7"/>
                </a:solidFill>
                <a:latin typeface="Century Gothic" charset="0"/>
                <a:ea typeface="Times New Roman" charset="0"/>
                <a:cs typeface="Times New Roman" charset="0"/>
              </a:rPr>
              <a:t>Atteintes focales du pied</a:t>
            </a:r>
            <a:endParaRPr lang="fr-BE" sz="4000" b="1" dirty="0">
              <a:solidFill>
                <a:srgbClr val="06FAD7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0" y="1154800"/>
            <a:ext cx="9144000" cy="53984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76300">
              <a:lnSpc>
                <a:spcPct val="120000"/>
              </a:lnSpc>
              <a:tabLst>
                <a:tab pos="98425" algn="l"/>
                <a:tab pos="476250" algn="l"/>
                <a:tab pos="857250" algn="l"/>
                <a:tab pos="1079500" algn="l"/>
                <a:tab pos="1524000" algn="l"/>
                <a:tab pos="1612900" algn="l"/>
                <a:tab pos="1968500" algn="l"/>
                <a:tab pos="7899400" algn="l"/>
              </a:tabLst>
            </a:pPr>
            <a:r>
              <a:rPr lang="fr-FR" sz="2400" b="1" dirty="0">
                <a:solidFill>
                  <a:srgbClr val="FF99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dirty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-</a:t>
            </a:r>
            <a:r>
              <a:rPr lang="fr-FR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fr-FR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NT 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NPM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(“médian du pied”)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br motrices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(m. abd du I,…)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n. digitaux communs plantaires 1-3</a:t>
            </a: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n. digitaux propres plantaires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2-7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n. digital propre plantaire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1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NPL 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(“ulnaire du pied”)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 n. de Baxter </a:t>
            </a:r>
            <a:r>
              <a:rPr lang="nl-BE" sz="2400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(m. abd du V)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				</a:t>
            </a:r>
            <a:r>
              <a:rPr lang="nl-BE" sz="2400" b="1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 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br profonde motrice 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(m. interosseux,…)</a:t>
            </a:r>
            <a:b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					=&gt; br superficielle sensitive le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n. digital 					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	commun 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plantaire 4</a:t>
            </a: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/>
            </a:r>
            <a:b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dirty="0" smtClean="0">
                <a:solidFill>
                  <a:srgbClr val="FFFFFF"/>
                </a:solidFill>
                <a:latin typeface="Century Gothic" charset="0"/>
                <a:ea typeface="Times New Roman" charset="0"/>
                <a:cs typeface="Times New Roman" charset="0"/>
              </a:rPr>
              <a:t>							=&gt; n. digitaux propres plantaires	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8-10</a:t>
            </a:r>
            <a:b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</a:b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 	</a:t>
            </a:r>
            <a:r>
              <a:rPr lang="nl-BE" sz="2400" b="1" dirty="0" smtClean="0">
                <a:solidFill>
                  <a:srgbClr val="00FFFF"/>
                </a:solidFill>
                <a:latin typeface="Century Gothic" charset="0"/>
                <a:ea typeface="Times New Roman" charset="0"/>
                <a:cs typeface="Times New Roman" charset="0"/>
              </a:rPr>
              <a:t>		</a:t>
            </a:r>
            <a:r>
              <a:rPr lang="nl-BE" sz="2400" b="1" dirty="0" smtClean="0">
                <a:solidFill>
                  <a:schemeClr val="bg1"/>
                </a:solidFill>
                <a:latin typeface="Century Gothic" charset="0"/>
                <a:ea typeface="Times New Roman" charset="0"/>
                <a:cs typeface="Times New Roman" charset="0"/>
              </a:rPr>
              <a:t>=&gt;</a:t>
            </a:r>
            <a:r>
              <a:rPr lang="nl-BE" sz="2400" b="1" dirty="0" smtClean="0">
                <a:solidFill>
                  <a:srgbClr val="FF6600"/>
                </a:solidFill>
                <a:latin typeface="Century Gothic" charset="0"/>
                <a:ea typeface="Times New Roman" charset="0"/>
                <a:cs typeface="Times New Roman" charset="0"/>
              </a:rPr>
              <a:t> NCM</a:t>
            </a:r>
            <a:endParaRPr lang="fr-FR" sz="2400" b="1" dirty="0">
              <a:solidFill>
                <a:srgbClr val="FF6600"/>
              </a:solidFill>
              <a:latin typeface="Century Gothic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33931</TotalTime>
  <Words>3613</Words>
  <Application>Microsoft Macintosh PowerPoint</Application>
  <PresentationFormat>Présentation à l'écran (4:3)</PresentationFormat>
  <Paragraphs>376</Paragraphs>
  <Slides>85</Slides>
  <Notes>51</Notes>
  <HiddenSlides>0</HiddenSlides>
  <MMClips>5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0</vt:i4>
      </vt:variant>
      <vt:variant>
        <vt:lpstr>Titres des diapositives</vt:lpstr>
      </vt:variant>
      <vt:variant>
        <vt:i4>85</vt:i4>
      </vt:variant>
    </vt:vector>
  </HeadingPairs>
  <TitlesOfParts>
    <vt:vector size="8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MERCI</vt:lpstr>
      <vt:lpstr>Diapositive 82</vt:lpstr>
      <vt:lpstr>Diapositive 83</vt:lpstr>
      <vt:lpstr>Diapositive 84</vt:lpstr>
      <vt:lpstr>Diapositive 85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*</dc:creator>
  <cp:lastModifiedBy>Francois Wang</cp:lastModifiedBy>
  <cp:revision>279</cp:revision>
  <cp:lastPrinted>2013-12-17T09:33:06Z</cp:lastPrinted>
  <dcterms:created xsi:type="dcterms:W3CDTF">2018-04-10T05:07:17Z</dcterms:created>
  <dcterms:modified xsi:type="dcterms:W3CDTF">2018-04-10T05:19:52Z</dcterms:modified>
</cp:coreProperties>
</file>