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8" r:id="rId2"/>
    <p:sldId id="256" r:id="rId3"/>
    <p:sldId id="257" r:id="rId4"/>
    <p:sldId id="259" r:id="rId5"/>
    <p:sldId id="320" r:id="rId6"/>
    <p:sldId id="321" r:id="rId7"/>
    <p:sldId id="264" r:id="rId8"/>
    <p:sldId id="265" r:id="rId9"/>
    <p:sldId id="268" r:id="rId10"/>
    <p:sldId id="269" r:id="rId11"/>
    <p:sldId id="271" r:id="rId12"/>
    <p:sldId id="275" r:id="rId13"/>
    <p:sldId id="276" r:id="rId14"/>
    <p:sldId id="277" r:id="rId15"/>
    <p:sldId id="322" r:id="rId16"/>
    <p:sldId id="278" r:id="rId17"/>
    <p:sldId id="323" r:id="rId18"/>
    <p:sldId id="279" r:id="rId19"/>
    <p:sldId id="280" r:id="rId20"/>
    <p:sldId id="274" r:id="rId21"/>
    <p:sldId id="281" r:id="rId22"/>
    <p:sldId id="324" r:id="rId23"/>
    <p:sldId id="282" r:id="rId24"/>
    <p:sldId id="283" r:id="rId25"/>
    <p:sldId id="284" r:id="rId26"/>
    <p:sldId id="325" r:id="rId27"/>
    <p:sldId id="285" r:id="rId28"/>
    <p:sldId id="270" r:id="rId29"/>
    <p:sldId id="326" r:id="rId30"/>
    <p:sldId id="286" r:id="rId31"/>
    <p:sldId id="327" r:id="rId32"/>
    <p:sldId id="287" r:id="rId33"/>
    <p:sldId id="289" r:id="rId34"/>
    <p:sldId id="329" r:id="rId35"/>
    <p:sldId id="328" r:id="rId36"/>
    <p:sldId id="291" r:id="rId37"/>
    <p:sldId id="292" r:id="rId38"/>
    <p:sldId id="293" r:id="rId39"/>
    <p:sldId id="294" r:id="rId40"/>
    <p:sldId id="330" r:id="rId41"/>
    <p:sldId id="297" r:id="rId42"/>
    <p:sldId id="331" r:id="rId43"/>
    <p:sldId id="288" r:id="rId44"/>
    <p:sldId id="316" r:id="rId45"/>
    <p:sldId id="317" r:id="rId46"/>
    <p:sldId id="318" r:id="rId47"/>
    <p:sldId id="319" r:id="rId48"/>
    <p:sldId id="332" r:id="rId49"/>
    <p:sldId id="333" r:id="rId50"/>
    <p:sldId id="334" r:id="rId51"/>
    <p:sldId id="298" r:id="rId52"/>
    <p:sldId id="299" r:id="rId53"/>
    <p:sldId id="300" r:id="rId54"/>
    <p:sldId id="307" r:id="rId55"/>
    <p:sldId id="301" r:id="rId56"/>
    <p:sldId id="302" r:id="rId57"/>
    <p:sldId id="308" r:id="rId58"/>
    <p:sldId id="304" r:id="rId59"/>
    <p:sldId id="309" r:id="rId60"/>
    <p:sldId id="310" r:id="rId61"/>
    <p:sldId id="311" r:id="rId62"/>
    <p:sldId id="312" r:id="rId63"/>
    <p:sldId id="335" r:id="rId64"/>
    <p:sldId id="305" r:id="rId65"/>
    <p:sldId id="313" r:id="rId66"/>
    <p:sldId id="314" r:id="rId67"/>
    <p:sldId id="31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261" r:id="rId7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9F4"/>
    <a:srgbClr val="E3EBF5"/>
    <a:srgbClr val="FFD85B"/>
    <a:srgbClr val="51F83A"/>
    <a:srgbClr val="FFCC00"/>
    <a:srgbClr val="FF9900"/>
    <a:srgbClr val="FDC703"/>
    <a:srgbClr val="FFC715"/>
    <a:srgbClr val="FF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92" autoAdjust="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marker>
            <c:symbol val="none"/>
          </c:marker>
          <c:xVal>
            <c:numRef>
              <c:f>Feuil1!$A$2:$A$62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-2.6999999999999997</c:v>
                </c:pt>
                <c:pt idx="4">
                  <c:v>-2.5999999999999996</c:v>
                </c:pt>
                <c:pt idx="5">
                  <c:v>-2.4999999999999996</c:v>
                </c:pt>
                <c:pt idx="6">
                  <c:v>-2.3999999999999995</c:v>
                </c:pt>
                <c:pt idx="7">
                  <c:v>-2.2999999999999994</c:v>
                </c:pt>
                <c:pt idx="8">
                  <c:v>-2.1999999999999993</c:v>
                </c:pt>
                <c:pt idx="9">
                  <c:v>-2.0999999999999992</c:v>
                </c:pt>
                <c:pt idx="10">
                  <c:v>-1.9999999999999991</c:v>
                </c:pt>
                <c:pt idx="11">
                  <c:v>-1.899999999999999</c:v>
                </c:pt>
                <c:pt idx="12">
                  <c:v>-1.7999999999999989</c:v>
                </c:pt>
                <c:pt idx="13">
                  <c:v>-1.6999999999999988</c:v>
                </c:pt>
                <c:pt idx="14">
                  <c:v>-1.5999999999999988</c:v>
                </c:pt>
                <c:pt idx="15">
                  <c:v>-1.4999999999999987</c:v>
                </c:pt>
                <c:pt idx="16">
                  <c:v>-1.3999999999999986</c:v>
                </c:pt>
                <c:pt idx="17">
                  <c:v>-1.2999999999999985</c:v>
                </c:pt>
                <c:pt idx="18">
                  <c:v>-1.1999999999999984</c:v>
                </c:pt>
                <c:pt idx="19">
                  <c:v>-1.0999999999999983</c:v>
                </c:pt>
                <c:pt idx="20">
                  <c:v>-0.99999999999999833</c:v>
                </c:pt>
                <c:pt idx="21">
                  <c:v>-0.89999999999999836</c:v>
                </c:pt>
                <c:pt idx="22">
                  <c:v>-0.79999999999999838</c:v>
                </c:pt>
                <c:pt idx="23">
                  <c:v>-0.6999999999999984</c:v>
                </c:pt>
                <c:pt idx="24">
                  <c:v>-0.59999999999999842</c:v>
                </c:pt>
                <c:pt idx="25">
                  <c:v>-0.49999999999999845</c:v>
                </c:pt>
                <c:pt idx="26">
                  <c:v>-0.39999999999999847</c:v>
                </c:pt>
                <c:pt idx="27">
                  <c:v>-0.29999999999999849</c:v>
                </c:pt>
                <c:pt idx="28">
                  <c:v>-0.19999999999999848</c:v>
                </c:pt>
                <c:pt idx="29">
                  <c:v>-9.9999999999998479E-2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0.30000000000000004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0.79999999999999993</c:v>
                </c:pt>
                <c:pt idx="39">
                  <c:v>0.89999999999999991</c:v>
                </c:pt>
                <c:pt idx="40">
                  <c:v>0.99999999999999989</c:v>
                </c:pt>
                <c:pt idx="41">
                  <c:v>1.0999999999999999</c:v>
                </c:pt>
                <c:pt idx="42">
                  <c:v>1.2</c:v>
                </c:pt>
                <c:pt idx="43">
                  <c:v>1.3</c:v>
                </c:pt>
                <c:pt idx="44">
                  <c:v>1.4000000000000001</c:v>
                </c:pt>
                <c:pt idx="45">
                  <c:v>1.5000000000000002</c:v>
                </c:pt>
                <c:pt idx="46">
                  <c:v>1.6000000000000003</c:v>
                </c:pt>
                <c:pt idx="47">
                  <c:v>1.7000000000000004</c:v>
                </c:pt>
                <c:pt idx="48">
                  <c:v>1.8000000000000005</c:v>
                </c:pt>
                <c:pt idx="49">
                  <c:v>1.9000000000000006</c:v>
                </c:pt>
                <c:pt idx="50">
                  <c:v>2.0000000000000004</c:v>
                </c:pt>
                <c:pt idx="51">
                  <c:v>2.1000000000000005</c:v>
                </c:pt>
                <c:pt idx="52">
                  <c:v>2.2000000000000006</c:v>
                </c:pt>
                <c:pt idx="53">
                  <c:v>2.3000000000000007</c:v>
                </c:pt>
                <c:pt idx="54">
                  <c:v>2.4000000000000008</c:v>
                </c:pt>
                <c:pt idx="55">
                  <c:v>2.5000000000000009</c:v>
                </c:pt>
                <c:pt idx="56">
                  <c:v>2.600000000000001</c:v>
                </c:pt>
                <c:pt idx="57">
                  <c:v>2.7000000000000011</c:v>
                </c:pt>
                <c:pt idx="58">
                  <c:v>2.8000000000000012</c:v>
                </c:pt>
                <c:pt idx="59">
                  <c:v>2.9000000000000012</c:v>
                </c:pt>
                <c:pt idx="60">
                  <c:v>3.0000000000000013</c:v>
                </c:pt>
              </c:numCache>
            </c:numRef>
          </c:xVal>
          <c:yVal>
            <c:numRef>
              <c:f>Feuil1!$B$2:$B$62</c:f>
              <c:numCache>
                <c:formatCode>General</c:formatCode>
                <c:ptCount val="61"/>
                <c:pt idx="0">
                  <c:v>4.9787068367863944E-2</c:v>
                </c:pt>
                <c:pt idx="1">
                  <c:v>5.5023220056407231E-2</c:v>
                </c:pt>
                <c:pt idx="2">
                  <c:v>6.0810062625217973E-2</c:v>
                </c:pt>
                <c:pt idx="3">
                  <c:v>6.7205512739749784E-2</c:v>
                </c:pt>
                <c:pt idx="4">
                  <c:v>7.4273578214333905E-2</c:v>
                </c:pt>
                <c:pt idx="5">
                  <c:v>8.2084998623898828E-2</c:v>
                </c:pt>
                <c:pt idx="6">
                  <c:v>9.0717953289412553E-2</c:v>
                </c:pt>
                <c:pt idx="7">
                  <c:v>0.10025884372280379</c:v>
                </c:pt>
                <c:pt idx="8">
                  <c:v>0.11080315836233397</c:v>
                </c:pt>
                <c:pt idx="9">
                  <c:v>0.122456428252982</c:v>
                </c:pt>
                <c:pt idx="10">
                  <c:v>0.13533528323661281</c:v>
                </c:pt>
                <c:pt idx="11">
                  <c:v>0.1495686192226352</c:v>
                </c:pt>
                <c:pt idx="12">
                  <c:v>0.16529888822158673</c:v>
                </c:pt>
                <c:pt idx="13">
                  <c:v>0.18268352405273486</c:v>
                </c:pt>
                <c:pt idx="14">
                  <c:v>0.20189651799465566</c:v>
                </c:pt>
                <c:pt idx="15">
                  <c:v>0.22313016014843012</c:v>
                </c:pt>
                <c:pt idx="16">
                  <c:v>0.24659696394160682</c:v>
                </c:pt>
                <c:pt idx="17">
                  <c:v>0.27253179303401304</c:v>
                </c:pt>
                <c:pt idx="18">
                  <c:v>0.30119421191220258</c:v>
                </c:pt>
                <c:pt idx="19">
                  <c:v>0.33287108369808011</c:v>
                </c:pt>
                <c:pt idx="20">
                  <c:v>0.36787944117144294</c:v>
                </c:pt>
                <c:pt idx="21">
                  <c:v>0.40656965974059978</c:v>
                </c:pt>
                <c:pt idx="22">
                  <c:v>0.44932896411722234</c:v>
                </c:pt>
                <c:pt idx="23">
                  <c:v>0.4965853037914103</c:v>
                </c:pt>
                <c:pt idx="24">
                  <c:v>0.54881163609402728</c:v>
                </c:pt>
                <c:pt idx="25">
                  <c:v>0.60653065971263431</c:v>
                </c:pt>
                <c:pt idx="26">
                  <c:v>0.67032004603564033</c:v>
                </c:pt>
                <c:pt idx="27">
                  <c:v>0.74081822068171899</c:v>
                </c:pt>
                <c:pt idx="28">
                  <c:v>0.81873075307798315</c:v>
                </c:pt>
                <c:pt idx="29">
                  <c:v>0.90483741803596096</c:v>
                </c:pt>
                <c:pt idx="30">
                  <c:v>1</c:v>
                </c:pt>
                <c:pt idx="31">
                  <c:v>1.1051709180756477</c:v>
                </c:pt>
                <c:pt idx="32">
                  <c:v>1.2214027581601699</c:v>
                </c:pt>
                <c:pt idx="33">
                  <c:v>1.3498588075760032</c:v>
                </c:pt>
                <c:pt idx="34">
                  <c:v>1.4918246976412703</c:v>
                </c:pt>
                <c:pt idx="35">
                  <c:v>1.6487212707001282</c:v>
                </c:pt>
                <c:pt idx="36">
                  <c:v>1.8221188003905089</c:v>
                </c:pt>
                <c:pt idx="37">
                  <c:v>2.0137527074704766</c:v>
                </c:pt>
                <c:pt idx="38">
                  <c:v>2.2255409284924674</c:v>
                </c:pt>
                <c:pt idx="39">
                  <c:v>2.4596031111569494</c:v>
                </c:pt>
                <c:pt idx="40">
                  <c:v>2.7182818284590451</c:v>
                </c:pt>
                <c:pt idx="41">
                  <c:v>3.0041660239464325</c:v>
                </c:pt>
                <c:pt idx="42">
                  <c:v>3.3201169227365472</c:v>
                </c:pt>
                <c:pt idx="43">
                  <c:v>3.6692966676192444</c:v>
                </c:pt>
                <c:pt idx="44">
                  <c:v>4.0551999668446754</c:v>
                </c:pt>
                <c:pt idx="45">
                  <c:v>4.4816890703380654</c:v>
                </c:pt>
                <c:pt idx="46">
                  <c:v>4.9530324243951167</c:v>
                </c:pt>
                <c:pt idx="47">
                  <c:v>5.4739473917272017</c:v>
                </c:pt>
                <c:pt idx="48">
                  <c:v>6.0496474644129492</c:v>
                </c:pt>
                <c:pt idx="49">
                  <c:v>6.685894442279273</c:v>
                </c:pt>
                <c:pt idx="50">
                  <c:v>7.3890560989306531</c:v>
                </c:pt>
                <c:pt idx="51">
                  <c:v>8.1661699125676552</c:v>
                </c:pt>
                <c:pt idx="52">
                  <c:v>9.0250134994341273</c:v>
                </c:pt>
                <c:pt idx="53">
                  <c:v>9.9741824548147271</c:v>
                </c:pt>
                <c:pt idx="54">
                  <c:v>11.02317638064161</c:v>
                </c:pt>
                <c:pt idx="55">
                  <c:v>12.182493960703484</c:v>
                </c:pt>
                <c:pt idx="56">
                  <c:v>13.463738035001704</c:v>
                </c:pt>
                <c:pt idx="57">
                  <c:v>14.879731724872849</c:v>
                </c:pt>
                <c:pt idx="58">
                  <c:v>16.444646771097069</c:v>
                </c:pt>
                <c:pt idx="59">
                  <c:v>18.174145369443085</c:v>
                </c:pt>
                <c:pt idx="60">
                  <c:v>20.085536923187693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79328"/>
        <c:axId val="140180864"/>
      </c:scatterChart>
      <c:valAx>
        <c:axId val="14017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180864"/>
        <c:crosses val="autoZero"/>
        <c:crossBetween val="midCat"/>
      </c:valAx>
      <c:valAx>
        <c:axId val="140180864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crossAx val="140179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marker>
            <c:symbol val="none"/>
          </c:marker>
          <c:xVal>
            <c:numRef>
              <c:f>Feuil1!$A$2:$A$351</c:f>
              <c:numCache>
                <c:formatCode>General</c:formatCode>
                <c:ptCount val="35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1.1000000000000008</c:v>
                </c:pt>
                <c:pt idx="110">
                  <c:v>1.1100000000000008</c:v>
                </c:pt>
                <c:pt idx="111">
                  <c:v>1.1200000000000008</c:v>
                </c:pt>
                <c:pt idx="112">
                  <c:v>1.1300000000000008</c:v>
                </c:pt>
                <c:pt idx="113">
                  <c:v>1.1400000000000008</c:v>
                </c:pt>
                <c:pt idx="114">
                  <c:v>1.1500000000000008</c:v>
                </c:pt>
                <c:pt idx="115">
                  <c:v>1.1600000000000008</c:v>
                </c:pt>
                <c:pt idx="116">
                  <c:v>1.1700000000000008</c:v>
                </c:pt>
                <c:pt idx="117">
                  <c:v>1.1800000000000008</c:v>
                </c:pt>
                <c:pt idx="118">
                  <c:v>1.1900000000000008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1.320000000000001</c:v>
                </c:pt>
                <c:pt idx="132">
                  <c:v>1.330000000000001</c:v>
                </c:pt>
                <c:pt idx="133">
                  <c:v>1.340000000000001</c:v>
                </c:pt>
                <c:pt idx="134">
                  <c:v>1.350000000000001</c:v>
                </c:pt>
                <c:pt idx="135">
                  <c:v>1.360000000000001</c:v>
                </c:pt>
                <c:pt idx="136">
                  <c:v>1.370000000000001</c:v>
                </c:pt>
                <c:pt idx="137">
                  <c:v>1.380000000000001</c:v>
                </c:pt>
                <c:pt idx="138">
                  <c:v>1.390000000000001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1.5500000000000012</c:v>
                </c:pt>
                <c:pt idx="155">
                  <c:v>1.5600000000000012</c:v>
                </c:pt>
                <c:pt idx="156">
                  <c:v>1.5700000000000012</c:v>
                </c:pt>
                <c:pt idx="157">
                  <c:v>1.5800000000000012</c:v>
                </c:pt>
                <c:pt idx="158">
                  <c:v>1.5900000000000012</c:v>
                </c:pt>
                <c:pt idx="159">
                  <c:v>1.6000000000000012</c:v>
                </c:pt>
                <c:pt idx="160">
                  <c:v>1.6100000000000012</c:v>
                </c:pt>
                <c:pt idx="161">
                  <c:v>1.6200000000000012</c:v>
                </c:pt>
                <c:pt idx="162">
                  <c:v>1.6300000000000012</c:v>
                </c:pt>
                <c:pt idx="163">
                  <c:v>1.6400000000000012</c:v>
                </c:pt>
                <c:pt idx="164">
                  <c:v>1.6500000000000012</c:v>
                </c:pt>
                <c:pt idx="165">
                  <c:v>1.6600000000000013</c:v>
                </c:pt>
                <c:pt idx="166">
                  <c:v>1.6700000000000013</c:v>
                </c:pt>
                <c:pt idx="167">
                  <c:v>1.6800000000000013</c:v>
                </c:pt>
                <c:pt idx="168">
                  <c:v>1.6900000000000013</c:v>
                </c:pt>
                <c:pt idx="169">
                  <c:v>1.7000000000000013</c:v>
                </c:pt>
                <c:pt idx="170">
                  <c:v>1.7100000000000013</c:v>
                </c:pt>
                <c:pt idx="171">
                  <c:v>1.7200000000000013</c:v>
                </c:pt>
                <c:pt idx="172">
                  <c:v>1.7300000000000013</c:v>
                </c:pt>
                <c:pt idx="173">
                  <c:v>1.7400000000000013</c:v>
                </c:pt>
                <c:pt idx="174">
                  <c:v>1.7500000000000013</c:v>
                </c:pt>
                <c:pt idx="175">
                  <c:v>1.7600000000000013</c:v>
                </c:pt>
                <c:pt idx="176">
                  <c:v>1.7700000000000014</c:v>
                </c:pt>
                <c:pt idx="177">
                  <c:v>1.7800000000000014</c:v>
                </c:pt>
                <c:pt idx="178">
                  <c:v>1.7900000000000014</c:v>
                </c:pt>
                <c:pt idx="179">
                  <c:v>1.8000000000000014</c:v>
                </c:pt>
                <c:pt idx="180">
                  <c:v>1.8100000000000014</c:v>
                </c:pt>
                <c:pt idx="181">
                  <c:v>1.8200000000000014</c:v>
                </c:pt>
                <c:pt idx="182">
                  <c:v>1.8300000000000014</c:v>
                </c:pt>
                <c:pt idx="183">
                  <c:v>1.8400000000000014</c:v>
                </c:pt>
                <c:pt idx="184">
                  <c:v>1.8500000000000014</c:v>
                </c:pt>
                <c:pt idx="185">
                  <c:v>1.8600000000000014</c:v>
                </c:pt>
                <c:pt idx="186">
                  <c:v>1.8700000000000014</c:v>
                </c:pt>
                <c:pt idx="187">
                  <c:v>1.8800000000000014</c:v>
                </c:pt>
                <c:pt idx="188">
                  <c:v>1.8900000000000015</c:v>
                </c:pt>
                <c:pt idx="189">
                  <c:v>1.9000000000000015</c:v>
                </c:pt>
                <c:pt idx="190">
                  <c:v>1.9100000000000015</c:v>
                </c:pt>
                <c:pt idx="191">
                  <c:v>1.9200000000000015</c:v>
                </c:pt>
                <c:pt idx="192">
                  <c:v>1.9300000000000015</c:v>
                </c:pt>
                <c:pt idx="193">
                  <c:v>1.9400000000000015</c:v>
                </c:pt>
                <c:pt idx="194">
                  <c:v>1.9500000000000015</c:v>
                </c:pt>
                <c:pt idx="195">
                  <c:v>1.9600000000000015</c:v>
                </c:pt>
                <c:pt idx="196">
                  <c:v>1.9700000000000015</c:v>
                </c:pt>
                <c:pt idx="197">
                  <c:v>1.9800000000000015</c:v>
                </c:pt>
                <c:pt idx="198">
                  <c:v>1.9900000000000015</c:v>
                </c:pt>
                <c:pt idx="199">
                  <c:v>2.0000000000000013</c:v>
                </c:pt>
                <c:pt idx="200">
                  <c:v>2.0100000000000011</c:v>
                </c:pt>
                <c:pt idx="201">
                  <c:v>2.0200000000000009</c:v>
                </c:pt>
                <c:pt idx="202">
                  <c:v>2.0300000000000007</c:v>
                </c:pt>
                <c:pt idx="203">
                  <c:v>2.0400000000000005</c:v>
                </c:pt>
                <c:pt idx="204">
                  <c:v>2.0500000000000003</c:v>
                </c:pt>
                <c:pt idx="205">
                  <c:v>2.06</c:v>
                </c:pt>
                <c:pt idx="206">
                  <c:v>2.0699999999999998</c:v>
                </c:pt>
                <c:pt idx="207">
                  <c:v>2.0799999999999996</c:v>
                </c:pt>
                <c:pt idx="208">
                  <c:v>2.0899999999999994</c:v>
                </c:pt>
                <c:pt idx="209">
                  <c:v>2.0999999999999992</c:v>
                </c:pt>
                <c:pt idx="210">
                  <c:v>2.109999999999999</c:v>
                </c:pt>
                <c:pt idx="211">
                  <c:v>2.1199999999999988</c:v>
                </c:pt>
                <c:pt idx="212">
                  <c:v>2.1299999999999986</c:v>
                </c:pt>
                <c:pt idx="213">
                  <c:v>2.1399999999999983</c:v>
                </c:pt>
                <c:pt idx="214">
                  <c:v>2.1499999999999981</c:v>
                </c:pt>
                <c:pt idx="215">
                  <c:v>2.1599999999999979</c:v>
                </c:pt>
                <c:pt idx="216">
                  <c:v>2.1699999999999977</c:v>
                </c:pt>
                <c:pt idx="217">
                  <c:v>2.1799999999999975</c:v>
                </c:pt>
                <c:pt idx="218">
                  <c:v>2.1899999999999973</c:v>
                </c:pt>
                <c:pt idx="219">
                  <c:v>2.1999999999999971</c:v>
                </c:pt>
                <c:pt idx="220">
                  <c:v>2.2099999999999969</c:v>
                </c:pt>
                <c:pt idx="221">
                  <c:v>2.2199999999999966</c:v>
                </c:pt>
                <c:pt idx="222">
                  <c:v>2.2299999999999964</c:v>
                </c:pt>
                <c:pt idx="223">
                  <c:v>2.2399999999999962</c:v>
                </c:pt>
                <c:pt idx="224">
                  <c:v>2.249999999999996</c:v>
                </c:pt>
                <c:pt idx="225">
                  <c:v>2.2599999999999958</c:v>
                </c:pt>
                <c:pt idx="226">
                  <c:v>2.2699999999999956</c:v>
                </c:pt>
                <c:pt idx="227">
                  <c:v>2.2799999999999954</c:v>
                </c:pt>
                <c:pt idx="228">
                  <c:v>2.2899999999999952</c:v>
                </c:pt>
                <c:pt idx="229">
                  <c:v>2.2999999999999949</c:v>
                </c:pt>
                <c:pt idx="230">
                  <c:v>2.3099999999999947</c:v>
                </c:pt>
                <c:pt idx="231">
                  <c:v>2.3199999999999945</c:v>
                </c:pt>
                <c:pt idx="232">
                  <c:v>2.3299999999999943</c:v>
                </c:pt>
                <c:pt idx="233">
                  <c:v>2.3399999999999941</c:v>
                </c:pt>
                <c:pt idx="234">
                  <c:v>2.3499999999999939</c:v>
                </c:pt>
                <c:pt idx="235">
                  <c:v>2.3599999999999937</c:v>
                </c:pt>
                <c:pt idx="236">
                  <c:v>2.3699999999999934</c:v>
                </c:pt>
                <c:pt idx="237">
                  <c:v>2.3799999999999932</c:v>
                </c:pt>
                <c:pt idx="238">
                  <c:v>2.389999999999993</c:v>
                </c:pt>
                <c:pt idx="239">
                  <c:v>2.3999999999999928</c:v>
                </c:pt>
                <c:pt idx="240">
                  <c:v>2.4099999999999926</c:v>
                </c:pt>
                <c:pt idx="241">
                  <c:v>2.4199999999999924</c:v>
                </c:pt>
                <c:pt idx="242">
                  <c:v>2.4299999999999922</c:v>
                </c:pt>
                <c:pt idx="243">
                  <c:v>2.439999999999992</c:v>
                </c:pt>
                <c:pt idx="244">
                  <c:v>2.4499999999999917</c:v>
                </c:pt>
                <c:pt idx="245">
                  <c:v>2.4599999999999915</c:v>
                </c:pt>
                <c:pt idx="246">
                  <c:v>2.4699999999999913</c:v>
                </c:pt>
                <c:pt idx="247">
                  <c:v>2.4799999999999911</c:v>
                </c:pt>
                <c:pt idx="248">
                  <c:v>2.4899999999999909</c:v>
                </c:pt>
                <c:pt idx="249">
                  <c:v>2.4999999999999907</c:v>
                </c:pt>
                <c:pt idx="250">
                  <c:v>2.5099999999999905</c:v>
                </c:pt>
                <c:pt idx="251">
                  <c:v>2.5199999999999902</c:v>
                </c:pt>
                <c:pt idx="252">
                  <c:v>2.52999999999999</c:v>
                </c:pt>
                <c:pt idx="253">
                  <c:v>2.5399999999999898</c:v>
                </c:pt>
                <c:pt idx="254">
                  <c:v>2.5499999999999896</c:v>
                </c:pt>
                <c:pt idx="255">
                  <c:v>2.5599999999999894</c:v>
                </c:pt>
                <c:pt idx="256">
                  <c:v>2.5699999999999892</c:v>
                </c:pt>
                <c:pt idx="257">
                  <c:v>2.579999999999989</c:v>
                </c:pt>
                <c:pt idx="258">
                  <c:v>2.5899999999999888</c:v>
                </c:pt>
                <c:pt idx="259">
                  <c:v>2.5999999999999885</c:v>
                </c:pt>
                <c:pt idx="260">
                  <c:v>2.6099999999999883</c:v>
                </c:pt>
                <c:pt idx="261">
                  <c:v>2.6199999999999881</c:v>
                </c:pt>
                <c:pt idx="262">
                  <c:v>2.6299999999999879</c:v>
                </c:pt>
                <c:pt idx="263">
                  <c:v>2.6399999999999877</c:v>
                </c:pt>
                <c:pt idx="264">
                  <c:v>2.6499999999999875</c:v>
                </c:pt>
                <c:pt idx="265">
                  <c:v>2.6599999999999873</c:v>
                </c:pt>
                <c:pt idx="266">
                  <c:v>2.6699999999999871</c:v>
                </c:pt>
                <c:pt idx="267">
                  <c:v>2.6799999999999868</c:v>
                </c:pt>
                <c:pt idx="268">
                  <c:v>2.6899999999999866</c:v>
                </c:pt>
                <c:pt idx="269">
                  <c:v>2.6999999999999864</c:v>
                </c:pt>
                <c:pt idx="270">
                  <c:v>2.7099999999999862</c:v>
                </c:pt>
                <c:pt idx="271">
                  <c:v>2.719999999999986</c:v>
                </c:pt>
                <c:pt idx="272">
                  <c:v>2.7299999999999858</c:v>
                </c:pt>
                <c:pt idx="273">
                  <c:v>2.7399999999999856</c:v>
                </c:pt>
                <c:pt idx="274">
                  <c:v>2.7499999999999853</c:v>
                </c:pt>
                <c:pt idx="275">
                  <c:v>2.7599999999999851</c:v>
                </c:pt>
                <c:pt idx="276">
                  <c:v>2.7699999999999849</c:v>
                </c:pt>
                <c:pt idx="277">
                  <c:v>2.7799999999999847</c:v>
                </c:pt>
                <c:pt idx="278">
                  <c:v>2.7899999999999845</c:v>
                </c:pt>
                <c:pt idx="279">
                  <c:v>2.7999999999999843</c:v>
                </c:pt>
                <c:pt idx="280">
                  <c:v>2.8099999999999841</c:v>
                </c:pt>
                <c:pt idx="281">
                  <c:v>2.8199999999999839</c:v>
                </c:pt>
                <c:pt idx="282">
                  <c:v>2.8299999999999836</c:v>
                </c:pt>
                <c:pt idx="283">
                  <c:v>2.8399999999999834</c:v>
                </c:pt>
                <c:pt idx="284">
                  <c:v>2.8499999999999832</c:v>
                </c:pt>
                <c:pt idx="285">
                  <c:v>2.859999999999983</c:v>
                </c:pt>
                <c:pt idx="286">
                  <c:v>2.8699999999999828</c:v>
                </c:pt>
                <c:pt idx="287">
                  <c:v>2.8799999999999826</c:v>
                </c:pt>
                <c:pt idx="288">
                  <c:v>2.8899999999999824</c:v>
                </c:pt>
                <c:pt idx="289">
                  <c:v>2.8999999999999821</c:v>
                </c:pt>
                <c:pt idx="290">
                  <c:v>2.9099999999999819</c:v>
                </c:pt>
                <c:pt idx="291">
                  <c:v>2.9199999999999817</c:v>
                </c:pt>
                <c:pt idx="292">
                  <c:v>2.9299999999999815</c:v>
                </c:pt>
                <c:pt idx="293">
                  <c:v>2.9399999999999813</c:v>
                </c:pt>
                <c:pt idx="294">
                  <c:v>2.9499999999999811</c:v>
                </c:pt>
                <c:pt idx="295">
                  <c:v>2.9599999999999809</c:v>
                </c:pt>
                <c:pt idx="296">
                  <c:v>2.9699999999999807</c:v>
                </c:pt>
                <c:pt idx="297">
                  <c:v>2.9799999999999804</c:v>
                </c:pt>
                <c:pt idx="298">
                  <c:v>2.9899999999999802</c:v>
                </c:pt>
                <c:pt idx="299">
                  <c:v>2.99999999999998</c:v>
                </c:pt>
                <c:pt idx="300">
                  <c:v>3.0099999999999798</c:v>
                </c:pt>
                <c:pt idx="301">
                  <c:v>3.0199999999999796</c:v>
                </c:pt>
                <c:pt idx="302">
                  <c:v>3.0299999999999794</c:v>
                </c:pt>
                <c:pt idx="303">
                  <c:v>3.0399999999999792</c:v>
                </c:pt>
                <c:pt idx="304">
                  <c:v>3.049999999999979</c:v>
                </c:pt>
                <c:pt idx="305">
                  <c:v>3.0599999999999787</c:v>
                </c:pt>
                <c:pt idx="306">
                  <c:v>3.0699999999999785</c:v>
                </c:pt>
                <c:pt idx="307">
                  <c:v>3.0799999999999783</c:v>
                </c:pt>
                <c:pt idx="308">
                  <c:v>3.0899999999999781</c:v>
                </c:pt>
                <c:pt idx="309">
                  <c:v>3.0999999999999779</c:v>
                </c:pt>
                <c:pt idx="310">
                  <c:v>3.1099999999999777</c:v>
                </c:pt>
                <c:pt idx="311">
                  <c:v>3.1199999999999775</c:v>
                </c:pt>
                <c:pt idx="312">
                  <c:v>3.1299999999999772</c:v>
                </c:pt>
                <c:pt idx="313">
                  <c:v>3.139999999999977</c:v>
                </c:pt>
                <c:pt idx="314">
                  <c:v>3.1499999999999768</c:v>
                </c:pt>
                <c:pt idx="315">
                  <c:v>3.1599999999999766</c:v>
                </c:pt>
                <c:pt idx="316">
                  <c:v>3.1699999999999764</c:v>
                </c:pt>
                <c:pt idx="317">
                  <c:v>3.1799999999999762</c:v>
                </c:pt>
                <c:pt idx="318">
                  <c:v>3.189999999999976</c:v>
                </c:pt>
                <c:pt idx="319">
                  <c:v>3.1999999999999758</c:v>
                </c:pt>
                <c:pt idx="320">
                  <c:v>3.2099999999999755</c:v>
                </c:pt>
                <c:pt idx="321">
                  <c:v>3.2199999999999753</c:v>
                </c:pt>
                <c:pt idx="322">
                  <c:v>3.2299999999999751</c:v>
                </c:pt>
                <c:pt idx="323">
                  <c:v>3.2399999999999749</c:v>
                </c:pt>
                <c:pt idx="324">
                  <c:v>3.2499999999999747</c:v>
                </c:pt>
                <c:pt idx="325">
                  <c:v>3.2599999999999745</c:v>
                </c:pt>
                <c:pt idx="326">
                  <c:v>3.2699999999999743</c:v>
                </c:pt>
                <c:pt idx="327">
                  <c:v>3.279999999999974</c:v>
                </c:pt>
                <c:pt idx="328">
                  <c:v>3.2899999999999738</c:v>
                </c:pt>
                <c:pt idx="329">
                  <c:v>3.2999999999999736</c:v>
                </c:pt>
                <c:pt idx="330">
                  <c:v>3.3099999999999734</c:v>
                </c:pt>
                <c:pt idx="331">
                  <c:v>3.3199999999999732</c:v>
                </c:pt>
                <c:pt idx="332">
                  <c:v>3.329999999999973</c:v>
                </c:pt>
                <c:pt idx="333">
                  <c:v>3.3399999999999728</c:v>
                </c:pt>
                <c:pt idx="334">
                  <c:v>3.3499999999999726</c:v>
                </c:pt>
                <c:pt idx="335">
                  <c:v>3.3599999999999723</c:v>
                </c:pt>
                <c:pt idx="336">
                  <c:v>3.3699999999999721</c:v>
                </c:pt>
                <c:pt idx="337">
                  <c:v>3.3799999999999719</c:v>
                </c:pt>
                <c:pt idx="338">
                  <c:v>3.3899999999999717</c:v>
                </c:pt>
                <c:pt idx="339">
                  <c:v>3.3999999999999715</c:v>
                </c:pt>
                <c:pt idx="340">
                  <c:v>3.4099999999999713</c:v>
                </c:pt>
                <c:pt idx="341">
                  <c:v>3.4199999999999711</c:v>
                </c:pt>
                <c:pt idx="342">
                  <c:v>3.4299999999999708</c:v>
                </c:pt>
                <c:pt idx="343">
                  <c:v>3.4399999999999706</c:v>
                </c:pt>
                <c:pt idx="344">
                  <c:v>3.4499999999999704</c:v>
                </c:pt>
                <c:pt idx="345">
                  <c:v>3.4599999999999702</c:v>
                </c:pt>
                <c:pt idx="346">
                  <c:v>3.46999999999997</c:v>
                </c:pt>
                <c:pt idx="347">
                  <c:v>3.4799999999999698</c:v>
                </c:pt>
                <c:pt idx="348">
                  <c:v>3.4899999999999696</c:v>
                </c:pt>
                <c:pt idx="349">
                  <c:v>3.4999999999999694</c:v>
                </c:pt>
              </c:numCache>
            </c:numRef>
          </c:xVal>
          <c:yVal>
            <c:numRef>
              <c:f>Feuil1!$B$2:$B$351</c:f>
              <c:numCache>
                <c:formatCode>General</c:formatCode>
                <c:ptCount val="350"/>
                <c:pt idx="0">
                  <c:v>4.6051701859880909</c:v>
                </c:pt>
                <c:pt idx="1">
                  <c:v>3.912023005428146</c:v>
                </c:pt>
                <c:pt idx="2">
                  <c:v>3.5065578973199818</c:v>
                </c:pt>
                <c:pt idx="3">
                  <c:v>3.2188758248682006</c:v>
                </c:pt>
                <c:pt idx="4">
                  <c:v>2.9957322735539909</c:v>
                </c:pt>
                <c:pt idx="5">
                  <c:v>2.8134107167600364</c:v>
                </c:pt>
                <c:pt idx="6">
                  <c:v>2.6592600369327779</c:v>
                </c:pt>
                <c:pt idx="7">
                  <c:v>2.5257286443082556</c:v>
                </c:pt>
                <c:pt idx="8">
                  <c:v>2.4079456086518722</c:v>
                </c:pt>
                <c:pt idx="9">
                  <c:v>2.3025850929940459</c:v>
                </c:pt>
                <c:pt idx="10">
                  <c:v>2.2072749131897211</c:v>
                </c:pt>
                <c:pt idx="11">
                  <c:v>2.120263536200091</c:v>
                </c:pt>
                <c:pt idx="12">
                  <c:v>2.0402208285265546</c:v>
                </c:pt>
                <c:pt idx="13">
                  <c:v>1.966112856372833</c:v>
                </c:pt>
                <c:pt idx="14">
                  <c:v>1.8971199848858813</c:v>
                </c:pt>
                <c:pt idx="15">
                  <c:v>1.8325814637483102</c:v>
                </c:pt>
                <c:pt idx="16">
                  <c:v>1.7719568419318752</c:v>
                </c:pt>
                <c:pt idx="17">
                  <c:v>1.7147984280919266</c:v>
                </c:pt>
                <c:pt idx="18">
                  <c:v>1.6607312068216507</c:v>
                </c:pt>
                <c:pt idx="19">
                  <c:v>1.6094379124341003</c:v>
                </c:pt>
                <c:pt idx="20">
                  <c:v>1.5606477482646681</c:v>
                </c:pt>
                <c:pt idx="21">
                  <c:v>1.5141277326297753</c:v>
                </c:pt>
                <c:pt idx="22">
                  <c:v>1.4696759700589415</c:v>
                </c:pt>
                <c:pt idx="23">
                  <c:v>1.4271163556401454</c:v>
                </c:pt>
                <c:pt idx="24">
                  <c:v>1.3862943611198904</c:v>
                </c:pt>
                <c:pt idx="25">
                  <c:v>1.347073647966609</c:v>
                </c:pt>
                <c:pt idx="26">
                  <c:v>1.309333319983762</c:v>
                </c:pt>
                <c:pt idx="27">
                  <c:v>1.2729656758128871</c:v>
                </c:pt>
                <c:pt idx="28">
                  <c:v>1.237874356001617</c:v>
                </c:pt>
                <c:pt idx="29">
                  <c:v>1.2039728043259357</c:v>
                </c:pt>
                <c:pt idx="30">
                  <c:v>1.1711829815029449</c:v>
                </c:pt>
                <c:pt idx="31">
                  <c:v>1.1394342831883644</c:v>
                </c:pt>
                <c:pt idx="32">
                  <c:v>1.1086626245216107</c:v>
                </c:pt>
                <c:pt idx="33">
                  <c:v>1.0788096613719296</c:v>
                </c:pt>
                <c:pt idx="34">
                  <c:v>1.0498221244986772</c:v>
                </c:pt>
                <c:pt idx="35">
                  <c:v>1.021651247531981</c:v>
                </c:pt>
                <c:pt idx="36">
                  <c:v>0.99425227334386646</c:v>
                </c:pt>
                <c:pt idx="37">
                  <c:v>0.96758402626170514</c:v>
                </c:pt>
                <c:pt idx="38">
                  <c:v>0.9416085398584445</c:v>
                </c:pt>
                <c:pt idx="39">
                  <c:v>0.91629073187415455</c:v>
                </c:pt>
                <c:pt idx="40">
                  <c:v>0.89159811928378307</c:v>
                </c:pt>
                <c:pt idx="41">
                  <c:v>0.86750056770472261</c:v>
                </c:pt>
                <c:pt idx="42">
                  <c:v>0.84397007029452842</c:v>
                </c:pt>
                <c:pt idx="43">
                  <c:v>0.82098055206982967</c:v>
                </c:pt>
                <c:pt idx="44">
                  <c:v>0.79850769621777107</c:v>
                </c:pt>
                <c:pt idx="45">
                  <c:v>0.77652878949899584</c:v>
                </c:pt>
                <c:pt idx="46">
                  <c:v>0.75502258427803226</c:v>
                </c:pt>
                <c:pt idx="47">
                  <c:v>0.73396917508019988</c:v>
                </c:pt>
                <c:pt idx="48">
                  <c:v>0.71334988787746423</c:v>
                </c:pt>
                <c:pt idx="49">
                  <c:v>0.69314718055994484</c:v>
                </c:pt>
                <c:pt idx="50">
                  <c:v>0.67334455326376519</c:v>
                </c:pt>
                <c:pt idx="51">
                  <c:v>0.6539264674066636</c:v>
                </c:pt>
                <c:pt idx="52">
                  <c:v>0.63487827243596906</c:v>
                </c:pt>
                <c:pt idx="53">
                  <c:v>0.6161861394238165</c:v>
                </c:pt>
                <c:pt idx="54">
                  <c:v>0.59783700075561996</c:v>
                </c:pt>
                <c:pt idx="55">
                  <c:v>0.5798184952529416</c:v>
                </c:pt>
                <c:pt idx="56">
                  <c:v>0.56211891815354076</c:v>
                </c:pt>
                <c:pt idx="57">
                  <c:v>0.54472717544167149</c:v>
                </c:pt>
                <c:pt idx="58">
                  <c:v>0.52763274208237143</c:v>
                </c:pt>
                <c:pt idx="59">
                  <c:v>0.51082562376599017</c:v>
                </c:pt>
                <c:pt idx="60">
                  <c:v>0.49429632181477962</c:v>
                </c:pt>
                <c:pt idx="61">
                  <c:v>0.4780358009429993</c:v>
                </c:pt>
                <c:pt idx="62">
                  <c:v>0.46203545959655812</c:v>
                </c:pt>
                <c:pt idx="63">
                  <c:v>0.44628710262841897</c:v>
                </c:pt>
                <c:pt idx="64">
                  <c:v>0.43078291609245373</c:v>
                </c:pt>
                <c:pt idx="65">
                  <c:v>0.41551544396166529</c:v>
                </c:pt>
                <c:pt idx="66">
                  <c:v>0.40047756659712475</c:v>
                </c:pt>
                <c:pt idx="67">
                  <c:v>0.38566248081198412</c:v>
                </c:pt>
                <c:pt idx="68">
                  <c:v>0.3710636813908314</c:v>
                </c:pt>
                <c:pt idx="69">
                  <c:v>0.35667494393873178</c:v>
                </c:pt>
                <c:pt idx="70">
                  <c:v>0.34249030894677535</c:v>
                </c:pt>
                <c:pt idx="71">
                  <c:v>0.32850406697203549</c:v>
                </c:pt>
                <c:pt idx="72">
                  <c:v>0.31471074483969963</c:v>
                </c:pt>
                <c:pt idx="73">
                  <c:v>0.301105092783921</c:v>
                </c:pt>
                <c:pt idx="74">
                  <c:v>0.28768207245178035</c:v>
                </c:pt>
                <c:pt idx="75">
                  <c:v>0.27443684570175969</c:v>
                </c:pt>
                <c:pt idx="76">
                  <c:v>0.2613647641344069</c:v>
                </c:pt>
                <c:pt idx="77">
                  <c:v>0.24846135929849902</c:v>
                </c:pt>
                <c:pt idx="78">
                  <c:v>0.23572233352106928</c:v>
                </c:pt>
                <c:pt idx="79">
                  <c:v>0.22314355131420915</c:v>
                </c:pt>
                <c:pt idx="80">
                  <c:v>0.21072103131565198</c:v>
                </c:pt>
                <c:pt idx="81">
                  <c:v>0.19845093872383765</c:v>
                </c:pt>
                <c:pt idx="82">
                  <c:v>0.18632957819149282</c:v>
                </c:pt>
                <c:pt idx="83">
                  <c:v>0.17435338714477713</c:v>
                </c:pt>
                <c:pt idx="84">
                  <c:v>0.16251892949777427</c:v>
                </c:pt>
                <c:pt idx="85">
                  <c:v>0.15082288973458299</c:v>
                </c:pt>
                <c:pt idx="86">
                  <c:v>0.13926206733350702</c:v>
                </c:pt>
                <c:pt idx="87">
                  <c:v>0.12783337150988425</c:v>
                </c:pt>
                <c:pt idx="88">
                  <c:v>0.1165338162559509</c:v>
                </c:pt>
                <c:pt idx="89">
                  <c:v>0.10536051565782566</c:v>
                </c:pt>
                <c:pt idx="90">
                  <c:v>9.431067947124068E-2</c:v>
                </c:pt>
                <c:pt idx="91">
                  <c:v>8.3381608939050417E-2</c:v>
                </c:pt>
                <c:pt idx="92">
                  <c:v>7.2570692834834777E-2</c:v>
                </c:pt>
                <c:pt idx="93">
                  <c:v>6.1875403718086822E-2</c:v>
                </c:pt>
                <c:pt idx="94">
                  <c:v>5.1293294387549877E-2</c:v>
                </c:pt>
                <c:pt idx="95">
                  <c:v>4.0821994520254472E-2</c:v>
                </c:pt>
                <c:pt idx="96">
                  <c:v>3.0459207484707887E-2</c:v>
                </c:pt>
                <c:pt idx="97">
                  <c:v>2.0202707317518786E-2</c:v>
                </c:pt>
                <c:pt idx="98">
                  <c:v>1.0050335853500778E-2</c:v>
                </c:pt>
                <c:pt idx="99">
                  <c:v>-6.6613381477509373E-16</c:v>
                </c:pt>
                <c:pt idx="100">
                  <c:v>-9.9503308531687512E-3</c:v>
                </c:pt>
                <c:pt idx="101">
                  <c:v>-1.9802627296180382E-2</c:v>
                </c:pt>
                <c:pt idx="102">
                  <c:v>-2.9558802241545074E-2</c:v>
                </c:pt>
                <c:pt idx="103">
                  <c:v>-3.9220713153281968E-2</c:v>
                </c:pt>
                <c:pt idx="104">
                  <c:v>-4.879016416943268E-2</c:v>
                </c:pt>
                <c:pt idx="105">
                  <c:v>-5.8268908123976455E-2</c:v>
                </c:pt>
                <c:pt idx="106">
                  <c:v>-6.7658648473815489E-2</c:v>
                </c:pt>
                <c:pt idx="107">
                  <c:v>-7.6961041136129005E-2</c:v>
                </c:pt>
                <c:pt idx="108">
                  <c:v>-8.6177696241053023E-2</c:v>
                </c:pt>
                <c:pt idx="109">
                  <c:v>-9.5310179804325545E-2</c:v>
                </c:pt>
                <c:pt idx="110">
                  <c:v>-0.10436001532424345</c:v>
                </c:pt>
                <c:pt idx="111">
                  <c:v>-0.11332868530700387</c:v>
                </c:pt>
                <c:pt idx="112">
                  <c:v>-0.12221763272424989</c:v>
                </c:pt>
                <c:pt idx="113">
                  <c:v>-0.13102826240640478</c:v>
                </c:pt>
                <c:pt idx="114">
                  <c:v>-0.1397619423751594</c:v>
                </c:pt>
                <c:pt idx="115">
                  <c:v>-0.14842000511827397</c:v>
                </c:pt>
                <c:pt idx="116">
                  <c:v>-0.15700374880966544</c:v>
                </c:pt>
                <c:pt idx="117">
                  <c:v>-0.16551443847757411</c:v>
                </c:pt>
                <c:pt idx="118">
                  <c:v>-0.17395330712343871</c:v>
                </c:pt>
                <c:pt idx="119">
                  <c:v>-0.18232155679395534</c:v>
                </c:pt>
                <c:pt idx="120">
                  <c:v>-0.19062035960865042</c:v>
                </c:pt>
                <c:pt idx="121">
                  <c:v>-0.19885085874516589</c:v>
                </c:pt>
                <c:pt idx="122">
                  <c:v>-0.20701416938432685</c:v>
                </c:pt>
                <c:pt idx="123">
                  <c:v>-0.21511137961694621</c:v>
                </c:pt>
                <c:pt idx="124">
                  <c:v>-0.22314355131421046</c:v>
                </c:pt>
                <c:pt idx="125">
                  <c:v>-0.23111172096338733</c:v>
                </c:pt>
                <c:pt idx="126">
                  <c:v>-0.23901690047050062</c:v>
                </c:pt>
                <c:pt idx="127">
                  <c:v>-0.24686007793152651</c:v>
                </c:pt>
                <c:pt idx="128">
                  <c:v>-0.25464221837358147</c:v>
                </c:pt>
                <c:pt idx="129">
                  <c:v>-0.26236426446749178</c:v>
                </c:pt>
                <c:pt idx="130">
                  <c:v>-0.27002713721306087</c:v>
                </c:pt>
                <c:pt idx="131">
                  <c:v>-0.27763173659828022</c:v>
                </c:pt>
                <c:pt idx="132">
                  <c:v>-0.28517894223366314</c:v>
                </c:pt>
                <c:pt idx="133">
                  <c:v>-0.29266961396282071</c:v>
                </c:pt>
                <c:pt idx="134">
                  <c:v>-0.30010459245033883</c:v>
                </c:pt>
                <c:pt idx="135">
                  <c:v>-0.30748469974796139</c:v>
                </c:pt>
                <c:pt idx="136">
                  <c:v>-0.31481073984003427</c:v>
                </c:pt>
                <c:pt idx="137">
                  <c:v>-0.32208349916911405</c:v>
                </c:pt>
                <c:pt idx="138">
                  <c:v>-0.32930374714260113</c:v>
                </c:pt>
                <c:pt idx="139">
                  <c:v>-0.33647223662121367</c:v>
                </c:pt>
                <c:pt idx="140">
                  <c:v>-0.34358970439007763</c:v>
                </c:pt>
                <c:pt idx="141">
                  <c:v>-0.35065687161317011</c:v>
                </c:pt>
                <c:pt idx="142">
                  <c:v>-0.35767444427181666</c:v>
                </c:pt>
                <c:pt idx="143">
                  <c:v>-0.36464311358790996</c:v>
                </c:pt>
                <c:pt idx="144">
                  <c:v>-0.37156355643248379</c:v>
                </c:pt>
                <c:pt idx="145">
                  <c:v>-0.37843643572024582</c:v>
                </c:pt>
                <c:pt idx="146">
                  <c:v>-0.38526240079064566</c:v>
                </c:pt>
                <c:pt idx="147">
                  <c:v>-0.39204208777602445</c:v>
                </c:pt>
                <c:pt idx="148">
                  <c:v>-0.3987761199573685</c:v>
                </c:pt>
                <c:pt idx="149">
                  <c:v>-0.40546510810816511</c:v>
                </c:pt>
                <c:pt idx="150">
                  <c:v>-0.41210965082683371</c:v>
                </c:pt>
                <c:pt idx="151">
                  <c:v>-0.41871033485818576</c:v>
                </c:pt>
                <c:pt idx="152">
                  <c:v>-0.42526773540434482</c:v>
                </c:pt>
                <c:pt idx="153">
                  <c:v>-0.43178241642553855</c:v>
                </c:pt>
                <c:pt idx="154">
                  <c:v>-0.43825493093115597</c:v>
                </c:pt>
                <c:pt idx="155">
                  <c:v>-0.4446858212614464</c:v>
                </c:pt>
                <c:pt idx="156">
                  <c:v>-0.45107561936021745</c:v>
                </c:pt>
                <c:pt idx="157">
                  <c:v>-0.4574248470388762</c:v>
                </c:pt>
                <c:pt idx="158">
                  <c:v>-0.46373401623214089</c:v>
                </c:pt>
                <c:pt idx="159">
                  <c:v>-0.4700036292457363</c:v>
                </c:pt>
                <c:pt idx="160">
                  <c:v>-0.47623417899637238</c:v>
                </c:pt>
                <c:pt idx="161">
                  <c:v>-0.48242614924429345</c:v>
                </c:pt>
                <c:pt idx="162">
                  <c:v>-0.48858001481867169</c:v>
                </c:pt>
                <c:pt idx="163">
                  <c:v>-0.49469624183610783</c:v>
                </c:pt>
                <c:pt idx="164">
                  <c:v>-0.50077528791249004</c:v>
                </c:pt>
                <c:pt idx="165">
                  <c:v>-0.50681760236845264</c:v>
                </c:pt>
                <c:pt idx="166">
                  <c:v>-0.51282362642866453</c:v>
                </c:pt>
                <c:pt idx="167">
                  <c:v>-0.51879379341516829</c:v>
                </c:pt>
                <c:pt idx="168">
                  <c:v>-0.5247285289349829</c:v>
                </c:pt>
                <c:pt idx="169">
                  <c:v>-0.53062825106217115</c:v>
                </c:pt>
                <c:pt idx="170">
                  <c:v>-0.53649337051456925</c:v>
                </c:pt>
                <c:pt idx="171">
                  <c:v>-0.54232429082536249</c:v>
                </c:pt>
                <c:pt idx="172">
                  <c:v>-0.54812140850968838</c:v>
                </c:pt>
                <c:pt idx="173">
                  <c:v>-0.55388511322643841</c:v>
                </c:pt>
                <c:pt idx="174">
                  <c:v>-0.55961578793542344</c:v>
                </c:pt>
                <c:pt idx="175">
                  <c:v>-0.56531380905006112</c:v>
                </c:pt>
                <c:pt idx="176">
                  <c:v>-0.57097954658573857</c:v>
                </c:pt>
                <c:pt idx="177">
                  <c:v>-0.57661336430399457</c:v>
                </c:pt>
                <c:pt idx="178">
                  <c:v>-0.58221561985266435</c:v>
                </c:pt>
                <c:pt idx="179">
                  <c:v>-0.58778666490211973</c:v>
                </c:pt>
                <c:pt idx="180">
                  <c:v>-0.59332684527773516</c:v>
                </c:pt>
                <c:pt idx="181">
                  <c:v>-0.59883650108870479</c:v>
                </c:pt>
                <c:pt idx="182">
                  <c:v>-0.60431596685333033</c:v>
                </c:pt>
                <c:pt idx="183">
                  <c:v>-0.60976557162089506</c:v>
                </c:pt>
                <c:pt idx="184">
                  <c:v>-0.61518563909023427</c:v>
                </c:pt>
                <c:pt idx="185">
                  <c:v>-0.62057648772511065</c:v>
                </c:pt>
                <c:pt idx="186">
                  <c:v>-0.62593843086649603</c:v>
                </c:pt>
                <c:pt idx="187">
                  <c:v>-0.63127177684185865</c:v>
                </c:pt>
                <c:pt idx="188">
                  <c:v>-0.63657682907155178</c:v>
                </c:pt>
                <c:pt idx="189">
                  <c:v>-0.64185388617239558</c:v>
                </c:pt>
                <c:pt idx="190">
                  <c:v>-0.64710324205853931</c:v>
                </c:pt>
                <c:pt idx="191">
                  <c:v>-0.65232518603969092</c:v>
                </c:pt>
                <c:pt idx="192">
                  <c:v>-0.65752000291679491</c:v>
                </c:pt>
                <c:pt idx="193">
                  <c:v>-0.66268797307523752</c:v>
                </c:pt>
                <c:pt idx="194">
                  <c:v>-0.66782937257565622</c:v>
                </c:pt>
                <c:pt idx="195">
                  <c:v>-0.67294447324242668</c:v>
                </c:pt>
                <c:pt idx="196">
                  <c:v>-0.67803354274989791</c:v>
                </c:pt>
                <c:pt idx="197">
                  <c:v>-0.68309684470644461</c:v>
                </c:pt>
                <c:pt idx="198">
                  <c:v>-0.68813463873640179</c:v>
                </c:pt>
                <c:pt idx="199">
                  <c:v>-0.69314718055994595</c:v>
                </c:pt>
                <c:pt idx="200">
                  <c:v>-0.69813472207098493</c:v>
                </c:pt>
                <c:pt idx="201">
                  <c:v>-0.70309751141311383</c:v>
                </c:pt>
                <c:pt idx="202">
                  <c:v>-0.70803579305369635</c:v>
                </c:pt>
                <c:pt idx="203">
                  <c:v>-0.71294980785612527</c:v>
                </c:pt>
                <c:pt idx="204">
                  <c:v>-0.71783979315031698</c:v>
                </c:pt>
                <c:pt idx="205">
                  <c:v>-0.72270598280148979</c:v>
                </c:pt>
                <c:pt idx="206">
                  <c:v>-0.72754860727727766</c:v>
                </c:pt>
                <c:pt idx="207">
                  <c:v>-0.73236789371322641</c:v>
                </c:pt>
                <c:pt idx="208">
                  <c:v>-0.73716406597671935</c:v>
                </c:pt>
                <c:pt idx="209">
                  <c:v>-0.74193734472937689</c:v>
                </c:pt>
                <c:pt idx="210">
                  <c:v>-0.74668794748797462</c:v>
                </c:pt>
                <c:pt idx="211">
                  <c:v>-0.75141608868392051</c:v>
                </c:pt>
                <c:pt idx="212">
                  <c:v>-0.7561219797213331</c:v>
                </c:pt>
                <c:pt idx="213">
                  <c:v>-0.76080582903375937</c:v>
                </c:pt>
                <c:pt idx="214">
                  <c:v>-0.76546784213957053</c:v>
                </c:pt>
                <c:pt idx="215">
                  <c:v>-0.77010822169607263</c:v>
                </c:pt>
                <c:pt idx="216">
                  <c:v>-0.77472716755236715</c:v>
                </c:pt>
                <c:pt idx="217">
                  <c:v>-0.77932487680099649</c:v>
                </c:pt>
                <c:pt idx="218">
                  <c:v>-0.78390154382840826</c:v>
                </c:pt>
                <c:pt idx="219">
                  <c:v>-0.78845736036426883</c:v>
                </c:pt>
                <c:pt idx="220">
                  <c:v>-0.79299251552965999</c:v>
                </c:pt>
                <c:pt idx="221">
                  <c:v>-0.79750719588418661</c:v>
                </c:pt>
                <c:pt idx="222">
                  <c:v>-0.80200158547202582</c:v>
                </c:pt>
                <c:pt idx="223">
                  <c:v>-0.80647586586694675</c:v>
                </c:pt>
                <c:pt idx="224">
                  <c:v>-0.81093021621632699</c:v>
                </c:pt>
                <c:pt idx="225">
                  <c:v>-0.81536481328419264</c:v>
                </c:pt>
                <c:pt idx="226">
                  <c:v>-0.81977983149330935</c:v>
                </c:pt>
                <c:pt idx="227">
                  <c:v>-0.82417544296634737</c:v>
                </c:pt>
                <c:pt idx="228">
                  <c:v>-0.82855181756614615</c:v>
                </c:pt>
                <c:pt idx="229">
                  <c:v>-0.83290912293510178</c:v>
                </c:pt>
                <c:pt idx="230">
                  <c:v>-0.83724752453369988</c:v>
                </c:pt>
                <c:pt idx="231">
                  <c:v>-0.8415671856782162</c:v>
                </c:pt>
                <c:pt idx="232">
                  <c:v>-0.8458682675776068</c:v>
                </c:pt>
                <c:pt idx="233">
                  <c:v>-0.85015092936960757</c:v>
                </c:pt>
                <c:pt idx="234">
                  <c:v>-0.85441532815606502</c:v>
                </c:pt>
                <c:pt idx="235">
                  <c:v>-0.85866161903751603</c:v>
                </c:pt>
                <c:pt idx="236">
                  <c:v>-0.86288995514703704</c:v>
                </c:pt>
                <c:pt idx="237">
                  <c:v>-0.86710048768338044</c:v>
                </c:pt>
                <c:pt idx="238">
                  <c:v>-0.87129336594341633</c:v>
                </c:pt>
                <c:pt idx="239">
                  <c:v>-0.87546873735389696</c:v>
                </c:pt>
                <c:pt idx="240">
                  <c:v>-0.87962674750256054</c:v>
                </c:pt>
                <c:pt idx="241">
                  <c:v>-0.88376754016859183</c:v>
                </c:pt>
                <c:pt idx="242">
                  <c:v>-0.88789125735245389</c:v>
                </c:pt>
                <c:pt idx="243">
                  <c:v>-0.89199803930510724</c:v>
                </c:pt>
                <c:pt idx="244">
                  <c:v>-0.89608802455663228</c:v>
                </c:pt>
                <c:pt idx="245">
                  <c:v>-0.900161349944268</c:v>
                </c:pt>
                <c:pt idx="246">
                  <c:v>-0.90421815063988231</c:v>
                </c:pt>
                <c:pt idx="247">
                  <c:v>-0.90825856017688722</c:v>
                </c:pt>
                <c:pt idx="248">
                  <c:v>-0.91228271047661258</c:v>
                </c:pt>
                <c:pt idx="249">
                  <c:v>-0.91629073187415133</c:v>
                </c:pt>
                <c:pt idx="250">
                  <c:v>-0.92028275314368868</c:v>
                </c:pt>
                <c:pt idx="251">
                  <c:v>-0.92425890152332801</c:v>
                </c:pt>
                <c:pt idx="252">
                  <c:v>-0.92821930273942488</c:v>
                </c:pt>
                <c:pt idx="253">
                  <c:v>-0.93216408103044124</c:v>
                </c:pt>
                <c:pt idx="254">
                  <c:v>-0.93609335917033065</c:v>
                </c:pt>
                <c:pt idx="255">
                  <c:v>-0.94000725849146693</c:v>
                </c:pt>
                <c:pt idx="256">
                  <c:v>-0.94390589890712417</c:v>
                </c:pt>
                <c:pt idx="257">
                  <c:v>-0.94778939893352177</c:v>
                </c:pt>
                <c:pt idx="258">
                  <c:v>-0.951657875711442</c:v>
                </c:pt>
                <c:pt idx="259">
                  <c:v>-0.9555114450274319</c:v>
                </c:pt>
                <c:pt idx="260">
                  <c:v>-0.95935022133459757</c:v>
                </c:pt>
                <c:pt idx="261">
                  <c:v>-0.963174317773001</c:v>
                </c:pt>
                <c:pt idx="262">
                  <c:v>-0.96698384618966859</c:v>
                </c:pt>
                <c:pt idx="263">
                  <c:v>-0.97077891715822018</c:v>
                </c:pt>
                <c:pt idx="264">
                  <c:v>-0.97455963999812611</c:v>
                </c:pt>
                <c:pt idx="265">
                  <c:v>-0.97832612279360287</c:v>
                </c:pt>
                <c:pt idx="266">
                  <c:v>-0.98207847241215329</c:v>
                </c:pt>
                <c:pt idx="267">
                  <c:v>-0.98581679452276039</c:v>
                </c:pt>
                <c:pt idx="268">
                  <c:v>-0.98954119361374282</c:v>
                </c:pt>
                <c:pt idx="269">
                  <c:v>-0.99325177301027834</c:v>
                </c:pt>
                <c:pt idx="270">
                  <c:v>-0.99694863489160446</c:v>
                </c:pt>
                <c:pt idx="271">
                  <c:v>-1.0006318803079008</c:v>
                </c:pt>
                <c:pt idx="272">
                  <c:v>-1.0043016091968631</c:v>
                </c:pt>
                <c:pt idx="273">
                  <c:v>-1.0079579203999736</c:v>
                </c:pt>
                <c:pt idx="274">
                  <c:v>-1.0116009116784745</c:v>
                </c:pt>
                <c:pt idx="275">
                  <c:v>-1.0152306797290533</c:v>
                </c:pt>
                <c:pt idx="276">
                  <c:v>-1.0188473201992416</c:v>
                </c:pt>
                <c:pt idx="277">
                  <c:v>-1.0224509277025402</c:v>
                </c:pt>
                <c:pt idx="278">
                  <c:v>-1.0260415958332687</c:v>
                </c:pt>
                <c:pt idx="279">
                  <c:v>-1.0296194171811526</c:v>
                </c:pt>
                <c:pt idx="280">
                  <c:v>-1.0331844833456487</c:v>
                </c:pt>
                <c:pt idx="281">
                  <c:v>-1.0367368849500165</c:v>
                </c:pt>
                <c:pt idx="282">
                  <c:v>-1.0402767116551406</c:v>
                </c:pt>
                <c:pt idx="283">
                  <c:v>-1.0438040521731089</c:v>
                </c:pt>
                <c:pt idx="284">
                  <c:v>-1.0473189942805532</c:v>
                </c:pt>
                <c:pt idx="285">
                  <c:v>-1.0508216248317552</c:v>
                </c:pt>
                <c:pt idx="286">
                  <c:v>-1.0543120297715238</c:v>
                </c:pt>
                <c:pt idx="287">
                  <c:v>-1.0577902941478485</c:v>
                </c:pt>
                <c:pt idx="288">
                  <c:v>-1.0612565021243348</c:v>
                </c:pt>
                <c:pt idx="289">
                  <c:v>-1.0647107369924222</c:v>
                </c:pt>
                <c:pt idx="290">
                  <c:v>-1.068153081183395</c:v>
                </c:pt>
                <c:pt idx="291">
                  <c:v>-1.0715836162801842</c:v>
                </c:pt>
                <c:pt idx="292">
                  <c:v>-1.0750024230289696</c:v>
                </c:pt>
                <c:pt idx="293">
                  <c:v>-1.0784095813505838</c:v>
                </c:pt>
                <c:pt idx="294">
                  <c:v>-1.081805170351722</c:v>
                </c:pt>
                <c:pt idx="295">
                  <c:v>-1.0851892683359625</c:v>
                </c:pt>
                <c:pt idx="296">
                  <c:v>-1.0885619528146018</c:v>
                </c:pt>
                <c:pt idx="297">
                  <c:v>-1.0919233005173066</c:v>
                </c:pt>
                <c:pt idx="298">
                  <c:v>-1.0952733874025884</c:v>
                </c:pt>
                <c:pt idx="299">
                  <c:v>-1.0986122886681031</c:v>
                </c:pt>
                <c:pt idx="300">
                  <c:v>-1.1019400787607776</c:v>
                </c:pt>
                <c:pt idx="301">
                  <c:v>-1.1052568313867714</c:v>
                </c:pt>
                <c:pt idx="302">
                  <c:v>-1.108562619521271</c:v>
                </c:pt>
                <c:pt idx="303">
                  <c:v>-1.1118575154181234</c:v>
                </c:pt>
                <c:pt idx="304">
                  <c:v>-1.1151415906193134</c:v>
                </c:pt>
                <c:pt idx="305">
                  <c:v>-1.1184149159642824</c:v>
                </c:pt>
                <c:pt idx="306">
                  <c:v>-1.1216775615990988</c:v>
                </c:pt>
                <c:pt idx="307">
                  <c:v>-1.124929596985476</c:v>
                </c:pt>
                <c:pt idx="308">
                  <c:v>-1.128171090909647</c:v>
                </c:pt>
                <c:pt idx="309">
                  <c:v>-1.1314021114910935</c:v>
                </c:pt>
                <c:pt idx="310">
                  <c:v>-1.1346227261911357</c:v>
                </c:pt>
                <c:pt idx="311">
                  <c:v>-1.1378330018213838</c:v>
                </c:pt>
                <c:pt idx="312">
                  <c:v>-1.1410330045520545</c:v>
                </c:pt>
                <c:pt idx="313">
                  <c:v>-1.1442227999201546</c:v>
                </c:pt>
                <c:pt idx="314">
                  <c:v>-1.1474024528375344</c:v>
                </c:pt>
                <c:pt idx="315">
                  <c:v>-1.1505720275988134</c:v>
                </c:pt>
                <c:pt idx="316">
                  <c:v>-1.1537315878891818</c:v>
                </c:pt>
                <c:pt idx="317">
                  <c:v>-1.156881196792078</c:v>
                </c:pt>
                <c:pt idx="318">
                  <c:v>-1.1600209167967457</c:v>
                </c:pt>
                <c:pt idx="319">
                  <c:v>-1.1631508098056733</c:v>
                </c:pt>
                <c:pt idx="320">
                  <c:v>-1.1662709371419169</c:v>
                </c:pt>
                <c:pt idx="321">
                  <c:v>-1.1693813595563092</c:v>
                </c:pt>
                <c:pt idx="322">
                  <c:v>-1.1724821372345575</c:v>
                </c:pt>
                <c:pt idx="323">
                  <c:v>-1.1755733298042303</c:v>
                </c:pt>
                <c:pt idx="324">
                  <c:v>-1.1786549963416384</c:v>
                </c:pt>
                <c:pt idx="325">
                  <c:v>-1.1817271953786084</c:v>
                </c:pt>
                <c:pt idx="326">
                  <c:v>-1.1847899849091541</c:v>
                </c:pt>
                <c:pt idx="327">
                  <c:v>-1.1878434223960443</c:v>
                </c:pt>
                <c:pt idx="328">
                  <c:v>-1.1908875647772725</c:v>
                </c:pt>
                <c:pt idx="329">
                  <c:v>-1.1939224684724266</c:v>
                </c:pt>
                <c:pt idx="330">
                  <c:v>-1.1969481893889635</c:v>
                </c:pt>
                <c:pt idx="331">
                  <c:v>-1.199964782928389</c:v>
                </c:pt>
                <c:pt idx="332">
                  <c:v>-1.2029723039923443</c:v>
                </c:pt>
                <c:pt idx="333">
                  <c:v>-1.2059708069886008</c:v>
                </c:pt>
                <c:pt idx="334">
                  <c:v>-1.2089603458369669</c:v>
                </c:pt>
                <c:pt idx="335">
                  <c:v>-1.2119409739751046</c:v>
                </c:pt>
                <c:pt idx="336">
                  <c:v>-1.214912744364262</c:v>
                </c:pt>
                <c:pt idx="337">
                  <c:v>-1.2178757094949191</c:v>
                </c:pt>
                <c:pt idx="338">
                  <c:v>-1.2208299213923506</c:v>
                </c:pt>
                <c:pt idx="339">
                  <c:v>-1.2237754316221072</c:v>
                </c:pt>
                <c:pt idx="340">
                  <c:v>-1.2267122912954169</c:v>
                </c:pt>
                <c:pt idx="341">
                  <c:v>-1.2296405510745054</c:v>
                </c:pt>
                <c:pt idx="342">
                  <c:v>-1.2325602611778401</c:v>
                </c:pt>
                <c:pt idx="343">
                  <c:v>-1.2354714713852986</c:v>
                </c:pt>
                <c:pt idx="344">
                  <c:v>-1.2383742310432597</c:v>
                </c:pt>
                <c:pt idx="345">
                  <c:v>-1.2412685890696242</c:v>
                </c:pt>
                <c:pt idx="346">
                  <c:v>-1.2441545939587593</c:v>
                </c:pt>
                <c:pt idx="347">
                  <c:v>-1.2470322937863743</c:v>
                </c:pt>
                <c:pt idx="348">
                  <c:v>-1.249901736214327</c:v>
                </c:pt>
                <c:pt idx="349">
                  <c:v>-1.2527629684953592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74912"/>
        <c:axId val="172776448"/>
      </c:scatterChart>
      <c:valAx>
        <c:axId val="1727749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72776448"/>
        <c:crosses val="autoZero"/>
        <c:crossBetween val="midCat"/>
      </c:valAx>
      <c:valAx>
        <c:axId val="17277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27749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marker>
            <c:symbol val="none"/>
          </c:marker>
          <c:xVal>
            <c:numRef>
              <c:f>Feuil1!$A$2:$A$351</c:f>
              <c:numCache>
                <c:formatCode>General</c:formatCode>
                <c:ptCount val="35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1.1000000000000008</c:v>
                </c:pt>
                <c:pt idx="110">
                  <c:v>1.1100000000000008</c:v>
                </c:pt>
                <c:pt idx="111">
                  <c:v>1.1200000000000008</c:v>
                </c:pt>
                <c:pt idx="112">
                  <c:v>1.1300000000000008</c:v>
                </c:pt>
                <c:pt idx="113">
                  <c:v>1.1400000000000008</c:v>
                </c:pt>
                <c:pt idx="114">
                  <c:v>1.1500000000000008</c:v>
                </c:pt>
                <c:pt idx="115">
                  <c:v>1.1600000000000008</c:v>
                </c:pt>
                <c:pt idx="116">
                  <c:v>1.1700000000000008</c:v>
                </c:pt>
                <c:pt idx="117">
                  <c:v>1.1800000000000008</c:v>
                </c:pt>
                <c:pt idx="118">
                  <c:v>1.1900000000000008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1.320000000000001</c:v>
                </c:pt>
                <c:pt idx="132">
                  <c:v>1.330000000000001</c:v>
                </c:pt>
                <c:pt idx="133">
                  <c:v>1.340000000000001</c:v>
                </c:pt>
                <c:pt idx="134">
                  <c:v>1.350000000000001</c:v>
                </c:pt>
                <c:pt idx="135">
                  <c:v>1.360000000000001</c:v>
                </c:pt>
                <c:pt idx="136">
                  <c:v>1.370000000000001</c:v>
                </c:pt>
                <c:pt idx="137">
                  <c:v>1.380000000000001</c:v>
                </c:pt>
                <c:pt idx="138">
                  <c:v>1.390000000000001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1.5500000000000012</c:v>
                </c:pt>
                <c:pt idx="155">
                  <c:v>1.5600000000000012</c:v>
                </c:pt>
                <c:pt idx="156">
                  <c:v>1.5700000000000012</c:v>
                </c:pt>
                <c:pt idx="157">
                  <c:v>1.5800000000000012</c:v>
                </c:pt>
                <c:pt idx="158">
                  <c:v>1.5900000000000012</c:v>
                </c:pt>
                <c:pt idx="159">
                  <c:v>1.6000000000000012</c:v>
                </c:pt>
                <c:pt idx="160">
                  <c:v>1.6100000000000012</c:v>
                </c:pt>
                <c:pt idx="161">
                  <c:v>1.6200000000000012</c:v>
                </c:pt>
                <c:pt idx="162">
                  <c:v>1.6300000000000012</c:v>
                </c:pt>
                <c:pt idx="163">
                  <c:v>1.6400000000000012</c:v>
                </c:pt>
                <c:pt idx="164">
                  <c:v>1.6500000000000012</c:v>
                </c:pt>
                <c:pt idx="165">
                  <c:v>1.6600000000000013</c:v>
                </c:pt>
                <c:pt idx="166">
                  <c:v>1.6700000000000013</c:v>
                </c:pt>
                <c:pt idx="167">
                  <c:v>1.6800000000000013</c:v>
                </c:pt>
                <c:pt idx="168">
                  <c:v>1.6900000000000013</c:v>
                </c:pt>
                <c:pt idx="169">
                  <c:v>1.7000000000000013</c:v>
                </c:pt>
                <c:pt idx="170">
                  <c:v>1.7100000000000013</c:v>
                </c:pt>
                <c:pt idx="171">
                  <c:v>1.7200000000000013</c:v>
                </c:pt>
                <c:pt idx="172">
                  <c:v>1.7300000000000013</c:v>
                </c:pt>
                <c:pt idx="173">
                  <c:v>1.7400000000000013</c:v>
                </c:pt>
                <c:pt idx="174">
                  <c:v>1.7500000000000013</c:v>
                </c:pt>
                <c:pt idx="175">
                  <c:v>1.7600000000000013</c:v>
                </c:pt>
                <c:pt idx="176">
                  <c:v>1.7700000000000014</c:v>
                </c:pt>
                <c:pt idx="177">
                  <c:v>1.7800000000000014</c:v>
                </c:pt>
                <c:pt idx="178">
                  <c:v>1.7900000000000014</c:v>
                </c:pt>
                <c:pt idx="179">
                  <c:v>1.8000000000000014</c:v>
                </c:pt>
                <c:pt idx="180">
                  <c:v>1.8100000000000014</c:v>
                </c:pt>
                <c:pt idx="181">
                  <c:v>1.8200000000000014</c:v>
                </c:pt>
                <c:pt idx="182">
                  <c:v>1.8300000000000014</c:v>
                </c:pt>
                <c:pt idx="183">
                  <c:v>1.8400000000000014</c:v>
                </c:pt>
                <c:pt idx="184">
                  <c:v>1.8500000000000014</c:v>
                </c:pt>
                <c:pt idx="185">
                  <c:v>1.8600000000000014</c:v>
                </c:pt>
                <c:pt idx="186">
                  <c:v>1.8700000000000014</c:v>
                </c:pt>
                <c:pt idx="187">
                  <c:v>1.8800000000000014</c:v>
                </c:pt>
                <c:pt idx="188">
                  <c:v>1.8900000000000015</c:v>
                </c:pt>
                <c:pt idx="189">
                  <c:v>1.9000000000000015</c:v>
                </c:pt>
                <c:pt idx="190">
                  <c:v>1.9100000000000015</c:v>
                </c:pt>
                <c:pt idx="191">
                  <c:v>1.9200000000000015</c:v>
                </c:pt>
                <c:pt idx="192">
                  <c:v>1.9300000000000015</c:v>
                </c:pt>
                <c:pt idx="193">
                  <c:v>1.9400000000000015</c:v>
                </c:pt>
                <c:pt idx="194">
                  <c:v>1.9500000000000015</c:v>
                </c:pt>
                <c:pt idx="195">
                  <c:v>1.9600000000000015</c:v>
                </c:pt>
                <c:pt idx="196">
                  <c:v>1.9700000000000015</c:v>
                </c:pt>
                <c:pt idx="197">
                  <c:v>1.9800000000000015</c:v>
                </c:pt>
                <c:pt idx="198">
                  <c:v>1.9900000000000015</c:v>
                </c:pt>
                <c:pt idx="199">
                  <c:v>2.0000000000000013</c:v>
                </c:pt>
                <c:pt idx="200">
                  <c:v>2.0100000000000011</c:v>
                </c:pt>
                <c:pt idx="201">
                  <c:v>2.0200000000000009</c:v>
                </c:pt>
                <c:pt idx="202">
                  <c:v>2.0300000000000007</c:v>
                </c:pt>
                <c:pt idx="203">
                  <c:v>2.0400000000000005</c:v>
                </c:pt>
                <c:pt idx="204">
                  <c:v>2.0500000000000003</c:v>
                </c:pt>
                <c:pt idx="205">
                  <c:v>2.06</c:v>
                </c:pt>
                <c:pt idx="206">
                  <c:v>2.0699999999999998</c:v>
                </c:pt>
                <c:pt idx="207">
                  <c:v>2.0799999999999996</c:v>
                </c:pt>
                <c:pt idx="208">
                  <c:v>2.0899999999999994</c:v>
                </c:pt>
                <c:pt idx="209">
                  <c:v>2.0999999999999992</c:v>
                </c:pt>
                <c:pt idx="210">
                  <c:v>2.109999999999999</c:v>
                </c:pt>
                <c:pt idx="211">
                  <c:v>2.1199999999999988</c:v>
                </c:pt>
                <c:pt idx="212">
                  <c:v>2.1299999999999986</c:v>
                </c:pt>
                <c:pt idx="213">
                  <c:v>2.1399999999999983</c:v>
                </c:pt>
                <c:pt idx="214">
                  <c:v>2.1499999999999981</c:v>
                </c:pt>
                <c:pt idx="215">
                  <c:v>2.1599999999999979</c:v>
                </c:pt>
                <c:pt idx="216">
                  <c:v>2.1699999999999977</c:v>
                </c:pt>
                <c:pt idx="217">
                  <c:v>2.1799999999999975</c:v>
                </c:pt>
                <c:pt idx="218">
                  <c:v>2.1899999999999973</c:v>
                </c:pt>
                <c:pt idx="219">
                  <c:v>2.1999999999999971</c:v>
                </c:pt>
                <c:pt idx="220">
                  <c:v>2.2099999999999969</c:v>
                </c:pt>
                <c:pt idx="221">
                  <c:v>2.2199999999999966</c:v>
                </c:pt>
                <c:pt idx="222">
                  <c:v>2.2299999999999964</c:v>
                </c:pt>
                <c:pt idx="223">
                  <c:v>2.2399999999999962</c:v>
                </c:pt>
                <c:pt idx="224">
                  <c:v>2.249999999999996</c:v>
                </c:pt>
                <c:pt idx="225">
                  <c:v>2.2599999999999958</c:v>
                </c:pt>
                <c:pt idx="226">
                  <c:v>2.2699999999999956</c:v>
                </c:pt>
                <c:pt idx="227">
                  <c:v>2.2799999999999954</c:v>
                </c:pt>
                <c:pt idx="228">
                  <c:v>2.2899999999999952</c:v>
                </c:pt>
                <c:pt idx="229">
                  <c:v>2.2999999999999949</c:v>
                </c:pt>
                <c:pt idx="230">
                  <c:v>2.3099999999999947</c:v>
                </c:pt>
                <c:pt idx="231">
                  <c:v>2.3199999999999945</c:v>
                </c:pt>
                <c:pt idx="232">
                  <c:v>2.3299999999999943</c:v>
                </c:pt>
                <c:pt idx="233">
                  <c:v>2.3399999999999941</c:v>
                </c:pt>
                <c:pt idx="234">
                  <c:v>2.3499999999999939</c:v>
                </c:pt>
                <c:pt idx="235">
                  <c:v>2.3599999999999937</c:v>
                </c:pt>
                <c:pt idx="236">
                  <c:v>2.3699999999999934</c:v>
                </c:pt>
                <c:pt idx="237">
                  <c:v>2.3799999999999932</c:v>
                </c:pt>
                <c:pt idx="238">
                  <c:v>2.389999999999993</c:v>
                </c:pt>
                <c:pt idx="239">
                  <c:v>2.3999999999999928</c:v>
                </c:pt>
                <c:pt idx="240">
                  <c:v>2.4099999999999926</c:v>
                </c:pt>
                <c:pt idx="241">
                  <c:v>2.4199999999999924</c:v>
                </c:pt>
                <c:pt idx="242">
                  <c:v>2.4299999999999922</c:v>
                </c:pt>
                <c:pt idx="243">
                  <c:v>2.439999999999992</c:v>
                </c:pt>
                <c:pt idx="244">
                  <c:v>2.4499999999999917</c:v>
                </c:pt>
                <c:pt idx="245">
                  <c:v>2.4599999999999915</c:v>
                </c:pt>
                <c:pt idx="246">
                  <c:v>2.4699999999999913</c:v>
                </c:pt>
                <c:pt idx="247">
                  <c:v>2.4799999999999911</c:v>
                </c:pt>
                <c:pt idx="248">
                  <c:v>2.4899999999999909</c:v>
                </c:pt>
                <c:pt idx="249">
                  <c:v>2.4999999999999907</c:v>
                </c:pt>
                <c:pt idx="250">
                  <c:v>2.5099999999999905</c:v>
                </c:pt>
                <c:pt idx="251">
                  <c:v>2.5199999999999902</c:v>
                </c:pt>
                <c:pt idx="252">
                  <c:v>2.52999999999999</c:v>
                </c:pt>
                <c:pt idx="253">
                  <c:v>2.5399999999999898</c:v>
                </c:pt>
                <c:pt idx="254">
                  <c:v>2.5499999999999896</c:v>
                </c:pt>
                <c:pt idx="255">
                  <c:v>2.5599999999999894</c:v>
                </c:pt>
                <c:pt idx="256">
                  <c:v>2.5699999999999892</c:v>
                </c:pt>
                <c:pt idx="257">
                  <c:v>2.579999999999989</c:v>
                </c:pt>
                <c:pt idx="258">
                  <c:v>2.5899999999999888</c:v>
                </c:pt>
                <c:pt idx="259">
                  <c:v>2.5999999999999885</c:v>
                </c:pt>
                <c:pt idx="260">
                  <c:v>2.6099999999999883</c:v>
                </c:pt>
                <c:pt idx="261">
                  <c:v>2.6199999999999881</c:v>
                </c:pt>
                <c:pt idx="262">
                  <c:v>2.6299999999999879</c:v>
                </c:pt>
                <c:pt idx="263">
                  <c:v>2.6399999999999877</c:v>
                </c:pt>
                <c:pt idx="264">
                  <c:v>2.6499999999999875</c:v>
                </c:pt>
                <c:pt idx="265">
                  <c:v>2.6599999999999873</c:v>
                </c:pt>
                <c:pt idx="266">
                  <c:v>2.6699999999999871</c:v>
                </c:pt>
                <c:pt idx="267">
                  <c:v>2.6799999999999868</c:v>
                </c:pt>
                <c:pt idx="268">
                  <c:v>2.6899999999999866</c:v>
                </c:pt>
                <c:pt idx="269">
                  <c:v>2.6999999999999864</c:v>
                </c:pt>
                <c:pt idx="270">
                  <c:v>2.7099999999999862</c:v>
                </c:pt>
                <c:pt idx="271">
                  <c:v>2.719999999999986</c:v>
                </c:pt>
                <c:pt idx="272">
                  <c:v>2.7299999999999858</c:v>
                </c:pt>
                <c:pt idx="273">
                  <c:v>2.7399999999999856</c:v>
                </c:pt>
                <c:pt idx="274">
                  <c:v>2.7499999999999853</c:v>
                </c:pt>
                <c:pt idx="275">
                  <c:v>2.7599999999999851</c:v>
                </c:pt>
                <c:pt idx="276">
                  <c:v>2.7699999999999849</c:v>
                </c:pt>
                <c:pt idx="277">
                  <c:v>2.7799999999999847</c:v>
                </c:pt>
                <c:pt idx="278">
                  <c:v>2.7899999999999845</c:v>
                </c:pt>
                <c:pt idx="279">
                  <c:v>2.7999999999999843</c:v>
                </c:pt>
                <c:pt idx="280">
                  <c:v>2.8099999999999841</c:v>
                </c:pt>
                <c:pt idx="281">
                  <c:v>2.8199999999999839</c:v>
                </c:pt>
                <c:pt idx="282">
                  <c:v>2.8299999999999836</c:v>
                </c:pt>
                <c:pt idx="283">
                  <c:v>2.8399999999999834</c:v>
                </c:pt>
                <c:pt idx="284">
                  <c:v>2.8499999999999832</c:v>
                </c:pt>
                <c:pt idx="285">
                  <c:v>2.859999999999983</c:v>
                </c:pt>
                <c:pt idx="286">
                  <c:v>2.8699999999999828</c:v>
                </c:pt>
                <c:pt idx="287">
                  <c:v>2.8799999999999826</c:v>
                </c:pt>
                <c:pt idx="288">
                  <c:v>2.8899999999999824</c:v>
                </c:pt>
                <c:pt idx="289">
                  <c:v>2.8999999999999821</c:v>
                </c:pt>
                <c:pt idx="290">
                  <c:v>2.9099999999999819</c:v>
                </c:pt>
                <c:pt idx="291">
                  <c:v>2.9199999999999817</c:v>
                </c:pt>
                <c:pt idx="292">
                  <c:v>2.9299999999999815</c:v>
                </c:pt>
                <c:pt idx="293">
                  <c:v>2.9399999999999813</c:v>
                </c:pt>
                <c:pt idx="294">
                  <c:v>2.9499999999999811</c:v>
                </c:pt>
                <c:pt idx="295">
                  <c:v>2.9599999999999809</c:v>
                </c:pt>
                <c:pt idx="296">
                  <c:v>2.9699999999999807</c:v>
                </c:pt>
                <c:pt idx="297">
                  <c:v>2.9799999999999804</c:v>
                </c:pt>
                <c:pt idx="298">
                  <c:v>2.9899999999999802</c:v>
                </c:pt>
                <c:pt idx="299">
                  <c:v>2.99999999999998</c:v>
                </c:pt>
                <c:pt idx="300">
                  <c:v>3.0099999999999798</c:v>
                </c:pt>
                <c:pt idx="301">
                  <c:v>3.0199999999999796</c:v>
                </c:pt>
                <c:pt idx="302">
                  <c:v>3.0299999999999794</c:v>
                </c:pt>
                <c:pt idx="303">
                  <c:v>3.0399999999999792</c:v>
                </c:pt>
                <c:pt idx="304">
                  <c:v>3.049999999999979</c:v>
                </c:pt>
                <c:pt idx="305">
                  <c:v>3.0599999999999787</c:v>
                </c:pt>
                <c:pt idx="306">
                  <c:v>3.0699999999999785</c:v>
                </c:pt>
                <c:pt idx="307">
                  <c:v>3.0799999999999783</c:v>
                </c:pt>
                <c:pt idx="308">
                  <c:v>3.0899999999999781</c:v>
                </c:pt>
                <c:pt idx="309">
                  <c:v>3.0999999999999779</c:v>
                </c:pt>
                <c:pt idx="310">
                  <c:v>3.1099999999999777</c:v>
                </c:pt>
                <c:pt idx="311">
                  <c:v>3.1199999999999775</c:v>
                </c:pt>
                <c:pt idx="312">
                  <c:v>3.1299999999999772</c:v>
                </c:pt>
                <c:pt idx="313">
                  <c:v>3.139999999999977</c:v>
                </c:pt>
                <c:pt idx="314">
                  <c:v>3.1499999999999768</c:v>
                </c:pt>
                <c:pt idx="315">
                  <c:v>3.1599999999999766</c:v>
                </c:pt>
                <c:pt idx="316">
                  <c:v>3.1699999999999764</c:v>
                </c:pt>
                <c:pt idx="317">
                  <c:v>3.1799999999999762</c:v>
                </c:pt>
                <c:pt idx="318">
                  <c:v>3.189999999999976</c:v>
                </c:pt>
                <c:pt idx="319">
                  <c:v>3.1999999999999758</c:v>
                </c:pt>
                <c:pt idx="320">
                  <c:v>3.2099999999999755</c:v>
                </c:pt>
                <c:pt idx="321">
                  <c:v>3.2199999999999753</c:v>
                </c:pt>
                <c:pt idx="322">
                  <c:v>3.2299999999999751</c:v>
                </c:pt>
                <c:pt idx="323">
                  <c:v>3.2399999999999749</c:v>
                </c:pt>
                <c:pt idx="324">
                  <c:v>3.2499999999999747</c:v>
                </c:pt>
                <c:pt idx="325">
                  <c:v>3.2599999999999745</c:v>
                </c:pt>
                <c:pt idx="326">
                  <c:v>3.2699999999999743</c:v>
                </c:pt>
                <c:pt idx="327">
                  <c:v>3.279999999999974</c:v>
                </c:pt>
                <c:pt idx="328">
                  <c:v>3.2899999999999738</c:v>
                </c:pt>
                <c:pt idx="329">
                  <c:v>3.2999999999999736</c:v>
                </c:pt>
                <c:pt idx="330">
                  <c:v>3.3099999999999734</c:v>
                </c:pt>
                <c:pt idx="331">
                  <c:v>3.3199999999999732</c:v>
                </c:pt>
                <c:pt idx="332">
                  <c:v>3.329999999999973</c:v>
                </c:pt>
                <c:pt idx="333">
                  <c:v>3.3399999999999728</c:v>
                </c:pt>
                <c:pt idx="334">
                  <c:v>3.3499999999999726</c:v>
                </c:pt>
                <c:pt idx="335">
                  <c:v>3.3599999999999723</c:v>
                </c:pt>
                <c:pt idx="336">
                  <c:v>3.3699999999999721</c:v>
                </c:pt>
                <c:pt idx="337">
                  <c:v>3.3799999999999719</c:v>
                </c:pt>
                <c:pt idx="338">
                  <c:v>3.3899999999999717</c:v>
                </c:pt>
                <c:pt idx="339">
                  <c:v>3.3999999999999715</c:v>
                </c:pt>
                <c:pt idx="340">
                  <c:v>3.4099999999999713</c:v>
                </c:pt>
                <c:pt idx="341">
                  <c:v>3.4199999999999711</c:v>
                </c:pt>
                <c:pt idx="342">
                  <c:v>3.4299999999999708</c:v>
                </c:pt>
                <c:pt idx="343">
                  <c:v>3.4399999999999706</c:v>
                </c:pt>
                <c:pt idx="344">
                  <c:v>3.4499999999999704</c:v>
                </c:pt>
                <c:pt idx="345">
                  <c:v>3.4599999999999702</c:v>
                </c:pt>
                <c:pt idx="346">
                  <c:v>3.46999999999997</c:v>
                </c:pt>
                <c:pt idx="347">
                  <c:v>3.4799999999999698</c:v>
                </c:pt>
                <c:pt idx="348">
                  <c:v>3.4899999999999696</c:v>
                </c:pt>
                <c:pt idx="349">
                  <c:v>3.4999999999999694</c:v>
                </c:pt>
              </c:numCache>
            </c:numRef>
          </c:xVal>
          <c:yVal>
            <c:numRef>
              <c:f>Feuil1!$B$2:$B$351</c:f>
              <c:numCache>
                <c:formatCode>General</c:formatCode>
                <c:ptCount val="350"/>
                <c:pt idx="0">
                  <c:v>4.6051701859880909</c:v>
                </c:pt>
                <c:pt idx="1">
                  <c:v>3.912023005428146</c:v>
                </c:pt>
                <c:pt idx="2">
                  <c:v>3.5065578973199818</c:v>
                </c:pt>
                <c:pt idx="3">
                  <c:v>3.2188758248682006</c:v>
                </c:pt>
                <c:pt idx="4">
                  <c:v>2.9957322735539909</c:v>
                </c:pt>
                <c:pt idx="5">
                  <c:v>2.8134107167600364</c:v>
                </c:pt>
                <c:pt idx="6">
                  <c:v>2.6592600369327779</c:v>
                </c:pt>
                <c:pt idx="7">
                  <c:v>2.5257286443082556</c:v>
                </c:pt>
                <c:pt idx="8">
                  <c:v>2.4079456086518722</c:v>
                </c:pt>
                <c:pt idx="9">
                  <c:v>2.3025850929940459</c:v>
                </c:pt>
                <c:pt idx="10">
                  <c:v>2.2072749131897211</c:v>
                </c:pt>
                <c:pt idx="11">
                  <c:v>2.120263536200091</c:v>
                </c:pt>
                <c:pt idx="12">
                  <c:v>2.0402208285265546</c:v>
                </c:pt>
                <c:pt idx="13">
                  <c:v>1.966112856372833</c:v>
                </c:pt>
                <c:pt idx="14">
                  <c:v>1.8971199848858813</c:v>
                </c:pt>
                <c:pt idx="15">
                  <c:v>1.8325814637483102</c:v>
                </c:pt>
                <c:pt idx="16">
                  <c:v>1.7719568419318752</c:v>
                </c:pt>
                <c:pt idx="17">
                  <c:v>1.7147984280919266</c:v>
                </c:pt>
                <c:pt idx="18">
                  <c:v>1.6607312068216507</c:v>
                </c:pt>
                <c:pt idx="19">
                  <c:v>1.6094379124341003</c:v>
                </c:pt>
                <c:pt idx="20">
                  <c:v>1.5606477482646681</c:v>
                </c:pt>
                <c:pt idx="21">
                  <c:v>1.5141277326297753</c:v>
                </c:pt>
                <c:pt idx="22">
                  <c:v>1.4696759700589415</c:v>
                </c:pt>
                <c:pt idx="23">
                  <c:v>1.4271163556401454</c:v>
                </c:pt>
                <c:pt idx="24">
                  <c:v>1.3862943611198904</c:v>
                </c:pt>
                <c:pt idx="25">
                  <c:v>1.347073647966609</c:v>
                </c:pt>
                <c:pt idx="26">
                  <c:v>1.309333319983762</c:v>
                </c:pt>
                <c:pt idx="27">
                  <c:v>1.2729656758128871</c:v>
                </c:pt>
                <c:pt idx="28">
                  <c:v>1.237874356001617</c:v>
                </c:pt>
                <c:pt idx="29">
                  <c:v>1.2039728043259357</c:v>
                </c:pt>
                <c:pt idx="30">
                  <c:v>1.1711829815029449</c:v>
                </c:pt>
                <c:pt idx="31">
                  <c:v>1.1394342831883644</c:v>
                </c:pt>
                <c:pt idx="32">
                  <c:v>1.1086626245216107</c:v>
                </c:pt>
                <c:pt idx="33">
                  <c:v>1.0788096613719296</c:v>
                </c:pt>
                <c:pt idx="34">
                  <c:v>1.0498221244986772</c:v>
                </c:pt>
                <c:pt idx="35">
                  <c:v>1.021651247531981</c:v>
                </c:pt>
                <c:pt idx="36">
                  <c:v>0.99425227334386646</c:v>
                </c:pt>
                <c:pt idx="37">
                  <c:v>0.96758402626170514</c:v>
                </c:pt>
                <c:pt idx="38">
                  <c:v>0.9416085398584445</c:v>
                </c:pt>
                <c:pt idx="39">
                  <c:v>0.91629073187415455</c:v>
                </c:pt>
                <c:pt idx="40">
                  <c:v>0.89159811928378307</c:v>
                </c:pt>
                <c:pt idx="41">
                  <c:v>0.86750056770472261</c:v>
                </c:pt>
                <c:pt idx="42">
                  <c:v>0.84397007029452842</c:v>
                </c:pt>
                <c:pt idx="43">
                  <c:v>0.82098055206982967</c:v>
                </c:pt>
                <c:pt idx="44">
                  <c:v>0.79850769621777107</c:v>
                </c:pt>
                <c:pt idx="45">
                  <c:v>0.77652878949899584</c:v>
                </c:pt>
                <c:pt idx="46">
                  <c:v>0.75502258427803226</c:v>
                </c:pt>
                <c:pt idx="47">
                  <c:v>0.73396917508019988</c:v>
                </c:pt>
                <c:pt idx="48">
                  <c:v>0.71334988787746423</c:v>
                </c:pt>
                <c:pt idx="49">
                  <c:v>0.69314718055994484</c:v>
                </c:pt>
                <c:pt idx="50">
                  <c:v>0.67334455326376519</c:v>
                </c:pt>
                <c:pt idx="51">
                  <c:v>0.6539264674066636</c:v>
                </c:pt>
                <c:pt idx="52">
                  <c:v>0.63487827243596906</c:v>
                </c:pt>
                <c:pt idx="53">
                  <c:v>0.6161861394238165</c:v>
                </c:pt>
                <c:pt idx="54">
                  <c:v>0.59783700075561996</c:v>
                </c:pt>
                <c:pt idx="55">
                  <c:v>0.5798184952529416</c:v>
                </c:pt>
                <c:pt idx="56">
                  <c:v>0.56211891815354076</c:v>
                </c:pt>
                <c:pt idx="57">
                  <c:v>0.54472717544167149</c:v>
                </c:pt>
                <c:pt idx="58">
                  <c:v>0.52763274208237143</c:v>
                </c:pt>
                <c:pt idx="59">
                  <c:v>0.51082562376599017</c:v>
                </c:pt>
                <c:pt idx="60">
                  <c:v>0.49429632181477962</c:v>
                </c:pt>
                <c:pt idx="61">
                  <c:v>0.4780358009429993</c:v>
                </c:pt>
                <c:pt idx="62">
                  <c:v>0.46203545959655812</c:v>
                </c:pt>
                <c:pt idx="63">
                  <c:v>0.44628710262841897</c:v>
                </c:pt>
                <c:pt idx="64">
                  <c:v>0.43078291609245373</c:v>
                </c:pt>
                <c:pt idx="65">
                  <c:v>0.41551544396166529</c:v>
                </c:pt>
                <c:pt idx="66">
                  <c:v>0.40047756659712475</c:v>
                </c:pt>
                <c:pt idx="67">
                  <c:v>0.38566248081198412</c:v>
                </c:pt>
                <c:pt idx="68">
                  <c:v>0.3710636813908314</c:v>
                </c:pt>
                <c:pt idx="69">
                  <c:v>0.35667494393873178</c:v>
                </c:pt>
                <c:pt idx="70">
                  <c:v>0.34249030894677535</c:v>
                </c:pt>
                <c:pt idx="71">
                  <c:v>0.32850406697203549</c:v>
                </c:pt>
                <c:pt idx="72">
                  <c:v>0.31471074483969963</c:v>
                </c:pt>
                <c:pt idx="73">
                  <c:v>0.301105092783921</c:v>
                </c:pt>
                <c:pt idx="74">
                  <c:v>0.28768207245178035</c:v>
                </c:pt>
                <c:pt idx="75">
                  <c:v>0.27443684570175969</c:v>
                </c:pt>
                <c:pt idx="76">
                  <c:v>0.2613647641344069</c:v>
                </c:pt>
                <c:pt idx="77">
                  <c:v>0.24846135929849902</c:v>
                </c:pt>
                <c:pt idx="78">
                  <c:v>0.23572233352106928</c:v>
                </c:pt>
                <c:pt idx="79">
                  <c:v>0.22314355131420915</c:v>
                </c:pt>
                <c:pt idx="80">
                  <c:v>0.21072103131565198</c:v>
                </c:pt>
                <c:pt idx="81">
                  <c:v>0.19845093872383765</c:v>
                </c:pt>
                <c:pt idx="82">
                  <c:v>0.18632957819149282</c:v>
                </c:pt>
                <c:pt idx="83">
                  <c:v>0.17435338714477713</c:v>
                </c:pt>
                <c:pt idx="84">
                  <c:v>0.16251892949777427</c:v>
                </c:pt>
                <c:pt idx="85">
                  <c:v>0.15082288973458299</c:v>
                </c:pt>
                <c:pt idx="86">
                  <c:v>0.13926206733350702</c:v>
                </c:pt>
                <c:pt idx="87">
                  <c:v>0.12783337150988425</c:v>
                </c:pt>
                <c:pt idx="88">
                  <c:v>0.1165338162559509</c:v>
                </c:pt>
                <c:pt idx="89">
                  <c:v>0.10536051565782566</c:v>
                </c:pt>
                <c:pt idx="90">
                  <c:v>9.431067947124068E-2</c:v>
                </c:pt>
                <c:pt idx="91">
                  <c:v>8.3381608939050417E-2</c:v>
                </c:pt>
                <c:pt idx="92">
                  <c:v>7.2570692834834777E-2</c:v>
                </c:pt>
                <c:pt idx="93">
                  <c:v>6.1875403718086822E-2</c:v>
                </c:pt>
                <c:pt idx="94">
                  <c:v>5.1293294387549877E-2</c:v>
                </c:pt>
                <c:pt idx="95">
                  <c:v>4.0821994520254472E-2</c:v>
                </c:pt>
                <c:pt idx="96">
                  <c:v>3.0459207484707887E-2</c:v>
                </c:pt>
                <c:pt idx="97">
                  <c:v>2.0202707317518786E-2</c:v>
                </c:pt>
                <c:pt idx="98">
                  <c:v>1.0050335853500778E-2</c:v>
                </c:pt>
                <c:pt idx="99">
                  <c:v>-6.6613381477509373E-16</c:v>
                </c:pt>
                <c:pt idx="100">
                  <c:v>-9.9503308531687512E-3</c:v>
                </c:pt>
                <c:pt idx="101">
                  <c:v>-1.9802627296180382E-2</c:v>
                </c:pt>
                <c:pt idx="102">
                  <c:v>-2.9558802241545074E-2</c:v>
                </c:pt>
                <c:pt idx="103">
                  <c:v>-3.9220713153281968E-2</c:v>
                </c:pt>
                <c:pt idx="104">
                  <c:v>-4.879016416943268E-2</c:v>
                </c:pt>
                <c:pt idx="105">
                  <c:v>-5.8268908123976455E-2</c:v>
                </c:pt>
                <c:pt idx="106">
                  <c:v>-6.7658648473815489E-2</c:v>
                </c:pt>
                <c:pt idx="107">
                  <c:v>-7.6961041136129005E-2</c:v>
                </c:pt>
                <c:pt idx="108">
                  <c:v>-8.6177696241053023E-2</c:v>
                </c:pt>
                <c:pt idx="109">
                  <c:v>-9.5310179804325545E-2</c:v>
                </c:pt>
                <c:pt idx="110">
                  <c:v>-0.10436001532424345</c:v>
                </c:pt>
                <c:pt idx="111">
                  <c:v>-0.11332868530700387</c:v>
                </c:pt>
                <c:pt idx="112">
                  <c:v>-0.12221763272424989</c:v>
                </c:pt>
                <c:pt idx="113">
                  <c:v>-0.13102826240640478</c:v>
                </c:pt>
                <c:pt idx="114">
                  <c:v>-0.1397619423751594</c:v>
                </c:pt>
                <c:pt idx="115">
                  <c:v>-0.14842000511827397</c:v>
                </c:pt>
                <c:pt idx="116">
                  <c:v>-0.15700374880966544</c:v>
                </c:pt>
                <c:pt idx="117">
                  <c:v>-0.16551443847757411</c:v>
                </c:pt>
                <c:pt idx="118">
                  <c:v>-0.17395330712343871</c:v>
                </c:pt>
                <c:pt idx="119">
                  <c:v>-0.18232155679395534</c:v>
                </c:pt>
                <c:pt idx="120">
                  <c:v>-0.19062035960865042</c:v>
                </c:pt>
                <c:pt idx="121">
                  <c:v>-0.19885085874516589</c:v>
                </c:pt>
                <c:pt idx="122">
                  <c:v>-0.20701416938432685</c:v>
                </c:pt>
                <c:pt idx="123">
                  <c:v>-0.21511137961694621</c:v>
                </c:pt>
                <c:pt idx="124">
                  <c:v>-0.22314355131421046</c:v>
                </c:pt>
                <c:pt idx="125">
                  <c:v>-0.23111172096338733</c:v>
                </c:pt>
                <c:pt idx="126">
                  <c:v>-0.23901690047050062</c:v>
                </c:pt>
                <c:pt idx="127">
                  <c:v>-0.24686007793152651</c:v>
                </c:pt>
                <c:pt idx="128">
                  <c:v>-0.25464221837358147</c:v>
                </c:pt>
                <c:pt idx="129">
                  <c:v>-0.26236426446749178</c:v>
                </c:pt>
                <c:pt idx="130">
                  <c:v>-0.27002713721306087</c:v>
                </c:pt>
                <c:pt idx="131">
                  <c:v>-0.27763173659828022</c:v>
                </c:pt>
                <c:pt idx="132">
                  <c:v>-0.28517894223366314</c:v>
                </c:pt>
                <c:pt idx="133">
                  <c:v>-0.29266961396282071</c:v>
                </c:pt>
                <c:pt idx="134">
                  <c:v>-0.30010459245033883</c:v>
                </c:pt>
                <c:pt idx="135">
                  <c:v>-0.30748469974796139</c:v>
                </c:pt>
                <c:pt idx="136">
                  <c:v>-0.31481073984003427</c:v>
                </c:pt>
                <c:pt idx="137">
                  <c:v>-0.32208349916911405</c:v>
                </c:pt>
                <c:pt idx="138">
                  <c:v>-0.32930374714260113</c:v>
                </c:pt>
                <c:pt idx="139">
                  <c:v>-0.33647223662121367</c:v>
                </c:pt>
                <c:pt idx="140">
                  <c:v>-0.34358970439007763</c:v>
                </c:pt>
                <c:pt idx="141">
                  <c:v>-0.35065687161317011</c:v>
                </c:pt>
                <c:pt idx="142">
                  <c:v>-0.35767444427181666</c:v>
                </c:pt>
                <c:pt idx="143">
                  <c:v>-0.36464311358790996</c:v>
                </c:pt>
                <c:pt idx="144">
                  <c:v>-0.37156355643248379</c:v>
                </c:pt>
                <c:pt idx="145">
                  <c:v>-0.37843643572024582</c:v>
                </c:pt>
                <c:pt idx="146">
                  <c:v>-0.38526240079064566</c:v>
                </c:pt>
                <c:pt idx="147">
                  <c:v>-0.39204208777602445</c:v>
                </c:pt>
                <c:pt idx="148">
                  <c:v>-0.3987761199573685</c:v>
                </c:pt>
                <c:pt idx="149">
                  <c:v>-0.40546510810816511</c:v>
                </c:pt>
                <c:pt idx="150">
                  <c:v>-0.41210965082683371</c:v>
                </c:pt>
                <c:pt idx="151">
                  <c:v>-0.41871033485818576</c:v>
                </c:pt>
                <c:pt idx="152">
                  <c:v>-0.42526773540434482</c:v>
                </c:pt>
                <c:pt idx="153">
                  <c:v>-0.43178241642553855</c:v>
                </c:pt>
                <c:pt idx="154">
                  <c:v>-0.43825493093115597</c:v>
                </c:pt>
                <c:pt idx="155">
                  <c:v>-0.4446858212614464</c:v>
                </c:pt>
                <c:pt idx="156">
                  <c:v>-0.45107561936021745</c:v>
                </c:pt>
                <c:pt idx="157">
                  <c:v>-0.4574248470388762</c:v>
                </c:pt>
                <c:pt idx="158">
                  <c:v>-0.46373401623214089</c:v>
                </c:pt>
                <c:pt idx="159">
                  <c:v>-0.4700036292457363</c:v>
                </c:pt>
                <c:pt idx="160">
                  <c:v>-0.47623417899637238</c:v>
                </c:pt>
                <c:pt idx="161">
                  <c:v>-0.48242614924429345</c:v>
                </c:pt>
                <c:pt idx="162">
                  <c:v>-0.48858001481867169</c:v>
                </c:pt>
                <c:pt idx="163">
                  <c:v>-0.49469624183610783</c:v>
                </c:pt>
                <c:pt idx="164">
                  <c:v>-0.50077528791249004</c:v>
                </c:pt>
                <c:pt idx="165">
                  <c:v>-0.50681760236845264</c:v>
                </c:pt>
                <c:pt idx="166">
                  <c:v>-0.51282362642866453</c:v>
                </c:pt>
                <c:pt idx="167">
                  <c:v>-0.51879379341516829</c:v>
                </c:pt>
                <c:pt idx="168">
                  <c:v>-0.5247285289349829</c:v>
                </c:pt>
                <c:pt idx="169">
                  <c:v>-0.53062825106217115</c:v>
                </c:pt>
                <c:pt idx="170">
                  <c:v>-0.53649337051456925</c:v>
                </c:pt>
                <c:pt idx="171">
                  <c:v>-0.54232429082536249</c:v>
                </c:pt>
                <c:pt idx="172">
                  <c:v>-0.54812140850968838</c:v>
                </c:pt>
                <c:pt idx="173">
                  <c:v>-0.55388511322643841</c:v>
                </c:pt>
                <c:pt idx="174">
                  <c:v>-0.55961578793542344</c:v>
                </c:pt>
                <c:pt idx="175">
                  <c:v>-0.56531380905006112</c:v>
                </c:pt>
                <c:pt idx="176">
                  <c:v>-0.57097954658573857</c:v>
                </c:pt>
                <c:pt idx="177">
                  <c:v>-0.57661336430399457</c:v>
                </c:pt>
                <c:pt idx="178">
                  <c:v>-0.58221561985266435</c:v>
                </c:pt>
                <c:pt idx="179">
                  <c:v>-0.58778666490211973</c:v>
                </c:pt>
                <c:pt idx="180">
                  <c:v>-0.59332684527773516</c:v>
                </c:pt>
                <c:pt idx="181">
                  <c:v>-0.59883650108870479</c:v>
                </c:pt>
                <c:pt idx="182">
                  <c:v>-0.60431596685333033</c:v>
                </c:pt>
                <c:pt idx="183">
                  <c:v>-0.60976557162089506</c:v>
                </c:pt>
                <c:pt idx="184">
                  <c:v>-0.61518563909023427</c:v>
                </c:pt>
                <c:pt idx="185">
                  <c:v>-0.62057648772511065</c:v>
                </c:pt>
                <c:pt idx="186">
                  <c:v>-0.62593843086649603</c:v>
                </c:pt>
                <c:pt idx="187">
                  <c:v>-0.63127177684185865</c:v>
                </c:pt>
                <c:pt idx="188">
                  <c:v>-0.63657682907155178</c:v>
                </c:pt>
                <c:pt idx="189">
                  <c:v>-0.64185388617239558</c:v>
                </c:pt>
                <c:pt idx="190">
                  <c:v>-0.64710324205853931</c:v>
                </c:pt>
                <c:pt idx="191">
                  <c:v>-0.65232518603969092</c:v>
                </c:pt>
                <c:pt idx="192">
                  <c:v>-0.65752000291679491</c:v>
                </c:pt>
                <c:pt idx="193">
                  <c:v>-0.66268797307523752</c:v>
                </c:pt>
                <c:pt idx="194">
                  <c:v>-0.66782937257565622</c:v>
                </c:pt>
                <c:pt idx="195">
                  <c:v>-0.67294447324242668</c:v>
                </c:pt>
                <c:pt idx="196">
                  <c:v>-0.67803354274989791</c:v>
                </c:pt>
                <c:pt idx="197">
                  <c:v>-0.68309684470644461</c:v>
                </c:pt>
                <c:pt idx="198">
                  <c:v>-0.68813463873640179</c:v>
                </c:pt>
                <c:pt idx="199">
                  <c:v>-0.69314718055994595</c:v>
                </c:pt>
                <c:pt idx="200">
                  <c:v>-0.69813472207098493</c:v>
                </c:pt>
                <c:pt idx="201">
                  <c:v>-0.70309751141311383</c:v>
                </c:pt>
                <c:pt idx="202">
                  <c:v>-0.70803579305369635</c:v>
                </c:pt>
                <c:pt idx="203">
                  <c:v>-0.71294980785612527</c:v>
                </c:pt>
                <c:pt idx="204">
                  <c:v>-0.71783979315031698</c:v>
                </c:pt>
                <c:pt idx="205">
                  <c:v>-0.72270598280148979</c:v>
                </c:pt>
                <c:pt idx="206">
                  <c:v>-0.72754860727727766</c:v>
                </c:pt>
                <c:pt idx="207">
                  <c:v>-0.73236789371322641</c:v>
                </c:pt>
                <c:pt idx="208">
                  <c:v>-0.73716406597671935</c:v>
                </c:pt>
                <c:pt idx="209">
                  <c:v>-0.74193734472937689</c:v>
                </c:pt>
                <c:pt idx="210">
                  <c:v>-0.74668794748797462</c:v>
                </c:pt>
                <c:pt idx="211">
                  <c:v>-0.75141608868392051</c:v>
                </c:pt>
                <c:pt idx="212">
                  <c:v>-0.7561219797213331</c:v>
                </c:pt>
                <c:pt idx="213">
                  <c:v>-0.76080582903375937</c:v>
                </c:pt>
                <c:pt idx="214">
                  <c:v>-0.76546784213957053</c:v>
                </c:pt>
                <c:pt idx="215">
                  <c:v>-0.77010822169607263</c:v>
                </c:pt>
                <c:pt idx="216">
                  <c:v>-0.77472716755236715</c:v>
                </c:pt>
                <c:pt idx="217">
                  <c:v>-0.77932487680099649</c:v>
                </c:pt>
                <c:pt idx="218">
                  <c:v>-0.78390154382840826</c:v>
                </c:pt>
                <c:pt idx="219">
                  <c:v>-0.78845736036426883</c:v>
                </c:pt>
                <c:pt idx="220">
                  <c:v>-0.79299251552965999</c:v>
                </c:pt>
                <c:pt idx="221">
                  <c:v>-0.79750719588418661</c:v>
                </c:pt>
                <c:pt idx="222">
                  <c:v>-0.80200158547202582</c:v>
                </c:pt>
                <c:pt idx="223">
                  <c:v>-0.80647586586694675</c:v>
                </c:pt>
                <c:pt idx="224">
                  <c:v>-0.81093021621632699</c:v>
                </c:pt>
                <c:pt idx="225">
                  <c:v>-0.81536481328419264</c:v>
                </c:pt>
                <c:pt idx="226">
                  <c:v>-0.81977983149330935</c:v>
                </c:pt>
                <c:pt idx="227">
                  <c:v>-0.82417544296634737</c:v>
                </c:pt>
                <c:pt idx="228">
                  <c:v>-0.82855181756614615</c:v>
                </c:pt>
                <c:pt idx="229">
                  <c:v>-0.83290912293510178</c:v>
                </c:pt>
                <c:pt idx="230">
                  <c:v>-0.83724752453369988</c:v>
                </c:pt>
                <c:pt idx="231">
                  <c:v>-0.8415671856782162</c:v>
                </c:pt>
                <c:pt idx="232">
                  <c:v>-0.8458682675776068</c:v>
                </c:pt>
                <c:pt idx="233">
                  <c:v>-0.85015092936960757</c:v>
                </c:pt>
                <c:pt idx="234">
                  <c:v>-0.85441532815606502</c:v>
                </c:pt>
                <c:pt idx="235">
                  <c:v>-0.85866161903751603</c:v>
                </c:pt>
                <c:pt idx="236">
                  <c:v>-0.86288995514703704</c:v>
                </c:pt>
                <c:pt idx="237">
                  <c:v>-0.86710048768338044</c:v>
                </c:pt>
                <c:pt idx="238">
                  <c:v>-0.87129336594341633</c:v>
                </c:pt>
                <c:pt idx="239">
                  <c:v>-0.87546873735389696</c:v>
                </c:pt>
                <c:pt idx="240">
                  <c:v>-0.87962674750256054</c:v>
                </c:pt>
                <c:pt idx="241">
                  <c:v>-0.88376754016859183</c:v>
                </c:pt>
                <c:pt idx="242">
                  <c:v>-0.88789125735245389</c:v>
                </c:pt>
                <c:pt idx="243">
                  <c:v>-0.89199803930510724</c:v>
                </c:pt>
                <c:pt idx="244">
                  <c:v>-0.89608802455663228</c:v>
                </c:pt>
                <c:pt idx="245">
                  <c:v>-0.900161349944268</c:v>
                </c:pt>
                <c:pt idx="246">
                  <c:v>-0.90421815063988231</c:v>
                </c:pt>
                <c:pt idx="247">
                  <c:v>-0.90825856017688722</c:v>
                </c:pt>
                <c:pt idx="248">
                  <c:v>-0.91228271047661258</c:v>
                </c:pt>
                <c:pt idx="249">
                  <c:v>-0.91629073187415133</c:v>
                </c:pt>
                <c:pt idx="250">
                  <c:v>-0.92028275314368868</c:v>
                </c:pt>
                <c:pt idx="251">
                  <c:v>-0.92425890152332801</c:v>
                </c:pt>
                <c:pt idx="252">
                  <c:v>-0.92821930273942488</c:v>
                </c:pt>
                <c:pt idx="253">
                  <c:v>-0.93216408103044124</c:v>
                </c:pt>
                <c:pt idx="254">
                  <c:v>-0.93609335917033065</c:v>
                </c:pt>
                <c:pt idx="255">
                  <c:v>-0.94000725849146693</c:v>
                </c:pt>
                <c:pt idx="256">
                  <c:v>-0.94390589890712417</c:v>
                </c:pt>
                <c:pt idx="257">
                  <c:v>-0.94778939893352177</c:v>
                </c:pt>
                <c:pt idx="258">
                  <c:v>-0.951657875711442</c:v>
                </c:pt>
                <c:pt idx="259">
                  <c:v>-0.9555114450274319</c:v>
                </c:pt>
                <c:pt idx="260">
                  <c:v>-0.95935022133459757</c:v>
                </c:pt>
                <c:pt idx="261">
                  <c:v>-0.963174317773001</c:v>
                </c:pt>
                <c:pt idx="262">
                  <c:v>-0.96698384618966859</c:v>
                </c:pt>
                <c:pt idx="263">
                  <c:v>-0.97077891715822018</c:v>
                </c:pt>
                <c:pt idx="264">
                  <c:v>-0.97455963999812611</c:v>
                </c:pt>
                <c:pt idx="265">
                  <c:v>-0.97832612279360287</c:v>
                </c:pt>
                <c:pt idx="266">
                  <c:v>-0.98207847241215329</c:v>
                </c:pt>
                <c:pt idx="267">
                  <c:v>-0.98581679452276039</c:v>
                </c:pt>
                <c:pt idx="268">
                  <c:v>-0.98954119361374282</c:v>
                </c:pt>
                <c:pt idx="269">
                  <c:v>-0.99325177301027834</c:v>
                </c:pt>
                <c:pt idx="270">
                  <c:v>-0.99694863489160446</c:v>
                </c:pt>
                <c:pt idx="271">
                  <c:v>-1.0006318803079008</c:v>
                </c:pt>
                <c:pt idx="272">
                  <c:v>-1.0043016091968631</c:v>
                </c:pt>
                <c:pt idx="273">
                  <c:v>-1.0079579203999736</c:v>
                </c:pt>
                <c:pt idx="274">
                  <c:v>-1.0116009116784745</c:v>
                </c:pt>
                <c:pt idx="275">
                  <c:v>-1.0152306797290533</c:v>
                </c:pt>
                <c:pt idx="276">
                  <c:v>-1.0188473201992416</c:v>
                </c:pt>
                <c:pt idx="277">
                  <c:v>-1.0224509277025402</c:v>
                </c:pt>
                <c:pt idx="278">
                  <c:v>-1.0260415958332687</c:v>
                </c:pt>
                <c:pt idx="279">
                  <c:v>-1.0296194171811526</c:v>
                </c:pt>
                <c:pt idx="280">
                  <c:v>-1.0331844833456487</c:v>
                </c:pt>
                <c:pt idx="281">
                  <c:v>-1.0367368849500165</c:v>
                </c:pt>
                <c:pt idx="282">
                  <c:v>-1.0402767116551406</c:v>
                </c:pt>
                <c:pt idx="283">
                  <c:v>-1.0438040521731089</c:v>
                </c:pt>
                <c:pt idx="284">
                  <c:v>-1.0473189942805532</c:v>
                </c:pt>
                <c:pt idx="285">
                  <c:v>-1.0508216248317552</c:v>
                </c:pt>
                <c:pt idx="286">
                  <c:v>-1.0543120297715238</c:v>
                </c:pt>
                <c:pt idx="287">
                  <c:v>-1.0577902941478485</c:v>
                </c:pt>
                <c:pt idx="288">
                  <c:v>-1.0612565021243348</c:v>
                </c:pt>
                <c:pt idx="289">
                  <c:v>-1.0647107369924222</c:v>
                </c:pt>
                <c:pt idx="290">
                  <c:v>-1.068153081183395</c:v>
                </c:pt>
                <c:pt idx="291">
                  <c:v>-1.0715836162801842</c:v>
                </c:pt>
                <c:pt idx="292">
                  <c:v>-1.0750024230289696</c:v>
                </c:pt>
                <c:pt idx="293">
                  <c:v>-1.0784095813505838</c:v>
                </c:pt>
                <c:pt idx="294">
                  <c:v>-1.081805170351722</c:v>
                </c:pt>
                <c:pt idx="295">
                  <c:v>-1.0851892683359625</c:v>
                </c:pt>
                <c:pt idx="296">
                  <c:v>-1.0885619528146018</c:v>
                </c:pt>
                <c:pt idx="297">
                  <c:v>-1.0919233005173066</c:v>
                </c:pt>
                <c:pt idx="298">
                  <c:v>-1.0952733874025884</c:v>
                </c:pt>
                <c:pt idx="299">
                  <c:v>-1.0986122886681031</c:v>
                </c:pt>
                <c:pt idx="300">
                  <c:v>-1.1019400787607776</c:v>
                </c:pt>
                <c:pt idx="301">
                  <c:v>-1.1052568313867714</c:v>
                </c:pt>
                <c:pt idx="302">
                  <c:v>-1.108562619521271</c:v>
                </c:pt>
                <c:pt idx="303">
                  <c:v>-1.1118575154181234</c:v>
                </c:pt>
                <c:pt idx="304">
                  <c:v>-1.1151415906193134</c:v>
                </c:pt>
                <c:pt idx="305">
                  <c:v>-1.1184149159642824</c:v>
                </c:pt>
                <c:pt idx="306">
                  <c:v>-1.1216775615990988</c:v>
                </c:pt>
                <c:pt idx="307">
                  <c:v>-1.124929596985476</c:v>
                </c:pt>
                <c:pt idx="308">
                  <c:v>-1.128171090909647</c:v>
                </c:pt>
                <c:pt idx="309">
                  <c:v>-1.1314021114910935</c:v>
                </c:pt>
                <c:pt idx="310">
                  <c:v>-1.1346227261911357</c:v>
                </c:pt>
                <c:pt idx="311">
                  <c:v>-1.1378330018213838</c:v>
                </c:pt>
                <c:pt idx="312">
                  <c:v>-1.1410330045520545</c:v>
                </c:pt>
                <c:pt idx="313">
                  <c:v>-1.1442227999201546</c:v>
                </c:pt>
                <c:pt idx="314">
                  <c:v>-1.1474024528375344</c:v>
                </c:pt>
                <c:pt idx="315">
                  <c:v>-1.1505720275988134</c:v>
                </c:pt>
                <c:pt idx="316">
                  <c:v>-1.1537315878891818</c:v>
                </c:pt>
                <c:pt idx="317">
                  <c:v>-1.156881196792078</c:v>
                </c:pt>
                <c:pt idx="318">
                  <c:v>-1.1600209167967457</c:v>
                </c:pt>
                <c:pt idx="319">
                  <c:v>-1.1631508098056733</c:v>
                </c:pt>
                <c:pt idx="320">
                  <c:v>-1.1662709371419169</c:v>
                </c:pt>
                <c:pt idx="321">
                  <c:v>-1.1693813595563092</c:v>
                </c:pt>
                <c:pt idx="322">
                  <c:v>-1.1724821372345575</c:v>
                </c:pt>
                <c:pt idx="323">
                  <c:v>-1.1755733298042303</c:v>
                </c:pt>
                <c:pt idx="324">
                  <c:v>-1.1786549963416384</c:v>
                </c:pt>
                <c:pt idx="325">
                  <c:v>-1.1817271953786084</c:v>
                </c:pt>
                <c:pt idx="326">
                  <c:v>-1.1847899849091541</c:v>
                </c:pt>
                <c:pt idx="327">
                  <c:v>-1.1878434223960443</c:v>
                </c:pt>
                <c:pt idx="328">
                  <c:v>-1.1908875647772725</c:v>
                </c:pt>
                <c:pt idx="329">
                  <c:v>-1.1939224684724266</c:v>
                </c:pt>
                <c:pt idx="330">
                  <c:v>-1.1969481893889635</c:v>
                </c:pt>
                <c:pt idx="331">
                  <c:v>-1.199964782928389</c:v>
                </c:pt>
                <c:pt idx="332">
                  <c:v>-1.2029723039923443</c:v>
                </c:pt>
                <c:pt idx="333">
                  <c:v>-1.2059708069886008</c:v>
                </c:pt>
                <c:pt idx="334">
                  <c:v>-1.2089603458369669</c:v>
                </c:pt>
                <c:pt idx="335">
                  <c:v>-1.2119409739751046</c:v>
                </c:pt>
                <c:pt idx="336">
                  <c:v>-1.214912744364262</c:v>
                </c:pt>
                <c:pt idx="337">
                  <c:v>-1.2178757094949191</c:v>
                </c:pt>
                <c:pt idx="338">
                  <c:v>-1.2208299213923506</c:v>
                </c:pt>
                <c:pt idx="339">
                  <c:v>-1.2237754316221072</c:v>
                </c:pt>
                <c:pt idx="340">
                  <c:v>-1.2267122912954169</c:v>
                </c:pt>
                <c:pt idx="341">
                  <c:v>-1.2296405510745054</c:v>
                </c:pt>
                <c:pt idx="342">
                  <c:v>-1.2325602611778401</c:v>
                </c:pt>
                <c:pt idx="343">
                  <c:v>-1.2354714713852986</c:v>
                </c:pt>
                <c:pt idx="344">
                  <c:v>-1.2383742310432597</c:v>
                </c:pt>
                <c:pt idx="345">
                  <c:v>-1.2412685890696242</c:v>
                </c:pt>
                <c:pt idx="346">
                  <c:v>-1.2441545939587593</c:v>
                </c:pt>
                <c:pt idx="347">
                  <c:v>-1.2470322937863743</c:v>
                </c:pt>
                <c:pt idx="348">
                  <c:v>-1.249901736214327</c:v>
                </c:pt>
                <c:pt idx="349">
                  <c:v>-1.2527629684953592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197184"/>
        <c:axId val="173198720"/>
      </c:scatterChart>
      <c:valAx>
        <c:axId val="173197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73198720"/>
        <c:crosses val="autoZero"/>
        <c:crossBetween val="midCat"/>
      </c:valAx>
      <c:valAx>
        <c:axId val="173198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31971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0.08657</cdr:x>
      <cdr:y>0.0216</cdr:y>
    </cdr:from>
    <cdr:to>
      <cdr:x>0.23657</cdr:x>
      <cdr:y>0.2466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27720" y="87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0.08657</cdr:x>
      <cdr:y>0.0216</cdr:y>
    </cdr:from>
    <cdr:to>
      <cdr:x>0.23657</cdr:x>
      <cdr:y>0.2466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27720" y="87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79A3-1F3B-4EE3-8F89-93296CF885EF}" type="datetimeFigureOut">
              <a:rPr lang="fr-FR" smtClean="0"/>
              <a:t>15/03/2018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41CAB-A31B-46F2-A954-CAD301839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8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41CAB-A31B-46F2-A954-CAD3018392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9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95000">
              <a:schemeClr val="bg1"/>
            </a:gs>
            <a:gs pos="9000">
              <a:schemeClr val="bg1"/>
            </a:gs>
            <a:gs pos="39698">
              <a:srgbClr val="FFFFFF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15/03/2018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10.png"/><Relationship Id="rId7" Type="http://schemas.openxmlformats.org/officeDocument/2006/relationships/image" Target="../media/image1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jpg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0.png"/><Relationship Id="rId7" Type="http://schemas.openxmlformats.org/officeDocument/2006/relationships/image" Target="../media/image1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10.png"/><Relationship Id="rId7" Type="http://schemas.openxmlformats.org/officeDocument/2006/relationships/image" Target="../media/image1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/>
              <a:t>D</a:t>
            </a:r>
            <a:r>
              <a:rPr lang="fr-BE" b="1" dirty="0" smtClean="0"/>
              <a:t>es mathématiques derrière l’intelligence artificielle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768720" y="2492896"/>
            <a:ext cx="33919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 smtClean="0"/>
              <a:t>Adrien </a:t>
            </a:r>
            <a:r>
              <a:rPr lang="fr-BE" sz="2400" dirty="0" err="1" smtClean="0"/>
              <a:t>Deliège</a:t>
            </a:r>
            <a:endParaRPr lang="fr-BE" sz="2400" dirty="0" smtClean="0"/>
          </a:p>
          <a:p>
            <a:pPr algn="ctr"/>
            <a:endParaRPr lang="fr-BE" sz="2400" dirty="0"/>
          </a:p>
          <a:p>
            <a:pPr algn="ctr"/>
            <a:r>
              <a:rPr lang="fr-BE" sz="2400" dirty="0"/>
              <a:t>a</a:t>
            </a:r>
            <a:r>
              <a:rPr lang="fr-BE" sz="2400" dirty="0" smtClean="0"/>
              <a:t>drien.deliege@uliege.be</a:t>
            </a:r>
          </a:p>
          <a:p>
            <a:pPr algn="ctr"/>
            <a:endParaRPr lang="fr-BE" sz="2400" dirty="0"/>
          </a:p>
          <a:p>
            <a:pPr algn="ctr"/>
            <a:r>
              <a:rPr lang="fr-BE" sz="2400" dirty="0" smtClean="0"/>
              <a:t>Université de Liège</a:t>
            </a:r>
          </a:p>
          <a:p>
            <a:pPr algn="ctr"/>
            <a:endParaRPr lang="fr-BE" sz="2400" dirty="0"/>
          </a:p>
          <a:p>
            <a:pPr algn="ctr"/>
            <a:r>
              <a:rPr lang="fr-BE" sz="2400" dirty="0" smtClean="0"/>
              <a:t>16 </a:t>
            </a:r>
            <a:r>
              <a:rPr lang="fr-BE" sz="2400" dirty="0" smtClean="0"/>
              <a:t>mars 2018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17" y="5500420"/>
            <a:ext cx="2178095" cy="9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290058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7290058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851856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851856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331640" y="1700808"/>
            <a:ext cx="2520280" cy="1098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331640" y="2348880"/>
            <a:ext cx="2520280" cy="45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1259632" y="2799512"/>
            <a:ext cx="2592288" cy="773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331640" y="2799512"/>
            <a:ext cx="2520280" cy="197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331640" y="2799512"/>
            <a:ext cx="2520280" cy="134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1331640" y="2799512"/>
            <a:ext cx="2520280" cy="264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1331640" y="2799512"/>
            <a:ext cx="2520280" cy="3293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139250" y="1322184"/>
                <a:ext cx="382591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Score de la classe ‘2’</a:t>
                </a:r>
              </a:p>
              <a:p>
                <a:endParaRPr lang="fr-BE" dirty="0"/>
              </a:p>
              <a:p>
                <a:r>
                  <a:rPr lang="fr-BE" dirty="0" smtClean="0"/>
                  <a:t>Par exemple : 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=4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+…+4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50" y="1322184"/>
                <a:ext cx="3825919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274" t="-2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5220073" y="2937013"/>
                <a:ext cx="3744416" cy="336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De manière générale :</a:t>
                </a:r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fr-BE" dirty="0" smtClean="0"/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r>
                  <a:rPr lang="fr-BE" dirty="0" smtClean="0"/>
                  <a:t>Note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 smtClean="0"/>
                  <a:t> est calculé avec les mêmes poids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fr-BE" dirty="0" smtClean="0"/>
                  <a:t> pour toutes les images.</a:t>
                </a:r>
                <a:endParaRPr lang="fr-BE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3" y="2937013"/>
                <a:ext cx="3744416" cy="3365921"/>
              </a:xfrm>
              <a:prstGeom prst="rect">
                <a:avLst/>
              </a:prstGeom>
              <a:blipFill rotWithShape="1">
                <a:blip r:embed="rId5"/>
                <a:stretch>
                  <a:fillRect l="-1301" t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2215813" y="1866004"/>
                <a:ext cx="59381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13" y="1866004"/>
                <a:ext cx="593817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2085929" y="3958322"/>
                <a:ext cx="83285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29" y="3958322"/>
                <a:ext cx="832857" cy="381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2202789" y="2250160"/>
                <a:ext cx="59913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89" y="2250160"/>
                <a:ext cx="599138" cy="381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2089530" y="4818575"/>
                <a:ext cx="61324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30" y="4818575"/>
                <a:ext cx="613245" cy="381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8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41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93047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5,4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2,1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-3,6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-0,2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1,1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-0,1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7098"/>
              </p:ext>
            </p:extLst>
          </p:nvPr>
        </p:nvGraphicFramePr>
        <p:xfrm>
          <a:off x="7668344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i="0" smtClean="0">
                          <a:solidFill>
                            <a:schemeClr val="tx1"/>
                          </a:solidFill>
                        </a:rPr>
                        <a:t>6,2</a:t>
                      </a:r>
                      <a:endParaRPr lang="fr-FR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i="0" smtClean="0"/>
                        <a:t>5,4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i="0" dirty="0" smtClean="0"/>
                        <a:t>7,4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i="0" dirty="0" smtClean="0"/>
                        <a:t>-2,1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i="0" dirty="0" smtClean="0"/>
                        <a:t>-3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i="0" dirty="0" smtClean="0"/>
                        <a:t>7,1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i="0" dirty="0" smtClean="0"/>
                        <a:t>2,3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i="0" dirty="0" smtClean="0"/>
                        <a:t>1,5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i="0" dirty="0" smtClean="0"/>
                        <a:t>6,4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i="0" smtClean="0"/>
                        <a:t>3,2</a:t>
                      </a:r>
                      <a:endParaRPr lang="fr-FR" b="1" i="0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5220072" y="2636912"/>
            <a:ext cx="2088232" cy="20882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7822" r="48593" b="15173"/>
          <a:stretch/>
        </p:blipFill>
        <p:spPr>
          <a:xfrm>
            <a:off x="1687004" y="4797152"/>
            <a:ext cx="1018903" cy="995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17995" r="6238" b="18440"/>
          <a:stretch/>
        </p:blipFill>
        <p:spPr>
          <a:xfrm>
            <a:off x="6588224" y="4826604"/>
            <a:ext cx="936104" cy="9361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0032" y="2557643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Quand est-ce qu’un score est grand ? </a:t>
            </a:r>
            <a:br>
              <a:rPr lang="fr-BE" sz="2000" dirty="0" smtClean="0"/>
            </a:br>
            <a:r>
              <a:rPr lang="fr-BE" sz="2000" dirty="0" smtClean="0"/>
              <a:t>Cela dépend des autres scores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A-t-on vraiment envie de traiter des scores négatifs ?</a:t>
            </a:r>
          </a:p>
        </p:txBody>
      </p:sp>
    </p:spTree>
    <p:extLst>
      <p:ext uri="{BB962C8B-B14F-4D97-AF65-F5344CB8AC3E}">
        <p14:creationId xmlns:p14="http://schemas.microsoft.com/office/powerpoint/2010/main" val="20140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61978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5,4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2,1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-3,6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-0,2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1,1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-0,1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7822" r="48593" b="15173"/>
          <a:stretch/>
        </p:blipFill>
        <p:spPr>
          <a:xfrm>
            <a:off x="1687004" y="4797152"/>
            <a:ext cx="1018903" cy="9950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0032" y="2557643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Quand est-ce qu’un score est grand ? </a:t>
            </a:r>
            <a:br>
              <a:rPr lang="fr-BE" sz="2000" dirty="0" smtClean="0"/>
            </a:br>
            <a:r>
              <a:rPr lang="fr-BE" sz="2000" dirty="0" smtClean="0"/>
              <a:t>Cela dépend des autres scores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A-t-on vraiment envie de traiter des scores négatifs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01926" y="1988840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88024" y="2852936"/>
                <a:ext cx="33843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Pouvez-vous donner une fonction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/>
                  <a:t>  qui permet de transformer n’importe quel réel en un réel positif, et de sorte que </a:t>
                </a:r>
              </a:p>
              <a:p>
                <a:pPr algn="ctr"/>
                <a:r>
                  <a:rPr lang="fr-FR" dirty="0" smtClean="0"/>
                  <a:t>si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𝑎</m:t>
                    </m:r>
                    <m:r>
                      <a:rPr lang="fr-BE" b="0" i="1" smtClean="0">
                        <a:latin typeface="Cambria Math"/>
                      </a:rPr>
                      <m:t>&lt;</m:t>
                    </m:r>
                    <m:r>
                      <a:rPr lang="fr-BE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FR" dirty="0" smtClean="0"/>
                  <a:t> alors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&lt;</m:t>
                    </m:r>
                    <m:r>
                      <a:rPr lang="fr-BE" b="0" i="1" smtClean="0">
                        <a:latin typeface="Cambria Math"/>
                      </a:rPr>
                      <m:t>𝑓</m:t>
                    </m:r>
                    <m:r>
                      <a:rPr lang="fr-BE" b="0" i="1" smtClean="0">
                        <a:latin typeface="Cambria Math"/>
                      </a:rPr>
                      <m:t>(</m:t>
                    </m:r>
                    <m:r>
                      <a:rPr lang="fr-BE" b="0" i="1" smtClean="0">
                        <a:latin typeface="Cambria Math"/>
                      </a:rPr>
                      <m:t>𝑏</m:t>
                    </m:r>
                    <m:r>
                      <a:rPr lang="fr-B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?</a:t>
                </a:r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852936"/>
                <a:ext cx="338437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439" t="-2066" r="-719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64 L -0.23629 0.00532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679592809"/>
              </p:ext>
            </p:extLst>
          </p:nvPr>
        </p:nvGraphicFramePr>
        <p:xfrm>
          <a:off x="4991936" y="4293096"/>
          <a:ext cx="4007768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75156"/>
              </p:ext>
            </p:extLst>
          </p:nvPr>
        </p:nvGraphicFramePr>
        <p:xfrm>
          <a:off x="75557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5,4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2,1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-3,6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-0,2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1,1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-0,1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322006" y="1988840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508104" y="2852936"/>
                <a:ext cx="33843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Pouvez-vous donner une fonction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/>
                  <a:t>  qui permet de transformer n’importe quel réel en un réel positif, et de sorte que </a:t>
                </a:r>
              </a:p>
              <a:p>
                <a:pPr algn="ctr"/>
                <a:r>
                  <a:rPr lang="fr-FR" dirty="0" smtClean="0"/>
                  <a:t>si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𝑎</m:t>
                    </m:r>
                    <m:r>
                      <a:rPr lang="fr-BE" b="0" i="1" smtClean="0">
                        <a:latin typeface="Cambria Math"/>
                      </a:rPr>
                      <m:t>&lt;</m:t>
                    </m:r>
                    <m:r>
                      <a:rPr lang="fr-BE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FR" dirty="0" smtClean="0"/>
                  <a:t> alors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&lt;</m:t>
                    </m:r>
                    <m:r>
                      <a:rPr lang="fr-BE" b="0" i="1" smtClean="0">
                        <a:latin typeface="Cambria Math"/>
                      </a:rPr>
                      <m:t>𝑓</m:t>
                    </m:r>
                    <m:r>
                      <a:rPr lang="fr-BE" b="0" i="1" smtClean="0">
                        <a:latin typeface="Cambria Math"/>
                      </a:rPr>
                      <m:t>(</m:t>
                    </m:r>
                    <m:r>
                      <a:rPr lang="fr-BE" b="0" i="1" smtClean="0">
                        <a:latin typeface="Cambria Math"/>
                      </a:rPr>
                      <m:t>𝑏</m:t>
                    </m:r>
                    <m:r>
                      <a:rPr lang="fr-B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?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852936"/>
                <a:ext cx="338437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622" t="-2066" r="-721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292080" y="4365104"/>
            <a:ext cx="28314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3200" b="1" dirty="0" smtClean="0">
                <a:solidFill>
                  <a:srgbClr val="FF0000"/>
                </a:solidFill>
              </a:rPr>
              <a:t>L’exponentielle</a:t>
            </a:r>
            <a:r>
              <a:rPr lang="fr-BE" sz="3200" b="1" dirty="0" smtClean="0"/>
              <a:t> </a:t>
            </a:r>
            <a:endParaRPr lang="fr-FR" sz="3200" b="1" dirty="0"/>
          </a:p>
        </p:txBody>
      </p:sp>
      <p:sp>
        <p:nvSpPr>
          <p:cNvPr id="9" name="Flèche droite 8"/>
          <p:cNvSpPr/>
          <p:nvPr/>
        </p:nvSpPr>
        <p:spPr>
          <a:xfrm>
            <a:off x="1835696" y="3872952"/>
            <a:ext cx="432048" cy="132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43800"/>
              </p:ext>
            </p:extLst>
          </p:nvPr>
        </p:nvGraphicFramePr>
        <p:xfrm>
          <a:off x="2483768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1,35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221,41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8,17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0,82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3,01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1,82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0,90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4,06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2,01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835696" y="3503620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03620"/>
                <a:ext cx="47153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322006" y="4869160"/>
            <a:ext cx="120232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724128" y="27809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Comment relativiser ces nombres les uns par rapport aux autres ?</a:t>
            </a:r>
          </a:p>
        </p:txBody>
      </p:sp>
    </p:spTree>
    <p:extLst>
      <p:ext uri="{BB962C8B-B14F-4D97-AF65-F5344CB8AC3E}">
        <p14:creationId xmlns:p14="http://schemas.microsoft.com/office/powerpoint/2010/main" val="37056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7" grpId="0"/>
      <p:bldP spid="8" grpId="0" animBg="1"/>
      <p:bldP spid="8" grpId="1" animBg="1"/>
      <p:bldP spid="9" grpId="0" animBg="1"/>
      <p:bldP spid="10" grpId="0"/>
      <p:bldP spid="18" grpId="0" animBg="1"/>
      <p:bldP spid="18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63301"/>
              </p:ext>
            </p:extLst>
          </p:nvPr>
        </p:nvGraphicFramePr>
        <p:xfrm>
          <a:off x="75557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5,4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2,1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-3,6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-0,2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1,1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-0,1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322006" y="1988840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QUESTION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835696" y="3872952"/>
            <a:ext cx="432048" cy="132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78517"/>
              </p:ext>
            </p:extLst>
          </p:nvPr>
        </p:nvGraphicFramePr>
        <p:xfrm>
          <a:off x="2483768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1,35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221,41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8,17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0,82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3,01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1,82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0,90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4,06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2,01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835696" y="3503620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03620"/>
                <a:ext cx="47153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5724128" y="27809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Comment relativiser ces nombres les uns par rapport aux autres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24128" y="407707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 calculant quel pourcentage du total représente chaque nombre.</a:t>
            </a:r>
          </a:p>
          <a:p>
            <a:r>
              <a:rPr lang="fr-BE" dirty="0" smtClean="0"/>
              <a:t>On obtient alors un </a:t>
            </a:r>
            <a:r>
              <a:rPr lang="fr-BE" dirty="0" smtClean="0">
                <a:solidFill>
                  <a:schemeClr val="accent6"/>
                </a:solidFill>
              </a:rPr>
              <a:t>vecteur de probabilités</a:t>
            </a:r>
            <a:r>
              <a:rPr lang="fr-BE" dirty="0" smtClean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225775" y="5908630"/>
            <a:ext cx="144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Total : 243,58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3563888" y="3861048"/>
            <a:ext cx="432048" cy="132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47863" y="350100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÷ </a:t>
            </a:r>
            <a:r>
              <a:rPr lang="fr-BE" sz="1400" dirty="0" smtClean="0">
                <a:solidFill>
                  <a:srgbClr val="FF0000"/>
                </a:solidFill>
              </a:rPr>
              <a:t>243,58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98252"/>
              </p:ext>
            </p:extLst>
          </p:nvPr>
        </p:nvGraphicFramePr>
        <p:xfrm>
          <a:off x="4211960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0,005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0,910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0,034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0,000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0,007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0,004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0,008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Connecteur droit 17"/>
          <p:cNvCxnSpPr/>
          <p:nvPr/>
        </p:nvCxnSpPr>
        <p:spPr>
          <a:xfrm>
            <a:off x="4572000" y="1196752"/>
            <a:ext cx="27363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26914" y="5908630"/>
            <a:ext cx="92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Total :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6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 animBg="1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64731"/>
              </p:ext>
            </p:extLst>
          </p:nvPr>
        </p:nvGraphicFramePr>
        <p:xfrm>
          <a:off x="75557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5,4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2,1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-3,6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-0,2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1,1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-0,1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322006" y="1988840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QUESTION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835696" y="3872952"/>
            <a:ext cx="432048" cy="132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03036"/>
              </p:ext>
            </p:extLst>
          </p:nvPr>
        </p:nvGraphicFramePr>
        <p:xfrm>
          <a:off x="2483768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1,35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221,41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8,17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0,82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3,01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1,82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0,90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4,06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2,01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835696" y="3503620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03620"/>
                <a:ext cx="47153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5724128" y="27809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Comment relativiser ces nombres les uns par rapport aux autres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24128" y="407707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 calculant quel pourcentage du total représente chaque nombre.</a:t>
            </a:r>
          </a:p>
          <a:p>
            <a:r>
              <a:rPr lang="fr-BE" dirty="0" smtClean="0"/>
              <a:t>On obtient alors un </a:t>
            </a:r>
            <a:r>
              <a:rPr lang="fr-BE" dirty="0" smtClean="0">
                <a:solidFill>
                  <a:schemeClr val="accent6"/>
                </a:solidFill>
              </a:rPr>
              <a:t>vecteur de probabilités</a:t>
            </a:r>
            <a:r>
              <a:rPr lang="fr-BE" dirty="0" smtClean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225775" y="5908630"/>
            <a:ext cx="144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Total : 243,58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3563888" y="3861048"/>
            <a:ext cx="432048" cy="132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47863" y="350100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÷ </a:t>
            </a:r>
            <a:r>
              <a:rPr lang="fr-BE" sz="1400" dirty="0" smtClean="0">
                <a:solidFill>
                  <a:srgbClr val="FF0000"/>
                </a:solidFill>
              </a:rPr>
              <a:t>243,58</a:t>
            </a:r>
            <a:endParaRPr lang="fr-FR" sz="14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54671"/>
              </p:ext>
            </p:extLst>
          </p:nvPr>
        </p:nvGraphicFramePr>
        <p:xfrm>
          <a:off x="4211960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0,005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0,910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0,034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0,000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0,007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0,004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0,008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Connecteur droit 17"/>
          <p:cNvCxnSpPr/>
          <p:nvPr/>
        </p:nvCxnSpPr>
        <p:spPr>
          <a:xfrm>
            <a:off x="4572000" y="1196752"/>
            <a:ext cx="27363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26914" y="5908630"/>
            <a:ext cx="92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Total :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3" grpId="0"/>
      <p:bldP spid="4" grpId="0"/>
      <p:bldP spid="11" grpId="0"/>
      <p:bldP spid="15" grpId="0" animBg="1"/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572000" y="1196752"/>
            <a:ext cx="27363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741447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741447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216517"/>
                  </p:ext>
                </p:extLst>
              </p:nvPr>
            </p:nvGraphicFramePr>
            <p:xfrm>
              <a:off x="26997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216517"/>
                  </p:ext>
                </p:extLst>
              </p:nvPr>
            </p:nvGraphicFramePr>
            <p:xfrm>
              <a:off x="26997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6898955"/>
                  </p:ext>
                </p:extLst>
              </p:nvPr>
            </p:nvGraphicFramePr>
            <p:xfrm>
              <a:off x="442798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6898955"/>
                  </p:ext>
                </p:extLst>
              </p:nvPr>
            </p:nvGraphicFramePr>
            <p:xfrm>
              <a:off x="442798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704" b="-9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704" b="-8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704" b="-7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704" b="-6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0000" r="-704" b="-5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00000" r="-704" b="-4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00000" r="-704" b="-3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00000" r="-704" b="-2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00000" r="-704" b="-1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00000" r="-704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1331640" y="170080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331640" y="1700808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331640" y="170080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331640" y="1700808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331640" y="1700808"/>
            <a:ext cx="144016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1331640" y="1700808"/>
            <a:ext cx="144016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331640" y="1700808"/>
            <a:ext cx="144016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1331640" y="1700808"/>
            <a:ext cx="144016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1331640" y="1700808"/>
            <a:ext cx="144016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1331640" y="1700808"/>
            <a:ext cx="144016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1328102" y="2338028"/>
            <a:ext cx="1443698" cy="8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1331640" y="2338028"/>
            <a:ext cx="1440160" cy="4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1331640" y="2338028"/>
            <a:ext cx="1440160" cy="80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1331640" y="2338028"/>
            <a:ext cx="1440160" cy="1122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1348966" y="2338028"/>
            <a:ext cx="1422834" cy="1523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1348966" y="2379458"/>
            <a:ext cx="1422834" cy="189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1348966" y="2338028"/>
            <a:ext cx="1422834" cy="231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1348966" y="2379458"/>
            <a:ext cx="1422834" cy="263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1348966" y="2338028"/>
            <a:ext cx="1422834" cy="303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1348966" y="2338028"/>
            <a:ext cx="1422834" cy="339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1331640" y="2420888"/>
            <a:ext cx="1440160" cy="2952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1331640" y="2420888"/>
            <a:ext cx="144016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1348966" y="3501008"/>
            <a:ext cx="1422834" cy="2573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1331640" y="2780928"/>
            <a:ext cx="1440160" cy="2592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1331640" y="3120253"/>
            <a:ext cx="1440160" cy="2252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V="1">
            <a:off x="1331640" y="3487203"/>
            <a:ext cx="1440160" cy="18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V="1">
            <a:off x="1331640" y="3819623"/>
            <a:ext cx="1440160" cy="155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1331640" y="4293096"/>
            <a:ext cx="1440160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1331640" y="4653136"/>
            <a:ext cx="144016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1331640" y="5013176"/>
            <a:ext cx="1440160" cy="36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1331640" y="5373216"/>
            <a:ext cx="144016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1331640" y="5373219"/>
            <a:ext cx="1440160" cy="36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V="1">
            <a:off x="1331640" y="2780928"/>
            <a:ext cx="1440160" cy="331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1348966" y="3140968"/>
            <a:ext cx="1422834" cy="293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1348966" y="3819623"/>
            <a:ext cx="1422834" cy="2255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1348966" y="4277308"/>
            <a:ext cx="1422834" cy="1815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V="1">
            <a:off x="1331640" y="5013176"/>
            <a:ext cx="1440160" cy="1061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flipV="1">
            <a:off x="1348966" y="5373216"/>
            <a:ext cx="1422834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flipV="1">
            <a:off x="1348966" y="5733256"/>
            <a:ext cx="1422834" cy="341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lèche droite 166"/>
          <p:cNvSpPr/>
          <p:nvPr/>
        </p:nvSpPr>
        <p:spPr>
          <a:xfrm>
            <a:off x="3779912" y="4035642"/>
            <a:ext cx="504056" cy="139086"/>
          </a:xfrm>
          <a:prstGeom prst="rightArrow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ZoneTexte 167"/>
              <p:cNvSpPr txBox="1"/>
              <p:nvPr/>
            </p:nvSpPr>
            <p:spPr>
              <a:xfrm>
                <a:off x="6516216" y="2060848"/>
                <a:ext cx="1727204" cy="1795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B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/>
                                </a:rPr>
                                <m:t>10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fr-B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8" name="ZoneTexte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060848"/>
                <a:ext cx="1727204" cy="17952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ZoneTexte 168"/>
              <p:cNvSpPr txBox="1"/>
              <p:nvPr/>
            </p:nvSpPr>
            <p:spPr>
              <a:xfrm>
                <a:off x="1783897" y="1667959"/>
                <a:ext cx="55297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9" name="ZoneTexte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97" y="1667959"/>
                <a:ext cx="552972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4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/>
      <p:bldP spid="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572000" y="1196752"/>
            <a:ext cx="27363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496657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0741447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656419"/>
                  </p:ext>
                </p:extLst>
              </p:nvPr>
            </p:nvGraphicFramePr>
            <p:xfrm>
              <a:off x="26997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216517"/>
                  </p:ext>
                </p:extLst>
              </p:nvPr>
            </p:nvGraphicFramePr>
            <p:xfrm>
              <a:off x="26997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948723"/>
                  </p:ext>
                </p:extLst>
              </p:nvPr>
            </p:nvGraphicFramePr>
            <p:xfrm>
              <a:off x="442798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6898955"/>
                  </p:ext>
                </p:extLst>
              </p:nvPr>
            </p:nvGraphicFramePr>
            <p:xfrm>
              <a:off x="442798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704" b="-9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704" b="-8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704" b="-7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704" b="-6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0000" r="-704" b="-5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00000" r="-704" b="-4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00000" r="-704" b="-3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00000" r="-704" b="-2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00000" r="-704" b="-1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00000" r="-704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1331640" y="170080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331640" y="1700808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331640" y="170080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331640" y="1700808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331640" y="1700808"/>
            <a:ext cx="144016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1331640" y="1700808"/>
            <a:ext cx="144016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331640" y="1700808"/>
            <a:ext cx="144016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1331640" y="1700808"/>
            <a:ext cx="144016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1331640" y="1700808"/>
            <a:ext cx="144016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1331640" y="1700808"/>
            <a:ext cx="144016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1328102" y="2338028"/>
            <a:ext cx="1443698" cy="8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1331640" y="2338028"/>
            <a:ext cx="1440160" cy="4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1331640" y="2338028"/>
            <a:ext cx="1440160" cy="80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1331640" y="2338028"/>
            <a:ext cx="1440160" cy="1122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1348966" y="2338028"/>
            <a:ext cx="1422834" cy="1523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1348966" y="2379458"/>
            <a:ext cx="1422834" cy="189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1348966" y="2338028"/>
            <a:ext cx="1422834" cy="231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1348966" y="2379458"/>
            <a:ext cx="1422834" cy="263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1348966" y="2338028"/>
            <a:ext cx="1422834" cy="303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1348966" y="2338028"/>
            <a:ext cx="1422834" cy="339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1331640" y="2420888"/>
            <a:ext cx="1440160" cy="2952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1331640" y="2420888"/>
            <a:ext cx="144016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1348966" y="3501008"/>
            <a:ext cx="1422834" cy="2573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1331640" y="2780928"/>
            <a:ext cx="1440160" cy="2592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1331640" y="3120253"/>
            <a:ext cx="1440160" cy="2252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V="1">
            <a:off x="1331640" y="3487203"/>
            <a:ext cx="1440160" cy="18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V="1">
            <a:off x="1331640" y="3819623"/>
            <a:ext cx="1440160" cy="155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1331640" y="4293096"/>
            <a:ext cx="1440160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1331640" y="4653136"/>
            <a:ext cx="144016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1331640" y="5013176"/>
            <a:ext cx="1440160" cy="36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1331640" y="5373216"/>
            <a:ext cx="144016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1331640" y="5373219"/>
            <a:ext cx="1440160" cy="36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V="1">
            <a:off x="1331640" y="2780928"/>
            <a:ext cx="1440160" cy="331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1348966" y="3140968"/>
            <a:ext cx="1422834" cy="293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1348966" y="3819623"/>
            <a:ext cx="1422834" cy="2255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1348966" y="4277308"/>
            <a:ext cx="1422834" cy="1815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V="1">
            <a:off x="1331640" y="5013176"/>
            <a:ext cx="1440160" cy="1061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flipV="1">
            <a:off x="1348966" y="5373216"/>
            <a:ext cx="1422834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flipV="1">
            <a:off x="1348966" y="5733256"/>
            <a:ext cx="1422834" cy="341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lèche droite 166"/>
          <p:cNvSpPr/>
          <p:nvPr/>
        </p:nvSpPr>
        <p:spPr>
          <a:xfrm>
            <a:off x="3779912" y="4035642"/>
            <a:ext cx="504056" cy="139086"/>
          </a:xfrm>
          <a:prstGeom prst="rightArrow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ZoneTexte 167"/>
              <p:cNvSpPr txBox="1"/>
              <p:nvPr/>
            </p:nvSpPr>
            <p:spPr>
              <a:xfrm>
                <a:off x="6516216" y="2060848"/>
                <a:ext cx="1727204" cy="1795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B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/>
                                </a:rPr>
                                <m:t>10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fr-B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8" name="ZoneTexte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060848"/>
                <a:ext cx="1727204" cy="17952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ZoneTexte 168"/>
              <p:cNvSpPr txBox="1"/>
              <p:nvPr/>
            </p:nvSpPr>
            <p:spPr>
              <a:xfrm>
                <a:off x="1783897" y="1667959"/>
                <a:ext cx="55297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9" name="ZoneTexte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97" y="1667959"/>
                <a:ext cx="552972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8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572000" y="1196752"/>
            <a:ext cx="27363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222457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222457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809415"/>
                  </p:ext>
                </p:extLst>
              </p:nvPr>
            </p:nvGraphicFramePr>
            <p:xfrm>
              <a:off x="26997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au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809415"/>
                  </p:ext>
                </p:extLst>
              </p:nvPr>
            </p:nvGraphicFramePr>
            <p:xfrm>
              <a:off x="26997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4"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4747274"/>
                  </p:ext>
                </p:extLst>
              </p:nvPr>
            </p:nvGraphicFramePr>
            <p:xfrm>
              <a:off x="442798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4747274"/>
                  </p:ext>
                </p:extLst>
              </p:nvPr>
            </p:nvGraphicFramePr>
            <p:xfrm>
              <a:off x="442798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704" b="-9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704" b="-8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704" b="-7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704" b="-6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0000" r="-704" b="-5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00000" r="-704" b="-4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600000" r="-704" b="-3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00000" r="-704" b="-2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00000" r="-704" b="-1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900000" r="-704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1331640" y="170080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331640" y="1700808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331640" y="170080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331640" y="1700808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331640" y="1700808"/>
            <a:ext cx="144016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1331640" y="1700808"/>
            <a:ext cx="144016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331640" y="1700808"/>
            <a:ext cx="144016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1331640" y="1700808"/>
            <a:ext cx="144016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1331640" y="1700808"/>
            <a:ext cx="144016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1331640" y="1700808"/>
            <a:ext cx="144016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1328102" y="2338028"/>
            <a:ext cx="1443698" cy="8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1331640" y="2338028"/>
            <a:ext cx="1440160" cy="4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1331640" y="2338028"/>
            <a:ext cx="1440160" cy="80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1331640" y="2338028"/>
            <a:ext cx="1440160" cy="1122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1348966" y="2338028"/>
            <a:ext cx="1422834" cy="1523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1348966" y="2379458"/>
            <a:ext cx="1422834" cy="189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1348966" y="2338028"/>
            <a:ext cx="1422834" cy="231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1348966" y="2379458"/>
            <a:ext cx="1422834" cy="263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1348966" y="2338028"/>
            <a:ext cx="1422834" cy="303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1348966" y="2338028"/>
            <a:ext cx="1422834" cy="339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1331640" y="2420888"/>
            <a:ext cx="1440160" cy="2952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1331640" y="2420888"/>
            <a:ext cx="144016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1348966" y="3501008"/>
            <a:ext cx="1422834" cy="2573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1331640" y="2780928"/>
            <a:ext cx="1440160" cy="2592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1331640" y="3120253"/>
            <a:ext cx="1440160" cy="2252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V="1">
            <a:off x="1331640" y="3487203"/>
            <a:ext cx="1440160" cy="18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V="1">
            <a:off x="1331640" y="3819623"/>
            <a:ext cx="1440160" cy="155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1331640" y="4293096"/>
            <a:ext cx="1440160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1331640" y="4653136"/>
            <a:ext cx="144016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1331640" y="5013176"/>
            <a:ext cx="1440160" cy="36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1331640" y="5373216"/>
            <a:ext cx="144016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1331640" y="5373219"/>
            <a:ext cx="1440160" cy="360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V="1">
            <a:off x="1331640" y="2780928"/>
            <a:ext cx="1440160" cy="331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1348966" y="3140968"/>
            <a:ext cx="1422834" cy="293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V="1">
            <a:off x="1348966" y="3819623"/>
            <a:ext cx="1422834" cy="2255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V="1">
            <a:off x="1348966" y="4277308"/>
            <a:ext cx="1422834" cy="1815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V="1">
            <a:off x="1331640" y="5013176"/>
            <a:ext cx="1440160" cy="1061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flipV="1">
            <a:off x="1348966" y="5373216"/>
            <a:ext cx="1422834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 flipV="1">
            <a:off x="1348966" y="5733256"/>
            <a:ext cx="1422834" cy="341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lèche droite 166"/>
          <p:cNvSpPr/>
          <p:nvPr/>
        </p:nvSpPr>
        <p:spPr>
          <a:xfrm>
            <a:off x="3779912" y="4035642"/>
            <a:ext cx="504056" cy="139086"/>
          </a:xfrm>
          <a:prstGeom prst="rightArrow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ZoneTexte 167"/>
              <p:cNvSpPr txBox="1"/>
              <p:nvPr/>
            </p:nvSpPr>
            <p:spPr>
              <a:xfrm>
                <a:off x="6516216" y="2060848"/>
                <a:ext cx="1727204" cy="1795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B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/>
                                </a:rPr>
                                <m:t>10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fr-B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8" name="ZoneTexte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060848"/>
                <a:ext cx="1727204" cy="17952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ZoneTexte 168"/>
              <p:cNvSpPr txBox="1"/>
              <p:nvPr/>
            </p:nvSpPr>
            <p:spPr>
              <a:xfrm>
                <a:off x="1783897" y="1667959"/>
                <a:ext cx="55297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9" name="ZoneTexte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97" y="1667959"/>
                <a:ext cx="552972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288E-6 L -0.40156 0.0041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20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28661E-7 L -0.49618 -0.00486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/>
      <p:bldP spid="1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572000" y="1196752"/>
            <a:ext cx="273630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750039"/>
                  </p:ext>
                </p:extLst>
              </p:nvPr>
            </p:nvGraphicFramePr>
            <p:xfrm>
              <a:off x="8995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750039"/>
                  </p:ext>
                </p:extLst>
              </p:nvPr>
            </p:nvGraphicFramePr>
            <p:xfrm>
              <a:off x="899592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r="-709" b="-9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100000" r="-709" b="-8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200000" r="-709" b="-7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300000" r="-709" b="-6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400000" r="-709" b="-5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500000" r="-709" b="-4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600000" r="-709" b="-3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700000" r="-709" b="-2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800000" r="-709" b="-1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09" t="-900000" r="-709" b="-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ZoneTexte 167"/>
              <p:cNvSpPr txBox="1"/>
              <p:nvPr/>
            </p:nvSpPr>
            <p:spPr>
              <a:xfrm>
                <a:off x="2411760" y="2060848"/>
                <a:ext cx="1727204" cy="1795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B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/>
                                </a:rPr>
                                <m:t>10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fr-B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8" name="ZoneTexte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060848"/>
                <a:ext cx="1727204" cy="17952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860032" y="2060848"/>
                <a:ext cx="3744416" cy="373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Notre but est de trouver les meilleurs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possibles de sorte que</a:t>
                </a:r>
              </a:p>
              <a:p>
                <a:endParaRPr lang="fr-FR" dirty="0" smtClean="0"/>
              </a:p>
              <a:p>
                <a:r>
                  <a:rPr lang="fr-FR" dirty="0"/>
                  <a:t> </a:t>
                </a:r>
                <a:r>
                  <a:rPr lang="fr-FR" dirty="0" smtClean="0"/>
                  <a:t>- les images des ‘1’ aient toutes une grande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 smtClean="0"/>
                  <a:t> (et donc des petites valeurs pour les autres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), 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- les images des ‘2’ aient  toutes une grande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 (et donc des petites valeurs pour les autres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),</a:t>
                </a:r>
              </a:p>
              <a:p>
                <a:endParaRPr lang="fr-FR" dirty="0" smtClean="0"/>
              </a:p>
              <a:p>
                <a:r>
                  <a:rPr lang="fr-BE" dirty="0" smtClean="0"/>
                  <a:t>- etc</a:t>
                </a:r>
                <a:r>
                  <a:rPr lang="fr-BE" dirty="0"/>
                  <a:t>.</a:t>
                </a:r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60848"/>
                <a:ext cx="3744416" cy="3737946"/>
              </a:xfrm>
              <a:prstGeom prst="rect">
                <a:avLst/>
              </a:prstGeom>
              <a:blipFill rotWithShape="1">
                <a:blip r:embed="rId4"/>
                <a:stretch>
                  <a:fillRect l="-1303" t="-816" r="-6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 droite 4"/>
          <p:cNvSpPr/>
          <p:nvPr/>
        </p:nvSpPr>
        <p:spPr>
          <a:xfrm>
            <a:off x="2987824" y="5994996"/>
            <a:ext cx="906400" cy="242316"/>
          </a:xfrm>
          <a:prstGeom prst="rightArrow">
            <a:avLst>
              <a:gd name="adj1" fmla="val 574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38964" y="575313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Mesurons les performances de l’algorithme pour lui donner un feedback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2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75" y="764704"/>
            <a:ext cx="7382650" cy="54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7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Fonction de coût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61946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0,02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0,87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7822" r="48593" b="15173"/>
          <a:stretch/>
        </p:blipFill>
        <p:spPr>
          <a:xfrm>
            <a:off x="1687004" y="4797152"/>
            <a:ext cx="1018903" cy="995011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31303"/>
              </p:ext>
            </p:extLst>
          </p:nvPr>
        </p:nvGraphicFramePr>
        <p:xfrm>
          <a:off x="4499992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151614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Prédiction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15239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Solution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7" y="1951672"/>
            <a:ext cx="21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Erreur mineure</a:t>
            </a:r>
            <a:endParaRPr lang="fr-FR" dirty="0" smtClean="0"/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algn="ctr"/>
            <a:r>
              <a:rPr lang="fr-BE" dirty="0" smtClean="0"/>
              <a:t>Coût faible</a:t>
            </a:r>
            <a:endParaRPr lang="fr-BE" dirty="0"/>
          </a:p>
        </p:txBody>
      </p:sp>
      <p:sp>
        <p:nvSpPr>
          <p:cNvPr id="11" name="Flèche vers le bas 10"/>
          <p:cNvSpPr/>
          <p:nvPr/>
        </p:nvSpPr>
        <p:spPr>
          <a:xfrm>
            <a:off x="7149712" y="2492896"/>
            <a:ext cx="8658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156177" y="4149080"/>
                <a:ext cx="2160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BE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BE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FR" dirty="0" smtClean="0"/>
                  <a:t>, il faudrait</a:t>
                </a:r>
              </a:p>
              <a:p>
                <a:pPr algn="ctr"/>
                <a:endParaRPr lang="fr-B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𝑐𝑜</m:t>
                      </m:r>
                      <m:r>
                        <a:rPr lang="fr-BE" b="0" i="1" smtClean="0">
                          <a:latin typeface="Cambria Math"/>
                        </a:rPr>
                        <m:t>û</m:t>
                      </m:r>
                      <m:r>
                        <a:rPr lang="fr-BE" b="0" i="1" smtClean="0">
                          <a:latin typeface="Cambria Math"/>
                        </a:rPr>
                        <m:t>𝑡</m:t>
                      </m:r>
                      <m:r>
                        <a:rPr lang="fr-BE" b="0" i="1" smtClean="0">
                          <a:latin typeface="Cambria Math"/>
                        </a:rPr>
                        <m:t> →0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7" y="4149080"/>
                <a:ext cx="216024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65" t="-33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540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597986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0,23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0,08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07799"/>
              </p:ext>
            </p:extLst>
          </p:nvPr>
        </p:nvGraphicFramePr>
        <p:xfrm>
          <a:off x="4499992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151614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Prédiction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15239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Solution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7" y="1951672"/>
            <a:ext cx="21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Erreur très grave</a:t>
            </a:r>
            <a:endParaRPr lang="fr-FR" dirty="0" smtClean="0"/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algn="ctr"/>
            <a:r>
              <a:rPr lang="fr-BE" dirty="0" smtClean="0"/>
              <a:t>Coût très élevé</a:t>
            </a:r>
            <a:endParaRPr lang="fr-BE" dirty="0"/>
          </a:p>
        </p:txBody>
      </p:sp>
      <p:sp>
        <p:nvSpPr>
          <p:cNvPr id="11" name="Flèche vers le bas 10"/>
          <p:cNvSpPr/>
          <p:nvPr/>
        </p:nvSpPr>
        <p:spPr>
          <a:xfrm>
            <a:off x="7149712" y="2492896"/>
            <a:ext cx="8658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156177" y="4149080"/>
                <a:ext cx="2160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BE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BE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fr-FR" dirty="0" smtClean="0"/>
                  <a:t>, il faudrait</a:t>
                </a:r>
              </a:p>
              <a:p>
                <a:pPr algn="ctr"/>
                <a:endParaRPr lang="fr-B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𝑐𝑜</m:t>
                      </m:r>
                      <m:r>
                        <a:rPr lang="fr-BE" b="0" i="1" smtClean="0">
                          <a:latin typeface="Cambria Math"/>
                        </a:rPr>
                        <m:t>û</m:t>
                      </m:r>
                      <m:r>
                        <a:rPr lang="fr-BE" b="0" i="1" smtClean="0">
                          <a:latin typeface="Cambria Math"/>
                        </a:rPr>
                        <m:t>𝑡</m:t>
                      </m:r>
                      <m:r>
                        <a:rPr lang="fr-BE" b="0" i="1" smtClean="0">
                          <a:latin typeface="Cambria Math"/>
                        </a:rPr>
                        <m:t> →+∞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7" y="4149080"/>
                <a:ext cx="216024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65" t="-33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17995" r="6238" b="18440"/>
          <a:stretch/>
        </p:blipFill>
        <p:spPr>
          <a:xfrm>
            <a:off x="1763688" y="4826604"/>
            <a:ext cx="936104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1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5314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0,23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0,08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16524"/>
              </p:ext>
            </p:extLst>
          </p:nvPr>
        </p:nvGraphicFramePr>
        <p:xfrm>
          <a:off x="4499992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151614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Prédiction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15239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Solution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7" y="1951672"/>
            <a:ext cx="21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Erreur très grave</a:t>
            </a:r>
            <a:endParaRPr lang="fr-FR" dirty="0" smtClean="0"/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algn="ctr"/>
            <a:r>
              <a:rPr lang="fr-BE" dirty="0" smtClean="0"/>
              <a:t>Coût très élevé</a:t>
            </a:r>
            <a:endParaRPr lang="fr-BE" dirty="0"/>
          </a:p>
        </p:txBody>
      </p:sp>
      <p:sp>
        <p:nvSpPr>
          <p:cNvPr id="11" name="Flèche vers le bas 10"/>
          <p:cNvSpPr/>
          <p:nvPr/>
        </p:nvSpPr>
        <p:spPr>
          <a:xfrm>
            <a:off x="7149712" y="2492896"/>
            <a:ext cx="8658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156177" y="4149080"/>
                <a:ext cx="2160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BE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BE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fr-FR" dirty="0" smtClean="0"/>
                  <a:t>, il faudrait</a:t>
                </a:r>
              </a:p>
              <a:p>
                <a:pPr algn="ctr"/>
                <a:endParaRPr lang="fr-B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𝑐𝑜</m:t>
                      </m:r>
                      <m:r>
                        <a:rPr lang="fr-BE" b="0" i="1" smtClean="0">
                          <a:latin typeface="Cambria Math"/>
                        </a:rPr>
                        <m:t>û</m:t>
                      </m:r>
                      <m:r>
                        <a:rPr lang="fr-BE" b="0" i="1" smtClean="0">
                          <a:latin typeface="Cambria Math"/>
                        </a:rPr>
                        <m:t>𝑡</m:t>
                      </m:r>
                      <m:r>
                        <a:rPr lang="fr-BE" b="0" i="1" smtClean="0">
                          <a:latin typeface="Cambria Math"/>
                        </a:rPr>
                        <m:t> →+∞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7" y="4149080"/>
                <a:ext cx="216024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65" t="-33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17995" r="6238" b="18440"/>
          <a:stretch/>
        </p:blipFill>
        <p:spPr>
          <a:xfrm>
            <a:off x="1763688" y="4826604"/>
            <a:ext cx="936104" cy="936105"/>
          </a:xfrm>
          <a:prstGeom prst="rect">
            <a:avLst/>
          </a:prstGeom>
        </p:spPr>
      </p:pic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4089242051"/>
              </p:ext>
            </p:extLst>
          </p:nvPr>
        </p:nvGraphicFramePr>
        <p:xfrm>
          <a:off x="1475656" y="3140968"/>
          <a:ext cx="684076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331640" y="1700808"/>
                <a:ext cx="5007333" cy="1116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b="1" dirty="0" smtClean="0"/>
                  <a:t>Pouvez-vous donner une fonction </a:t>
                </a:r>
                <a14:m>
                  <m:oMath xmlns:m="http://schemas.openxmlformats.org/officeDocument/2006/math"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telle que </a:t>
                </a:r>
              </a:p>
              <a:p>
                <a:endParaRPr lang="fr-BE" sz="2000" b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BE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BE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BE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=+</m:t>
                        </m:r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func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et </a:t>
                </a:r>
                <a14:m>
                  <m:oMath xmlns:m="http://schemas.openxmlformats.org/officeDocument/2006/math"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?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0808"/>
                <a:ext cx="5007333" cy="1116716"/>
              </a:xfrm>
              <a:prstGeom prst="rect">
                <a:avLst/>
              </a:prstGeom>
              <a:blipFill rotWithShape="1">
                <a:blip r:embed="rId6"/>
                <a:stretch>
                  <a:fillRect l="-1217" t="-2732" r="-243" b="-1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4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Graphic spid="14" grpId="0">
        <p:bldAsOne/>
      </p:bldGraphic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364731888"/>
              </p:ext>
            </p:extLst>
          </p:nvPr>
        </p:nvGraphicFramePr>
        <p:xfrm>
          <a:off x="1475656" y="3140968"/>
          <a:ext cx="684076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331640" y="1700808"/>
                <a:ext cx="5007333" cy="1116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b="1" dirty="0" smtClean="0"/>
                  <a:t>Pouvez-vous donner une fonction </a:t>
                </a:r>
                <a14:m>
                  <m:oMath xmlns:m="http://schemas.openxmlformats.org/officeDocument/2006/math"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telle que </a:t>
                </a:r>
              </a:p>
              <a:p>
                <a:endParaRPr lang="fr-BE" sz="2000" b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fr-BE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BE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fr-BE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B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=+</m:t>
                        </m:r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func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et </a:t>
                </a:r>
                <a14:m>
                  <m:oMath xmlns:m="http://schemas.openxmlformats.org/officeDocument/2006/math"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B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?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700808"/>
                <a:ext cx="5007333" cy="1116716"/>
              </a:xfrm>
              <a:prstGeom prst="rect">
                <a:avLst/>
              </a:prstGeom>
              <a:blipFill rotWithShape="1">
                <a:blip r:embed="rId3"/>
                <a:stretch>
                  <a:fillRect l="-1217" t="-2732" r="-243" b="-1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004048" y="3573016"/>
                <a:ext cx="2477794" cy="117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b="1" dirty="0" smtClean="0"/>
                  <a:t>Par exemple : </a:t>
                </a:r>
                <a14:m>
                  <m:oMath xmlns:m="http://schemas.openxmlformats.org/officeDocument/2006/math">
                    <m:r>
                      <a:rPr lang="fr-BE" sz="2000" b="1" i="1" smtClean="0">
                        <a:latin typeface="Cambria Math"/>
                      </a:rPr>
                      <m:t>−</m:t>
                    </m:r>
                    <m:r>
                      <a:rPr lang="fr-BE" sz="2000" b="1" i="0" smtClean="0">
                        <a:latin typeface="Cambria Math"/>
                      </a:rPr>
                      <m:t>𝐥𝐧</m:t>
                    </m:r>
                    <m:r>
                      <a:rPr lang="fr-BE" sz="2000" b="1" i="1" smtClean="0">
                        <a:latin typeface="Cambria Math"/>
                      </a:rPr>
                      <m:t>⁡(</m:t>
                    </m:r>
                    <m:r>
                      <a:rPr lang="fr-BE" sz="2000" b="1" i="1" smtClean="0">
                        <a:latin typeface="Cambria Math"/>
                      </a:rPr>
                      <m:t>𝒙</m:t>
                    </m:r>
                    <m:r>
                      <a:rPr lang="fr-BE" sz="2000" b="1" i="1" smtClean="0">
                        <a:latin typeface="Cambria Math"/>
                      </a:rPr>
                      <m:t>)</m:t>
                    </m:r>
                  </m:oMath>
                </a14:m>
                <a:endParaRPr lang="fr-FR" sz="2000" b="1" dirty="0" smtClean="0"/>
              </a:p>
              <a:p>
                <a:endParaRPr lang="fr-BE" sz="2000" b="1" dirty="0"/>
              </a:p>
              <a:p>
                <a:r>
                  <a:rPr lang="fr-BE" sz="2000" b="1" dirty="0" smtClean="0"/>
                  <a:t>(ou encore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BE" sz="2000" b="1" i="1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fr-BE" sz="2000" b="1" i="1" smtClean="0">
                        <a:latin typeface="Cambria Math"/>
                      </a:rPr>
                      <m:t>−</m:t>
                    </m:r>
                    <m:r>
                      <a:rPr lang="fr-BE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fr-FR" sz="2000" b="1" dirty="0" smtClean="0"/>
                  <a:t>)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73016"/>
                <a:ext cx="2477794" cy="1170385"/>
              </a:xfrm>
              <a:prstGeom prst="rect">
                <a:avLst/>
              </a:prstGeom>
              <a:blipFill rotWithShape="1">
                <a:blip r:embed="rId4"/>
                <a:stretch>
                  <a:fillRect l="-2709" t="-2604" r="-493" b="-1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5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98599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0,02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0,87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7822" r="48593" b="15173"/>
          <a:stretch/>
        </p:blipFill>
        <p:spPr>
          <a:xfrm>
            <a:off x="1687004" y="4797152"/>
            <a:ext cx="1018903" cy="995011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45310"/>
              </p:ext>
            </p:extLst>
          </p:nvPr>
        </p:nvGraphicFramePr>
        <p:xfrm>
          <a:off x="4499992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151614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Prédiction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15239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Solution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07598" y="15239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Coût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156176" y="24546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0,87</m:t>
                              </m:r>
                            </m:e>
                          </m:d>
                        </m:e>
                      </m:func>
                      <m:r>
                        <a:rPr lang="fr-BE" b="0" i="1" smtClean="0">
                          <a:latin typeface="Cambria Math"/>
                        </a:rPr>
                        <m:t>=0,14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54600"/>
                <a:ext cx="19984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1005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95526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0,23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0,08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65484"/>
              </p:ext>
            </p:extLst>
          </p:nvPr>
        </p:nvGraphicFramePr>
        <p:xfrm>
          <a:off x="4499992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151614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Prédiction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15239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Solution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17995" r="6238" b="18440"/>
          <a:stretch/>
        </p:blipFill>
        <p:spPr>
          <a:xfrm>
            <a:off x="1763688" y="4826604"/>
            <a:ext cx="936104" cy="93610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07598" y="15239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Coût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156176" y="24546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0,03</m:t>
                              </m:r>
                            </m:e>
                          </m:d>
                        </m:e>
                      </m:func>
                      <m:r>
                        <a:rPr lang="fr-BE" b="0" i="1" smtClean="0">
                          <a:latin typeface="Cambria Math"/>
                        </a:rPr>
                        <m:t>=3,51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54600"/>
                <a:ext cx="19984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228184" y="3429000"/>
                <a:ext cx="252028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Si on a le nombre ‘j’ en entrée, le coût associé est  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fr-BE" b="0" i="0" smtClean="0">
                        <a:latin typeface="Cambria Math"/>
                      </a:rPr>
                      <m:t>ln</m:t>
                    </m:r>
                    <m:r>
                      <a:rPr lang="fr-BE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).</a:t>
                </a: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429000"/>
                <a:ext cx="2520280" cy="945643"/>
              </a:xfrm>
              <a:prstGeom prst="rect">
                <a:avLst/>
              </a:prstGeom>
              <a:blipFill rotWithShape="1">
                <a:blip r:embed="rId5"/>
                <a:stretch>
                  <a:fillRect l="-2179" t="-3226" b="-70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49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14838"/>
              </p:ext>
            </p:extLst>
          </p:nvPr>
        </p:nvGraphicFramePr>
        <p:xfrm>
          <a:off x="2915816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0,23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0,03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0,17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0,08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0,16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0,02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0,11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0,04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12504" r="20607" b="11351"/>
          <a:stretch/>
        </p:blipFill>
        <p:spPr>
          <a:xfrm>
            <a:off x="456753" y="2636912"/>
            <a:ext cx="2088232" cy="208823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29955"/>
              </p:ext>
            </p:extLst>
          </p:nvPr>
        </p:nvGraphicFramePr>
        <p:xfrm>
          <a:off x="4499992" y="2060848"/>
          <a:ext cx="86409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1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0</a:t>
                      </a:r>
                      <a:endParaRPr lang="fr-FR" b="1" dirty="0"/>
                    </a:p>
                  </a:txBody>
                  <a:tcPr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71800" y="151614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Prédiction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15239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Solution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17995" r="6238" b="18440"/>
          <a:stretch/>
        </p:blipFill>
        <p:spPr>
          <a:xfrm>
            <a:off x="1763688" y="4826604"/>
            <a:ext cx="936104" cy="93610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07598" y="15239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Coût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156176" y="2454600"/>
                <a:ext cx="19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0,03</m:t>
                              </m:r>
                            </m:e>
                          </m:d>
                        </m:e>
                      </m:func>
                      <m:r>
                        <a:rPr lang="fr-BE" b="0" i="1" smtClean="0">
                          <a:latin typeface="Cambria Math"/>
                        </a:rPr>
                        <m:t>=3,51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54600"/>
                <a:ext cx="19984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228184" y="3429000"/>
                <a:ext cx="252028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Si on a le nombre ‘j’ en entrée, le coût associé est  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fr-BE" b="0" i="0" smtClean="0">
                        <a:latin typeface="Cambria Math"/>
                      </a:rPr>
                      <m:t>ln</m:t>
                    </m:r>
                    <m:r>
                      <a:rPr lang="fr-BE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).</a:t>
                </a: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429000"/>
                <a:ext cx="2520280" cy="945643"/>
              </a:xfrm>
              <a:prstGeom prst="rect">
                <a:avLst/>
              </a:prstGeom>
              <a:blipFill rotWithShape="1">
                <a:blip r:embed="rId5"/>
                <a:stretch>
                  <a:fillRect l="-2179" t="-3226" b="-70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/>
          <a:stretch/>
        </p:blipFill>
        <p:spPr>
          <a:xfrm>
            <a:off x="467544" y="1484784"/>
            <a:ext cx="3502782" cy="266429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796136" y="1628800"/>
            <a:ext cx="109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M</a:t>
            </a:r>
            <a:r>
              <a:rPr lang="fr-BE" dirty="0" smtClean="0"/>
              <a:t> images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6228184" y="2070140"/>
            <a:ext cx="144016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004048" y="2571656"/>
                <a:ext cx="311713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Calculs avec les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571656"/>
                <a:ext cx="3117135" cy="391646"/>
              </a:xfrm>
              <a:prstGeom prst="rect">
                <a:avLst/>
              </a:prstGeom>
              <a:blipFill rotWithShape="1">
                <a:blip r:embed="rId7"/>
                <a:stretch>
                  <a:fillRect l="-1761"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vers le bas 18"/>
          <p:cNvSpPr/>
          <p:nvPr/>
        </p:nvSpPr>
        <p:spPr>
          <a:xfrm>
            <a:off x="6228184" y="3006244"/>
            <a:ext cx="144016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991591" y="3573016"/>
                <a:ext cx="322755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i="1" dirty="0"/>
                  <a:t>M</a:t>
                </a:r>
                <a:r>
                  <a:rPr lang="fr-BE" dirty="0" smtClean="0"/>
                  <a:t> coûts qui dépendent des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BE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1" y="3573016"/>
                <a:ext cx="3227550" cy="391646"/>
              </a:xfrm>
              <a:prstGeom prst="rect">
                <a:avLst/>
              </a:prstGeom>
              <a:blipFill rotWithShape="1">
                <a:blip r:embed="rId8"/>
                <a:stretch>
                  <a:fillRect l="-1701"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5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3" grpId="0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Fonction de coût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/>
          <a:stretch/>
        </p:blipFill>
        <p:spPr>
          <a:xfrm>
            <a:off x="467544" y="1484784"/>
            <a:ext cx="3502782" cy="26642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96136" y="1628800"/>
            <a:ext cx="109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M</a:t>
            </a:r>
            <a:r>
              <a:rPr lang="fr-BE" dirty="0" smtClean="0"/>
              <a:t> images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6228184" y="2070140"/>
            <a:ext cx="144016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004048" y="2571656"/>
                <a:ext cx="311713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Calculs avec les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571656"/>
                <a:ext cx="3117135" cy="391646"/>
              </a:xfrm>
              <a:prstGeom prst="rect">
                <a:avLst/>
              </a:prstGeom>
              <a:blipFill rotWithShape="1">
                <a:blip r:embed="rId3"/>
                <a:stretch>
                  <a:fillRect l="-1761"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èche vers le bas 15"/>
          <p:cNvSpPr/>
          <p:nvPr/>
        </p:nvSpPr>
        <p:spPr>
          <a:xfrm>
            <a:off x="6228184" y="3006244"/>
            <a:ext cx="144016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991591" y="3573016"/>
                <a:ext cx="322755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i="1" dirty="0"/>
                  <a:t>M</a:t>
                </a:r>
                <a:r>
                  <a:rPr lang="fr-BE" dirty="0" smtClean="0"/>
                  <a:t> coûts qui dépendent des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B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BE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1" y="3573016"/>
                <a:ext cx="3227550" cy="391646"/>
              </a:xfrm>
              <a:prstGeom prst="rect">
                <a:avLst/>
              </a:prstGeom>
              <a:blipFill rotWithShape="1">
                <a:blip r:embed="rId4"/>
                <a:stretch>
                  <a:fillRect l="-1701" t="-6250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99592" y="4725144"/>
                <a:ext cx="6215484" cy="104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b="1" dirty="0" smtClean="0"/>
                  <a:t>Mathématisation du problème :</a:t>
                </a:r>
              </a:p>
              <a:p>
                <a:endParaRPr lang="fr-BE" sz="2000" b="1" dirty="0"/>
              </a:p>
              <a:p>
                <a:r>
                  <a:rPr lang="fr-BE" sz="2000" b="1" dirty="0" smtClean="0"/>
                  <a:t>Trouver les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fr-BE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fr-BE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BE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fr-BE" sz="2000" b="1" dirty="0" smtClean="0"/>
                  <a:t> qui </a:t>
                </a:r>
                <a:r>
                  <a:rPr lang="fr-BE" sz="2000" b="1" dirty="0" smtClean="0">
                    <a:solidFill>
                      <a:srgbClr val="FF0000"/>
                    </a:solidFill>
                  </a:rPr>
                  <a:t>minimisent</a:t>
                </a:r>
                <a:r>
                  <a:rPr lang="fr-BE" sz="2000" b="1" dirty="0" smtClean="0"/>
                  <a:t> </a:t>
                </a:r>
                <a:r>
                  <a:rPr lang="fr-BE" sz="2000" b="1" dirty="0" smtClean="0">
                    <a:solidFill>
                      <a:srgbClr val="FF0000"/>
                    </a:solidFill>
                  </a:rPr>
                  <a:t>le coût total </a:t>
                </a:r>
                <a:r>
                  <a:rPr lang="fr-BE" sz="2000" b="1" dirty="0" smtClean="0"/>
                  <a:t>! 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25144"/>
                <a:ext cx="6215484" cy="1044773"/>
              </a:xfrm>
              <a:prstGeom prst="rect">
                <a:avLst/>
              </a:prstGeom>
              <a:blipFill rotWithShape="1">
                <a:blip r:embed="rId5"/>
                <a:stretch>
                  <a:fillRect l="-1079" t="-2907" r="-98" b="-6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droite 18"/>
          <p:cNvSpPr/>
          <p:nvPr/>
        </p:nvSpPr>
        <p:spPr>
          <a:xfrm>
            <a:off x="1691680" y="594928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/>
          </a:p>
        </p:txBody>
      </p:sp>
      <p:sp>
        <p:nvSpPr>
          <p:cNvPr id="20" name="ZoneTexte 19"/>
          <p:cNvSpPr txBox="1"/>
          <p:nvPr/>
        </p:nvSpPr>
        <p:spPr>
          <a:xfrm>
            <a:off x="2195736" y="5836622"/>
            <a:ext cx="3006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Problème d’optimisation ! </a:t>
            </a:r>
            <a:endParaRPr lang="fr-F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144949" y="2512787"/>
                <a:ext cx="4982326" cy="87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fr-B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BE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fr-BE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B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49" y="2512787"/>
                <a:ext cx="4982326" cy="8712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fermante 3"/>
          <p:cNvSpPr/>
          <p:nvPr/>
        </p:nvSpPr>
        <p:spPr>
          <a:xfrm rot="5400000">
            <a:off x="7805596" y="2312251"/>
            <a:ext cx="244283" cy="2045736"/>
          </a:xfrm>
          <a:prstGeom prst="rightBrace">
            <a:avLst>
              <a:gd name="adj1" fmla="val 3477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747445" y="3465099"/>
                <a:ext cx="2360583" cy="380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Coût de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latin typeface="Cambria Math"/>
                          </a:rPr>
                          <m:t>è</m:t>
                        </m:r>
                        <m:r>
                          <a:rPr lang="fr-BE" b="0" i="1" smtClean="0">
                            <a:latin typeface="Cambria Math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dirty="0" smtClean="0"/>
                  <a:t>image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45" y="3465099"/>
                <a:ext cx="2360583" cy="380553"/>
              </a:xfrm>
              <a:prstGeom prst="rect">
                <a:avLst/>
              </a:prstGeom>
              <a:blipFill rotWithShape="1">
                <a:blip r:embed="rId7"/>
                <a:stretch>
                  <a:fillRect l="-2326" t="-4762" r="-1550" b="-23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589292" y="1628800"/>
            <a:ext cx="1421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Coût total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155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6" grpId="0" animBg="1"/>
      <p:bldP spid="17" grpId="0"/>
      <p:bldP spid="18" grpId="0"/>
      <p:bldP spid="19" grpId="0" animBg="1"/>
      <p:bldP spid="20" grpId="0"/>
      <p:bldP spid="3" grpId="0"/>
      <p:bldP spid="4" grpId="0" animBg="1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Dérivée et apprentissage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fr-BE" dirty="0" smtClean="0"/>
                  <a:t>Problème d’optimisation classique : </a:t>
                </a:r>
              </a:p>
              <a:p>
                <a:pPr marL="0" indent="0">
                  <a:buNone/>
                </a:pPr>
                <a:r>
                  <a:rPr lang="fr-BE" dirty="0" smtClean="0"/>
                  <a:t>	- On a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calcule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′(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réalise un tableau de signes de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′(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BE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en déduit la (dé)croissance de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BE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BE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identifie les extrema</a:t>
                </a:r>
              </a:p>
              <a:p>
                <a:pPr marL="0" indent="0">
                  <a:buNone/>
                </a:pPr>
                <a:endParaRPr lang="fr-BE" dirty="0" smtClean="0"/>
              </a:p>
              <a:p>
                <a:r>
                  <a:rPr lang="fr-BE" dirty="0" smtClean="0">
                    <a:solidFill>
                      <a:srgbClr val="FF0000"/>
                    </a:solidFill>
                  </a:rPr>
                  <a:t>En pratique, ce n’est pas aussi simple !</a:t>
                </a:r>
              </a:p>
              <a:p>
                <a:pPr marL="0" indent="0">
                  <a:buNone/>
                </a:pPr>
                <a:endParaRPr lang="fr-BE" dirty="0" smtClean="0">
                  <a:solidFill>
                    <a:srgbClr val="FF0000"/>
                  </a:solidFill>
                </a:endParaRPr>
              </a:p>
              <a:p>
                <a:r>
                  <a:rPr lang="fr-BE" dirty="0" smtClean="0">
                    <a:solidFill>
                      <a:schemeClr val="tx1"/>
                    </a:solidFill>
                  </a:rPr>
                  <a:t>Commençons par supposer que notre coût dépend d’une seule variable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fr-BE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fr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20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0718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Dérivée et apprentissage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fr-BE" dirty="0" smtClean="0"/>
                  <a:t>Problème d’optimisation classique : </a:t>
                </a:r>
              </a:p>
              <a:p>
                <a:pPr marL="0" indent="0">
                  <a:buNone/>
                </a:pPr>
                <a:r>
                  <a:rPr lang="fr-BE" dirty="0" smtClean="0"/>
                  <a:t>	- On a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fr-BE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  <m:r>
                      <a:rPr lang="fr-BE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calcule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′(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réalise un tableau de signes de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′(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BE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BE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en déduit la (dé)croissance de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BE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fr-BE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  <m:r>
                      <a:rPr lang="fr-BE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BE" dirty="0">
                    <a:solidFill>
                      <a:srgbClr val="FF0000"/>
                    </a:solidFill>
                  </a:rPr>
                  <a:t>	</a:t>
                </a:r>
                <a:r>
                  <a:rPr lang="fr-BE" dirty="0" smtClean="0"/>
                  <a:t>- On identifie les extrema</a:t>
                </a:r>
              </a:p>
              <a:p>
                <a:pPr marL="0" indent="0">
                  <a:buNone/>
                </a:pPr>
                <a:endParaRPr lang="fr-BE" dirty="0" smtClean="0"/>
              </a:p>
              <a:p>
                <a:r>
                  <a:rPr lang="fr-BE" dirty="0" smtClean="0">
                    <a:solidFill>
                      <a:srgbClr val="FF0000"/>
                    </a:solidFill>
                  </a:rPr>
                  <a:t>En pratique, ce n’est pas aussi simple !</a:t>
                </a:r>
              </a:p>
              <a:p>
                <a:pPr marL="0" indent="0">
                  <a:buNone/>
                </a:pPr>
                <a:endParaRPr lang="fr-BE" dirty="0" smtClean="0">
                  <a:solidFill>
                    <a:srgbClr val="FF0000"/>
                  </a:solidFill>
                </a:endParaRPr>
              </a:p>
              <a:p>
                <a:r>
                  <a:rPr lang="fr-BE" dirty="0" smtClean="0">
                    <a:solidFill>
                      <a:schemeClr val="tx1"/>
                    </a:solidFill>
                  </a:rPr>
                  <a:t>Commençons par supposer que notre coût dépend d’une seule variable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fr-BE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fr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20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3" y="3140968"/>
            <a:ext cx="4870302" cy="3591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BE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B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BE" i="1" smtClean="0">
                        <a:latin typeface="Cambria Math"/>
                      </a:rPr>
                      <m:t>=</m:t>
                    </m:r>
                    <m:r>
                      <a:rPr lang="fr-BE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B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fr-BE" i="1" smtClean="0">
                        <a:latin typeface="Cambria Math"/>
                      </a:rPr>
                      <m:t>+</m:t>
                    </m:r>
                    <m:r>
                      <a:rPr lang="fr-BE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fr-B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BE" i="1" smtClean="0">
                        <a:latin typeface="Cambria Math"/>
                      </a:rPr>
                      <m:t>+</m:t>
                    </m:r>
                    <m:r>
                      <a:rPr lang="fr-BE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fr-B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BE" i="1" smtClean="0">
                        <a:latin typeface="Cambria Math"/>
                      </a:rPr>
                      <m:t>+</m:t>
                    </m:r>
                    <m:r>
                      <a:rPr lang="fr-BE" i="1" smtClean="0">
                        <a:latin typeface="Cambria Math"/>
                      </a:rPr>
                      <m:t>𝑑𝑥</m:t>
                    </m:r>
                    <m:r>
                      <a:rPr lang="fr-BE" i="1" smtClean="0">
                        <a:latin typeface="Cambria Math"/>
                      </a:rPr>
                      <m:t>+</m:t>
                    </m:r>
                    <m:r>
                      <a:rPr lang="fr-BE" i="1" smtClean="0">
                        <a:latin typeface="Cambria Math"/>
                      </a:rPr>
                      <m:t>𝑒</m:t>
                    </m:r>
                  </m:oMath>
                </a14:m>
                <a:endParaRPr lang="fr-FR" dirty="0" smtClean="0"/>
              </a:p>
              <a:p>
                <a:pPr marL="0" indent="0">
                  <a:buFont typeface="Arial" pitchFamily="34" charset="0"/>
                  <a:buNone/>
                </a:pPr>
                <a:endParaRPr lang="fr-FR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i="1">
                          <a:latin typeface="Cambria Math"/>
                        </a:rPr>
                        <m:t>𝑎</m:t>
                      </m:r>
                      <m:r>
                        <a:rPr lang="fr-BE" sz="2800" i="1">
                          <a:latin typeface="Cambria Math"/>
                        </a:rPr>
                        <m:t>=0.22</m:t>
                      </m:r>
                      <m:r>
                        <a:rPr lang="fr-BE" sz="280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b</m:t>
                      </m:r>
                      <m:r>
                        <a:rPr lang="fr-BE" sz="2800">
                          <a:latin typeface="Cambria Math"/>
                        </a:rPr>
                        <m:t>=−2.15,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c</m:t>
                      </m:r>
                      <m:r>
                        <a:rPr lang="fr-BE" sz="2800">
                          <a:latin typeface="Cambria Math"/>
                        </a:rPr>
                        <m:t>=6.67, </m:t>
                      </m:r>
                      <m:r>
                        <m:rPr>
                          <m:sty m:val="p"/>
                        </m:rPr>
                        <a:rPr lang="fr-BE" sz="2800" smtClean="0">
                          <a:latin typeface="Cambria Math"/>
                        </a:rPr>
                        <m:t>d</m:t>
                      </m:r>
                      <m:r>
                        <a:rPr lang="fr-BE" sz="2800">
                          <a:latin typeface="Cambria Math"/>
                        </a:rPr>
                        <m:t>=</m:t>
                      </m:r>
                      <m:r>
                        <a:rPr lang="fr-BE" sz="2800" i="1">
                          <a:latin typeface="Cambria Math"/>
                        </a:rPr>
                        <m:t>−8.82</m:t>
                      </m:r>
                      <m:r>
                        <a:rPr lang="fr-BE" sz="280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e</m:t>
                      </m:r>
                      <m:r>
                        <a:rPr lang="fr-BE" sz="2800">
                          <a:latin typeface="Cambria Math"/>
                        </a:rPr>
                        <m:t>=9.34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5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951998" y="3573016"/>
                <a:ext cx="17964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u="sng" dirty="0" smtClean="0"/>
                  <a:t>But</a:t>
                </a:r>
                <a:r>
                  <a:rPr lang="fr-BE" dirty="0" smtClean="0"/>
                  <a:t> : obtenir l’abscisse du minimum, </a:t>
                </a:r>
                <a:r>
                  <a:rPr lang="fr-BE" dirty="0" err="1" smtClean="0"/>
                  <a:t>c-à-d</a:t>
                </a:r>
                <a:r>
                  <a:rPr lang="fr-BE" dirty="0" smtClean="0"/>
                  <a:t>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BE" dirty="0" smtClean="0">
                    <a:solidFill>
                      <a:srgbClr val="FF0000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8" y="3573016"/>
                <a:ext cx="1796465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712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5508104" y="6021288"/>
            <a:ext cx="0" cy="57606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436096" y="6412686"/>
                <a:ext cx="696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412686"/>
                <a:ext cx="6966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12543" r="10534" b="10122"/>
          <a:stretch/>
        </p:blipFill>
        <p:spPr>
          <a:xfrm>
            <a:off x="179512" y="620943"/>
            <a:ext cx="8818075" cy="59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3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3" y="3140968"/>
            <a:ext cx="4870302" cy="35918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=</m:t>
                    </m:r>
                    <m:r>
                      <a:rPr lang="fr-BE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𝑑𝑥</m:t>
                    </m:r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𝑒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i="1">
                          <a:latin typeface="Cambria Math"/>
                        </a:rPr>
                        <m:t>𝑎</m:t>
                      </m:r>
                      <m:r>
                        <a:rPr lang="fr-BE" sz="2800" i="1">
                          <a:latin typeface="Cambria Math"/>
                        </a:rPr>
                        <m:t>=0.22</m:t>
                      </m:r>
                      <m:r>
                        <a:rPr lang="fr-BE" sz="280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b</m:t>
                      </m:r>
                      <m:r>
                        <a:rPr lang="fr-BE" sz="2800">
                          <a:latin typeface="Cambria Math"/>
                        </a:rPr>
                        <m:t>=−2.15,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c</m:t>
                      </m:r>
                      <m:r>
                        <a:rPr lang="fr-BE" sz="2800">
                          <a:latin typeface="Cambria Math"/>
                        </a:rPr>
                        <m:t>=6.67, </m:t>
                      </m:r>
                      <m:r>
                        <m:rPr>
                          <m:sty m:val="p"/>
                        </m:rPr>
                        <a:rPr lang="fr-BE" sz="2800" b="0" i="0" smtClean="0">
                          <a:latin typeface="Cambria Math"/>
                        </a:rPr>
                        <m:t>d</m:t>
                      </m:r>
                      <m:r>
                        <a:rPr lang="fr-BE" sz="2800">
                          <a:latin typeface="Cambria Math"/>
                        </a:rPr>
                        <m:t>=</m:t>
                      </m:r>
                      <m:r>
                        <a:rPr lang="fr-BE" sz="2800" i="1">
                          <a:latin typeface="Cambria Math"/>
                        </a:rPr>
                        <m:t>−8.82</m:t>
                      </m:r>
                      <m:r>
                        <a:rPr lang="fr-BE" sz="280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e</m:t>
                      </m:r>
                      <m:r>
                        <a:rPr lang="fr-BE" sz="2800">
                          <a:latin typeface="Cambria Math"/>
                        </a:rPr>
                        <m:t>=9.34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951998" y="3573016"/>
                <a:ext cx="17964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u="sng" dirty="0" smtClean="0"/>
                  <a:t>But</a:t>
                </a:r>
                <a:r>
                  <a:rPr lang="fr-BE" dirty="0" smtClean="0"/>
                  <a:t> : obtenir l’abscisse du minimum, </a:t>
                </a:r>
                <a:r>
                  <a:rPr lang="fr-BE" dirty="0" err="1" smtClean="0"/>
                  <a:t>c-à-d</a:t>
                </a:r>
                <a:r>
                  <a:rPr lang="fr-BE" dirty="0" smtClean="0"/>
                  <a:t>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BE" dirty="0" smtClean="0">
                    <a:solidFill>
                      <a:srgbClr val="FF0000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8" y="3573016"/>
                <a:ext cx="179646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712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5508104" y="6021288"/>
            <a:ext cx="0" cy="57606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436096" y="6412686"/>
                <a:ext cx="696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412686"/>
                <a:ext cx="69660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3" y="3140968"/>
            <a:ext cx="4870302" cy="35918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=</m:t>
                    </m:r>
                    <m:r>
                      <a:rPr lang="fr-BE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𝑑𝑥</m:t>
                    </m:r>
                    <m:r>
                      <a:rPr lang="fr-BE" b="0" i="1" smtClean="0">
                        <a:latin typeface="Cambria Math"/>
                      </a:rPr>
                      <m:t>+</m:t>
                    </m:r>
                    <m:r>
                      <a:rPr lang="fr-BE" b="0" i="1" smtClean="0">
                        <a:latin typeface="Cambria Math"/>
                      </a:rPr>
                      <m:t>𝑒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i="1">
                          <a:latin typeface="Cambria Math"/>
                        </a:rPr>
                        <m:t>𝑎</m:t>
                      </m:r>
                      <m:r>
                        <a:rPr lang="fr-BE" sz="2800" i="1">
                          <a:latin typeface="Cambria Math"/>
                        </a:rPr>
                        <m:t>=0.22</m:t>
                      </m:r>
                      <m:r>
                        <a:rPr lang="fr-BE" sz="280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b</m:t>
                      </m:r>
                      <m:r>
                        <a:rPr lang="fr-BE" sz="2800">
                          <a:latin typeface="Cambria Math"/>
                        </a:rPr>
                        <m:t>=−2.15,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c</m:t>
                      </m:r>
                      <m:r>
                        <a:rPr lang="fr-BE" sz="2800">
                          <a:latin typeface="Cambria Math"/>
                        </a:rPr>
                        <m:t>=6.67, </m:t>
                      </m:r>
                      <m:r>
                        <m:rPr>
                          <m:sty m:val="p"/>
                        </m:rPr>
                        <a:rPr lang="fr-BE" sz="2800" b="0" i="0" smtClean="0">
                          <a:latin typeface="Cambria Math"/>
                        </a:rPr>
                        <m:t>d</m:t>
                      </m:r>
                      <m:r>
                        <a:rPr lang="fr-BE" sz="2800">
                          <a:latin typeface="Cambria Math"/>
                        </a:rPr>
                        <m:t>=</m:t>
                      </m:r>
                      <m:r>
                        <a:rPr lang="fr-BE" sz="2800" i="1">
                          <a:latin typeface="Cambria Math"/>
                        </a:rPr>
                        <m:t>−8.82</m:t>
                      </m:r>
                      <m:r>
                        <a:rPr lang="fr-BE" sz="280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BE" sz="2800">
                          <a:latin typeface="Cambria Math"/>
                        </a:rPr>
                        <m:t>e</m:t>
                      </m:r>
                      <m:r>
                        <a:rPr lang="fr-BE" sz="2800">
                          <a:latin typeface="Cambria Math"/>
                        </a:rPr>
                        <m:t>=9.34</m:t>
                      </m:r>
                    </m:oMath>
                  </m:oMathPara>
                </a14:m>
                <a:endParaRPr lang="fr-BE" sz="2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951998" y="3573016"/>
                <a:ext cx="17964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u="sng" dirty="0" smtClean="0"/>
                  <a:t>But</a:t>
                </a:r>
                <a:r>
                  <a:rPr lang="fr-BE" dirty="0" smtClean="0"/>
                  <a:t> : obtenir l’abscisse du minimum, </a:t>
                </a:r>
                <a:r>
                  <a:rPr lang="fr-BE" dirty="0" err="1" smtClean="0"/>
                  <a:t>c-à-d</a:t>
                </a:r>
                <a:r>
                  <a:rPr lang="fr-BE" dirty="0" smtClean="0"/>
                  <a:t>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BE" dirty="0" smtClean="0">
                    <a:solidFill>
                      <a:srgbClr val="FF0000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998" y="3573016"/>
                <a:ext cx="179646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712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5508104" y="6021288"/>
            <a:ext cx="0" cy="57606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436096" y="6412686"/>
                <a:ext cx="696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412686"/>
                <a:ext cx="69660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705193"/>
            <a:ext cx="5852172" cy="43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705193"/>
            <a:ext cx="5852172" cy="4315977"/>
          </a:xfrm>
        </p:spPr>
      </p:pic>
    </p:spTree>
    <p:extLst>
      <p:ext uri="{BB962C8B-B14F-4D97-AF65-F5344CB8AC3E}">
        <p14:creationId xmlns:p14="http://schemas.microsoft.com/office/powerpoint/2010/main" val="38432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5" y="1705193"/>
            <a:ext cx="5852170" cy="43159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55576" y="1516142"/>
                <a:ext cx="602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Prenons au hasard une valeur initiale pour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et calculons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BE" b="0" i="0" smtClean="0">
                        <a:latin typeface="Cambria Math"/>
                      </a:rPr>
                      <m:t>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16142"/>
                <a:ext cx="602459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11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5" y="1705193"/>
            <a:ext cx="5852170" cy="43159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55576" y="1516142"/>
                <a:ext cx="602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Prenons au hasard une valeur initiale pour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et calculons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BE" b="0" i="0" smtClean="0">
                        <a:latin typeface="Cambria Math"/>
                      </a:rPr>
                      <m:t>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16142"/>
                <a:ext cx="602459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11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580"/>
            <a:ext cx="9144000" cy="34606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580"/>
            <a:ext cx="9144000" cy="34606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86768" y="5733256"/>
                <a:ext cx="79176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000" b="1" dirty="0" smtClean="0"/>
                  <a:t>Pour obtenir l’information sur la pente, l’ordinateur doit calculer </a:t>
                </a:r>
                <a14:m>
                  <m:oMath xmlns:m="http://schemas.openxmlformats.org/officeDocument/2006/math"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′(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fr-BE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68" y="5733256"/>
                <a:ext cx="791768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47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1556792"/>
                <a:ext cx="8640960" cy="530120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BE" sz="3200" b="1" dirty="0" smtClean="0"/>
                  <a:t>La dérivée, en quelques mots</a:t>
                </a:r>
              </a:p>
              <a:p>
                <a:pPr algn="ctr"/>
                <a:endParaRPr lang="fr-BE" sz="3200" b="1" dirty="0" smtClean="0"/>
              </a:p>
              <a:p>
                <a:pPr algn="ctr"/>
                <a:r>
                  <a:rPr lang="fr-BE" b="1" dirty="0" smtClean="0"/>
                  <a:t>La dérivée de </a:t>
                </a:r>
                <a14:m>
                  <m:oMath xmlns:m="http://schemas.openxmlformats.org/officeDocument/2006/math">
                    <m:r>
                      <a:rPr lang="fr-BE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fr-BE" b="1" dirty="0" smtClean="0"/>
                  <a:t> en </a:t>
                </a:r>
                <a14:m>
                  <m:oMath xmlns:m="http://schemas.openxmlformats.org/officeDocument/2006/math">
                    <m:r>
                      <a:rPr lang="fr-BE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fr-BE" b="1" dirty="0" smtClean="0"/>
                  <a:t>, notée </a:t>
                </a:r>
                <a14:m>
                  <m:oMath xmlns:m="http://schemas.openxmlformats.org/officeDocument/2006/math">
                    <m:r>
                      <a:rPr lang="fr-BE" b="1" i="1" smtClean="0">
                        <a:latin typeface="Cambria Math"/>
                      </a:rPr>
                      <m:t>𝒇</m:t>
                    </m:r>
                    <m:r>
                      <a:rPr lang="fr-BE" b="1" i="1" smtClean="0">
                        <a:latin typeface="Cambria Math"/>
                      </a:rPr>
                      <m:t>′(</m:t>
                    </m:r>
                    <m:r>
                      <a:rPr lang="fr-BE" b="1" i="1" smtClean="0">
                        <a:latin typeface="Cambria Math"/>
                      </a:rPr>
                      <m:t>𝒂</m:t>
                    </m:r>
                    <m:r>
                      <a:rPr lang="fr-BE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BE" b="1" dirty="0" smtClean="0"/>
                  <a:t>, est définie par</a:t>
                </a:r>
              </a:p>
              <a:p>
                <a:pPr algn="ctr"/>
                <a:endParaRPr lang="fr-BE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fr-BE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fr-BE" b="1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BE" b="1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BE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BE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BE" b="1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fr-BE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BE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BE" b="1" i="1" smtClean="0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fr-BE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BE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fr-BE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BE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fr-BE" b="1" dirty="0" smtClean="0"/>
              </a:p>
              <a:p>
                <a:pPr algn="ctr"/>
                <a:endParaRPr lang="fr-BE" b="1" dirty="0"/>
              </a:p>
              <a:p>
                <a:pPr algn="ctr"/>
                <a:r>
                  <a:rPr lang="fr-BE" b="1" dirty="0" smtClean="0"/>
                  <a:t>La pente de la tangente au graphe de </a:t>
                </a:r>
                <a14:m>
                  <m:oMath xmlns:m="http://schemas.openxmlformats.org/officeDocument/2006/math">
                    <m:r>
                      <a:rPr lang="fr-BE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fr-FR" b="1" dirty="0" smtClean="0"/>
                  <a:t> en </a:t>
                </a:r>
                <a14:m>
                  <m:oMath xmlns:m="http://schemas.openxmlformats.org/officeDocument/2006/math">
                    <m:r>
                      <a:rPr lang="fr-BE" b="1" i="1" smtClean="0">
                        <a:latin typeface="Cambria Math"/>
                      </a:rPr>
                      <m:t>(</m:t>
                    </m:r>
                    <m:r>
                      <a:rPr lang="fr-BE" b="1" i="1" smtClean="0">
                        <a:latin typeface="Cambria Math"/>
                      </a:rPr>
                      <m:t>𝒂</m:t>
                    </m:r>
                    <m:r>
                      <a:rPr lang="fr-BE" b="1" i="1" smtClean="0">
                        <a:latin typeface="Cambria Math"/>
                      </a:rPr>
                      <m:t>, </m:t>
                    </m:r>
                    <m:r>
                      <a:rPr lang="fr-BE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fr-B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fr-BE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b="1" dirty="0" smtClean="0"/>
                  <a:t> est donnée par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fr-BE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B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fr-BE" b="1" i="1" smtClean="0">
                        <a:latin typeface="Cambria Math"/>
                      </a:rPr>
                      <m:t>, </m:t>
                    </m:r>
                    <m:r>
                      <a:rPr lang="fr-BE" b="1" i="1" smtClean="0">
                        <a:latin typeface="Cambria Math"/>
                      </a:rPr>
                      <m:t>𝒆𝒕</m:t>
                    </m:r>
                  </m:oMath>
                </a14:m>
                <a:endParaRPr lang="fr-BE" b="1" dirty="0" smtClean="0"/>
              </a:p>
              <a:p>
                <a:pPr algn="ctr"/>
                <a:endParaRPr lang="fr-BE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fr-BE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BE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d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BE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BE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p>
                          <m:r>
                            <a:rPr lang="fr-BE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BE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d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fr-BE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b="1" dirty="0" smtClean="0"/>
              </a:p>
              <a:p>
                <a:pPr algn="ctr"/>
                <a:endParaRPr lang="fr-BE" b="1" dirty="0"/>
              </a:p>
              <a:p>
                <a:pPr algn="ctr"/>
                <a:endParaRPr lang="fr-BE" b="1" dirty="0" smtClean="0"/>
              </a:p>
              <a:p>
                <a:pPr algn="ctr"/>
                <a:endParaRPr lang="fr-BE" b="1" dirty="0"/>
              </a:p>
              <a:p>
                <a:pPr algn="ctr"/>
                <a:endParaRPr lang="fr-BE" b="1" dirty="0" smtClean="0"/>
              </a:p>
              <a:p>
                <a:pPr algn="ctr"/>
                <a:endParaRPr lang="fr-BE" b="1" dirty="0"/>
              </a:p>
              <a:p>
                <a:pPr algn="ctr"/>
                <a:endParaRPr lang="fr-FR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8640960" cy="53012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520" y="5157192"/>
                <a:ext cx="8640960" cy="170080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Note : Connaissant la valeur initiale 0.7, les opérations successives qui lui sont appliquées, et la valeur finale obtenue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r>
                      <a:rPr lang="fr-BE" b="0" i="1" smtClean="0">
                        <a:latin typeface="Cambria Math"/>
                      </a:rPr>
                      <m:t>(0.7)</m:t>
                    </m:r>
                  </m:oMath>
                </a14:m>
                <a:r>
                  <a:rPr lang="fr-FR" dirty="0" smtClean="0"/>
                  <a:t>, l’ordinateur peut calculer directement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r>
                      <a:rPr lang="fr-BE" b="0" i="1" smtClean="0">
                        <a:latin typeface="Cambria Math"/>
                      </a:rPr>
                      <m:t>′(0.7)</m:t>
                    </m:r>
                  </m:oMath>
                </a14:m>
                <a:r>
                  <a:rPr lang="fr-FR" dirty="0" smtClean="0"/>
                  <a:t> sans passer par le calcul de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r>
                      <a:rPr lang="fr-BE" b="0" i="1" smtClean="0">
                        <a:latin typeface="Cambria Math"/>
                      </a:rPr>
                      <m:t>′(</m:t>
                    </m:r>
                    <m:r>
                      <a:rPr lang="fr-BE" b="0" i="1" smtClean="0">
                        <a:latin typeface="Cambria Math"/>
                      </a:rPr>
                      <m:t>𝑥</m:t>
                    </m:r>
                    <m:r>
                      <a:rPr lang="fr-B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puis son évaluation en 0.7 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8640960" cy="17008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7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580"/>
            <a:ext cx="9143999" cy="3460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239113" y="2627620"/>
                <a:ext cx="1861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0.7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=−2.34</m:t>
                      </m:r>
                    </m:oMath>
                  </m:oMathPara>
                </a14:m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13" y="2627620"/>
                <a:ext cx="186127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995498" y="5528278"/>
                <a:ext cx="345710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Réessayer avec une valeur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&gt;0.7</m:t>
                    </m:r>
                  </m:oMath>
                </a14:m>
                <a:endParaRPr lang="fr-FR" dirty="0" smtClean="0"/>
              </a:p>
              <a:p>
                <a:endParaRPr lang="fr-BE" dirty="0"/>
              </a:p>
              <a:p>
                <a:pPr algn="ctr"/>
                <a:r>
                  <a:rPr lang="fr-BE" dirty="0" smtClean="0"/>
                  <a:t>Suggestion :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0.7 −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0.7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=3.04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98" y="5528278"/>
                <a:ext cx="345710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408" t="-3311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2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580"/>
            <a:ext cx="9143999" cy="346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239113" y="2627620"/>
                <a:ext cx="1989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3.04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=−2.37</m:t>
                      </m:r>
                    </m:oMath>
                  </m:oMathPara>
                </a14:m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13" y="2627620"/>
                <a:ext cx="198951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995498" y="5528278"/>
                <a:ext cx="37135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Réessayer avec une valeur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&gt;3.04</m:t>
                    </m:r>
                  </m:oMath>
                </a14:m>
                <a:endParaRPr lang="fr-FR" dirty="0" smtClean="0"/>
              </a:p>
              <a:p>
                <a:endParaRPr lang="fr-BE" dirty="0"/>
              </a:p>
              <a:p>
                <a:pPr algn="ctr"/>
                <a:r>
                  <a:rPr lang="fr-BE" dirty="0" smtClean="0"/>
                  <a:t>Suggestion :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3</m:t>
                    </m:r>
                    <m:r>
                      <a:rPr lang="fr-BE" b="0" i="1" smtClean="0">
                        <a:latin typeface="Cambria Math"/>
                      </a:rPr>
                      <m:t>.04 −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3.04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=5.41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98" y="5528278"/>
                <a:ext cx="3713581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11" t="-3311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580"/>
            <a:ext cx="9143999" cy="346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239113" y="2627620"/>
                <a:ext cx="194463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5.41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=18.75</m:t>
                      </m:r>
                    </m:oMath>
                  </m:oMathPara>
                </a14:m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13" y="2627620"/>
                <a:ext cx="194463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995498" y="5528278"/>
                <a:ext cx="401494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Réessayer avec une valeur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&lt;5.41</m:t>
                    </m:r>
                  </m:oMath>
                </a14:m>
                <a:endParaRPr lang="fr-FR" dirty="0" smtClean="0"/>
              </a:p>
              <a:p>
                <a:endParaRPr lang="fr-BE" dirty="0"/>
              </a:p>
              <a:p>
                <a:pPr algn="ctr"/>
                <a:r>
                  <a:rPr lang="fr-BE" dirty="0" smtClean="0"/>
                  <a:t>Suggestion :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5.41 −</m:t>
                    </m:r>
                    <m:sSup>
                      <m:sSupPr>
                        <m:ctrlPr>
                          <a:rPr lang="fr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fr-BE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/>
                          </a:rPr>
                          <m:t>5.41</m:t>
                        </m:r>
                      </m:e>
                    </m:d>
                    <m:r>
                      <a:rPr lang="fr-BE" b="0" i="1" smtClean="0">
                        <a:latin typeface="Cambria Math"/>
                      </a:rPr>
                      <m:t>=−13.34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98" y="5528278"/>
                <a:ext cx="401494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214" t="-3311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</a:t>
            </a:r>
            <a:r>
              <a:rPr lang="fr-BE" dirty="0"/>
              <a:t>Dérivée et apprentissage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6580"/>
            <a:ext cx="9143996" cy="346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239113" y="2627620"/>
                <a:ext cx="2675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−13.34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=−3509.22</m:t>
                      </m:r>
                    </m:oMath>
                  </m:oMathPara>
                </a14:m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13" y="2627620"/>
                <a:ext cx="267560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95499" y="5528278"/>
            <a:ext cx="3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On fait des sauts trop grands, ça ne converge pas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2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1. Les données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340768"/>
            <a:ext cx="7362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60.000 images de chiffres, 28 x 28 pixels/image, 10 chiffres différents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/>
          <a:stretch/>
        </p:blipFill>
        <p:spPr>
          <a:xfrm>
            <a:off x="470961" y="2402886"/>
            <a:ext cx="5325175" cy="4050450"/>
          </a:xfrm>
          <a:prstGeom prst="rect">
            <a:avLst/>
          </a:prstGeom>
        </p:spPr>
      </p:pic>
      <p:sp>
        <p:nvSpPr>
          <p:cNvPr id="3" name="Accolade ouvrante 2"/>
          <p:cNvSpPr/>
          <p:nvPr/>
        </p:nvSpPr>
        <p:spPr>
          <a:xfrm rot="16200000">
            <a:off x="959023" y="1400200"/>
            <a:ext cx="144016" cy="745232"/>
          </a:xfrm>
          <a:prstGeom prst="leftBrace">
            <a:avLst>
              <a:gd name="adj1" fmla="val 793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40113" y="18448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</a:t>
            </a:r>
            <a:endParaRPr lang="fr-FR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3720480" y="1400201"/>
            <a:ext cx="144016" cy="745232"/>
          </a:xfrm>
          <a:prstGeom prst="leftBrace">
            <a:avLst>
              <a:gd name="adj1" fmla="val 793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35896" y="18336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  <a:endParaRPr lang="fr-FR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5808481" y="1570736"/>
            <a:ext cx="45719" cy="358439"/>
          </a:xfrm>
          <a:prstGeom prst="leftBrace">
            <a:avLst>
              <a:gd name="adj1" fmla="val 793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705666" y="1844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74955" y="2219025"/>
            <a:ext cx="30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 smtClean="0">
                <a:solidFill>
                  <a:srgbClr val="FF0000"/>
                </a:solidFill>
              </a:rPr>
              <a:t>Objectif</a:t>
            </a:r>
            <a:r>
              <a:rPr lang="fr-BE" sz="2000" dirty="0" smtClean="0"/>
              <a:t> 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Apprendre à l’ordinateur à reconnaître les images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9379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</a:t>
            </a:r>
            <a:r>
              <a:rPr lang="fr-BE" dirty="0" smtClean="0"/>
              <a:t>. </a:t>
            </a:r>
            <a:r>
              <a:rPr lang="fr-BE" dirty="0"/>
              <a:t>Dérivée et apprentissage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6580"/>
            <a:ext cx="9143996" cy="3460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239113" y="2627620"/>
                <a:ext cx="2675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−13.34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=−3509.22</m:t>
                      </m:r>
                    </m:oMath>
                  </m:oMathPara>
                </a14:m>
                <a:endParaRPr lang="fr-FR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13" y="2627620"/>
                <a:ext cx="267560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1259632" y="1556792"/>
            <a:ext cx="311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voit l’humain qui triche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14011" y="155679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Ce que sait l’ordinateur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95499" y="5528278"/>
            <a:ext cx="3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On fait des sauts trop grands, ça ne converge pas !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115616" y="2420888"/>
                <a:ext cx="3052567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20888"/>
                <a:ext cx="3052567" cy="24006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1508864" y="1576808"/>
            <a:ext cx="2266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u="sng" dirty="0" smtClean="0"/>
              <a:t>Ce qu’on a fait</a:t>
            </a:r>
            <a:endParaRPr lang="fr-FR" sz="2800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5330266" y="1556792"/>
            <a:ext cx="260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u="sng" dirty="0" smtClean="0"/>
              <a:t>Ce qu’on va faire</a:t>
            </a:r>
            <a:endParaRPr lang="fr-FR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56213" y="2420888"/>
                <a:ext cx="3675365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  <a:p>
                <a:endParaRPr lang="fr-BE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𝒕𝒆𝒔𝒕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13" y="2420888"/>
                <a:ext cx="3675365" cy="31393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148064" y="5733256"/>
                <a:ext cx="2740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Avec, par exemple,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fr-B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33256"/>
                <a:ext cx="274055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78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ccolade ouvrante 13"/>
          <p:cNvSpPr/>
          <p:nvPr/>
        </p:nvSpPr>
        <p:spPr>
          <a:xfrm rot="16200000">
            <a:off x="3338863" y="4446114"/>
            <a:ext cx="162019" cy="1008113"/>
          </a:xfrm>
          <a:prstGeom prst="leftBrace">
            <a:avLst>
              <a:gd name="adj1" fmla="val 6884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771800" y="5013176"/>
            <a:ext cx="149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Ce saut est généralement trop grand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9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115616" y="2420888"/>
                <a:ext cx="3052567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20888"/>
                <a:ext cx="3052567" cy="24006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1508864" y="1576808"/>
            <a:ext cx="2266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u="sng" dirty="0" smtClean="0"/>
              <a:t>Ce qu’on a fait</a:t>
            </a:r>
            <a:endParaRPr lang="fr-FR" sz="2800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0266" y="1556792"/>
            <a:ext cx="260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u="sng" dirty="0" smtClean="0"/>
              <a:t>Ce qu’on va faire</a:t>
            </a:r>
            <a:endParaRPr lang="fr-FR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756213" y="2420888"/>
                <a:ext cx="3675365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  <a:p>
                <a:endParaRPr lang="fr-BE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𝒕𝒆𝒔𝒕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13" y="2420888"/>
                <a:ext cx="3675365" cy="31393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148064" y="5733256"/>
                <a:ext cx="2740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Avec, par exemple,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fr-B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33256"/>
                <a:ext cx="274055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78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>
            <a:off x="3338863" y="4446114"/>
            <a:ext cx="162019" cy="1008113"/>
          </a:xfrm>
          <a:prstGeom prst="leftBrace">
            <a:avLst>
              <a:gd name="adj1" fmla="val 6884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771800" y="5013176"/>
            <a:ext cx="149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Ce saut est généralement trop grand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5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115616" y="2420888"/>
                <a:ext cx="3052567" cy="240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20888"/>
                <a:ext cx="3052567" cy="24006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1508864" y="1576808"/>
            <a:ext cx="2266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u="sng" dirty="0" smtClean="0"/>
              <a:t>Ce qu’on a fait</a:t>
            </a:r>
            <a:endParaRPr lang="fr-FR" sz="2800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0266" y="1556792"/>
            <a:ext cx="260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u="sng" dirty="0" smtClean="0"/>
              <a:t>Ce qu’on va faire</a:t>
            </a:r>
            <a:endParaRPr lang="fr-FR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756213" y="2420888"/>
                <a:ext cx="3675365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 smtClean="0">
                          <a:latin typeface="Cambria Math"/>
                        </a:rPr>
                        <m:t>𝐶</m:t>
                      </m:r>
                      <m:r>
                        <a:rPr lang="fr-BE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fr-BE" b="0" dirty="0" smtClean="0"/>
              </a:p>
              <a:p>
                <a:pPr/>
                <a:r>
                  <a:rPr lang="fr-BE" b="0" dirty="0" smtClean="0"/>
                  <a:t/>
                </a:r>
                <a:br>
                  <a:rPr lang="fr-BE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BE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BE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  <a:p>
                <a:endParaRPr lang="fr-BE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24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2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fr-BE" sz="24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24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2400" b="1" i="1" smtClean="0">
                                  <a:latin typeface="Cambria Math"/>
                                </a:rPr>
                                <m:t>𝒕𝒆𝒔𝒕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400" b="1" dirty="0" smtClean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13" y="2420888"/>
                <a:ext cx="3675365" cy="31393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148064" y="5733256"/>
                <a:ext cx="2740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Avec, par exemple,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fr-B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33256"/>
                <a:ext cx="274055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78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>
            <a:off x="3338863" y="4446114"/>
            <a:ext cx="162019" cy="1008113"/>
          </a:xfrm>
          <a:prstGeom prst="leftBrace">
            <a:avLst>
              <a:gd name="adj1" fmla="val 6884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771800" y="5013176"/>
            <a:ext cx="149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Ce saut est généralement trop grand</a:t>
            </a:r>
            <a:endParaRPr lang="fr-FR" dirty="0"/>
          </a:p>
        </p:txBody>
      </p:sp>
      <p:pic>
        <p:nvPicPr>
          <p:cNvPr id="10" name="slow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20058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/>
      <p:bldP spid="9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slow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28792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4" name="fas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6954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fast-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636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4" name="fromcompu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5594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fromcomput-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5460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pic>
        <p:nvPicPr>
          <p:cNvPr id="5" name="fromcomput-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4" name="ZoneTexte 3"/>
          <p:cNvSpPr txBox="1"/>
          <p:nvPr/>
        </p:nvSpPr>
        <p:spPr>
          <a:xfrm>
            <a:off x="2051720" y="1558647"/>
            <a:ext cx="523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Comment faire quand on a plusieurs variables ?</a:t>
            </a:r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5505"/>
            <a:ext cx="3744416" cy="4029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084168" y="2636912"/>
                <a:ext cx="226465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On a ici</a:t>
                </a:r>
              </a:p>
              <a:p>
                <a:endParaRPr lang="fr-BE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𝑛</m:t>
                    </m:r>
                    <m:r>
                      <a:rPr lang="fr-BE" b="0" i="1" smtClean="0">
                        <a:latin typeface="Cambria Math"/>
                      </a:rPr>
                      <m:t> ∗10</m:t>
                    </m:r>
                  </m:oMath>
                </a14:m>
                <a:r>
                  <a:rPr lang="fr-FR" dirty="0" smtClean="0"/>
                  <a:t> variables, avec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𝑛</m:t>
                      </m:r>
                      <m:r>
                        <a:rPr lang="fr-BE" b="0" i="1" smtClean="0">
                          <a:latin typeface="Cambria Math"/>
                        </a:rPr>
                        <m:t>=28 ∗28=784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BE" b="0" i="1" smtClean="0">
                        <a:latin typeface="Cambria Math"/>
                        <a:ea typeface="Cambria Math"/>
                      </a:rPr>
                      <m:t>7840</m:t>
                    </m:r>
                  </m:oMath>
                </a14:m>
                <a:r>
                  <a:rPr lang="fr-FR" dirty="0" smtClean="0"/>
                  <a:t> variables !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2264659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2151" t="-1502" r="-1344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724128" y="5029145"/>
            <a:ext cx="2821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Gérer la/les dérivée(s) ?!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1558647"/>
            <a:ext cx="523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Comment faire quand on a plusieurs variables ?</a:t>
            </a:r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5505"/>
            <a:ext cx="3744416" cy="4029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084168" y="2636912"/>
                <a:ext cx="226465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On a ici</a:t>
                </a:r>
              </a:p>
              <a:p>
                <a:endParaRPr lang="fr-BE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𝑛</m:t>
                    </m:r>
                    <m:r>
                      <a:rPr lang="fr-BE" b="0" i="1" smtClean="0">
                        <a:latin typeface="Cambria Math"/>
                      </a:rPr>
                      <m:t> ∗10</m:t>
                    </m:r>
                  </m:oMath>
                </a14:m>
                <a:r>
                  <a:rPr lang="fr-FR" dirty="0" smtClean="0"/>
                  <a:t> variables, avec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𝑛</m:t>
                      </m:r>
                      <m:r>
                        <a:rPr lang="fr-BE" b="0" i="1" smtClean="0">
                          <a:latin typeface="Cambria Math"/>
                        </a:rPr>
                        <m:t>=28 ∗28=784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BE" b="0" i="1" smtClean="0">
                        <a:latin typeface="Cambria Math"/>
                        <a:ea typeface="Cambria Math"/>
                      </a:rPr>
                      <m:t>7840</m:t>
                    </m:r>
                  </m:oMath>
                </a14:m>
                <a:r>
                  <a:rPr lang="fr-FR" dirty="0" smtClean="0"/>
                  <a:t> variables !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2264659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2151" t="-1502" r="-1344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724128" y="5029145"/>
            <a:ext cx="2821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Gérer la/les dérivée(s) ?!</a:t>
            </a:r>
            <a:endParaRPr lang="fr-F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7544" y="1958757"/>
                <a:ext cx="8208912" cy="48992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/>
                  <a:t>Soit la fonction de deux variables suivante</a:t>
                </a:r>
              </a:p>
              <a:p>
                <a:pPr algn="ctr"/>
                <a:endParaRPr lang="fr-B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  <m:r>
                            <a:rPr lang="fr-BE" i="1">
                              <a:latin typeface="Cambria Math"/>
                            </a:rPr>
                            <m:t>,</m:t>
                          </m:r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BE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BE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fr-BE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fr-BE" i="1">
                              <a:latin typeface="Cambria Math"/>
                            </a:rPr>
                            <m:t>(4</m:t>
                          </m:r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  <m:r>
                            <a:rPr lang="fr-BE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BE" i="1">
                                  <a:latin typeface="Cambria Math"/>
                                </a:rPr>
                                <m:t>(5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fr-BE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BE" dirty="0"/>
              </a:p>
              <a:p>
                <a:pPr algn="ctr"/>
                <a:endParaRPr lang="fr-BE" dirty="0"/>
              </a:p>
              <a:p>
                <a:pPr algn="ctr"/>
                <a:r>
                  <a:rPr lang="fr-BE" dirty="0"/>
                  <a:t>On peut dériver par rapport à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/>
                  <a:t> en considérant que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/>
                  <a:t> est une constante</a:t>
                </a:r>
              </a:p>
              <a:p>
                <a:pPr algn="ctr"/>
                <a:endParaRPr lang="fr-B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𝜕</m:t>
                          </m:r>
                          <m:r>
                            <a:rPr lang="fr-BE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𝜕</m:t>
                          </m:r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  <m:r>
                            <a:rPr lang="fr-BE" i="1">
                              <a:latin typeface="Cambria Math"/>
                            </a:rPr>
                            <m:t>,</m:t>
                          </m:r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BE" i="1">
                          <a:latin typeface="Cambria Math"/>
                        </a:rPr>
                        <m:t>=2</m:t>
                      </m:r>
                      <m:r>
                        <a:rPr lang="fr-BE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BE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fr-BE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fr-BE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fr-BE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BE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BE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BE" i="1">
                                      <a:latin typeface="Cambria Math"/>
                                    </a:rPr>
                                    <m:t>(5</m:t>
                                  </m:r>
                                  <m:r>
                                    <a:rPr lang="fr-BE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fr-BE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  <a:p>
                <a:pPr algn="ctr"/>
                <a:endParaRPr lang="fr-BE" dirty="0"/>
              </a:p>
              <a:p>
                <a:pPr algn="ctr"/>
                <a:r>
                  <a:rPr lang="fr-BE" dirty="0"/>
                  <a:t>On peut dériver par rapport à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/>
                  <a:t> en considérant que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/>
                  <a:t> est une constante</a:t>
                </a:r>
              </a:p>
              <a:p>
                <a:pPr algn="ctr"/>
                <a:endParaRPr lang="fr-B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𝜕</m:t>
                          </m:r>
                          <m:r>
                            <a:rPr lang="fr-BE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𝜕</m:t>
                          </m:r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fr-B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  <m:r>
                            <a:rPr lang="fr-BE" i="1">
                              <a:latin typeface="Cambria Math"/>
                            </a:rPr>
                            <m:t>,</m:t>
                          </m:r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BE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B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fr-BE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fr-BE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fr-BE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fr-BE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BE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BE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BE" i="1">
                                      <a:latin typeface="Cambria Math"/>
                                    </a:rPr>
                                    <m:t>(5</m:t>
                                  </m:r>
                                  <m:r>
                                    <a:rPr lang="fr-BE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fr-BE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fr-BE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BE" i="1">
                                  <a:latin typeface="Cambria Math"/>
                                </a:rPr>
                                <m:t>(5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fr-BE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58757"/>
                <a:ext cx="8208912" cy="4899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1. Les données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340768"/>
            <a:ext cx="7362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60.000 images de chiffres, 28 x 28 pixels/image, 10 chiffres différents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/>
          <a:stretch/>
        </p:blipFill>
        <p:spPr>
          <a:xfrm>
            <a:off x="470961" y="2402886"/>
            <a:ext cx="5325175" cy="4050450"/>
          </a:xfrm>
          <a:prstGeom prst="rect">
            <a:avLst/>
          </a:prstGeom>
        </p:spPr>
      </p:pic>
      <p:sp>
        <p:nvSpPr>
          <p:cNvPr id="3" name="Accolade ouvrante 2"/>
          <p:cNvSpPr/>
          <p:nvPr/>
        </p:nvSpPr>
        <p:spPr>
          <a:xfrm rot="16200000">
            <a:off x="959023" y="1400200"/>
            <a:ext cx="144016" cy="745232"/>
          </a:xfrm>
          <a:prstGeom prst="leftBrace">
            <a:avLst>
              <a:gd name="adj1" fmla="val 793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40113" y="184482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</a:t>
            </a:r>
            <a:endParaRPr lang="fr-FR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3720480" y="1400201"/>
            <a:ext cx="144016" cy="745232"/>
          </a:xfrm>
          <a:prstGeom prst="leftBrace">
            <a:avLst>
              <a:gd name="adj1" fmla="val 793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35896" y="18336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  <a:endParaRPr lang="fr-FR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5808481" y="1570736"/>
            <a:ext cx="45719" cy="358439"/>
          </a:xfrm>
          <a:prstGeom prst="leftBrace">
            <a:avLst>
              <a:gd name="adj1" fmla="val 79366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705666" y="18448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74955" y="2219025"/>
            <a:ext cx="3075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rgbClr val="FF0000"/>
                </a:solidFill>
              </a:rPr>
              <a:t>Objectif</a:t>
            </a:r>
            <a:r>
              <a:rPr lang="fr-BE" sz="2000" dirty="0" smtClean="0"/>
              <a:t> : 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Apprendre à l’ordinateur à reconnaître les images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7459023"/>
                  </p:ext>
                </p:extLst>
              </p:nvPr>
            </p:nvGraphicFramePr>
            <p:xfrm>
              <a:off x="1043608" y="2348880"/>
              <a:ext cx="3312366" cy="2736304"/>
            </p:xfrm>
            <a:graphic>
              <a:graphicData uri="http://schemas.openxmlformats.org/drawingml/2006/table">
                <a:tbl>
                  <a:tblPr firstRow="1">
                    <a:tableStyleId>{D7AC3CCA-C797-4891-BE02-D94E43425B78}</a:tableStyleId>
                  </a:tblPr>
                  <a:tblGrid>
                    <a:gridCol w="664531"/>
                    <a:gridCol w="664531"/>
                    <a:gridCol w="664531"/>
                    <a:gridCol w="664531"/>
                    <a:gridCol w="654242"/>
                  </a:tblGrid>
                  <a:tr h="5554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7459023"/>
                  </p:ext>
                </p:extLst>
              </p:nvPr>
            </p:nvGraphicFramePr>
            <p:xfrm>
              <a:off x="1043608" y="2348880"/>
              <a:ext cx="3312366" cy="2736304"/>
            </p:xfrm>
            <a:graphic>
              <a:graphicData uri="http://schemas.openxmlformats.org/drawingml/2006/table">
                <a:tbl>
                  <a:tblPr firstRow="1">
                    <a:tableStyleId>{D7AC3CCA-C797-4891-BE02-D94E43425B78}</a:tableStyleId>
                  </a:tblPr>
                  <a:tblGrid>
                    <a:gridCol w="664531"/>
                    <a:gridCol w="664531"/>
                    <a:gridCol w="664531"/>
                    <a:gridCol w="664531"/>
                    <a:gridCol w="654242"/>
                  </a:tblGrid>
                  <a:tr h="5554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5495" r="-39908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5495" r="-29908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97273" t="-5495" r="-9727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8411" t="-5495" b="-394505"/>
                          </a:stretch>
                        </a:blip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6667" r="-399083" b="-2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5556" r="-3990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410112" r="-39908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97273" t="-410112" r="-9727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8411" t="-410112" b="-11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321377"/>
                  </p:ext>
                </p:extLst>
              </p:nvPr>
            </p:nvGraphicFramePr>
            <p:xfrm>
              <a:off x="6444208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321377"/>
                  </p:ext>
                </p:extLst>
              </p:nvPr>
            </p:nvGraphicFramePr>
            <p:xfrm>
              <a:off x="6444208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5" name="Connecteur droit avec flèche 14"/>
          <p:cNvCxnSpPr/>
          <p:nvPr/>
        </p:nvCxnSpPr>
        <p:spPr>
          <a:xfrm flipV="1">
            <a:off x="1403648" y="1628800"/>
            <a:ext cx="511256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195736" y="2276872"/>
            <a:ext cx="432048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283968" y="2564904"/>
            <a:ext cx="2232248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547664" y="3080768"/>
            <a:ext cx="4968552" cy="106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275856" y="4653136"/>
            <a:ext cx="324036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031940" y="4941168"/>
            <a:ext cx="2437934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ccolade fermante 20"/>
          <p:cNvSpPr/>
          <p:nvPr/>
        </p:nvSpPr>
        <p:spPr>
          <a:xfrm rot="5400000">
            <a:off x="2540487" y="3876337"/>
            <a:ext cx="318610" cy="3312368"/>
          </a:xfrm>
          <a:prstGeom prst="rightBrace">
            <a:avLst>
              <a:gd name="adj1" fmla="val 257064"/>
              <a:gd name="adj2" fmla="val 494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319880" y="5894615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Image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980646"/>
                  </p:ext>
                </p:extLst>
              </p:nvPr>
            </p:nvGraphicFramePr>
            <p:xfrm>
              <a:off x="78607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au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980646"/>
                  </p:ext>
                </p:extLst>
              </p:nvPr>
            </p:nvGraphicFramePr>
            <p:xfrm>
              <a:off x="78607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5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ZoneTexte 23"/>
          <p:cNvSpPr txBox="1"/>
          <p:nvPr/>
        </p:nvSpPr>
        <p:spPr>
          <a:xfrm>
            <a:off x="7363103" y="374839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=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5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  <p:bldP spid="8" grpId="0" animBg="1"/>
      <p:bldP spid="9" grpId="0"/>
      <p:bldP spid="11" grpId="0" animBg="1"/>
      <p:bldP spid="12" grpId="0"/>
      <p:bldP spid="6" grpId="0"/>
      <p:bldP spid="21" grpId="0" animBg="1"/>
      <p:bldP spid="22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1558647"/>
            <a:ext cx="523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Comment faire quand on a plusieurs variables ?</a:t>
            </a:r>
            <a:endParaRPr lang="fr-FR" sz="2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5505"/>
            <a:ext cx="3744416" cy="4029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084168" y="2636912"/>
                <a:ext cx="226465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On a ici</a:t>
                </a:r>
              </a:p>
              <a:p>
                <a:endParaRPr lang="fr-BE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𝑛</m:t>
                    </m:r>
                    <m:r>
                      <a:rPr lang="fr-BE" b="0" i="1" smtClean="0">
                        <a:latin typeface="Cambria Math"/>
                      </a:rPr>
                      <m:t> ∗10</m:t>
                    </m:r>
                  </m:oMath>
                </a14:m>
                <a:r>
                  <a:rPr lang="fr-FR" dirty="0" smtClean="0"/>
                  <a:t> variables, avec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𝑛</m:t>
                      </m:r>
                      <m:r>
                        <a:rPr lang="fr-BE" b="0" i="1" smtClean="0">
                          <a:latin typeface="Cambria Math"/>
                        </a:rPr>
                        <m:t>=28 ∗28=784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r-BE" b="0" i="1" smtClean="0">
                        <a:latin typeface="Cambria Math"/>
                        <a:ea typeface="Cambria Math"/>
                      </a:rPr>
                      <m:t>7840</m:t>
                    </m:r>
                  </m:oMath>
                </a14:m>
                <a:r>
                  <a:rPr lang="fr-FR" dirty="0" smtClean="0"/>
                  <a:t> variables !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2264659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2151" t="-1502" r="-1344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724128" y="5029145"/>
            <a:ext cx="2821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Gérer la/les dérivée(s) ?!</a:t>
            </a:r>
            <a:endParaRPr lang="fr-F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11560" y="2227307"/>
                <a:ext cx="2298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600" u="sng" dirty="0" smtClean="0">
                    <a:effectLst/>
                  </a:rPr>
                  <a:t>Avec une seule variable </a:t>
                </a:r>
                <a14:m>
                  <m:oMath xmlns:m="http://schemas.openxmlformats.org/officeDocument/2006/math">
                    <m:r>
                      <a:rPr lang="fr-BE" sz="1600" b="0" i="1" u="sng" smtClean="0">
                        <a:effectLst/>
                        <a:latin typeface="Cambria Math"/>
                      </a:rPr>
                      <m:t>𝑥</m:t>
                    </m:r>
                  </m:oMath>
                </a14:m>
                <a:endParaRPr lang="fr-FR" sz="1600" u="sng" dirty="0">
                  <a:effectLst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27307"/>
                <a:ext cx="2298065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326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79512" y="2688511"/>
                <a:ext cx="30994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sz="1600" dirty="0" smtClean="0">
                    <a:latin typeface="Cambria Math"/>
                  </a:rPr>
                  <a:t>Le coût est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latin typeface="Cambria Math"/>
                      </a:rPr>
                      <m:t>𝐶</m:t>
                    </m:r>
                    <m:r>
                      <a:rPr lang="fr-BE" sz="1600" b="0" i="1" smtClean="0">
                        <a:latin typeface="Cambria Math"/>
                      </a:rPr>
                      <m:t>(</m:t>
                    </m:r>
                    <m:r>
                      <a:rPr lang="fr-BE" sz="1600" b="0" i="1" smtClean="0">
                        <a:latin typeface="Cambria Math"/>
                      </a:rPr>
                      <m:t>𝑥</m:t>
                    </m:r>
                    <m:r>
                      <a:rPr lang="fr-BE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fr-BE" sz="1600" dirty="0" smtClean="0">
                  <a:latin typeface="Cambria Math"/>
                </a:endParaRPr>
              </a:p>
              <a:p>
                <a:pPr algn="ctr"/>
                <a:endParaRPr lang="fr-BE" sz="16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i="1" smtClean="0">
                          <a:latin typeface="Cambria Math"/>
                        </a:rPr>
                        <m:t>𝐶</m:t>
                      </m:r>
                      <m:r>
                        <a:rPr lang="fr-BE" sz="1600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sz="1600" b="0" i="1" smtClean="0">
                              <a:latin typeface="Cambria Math"/>
                            </a:rPr>
                            <m:t>𝑡𝑒𝑠𝑡</m:t>
                          </m:r>
                        </m:sub>
                      </m:sSub>
                      <m:r>
                        <a:rPr lang="fr-BE" sz="1600" b="0" i="1" smtClean="0">
                          <a:latin typeface="Cambria Math"/>
                        </a:rPr>
                        <m:t> </m:t>
                      </m:r>
                      <m:r>
                        <a:rPr lang="fr-BE" sz="1600" b="0" i="1" smtClean="0">
                          <a:latin typeface="Cambria Math"/>
                        </a:rPr>
                        <m:t>𝑎𝑢</m:t>
                      </m:r>
                      <m:r>
                        <a:rPr lang="fr-BE" sz="1600" b="0" i="1" smtClean="0">
                          <a:latin typeface="Cambria Math"/>
                        </a:rPr>
                        <m:t> </m:t>
                      </m:r>
                      <m:r>
                        <a:rPr lang="fr-BE" sz="1600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sz="1600" b="0" i="1" smtClean="0">
                          <a:latin typeface="Cambria Math"/>
                        </a:rPr>
                        <m:t>, </m:t>
                      </m:r>
                      <m:r>
                        <a:rPr lang="fr-BE" sz="1600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sz="1600" b="0" dirty="0" smtClean="0"/>
              </a:p>
              <a:p>
                <a:endParaRPr lang="fr-BE" sz="1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16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1600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16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16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BE" sz="1600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fr-BE" sz="16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16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1600" b="1" i="1" smtClean="0">
                                  <a:latin typeface="Cambria Math"/>
                                </a:rPr>
                                <m:t>𝒕𝒆𝒔𝒕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1600" b="1" dirty="0" smtClean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88511"/>
                <a:ext cx="3099438" cy="1323439"/>
              </a:xfrm>
              <a:prstGeom prst="rect">
                <a:avLst/>
              </a:prstGeom>
              <a:blipFill rotWithShape="1">
                <a:blip r:embed="rId5"/>
                <a:stretch>
                  <a:fillRect t="-1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305032" y="2201390"/>
                <a:ext cx="3640997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u="sng" dirty="0" smtClean="0"/>
                  <a:t>Avec plusieurs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400" b="0" i="1" u="sng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sz="2400" b="0" i="1" u="sng" smtClean="0">
                            <a:latin typeface="Cambria Math"/>
                          </a:rPr>
                          <m:t>𝑖</m:t>
                        </m:r>
                        <m:r>
                          <a:rPr lang="fr-BE" sz="2400" b="0" i="1" u="sng" smtClean="0">
                            <a:latin typeface="Cambria Math"/>
                          </a:rPr>
                          <m:t>,</m:t>
                        </m:r>
                        <m:r>
                          <a:rPr lang="fr-BE" sz="2400" b="0" i="1" u="sng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sz="2400" u="sng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032" y="2201390"/>
                <a:ext cx="3640997" cy="491417"/>
              </a:xfrm>
              <a:prstGeom prst="rect">
                <a:avLst/>
              </a:prstGeom>
              <a:blipFill rotWithShape="1">
                <a:blip r:embed="rId6"/>
                <a:stretch>
                  <a:fillRect l="-2513"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150293" y="2705710"/>
                <a:ext cx="5950475" cy="1945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dirty="0" smtClean="0">
                    <a:latin typeface="Cambria Math"/>
                  </a:rPr>
                  <a:t>Le coût est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r>
                      <a:rPr lang="fr-B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fr-BE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BE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𝑛</m:t>
                        </m:r>
                        <m:r>
                          <a:rPr lang="fr-BE" b="0" i="1" smtClean="0">
                            <a:latin typeface="Cambria Math"/>
                          </a:rPr>
                          <m:t>,</m:t>
                        </m:r>
                        <m:r>
                          <a:rPr lang="fr-BE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fr-BE" b="0" i="1" smtClean="0">
                        <a:latin typeface="Cambria Math"/>
                      </a:rPr>
                      <m:t>)</m:t>
                    </m:r>
                  </m:oMath>
                </a14:m>
                <a:endParaRPr lang="fr-BE" dirty="0" smtClean="0">
                  <a:latin typeface="Cambria Math"/>
                </a:endParaRPr>
              </a:p>
              <a:p>
                <a:endParaRPr lang="fr-BE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𝑃𝑜𝑢𝑟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𝑐h𝑎𝑞𝑢𝑒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𝑖</m:t>
                      </m:r>
                      <m:r>
                        <a:rPr lang="fr-BE" b="0" i="1" smtClean="0">
                          <a:latin typeface="Cambria Math"/>
                        </a:rPr>
                        <m:t>,</m:t>
                      </m:r>
                      <m:r>
                        <a:rPr lang="fr-BE" b="0" i="1" smtClean="0">
                          <a:latin typeface="Cambria Math"/>
                        </a:rPr>
                        <m:t>𝑗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𝑐h𝑜𝑖𝑠𝑖𝑟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BE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𝑗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𝑡𝑒𝑠𝑡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</m:sSubSup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B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λ</m:t>
                      </m:r>
                      <m:f>
                        <m:f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fr-BE" b="1" i="1" smtClean="0">
                              <a:latin typeface="Cambria Math"/>
                            </a:rPr>
                            <m:t>𝝏</m:t>
                          </m:r>
                          <m:sSub>
                            <m:sSubPr>
                              <m:ctrlPr>
                                <a:rPr lang="fr-B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fr-BE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𝑲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BE" b="1" dirty="0" smtClean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3" y="2705710"/>
                <a:ext cx="5950475" cy="1945276"/>
              </a:xfrm>
              <a:prstGeom prst="rect">
                <a:avLst/>
              </a:prstGeom>
              <a:blipFill rotWithShape="1">
                <a:blip r:embed="rId7"/>
                <a:stretch>
                  <a:fillRect t="-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colade ouvrante 20"/>
          <p:cNvSpPr/>
          <p:nvPr/>
        </p:nvSpPr>
        <p:spPr>
          <a:xfrm rot="16200000">
            <a:off x="2385699" y="3749979"/>
            <a:ext cx="151298" cy="675240"/>
          </a:xfrm>
          <a:prstGeom prst="leftBrace">
            <a:avLst>
              <a:gd name="adj1" fmla="val 2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907704" y="4219161"/>
                <a:ext cx="108484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/>
                            </a:rPr>
                            <m:t>𝜕</m:t>
                          </m:r>
                          <m:r>
                            <a:rPr lang="fr-BE" sz="16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fr-FR" sz="160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sz="160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BE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B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sz="1600" b="0" i="1" smtClean="0">
                              <a:latin typeface="Cambria Math"/>
                            </a:rPr>
                            <m:t>𝑡𝑒𝑠𝑡</m:t>
                          </m:r>
                        </m:sub>
                      </m:sSub>
                      <m:r>
                        <a:rPr lang="fr-BE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19161"/>
                <a:ext cx="1084848" cy="5605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3557551" y="5073267"/>
            <a:ext cx="527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L’ordinateur apprend, s’améliore, devient ‘intelligent’ !</a:t>
            </a:r>
          </a:p>
          <a:p>
            <a:endParaRPr lang="fr-BE" dirty="0">
              <a:solidFill>
                <a:srgbClr val="FF0000"/>
              </a:solidFill>
            </a:endParaRPr>
          </a:p>
          <a:p>
            <a:r>
              <a:rPr lang="fr-BE" dirty="0" smtClean="0">
                <a:solidFill>
                  <a:srgbClr val="FF0000"/>
                </a:solidFill>
              </a:rPr>
              <a:t>Quand faut-il arrêter le processus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Dérivée et apprentissage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1558647"/>
            <a:ext cx="523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Comment faire quand on a plusieurs variables ?</a:t>
            </a:r>
            <a:endParaRPr lang="fr-F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11560" y="2227307"/>
                <a:ext cx="2298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600" u="sng" dirty="0" smtClean="0">
                    <a:effectLst/>
                  </a:rPr>
                  <a:t>Avec une seule variable </a:t>
                </a:r>
                <a14:m>
                  <m:oMath xmlns:m="http://schemas.openxmlformats.org/officeDocument/2006/math">
                    <m:r>
                      <a:rPr lang="fr-BE" sz="1600" b="0" i="1" u="sng" smtClean="0">
                        <a:effectLst/>
                        <a:latin typeface="Cambria Math"/>
                      </a:rPr>
                      <m:t>𝑥</m:t>
                    </m:r>
                  </m:oMath>
                </a14:m>
                <a:endParaRPr lang="fr-FR" sz="1600" u="sng" dirty="0">
                  <a:effectLst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27307"/>
                <a:ext cx="2298065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1326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79512" y="2688511"/>
                <a:ext cx="309943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sz="1600" dirty="0" smtClean="0">
                    <a:latin typeface="Cambria Math"/>
                  </a:rPr>
                  <a:t>Le coût est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latin typeface="Cambria Math"/>
                      </a:rPr>
                      <m:t>𝐶</m:t>
                    </m:r>
                    <m:r>
                      <a:rPr lang="fr-BE" sz="1600" b="0" i="1" smtClean="0">
                        <a:latin typeface="Cambria Math"/>
                      </a:rPr>
                      <m:t>(</m:t>
                    </m:r>
                    <m:r>
                      <a:rPr lang="fr-BE" sz="1600" b="0" i="1" smtClean="0">
                        <a:latin typeface="Cambria Math"/>
                      </a:rPr>
                      <m:t>𝑥</m:t>
                    </m:r>
                    <m:r>
                      <a:rPr lang="fr-BE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fr-BE" sz="1600" dirty="0" smtClean="0">
                  <a:latin typeface="Cambria Math"/>
                </a:endParaRPr>
              </a:p>
              <a:p>
                <a:pPr algn="ctr"/>
                <a:endParaRPr lang="fr-BE" sz="16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i="1" smtClean="0">
                          <a:latin typeface="Cambria Math"/>
                        </a:rPr>
                        <m:t>𝐶</m:t>
                      </m:r>
                      <m:r>
                        <a:rPr lang="fr-BE" sz="1600" b="0" i="1" smtClean="0">
                          <a:latin typeface="Cambria Math"/>
                        </a:rPr>
                        <m:t>h𝑜𝑖𝑠𝑖𝑟</m:t>
                      </m:r>
                      <m:r>
                        <a:rPr lang="fr-BE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sz="1600" b="0" i="1" smtClean="0">
                              <a:latin typeface="Cambria Math"/>
                            </a:rPr>
                            <m:t>𝑡𝑒𝑠𝑡</m:t>
                          </m:r>
                        </m:sub>
                      </m:sSub>
                      <m:r>
                        <a:rPr lang="fr-BE" sz="1600" b="0" i="1" smtClean="0">
                          <a:latin typeface="Cambria Math"/>
                        </a:rPr>
                        <m:t> </m:t>
                      </m:r>
                      <m:r>
                        <a:rPr lang="fr-BE" sz="1600" b="0" i="1" smtClean="0">
                          <a:latin typeface="Cambria Math"/>
                        </a:rPr>
                        <m:t>𝑎𝑢</m:t>
                      </m:r>
                      <m:r>
                        <a:rPr lang="fr-BE" sz="1600" b="0" i="1" smtClean="0">
                          <a:latin typeface="Cambria Math"/>
                        </a:rPr>
                        <m:t> </m:t>
                      </m:r>
                      <m:r>
                        <a:rPr lang="fr-BE" sz="1600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sz="1600" b="0" i="1" smtClean="0">
                          <a:latin typeface="Cambria Math"/>
                        </a:rPr>
                        <m:t>, </m:t>
                      </m:r>
                      <m:r>
                        <a:rPr lang="fr-BE" sz="1600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sz="1600" b="0" dirty="0" smtClean="0"/>
              </a:p>
              <a:p>
                <a:endParaRPr lang="fr-BE" sz="1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16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1600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sz="1600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sz="16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BE" sz="1600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fr-BE" sz="16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fr-BE" sz="16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BE" sz="16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sz="1600" b="1" i="1" smtClean="0">
                                  <a:latin typeface="Cambria Math"/>
                                </a:rPr>
                                <m:t>𝒕𝒆𝒔𝒕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1600" b="1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88511"/>
                <a:ext cx="3099438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1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305032" y="2201390"/>
                <a:ext cx="3640997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u="sng" dirty="0" smtClean="0"/>
                  <a:t>Avec plusieurs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400" b="0" i="1" u="sng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sz="2400" b="0" i="1" u="sng" smtClean="0">
                            <a:latin typeface="Cambria Math"/>
                          </a:rPr>
                          <m:t>𝑖</m:t>
                        </m:r>
                        <m:r>
                          <a:rPr lang="fr-BE" sz="2400" b="0" i="1" u="sng" smtClean="0">
                            <a:latin typeface="Cambria Math"/>
                          </a:rPr>
                          <m:t>,</m:t>
                        </m:r>
                        <m:r>
                          <a:rPr lang="fr-BE" sz="2400" b="0" i="1" u="sng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sz="2400" u="sng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032" y="2201390"/>
                <a:ext cx="3640997" cy="491417"/>
              </a:xfrm>
              <a:prstGeom prst="rect">
                <a:avLst/>
              </a:prstGeom>
              <a:blipFill rotWithShape="1">
                <a:blip r:embed="rId4"/>
                <a:stretch>
                  <a:fillRect l="-2513"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150293" y="2705710"/>
                <a:ext cx="5950475" cy="1945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dirty="0" smtClean="0">
                    <a:latin typeface="Cambria Math"/>
                  </a:rPr>
                  <a:t>Le coût est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/>
                      </a:rPr>
                      <m:t>𝐶</m:t>
                    </m:r>
                    <m:r>
                      <a:rPr lang="fr-B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fr-BE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fr-BE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r-B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𝑛</m:t>
                        </m:r>
                        <m:r>
                          <a:rPr lang="fr-BE" b="0" i="1" smtClean="0">
                            <a:latin typeface="Cambria Math"/>
                          </a:rPr>
                          <m:t>,</m:t>
                        </m:r>
                        <m:r>
                          <a:rPr lang="fr-BE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fr-BE" b="0" i="1" smtClean="0">
                        <a:latin typeface="Cambria Math"/>
                      </a:rPr>
                      <m:t>)</m:t>
                    </m:r>
                  </m:oMath>
                </a14:m>
                <a:endParaRPr lang="fr-BE" dirty="0" smtClean="0">
                  <a:latin typeface="Cambria Math"/>
                </a:endParaRPr>
              </a:p>
              <a:p>
                <a:endParaRPr lang="fr-BE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𝑃𝑜𝑢𝑟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𝑐h𝑎𝑞𝑢𝑒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𝑖</m:t>
                      </m:r>
                      <m:r>
                        <a:rPr lang="fr-BE" b="0" i="1" smtClean="0">
                          <a:latin typeface="Cambria Math"/>
                        </a:rPr>
                        <m:t>,</m:t>
                      </m:r>
                      <m:r>
                        <a:rPr lang="fr-BE" b="0" i="1" smtClean="0">
                          <a:latin typeface="Cambria Math"/>
                        </a:rPr>
                        <m:t>𝑗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𝑐h𝑜𝑖𝑠𝑖𝑟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BE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BE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𝑗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𝑡𝑒𝑠𝑡</m:t>
                          </m:r>
                          <m:r>
                            <a:rPr lang="fr-BE" b="0" i="1" dirty="0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</m:sSubSup>
                      <m:r>
                        <a:rPr lang="fr-BE" b="0" i="1" smtClean="0">
                          <a:latin typeface="Cambria Math"/>
                        </a:rPr>
                        <m:t>𝑎𝑢</m:t>
                      </m:r>
                      <m:r>
                        <a:rPr lang="fr-BE" b="0" i="1" smtClean="0">
                          <a:latin typeface="Cambria Math"/>
                        </a:rPr>
                        <m:t> </m:t>
                      </m:r>
                      <m:r>
                        <a:rPr lang="fr-BE" b="0" i="1" smtClean="0">
                          <a:latin typeface="Cambria Math"/>
                        </a:rPr>
                        <m:t>h𝑎𝑠𝑎𝑟𝑑</m:t>
                      </m:r>
                      <m:r>
                        <a:rPr lang="fr-BE" b="0" i="1" smtClean="0">
                          <a:latin typeface="Cambria Math"/>
                        </a:rPr>
                        <m:t>, </m:t>
                      </m:r>
                      <m:r>
                        <a:rPr lang="fr-BE" b="0" i="1" smtClean="0">
                          <a:latin typeface="Cambria Math"/>
                        </a:rPr>
                        <m:t>𝑝𝑢𝑖𝑠</m:t>
                      </m:r>
                    </m:oMath>
                  </m:oMathPara>
                </a14:m>
                <a:endParaRPr lang="fr-BE" b="0" dirty="0" smtClean="0"/>
              </a:p>
              <a:p>
                <a:endParaRPr lang="fr-BE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fr-BE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BE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λ</m:t>
                      </m:r>
                      <m:f>
                        <m:f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fr-BE" b="1" i="1" smtClean="0">
                              <a:latin typeface="Cambria Math"/>
                            </a:rPr>
                            <m:t>𝝏</m:t>
                          </m:r>
                          <m:sSub>
                            <m:sSubPr>
                              <m:ctrlPr>
                                <a:rPr lang="fr-B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BE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BE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fr-BE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fr-B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BE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𝑲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BE" b="1" i="1" smtClean="0">
                              <a:latin typeface="Cambria Math"/>
                            </a:rPr>
                            <m:t>𝒕𝒆𝒔𝒕</m:t>
                          </m:r>
                        </m:sub>
                      </m:sSub>
                      <m:r>
                        <a:rPr lang="fr-BE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BE" b="1" dirty="0" smtClean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93" y="2705710"/>
                <a:ext cx="5950475" cy="1945276"/>
              </a:xfrm>
              <a:prstGeom prst="rect">
                <a:avLst/>
              </a:prstGeom>
              <a:blipFill rotWithShape="1">
                <a:blip r:embed="rId5"/>
                <a:stretch>
                  <a:fillRect t="-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colade ouvrante 2"/>
          <p:cNvSpPr/>
          <p:nvPr/>
        </p:nvSpPr>
        <p:spPr>
          <a:xfrm rot="16200000">
            <a:off x="2385699" y="3749979"/>
            <a:ext cx="151298" cy="675240"/>
          </a:xfrm>
          <a:prstGeom prst="leftBrace">
            <a:avLst>
              <a:gd name="adj1" fmla="val 2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907704" y="4219161"/>
                <a:ext cx="1084848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i="1" smtClean="0">
                              <a:latin typeface="Cambria Math"/>
                            </a:rPr>
                            <m:t>𝜕</m:t>
                          </m:r>
                          <m:r>
                            <a:rPr lang="fr-BE" sz="16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fr-FR" sz="160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sz="160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BE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B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sz="1600" b="0" i="1" smtClean="0">
                              <a:latin typeface="Cambria Math"/>
                            </a:rPr>
                            <m:t>𝑡𝑒𝑠𝑡</m:t>
                          </m:r>
                        </m:sub>
                      </m:sSub>
                      <m:r>
                        <a:rPr lang="fr-BE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19161"/>
                <a:ext cx="1084848" cy="5605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244654" y="5058486"/>
            <a:ext cx="5969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FF0000"/>
                </a:solidFill>
              </a:rPr>
              <a:t>L’ordinateur apprend, s’améliore, devient ‘intelligent’ !</a:t>
            </a:r>
          </a:p>
          <a:p>
            <a:endParaRPr lang="fr-BE" sz="2000" b="1" dirty="0">
              <a:solidFill>
                <a:srgbClr val="FF0000"/>
              </a:solidFill>
            </a:endParaRPr>
          </a:p>
          <a:p>
            <a:r>
              <a:rPr lang="fr-BE" sz="2000" b="1" dirty="0" smtClean="0">
                <a:solidFill>
                  <a:srgbClr val="FF0000"/>
                </a:solidFill>
              </a:rPr>
              <a:t>Quand faut-il arrêter le processus ?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Intuition : plus on laisse l’ordinateur apprendre, plus il devient fort.</a:t>
            </a:r>
          </a:p>
          <a:p>
            <a:r>
              <a:rPr lang="fr-BE" dirty="0" smtClean="0"/>
              <a:t>Oui et non ! Oui sur les données d’entraînement, non sur de nouvelles données. Il y a </a:t>
            </a:r>
            <a:r>
              <a:rPr lang="fr-BE" dirty="0" err="1" smtClean="0"/>
              <a:t>surapprentissage</a:t>
            </a:r>
            <a:r>
              <a:rPr lang="fr-BE" dirty="0" smtClean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933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921335"/>
            <a:ext cx="5852172" cy="43159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921335"/>
            <a:ext cx="5852172" cy="43159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6268670"/>
            <a:ext cx="2475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/>
              <a:t>Source : https://data.oecd.org/belgium.htm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51413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921335"/>
            <a:ext cx="5852172" cy="43159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921335"/>
            <a:ext cx="5852172" cy="43159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07904" y="14072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modélisation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20535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076055" y="20903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229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4312E-6 L -0.23628 -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4312E-6 L 0.25208 -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93710" cy="324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393710" cy="3240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07904" y="14072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modélisation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20535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76055" y="20903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069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012160" y="5989928"/>
            <a:ext cx="24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bg1">
                    <a:lumMod val="50000"/>
                  </a:schemeClr>
                </a:solidFill>
              </a:rPr>
              <a:t>Satisfaisant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19672" y="5989930"/>
            <a:ext cx="191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Excellent !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92896"/>
            <a:ext cx="4393708" cy="324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492896"/>
            <a:ext cx="4393708" cy="3240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3528" y="2492896"/>
                <a:ext cx="8496944" cy="44644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Fonction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d’ Arthur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4.6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1.8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6.1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4.9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9.7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4.9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3.8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7.7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379.8 </m:t>
                          </m:r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+4.5∗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−4.5∗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fr-BE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algn="ctr"/>
                <a:endParaRPr lang="fr-BE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algn="ctr"/>
                <a:r>
                  <a:rPr lang="fr-BE" dirty="0"/>
                  <a:t>Fonction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d’ Aziz :</a:t>
                </a:r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=0.0239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−37.56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BE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8496944" cy="446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707904" y="14072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modélisation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20535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76055" y="20903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29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3" grpId="0" animBg="1"/>
      <p:bldP spid="3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012160" y="5989928"/>
            <a:ext cx="24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bg1">
                    <a:lumMod val="50000"/>
                  </a:schemeClr>
                </a:solidFill>
              </a:rPr>
              <a:t>Satisfaisant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19672" y="5989930"/>
            <a:ext cx="191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Excellent !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92896"/>
            <a:ext cx="4393708" cy="324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492896"/>
            <a:ext cx="4393708" cy="3240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07904" y="14072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modélisation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20535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76055" y="20903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707904" y="1412776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prédiction</a:t>
            </a:r>
            <a:endParaRPr lang="fr-F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23528" y="2492896"/>
                <a:ext cx="8496944" cy="44644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Fonction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d’ Arthur :</a:t>
                </a:r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4.6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1.8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6.1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4.9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9.7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4.9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3.8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7.7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379.8 </m:t>
                          </m:r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+4.5∗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−4.5∗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fr-BE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algn="ctr"/>
                <a:endParaRPr lang="fr-BE" dirty="0" smtClean="0"/>
              </a:p>
              <a:p>
                <a:pPr algn="ctr"/>
                <a:r>
                  <a:rPr lang="fr-BE" dirty="0" smtClean="0"/>
                  <a:t>Fonction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d’ Aziz :</a:t>
                </a:r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=0.0239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−37.56</m:t>
                      </m:r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BE" dirty="0"/>
                  <a:t>Prédiction en 1970 : calculer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𝑓</m:t>
                    </m:r>
                    <m:r>
                      <a:rPr lang="fr-BE" i="1">
                        <a:latin typeface="Cambria Math"/>
                      </a:rPr>
                      <m:t>(1970)</m:t>
                    </m:r>
                  </m:oMath>
                </a14:m>
                <a:endParaRPr lang="fr-BE" dirty="0"/>
              </a:p>
              <a:p>
                <a:pPr algn="ctr"/>
                <a:r>
                  <a:rPr lang="fr-BE" dirty="0"/>
                  <a:t>Prédiction en 2010 : calculer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𝑓</m:t>
                    </m:r>
                    <m:r>
                      <a:rPr lang="fr-BE" i="1">
                        <a:latin typeface="Cambria Math"/>
                      </a:rPr>
                      <m:t>(2010)</m:t>
                    </m:r>
                  </m:oMath>
                </a14:m>
                <a:endParaRPr lang="fr-BE" dirty="0"/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BE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8496944" cy="446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92896"/>
            <a:ext cx="4393708" cy="32403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492896"/>
            <a:ext cx="4393708" cy="32403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59632" y="20535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076055" y="20903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598993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Catastrophique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17671" y="5989930"/>
            <a:ext cx="24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92D050"/>
                </a:solidFill>
              </a:rPr>
              <a:t>Plutôt pas mal !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07904" y="14072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prédiction</a:t>
            </a:r>
            <a:endParaRPr lang="fr-F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23528" y="2492896"/>
                <a:ext cx="8496944" cy="446449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Fonction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d’ Arthur :</a:t>
                </a:r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4.6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1.8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6.1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4.9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9.7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4.9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3.8</m:t>
                          </m:r>
                        </m:num>
                        <m:den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7.7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379.8 </m:t>
                          </m:r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+4.5∗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−4.5∗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fr-BE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algn="ctr"/>
                <a:endParaRPr lang="fr-BE" dirty="0" smtClean="0"/>
              </a:p>
              <a:p>
                <a:pPr algn="ctr"/>
                <a:r>
                  <a:rPr lang="fr-BE" dirty="0" smtClean="0"/>
                  <a:t>Fonction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d’ Aziz :</a:t>
                </a:r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=0.0239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−37.56</m:t>
                      </m:r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BE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BE" dirty="0"/>
                  <a:t>Prédiction en 1970 : calculer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𝑓</m:t>
                    </m:r>
                    <m:r>
                      <a:rPr lang="fr-BE" i="1">
                        <a:latin typeface="Cambria Math"/>
                      </a:rPr>
                      <m:t>(1970)</m:t>
                    </m:r>
                  </m:oMath>
                </a14:m>
                <a:endParaRPr lang="fr-BE" dirty="0"/>
              </a:p>
              <a:p>
                <a:pPr algn="ctr"/>
                <a:r>
                  <a:rPr lang="fr-BE" dirty="0"/>
                  <a:t>Prédiction en 2010 : calculer </a:t>
                </a:r>
                <a14:m>
                  <m:oMath xmlns:m="http://schemas.openxmlformats.org/officeDocument/2006/math">
                    <m:r>
                      <a:rPr lang="fr-BE" i="1">
                        <a:latin typeface="Cambria Math"/>
                      </a:rPr>
                      <m:t>𝑓</m:t>
                    </m:r>
                    <m:r>
                      <a:rPr lang="fr-BE" i="1">
                        <a:latin typeface="Cambria Math"/>
                      </a:rPr>
                      <m:t>(2010)</m:t>
                    </m:r>
                  </m:oMath>
                </a14:m>
                <a:endParaRPr lang="fr-BE" dirty="0"/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BE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92896"/>
                <a:ext cx="8496944" cy="446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9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bis -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92896"/>
            <a:ext cx="4393708" cy="32403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492896"/>
            <a:ext cx="4393708" cy="32403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59632" y="20535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076055" y="20903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403648" y="598993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Catastrophique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17671" y="5989930"/>
            <a:ext cx="24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92D050"/>
                </a:solidFill>
              </a:rPr>
              <a:t>Plutôt pas mal !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07904" y="14072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prédiction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" y="2645296"/>
            <a:ext cx="4393708" cy="32403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645296"/>
            <a:ext cx="4393708" cy="324036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12032" y="2205944"/>
            <a:ext cx="211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Arthur, 5A5, CRMT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8455" y="224271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/>
              <a:t>Aziz, 5A5, CRMT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72072" y="6142330"/>
            <a:ext cx="191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Excellent !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64560" y="6142328"/>
            <a:ext cx="24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bg1">
                    <a:lumMod val="50000"/>
                  </a:schemeClr>
                </a:solidFill>
              </a:rPr>
              <a:t>Satisfaisant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60304" y="1559613"/>
            <a:ext cx="1921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1"/>
                </a:solidFill>
              </a:rPr>
              <a:t>Épreuve de modélisation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921335"/>
            <a:ext cx="5852172" cy="43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Les données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2608944"/>
                  </p:ext>
                </p:extLst>
              </p:nvPr>
            </p:nvGraphicFramePr>
            <p:xfrm>
              <a:off x="1043608" y="2348880"/>
              <a:ext cx="3312366" cy="2736304"/>
            </p:xfrm>
            <a:graphic>
              <a:graphicData uri="http://schemas.openxmlformats.org/drawingml/2006/table">
                <a:tbl>
                  <a:tblPr firstRow="1">
                    <a:tableStyleId>{D7AC3CCA-C797-4891-BE02-D94E43425B78}</a:tableStyleId>
                  </a:tblPr>
                  <a:tblGrid>
                    <a:gridCol w="664531"/>
                    <a:gridCol w="664531"/>
                    <a:gridCol w="664531"/>
                    <a:gridCol w="664531"/>
                    <a:gridCol w="654242"/>
                  </a:tblGrid>
                  <a:tr h="5554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6912220"/>
                  </p:ext>
                </p:extLst>
              </p:nvPr>
            </p:nvGraphicFramePr>
            <p:xfrm>
              <a:off x="1043608" y="2348880"/>
              <a:ext cx="3312366" cy="2736304"/>
            </p:xfrm>
            <a:graphic>
              <a:graphicData uri="http://schemas.openxmlformats.org/drawingml/2006/table">
                <a:tbl>
                  <a:tblPr firstRow="1">
                    <a:tableStyleId>{D7AC3CCA-C797-4891-BE02-D94E43425B78}</a:tableStyleId>
                  </a:tblPr>
                  <a:tblGrid>
                    <a:gridCol w="664531"/>
                    <a:gridCol w="664531"/>
                    <a:gridCol w="664531"/>
                    <a:gridCol w="664531"/>
                    <a:gridCol w="654242"/>
                  </a:tblGrid>
                  <a:tr h="5554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5495" r="-39908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5495" r="-29908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7273" t="-5495" r="-9727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8411" t="-5495" b="-394505"/>
                          </a:stretch>
                        </a:blip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6667" r="-399083" b="-2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5556" r="-3990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10112" r="-39908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7273" t="-410112" r="-9727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8411" t="-410112" b="-11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84" name="Tableau 10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746692"/>
                  </p:ext>
                </p:extLst>
              </p:nvPr>
            </p:nvGraphicFramePr>
            <p:xfrm>
              <a:off x="6444208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84" name="Tableau 10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646452"/>
                  </p:ext>
                </p:extLst>
              </p:nvPr>
            </p:nvGraphicFramePr>
            <p:xfrm>
              <a:off x="6444208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86" name="Connecteur droit avec flèche 1085"/>
          <p:cNvCxnSpPr/>
          <p:nvPr/>
        </p:nvCxnSpPr>
        <p:spPr>
          <a:xfrm flipV="1">
            <a:off x="1403648" y="1628800"/>
            <a:ext cx="511256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V="1">
            <a:off x="2195736" y="2276872"/>
            <a:ext cx="432048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4283968" y="2564904"/>
            <a:ext cx="2232248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1547664" y="3080768"/>
            <a:ext cx="4968552" cy="106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3275856" y="4653136"/>
            <a:ext cx="324036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4031940" y="4941168"/>
            <a:ext cx="2437934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ccolade fermante 79"/>
          <p:cNvSpPr/>
          <p:nvPr/>
        </p:nvSpPr>
        <p:spPr>
          <a:xfrm rot="5400000">
            <a:off x="2540487" y="3876337"/>
            <a:ext cx="318610" cy="3312368"/>
          </a:xfrm>
          <a:prstGeom prst="rightBrace">
            <a:avLst>
              <a:gd name="adj1" fmla="val 257064"/>
              <a:gd name="adj2" fmla="val 494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2319880" y="5894615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Image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0914694"/>
                  </p:ext>
                </p:extLst>
              </p:nvPr>
            </p:nvGraphicFramePr>
            <p:xfrm>
              <a:off x="78607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917654"/>
                  </p:ext>
                </p:extLst>
              </p:nvPr>
            </p:nvGraphicFramePr>
            <p:xfrm>
              <a:off x="78607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2" name="ZoneTexte 81"/>
          <p:cNvSpPr txBox="1"/>
          <p:nvPr/>
        </p:nvSpPr>
        <p:spPr>
          <a:xfrm>
            <a:off x="7363103" y="374839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=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5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Intuition : plus on laisse l’ordinateur apprendre, plus il devient fort.</a:t>
            </a:r>
          </a:p>
          <a:p>
            <a:r>
              <a:rPr lang="fr-BE" dirty="0" smtClean="0"/>
              <a:t>Oui et non ! Oui sur les données d’entraînement, non sur de nouvelles données. Il y a </a:t>
            </a:r>
            <a:r>
              <a:rPr lang="fr-BE" dirty="0" err="1" smtClean="0"/>
              <a:t>surapprentissage</a:t>
            </a:r>
            <a:r>
              <a:rPr lang="fr-BE" dirty="0" smtClean="0"/>
              <a:t> !</a:t>
            </a:r>
          </a:p>
          <a:p>
            <a:endParaRPr lang="fr-BE" dirty="0"/>
          </a:p>
          <a:p>
            <a:r>
              <a:rPr lang="fr-BE" dirty="0" smtClean="0">
                <a:solidFill>
                  <a:srgbClr val="FF0000"/>
                </a:solidFill>
              </a:rPr>
              <a:t>Moralité : mieux vaut éviter d’être trop fort sur les données d’entraînement !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Comment éviter le </a:t>
            </a:r>
            <a:r>
              <a:rPr lang="fr-BE" dirty="0" err="1" smtClean="0">
                <a:solidFill>
                  <a:srgbClr val="FF0000"/>
                </a:solidFill>
              </a:rPr>
              <a:t>surapprentissage</a:t>
            </a:r>
            <a:r>
              <a:rPr lang="fr-BE" dirty="0" smtClean="0">
                <a:solidFill>
                  <a:srgbClr val="FF0000"/>
                </a:solidFill>
              </a:rPr>
              <a:t> ici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489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Intuition : plus on laisse l’ordinateur apprendre, plus il devient fort.</a:t>
            </a:r>
          </a:p>
          <a:p>
            <a:r>
              <a:rPr lang="fr-BE" dirty="0" smtClean="0"/>
              <a:t>Oui et non ! Oui sur les données d’entraînement, non sur de nouvelles données. Il y a </a:t>
            </a:r>
            <a:r>
              <a:rPr lang="fr-BE" dirty="0" err="1" smtClean="0"/>
              <a:t>surapprentissage</a:t>
            </a:r>
            <a:r>
              <a:rPr lang="fr-BE" dirty="0" smtClean="0"/>
              <a:t> !</a:t>
            </a:r>
          </a:p>
          <a:p>
            <a:endParaRPr lang="fr-BE" dirty="0"/>
          </a:p>
          <a:p>
            <a:r>
              <a:rPr lang="fr-BE" dirty="0" smtClean="0">
                <a:solidFill>
                  <a:srgbClr val="FF0000"/>
                </a:solidFill>
              </a:rPr>
              <a:t>Moralité : mieux vaut éviter d’être trop fort sur les données d’entraînement !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Comment éviter le </a:t>
            </a:r>
            <a:r>
              <a:rPr lang="fr-BE" dirty="0" err="1" smtClean="0">
                <a:solidFill>
                  <a:srgbClr val="FF0000"/>
                </a:solidFill>
              </a:rPr>
              <a:t>surapprentissage</a:t>
            </a:r>
            <a:r>
              <a:rPr lang="fr-BE" dirty="0" smtClean="0">
                <a:solidFill>
                  <a:srgbClr val="FF0000"/>
                </a:solidFill>
              </a:rPr>
              <a:t> ici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Mettre des </a:t>
            </a:r>
            <a:r>
              <a:rPr lang="fr-BE" i="1" dirty="0" smtClean="0">
                <a:solidFill>
                  <a:srgbClr val="00B0F0"/>
                </a:solidFill>
              </a:rPr>
              <a:t>images de validation </a:t>
            </a:r>
            <a:r>
              <a:rPr lang="fr-BE" dirty="0" smtClean="0"/>
              <a:t>de coté</a:t>
            </a:r>
          </a:p>
          <a:p>
            <a:r>
              <a:rPr lang="fr-BE" dirty="0" smtClean="0"/>
              <a:t>Geler </a:t>
            </a:r>
            <a:r>
              <a:rPr lang="fr-BE" i="1" dirty="0" smtClean="0">
                <a:solidFill>
                  <a:srgbClr val="00B0F0"/>
                </a:solidFill>
              </a:rPr>
              <a:t>régulièrement</a:t>
            </a:r>
            <a:r>
              <a:rPr lang="fr-BE" dirty="0" smtClean="0"/>
              <a:t> l’apprentissage, </a:t>
            </a:r>
            <a:r>
              <a:rPr lang="fr-BE" i="1" dirty="0" smtClean="0">
                <a:solidFill>
                  <a:srgbClr val="00B0F0"/>
                </a:solidFill>
              </a:rPr>
              <a:t>tester</a:t>
            </a:r>
            <a:r>
              <a:rPr lang="fr-BE" dirty="0" smtClean="0"/>
              <a:t> l’ordinateur sur ces images</a:t>
            </a:r>
          </a:p>
          <a:p>
            <a:r>
              <a:rPr lang="fr-BE" dirty="0" smtClean="0"/>
              <a:t>Prendre note du </a:t>
            </a:r>
            <a:r>
              <a:rPr lang="fr-BE" i="1" dirty="0" smtClean="0">
                <a:solidFill>
                  <a:srgbClr val="00B0F0"/>
                </a:solidFill>
              </a:rPr>
              <a:t>coût total </a:t>
            </a:r>
            <a:r>
              <a:rPr lang="fr-BE" dirty="0" smtClean="0"/>
              <a:t>sur ces images</a:t>
            </a:r>
          </a:p>
          <a:p>
            <a:r>
              <a:rPr lang="fr-BE" dirty="0" smtClean="0"/>
              <a:t>Au début, ce coût va </a:t>
            </a:r>
            <a:r>
              <a:rPr lang="fr-BE" i="1" dirty="0" smtClean="0">
                <a:solidFill>
                  <a:srgbClr val="00B0F0"/>
                </a:solidFill>
              </a:rPr>
              <a:t>diminuer</a:t>
            </a:r>
            <a:r>
              <a:rPr lang="fr-BE" dirty="0" smtClean="0"/>
              <a:t>, </a:t>
            </a:r>
            <a:r>
              <a:rPr lang="fr-BE" i="1" dirty="0" smtClean="0">
                <a:solidFill>
                  <a:srgbClr val="00B0F0"/>
                </a:solidFill>
              </a:rPr>
              <a:t>puis</a:t>
            </a:r>
            <a:r>
              <a:rPr lang="fr-BE" dirty="0" smtClean="0"/>
              <a:t> il finira par </a:t>
            </a:r>
            <a:r>
              <a:rPr lang="fr-BE" i="1" dirty="0" smtClean="0">
                <a:solidFill>
                  <a:srgbClr val="00B0F0"/>
                </a:solidFill>
              </a:rPr>
              <a:t>augmenter</a:t>
            </a:r>
            <a:r>
              <a:rPr lang="fr-BE" dirty="0" smtClean="0"/>
              <a:t>. Début du </a:t>
            </a:r>
            <a:r>
              <a:rPr lang="fr-BE" i="1" dirty="0" err="1" smtClean="0">
                <a:solidFill>
                  <a:srgbClr val="FF0000"/>
                </a:solidFill>
              </a:rPr>
              <a:t>surapprentissage</a:t>
            </a:r>
            <a:endParaRPr lang="fr-BE" i="1" dirty="0" smtClean="0">
              <a:solidFill>
                <a:srgbClr val="FF0000"/>
              </a:solidFill>
            </a:endParaRPr>
          </a:p>
          <a:p>
            <a:r>
              <a:rPr lang="fr-BE" i="1" dirty="0" smtClean="0">
                <a:solidFill>
                  <a:srgbClr val="00B0F0"/>
                </a:solidFill>
              </a:rPr>
              <a:t>Stopper</a:t>
            </a:r>
            <a:r>
              <a:rPr lang="fr-BE" dirty="0" smtClean="0">
                <a:solidFill>
                  <a:srgbClr val="00B0F0"/>
                </a:solidFill>
              </a:rPr>
              <a:t> l’apprentissage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0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Mettre des </a:t>
            </a:r>
            <a:r>
              <a:rPr lang="fr-BE" i="1" dirty="0" smtClean="0">
                <a:solidFill>
                  <a:srgbClr val="00B0F0"/>
                </a:solidFill>
              </a:rPr>
              <a:t>images de validation </a:t>
            </a:r>
            <a:r>
              <a:rPr lang="fr-BE" dirty="0" smtClean="0"/>
              <a:t>de coté</a:t>
            </a:r>
          </a:p>
          <a:p>
            <a:r>
              <a:rPr lang="fr-BE" dirty="0" smtClean="0"/>
              <a:t>Geler </a:t>
            </a:r>
            <a:r>
              <a:rPr lang="fr-BE" i="1" dirty="0" smtClean="0">
                <a:solidFill>
                  <a:srgbClr val="00B0F0"/>
                </a:solidFill>
              </a:rPr>
              <a:t>régulièrement</a:t>
            </a:r>
            <a:r>
              <a:rPr lang="fr-BE" dirty="0" smtClean="0"/>
              <a:t> l’apprentissage, </a:t>
            </a:r>
            <a:r>
              <a:rPr lang="fr-BE" i="1" dirty="0" smtClean="0">
                <a:solidFill>
                  <a:srgbClr val="00B0F0"/>
                </a:solidFill>
              </a:rPr>
              <a:t>tester</a:t>
            </a:r>
            <a:r>
              <a:rPr lang="fr-BE" dirty="0" smtClean="0"/>
              <a:t> l’ordinateur sur ces images</a:t>
            </a:r>
          </a:p>
          <a:p>
            <a:r>
              <a:rPr lang="fr-BE" dirty="0" smtClean="0"/>
              <a:t>Prendre note du </a:t>
            </a:r>
            <a:r>
              <a:rPr lang="fr-BE" i="1" dirty="0" smtClean="0">
                <a:solidFill>
                  <a:srgbClr val="00B0F0"/>
                </a:solidFill>
              </a:rPr>
              <a:t>coût total </a:t>
            </a:r>
            <a:r>
              <a:rPr lang="fr-BE" dirty="0" smtClean="0"/>
              <a:t>sur ces images</a:t>
            </a:r>
          </a:p>
          <a:p>
            <a:r>
              <a:rPr lang="fr-BE" dirty="0" smtClean="0"/>
              <a:t>Au début, ce coût va </a:t>
            </a:r>
            <a:r>
              <a:rPr lang="fr-BE" i="1" dirty="0" smtClean="0">
                <a:solidFill>
                  <a:srgbClr val="00B0F0"/>
                </a:solidFill>
              </a:rPr>
              <a:t>diminuer</a:t>
            </a:r>
            <a:r>
              <a:rPr lang="fr-BE" dirty="0" smtClean="0"/>
              <a:t>, </a:t>
            </a:r>
            <a:r>
              <a:rPr lang="fr-BE" i="1" dirty="0" smtClean="0">
                <a:solidFill>
                  <a:srgbClr val="00B0F0"/>
                </a:solidFill>
              </a:rPr>
              <a:t>puis</a:t>
            </a:r>
            <a:r>
              <a:rPr lang="fr-BE" dirty="0" smtClean="0"/>
              <a:t> il finira par </a:t>
            </a:r>
            <a:r>
              <a:rPr lang="fr-BE" i="1" dirty="0" smtClean="0">
                <a:solidFill>
                  <a:srgbClr val="00B0F0"/>
                </a:solidFill>
              </a:rPr>
              <a:t>augmenter</a:t>
            </a:r>
            <a:r>
              <a:rPr lang="fr-BE" dirty="0" smtClean="0"/>
              <a:t>. Début du </a:t>
            </a:r>
            <a:r>
              <a:rPr lang="fr-BE" i="1" dirty="0" err="1" smtClean="0">
                <a:solidFill>
                  <a:srgbClr val="FF0000"/>
                </a:solidFill>
              </a:rPr>
              <a:t>surapprentissage</a:t>
            </a:r>
            <a:r>
              <a:rPr lang="fr-BE" i="1" dirty="0">
                <a:solidFill>
                  <a:srgbClr val="FF0000"/>
                </a:solidFill>
              </a:rPr>
              <a:t>.</a:t>
            </a:r>
            <a:endParaRPr lang="fr-BE" i="1" dirty="0" smtClean="0">
              <a:solidFill>
                <a:srgbClr val="FF0000"/>
              </a:solidFill>
            </a:endParaRPr>
          </a:p>
          <a:p>
            <a:r>
              <a:rPr lang="fr-BE" i="1" dirty="0" smtClean="0">
                <a:solidFill>
                  <a:srgbClr val="00B0F0"/>
                </a:solidFill>
              </a:rPr>
              <a:t>Stopper</a:t>
            </a:r>
            <a:r>
              <a:rPr lang="fr-BE" dirty="0" smtClean="0">
                <a:solidFill>
                  <a:srgbClr val="00B0F0"/>
                </a:solidFill>
              </a:rPr>
              <a:t> l’apprentissage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7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Mettre des </a:t>
            </a:r>
            <a:r>
              <a:rPr lang="fr-BE" i="1" dirty="0" smtClean="0">
                <a:solidFill>
                  <a:srgbClr val="00B0F0"/>
                </a:solidFill>
              </a:rPr>
              <a:t>images de validation </a:t>
            </a:r>
            <a:r>
              <a:rPr lang="fr-BE" dirty="0" smtClean="0"/>
              <a:t>de coté</a:t>
            </a:r>
          </a:p>
          <a:p>
            <a:r>
              <a:rPr lang="fr-BE" dirty="0" smtClean="0"/>
              <a:t>Geler </a:t>
            </a:r>
            <a:r>
              <a:rPr lang="fr-BE" i="1" dirty="0" smtClean="0">
                <a:solidFill>
                  <a:srgbClr val="00B0F0"/>
                </a:solidFill>
              </a:rPr>
              <a:t>régulièrement</a:t>
            </a:r>
            <a:r>
              <a:rPr lang="fr-BE" dirty="0" smtClean="0"/>
              <a:t> l’apprentissage, </a:t>
            </a:r>
            <a:r>
              <a:rPr lang="fr-BE" i="1" dirty="0" smtClean="0">
                <a:solidFill>
                  <a:srgbClr val="00B0F0"/>
                </a:solidFill>
              </a:rPr>
              <a:t>tester</a:t>
            </a:r>
            <a:r>
              <a:rPr lang="fr-BE" dirty="0" smtClean="0"/>
              <a:t> l’ordinateur sur ces images</a:t>
            </a:r>
          </a:p>
          <a:p>
            <a:r>
              <a:rPr lang="fr-BE" dirty="0" smtClean="0"/>
              <a:t>Prendre note du </a:t>
            </a:r>
            <a:r>
              <a:rPr lang="fr-BE" i="1" dirty="0" smtClean="0">
                <a:solidFill>
                  <a:srgbClr val="00B0F0"/>
                </a:solidFill>
              </a:rPr>
              <a:t>coût total </a:t>
            </a:r>
            <a:r>
              <a:rPr lang="fr-BE" dirty="0" smtClean="0"/>
              <a:t>sur ces images</a:t>
            </a:r>
          </a:p>
          <a:p>
            <a:r>
              <a:rPr lang="fr-BE" dirty="0" smtClean="0"/>
              <a:t>Au début, ce coût va </a:t>
            </a:r>
            <a:r>
              <a:rPr lang="fr-BE" i="1" dirty="0" smtClean="0">
                <a:solidFill>
                  <a:srgbClr val="00B0F0"/>
                </a:solidFill>
              </a:rPr>
              <a:t>diminuer</a:t>
            </a:r>
            <a:r>
              <a:rPr lang="fr-BE" dirty="0" smtClean="0"/>
              <a:t>, </a:t>
            </a:r>
            <a:r>
              <a:rPr lang="fr-BE" i="1" dirty="0" smtClean="0">
                <a:solidFill>
                  <a:srgbClr val="00B0F0"/>
                </a:solidFill>
              </a:rPr>
              <a:t>puis</a:t>
            </a:r>
            <a:r>
              <a:rPr lang="fr-BE" dirty="0" smtClean="0"/>
              <a:t> il finira par </a:t>
            </a:r>
            <a:r>
              <a:rPr lang="fr-BE" i="1" dirty="0" smtClean="0">
                <a:solidFill>
                  <a:srgbClr val="00B0F0"/>
                </a:solidFill>
              </a:rPr>
              <a:t>augmenter</a:t>
            </a:r>
            <a:r>
              <a:rPr lang="fr-BE" dirty="0" smtClean="0"/>
              <a:t>. Début du </a:t>
            </a:r>
            <a:r>
              <a:rPr lang="fr-BE" i="1" dirty="0" err="1" smtClean="0">
                <a:solidFill>
                  <a:srgbClr val="FF0000"/>
                </a:solidFill>
              </a:rPr>
              <a:t>surapprentissage</a:t>
            </a:r>
            <a:r>
              <a:rPr lang="fr-BE" i="1" dirty="0">
                <a:solidFill>
                  <a:srgbClr val="FF0000"/>
                </a:solidFill>
              </a:rPr>
              <a:t>.</a:t>
            </a:r>
            <a:endParaRPr lang="fr-BE" i="1" dirty="0" smtClean="0">
              <a:solidFill>
                <a:srgbClr val="FF0000"/>
              </a:solidFill>
            </a:endParaRPr>
          </a:p>
          <a:p>
            <a:r>
              <a:rPr lang="fr-BE" i="1" dirty="0" smtClean="0">
                <a:solidFill>
                  <a:srgbClr val="00B0F0"/>
                </a:solidFill>
              </a:rPr>
              <a:t>Stopper</a:t>
            </a:r>
            <a:r>
              <a:rPr lang="fr-BE" dirty="0" smtClean="0">
                <a:solidFill>
                  <a:srgbClr val="00B0F0"/>
                </a:solidFill>
              </a:rPr>
              <a:t> l’apprentissage</a:t>
            </a: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8910"/>
            <a:ext cx="4320480" cy="31863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320480" cy="31863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31640" y="1628800"/>
            <a:ext cx="26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Coût en fonction du temps</a:t>
            </a:r>
          </a:p>
          <a:p>
            <a:pPr algn="ctr"/>
            <a:endParaRPr lang="fr-BE" dirty="0"/>
          </a:p>
          <a:p>
            <a:pPr algn="ctr"/>
            <a:r>
              <a:rPr lang="fr-BE" dirty="0" smtClean="0"/>
              <a:t>Images d’entraînement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85959" y="1628800"/>
            <a:ext cx="26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Coût en fonction du temps</a:t>
            </a:r>
          </a:p>
          <a:p>
            <a:pPr algn="ctr"/>
            <a:endParaRPr lang="fr-BE" dirty="0"/>
          </a:p>
          <a:p>
            <a:pPr algn="ctr"/>
            <a:r>
              <a:rPr lang="fr-BE" dirty="0" smtClean="0"/>
              <a:t>Images de validation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012160" y="4077072"/>
            <a:ext cx="144016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89376" y="3645024"/>
            <a:ext cx="270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Début du </a:t>
            </a:r>
            <a:r>
              <a:rPr lang="fr-BE" dirty="0" err="1" smtClean="0">
                <a:solidFill>
                  <a:srgbClr val="FF0000"/>
                </a:solidFill>
              </a:rPr>
              <a:t>surapprentissage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</a:t>
            </a:r>
            <a:r>
              <a:rPr lang="fr-BE" dirty="0" smtClean="0"/>
              <a:t> </a:t>
            </a:r>
            <a:r>
              <a:rPr lang="fr-BE" dirty="0" err="1" smtClean="0"/>
              <a:t>Surapprentissage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18910"/>
            <a:ext cx="4320480" cy="318635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320480" cy="31863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31640" y="1628800"/>
            <a:ext cx="26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Coût en fonction du temps</a:t>
            </a:r>
          </a:p>
          <a:p>
            <a:pPr algn="ctr"/>
            <a:endParaRPr lang="fr-BE" dirty="0"/>
          </a:p>
          <a:p>
            <a:pPr algn="ctr"/>
            <a:r>
              <a:rPr lang="fr-BE" dirty="0" smtClean="0"/>
              <a:t>Images d’entraînement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85959" y="1628800"/>
            <a:ext cx="26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Coût en fonction du temps</a:t>
            </a:r>
          </a:p>
          <a:p>
            <a:pPr algn="ctr"/>
            <a:endParaRPr lang="fr-BE" dirty="0"/>
          </a:p>
          <a:p>
            <a:pPr algn="ctr"/>
            <a:r>
              <a:rPr lang="fr-BE" dirty="0" smtClean="0"/>
              <a:t>Images de validation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012160" y="4077072"/>
            <a:ext cx="144016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489376" y="3645024"/>
            <a:ext cx="270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Début du </a:t>
            </a:r>
            <a:r>
              <a:rPr lang="fr-BE" dirty="0" err="1" smtClean="0">
                <a:solidFill>
                  <a:srgbClr val="FF0000"/>
                </a:solidFill>
              </a:rPr>
              <a:t>surapprentissage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6. Récapitulatif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2"/>
            <a:ext cx="6492630" cy="4868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92629" cy="486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92629" cy="486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92628" cy="486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92628" cy="486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92627" cy="486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92627" cy="486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6012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6. Récapitulatif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2"/>
            <a:ext cx="6492630" cy="4868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46" y="4005064"/>
            <a:ext cx="2676205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0" y="4005064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46" y="1628799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2" y="1628800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2" y="4005064"/>
            <a:ext cx="2676206" cy="200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59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1925E-7 L 0.33004 0.149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74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6. Récapitulatif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2" y="4005064"/>
            <a:ext cx="2676206" cy="200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46" y="4005064"/>
            <a:ext cx="2676205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0" y="4005064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46" y="1628799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2" y="1628800"/>
            <a:ext cx="2676206" cy="20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Plusieurs couches intermédiaires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521178" cy="34804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6165304"/>
            <a:ext cx="2459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http://www.mdpi.com/2078-2489/3/4/756</a:t>
            </a:r>
          </a:p>
        </p:txBody>
      </p:sp>
    </p:spTree>
    <p:extLst>
      <p:ext uri="{BB962C8B-B14F-4D97-AF65-F5344CB8AC3E}">
        <p14:creationId xmlns:p14="http://schemas.microsoft.com/office/powerpoint/2010/main" val="15505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Plusieurs couches intermédiaires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2" y="2276872"/>
            <a:ext cx="4516593" cy="34804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9" y="616530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https://www.researchgate.net/publication/287209604_Prediction_of_Final_Concentrate_Grade_Using_Artificial_Neural_Networks_from_Gol-E-Gohar_Iron_Ore_Plant/figures?lo=1</a:t>
            </a:r>
          </a:p>
        </p:txBody>
      </p:sp>
    </p:spTree>
    <p:extLst>
      <p:ext uri="{BB962C8B-B14F-4D97-AF65-F5344CB8AC3E}">
        <p14:creationId xmlns:p14="http://schemas.microsoft.com/office/powerpoint/2010/main" val="21275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Les données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6912220"/>
                  </p:ext>
                </p:extLst>
              </p:nvPr>
            </p:nvGraphicFramePr>
            <p:xfrm>
              <a:off x="1043608" y="2348880"/>
              <a:ext cx="3312366" cy="2736304"/>
            </p:xfrm>
            <a:graphic>
              <a:graphicData uri="http://schemas.openxmlformats.org/drawingml/2006/table">
                <a:tbl>
                  <a:tblPr firstRow="1">
                    <a:tableStyleId>{D7AC3CCA-C797-4891-BE02-D94E43425B78}</a:tableStyleId>
                  </a:tblPr>
                  <a:tblGrid>
                    <a:gridCol w="664531"/>
                    <a:gridCol w="664531"/>
                    <a:gridCol w="664531"/>
                    <a:gridCol w="664531"/>
                    <a:gridCol w="654242"/>
                  </a:tblGrid>
                  <a:tr h="5554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16912220"/>
                  </p:ext>
                </p:extLst>
              </p:nvPr>
            </p:nvGraphicFramePr>
            <p:xfrm>
              <a:off x="1043608" y="2348880"/>
              <a:ext cx="3312366" cy="2736304"/>
            </p:xfrm>
            <a:graphic>
              <a:graphicData uri="http://schemas.openxmlformats.org/drawingml/2006/table">
                <a:tbl>
                  <a:tblPr firstRow="1">
                    <a:tableStyleId>{D7AC3CCA-C797-4891-BE02-D94E43425B78}</a:tableStyleId>
                  </a:tblPr>
                  <a:tblGrid>
                    <a:gridCol w="664531"/>
                    <a:gridCol w="664531"/>
                    <a:gridCol w="664531"/>
                    <a:gridCol w="664531"/>
                    <a:gridCol w="654242"/>
                  </a:tblGrid>
                  <a:tr h="5554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5495" r="-39908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5495" r="-29908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7273" t="-5495" r="-97273" b="-3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8411" t="-5495" b="-394505"/>
                          </a:stretch>
                        </a:blip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6667" r="-399083" b="-2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5556" r="-3990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452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10112" r="-39908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7273" t="-410112" r="-9727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8411" t="-410112" b="-11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84" name="Tableau 10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646452"/>
                  </p:ext>
                </p:extLst>
              </p:nvPr>
            </p:nvGraphicFramePr>
            <p:xfrm>
              <a:off x="6444208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84" name="Tableau 10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646452"/>
                  </p:ext>
                </p:extLst>
              </p:nvPr>
            </p:nvGraphicFramePr>
            <p:xfrm>
              <a:off x="6444208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86" name="Connecteur droit avec flèche 1085"/>
          <p:cNvCxnSpPr/>
          <p:nvPr/>
        </p:nvCxnSpPr>
        <p:spPr>
          <a:xfrm flipV="1">
            <a:off x="1403648" y="1628800"/>
            <a:ext cx="511256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V="1">
            <a:off x="2195736" y="2276872"/>
            <a:ext cx="432048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4283968" y="2564904"/>
            <a:ext cx="2232248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1547664" y="3080768"/>
            <a:ext cx="4968552" cy="1068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3275856" y="4653136"/>
            <a:ext cx="324036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4031940" y="4941168"/>
            <a:ext cx="2437934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ccolade fermante 79"/>
          <p:cNvSpPr/>
          <p:nvPr/>
        </p:nvSpPr>
        <p:spPr>
          <a:xfrm rot="5400000">
            <a:off x="2540487" y="3876337"/>
            <a:ext cx="318610" cy="3312368"/>
          </a:xfrm>
          <a:prstGeom prst="rightBrace">
            <a:avLst>
              <a:gd name="adj1" fmla="val 257064"/>
              <a:gd name="adj2" fmla="val 494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2319880" y="5894615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Image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917654"/>
                  </p:ext>
                </p:extLst>
              </p:nvPr>
            </p:nvGraphicFramePr>
            <p:xfrm>
              <a:off x="78607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917654"/>
                  </p:ext>
                </p:extLst>
              </p:nvPr>
            </p:nvGraphicFramePr>
            <p:xfrm>
              <a:off x="78607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2" name="ZoneTexte 81"/>
          <p:cNvSpPr txBox="1"/>
          <p:nvPr/>
        </p:nvSpPr>
        <p:spPr>
          <a:xfrm>
            <a:off x="7363103" y="374839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=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mtClean="0"/>
              <a:t>2. Scores et probabilités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618607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3618607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9" name="Connecteur droit avec flèche 18"/>
          <p:cNvCxnSpPr/>
          <p:nvPr/>
        </p:nvCxnSpPr>
        <p:spPr>
          <a:xfrm>
            <a:off x="1331640" y="1700808"/>
            <a:ext cx="25922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331640" y="2348880"/>
            <a:ext cx="25922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259632" y="2420888"/>
            <a:ext cx="26642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331640" y="2420888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331640" y="2420888"/>
            <a:ext cx="25922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1331640" y="2420888"/>
            <a:ext cx="2592288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331640" y="2420888"/>
            <a:ext cx="2592288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139250" y="1322184"/>
                <a:ext cx="374083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Score de la classe ‘1’</a:t>
                </a:r>
              </a:p>
              <a:p>
                <a:endParaRPr lang="fr-BE" dirty="0"/>
              </a:p>
              <a:p>
                <a:r>
                  <a:rPr lang="fr-BE" dirty="0" smtClean="0"/>
                  <a:t>Par exemple : 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+…+2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50" y="1322184"/>
                <a:ext cx="3740832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303" t="-2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/>
          <p:cNvSpPr txBox="1"/>
          <p:nvPr/>
        </p:nvSpPr>
        <p:spPr>
          <a:xfrm>
            <a:off x="2290094" y="1691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195736" y="20608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-5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25409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183558" y="47971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7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625 L -0.7941 -0.00208 " pathEditMode="relative" rAng="0" ptsTypes="AA">
                                      <p:cBhvr>
                                        <p:cTn id="50" dur="6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05" y="20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 animBg="1"/>
      <p:bldP spid="81" grpId="0"/>
      <p:bldP spid="82" grpId="1"/>
      <p:bldP spid="16" grpId="0"/>
      <p:bldP spid="26" grpId="0"/>
      <p:bldP spid="27" grpId="0"/>
      <p:bldP spid="28" grpId="0"/>
      <p:bldP spid="29" grpId="0"/>
      <p:bldP spid="3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D’autres structures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86209"/>
            <a:ext cx="44566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https://medium.com/@smallfishbigsea/a-walk-through-of-alexnet-6cbd137a5637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2550"/>
            <a:ext cx="7956376" cy="27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BE" dirty="0" smtClean="0"/>
              <a:t>D’autres données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86209"/>
            <a:ext cx="5158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https://machinelearningmastery.com/use-pre-trained-vgg-model-classify-objects-photographs/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320480" cy="41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BE" dirty="0" smtClean="0"/>
              <a:t>D’autres données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86209"/>
            <a:ext cx="5158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https://machinelearningmastery.com/use-pre-trained-vgg-model-classify-objects-photographs/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92508"/>
            <a:ext cx="6480720" cy="40567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48264" y="1655137"/>
            <a:ext cx="2035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1000+ catégories</a:t>
            </a:r>
          </a:p>
          <a:p>
            <a:r>
              <a:rPr lang="fr-BE" dirty="0" smtClean="0"/>
              <a:t>152 couches</a:t>
            </a:r>
          </a:p>
          <a:p>
            <a:r>
              <a:rPr lang="fr-BE" dirty="0" smtClean="0"/>
              <a:t>60M de paramètres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BE" dirty="0" smtClean="0"/>
              <a:t>D’autres tâches				(YOLO)</a:t>
            </a:r>
          </a:p>
          <a:p>
            <a:endParaRPr lang="fr-BE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86209"/>
            <a:ext cx="3031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https://</a:t>
            </a:r>
            <a:r>
              <a:rPr lang="fr-FR" sz="1000" dirty="0" smtClean="0"/>
              <a:t>www.youtube.com/watch?v=WZmSMkK9VuA</a:t>
            </a:r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BE" dirty="0" smtClean="0"/>
              <a:t>D’autres tâches</a:t>
            </a:r>
          </a:p>
          <a:p>
            <a:endParaRPr lang="fr-BE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86209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https://www.google.be/search?q=detection+resnet&amp;client=firefox-b-ab&amp;dcr=0&amp;source=lnms&amp;tbm=isch&amp;sa=X&amp;ved=0ahUKEwiB6qzIkOTZAhVKCcAKHcjoCWsQ_AUICigB&amp;biw=1536&amp;bih=752#imgdii=tBfklMrrbkf1LM:&amp;imgrc=Uz09jJE9nAlihM: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8467"/>
            <a:ext cx="4896544" cy="36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BE" dirty="0" smtClean="0"/>
              <a:t>D’autres tâches				(PSP-Net)</a:t>
            </a:r>
          </a:p>
          <a:p>
            <a:endParaRPr lang="fr-BE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186209"/>
            <a:ext cx="820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https://www.youtube.com/watch?v=cHz9_JLjgpg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95" y="2068467"/>
            <a:ext cx="4876226" cy="36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fr-BE" dirty="0" smtClean="0"/>
              <a:t>Merci pour votre attention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5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Scores et probabilités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155010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155010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033158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6033158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331640" y="1700808"/>
            <a:ext cx="25922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331640" y="2348880"/>
            <a:ext cx="25922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1259632" y="2420888"/>
            <a:ext cx="26642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331640" y="2420888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331640" y="2420888"/>
            <a:ext cx="25922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1331640" y="2420888"/>
            <a:ext cx="2592288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1331640" y="2420888"/>
            <a:ext cx="2592288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139250" y="1322184"/>
                <a:ext cx="374083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Score de la classe ‘1’</a:t>
                </a:r>
              </a:p>
              <a:p>
                <a:endParaRPr lang="fr-BE" dirty="0"/>
              </a:p>
              <a:p>
                <a:r>
                  <a:rPr lang="fr-BE" dirty="0" smtClean="0"/>
                  <a:t>Par exemple : 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=3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−5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+…+2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50" y="1322184"/>
                <a:ext cx="3740832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303" t="-2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2290094" y="1691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2195736" y="20608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-5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225409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183558" y="47971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-1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5220073" y="2937013"/>
                <a:ext cx="3744416" cy="336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De manière générale :</a:t>
                </a:r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fr-BE" dirty="0" smtClean="0"/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r>
                  <a:rPr lang="fr-BE" dirty="0" smtClean="0"/>
                  <a:t>Note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BE" dirty="0" smtClean="0"/>
                  <a:t> est calculé avec les mêmes poids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fr-BE" dirty="0" smtClean="0"/>
                  <a:t> pour toutes les images.</a:t>
                </a:r>
                <a:endParaRPr lang="fr-BE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3" y="2937013"/>
                <a:ext cx="3744416" cy="3365921"/>
              </a:xfrm>
              <a:prstGeom prst="rect">
                <a:avLst/>
              </a:prstGeom>
              <a:blipFill rotWithShape="1">
                <a:blip r:embed="rId5"/>
                <a:stretch>
                  <a:fillRect l="-1301" t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2215815" y="1679332"/>
                <a:ext cx="59381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15" y="1679332"/>
                <a:ext cx="593817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2096294" y="3845072"/>
                <a:ext cx="83285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94" y="3845072"/>
                <a:ext cx="832857" cy="381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2228742" y="2054375"/>
                <a:ext cx="59913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42" y="2054375"/>
                <a:ext cx="599138" cy="381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2195736" y="4818577"/>
                <a:ext cx="61324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818577"/>
                <a:ext cx="613245" cy="381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7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8" grpId="0"/>
      <p:bldP spid="39" grpId="0"/>
      <p:bldP spid="41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</a:t>
            </a:r>
            <a:r>
              <a:rPr lang="fr-BE" dirty="0"/>
              <a:t>.</a:t>
            </a:r>
            <a:r>
              <a:rPr lang="fr-BE" dirty="0" smtClean="0"/>
              <a:t> Scores et probabilités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429341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9" name="Tableau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429341"/>
                  </p:ext>
                </p:extLst>
              </p:nvPr>
            </p:nvGraphicFramePr>
            <p:xfrm>
              <a:off x="659904" y="1484784"/>
              <a:ext cx="743744" cy="49843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43744"/>
                  </a:tblGrid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980" r="-820" b="-7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100980" r="-820" b="-601961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298058" r="-820" b="-397087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401961" r="-820" b="-3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r>
                            <a:rPr lang="fr-BE" b="1" i="1" dirty="0" smtClean="0"/>
                            <a:t>…</a:t>
                          </a:r>
                          <a:endParaRPr lang="fr-FR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t="-601961" r="-820" b="-100980"/>
                          </a:stretch>
                        </a:blipFill>
                      </a:tcPr>
                    </a:tc>
                  </a:tr>
                  <a:tr h="6230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1961" r="-820" b="-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721147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11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116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fr-BE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721147"/>
                  </p:ext>
                </p:extLst>
              </p:nvPr>
            </p:nvGraphicFramePr>
            <p:xfrm>
              <a:off x="3707904" y="2219672"/>
              <a:ext cx="86409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b="-9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0000" b="-8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b="-7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0000" b="-6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0000" b="-5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0000" b="-4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600000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00000" b="-2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800000" b="-1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90000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4" name="Connecteur droit 13"/>
          <p:cNvCxnSpPr/>
          <p:nvPr/>
        </p:nvCxnSpPr>
        <p:spPr>
          <a:xfrm>
            <a:off x="2411760" y="1196752"/>
            <a:ext cx="144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331640" y="1700808"/>
            <a:ext cx="2520280" cy="1098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331640" y="2348880"/>
            <a:ext cx="2520280" cy="45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1259632" y="2799512"/>
            <a:ext cx="2592288" cy="773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331640" y="2799512"/>
            <a:ext cx="2520280" cy="197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1331640" y="2799512"/>
            <a:ext cx="2520280" cy="134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1331640" y="2799512"/>
            <a:ext cx="2520280" cy="264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1331640" y="2799512"/>
            <a:ext cx="2520280" cy="3293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139250" y="1322184"/>
                <a:ext cx="382591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Score de la classe ‘2’</a:t>
                </a:r>
              </a:p>
              <a:p>
                <a:endParaRPr lang="fr-BE" dirty="0"/>
              </a:p>
              <a:p>
                <a:r>
                  <a:rPr lang="fr-BE" dirty="0" smtClean="0"/>
                  <a:t>Par exemple : </a:t>
                </a:r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=4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+…+4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3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50" y="1322184"/>
                <a:ext cx="3825919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274" t="-2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5220073" y="2937013"/>
                <a:ext cx="3744416" cy="336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De manière générale :</a:t>
                </a:r>
              </a:p>
              <a:p>
                <a:endParaRPr lang="fr-B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fr-BE" dirty="0" smtClean="0"/>
              </a:p>
              <a:p>
                <a:endParaRPr lang="fr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BE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B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,2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fr-BE" b="0" dirty="0" smtClean="0"/>
              </a:p>
              <a:p>
                <a:endParaRPr lang="fr-BE" dirty="0" smtClean="0"/>
              </a:p>
              <a:p>
                <a:r>
                  <a:rPr lang="fr-BE" dirty="0" smtClean="0"/>
                  <a:t>Note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BE" dirty="0" smtClean="0"/>
                  <a:t> est calculé avec les mêmes poids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fr-B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fr-BE" dirty="0" smtClean="0"/>
                  <a:t> pour toutes les images.</a:t>
                </a:r>
                <a:endParaRPr lang="fr-BE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3" y="2937013"/>
                <a:ext cx="3744416" cy="3365921"/>
              </a:xfrm>
              <a:prstGeom prst="rect">
                <a:avLst/>
              </a:prstGeom>
              <a:blipFill rotWithShape="1">
                <a:blip r:embed="rId5"/>
                <a:stretch>
                  <a:fillRect l="-1301" t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2215813" y="1866004"/>
                <a:ext cx="59381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13" y="1866004"/>
                <a:ext cx="593817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2085929" y="3958322"/>
                <a:ext cx="83285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29" y="3958322"/>
                <a:ext cx="832857" cy="381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2202789" y="2250160"/>
                <a:ext cx="59913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89" y="2250160"/>
                <a:ext cx="599138" cy="381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2089530" y="4818575"/>
                <a:ext cx="61324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30" y="4818575"/>
                <a:ext cx="613245" cy="381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163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14059</TotalTime>
  <Words>5471</Words>
  <Application>Microsoft Office PowerPoint</Application>
  <PresentationFormat>Affichage à l'écran (4:3)</PresentationFormat>
  <Paragraphs>1104</Paragraphs>
  <Slides>76</Slides>
  <Notes>1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77" baseType="lpstr">
      <vt:lpstr>Thème Office</vt:lpstr>
      <vt:lpstr>Des mathématiques derrière l’intelligence artificielle</vt:lpstr>
      <vt:lpstr>Présentation PowerPoint</vt:lpstr>
      <vt:lpstr>Présentation PowerPoint</vt:lpstr>
      <vt:lpstr>1. Les données</vt:lpstr>
      <vt:lpstr>1. Les données</vt:lpstr>
      <vt:lpstr>1. Les données</vt:lpstr>
      <vt:lpstr>1. Les données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2. Scores et probabilités</vt:lpstr>
      <vt:lpstr>3. Fonction de coût</vt:lpstr>
      <vt:lpstr>3. Fonction de coût</vt:lpstr>
      <vt:lpstr>3. Fonction de coût</vt:lpstr>
      <vt:lpstr>3. Fonction de coût</vt:lpstr>
      <vt:lpstr>3. Fonction de coût</vt:lpstr>
      <vt:lpstr>3. Fonction de coût</vt:lpstr>
      <vt:lpstr>3. Fonction de coût</vt:lpstr>
      <vt:lpstr>3. Fonction de coût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4. Dérivée et apprentissage</vt:lpstr>
      <vt:lpstr>5. Surapprentissage</vt:lpstr>
      <vt:lpstr>5. bis - Surapprentissage</vt:lpstr>
      <vt:lpstr>5. bis - Surapprentissage</vt:lpstr>
      <vt:lpstr>5. bis - Surapprentissage</vt:lpstr>
      <vt:lpstr>5. bis - Surapprentissage</vt:lpstr>
      <vt:lpstr>5. bis - Surapprentissage</vt:lpstr>
      <vt:lpstr>5. bis - Surapprentissage</vt:lpstr>
      <vt:lpstr>5. bis - Surapprentissage</vt:lpstr>
      <vt:lpstr>5. Surapprentissage</vt:lpstr>
      <vt:lpstr>5. Surapprentissage</vt:lpstr>
      <vt:lpstr>5. Surapprentissage</vt:lpstr>
      <vt:lpstr>5. Surapprentissage</vt:lpstr>
      <vt:lpstr>5. Surapprentissage</vt:lpstr>
      <vt:lpstr>6. Récapitulatif</vt:lpstr>
      <vt:lpstr>6. Récapitulatif</vt:lpstr>
      <vt:lpstr>6. Récapitulatif</vt:lpstr>
      <vt:lpstr>7. Pour aller plus loin</vt:lpstr>
      <vt:lpstr>7. Pour aller plus loin</vt:lpstr>
      <vt:lpstr>7. Pour aller plus loin</vt:lpstr>
      <vt:lpstr>7. Pour aller plus loin</vt:lpstr>
      <vt:lpstr>7. Pour aller plus loin</vt:lpstr>
      <vt:lpstr>7. Pour aller plus loin</vt:lpstr>
      <vt:lpstr>7. Pour aller plus loin</vt:lpstr>
      <vt:lpstr>7. Pour aller plus loin</vt:lpstr>
      <vt:lpstr>Merci pour votre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ULG</dc:creator>
  <cp:lastModifiedBy>ULG</cp:lastModifiedBy>
  <cp:revision>168</cp:revision>
  <dcterms:created xsi:type="dcterms:W3CDTF">2018-02-22T19:35:28Z</dcterms:created>
  <dcterms:modified xsi:type="dcterms:W3CDTF">2018-03-15T21:31:21Z</dcterms:modified>
</cp:coreProperties>
</file>